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5" r:id="rId15"/>
    <p:sldId id="278" r:id="rId16"/>
    <p:sldId id="276" r:id="rId17"/>
    <p:sldId id="279" r:id="rId18"/>
    <p:sldId id="277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944" autoAdjust="0"/>
  </p:normalViewPr>
  <p:slideViewPr>
    <p:cSldViewPr>
      <p:cViewPr varScale="1">
        <p:scale>
          <a:sx n="69" d="100"/>
          <a:sy n="69" d="100"/>
        </p:scale>
        <p:origin x="74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274063" y="416051"/>
            <a:ext cx="10030968" cy="6109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9211" y="2488768"/>
            <a:ext cx="6513576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6841"/>
            <a:ext cx="10358120" cy="1561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211" y="2488768"/>
            <a:ext cx="6513576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lang="en-US" spc="-305" dirty="0" smtClean="0"/>
              <a:t>Web development </a:t>
            </a:r>
            <a:br>
              <a:rPr lang="en-US" spc="-305" dirty="0" smtClean="0"/>
            </a:br>
            <a:r>
              <a:rPr lang="en-US" sz="4800" spc="-305" dirty="0" smtClean="0"/>
              <a:t>(</a:t>
            </a:r>
            <a:r>
              <a:rPr sz="4800" spc="-305" dirty="0" smtClean="0"/>
              <a:t>Introduction </a:t>
            </a:r>
            <a:r>
              <a:rPr sz="4800" spc="-295" dirty="0"/>
              <a:t>to</a:t>
            </a:r>
            <a:r>
              <a:rPr sz="4800" spc="-830" dirty="0"/>
              <a:t> </a:t>
            </a:r>
            <a:r>
              <a:rPr sz="4800" spc="-175" dirty="0" smtClean="0"/>
              <a:t>HTML</a:t>
            </a:r>
            <a:r>
              <a:rPr lang="en-US" sz="4800" spc="-175" dirty="0" smtClean="0"/>
              <a:t>)</a:t>
            </a:r>
            <a:endParaRPr sz="4800" spc="-1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452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00" dirty="0"/>
              <a:t> </a:t>
            </a:r>
            <a:r>
              <a:rPr sz="4400" spc="-229" dirty="0"/>
              <a:t>Formatting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2603500" cy="360552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rial"/>
                <a:cs typeface="Arial"/>
              </a:rPr>
              <a:t>Bold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&lt;b&gt;&lt;/b&gt;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60" dirty="0">
                <a:latin typeface="Arial"/>
                <a:cs typeface="Arial"/>
              </a:rPr>
              <a:t>Italic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&lt;i&gt;&lt;/i&gt;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&lt;u&gt;&lt;/u&gt;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25" dirty="0">
                <a:latin typeface="Arial"/>
                <a:cs typeface="Arial"/>
              </a:rPr>
              <a:t>&lt;big&gt;&lt;/big&gt;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35" dirty="0">
                <a:latin typeface="Arial"/>
                <a:cs typeface="Arial"/>
              </a:rPr>
              <a:t>&lt;small&gt;&lt;/small&gt;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&lt;sub&gt;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&lt;/sub&gt;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&lt;sup&gt;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&lt;/sup&gt;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37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 </a:t>
            </a:r>
            <a:r>
              <a:rPr sz="4400" spc="-185" dirty="0"/>
              <a:t>phrase</a:t>
            </a:r>
            <a:r>
              <a:rPr sz="4400" spc="-675" dirty="0"/>
              <a:t> </a:t>
            </a:r>
            <a:r>
              <a:rPr sz="4400" spc="-204" dirty="0"/>
              <a:t>tags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3295650" cy="30949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&lt;em&gt;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50" dirty="0">
                <a:latin typeface="Arial"/>
                <a:cs typeface="Arial"/>
              </a:rPr>
              <a:t>&lt;mark&gt;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40" dirty="0">
                <a:latin typeface="Arial"/>
                <a:cs typeface="Arial"/>
              </a:rPr>
              <a:t>&lt;strong&gt;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&lt;blockquote&gt;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Short </a:t>
            </a:r>
            <a:r>
              <a:rPr sz="2800" spc="-70" dirty="0">
                <a:latin typeface="Arial"/>
                <a:cs typeface="Arial"/>
              </a:rPr>
              <a:t>quotations</a:t>
            </a:r>
            <a:r>
              <a:rPr sz="2800" spc="-200" dirty="0">
                <a:latin typeface="Arial"/>
                <a:cs typeface="Arial"/>
              </a:rPr>
              <a:t> &lt;q&gt;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&lt;code&gt;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66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15" dirty="0"/>
              <a:t> </a:t>
            </a:r>
            <a:r>
              <a:rPr sz="4400" spc="-180" dirty="0"/>
              <a:t>Images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315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90" dirty="0">
                <a:latin typeface="Arial"/>
                <a:cs typeface="Arial"/>
              </a:rPr>
              <a:t>Images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75" dirty="0">
                <a:latin typeface="Arial"/>
                <a:cs typeface="Arial"/>
              </a:rPr>
              <a:t>Web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page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9883" y="2813304"/>
            <a:ext cx="7397496" cy="34664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70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09" dirty="0"/>
              <a:t> </a:t>
            </a:r>
            <a:r>
              <a:rPr sz="4400" spc="-305" dirty="0"/>
              <a:t>Tables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6565"/>
            <a:ext cx="10333990" cy="39268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10" dirty="0">
                <a:latin typeface="Arial"/>
                <a:cs typeface="Arial"/>
              </a:rPr>
              <a:t>tables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10" dirty="0">
                <a:latin typeface="Arial"/>
                <a:cs typeface="Arial"/>
              </a:rPr>
              <a:t>created </a:t>
            </a:r>
            <a:r>
              <a:rPr sz="2800" spc="-150" dirty="0">
                <a:latin typeface="Arial"/>
                <a:cs typeface="Arial"/>
              </a:rPr>
              <a:t>using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180" dirty="0">
                <a:latin typeface="Trebuchet MS"/>
                <a:cs typeface="Trebuchet MS"/>
              </a:rPr>
              <a:t>&lt;table&gt; </a:t>
            </a:r>
            <a:r>
              <a:rPr sz="2800" spc="-114" dirty="0">
                <a:latin typeface="Arial"/>
                <a:cs typeface="Arial"/>
              </a:rPr>
              <a:t>tag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which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67080" algn="l"/>
                <a:tab pos="767715" algn="l"/>
              </a:tabLst>
            </a:pPr>
            <a:r>
              <a:rPr sz="2400" b="1" spc="-185" dirty="0">
                <a:latin typeface="Trebuchet MS"/>
                <a:cs typeface="Trebuchet MS"/>
              </a:rPr>
              <a:t>&lt;tr&gt; </a:t>
            </a:r>
            <a:r>
              <a:rPr sz="2400" spc="-95" dirty="0">
                <a:latin typeface="Arial"/>
                <a:cs typeface="Arial"/>
              </a:rPr>
              <a:t>tag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create </a:t>
            </a:r>
            <a:r>
              <a:rPr sz="2400" spc="-55" dirty="0">
                <a:latin typeface="Arial"/>
                <a:cs typeface="Arial"/>
              </a:rPr>
              <a:t>table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rows</a:t>
            </a:r>
            <a:endParaRPr sz="240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767080" algn="l"/>
                <a:tab pos="767715" algn="l"/>
              </a:tabLst>
            </a:pPr>
            <a:r>
              <a:rPr sz="2400" b="1" spc="-170" dirty="0">
                <a:latin typeface="Trebuchet MS"/>
                <a:cs typeface="Trebuchet MS"/>
              </a:rPr>
              <a:t>&lt;td&gt; </a:t>
            </a:r>
            <a:r>
              <a:rPr sz="2400" spc="-95" dirty="0">
                <a:latin typeface="Arial"/>
                <a:cs typeface="Arial"/>
              </a:rPr>
              <a:t>tag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45" dirty="0">
                <a:latin typeface="Arial"/>
                <a:cs typeface="Arial"/>
              </a:rPr>
              <a:t>used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95" dirty="0">
                <a:latin typeface="Arial"/>
                <a:cs typeface="Arial"/>
              </a:rPr>
              <a:t>create data </a:t>
            </a:r>
            <a:r>
              <a:rPr sz="2400" spc="-105" dirty="0">
                <a:latin typeface="Arial"/>
                <a:cs typeface="Arial"/>
              </a:rPr>
              <a:t>cells. </a:t>
            </a: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elements </a:t>
            </a:r>
            <a:r>
              <a:rPr sz="2400" spc="-70" dirty="0">
                <a:latin typeface="Arial"/>
                <a:cs typeface="Arial"/>
              </a:rPr>
              <a:t>under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&lt;td&gt;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80" dirty="0">
                <a:latin typeface="Arial"/>
                <a:cs typeface="Arial"/>
              </a:rPr>
              <a:t>regular </a:t>
            </a:r>
            <a:r>
              <a:rPr sz="2400" spc="-114" dirty="0">
                <a:latin typeface="Arial"/>
                <a:cs typeface="Arial"/>
              </a:rPr>
              <a:t>and  </a:t>
            </a:r>
            <a:r>
              <a:rPr sz="2400" spc="10" dirty="0">
                <a:latin typeface="Arial"/>
                <a:cs typeface="Arial"/>
              </a:rPr>
              <a:t>left </a:t>
            </a:r>
            <a:r>
              <a:rPr sz="2400" spc="-95" dirty="0">
                <a:latin typeface="Arial"/>
                <a:cs typeface="Arial"/>
              </a:rPr>
              <a:t>aligned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default.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Table </a:t>
            </a:r>
            <a:r>
              <a:rPr sz="2800" spc="-130" dirty="0">
                <a:latin typeface="Arial"/>
                <a:cs typeface="Arial"/>
              </a:rPr>
              <a:t>heading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150" dirty="0">
                <a:latin typeface="Arial"/>
                <a:cs typeface="Arial"/>
              </a:rPr>
              <a:t>using </a:t>
            </a:r>
            <a:r>
              <a:rPr sz="2800" b="1" spc="-204" dirty="0">
                <a:latin typeface="Trebuchet MS"/>
                <a:cs typeface="Trebuchet MS"/>
              </a:rPr>
              <a:t>&lt;th&gt;</a:t>
            </a:r>
            <a:r>
              <a:rPr sz="2800" b="1" spc="-12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Arial"/>
                <a:cs typeface="Arial"/>
              </a:rPr>
              <a:t>tag.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Cell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Padding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distance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75" dirty="0">
                <a:latin typeface="Arial"/>
                <a:cs typeface="Arial"/>
              </a:rPr>
              <a:t>cell </a:t>
            </a:r>
            <a:r>
              <a:rPr sz="2400" spc="-95" dirty="0">
                <a:latin typeface="Arial"/>
                <a:cs typeface="Arial"/>
              </a:rPr>
              <a:t>borders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content </a:t>
            </a:r>
            <a:r>
              <a:rPr sz="2400" dirty="0">
                <a:latin typeface="Arial"/>
                <a:cs typeface="Arial"/>
              </a:rPr>
              <a:t>within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cell.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Cell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Spacing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9135" algn="l"/>
              </a:tabLst>
            </a:pPr>
            <a:r>
              <a:rPr sz="2400" spc="-220" dirty="0">
                <a:latin typeface="Arial"/>
                <a:cs typeface="Arial"/>
              </a:rPr>
              <a:t>Space </a:t>
            </a:r>
            <a:r>
              <a:rPr sz="2400" spc="-70" dirty="0">
                <a:latin typeface="Arial"/>
                <a:cs typeface="Arial"/>
              </a:rPr>
              <a:t>between </a:t>
            </a:r>
            <a:r>
              <a:rPr sz="2400" spc="-55" dirty="0">
                <a:latin typeface="Arial"/>
                <a:cs typeface="Arial"/>
              </a:rPr>
              <a:t>table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cells.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820400" cy="940435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" t="10370" r="58611" b="32963"/>
          <a:stretch/>
        </p:blipFill>
        <p:spPr bwMode="auto">
          <a:xfrm>
            <a:off x="304800" y="1295400"/>
            <a:ext cx="10896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7" r="83819" b="55556"/>
          <a:stretch/>
        </p:blipFill>
        <p:spPr bwMode="auto">
          <a:xfrm>
            <a:off x="7696200" y="4191000"/>
            <a:ext cx="339981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86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Rowspan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7772400" cy="1846659"/>
          </a:xfrm>
        </p:spPr>
        <p:txBody>
          <a:bodyPr/>
          <a:lstStyle/>
          <a:p>
            <a:r>
              <a:rPr lang="en-US" dirty="0" smtClean="0"/>
              <a:t>Exercise (</a:t>
            </a:r>
            <a:r>
              <a:rPr lang="en-US" dirty="0" err="1"/>
              <a:t>R</a:t>
            </a:r>
            <a:r>
              <a:rPr lang="en-US" dirty="0" err="1" smtClean="0"/>
              <a:t>owspan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t="27778" r="29453" b="7222"/>
          <a:stretch/>
        </p:blipFill>
        <p:spPr bwMode="auto">
          <a:xfrm>
            <a:off x="66674" y="990600"/>
            <a:ext cx="11820526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85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10363200" cy="923330"/>
          </a:xfrm>
        </p:spPr>
        <p:txBody>
          <a:bodyPr/>
          <a:lstStyle/>
          <a:p>
            <a:r>
              <a:rPr lang="en-US" dirty="0" smtClean="0"/>
              <a:t>Exercise (</a:t>
            </a:r>
            <a:r>
              <a:rPr lang="en-US" dirty="0" err="1" smtClean="0"/>
              <a:t>Colspan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4"/>
          </p:nvPr>
        </p:nvSpPr>
        <p:spPr>
          <a:xfrm>
            <a:off x="1828800" y="1447800"/>
            <a:ext cx="8534400" cy="410718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" t="28055" r="39453" b="7222"/>
          <a:stretch/>
        </p:blipFill>
        <p:spPr bwMode="auto">
          <a:xfrm>
            <a:off x="95250" y="1295400"/>
            <a:ext cx="1125855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16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including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t="41111" r="42500" b="56389"/>
          <a:stretch/>
        </p:blipFill>
        <p:spPr bwMode="auto">
          <a:xfrm>
            <a:off x="152400" y="3429000"/>
            <a:ext cx="114300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2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25" dirty="0"/>
              <a:t> </a:t>
            </a:r>
            <a:r>
              <a:rPr sz="4400" spc="-235" dirty="0"/>
              <a:t>Lists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088245" cy="232981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0" dirty="0">
                <a:latin typeface="Trebuchet MS"/>
                <a:cs typeface="Trebuchet MS"/>
              </a:rPr>
              <a:t>&lt;ul&gt; </a:t>
            </a:r>
            <a:r>
              <a:rPr sz="2800" spc="-245" dirty="0">
                <a:latin typeface="Arial"/>
                <a:cs typeface="Arial"/>
              </a:rPr>
              <a:t>− </a:t>
            </a:r>
            <a:r>
              <a:rPr sz="2800" b="1" i="1" spc="-65" dirty="0">
                <a:latin typeface="Trebuchet MS"/>
                <a:cs typeface="Trebuchet MS"/>
              </a:rPr>
              <a:t>An </a:t>
            </a:r>
            <a:r>
              <a:rPr sz="2800" b="1" i="1" spc="-180" dirty="0">
                <a:latin typeface="Trebuchet MS"/>
                <a:cs typeface="Trebuchet MS"/>
              </a:rPr>
              <a:t>unordered </a:t>
            </a:r>
            <a:r>
              <a:rPr sz="2800" b="1" i="1" spc="-240" dirty="0">
                <a:latin typeface="Trebuchet MS"/>
                <a:cs typeface="Trebuchet MS"/>
              </a:rPr>
              <a:t>list.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40" dirty="0">
                <a:latin typeface="Arial"/>
                <a:cs typeface="Arial"/>
              </a:rPr>
              <a:t>list </a:t>
            </a:r>
            <a:r>
              <a:rPr sz="2800" spc="-85" dirty="0">
                <a:latin typeface="Arial"/>
                <a:cs typeface="Arial"/>
              </a:rPr>
              <a:t>items </a:t>
            </a:r>
            <a:r>
              <a:rPr sz="2800" spc="-150" dirty="0">
                <a:latin typeface="Arial"/>
                <a:cs typeface="Arial"/>
              </a:rPr>
              <a:t>using </a:t>
            </a:r>
            <a:r>
              <a:rPr sz="2800" spc="-80" dirty="0">
                <a:latin typeface="Arial"/>
                <a:cs typeface="Arial"/>
              </a:rPr>
              <a:t>plain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bullets.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85" dirty="0">
                <a:latin typeface="Trebuchet MS"/>
                <a:cs typeface="Trebuchet MS"/>
              </a:rPr>
              <a:t>&lt;ol&gt; </a:t>
            </a:r>
            <a:r>
              <a:rPr sz="2800" spc="-245" dirty="0">
                <a:latin typeface="Arial"/>
                <a:cs typeface="Arial"/>
              </a:rPr>
              <a:t>− </a:t>
            </a:r>
            <a:r>
              <a:rPr sz="2800" b="1" i="1" spc="-65" dirty="0">
                <a:latin typeface="Trebuchet MS"/>
                <a:cs typeface="Trebuchet MS"/>
              </a:rPr>
              <a:t>An </a:t>
            </a:r>
            <a:r>
              <a:rPr sz="2800" b="1" i="1" spc="-200" dirty="0">
                <a:latin typeface="Trebuchet MS"/>
                <a:cs typeface="Trebuchet MS"/>
              </a:rPr>
              <a:t>ordered </a:t>
            </a:r>
            <a:r>
              <a:rPr sz="2800" b="1" i="1" spc="-245" dirty="0">
                <a:latin typeface="Trebuchet MS"/>
                <a:cs typeface="Trebuchet MS"/>
              </a:rPr>
              <a:t>list.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5" dirty="0">
                <a:latin typeface="Arial"/>
                <a:cs typeface="Arial"/>
              </a:rPr>
              <a:t>will </a:t>
            </a:r>
            <a:r>
              <a:rPr sz="2800" spc="-195" dirty="0">
                <a:latin typeface="Arial"/>
                <a:cs typeface="Arial"/>
              </a:rPr>
              <a:t>use </a:t>
            </a:r>
            <a:r>
              <a:rPr sz="2800" spc="-40" dirty="0">
                <a:latin typeface="Arial"/>
                <a:cs typeface="Arial"/>
              </a:rPr>
              <a:t>different </a:t>
            </a:r>
            <a:r>
              <a:rPr sz="2800" spc="-200" dirty="0">
                <a:latin typeface="Arial"/>
                <a:cs typeface="Arial"/>
              </a:rPr>
              <a:t>schemes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0" dirty="0">
                <a:latin typeface="Arial"/>
                <a:cs typeface="Arial"/>
              </a:rPr>
              <a:t>numbers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45" dirty="0">
                <a:latin typeface="Arial"/>
                <a:cs typeface="Arial"/>
              </a:rPr>
              <a:t>list </a:t>
            </a:r>
            <a:r>
              <a:rPr sz="2800" spc="-80" dirty="0">
                <a:latin typeface="Arial"/>
                <a:cs typeface="Arial"/>
              </a:rPr>
              <a:t>your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items.</a:t>
            </a:r>
            <a:endParaRPr sz="2800" dirty="0">
              <a:latin typeface="Arial"/>
              <a:cs typeface="Arial"/>
            </a:endParaRPr>
          </a:p>
          <a:p>
            <a:pPr marL="241300" marR="125095" indent="-228600">
              <a:lnSpc>
                <a:spcPts val="303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&lt;dl&gt; </a:t>
            </a:r>
            <a:r>
              <a:rPr sz="2800" spc="-245" dirty="0">
                <a:latin typeface="Arial"/>
                <a:cs typeface="Arial"/>
              </a:rPr>
              <a:t>− </a:t>
            </a:r>
            <a:r>
              <a:rPr sz="2800" b="1" i="1" spc="-25" dirty="0">
                <a:latin typeface="Trebuchet MS"/>
                <a:cs typeface="Trebuchet MS"/>
              </a:rPr>
              <a:t>A </a:t>
            </a:r>
            <a:r>
              <a:rPr sz="2800" b="1" i="1" spc="-195" dirty="0">
                <a:latin typeface="Trebuchet MS"/>
                <a:cs typeface="Trebuchet MS"/>
              </a:rPr>
              <a:t>definition </a:t>
            </a:r>
            <a:r>
              <a:rPr sz="2800" b="1" i="1" spc="-240" dirty="0">
                <a:latin typeface="Trebuchet MS"/>
                <a:cs typeface="Trebuchet MS"/>
              </a:rPr>
              <a:t>list. </a:t>
            </a: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55" dirty="0">
                <a:latin typeface="Arial"/>
                <a:cs typeface="Arial"/>
              </a:rPr>
              <a:t>arranges </a:t>
            </a:r>
            <a:r>
              <a:rPr sz="2800" spc="-80" dirty="0">
                <a:latin typeface="Arial"/>
                <a:cs typeface="Arial"/>
              </a:rPr>
              <a:t>your </a:t>
            </a:r>
            <a:r>
              <a:rPr sz="2800" spc="-85" dirty="0">
                <a:latin typeface="Arial"/>
                <a:cs typeface="Arial"/>
              </a:rPr>
              <a:t>items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155" dirty="0">
                <a:latin typeface="Arial"/>
                <a:cs typeface="Arial"/>
              </a:rPr>
              <a:t>way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265" dirty="0">
                <a:latin typeface="Arial"/>
                <a:cs typeface="Arial"/>
              </a:rPr>
              <a:t>as  </a:t>
            </a:r>
            <a:r>
              <a:rPr sz="2800" spc="-65" dirty="0">
                <a:latin typeface="Arial"/>
                <a:cs typeface="Arial"/>
              </a:rPr>
              <a:t>they </a:t>
            </a:r>
            <a:r>
              <a:rPr sz="2800" spc="-130" dirty="0">
                <a:latin typeface="Arial"/>
                <a:cs typeface="Arial"/>
              </a:rPr>
              <a:t>are arranged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dictionary.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72" r="30527" b="36945"/>
          <a:stretch/>
        </p:blipFill>
        <p:spPr bwMode="auto">
          <a:xfrm>
            <a:off x="0" y="4036656"/>
            <a:ext cx="11506200" cy="2827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349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587230" cy="3863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Hyper </a:t>
            </a:r>
            <a:r>
              <a:rPr sz="2800" spc="-210" dirty="0">
                <a:latin typeface="Arial"/>
                <a:cs typeface="Arial"/>
              </a:rPr>
              <a:t>Text </a:t>
            </a:r>
            <a:r>
              <a:rPr sz="2800" spc="-80" dirty="0">
                <a:latin typeface="Arial"/>
                <a:cs typeface="Arial"/>
              </a:rPr>
              <a:t>Markup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Language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55" dirty="0">
                <a:latin typeface="Arial"/>
                <a:cs typeface="Arial"/>
              </a:rPr>
              <a:t>Most </a:t>
            </a:r>
            <a:r>
              <a:rPr sz="2800" spc="-65" dirty="0">
                <a:latin typeface="Arial"/>
                <a:cs typeface="Arial"/>
              </a:rPr>
              <a:t>widely </a:t>
            </a:r>
            <a:r>
              <a:rPr sz="2800" spc="-170" dirty="0">
                <a:latin typeface="Arial"/>
                <a:cs typeface="Arial"/>
              </a:rPr>
              <a:t>used </a:t>
            </a:r>
            <a:r>
              <a:rPr sz="2800" spc="-160" dirty="0">
                <a:latin typeface="Arial"/>
                <a:cs typeface="Arial"/>
              </a:rPr>
              <a:t>language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75" dirty="0">
                <a:latin typeface="Arial"/>
                <a:cs typeface="Arial"/>
              </a:rPr>
              <a:t>Web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0" dirty="0">
                <a:latin typeface="Arial"/>
                <a:cs typeface="Arial"/>
              </a:rPr>
              <a:t>develop </a:t>
            </a:r>
            <a:r>
              <a:rPr sz="2800" spc="-100" dirty="0">
                <a:latin typeface="Arial"/>
                <a:cs typeface="Arial"/>
              </a:rPr>
              <a:t>web</a:t>
            </a:r>
            <a:r>
              <a:rPr sz="2800" spc="-455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pages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105" dirty="0">
                <a:latin typeface="Arial"/>
                <a:cs typeface="Arial"/>
              </a:rPr>
              <a:t>created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175" dirty="0">
                <a:latin typeface="Arial"/>
                <a:cs typeface="Arial"/>
              </a:rPr>
              <a:t>Berners-Lee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late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1991</a:t>
            </a:r>
            <a:endParaRPr sz="2800" dirty="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50"/>
              </a:spcBef>
              <a:buChar char="•"/>
              <a:tabLst>
                <a:tab pos="321945" algn="l"/>
                <a:tab pos="322580" algn="l"/>
              </a:tabLst>
            </a:pP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20" dirty="0">
                <a:latin typeface="Arial"/>
                <a:cs typeface="Arial"/>
              </a:rPr>
              <a:t>2.0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first </a:t>
            </a:r>
            <a:r>
              <a:rPr sz="2800" spc="-120" dirty="0">
                <a:latin typeface="Arial"/>
                <a:cs typeface="Arial"/>
              </a:rPr>
              <a:t>standard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95" dirty="0">
                <a:latin typeface="Arial"/>
                <a:cs typeface="Arial"/>
              </a:rPr>
              <a:t>specification </a:t>
            </a:r>
            <a:r>
              <a:rPr sz="2800" spc="-105" dirty="0">
                <a:latin typeface="Arial"/>
                <a:cs typeface="Arial"/>
              </a:rPr>
              <a:t>published </a:t>
            </a:r>
            <a:r>
              <a:rPr sz="2800" spc="-35" dirty="0">
                <a:latin typeface="Arial"/>
                <a:cs typeface="Arial"/>
              </a:rPr>
              <a:t>in  </a:t>
            </a:r>
            <a:r>
              <a:rPr sz="2800" spc="-130" dirty="0">
                <a:latin typeface="Arial"/>
                <a:cs typeface="Arial"/>
              </a:rPr>
              <a:t>1995.</a:t>
            </a:r>
            <a:endParaRPr sz="2800" dirty="0">
              <a:latin typeface="Arial"/>
              <a:cs typeface="Arial"/>
            </a:endParaRPr>
          </a:p>
          <a:p>
            <a:pPr marL="321945" indent="-309245">
              <a:lnSpc>
                <a:spcPct val="100000"/>
              </a:lnSpc>
              <a:spcBef>
                <a:spcPts val="630"/>
              </a:spcBef>
              <a:buChar char="•"/>
              <a:tabLst>
                <a:tab pos="321945" algn="l"/>
                <a:tab pos="322580" algn="l"/>
              </a:tabLst>
            </a:pP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25" dirty="0">
                <a:latin typeface="Arial"/>
                <a:cs typeface="Arial"/>
              </a:rPr>
              <a:t>4.01 </a:t>
            </a:r>
            <a:r>
              <a:rPr sz="2800" spc="-195" dirty="0">
                <a:latin typeface="Arial"/>
                <a:cs typeface="Arial"/>
              </a:rPr>
              <a:t>was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major </a:t>
            </a:r>
            <a:r>
              <a:rPr sz="2800" spc="-120" dirty="0">
                <a:latin typeface="Arial"/>
                <a:cs typeface="Arial"/>
              </a:rPr>
              <a:t>version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05" dirty="0">
                <a:latin typeface="Arial"/>
                <a:cs typeface="Arial"/>
              </a:rPr>
              <a:t>published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70" dirty="0">
                <a:latin typeface="Arial"/>
                <a:cs typeface="Arial"/>
              </a:rPr>
              <a:t>late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1999.</a:t>
            </a:r>
            <a:endParaRPr sz="2800" dirty="0">
              <a:latin typeface="Arial"/>
              <a:cs typeface="Arial"/>
            </a:endParaRPr>
          </a:p>
          <a:p>
            <a:pPr marL="241300" marR="21590" indent="-228600">
              <a:lnSpc>
                <a:spcPts val="302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spc="-95" dirty="0">
                <a:latin typeface="Arial"/>
                <a:cs typeface="Arial"/>
              </a:rPr>
              <a:t>Currently </a:t>
            </a:r>
            <a:r>
              <a:rPr sz="2800" spc="-105" dirty="0">
                <a:latin typeface="Arial"/>
                <a:cs typeface="Arial"/>
              </a:rPr>
              <a:t>we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40" dirty="0">
                <a:latin typeface="Arial"/>
                <a:cs typeface="Arial"/>
              </a:rPr>
              <a:t>having </a:t>
            </a:r>
            <a:r>
              <a:rPr sz="2800" spc="-200" dirty="0">
                <a:latin typeface="Arial"/>
                <a:cs typeface="Arial"/>
              </a:rPr>
              <a:t>HTML-5 </a:t>
            </a:r>
            <a:r>
              <a:rPr sz="2800" spc="-120" dirty="0">
                <a:latin typeface="Arial"/>
                <a:cs typeface="Arial"/>
              </a:rPr>
              <a:t>version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14" dirty="0">
                <a:latin typeface="Arial"/>
                <a:cs typeface="Arial"/>
              </a:rPr>
              <a:t>extension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114" dirty="0">
                <a:latin typeface="Arial"/>
                <a:cs typeface="Arial"/>
              </a:rPr>
              <a:t>4.01, </a:t>
            </a:r>
            <a:r>
              <a:rPr sz="2800" spc="-105" dirty="0">
                <a:latin typeface="Arial"/>
                <a:cs typeface="Arial"/>
              </a:rPr>
              <a:t>published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2012.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404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5" dirty="0"/>
              <a:t>Type</a:t>
            </a:r>
            <a:r>
              <a:rPr sz="4400" spc="-370" dirty="0"/>
              <a:t> </a:t>
            </a:r>
            <a:r>
              <a:rPr sz="4400" spc="-229" dirty="0"/>
              <a:t>Attributes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3045460" cy="41179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&lt;ul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type=“circle”&gt;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&lt;ul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type=“square”&gt;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10" dirty="0">
                <a:latin typeface="Arial"/>
                <a:cs typeface="Arial"/>
              </a:rPr>
              <a:t>&lt;ul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type=“disk”&gt;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&lt;ol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type=“1”&gt;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&lt;ol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type=“I”&gt;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&lt;ol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type=“i”&gt;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&lt;ol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type=“A”&gt;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800" spc="-105" dirty="0">
                <a:latin typeface="Arial"/>
                <a:cs typeface="Arial"/>
              </a:rPr>
              <a:t>&lt;ol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type=“a”&gt;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793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20" dirty="0"/>
              <a:t> </a:t>
            </a:r>
            <a:r>
              <a:rPr sz="4400" spc="-240" dirty="0"/>
              <a:t>Links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979025" cy="14351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50" dirty="0">
                <a:latin typeface="Arial"/>
                <a:cs typeface="Arial"/>
              </a:rPr>
              <a:t>link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5" dirty="0">
                <a:latin typeface="Arial"/>
                <a:cs typeface="Arial"/>
              </a:rPr>
              <a:t>specified </a:t>
            </a:r>
            <a:r>
              <a:rPr sz="2800" spc="-150" dirty="0">
                <a:latin typeface="Arial"/>
                <a:cs typeface="Arial"/>
              </a:rPr>
              <a:t>using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14" dirty="0">
                <a:latin typeface="Arial"/>
                <a:cs typeface="Arial"/>
              </a:rPr>
              <a:t>tag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&lt;a&gt;.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Char char="•"/>
              <a:tabLst>
                <a:tab pos="241300" algn="l"/>
              </a:tabLst>
            </a:pPr>
            <a:r>
              <a:rPr sz="2800" spc="-185" dirty="0">
                <a:latin typeface="Arial"/>
                <a:cs typeface="Arial"/>
              </a:rPr>
              <a:t>This </a:t>
            </a:r>
            <a:r>
              <a:rPr sz="2800" spc="-114" dirty="0">
                <a:latin typeface="Arial"/>
                <a:cs typeface="Arial"/>
              </a:rPr>
              <a:t>tag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called </a:t>
            </a:r>
            <a:r>
              <a:rPr sz="2800" b="1" spc="-165" dirty="0">
                <a:latin typeface="Trebuchet MS"/>
                <a:cs typeface="Trebuchet MS"/>
              </a:rPr>
              <a:t>anchor </a:t>
            </a:r>
            <a:r>
              <a:rPr sz="2800" b="1" spc="-120" dirty="0">
                <a:latin typeface="Trebuchet MS"/>
                <a:cs typeface="Trebuchet MS"/>
              </a:rPr>
              <a:t>tag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anything </a:t>
            </a:r>
            <a:r>
              <a:rPr sz="2800" spc="-85" dirty="0">
                <a:latin typeface="Arial"/>
                <a:cs typeface="Arial"/>
              </a:rPr>
              <a:t>between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opening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240" dirty="0">
                <a:latin typeface="Arial"/>
                <a:cs typeface="Arial"/>
              </a:rPr>
              <a:t>&lt;a&gt;  </a:t>
            </a:r>
            <a:r>
              <a:rPr sz="2800" spc="-114" dirty="0">
                <a:latin typeface="Arial"/>
                <a:cs typeface="Arial"/>
              </a:rPr>
              <a:t>tag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30" dirty="0">
                <a:latin typeface="Arial"/>
                <a:cs typeface="Arial"/>
              </a:rPr>
              <a:t>closing </a:t>
            </a:r>
            <a:r>
              <a:rPr sz="2800" spc="-114" dirty="0">
                <a:latin typeface="Arial"/>
                <a:cs typeface="Arial"/>
              </a:rPr>
              <a:t>&lt;/a&gt; tag </a:t>
            </a:r>
            <a:r>
              <a:rPr sz="2800" spc="-170" dirty="0">
                <a:latin typeface="Arial"/>
                <a:cs typeface="Arial"/>
              </a:rPr>
              <a:t>becomes </a:t>
            </a:r>
            <a:r>
              <a:rPr sz="2800" spc="-30" dirty="0">
                <a:latin typeface="Arial"/>
                <a:cs typeface="Arial"/>
              </a:rPr>
              <a:t>part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link.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65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15" dirty="0"/>
              <a:t> </a:t>
            </a:r>
            <a:r>
              <a:rPr sz="4400" spc="-229" dirty="0"/>
              <a:t>block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6782434" cy="1561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45" dirty="0">
                <a:latin typeface="Arial"/>
                <a:cs typeface="Arial"/>
              </a:rPr>
              <a:t>&lt;div&gt;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tag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Used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10" dirty="0">
                <a:latin typeface="Arial"/>
                <a:cs typeface="Arial"/>
              </a:rPr>
              <a:t>grouping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various </a:t>
            </a:r>
            <a:r>
              <a:rPr sz="2800" spc="-240" dirty="0">
                <a:latin typeface="Arial"/>
                <a:cs typeface="Arial"/>
              </a:rPr>
              <a:t>HTML</a:t>
            </a:r>
            <a:r>
              <a:rPr sz="2800" spc="-34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elements.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240" dirty="0">
                <a:latin typeface="Arial"/>
                <a:cs typeface="Arial"/>
              </a:rPr>
              <a:t>HTML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6554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95" dirty="0"/>
              <a:t>Hyper </a:t>
            </a:r>
            <a:r>
              <a:rPr sz="4400" spc="-445" dirty="0"/>
              <a:t>Text </a:t>
            </a:r>
            <a:r>
              <a:rPr sz="4400" spc="-75" dirty="0"/>
              <a:t>Markup</a:t>
            </a:r>
            <a:r>
              <a:rPr sz="4400" spc="-409" dirty="0"/>
              <a:t> </a:t>
            </a:r>
            <a:r>
              <a:rPr sz="4400" spc="-210" dirty="0"/>
              <a:t>Language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163810" cy="382809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143510" indent="-228600">
              <a:lnSpc>
                <a:spcPct val="9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0" dirty="0">
                <a:solidFill>
                  <a:srgbClr val="FF0000"/>
                </a:solidFill>
                <a:latin typeface="Trebuchet MS"/>
                <a:cs typeface="Trebuchet MS"/>
              </a:rPr>
              <a:t>Hypertext</a:t>
            </a:r>
            <a:r>
              <a:rPr sz="2800" b="1" spc="-19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Arial"/>
                <a:cs typeface="Arial"/>
              </a:rPr>
              <a:t>refers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55" dirty="0">
                <a:latin typeface="Arial"/>
                <a:cs typeface="Arial"/>
              </a:rPr>
              <a:t>way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75" dirty="0">
                <a:latin typeface="Arial"/>
                <a:cs typeface="Arial"/>
              </a:rPr>
              <a:t>Web </a:t>
            </a:r>
            <a:r>
              <a:rPr sz="2800" spc="-210" dirty="0">
                <a:latin typeface="Arial"/>
                <a:cs typeface="Arial"/>
              </a:rPr>
              <a:t>pages (HTML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documents) 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95" dirty="0">
                <a:solidFill>
                  <a:srgbClr val="FF0000"/>
                </a:solidFill>
                <a:latin typeface="Arial"/>
                <a:cs typeface="Arial"/>
              </a:rPr>
              <a:t>linked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together. </a:t>
            </a:r>
            <a:r>
              <a:rPr sz="2800" spc="-185" dirty="0">
                <a:latin typeface="Arial"/>
                <a:cs typeface="Arial"/>
              </a:rPr>
              <a:t>Thus,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link </a:t>
            </a:r>
            <a:r>
              <a:rPr sz="2800" spc="-125" dirty="0">
                <a:latin typeface="Arial"/>
                <a:cs typeface="Arial"/>
              </a:rPr>
              <a:t>available </a:t>
            </a:r>
            <a:r>
              <a:rPr sz="2800" spc="-85" dirty="0">
                <a:latin typeface="Arial"/>
                <a:cs typeface="Arial"/>
              </a:rPr>
              <a:t>on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webpage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14" dirty="0">
                <a:latin typeface="Arial"/>
                <a:cs typeface="Arial"/>
              </a:rPr>
              <a:t>called  </a:t>
            </a:r>
            <a:r>
              <a:rPr sz="2800" spc="-85" dirty="0">
                <a:latin typeface="Arial"/>
                <a:cs typeface="Arial"/>
              </a:rPr>
              <a:t>Hypertext</a:t>
            </a:r>
            <a:r>
              <a:rPr sz="2800" spc="-85" dirty="0" smtClean="0">
                <a:latin typeface="Arial"/>
                <a:cs typeface="Arial"/>
              </a:rPr>
              <a:t>.</a:t>
            </a:r>
            <a:endParaRPr lang="en-US" sz="2800" spc="-85" dirty="0" smtClean="0">
              <a:latin typeface="Arial"/>
              <a:cs typeface="Arial"/>
            </a:endParaRPr>
          </a:p>
          <a:p>
            <a:pPr marL="469900" marR="143510" lvl="1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r>
              <a:rPr lang="en-US" sz="2800" b="1" dirty="0" smtClean="0"/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Hypertext</a:t>
            </a:r>
            <a:r>
              <a:rPr lang="en-US" sz="2800" dirty="0">
                <a:solidFill>
                  <a:srgbClr val="FF0000"/>
                </a:solidFill>
              </a:rPr>
              <a:t> is text which contains links to other </a:t>
            </a:r>
            <a:r>
              <a:rPr lang="en-US" sz="2800" dirty="0" smtClean="0">
                <a:solidFill>
                  <a:srgbClr val="FF0000"/>
                </a:solidFill>
              </a:rPr>
              <a:t>texts</a:t>
            </a:r>
          </a:p>
          <a:p>
            <a:pPr marL="469900" marR="143510" lvl="1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endParaRPr lang="en-US"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69900" marR="143510" lvl="1">
              <a:lnSpc>
                <a:spcPct val="90000"/>
              </a:lnSpc>
              <a:spcBef>
                <a:spcPts val="434"/>
              </a:spcBef>
              <a:tabLst>
                <a:tab pos="241300" algn="l"/>
              </a:tabLst>
            </a:pP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spc="-80" dirty="0">
                <a:solidFill>
                  <a:srgbClr val="FF0000"/>
                </a:solidFill>
                <a:latin typeface="Trebuchet MS"/>
                <a:cs typeface="Trebuchet MS"/>
              </a:rPr>
              <a:t>Markup </a:t>
            </a:r>
            <a:r>
              <a:rPr sz="2800" b="1" spc="-165" dirty="0">
                <a:solidFill>
                  <a:srgbClr val="FF0000"/>
                </a:solidFill>
                <a:latin typeface="Trebuchet MS"/>
                <a:cs typeface="Trebuchet MS"/>
              </a:rPr>
              <a:t>Language </a:t>
            </a:r>
            <a:r>
              <a:rPr sz="2800" spc="-85" dirty="0">
                <a:latin typeface="Arial"/>
                <a:cs typeface="Arial"/>
              </a:rPr>
              <a:t>which </a:t>
            </a:r>
            <a:r>
              <a:rPr sz="2800" spc="-175" dirty="0">
                <a:latin typeface="Arial"/>
                <a:cs typeface="Arial"/>
              </a:rPr>
              <a:t>means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190" dirty="0">
                <a:latin typeface="Arial"/>
                <a:cs typeface="Arial"/>
              </a:rPr>
              <a:t>use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05" dirty="0">
                <a:latin typeface="Arial"/>
                <a:cs typeface="Arial"/>
              </a:rPr>
              <a:t>simply  </a:t>
            </a:r>
            <a:r>
              <a:rPr sz="2800" spc="-50" dirty="0">
                <a:latin typeface="Arial"/>
                <a:cs typeface="Arial"/>
              </a:rPr>
              <a:t>"mark-up"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0" dirty="0">
                <a:latin typeface="Arial"/>
                <a:cs typeface="Arial"/>
              </a:rPr>
              <a:t>text </a:t>
            </a:r>
            <a:r>
              <a:rPr sz="2800" spc="-95" dirty="0">
                <a:latin typeface="Arial"/>
                <a:cs typeface="Arial"/>
              </a:rPr>
              <a:t>document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tags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tell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80" dirty="0">
                <a:latin typeface="Arial"/>
                <a:cs typeface="Arial"/>
              </a:rPr>
              <a:t>Web </a:t>
            </a:r>
            <a:r>
              <a:rPr sz="2800" spc="-100" dirty="0">
                <a:latin typeface="Arial"/>
                <a:cs typeface="Arial"/>
              </a:rPr>
              <a:t>browser </a:t>
            </a:r>
            <a:r>
              <a:rPr sz="2800" spc="-75" dirty="0">
                <a:latin typeface="Arial"/>
                <a:cs typeface="Arial"/>
              </a:rPr>
              <a:t>how</a:t>
            </a:r>
            <a:r>
              <a:rPr sz="2800" spc="-56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  </a:t>
            </a:r>
            <a:r>
              <a:rPr sz="2800" spc="-65" dirty="0">
                <a:latin typeface="Arial"/>
                <a:cs typeface="Arial"/>
              </a:rPr>
              <a:t>structure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-42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display.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016" y="527050"/>
            <a:ext cx="50844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/>
              <a:t>Basic </a:t>
            </a:r>
            <a:r>
              <a:rPr sz="4400" spc="-95" dirty="0"/>
              <a:t>HTML</a:t>
            </a:r>
            <a:r>
              <a:rPr sz="4400" spc="-520" dirty="0"/>
              <a:t> </a:t>
            </a:r>
            <a:r>
              <a:rPr sz="4400" spc="-175" dirty="0"/>
              <a:t>Document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3177" y="1401564"/>
            <a:ext cx="11728175" cy="50867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72328" y="1438655"/>
            <a:ext cx="6228587" cy="5032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1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30" dirty="0"/>
              <a:t> </a:t>
            </a:r>
            <a:r>
              <a:rPr sz="4400" spc="-310" dirty="0"/>
              <a:t>Tags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8131175" cy="23463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tags </a:t>
            </a:r>
            <a:r>
              <a:rPr sz="2800" spc="-125" dirty="0">
                <a:latin typeface="Arial"/>
                <a:cs typeface="Arial"/>
              </a:rPr>
              <a:t>are </a:t>
            </a:r>
            <a:r>
              <a:rPr sz="2800" spc="-140" dirty="0">
                <a:latin typeface="Arial"/>
                <a:cs typeface="Arial"/>
              </a:rPr>
              <a:t>enclosed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spc="-140" dirty="0">
                <a:latin typeface="Arial"/>
                <a:cs typeface="Arial"/>
              </a:rPr>
              <a:t>angle </a:t>
            </a:r>
            <a:r>
              <a:rPr sz="2800" spc="-170" dirty="0">
                <a:latin typeface="Arial"/>
                <a:cs typeface="Arial"/>
              </a:rPr>
              <a:t>braces </a:t>
            </a:r>
            <a:r>
              <a:rPr sz="2800" spc="-315" dirty="0">
                <a:latin typeface="Arial"/>
                <a:cs typeface="Arial"/>
              </a:rPr>
              <a:t>&lt;Tag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Name&gt;.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95" dirty="0">
                <a:latin typeface="Arial"/>
                <a:cs typeface="Arial"/>
              </a:rPr>
              <a:t>most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60" dirty="0">
                <a:latin typeface="Arial"/>
                <a:cs typeface="Arial"/>
              </a:rPr>
              <a:t>tags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0" dirty="0">
                <a:latin typeface="Arial"/>
                <a:cs typeface="Arial"/>
              </a:rPr>
              <a:t>their </a:t>
            </a:r>
            <a:r>
              <a:rPr sz="2800" spc="-110" dirty="0">
                <a:latin typeface="Arial"/>
                <a:cs typeface="Arial"/>
              </a:rPr>
              <a:t>corresponding </a:t>
            </a:r>
            <a:r>
              <a:rPr sz="2800" spc="-130" dirty="0">
                <a:latin typeface="Arial"/>
                <a:cs typeface="Arial"/>
              </a:rPr>
              <a:t>closing</a:t>
            </a:r>
            <a:r>
              <a:rPr sz="2800" spc="-484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tags.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5"/>
              </a:spcBef>
              <a:buChar char="•"/>
              <a:tabLst>
                <a:tab pos="699135" algn="l"/>
              </a:tabLst>
            </a:pPr>
            <a:r>
              <a:rPr sz="2400" spc="-50" dirty="0">
                <a:latin typeface="Arial"/>
                <a:cs typeface="Arial"/>
              </a:rPr>
              <a:t>&lt;html&gt;&lt;/html&gt;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&lt;body&gt;&lt;/body&gt;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300" algn="l"/>
              </a:tabLst>
            </a:pPr>
            <a:r>
              <a:rPr sz="2800" spc="-240" dirty="0">
                <a:latin typeface="Arial"/>
                <a:cs typeface="Arial"/>
              </a:rPr>
              <a:t>HTML </a:t>
            </a:r>
            <a:r>
              <a:rPr sz="2800" spc="-120" dirty="0">
                <a:latin typeface="Arial"/>
                <a:cs typeface="Arial"/>
              </a:rPr>
              <a:t>Document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Structure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7211" y="3095034"/>
            <a:ext cx="5740896" cy="346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411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 </a:t>
            </a:r>
            <a:r>
              <a:rPr sz="4400" spc="575" dirty="0"/>
              <a:t>–</a:t>
            </a:r>
            <a:r>
              <a:rPr sz="4400" spc="-830" dirty="0"/>
              <a:t> </a:t>
            </a:r>
            <a:r>
              <a:rPr sz="4400" spc="-175" dirty="0"/>
              <a:t>BASIC </a:t>
            </a:r>
            <a:r>
              <a:rPr sz="4400" spc="-315" dirty="0"/>
              <a:t>TAGS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163810" cy="282320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300" algn="l"/>
              </a:tabLst>
            </a:pPr>
            <a:r>
              <a:rPr sz="2800" spc="-155" dirty="0">
                <a:latin typeface="Arial"/>
                <a:cs typeface="Arial"/>
              </a:rPr>
              <a:t>Heading </a:t>
            </a:r>
            <a:r>
              <a:rPr sz="2800" spc="-330" dirty="0">
                <a:latin typeface="Arial"/>
                <a:cs typeface="Arial"/>
              </a:rPr>
              <a:t>Tags &lt;h1&gt;……..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&lt;h6&gt;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800" spc="-180" dirty="0">
                <a:latin typeface="Arial"/>
                <a:cs typeface="Arial"/>
              </a:rPr>
              <a:t>Paragraph </a:t>
            </a:r>
            <a:r>
              <a:rPr sz="2800" spc="-345" dirty="0">
                <a:latin typeface="Arial"/>
                <a:cs typeface="Arial"/>
              </a:rPr>
              <a:t>Tag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&lt;p&gt;&lt;/p&gt;</a:t>
            </a:r>
            <a:endParaRPr sz="28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160" dirty="0">
                <a:latin typeface="Arial"/>
                <a:cs typeface="Arial"/>
              </a:rPr>
              <a:t>Line </a:t>
            </a:r>
            <a:r>
              <a:rPr sz="2800" spc="-170" dirty="0">
                <a:latin typeface="Arial"/>
                <a:cs typeface="Arial"/>
              </a:rPr>
              <a:t>Break </a:t>
            </a:r>
            <a:r>
              <a:rPr sz="2800" spc="-345" dirty="0">
                <a:latin typeface="Arial"/>
                <a:cs typeface="Arial"/>
              </a:rPr>
              <a:t>Tag </a:t>
            </a:r>
            <a:r>
              <a:rPr sz="2800" spc="-105" dirty="0">
                <a:latin typeface="Arial"/>
                <a:cs typeface="Arial"/>
              </a:rPr>
              <a:t>&lt;br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/&gt;</a:t>
            </a:r>
            <a:endParaRPr sz="2800" dirty="0">
              <a:latin typeface="Arial"/>
              <a:cs typeface="Arial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5"/>
              </a:spcBef>
              <a:buChar char="•"/>
              <a:tabLst>
                <a:tab pos="699135" algn="l"/>
              </a:tabLst>
            </a:pPr>
            <a:r>
              <a:rPr sz="2400" spc="-160" dirty="0">
                <a:latin typeface="Arial"/>
                <a:cs typeface="Arial"/>
              </a:rPr>
              <a:t>This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tag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</a:t>
            </a:r>
            <a:r>
              <a:rPr sz="2400" spc="-125" dirty="0">
                <a:latin typeface="Arial"/>
                <a:cs typeface="Arial"/>
              </a:rPr>
              <a:t> example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empty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element,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where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you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do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need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opening 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110" dirty="0">
                <a:latin typeface="Arial"/>
                <a:cs typeface="Arial"/>
              </a:rPr>
              <a:t>closing </a:t>
            </a:r>
            <a:r>
              <a:rPr sz="2400" spc="-125" dirty="0">
                <a:latin typeface="Arial"/>
                <a:cs typeface="Arial"/>
              </a:rPr>
              <a:t>tags,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45" dirty="0">
                <a:latin typeface="Arial"/>
                <a:cs typeface="Arial"/>
              </a:rPr>
              <a:t>there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55" dirty="0">
                <a:latin typeface="Arial"/>
                <a:cs typeface="Arial"/>
              </a:rPr>
              <a:t>nothing </a:t>
            </a:r>
            <a:r>
              <a:rPr sz="2400" spc="15" dirty="0">
                <a:latin typeface="Arial"/>
                <a:cs typeface="Arial"/>
              </a:rPr>
              <a:t>to </a:t>
            </a:r>
            <a:r>
              <a:rPr sz="2400" spc="-145" dirty="0">
                <a:latin typeface="Arial"/>
                <a:cs typeface="Arial"/>
              </a:rPr>
              <a:t>go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70" dirty="0">
                <a:latin typeface="Arial"/>
                <a:cs typeface="Arial"/>
              </a:rPr>
              <a:t>between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them.</a:t>
            </a:r>
            <a:endParaRPr sz="24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95"/>
              </a:spcBef>
              <a:buChar char="•"/>
              <a:tabLst>
                <a:tab pos="241300" algn="l"/>
              </a:tabLst>
            </a:pPr>
            <a:r>
              <a:rPr sz="2800" spc="-130" dirty="0">
                <a:latin typeface="Arial"/>
                <a:cs typeface="Arial"/>
              </a:rPr>
              <a:t>Centering </a:t>
            </a:r>
            <a:r>
              <a:rPr sz="2800" spc="-105" dirty="0">
                <a:latin typeface="Arial"/>
                <a:cs typeface="Arial"/>
              </a:rPr>
              <a:t>Content </a:t>
            </a:r>
            <a:r>
              <a:rPr sz="2800" spc="-125" dirty="0">
                <a:latin typeface="Arial"/>
                <a:cs typeface="Arial"/>
              </a:rPr>
              <a:t>&lt;center&gt;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&lt;/</a:t>
            </a:r>
            <a:r>
              <a:rPr sz="2800" spc="-80">
                <a:latin typeface="Arial"/>
                <a:cs typeface="Arial"/>
              </a:rPr>
              <a:t>center</a:t>
            </a:r>
            <a:r>
              <a:rPr sz="2800" spc="-80" smtClean="0">
                <a:latin typeface="Arial"/>
                <a:cs typeface="Arial"/>
              </a:rPr>
              <a:t>&gt;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324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</a:t>
            </a:r>
            <a:r>
              <a:rPr sz="4400" spc="-425" dirty="0"/>
              <a:t> </a:t>
            </a:r>
            <a:r>
              <a:rPr sz="4400" spc="-235" dirty="0"/>
              <a:t>Element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08761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120" dirty="0">
                <a:latin typeface="Arial"/>
                <a:cs typeface="Arial"/>
              </a:rPr>
              <a:t>represents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75" dirty="0">
                <a:latin typeface="Arial"/>
                <a:cs typeface="Arial"/>
              </a:rPr>
              <a:t>kind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65" dirty="0">
                <a:latin typeface="Arial"/>
                <a:cs typeface="Arial"/>
              </a:rPr>
              <a:t>structure </a:t>
            </a:r>
            <a:r>
              <a:rPr sz="2800" spc="-25" dirty="0">
                <a:latin typeface="Arial"/>
                <a:cs typeface="Arial"/>
              </a:rPr>
              <a:t>or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semantics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generally </a:t>
            </a:r>
            <a:r>
              <a:rPr sz="2800" spc="-155" dirty="0">
                <a:latin typeface="Arial"/>
                <a:cs typeface="Arial"/>
              </a:rPr>
              <a:t>consists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0" dirty="0">
                <a:latin typeface="Arial"/>
                <a:cs typeface="Arial"/>
              </a:rPr>
              <a:t>start </a:t>
            </a:r>
            <a:r>
              <a:rPr sz="2800" spc="-100" dirty="0">
                <a:latin typeface="Arial"/>
                <a:cs typeface="Arial"/>
              </a:rPr>
              <a:t>tag, </a:t>
            </a:r>
            <a:r>
              <a:rPr sz="2800" spc="-65" dirty="0">
                <a:latin typeface="Arial"/>
                <a:cs typeface="Arial"/>
              </a:rPr>
              <a:t>content,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14" dirty="0">
                <a:latin typeface="Arial"/>
                <a:cs typeface="Arial"/>
              </a:rPr>
              <a:t>end</a:t>
            </a:r>
            <a:r>
              <a:rPr sz="2800" spc="-33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tag.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2283" y="3048000"/>
            <a:ext cx="6929628" cy="1357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73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/>
              <a:t>HTML </a:t>
            </a:r>
            <a:r>
              <a:rPr sz="4400" spc="575" dirty="0"/>
              <a:t>–</a:t>
            </a:r>
            <a:r>
              <a:rPr sz="4400" spc="-635" dirty="0"/>
              <a:t> </a:t>
            </a:r>
            <a:r>
              <a:rPr sz="4400" spc="-270" dirty="0"/>
              <a:t>ATTRIBUTES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3675" cy="37801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16891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15" dirty="0">
                <a:latin typeface="Arial"/>
                <a:cs typeface="Arial"/>
              </a:rPr>
              <a:t>attribute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65" dirty="0">
                <a:latin typeface="Arial"/>
                <a:cs typeface="Arial"/>
              </a:rPr>
              <a:t>used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define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0" dirty="0">
                <a:latin typeface="Arial"/>
                <a:cs typeface="Arial"/>
              </a:rPr>
              <a:t>characteristics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0" dirty="0">
                <a:latin typeface="Arial"/>
                <a:cs typeface="Arial"/>
              </a:rPr>
              <a:t>an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HTML </a:t>
            </a:r>
            <a:r>
              <a:rPr sz="2800" spc="-80" dirty="0">
                <a:latin typeface="Arial"/>
                <a:cs typeface="Arial"/>
              </a:rPr>
              <a:t>element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30" dirty="0">
                <a:latin typeface="Arial"/>
                <a:cs typeface="Arial"/>
              </a:rPr>
              <a:t>placed </a:t>
            </a:r>
            <a:r>
              <a:rPr sz="2800" spc="-110" dirty="0">
                <a:latin typeface="Arial"/>
                <a:cs typeface="Arial"/>
              </a:rPr>
              <a:t>inside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element's </a:t>
            </a:r>
            <a:r>
              <a:rPr sz="2800" spc="-110" dirty="0">
                <a:latin typeface="Arial"/>
                <a:cs typeface="Arial"/>
              </a:rPr>
              <a:t>opening </a:t>
            </a:r>
            <a:r>
              <a:rPr sz="2800" spc="-105" dirty="0">
                <a:latin typeface="Arial"/>
                <a:cs typeface="Arial"/>
              </a:rPr>
              <a:t>tag. </a:t>
            </a: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45" dirty="0">
                <a:latin typeface="Arial"/>
                <a:cs typeface="Arial"/>
              </a:rPr>
              <a:t>attributes </a:t>
            </a:r>
            <a:r>
              <a:rPr sz="2800" spc="-130" dirty="0">
                <a:latin typeface="Arial"/>
                <a:cs typeface="Arial"/>
              </a:rPr>
              <a:t>are  </a:t>
            </a:r>
            <a:r>
              <a:rPr sz="2800" spc="-145" dirty="0">
                <a:latin typeface="Arial"/>
                <a:cs typeface="Arial"/>
              </a:rPr>
              <a:t>made </a:t>
            </a:r>
            <a:r>
              <a:rPr sz="2800" spc="-95" dirty="0">
                <a:latin typeface="Arial"/>
                <a:cs typeface="Arial"/>
              </a:rPr>
              <a:t>up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5" dirty="0">
                <a:latin typeface="Arial"/>
                <a:cs typeface="Arial"/>
              </a:rPr>
              <a:t>two </a:t>
            </a:r>
            <a:r>
              <a:rPr sz="2800" spc="-80" dirty="0">
                <a:latin typeface="Arial"/>
                <a:cs typeface="Arial"/>
              </a:rPr>
              <a:t>parts: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b="1" spc="-150" dirty="0">
                <a:latin typeface="Trebuchet MS"/>
                <a:cs typeface="Trebuchet MS"/>
              </a:rPr>
              <a:t>name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b="1" spc="-140" dirty="0">
                <a:latin typeface="Trebuchet MS"/>
                <a:cs typeface="Trebuchet MS"/>
              </a:rPr>
              <a:t>value</a:t>
            </a:r>
            <a:r>
              <a:rPr sz="2800" spc="-14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ct val="9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name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0" dirty="0">
                <a:latin typeface="Arial"/>
                <a:cs typeface="Arial"/>
              </a:rPr>
              <a:t>property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60" dirty="0">
                <a:latin typeface="Arial"/>
                <a:cs typeface="Arial"/>
              </a:rPr>
              <a:t>want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00" dirty="0">
                <a:latin typeface="Arial"/>
                <a:cs typeface="Arial"/>
              </a:rPr>
              <a:t>set. </a:t>
            </a:r>
            <a:r>
              <a:rPr sz="2800" spc="-170" dirty="0">
                <a:latin typeface="Arial"/>
                <a:cs typeface="Arial"/>
              </a:rPr>
              <a:t>For </a:t>
            </a:r>
            <a:r>
              <a:rPr sz="2800" spc="-135" dirty="0">
                <a:latin typeface="Arial"/>
                <a:cs typeface="Arial"/>
              </a:rPr>
              <a:t>example,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paragraph  </a:t>
            </a:r>
            <a:r>
              <a:rPr sz="2800" spc="-80" dirty="0">
                <a:latin typeface="Arial"/>
                <a:cs typeface="Arial"/>
              </a:rPr>
              <a:t>element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145" dirty="0">
                <a:latin typeface="Arial"/>
                <a:cs typeface="Arial"/>
              </a:rPr>
              <a:t>example </a:t>
            </a:r>
            <a:r>
              <a:rPr sz="2800" spc="-120" dirty="0">
                <a:latin typeface="Arial"/>
                <a:cs typeface="Arial"/>
              </a:rPr>
              <a:t>carries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20" dirty="0">
                <a:latin typeface="Arial"/>
                <a:cs typeface="Arial"/>
              </a:rPr>
              <a:t>attribute </a:t>
            </a:r>
            <a:r>
              <a:rPr sz="2800" spc="-135" dirty="0">
                <a:latin typeface="Arial"/>
                <a:cs typeface="Arial"/>
              </a:rPr>
              <a:t>whose </a:t>
            </a:r>
            <a:r>
              <a:rPr sz="2800" spc="-150" dirty="0">
                <a:latin typeface="Arial"/>
                <a:cs typeface="Arial"/>
              </a:rPr>
              <a:t>name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b="1" spc="-125" dirty="0">
                <a:latin typeface="Trebuchet MS"/>
                <a:cs typeface="Trebuchet MS"/>
              </a:rPr>
              <a:t>align</a:t>
            </a:r>
            <a:r>
              <a:rPr sz="2800" spc="-125" dirty="0">
                <a:latin typeface="Arial"/>
                <a:cs typeface="Arial"/>
              </a:rPr>
              <a:t>, 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95" dirty="0">
                <a:latin typeface="Arial"/>
                <a:cs typeface="Arial"/>
              </a:rPr>
              <a:t>use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indicate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alignment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paragraph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165" dirty="0">
                <a:latin typeface="Arial"/>
                <a:cs typeface="Arial"/>
              </a:rPr>
              <a:t>page.</a:t>
            </a:r>
            <a:endParaRPr sz="2800">
              <a:latin typeface="Arial"/>
              <a:cs typeface="Arial"/>
            </a:endParaRPr>
          </a:p>
          <a:p>
            <a:pPr marL="241300" marR="528955" indent="-228600">
              <a:lnSpc>
                <a:spcPts val="302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</a:t>
            </a:r>
            <a:r>
              <a:rPr sz="2800" spc="-145" dirty="0">
                <a:latin typeface="Arial"/>
                <a:cs typeface="Arial"/>
              </a:rPr>
              <a:t> is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what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you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want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property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14" dirty="0">
                <a:latin typeface="Arial"/>
                <a:cs typeface="Arial"/>
              </a:rPr>
              <a:t>set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and  </a:t>
            </a:r>
            <a:r>
              <a:rPr sz="2800" spc="-165" dirty="0">
                <a:latin typeface="Arial"/>
                <a:cs typeface="Arial"/>
              </a:rPr>
              <a:t>always </a:t>
            </a:r>
            <a:r>
              <a:rPr sz="2800" spc="-10" dirty="0">
                <a:latin typeface="Arial"/>
                <a:cs typeface="Arial"/>
              </a:rPr>
              <a:t>put </a:t>
            </a:r>
            <a:r>
              <a:rPr sz="2800" spc="-5" dirty="0">
                <a:latin typeface="Arial"/>
                <a:cs typeface="Arial"/>
              </a:rPr>
              <a:t>within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quotations.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189"/>
            <a:ext cx="974217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3195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below </a:t>
            </a:r>
            <a:r>
              <a:rPr sz="2800" spc="-145" dirty="0">
                <a:latin typeface="Arial"/>
                <a:cs typeface="Arial"/>
              </a:rPr>
              <a:t>example </a:t>
            </a:r>
            <a:r>
              <a:rPr sz="2800" spc="-170" dirty="0">
                <a:latin typeface="Arial"/>
                <a:cs typeface="Arial"/>
              </a:rPr>
              <a:t>shows </a:t>
            </a:r>
            <a:r>
              <a:rPr sz="2800" spc="-55" dirty="0">
                <a:latin typeface="Arial"/>
                <a:cs typeface="Arial"/>
              </a:rPr>
              <a:t>three </a:t>
            </a:r>
            <a:r>
              <a:rPr sz="2800" spc="-135" dirty="0">
                <a:latin typeface="Arial"/>
                <a:cs typeface="Arial"/>
              </a:rPr>
              <a:t>possible </a:t>
            </a:r>
            <a:r>
              <a:rPr sz="2800" spc="-160" dirty="0">
                <a:latin typeface="Arial"/>
                <a:cs typeface="Arial"/>
              </a:rPr>
              <a:t>values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05" dirty="0">
                <a:latin typeface="Arial"/>
                <a:cs typeface="Arial"/>
              </a:rPr>
              <a:t>align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attribute: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ts val="3195"/>
              </a:lnSpc>
            </a:pPr>
            <a:r>
              <a:rPr sz="2800" b="1" spc="-200" dirty="0">
                <a:latin typeface="Trebuchet MS"/>
                <a:cs typeface="Trebuchet MS"/>
              </a:rPr>
              <a:t>left, </a:t>
            </a:r>
            <a:r>
              <a:rPr sz="2800" b="1" spc="-210" dirty="0">
                <a:latin typeface="Trebuchet MS"/>
                <a:cs typeface="Trebuchet MS"/>
              </a:rPr>
              <a:t>center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Trebuchet MS"/>
                <a:cs typeface="Trebuchet MS"/>
              </a:rPr>
              <a:t>right</a:t>
            </a:r>
            <a:r>
              <a:rPr sz="2800" spc="-14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8656" y="2945326"/>
            <a:ext cx="6013338" cy="341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683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Trebuchet MS</vt:lpstr>
      <vt:lpstr>Office Theme</vt:lpstr>
      <vt:lpstr>Web development  (Introduction to HTML)</vt:lpstr>
      <vt:lpstr>HTML</vt:lpstr>
      <vt:lpstr>Hyper Text Markup Language</vt:lpstr>
      <vt:lpstr>Basic HTML Document</vt:lpstr>
      <vt:lpstr>HTML Tags</vt:lpstr>
      <vt:lpstr>HTML – BASIC TAGS</vt:lpstr>
      <vt:lpstr>HTML Element</vt:lpstr>
      <vt:lpstr>HTML – ATTRIBUTES</vt:lpstr>
      <vt:lpstr>PowerPoint Presentation</vt:lpstr>
      <vt:lpstr>HTML Formatting</vt:lpstr>
      <vt:lpstr>HTML phrase tags</vt:lpstr>
      <vt:lpstr>HTML Images</vt:lpstr>
      <vt:lpstr>HTML Tables</vt:lpstr>
      <vt:lpstr>Exercise</vt:lpstr>
      <vt:lpstr>Rowspan Colspan?</vt:lpstr>
      <vt:lpstr>Exercise (Rowspan)</vt:lpstr>
      <vt:lpstr>Exercise (Colspan)</vt:lpstr>
      <vt:lpstr>Try including </vt:lpstr>
      <vt:lpstr>HTML Lists</vt:lpstr>
      <vt:lpstr>Type Attributes</vt:lpstr>
      <vt:lpstr>HTML Links</vt:lpstr>
      <vt:lpstr>HTML block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Ifrah-Q</dc:creator>
  <cp:lastModifiedBy>Qaisar Shafi</cp:lastModifiedBy>
  <cp:revision>11</cp:revision>
  <dcterms:created xsi:type="dcterms:W3CDTF">2019-04-19T05:51:33Z</dcterms:created>
  <dcterms:modified xsi:type="dcterms:W3CDTF">2021-12-28T06:14:30Z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2019-04-19T00:00:00Z</vt:filetime>
  </property>
</Properties>
</file>