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7" r:id="rId3"/>
    <p:sldId id="276" r:id="rId4"/>
    <p:sldId id="258" r:id="rId5"/>
    <p:sldId id="259" r:id="rId6"/>
    <p:sldId id="284" r:id="rId7"/>
    <p:sldId id="286" r:id="rId8"/>
    <p:sldId id="287" r:id="rId9"/>
    <p:sldId id="288" r:id="rId10"/>
    <p:sldId id="281" r:id="rId11"/>
    <p:sldId id="285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77" r:id="rId20"/>
    <p:sldId id="267" r:id="rId21"/>
    <p:sldId id="268" r:id="rId22"/>
    <p:sldId id="269" r:id="rId23"/>
    <p:sldId id="270" r:id="rId24"/>
    <p:sldId id="271" r:id="rId25"/>
    <p:sldId id="273" r:id="rId2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91" autoAdjust="0"/>
  </p:normalViewPr>
  <p:slideViewPr>
    <p:cSldViewPr>
      <p:cViewPr varScale="1">
        <p:scale>
          <a:sx n="75" d="100"/>
          <a:sy n="75" d="100"/>
        </p:scale>
        <p:origin x="94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5021B-6BC8-4FC7-92CC-8DD6F6D85C9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5A89C-A978-47BA-B4C2-E2858F27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A89C-A978-47BA-B4C2-E2858F2752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EC have Chips inside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A89C-A978-47BA-B4C2-E2858F2752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6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VLSI- very large scale integration</a:t>
            </a:r>
          </a:p>
          <a:p>
            <a:r>
              <a:rPr lang="en-US" dirty="0" smtClean="0"/>
              <a:t>ULSI-Ultra large scale integration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5A89C-A978-47BA-B4C2-E2858F2752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1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2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0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6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1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plication_softwa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g"/><Relationship Id="rId7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714379" y="990600"/>
            <a:ext cx="10852148" cy="274985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80645" rIns="0" bIns="0" rtlCol="0">
            <a:spAutoFit/>
          </a:bodyPr>
          <a:lstStyle/>
          <a:p>
            <a:pPr marL="0" marR="5080" indent="0" algn="ctr">
              <a:lnSpc>
                <a:spcPct val="90000"/>
              </a:lnSpc>
              <a:spcBef>
                <a:spcPts val="635"/>
              </a:spcBef>
              <a:buNone/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Introduction </a:t>
            </a:r>
            <a:r>
              <a:rPr lang="en-US" sz="4400" spc="-4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To</a:t>
            </a:r>
            <a:r>
              <a:rPr lang="en-US" sz="4400" spc="-14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4400" spc="-25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Information  </a:t>
            </a:r>
          </a:p>
          <a:p>
            <a:pPr marL="0" marR="5080" indent="0" algn="ctr">
              <a:lnSpc>
                <a:spcPct val="90000"/>
              </a:lnSpc>
              <a:spcBef>
                <a:spcPts val="635"/>
              </a:spcBef>
              <a:buNone/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And </a:t>
            </a:r>
          </a:p>
          <a:p>
            <a:pPr marL="0" marR="5080" indent="0" algn="ctr">
              <a:lnSpc>
                <a:spcPct val="90000"/>
              </a:lnSpc>
              <a:spcBef>
                <a:spcPts val="635"/>
              </a:spcBef>
              <a:buNone/>
            </a:pPr>
            <a:r>
              <a:rPr lang="en-US" sz="4400" spc="-25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Communication 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Technologies</a:t>
            </a:r>
          </a:p>
          <a:p>
            <a:pPr marL="0" marR="5080" indent="0" algn="ctr">
              <a:lnSpc>
                <a:spcPct val="90000"/>
              </a:lnSpc>
              <a:spcBef>
                <a:spcPts val="635"/>
              </a:spcBef>
              <a:buNone/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(Lecture 1)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4" name="object 5"/>
          <p:cNvSpPr txBox="1">
            <a:spLocks/>
          </p:cNvSpPr>
          <p:nvPr/>
        </p:nvSpPr>
        <p:spPr>
          <a:xfrm>
            <a:off x="6400800" y="5410200"/>
            <a:ext cx="5318127" cy="4138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8064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 algn="ctr">
              <a:spcBef>
                <a:spcPts val="635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By: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UmerFarooq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11252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Its a collection of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computer instructions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tell the computer how to work.</a:t>
            </a:r>
            <a:endParaRPr lang="en-US" b="1" u="sng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Application Software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Uses the computer system to perform special functions or provide entertainment functions beyond the basic operation of the computer itself.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System Software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directly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operates the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Hardware,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provide basic functionality needed by users and other software, and to provide a platform for running application software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en-US" dirty="0" smtClean="0"/>
              <a:t>Few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11252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>
                <a:solidFill>
                  <a:schemeClr val="accent1"/>
                </a:solidFill>
              </a:rPr>
              <a:t>Basic examples of system software include:</a:t>
            </a:r>
          </a:p>
          <a:p>
            <a:r>
              <a:rPr lang="en-US" sz="3800" dirty="0"/>
              <a:t>Utility software.</a:t>
            </a:r>
          </a:p>
          <a:p>
            <a:r>
              <a:rPr lang="en-US" sz="3800" dirty="0"/>
              <a:t>System servers.</a:t>
            </a:r>
          </a:p>
          <a:p>
            <a:r>
              <a:rPr lang="en-US" sz="3800" dirty="0"/>
              <a:t>Device drivers.</a:t>
            </a:r>
          </a:p>
          <a:p>
            <a:r>
              <a:rPr lang="en-US" sz="3800" dirty="0"/>
              <a:t>Operating system (OS)</a:t>
            </a:r>
          </a:p>
          <a:p>
            <a:r>
              <a:rPr lang="en-US" sz="3800" dirty="0"/>
              <a:t>Windows/graphical user interface (GUI) systems.</a:t>
            </a:r>
          </a:p>
          <a:p>
            <a:pPr marL="0" indent="0">
              <a:buNone/>
            </a:pPr>
            <a:r>
              <a:rPr lang="en-US" sz="3800" b="1" dirty="0">
                <a:solidFill>
                  <a:schemeClr val="accent1"/>
                </a:solidFill>
              </a:rPr>
              <a:t>Few application software are:</a:t>
            </a:r>
          </a:p>
          <a:p>
            <a:r>
              <a:rPr lang="en-US" sz="3800" dirty="0"/>
              <a:t>MS Word, WordPad and Notepad.</a:t>
            </a:r>
          </a:p>
          <a:p>
            <a:r>
              <a:rPr lang="en-US" sz="3800" dirty="0"/>
              <a:t>Internet browsers like Firefox, Safari, and Chrome.</a:t>
            </a:r>
          </a:p>
          <a:p>
            <a:r>
              <a:rPr lang="en-US" sz="3800" dirty="0"/>
              <a:t>Microsoft Power Point, Keynotes.</a:t>
            </a:r>
          </a:p>
          <a:p>
            <a:r>
              <a:rPr lang="en-US" sz="3800" dirty="0"/>
              <a:t>Auto CAD.</a:t>
            </a:r>
          </a:p>
          <a:p>
            <a:r>
              <a:rPr lang="en-US" sz="3800" dirty="0"/>
              <a:t>MySQL, Oracle, MS Access.</a:t>
            </a:r>
          </a:p>
          <a:p>
            <a:r>
              <a:rPr lang="en-US" sz="3800" dirty="0" smtClean="0"/>
              <a:t>Microsoft </a:t>
            </a:r>
            <a:r>
              <a:rPr lang="en-US" sz="3800" dirty="0"/>
              <a:t>Excel.</a:t>
            </a:r>
          </a:p>
          <a:p>
            <a:r>
              <a:rPr lang="en-US" sz="3800" dirty="0"/>
              <a:t>Real Player, Media Player.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1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0" y="457200"/>
            <a:ext cx="5943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pc="-10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3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Technology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595374"/>
            <a:ext cx="11277599" cy="2442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endParaRPr lang="en-US" sz="2000" b="1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1935" algn="l"/>
              </a:tabLst>
            </a:pPr>
            <a:endParaRPr lang="en-US" sz="2400" b="1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dirty="0" smtClean="0">
                <a:latin typeface="Arial"/>
                <a:cs typeface="Arial"/>
              </a:rPr>
              <a:t>Information </a:t>
            </a:r>
            <a:r>
              <a:rPr sz="2400" dirty="0">
                <a:latin typeface="Arial"/>
                <a:cs typeface="Arial"/>
              </a:rPr>
              <a:t>is data that is organized, meaningful, and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useful.</a:t>
            </a:r>
          </a:p>
          <a:p>
            <a:pPr marL="241300" marR="5080" indent="-228600">
              <a:lnSpc>
                <a:spcPts val="2160"/>
              </a:lnSpc>
              <a:spcBef>
                <a:spcPts val="183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b="1" dirty="0">
                <a:latin typeface="Arial"/>
                <a:cs typeface="Arial"/>
              </a:rPr>
              <a:t>Information technology </a:t>
            </a:r>
            <a:r>
              <a:rPr sz="2400" dirty="0">
                <a:latin typeface="Arial"/>
                <a:cs typeface="Arial"/>
              </a:rPr>
              <a:t>is the use of systems (especially computers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telecommunications) for storing, retrieving, and sending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information.</a:t>
            </a:r>
          </a:p>
          <a:p>
            <a:pPr marL="241300" indent="-228600">
              <a:lnSpc>
                <a:spcPct val="100000"/>
              </a:lnSpc>
              <a:spcBef>
                <a:spcPts val="15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dirty="0">
                <a:latin typeface="Arial"/>
                <a:cs typeface="Arial"/>
              </a:rPr>
              <a:t>Computer is a very important component of information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503583"/>
            <a:ext cx="101854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Mechanical Computers </a:t>
            </a:r>
            <a:r>
              <a:rPr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(1600 </a:t>
            </a:r>
            <a:r>
              <a:rPr b="1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b="1" spc="7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1900)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3" y="1392936"/>
            <a:ext cx="5003292" cy="26182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4903" y="1665738"/>
            <a:ext cx="4180332" cy="2072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2921" y="4194047"/>
            <a:ext cx="4018787" cy="1132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67493" y="3740277"/>
            <a:ext cx="8439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ba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spc="-5" dirty="0">
                <a:latin typeface="Arial"/>
                <a:cs typeface="Arial"/>
              </a:rPr>
              <a:t>us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2426" y="3463293"/>
            <a:ext cx="11449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Pascal  </a:t>
            </a:r>
            <a:r>
              <a:rPr sz="1800" b="1" dirty="0">
                <a:latin typeface="Arial"/>
                <a:cs typeface="Arial"/>
              </a:rPr>
              <a:t>Calcu</a:t>
            </a:r>
            <a:r>
              <a:rPr sz="1800" b="1" spc="5" dirty="0">
                <a:latin typeface="Arial"/>
                <a:cs typeface="Arial"/>
              </a:rPr>
              <a:t>l</a:t>
            </a:r>
            <a:r>
              <a:rPr sz="1800" b="1" dirty="0">
                <a:latin typeface="Arial"/>
                <a:cs typeface="Arial"/>
              </a:rPr>
              <a:t>at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865" y="5239260"/>
            <a:ext cx="11315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Slide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Rule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4" y="503583"/>
            <a:ext cx="101091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Electronic computers </a:t>
            </a:r>
            <a:r>
              <a:rPr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1937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spc="5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1953)</a:t>
            </a:r>
          </a:p>
        </p:txBody>
      </p:sp>
      <p:sp>
        <p:nvSpPr>
          <p:cNvPr id="3" name="object 3"/>
          <p:cNvSpPr/>
          <p:nvPr/>
        </p:nvSpPr>
        <p:spPr>
          <a:xfrm>
            <a:off x="955549" y="2313432"/>
            <a:ext cx="2525267" cy="1842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5245" y="1485900"/>
            <a:ext cx="2410967" cy="1894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91600" y="2029973"/>
            <a:ext cx="2667000" cy="2125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2603" y="4498853"/>
            <a:ext cx="2631948" cy="16870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79635" y="4562855"/>
            <a:ext cx="2299716" cy="15910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78397" y="1795278"/>
            <a:ext cx="1696211" cy="146151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9453" y="3886200"/>
            <a:ext cx="2150363" cy="13670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1400" y="3974591"/>
            <a:ext cx="1423416" cy="22265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1" y="503583"/>
            <a:ext cx="61467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Evolution of</a:t>
            </a:r>
            <a:r>
              <a:rPr spc="-7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84684"/>
            <a:ext cx="11353800" cy="338490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105" dirty="0">
                <a:latin typeface="Arial"/>
                <a:cs typeface="Arial"/>
              </a:rPr>
              <a:t>First </a:t>
            </a:r>
            <a:r>
              <a:rPr sz="2400" spc="-95" dirty="0">
                <a:latin typeface="Arial"/>
                <a:cs typeface="Arial"/>
              </a:rPr>
              <a:t>Generation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120" dirty="0">
                <a:latin typeface="Arial"/>
                <a:cs typeface="Arial"/>
              </a:rPr>
              <a:t>Computers </a:t>
            </a:r>
            <a:r>
              <a:rPr sz="2400" spc="-114" dirty="0">
                <a:latin typeface="Arial"/>
                <a:cs typeface="Arial"/>
              </a:rPr>
              <a:t>(</a:t>
            </a:r>
            <a:r>
              <a:rPr sz="2400" spc="-114" dirty="0" smtClean="0">
                <a:latin typeface="Arial"/>
                <a:cs typeface="Arial"/>
              </a:rPr>
              <a:t>194</a:t>
            </a:r>
            <a:r>
              <a:rPr lang="en-US" sz="2400" spc="-114" dirty="0" smtClean="0">
                <a:latin typeface="Arial"/>
                <a:cs typeface="Arial"/>
              </a:rPr>
              <a:t>2</a:t>
            </a:r>
            <a:r>
              <a:rPr sz="2400" spc="-114" dirty="0" smtClean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10" dirty="0" smtClean="0">
                <a:latin typeface="Arial"/>
                <a:cs typeface="Arial"/>
              </a:rPr>
              <a:t>5</a:t>
            </a:r>
            <a:r>
              <a:rPr lang="en-US" sz="2400" spc="-110" dirty="0" smtClean="0">
                <a:latin typeface="Arial"/>
                <a:cs typeface="Arial"/>
              </a:rPr>
              <a:t>4</a:t>
            </a:r>
            <a:r>
              <a:rPr sz="2400" spc="-110" dirty="0" smtClean="0">
                <a:latin typeface="Arial"/>
                <a:cs typeface="Arial"/>
              </a:rPr>
              <a:t>) </a:t>
            </a:r>
            <a:r>
              <a:rPr sz="2400" spc="-25" dirty="0">
                <a:latin typeface="Arial"/>
                <a:cs typeface="Arial"/>
              </a:rPr>
              <a:t>: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lang="en-US" sz="2400" spc="-455" dirty="0" smtClean="0">
                <a:latin typeface="Arial"/>
                <a:cs typeface="Arial"/>
              </a:rPr>
              <a:t>  </a:t>
            </a:r>
            <a:r>
              <a:rPr sz="2400" spc="-165" dirty="0" smtClean="0">
                <a:solidFill>
                  <a:srgbClr val="00B0F0"/>
                </a:solidFill>
                <a:latin typeface="Arial"/>
                <a:cs typeface="Arial"/>
              </a:rPr>
              <a:t>Vacuum </a:t>
            </a:r>
            <a:r>
              <a:rPr sz="2400" spc="-204" dirty="0">
                <a:solidFill>
                  <a:srgbClr val="00B0F0"/>
                </a:solidFill>
                <a:latin typeface="Arial"/>
                <a:cs typeface="Arial"/>
              </a:rPr>
              <a:t>Tubes</a:t>
            </a:r>
            <a:endParaRPr sz="24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180" dirty="0">
                <a:latin typeface="Arial"/>
                <a:cs typeface="Arial"/>
              </a:rPr>
              <a:t>Second </a:t>
            </a:r>
            <a:r>
              <a:rPr sz="2400" spc="-95" dirty="0">
                <a:latin typeface="Arial"/>
                <a:cs typeface="Arial"/>
              </a:rPr>
              <a:t>Generation </a:t>
            </a:r>
            <a:r>
              <a:rPr sz="2400" spc="-120" dirty="0">
                <a:latin typeface="Arial"/>
                <a:cs typeface="Arial"/>
              </a:rPr>
              <a:t>Computers </a:t>
            </a:r>
            <a:r>
              <a:rPr sz="2400" spc="-114" dirty="0">
                <a:latin typeface="Arial"/>
                <a:cs typeface="Arial"/>
              </a:rPr>
              <a:t>(</a:t>
            </a:r>
            <a:r>
              <a:rPr sz="2400" spc="-114" dirty="0" smtClean="0">
                <a:latin typeface="Arial"/>
                <a:cs typeface="Arial"/>
              </a:rPr>
              <a:t>195</a:t>
            </a:r>
            <a:r>
              <a:rPr lang="en-US" sz="2400" spc="-114" dirty="0" smtClean="0">
                <a:latin typeface="Arial"/>
                <a:cs typeface="Arial"/>
              </a:rPr>
              <a:t>2</a:t>
            </a:r>
            <a:r>
              <a:rPr sz="2400" spc="-114" dirty="0" smtClean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14" dirty="0" smtClean="0">
                <a:latin typeface="Arial"/>
                <a:cs typeface="Arial"/>
              </a:rPr>
              <a:t>196</a:t>
            </a:r>
            <a:r>
              <a:rPr lang="en-US" sz="2400" spc="-114" dirty="0" smtClean="0">
                <a:latin typeface="Arial"/>
                <a:cs typeface="Arial"/>
              </a:rPr>
              <a:t>4</a:t>
            </a:r>
            <a:r>
              <a:rPr sz="2400" spc="-114" dirty="0" smtClean="0">
                <a:latin typeface="Arial"/>
                <a:cs typeface="Arial"/>
              </a:rPr>
              <a:t>) </a:t>
            </a:r>
            <a:r>
              <a:rPr sz="2400" spc="-25" dirty="0">
                <a:latin typeface="Arial"/>
                <a:cs typeface="Arial"/>
              </a:rPr>
              <a:t>:</a:t>
            </a:r>
            <a:r>
              <a:rPr sz="2400" spc="-2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spc="-135" dirty="0" smtClean="0">
                <a:solidFill>
                  <a:srgbClr val="00B0F0"/>
                </a:solidFill>
                <a:latin typeface="Arial"/>
                <a:cs typeface="Arial"/>
              </a:rPr>
              <a:t>Transistors</a:t>
            </a:r>
            <a:r>
              <a:rPr lang="en-US" sz="2400" spc="-135" dirty="0" smtClean="0">
                <a:latin typeface="Arial"/>
                <a:cs typeface="Arial"/>
              </a:rPr>
              <a:t>, Magnetic core, Fortran ,COBOL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90" dirty="0">
                <a:latin typeface="Arial"/>
                <a:cs typeface="Arial"/>
              </a:rPr>
              <a:t>Third </a:t>
            </a:r>
            <a:r>
              <a:rPr sz="2400" spc="-95" dirty="0">
                <a:latin typeface="Arial"/>
                <a:cs typeface="Arial"/>
              </a:rPr>
              <a:t>Generation </a:t>
            </a:r>
            <a:r>
              <a:rPr sz="2400" spc="-120" dirty="0">
                <a:latin typeface="Arial"/>
                <a:cs typeface="Arial"/>
              </a:rPr>
              <a:t>Computers </a:t>
            </a:r>
            <a:r>
              <a:rPr sz="2400" spc="-110" dirty="0">
                <a:latin typeface="Arial"/>
                <a:cs typeface="Arial"/>
              </a:rPr>
              <a:t>(</a:t>
            </a:r>
            <a:r>
              <a:rPr sz="2400" spc="-110" dirty="0" smtClean="0">
                <a:latin typeface="Arial"/>
                <a:cs typeface="Arial"/>
              </a:rPr>
              <a:t>196</a:t>
            </a:r>
            <a:r>
              <a:rPr lang="en-US" sz="2400" spc="-110" dirty="0" smtClean="0">
                <a:latin typeface="Arial"/>
                <a:cs typeface="Arial"/>
              </a:rPr>
              <a:t>4</a:t>
            </a:r>
            <a:r>
              <a:rPr sz="2400" spc="-110" dirty="0" smtClean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14" dirty="0" smtClean="0">
                <a:latin typeface="Arial"/>
                <a:cs typeface="Arial"/>
              </a:rPr>
              <a:t>197</a:t>
            </a:r>
            <a:r>
              <a:rPr lang="en-US" sz="2400" spc="-114" dirty="0" smtClean="0">
                <a:latin typeface="Arial"/>
                <a:cs typeface="Arial"/>
              </a:rPr>
              <a:t>2</a:t>
            </a:r>
            <a:r>
              <a:rPr sz="2400" spc="-114" dirty="0" smtClean="0">
                <a:latin typeface="Arial"/>
                <a:cs typeface="Arial"/>
              </a:rPr>
              <a:t>) 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sz="2400" spc="-75" dirty="0" smtClean="0">
                <a:solidFill>
                  <a:srgbClr val="00B0F0"/>
                </a:solidFill>
                <a:latin typeface="Arial"/>
                <a:cs typeface="Arial"/>
              </a:rPr>
              <a:t>Integrated</a:t>
            </a:r>
            <a:r>
              <a:rPr sz="2400" spc="-430" dirty="0" smtClean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400" spc="-105" dirty="0" smtClean="0">
                <a:solidFill>
                  <a:srgbClr val="00B0F0"/>
                </a:solidFill>
                <a:latin typeface="Arial"/>
                <a:cs typeface="Arial"/>
              </a:rPr>
              <a:t>Circuits</a:t>
            </a:r>
            <a:r>
              <a:rPr lang="en-US" sz="2400" spc="-105" dirty="0" smtClean="0">
                <a:solidFill>
                  <a:srgbClr val="00B0F0"/>
                </a:solidFill>
                <a:latin typeface="Arial"/>
                <a:cs typeface="Arial"/>
              </a:rPr>
              <a:t>, </a:t>
            </a:r>
            <a:r>
              <a:rPr lang="en-US" sz="2400" spc="-105" dirty="0" smtClean="0">
                <a:latin typeface="Arial"/>
                <a:cs typeface="Arial"/>
              </a:rPr>
              <a:t>Fortran II to IV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75" dirty="0">
                <a:latin typeface="Arial"/>
                <a:cs typeface="Arial"/>
              </a:rPr>
              <a:t>Fourth </a:t>
            </a:r>
            <a:r>
              <a:rPr sz="2400" spc="-95" dirty="0">
                <a:latin typeface="Arial"/>
                <a:cs typeface="Arial"/>
              </a:rPr>
              <a:t>Generation </a:t>
            </a:r>
            <a:r>
              <a:rPr sz="2400" spc="-120" dirty="0">
                <a:latin typeface="Arial"/>
                <a:cs typeface="Arial"/>
              </a:rPr>
              <a:t>Computers </a:t>
            </a:r>
            <a:r>
              <a:rPr sz="2400" spc="-114" dirty="0">
                <a:latin typeface="Arial"/>
                <a:cs typeface="Arial"/>
              </a:rPr>
              <a:t>(</a:t>
            </a:r>
            <a:r>
              <a:rPr sz="2400" spc="-114" dirty="0" smtClean="0">
                <a:latin typeface="Arial"/>
                <a:cs typeface="Arial"/>
              </a:rPr>
              <a:t>197</a:t>
            </a:r>
            <a:r>
              <a:rPr lang="en-US" sz="2400" spc="-114" dirty="0" smtClean="0">
                <a:latin typeface="Arial"/>
                <a:cs typeface="Arial"/>
              </a:rPr>
              <a:t>2</a:t>
            </a:r>
            <a:r>
              <a:rPr sz="2400" spc="-114" dirty="0" smtClean="0">
                <a:latin typeface="Arial"/>
                <a:cs typeface="Arial"/>
              </a:rPr>
              <a:t> </a:t>
            </a:r>
            <a:r>
              <a:rPr lang="en-US" sz="2400" spc="-65" dirty="0" smtClean="0">
                <a:latin typeface="Arial"/>
                <a:cs typeface="Arial"/>
              </a:rPr>
              <a:t>–</a:t>
            </a:r>
            <a:r>
              <a:rPr sz="2400" spc="-65" dirty="0" smtClean="0">
                <a:latin typeface="Arial"/>
                <a:cs typeface="Arial"/>
              </a:rPr>
              <a:t> </a:t>
            </a:r>
            <a:r>
              <a:rPr sz="2400" spc="-114" dirty="0" smtClean="0">
                <a:latin typeface="Arial"/>
                <a:cs typeface="Arial"/>
              </a:rPr>
              <a:t>199</a:t>
            </a:r>
            <a:r>
              <a:rPr lang="en-US" sz="2400" spc="-114" dirty="0" smtClean="0">
                <a:latin typeface="Arial"/>
                <a:cs typeface="Arial"/>
              </a:rPr>
              <a:t>0</a:t>
            </a:r>
            <a:r>
              <a:rPr sz="2400" spc="-114" dirty="0" smtClean="0">
                <a:latin typeface="Arial"/>
                <a:cs typeface="Arial"/>
              </a:rPr>
              <a:t>) </a:t>
            </a:r>
            <a:r>
              <a:rPr sz="2400" spc="-25" dirty="0">
                <a:latin typeface="Arial"/>
                <a:cs typeface="Arial"/>
              </a:rPr>
              <a:t>: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lang="en-US" sz="2400" spc="-105" dirty="0" smtClean="0">
                <a:solidFill>
                  <a:srgbClr val="00B0F0"/>
                </a:solidFill>
                <a:latin typeface="Arial"/>
                <a:cs typeface="Arial"/>
              </a:rPr>
              <a:t>VLSI, </a:t>
            </a:r>
            <a:r>
              <a:rPr lang="en-US" sz="2400" spc="-105" dirty="0" smtClean="0">
                <a:latin typeface="Arial"/>
                <a:cs typeface="Arial"/>
              </a:rPr>
              <a:t>C, C++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10"/>
              </a:spcBef>
              <a:buFont typeface="Wingdings"/>
              <a:buChar char=""/>
              <a:tabLst>
                <a:tab pos="241935" algn="l"/>
                <a:tab pos="3180080" algn="l"/>
              </a:tabLst>
            </a:pPr>
            <a:r>
              <a:rPr sz="2400" spc="-50" dirty="0">
                <a:latin typeface="Arial"/>
                <a:cs typeface="Arial"/>
              </a:rPr>
              <a:t>Fifth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Generation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(</a:t>
            </a:r>
            <a:r>
              <a:rPr sz="2400" spc="-110" dirty="0" smtClean="0">
                <a:latin typeface="Arial"/>
                <a:cs typeface="Arial"/>
              </a:rPr>
              <a:t>199</a:t>
            </a:r>
            <a:r>
              <a:rPr lang="en-US" sz="2400" spc="-110" dirty="0" smtClean="0">
                <a:latin typeface="Arial"/>
                <a:cs typeface="Arial"/>
              </a:rPr>
              <a:t>0</a:t>
            </a:r>
            <a:r>
              <a:rPr sz="2400" spc="-110" dirty="0">
                <a:latin typeface="Arial"/>
                <a:cs typeface="Arial"/>
              </a:rPr>
              <a:t>	</a:t>
            </a:r>
            <a:r>
              <a:rPr sz="2400" spc="-65" dirty="0">
                <a:latin typeface="Arial"/>
                <a:cs typeface="Arial"/>
              </a:rPr>
              <a:t>- </a:t>
            </a:r>
            <a:r>
              <a:rPr sz="2400" spc="-120" dirty="0">
                <a:latin typeface="Arial"/>
                <a:cs typeface="Arial"/>
              </a:rPr>
              <a:t>Present) </a:t>
            </a:r>
            <a:r>
              <a:rPr sz="2400" spc="-25" dirty="0">
                <a:latin typeface="Arial"/>
                <a:cs typeface="Arial"/>
              </a:rPr>
              <a:t>: </a:t>
            </a:r>
            <a:r>
              <a:rPr lang="en-US" sz="2400" spc="-25" dirty="0" smtClean="0">
                <a:latin typeface="Arial"/>
                <a:cs typeface="Arial"/>
              </a:rPr>
              <a:t>Artificial Intelligence+ </a:t>
            </a:r>
            <a:r>
              <a:rPr lang="en-US" sz="2400" spc="-30" dirty="0" smtClean="0">
                <a:solidFill>
                  <a:srgbClr val="00B0F0"/>
                </a:solidFill>
                <a:latin typeface="Arial"/>
                <a:cs typeface="Arial"/>
              </a:rPr>
              <a:t>ULSI </a:t>
            </a:r>
            <a:endParaRPr sz="24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4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114" dirty="0">
                <a:latin typeface="Arial"/>
                <a:cs typeface="Arial"/>
              </a:rPr>
              <a:t>Sixth </a:t>
            </a:r>
            <a:r>
              <a:rPr sz="2400" spc="-80" dirty="0">
                <a:latin typeface="Arial"/>
                <a:cs typeface="Arial"/>
              </a:rPr>
              <a:t>generation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(Future)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4" y="503583"/>
            <a:ext cx="69087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2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1" y="1595376"/>
            <a:ext cx="2362835" cy="8342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Analog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Digital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Computers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3618" y="2460059"/>
            <a:ext cx="8360663" cy="369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4" y="503583"/>
            <a:ext cx="706119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4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Computers</a:t>
            </a:r>
          </a:p>
        </p:txBody>
      </p:sp>
      <p:sp>
        <p:nvSpPr>
          <p:cNvPr id="3" name="object 3"/>
          <p:cNvSpPr/>
          <p:nvPr/>
        </p:nvSpPr>
        <p:spPr>
          <a:xfrm>
            <a:off x="1286255" y="1600200"/>
            <a:ext cx="9799320" cy="478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3" y="503583"/>
            <a:ext cx="706119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3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omputers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799831" y="1658111"/>
            <a:ext cx="3715512" cy="2010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6417" y="4457700"/>
            <a:ext cx="2628899" cy="1743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3671" y="4152900"/>
            <a:ext cx="2142744" cy="2142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1505" y="1658111"/>
            <a:ext cx="3534155" cy="20010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11229" y="1411224"/>
            <a:ext cx="1932431" cy="24947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37311" y="3885694"/>
            <a:ext cx="1943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Super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Computers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5339" y="3837180"/>
            <a:ext cx="2438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Mainframe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Computers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85833" y="3743071"/>
            <a:ext cx="13417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ork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tation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3365" y="6434736"/>
            <a:ext cx="7321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Ser</a:t>
            </a:r>
            <a:r>
              <a:rPr sz="1800" b="1" spc="-50" dirty="0">
                <a:latin typeface="Arial"/>
                <a:cs typeface="Arial"/>
              </a:rPr>
              <a:t>v</a:t>
            </a:r>
            <a:r>
              <a:rPr sz="1800" b="1" spc="-5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6733" y="6434736"/>
            <a:ext cx="9251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k</a:t>
            </a:r>
            <a:r>
              <a:rPr sz="1800" b="1" dirty="0">
                <a:latin typeface="Arial"/>
                <a:cs typeface="Arial"/>
              </a:rPr>
              <a:t>top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8275" y="6434736"/>
            <a:ext cx="788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Lapt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75343" y="6434736"/>
            <a:ext cx="927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latin typeface="Arial"/>
                <a:cs typeface="Arial"/>
              </a:rPr>
              <a:t>Tablet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9" y="4588762"/>
            <a:ext cx="2232531" cy="156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09174"/>
            <a:ext cx="2943225" cy="22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 C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omputers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ew </a:t>
            </a:r>
            <a:r>
              <a:rPr lang="en-US" dirty="0">
                <a:latin typeface="Arial" pitchFamily="34" charset="0"/>
                <a:cs typeface="Arial" pitchFamily="34" charset="0"/>
              </a:rPr>
              <a:t>common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examples,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b="1" dirty="0">
                <a:latin typeface="Arial" pitchFamily="34" charset="0"/>
                <a:cs typeface="Arial" pitchFamily="34" charset="0"/>
              </a:rPr>
              <a:t>Smartphones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 Many cell phones can do a lot of things computers can do, including browsing the Internet and playing games. They are often called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smartphones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sz="2400" b="1" dirty="0" err="1">
                <a:latin typeface="Arial" pitchFamily="34" charset="0"/>
                <a:cs typeface="Arial" pitchFamily="34" charset="0"/>
              </a:rPr>
              <a:t>Wearables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Wearable technology is a general term for a group of devices—including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 fitness trackers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and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smartwatches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—that are designed to be worn throughout the day. These devices are often called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wearables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for short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fontAlgn="base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b="1" dirty="0">
                <a:latin typeface="Arial" pitchFamily="34" charset="0"/>
                <a:cs typeface="Arial" pitchFamily="34" charset="0"/>
              </a:rPr>
              <a:t>Game consoles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A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game console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is a specialized type of computer that is used for playing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video games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on your TV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fontAlgn="base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sz="2400" b="1" dirty="0">
                <a:latin typeface="Arial" pitchFamily="34" charset="0"/>
                <a:cs typeface="Arial" pitchFamily="34" charset="0"/>
              </a:rPr>
              <a:t>TVs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Many TVs now include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applications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—or 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apps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—that let you access various types of online content. For example, you can stream video from the Internet directly onto your TV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3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685800"/>
            <a:ext cx="72135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</a:t>
            </a:r>
            <a:r>
              <a:rPr b="1" spc="-2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Computer?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1595377"/>
            <a:ext cx="10820400" cy="48429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endParaRPr lang="en-US" sz="2000" dirty="0" smtClean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241935" algn="l"/>
              </a:tabLst>
            </a:pPr>
            <a:r>
              <a:rPr lang="en-US" sz="3200" b="1" i="1" dirty="0" smtClean="0">
                <a:solidFill>
                  <a:schemeClr val="accent1"/>
                </a:solidFill>
                <a:latin typeface="Arial"/>
                <a:cs typeface="Arial"/>
              </a:rPr>
              <a:t>Definition:</a:t>
            </a:r>
          </a:p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241935" algn="l"/>
              </a:tabLst>
            </a:pPr>
            <a:endParaRPr lang="en-US" sz="3200" b="1" i="1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 pitchFamily="34" charset="0"/>
              <a:buChar char="•"/>
              <a:tabLst>
                <a:tab pos="241935" algn="l"/>
              </a:tabLst>
            </a:pPr>
            <a:r>
              <a:rPr sz="3200" dirty="0" smtClean="0">
                <a:latin typeface="Arial"/>
                <a:cs typeface="Arial"/>
              </a:rPr>
              <a:t>A </a:t>
            </a:r>
            <a:r>
              <a:rPr sz="3200" dirty="0">
                <a:latin typeface="Arial"/>
                <a:cs typeface="Arial"/>
              </a:rPr>
              <a:t>computer is normally considered as </a:t>
            </a:r>
            <a:r>
              <a:rPr sz="3200" dirty="0">
                <a:solidFill>
                  <a:srgbClr val="00B0F0"/>
                </a:solidFill>
                <a:latin typeface="Arial"/>
                <a:cs typeface="Arial"/>
              </a:rPr>
              <a:t>calculating machine</a:t>
            </a:r>
            <a:r>
              <a:rPr sz="3200" spc="-26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endParaRPr lang="en-US" sz="3200" spc="-265" dirty="0" smtClean="0">
              <a:solidFill>
                <a:srgbClr val="00B0F0"/>
              </a:solidFill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 pitchFamily="34" charset="0"/>
              <a:buChar char="•"/>
              <a:tabLst>
                <a:tab pos="241935" algn="l"/>
              </a:tabLst>
            </a:pPr>
            <a:endParaRPr lang="en-US" sz="3200" spc="-265" dirty="0">
              <a:solidFill>
                <a:srgbClr val="00B0F0"/>
              </a:solidFill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241935" algn="l"/>
              </a:tabLst>
            </a:pPr>
            <a:r>
              <a:rPr sz="3200" dirty="0" smtClean="0">
                <a:latin typeface="Arial"/>
                <a:cs typeface="Arial"/>
              </a:rPr>
              <a:t>that</a:t>
            </a:r>
            <a:r>
              <a:rPr lang="en-US" sz="3200" dirty="0" smtClean="0">
                <a:latin typeface="Arial"/>
                <a:cs typeface="Arial"/>
              </a:rPr>
              <a:t> </a:t>
            </a:r>
            <a:r>
              <a:rPr lang="en-US" sz="3200" dirty="0" smtClean="0">
                <a:latin typeface="Arial"/>
                <a:cs typeface="Arial"/>
              </a:rPr>
              <a:t>can </a:t>
            </a:r>
            <a:r>
              <a:rPr sz="3200" dirty="0" smtClean="0">
                <a:latin typeface="Arial"/>
                <a:cs typeface="Arial"/>
              </a:rPr>
              <a:t>perform </a:t>
            </a:r>
            <a:r>
              <a:rPr sz="3200" dirty="0">
                <a:latin typeface="Arial"/>
                <a:cs typeface="Arial"/>
              </a:rPr>
              <a:t>arithmetic operation at a </a:t>
            </a:r>
            <a:r>
              <a:rPr sz="3200" spc="-5" dirty="0">
                <a:latin typeface="Arial"/>
                <a:cs typeface="Arial"/>
              </a:rPr>
              <a:t>very </a:t>
            </a:r>
            <a:r>
              <a:rPr sz="3200" dirty="0">
                <a:latin typeface="Arial"/>
                <a:cs typeface="Arial"/>
              </a:rPr>
              <a:t>high</a:t>
            </a:r>
            <a:r>
              <a:rPr sz="3200" spc="-150" dirty="0">
                <a:latin typeface="Arial"/>
                <a:cs typeface="Arial"/>
              </a:rPr>
              <a:t> </a:t>
            </a:r>
            <a:endParaRPr lang="en-US" sz="3200" spc="-150" dirty="0" smtClean="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 pitchFamily="34" charset="0"/>
              <a:buChar char="•"/>
              <a:tabLst>
                <a:tab pos="241935" algn="l"/>
              </a:tabLst>
            </a:pPr>
            <a:endParaRPr lang="en-US" sz="3200" spc="-15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241935" algn="l"/>
              </a:tabLst>
            </a:pPr>
            <a:r>
              <a:rPr sz="3200" dirty="0" smtClean="0">
                <a:latin typeface="Arial"/>
                <a:cs typeface="Arial"/>
              </a:rPr>
              <a:t>speed</a:t>
            </a:r>
            <a:r>
              <a:rPr sz="3200" dirty="0"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itchFamily="34" charset="0"/>
              <a:buChar char="•"/>
              <a:tabLst>
                <a:tab pos="241935" algn="l"/>
              </a:tabLst>
            </a:pPr>
            <a:r>
              <a:rPr sz="3200" dirty="0">
                <a:latin typeface="Arial"/>
                <a:cs typeface="Arial"/>
              </a:rPr>
              <a:t>Computers are electronic devices that is programmed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</a:p>
          <a:p>
            <a:pPr marL="755650" lvl="1" indent="-285750">
              <a:lnSpc>
                <a:spcPct val="100000"/>
              </a:lnSpc>
              <a:spcBef>
                <a:spcPts val="425"/>
              </a:spcBef>
              <a:buFont typeface="Arial" pitchFamily="34" charset="0"/>
              <a:buChar char="•"/>
              <a:tabLst>
                <a:tab pos="698500" algn="l"/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accept data</a:t>
            </a:r>
            <a:r>
              <a:rPr sz="2400" b="1" spc="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(input</a:t>
            </a:r>
            <a:r>
              <a:rPr sz="2400" b="1" spc="-10" dirty="0" smtClean="0">
                <a:latin typeface="Arial"/>
                <a:cs typeface="Arial"/>
              </a:rPr>
              <a:t>),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5"/>
              </a:spcBef>
              <a:buFont typeface="Arial" pitchFamily="34" charset="0"/>
              <a:buChar char="•"/>
              <a:tabLst>
                <a:tab pos="698500" algn="l"/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(process) that data into useful</a:t>
            </a:r>
            <a:r>
              <a:rPr sz="2400" b="1" spc="1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information,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409"/>
              </a:spcBef>
              <a:buFont typeface="Arial" pitchFamily="34" charset="0"/>
              <a:buChar char="•"/>
              <a:tabLst>
                <a:tab pos="698500" algn="l"/>
                <a:tab pos="699135" algn="l"/>
              </a:tabLst>
            </a:pPr>
            <a:r>
              <a:rPr sz="2400" b="1" spc="-5" dirty="0">
                <a:latin typeface="Arial"/>
                <a:cs typeface="Arial"/>
              </a:rPr>
              <a:t>produce </a:t>
            </a:r>
            <a:r>
              <a:rPr sz="2400" b="1" spc="-10" dirty="0">
                <a:latin typeface="Arial"/>
                <a:cs typeface="Arial"/>
              </a:rPr>
              <a:t>(output</a:t>
            </a:r>
            <a:r>
              <a:rPr sz="2400" b="1" spc="-10" dirty="0" smtClean="0">
                <a:latin typeface="Arial"/>
                <a:cs typeface="Arial"/>
              </a:rPr>
              <a:t>), and</a:t>
            </a:r>
            <a:r>
              <a:rPr sz="2400" b="1" spc="90" dirty="0" smtClean="0">
                <a:latin typeface="Arial"/>
                <a:cs typeface="Arial"/>
              </a:rPr>
              <a:t> </a:t>
            </a:r>
            <a:r>
              <a:rPr sz="2400" b="1" spc="-10" dirty="0" smtClean="0">
                <a:latin typeface="Arial"/>
                <a:cs typeface="Arial"/>
              </a:rPr>
              <a:t>then</a:t>
            </a:r>
          </a:p>
          <a:p>
            <a:pPr marL="755650" lvl="1" indent="-285750">
              <a:lnSpc>
                <a:spcPct val="100000"/>
              </a:lnSpc>
              <a:spcBef>
                <a:spcPts val="409"/>
              </a:spcBef>
              <a:buFont typeface="Arial" pitchFamily="34" charset="0"/>
              <a:buChar char="•"/>
              <a:tabLst>
                <a:tab pos="698500" algn="l"/>
                <a:tab pos="699135" algn="l"/>
              </a:tabLst>
            </a:pPr>
            <a:r>
              <a:rPr sz="2400" b="1" spc="-5" dirty="0" smtClean="0">
                <a:latin typeface="Arial"/>
                <a:cs typeface="Arial"/>
              </a:rPr>
              <a:t>(store) for later</a:t>
            </a:r>
            <a:r>
              <a:rPr sz="2400" b="1" spc="70" dirty="0" smtClean="0">
                <a:latin typeface="Arial"/>
                <a:cs typeface="Arial"/>
              </a:rPr>
              <a:t> </a:t>
            </a:r>
            <a:r>
              <a:rPr sz="2400" b="1" spc="-5" dirty="0" smtClean="0">
                <a:latin typeface="Arial"/>
                <a:cs typeface="Arial"/>
              </a:rPr>
              <a:t>use.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1" y="670055"/>
            <a:ext cx="9932035" cy="5321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Modern</a:t>
            </a:r>
            <a:r>
              <a:rPr sz="4000" spc="-13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spc="-5" dirty="0">
                <a:latin typeface="Arial"/>
                <a:cs typeface="Arial"/>
              </a:rPr>
              <a:t>Computers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been </a:t>
            </a:r>
            <a:r>
              <a:rPr sz="2800" dirty="0">
                <a:latin typeface="Arial"/>
                <a:cs typeface="Arial"/>
              </a:rPr>
              <a:t>used over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years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following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areas:</a:t>
            </a: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800" spc="-5" dirty="0" smtClean="0">
                <a:latin typeface="Arial"/>
                <a:cs typeface="Arial"/>
              </a:rPr>
              <a:t>Business</a:t>
            </a:r>
            <a:r>
              <a:rPr lang="en-US" sz="2800" spc="-5" dirty="0" smtClean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Education</a:t>
            </a:r>
            <a:endParaRPr sz="2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Entertainment</a:t>
            </a:r>
            <a:endParaRPr sz="2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Banks</a:t>
            </a:r>
            <a:endParaRPr sz="2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7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Hospitals</a:t>
            </a:r>
            <a:endParaRPr sz="2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Information</a:t>
            </a:r>
            <a:endParaRPr sz="2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Communication</a:t>
            </a:r>
            <a:endParaRPr sz="2800" dirty="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</a:tabLst>
            </a:pPr>
            <a:r>
              <a:rPr sz="2800" spc="-5" dirty="0">
                <a:latin typeface="Arial"/>
                <a:cs typeface="Arial"/>
              </a:rPr>
              <a:t>Etc….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1836" y="655777"/>
            <a:ext cx="9987280" cy="42364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Modern</a:t>
            </a:r>
            <a:r>
              <a:rPr lang="en-US" sz="4000" spc="-13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  <a:p>
            <a:pPr marL="12700" algn="ctr">
              <a:lnSpc>
                <a:spcPct val="100000"/>
              </a:lnSpc>
              <a:spcBef>
                <a:spcPts val="9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0" marR="709295">
              <a:lnSpc>
                <a:spcPts val="3020"/>
              </a:lnSpc>
            </a:pPr>
            <a:r>
              <a:rPr sz="2800" spc="15" dirty="0">
                <a:latin typeface="Arial"/>
                <a:cs typeface="Arial"/>
              </a:rPr>
              <a:t>In </a:t>
            </a:r>
            <a:r>
              <a:rPr sz="2800" spc="25" dirty="0">
                <a:latin typeface="Arial"/>
                <a:cs typeface="Arial"/>
              </a:rPr>
              <a:t>almost </a:t>
            </a:r>
            <a:r>
              <a:rPr sz="2800" dirty="0">
                <a:latin typeface="Arial"/>
                <a:cs typeface="Arial"/>
              </a:rPr>
              <a:t>every </a:t>
            </a:r>
            <a:r>
              <a:rPr sz="2800" spc="15" dirty="0">
                <a:latin typeface="Arial"/>
                <a:cs typeface="Arial"/>
              </a:rPr>
              <a:t>second </a:t>
            </a:r>
            <a:r>
              <a:rPr sz="2800" spc="45" dirty="0">
                <a:latin typeface="Arial"/>
                <a:cs typeface="Arial"/>
              </a:rPr>
              <a:t>of </a:t>
            </a:r>
            <a:r>
              <a:rPr sz="2800" spc="30" dirty="0">
                <a:latin typeface="Arial"/>
                <a:cs typeface="Arial"/>
              </a:rPr>
              <a:t>our </a:t>
            </a:r>
            <a:r>
              <a:rPr sz="2800" spc="-10" dirty="0">
                <a:latin typeface="Arial"/>
                <a:cs typeface="Arial"/>
              </a:rPr>
              <a:t>lives we </a:t>
            </a:r>
            <a:r>
              <a:rPr sz="2800" spc="-5" dirty="0">
                <a:latin typeface="Arial"/>
                <a:cs typeface="Arial"/>
              </a:rPr>
              <a:t>are interacting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  </a:t>
            </a:r>
            <a:r>
              <a:rPr sz="2800" spc="-5" dirty="0">
                <a:latin typeface="Arial"/>
                <a:cs typeface="Arial"/>
              </a:rPr>
              <a:t>computers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800" dirty="0">
                <a:latin typeface="Arial"/>
                <a:cs typeface="Arial"/>
              </a:rPr>
              <a:t>Amazon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Alexa</a:t>
            </a:r>
          </a:p>
          <a:p>
            <a:pPr marL="927100" indent="-4572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800" spc="10" dirty="0">
                <a:latin typeface="Arial"/>
                <a:cs typeface="Arial"/>
              </a:rPr>
              <a:t>Humanoid </a:t>
            </a:r>
            <a:r>
              <a:rPr sz="2800" spc="-370" dirty="0">
                <a:latin typeface="Arial"/>
                <a:cs typeface="Arial"/>
              </a:rPr>
              <a:t>R</a:t>
            </a:r>
            <a:r>
              <a:rPr sz="2800" spc="-5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obots(Sophia)</a:t>
            </a:r>
            <a:endParaRPr sz="28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800" spc="5" dirty="0">
                <a:latin typeface="Arial"/>
                <a:cs typeface="Arial"/>
              </a:rPr>
              <a:t>Augmented </a:t>
            </a:r>
            <a:r>
              <a:rPr sz="2800" spc="-370" dirty="0">
                <a:latin typeface="Arial"/>
                <a:cs typeface="Arial"/>
              </a:rPr>
              <a:t>R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eality</a:t>
            </a:r>
          </a:p>
          <a:p>
            <a:pPr marL="927100" indent="-4572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800" spc="10" dirty="0">
                <a:latin typeface="Arial"/>
                <a:cs typeface="Arial"/>
              </a:rPr>
              <a:t>Driver </a:t>
            </a:r>
            <a:r>
              <a:rPr sz="2800" spc="-15" dirty="0">
                <a:latin typeface="Arial"/>
                <a:cs typeface="Arial"/>
              </a:rPr>
              <a:t>less </a:t>
            </a:r>
            <a:r>
              <a:rPr sz="2800" spc="-10" dirty="0">
                <a:latin typeface="Arial"/>
                <a:cs typeface="Arial"/>
              </a:rPr>
              <a:t>cars </a:t>
            </a:r>
            <a:r>
              <a:rPr sz="2800" spc="50" dirty="0">
                <a:latin typeface="Arial"/>
                <a:cs typeface="Arial"/>
              </a:rPr>
              <a:t>+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Navigations</a:t>
            </a:r>
            <a:endParaRPr sz="2800" dirty="0">
              <a:latin typeface="Arial"/>
              <a:cs typeface="Arial"/>
            </a:endParaRPr>
          </a:p>
          <a:p>
            <a:pPr marL="927100" indent="-4572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800" spc="-40" dirty="0">
                <a:latin typeface="Arial"/>
                <a:cs typeface="Arial"/>
              </a:rPr>
              <a:t>Wars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(Drone</a:t>
            </a:r>
            <a:r>
              <a:rPr sz="2800" spc="-10" dirty="0" smtClean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735" y="685800"/>
            <a:ext cx="679381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114" dirty="0">
                <a:solidFill>
                  <a:schemeClr val="accent1"/>
                </a:solidFill>
                <a:latin typeface="Times New Roman"/>
                <a:cs typeface="Times New Roman"/>
              </a:rPr>
              <a:t>Trends </a:t>
            </a:r>
            <a:r>
              <a:rPr spc="130" dirty="0">
                <a:solidFill>
                  <a:schemeClr val="accent1"/>
                </a:solidFill>
                <a:latin typeface="Times New Roman"/>
                <a:cs typeface="Times New Roman"/>
              </a:rPr>
              <a:t>in </a:t>
            </a:r>
            <a:r>
              <a:rPr lang="en-US" spc="165" dirty="0">
                <a:solidFill>
                  <a:schemeClr val="accent1"/>
                </a:solidFill>
                <a:latin typeface="Times New Roman"/>
                <a:cs typeface="Times New Roman"/>
              </a:rPr>
              <a:t>C</a:t>
            </a:r>
            <a:r>
              <a:rPr spc="165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omputer</a:t>
            </a:r>
            <a:r>
              <a:rPr spc="-125" dirty="0" smtClean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pc="70" dirty="0">
                <a:solidFill>
                  <a:schemeClr val="accent1"/>
                </a:solidFill>
                <a:latin typeface="Times New Roman"/>
                <a:cs typeface="Times New Roman"/>
              </a:rPr>
              <a:t>Science</a:t>
            </a:r>
            <a:endParaRPr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65649" y="3414521"/>
            <a:ext cx="2322195" cy="660400"/>
          </a:xfrm>
          <a:custGeom>
            <a:avLst/>
            <a:gdLst/>
            <a:ahLst/>
            <a:cxnLst/>
            <a:rect l="l" t="t" r="r" b="b"/>
            <a:pathLst>
              <a:path w="2322195" h="660400">
                <a:moveTo>
                  <a:pt x="9398" y="0"/>
                </a:moveTo>
                <a:lnTo>
                  <a:pt x="0" y="0"/>
                </a:lnTo>
                <a:lnTo>
                  <a:pt x="0" y="449960"/>
                </a:lnTo>
                <a:lnTo>
                  <a:pt x="1851" y="459170"/>
                </a:lnTo>
                <a:lnTo>
                  <a:pt x="6905" y="466677"/>
                </a:lnTo>
                <a:lnTo>
                  <a:pt x="14412" y="471731"/>
                </a:lnTo>
                <a:lnTo>
                  <a:pt x="23622" y="473582"/>
                </a:lnTo>
                <a:lnTo>
                  <a:pt x="2274443" y="473582"/>
                </a:lnTo>
                <a:lnTo>
                  <a:pt x="2274443" y="660272"/>
                </a:lnTo>
                <a:lnTo>
                  <a:pt x="2283841" y="660272"/>
                </a:lnTo>
                <a:lnTo>
                  <a:pt x="2283841" y="464184"/>
                </a:lnTo>
                <a:lnTo>
                  <a:pt x="15748" y="464184"/>
                </a:lnTo>
                <a:lnTo>
                  <a:pt x="9398" y="457834"/>
                </a:lnTo>
                <a:lnTo>
                  <a:pt x="9398" y="0"/>
                </a:lnTo>
                <a:close/>
              </a:path>
              <a:path w="2322195" h="660400">
                <a:moveTo>
                  <a:pt x="47243" y="0"/>
                </a:moveTo>
                <a:lnTo>
                  <a:pt x="18923" y="0"/>
                </a:lnTo>
                <a:lnTo>
                  <a:pt x="18923" y="452627"/>
                </a:lnTo>
                <a:lnTo>
                  <a:pt x="20954" y="454659"/>
                </a:lnTo>
                <a:lnTo>
                  <a:pt x="2293366" y="454659"/>
                </a:lnTo>
                <a:lnTo>
                  <a:pt x="2293366" y="660272"/>
                </a:lnTo>
                <a:lnTo>
                  <a:pt x="2321686" y="660272"/>
                </a:lnTo>
                <a:lnTo>
                  <a:pt x="2321686" y="449960"/>
                </a:lnTo>
                <a:lnTo>
                  <a:pt x="2319835" y="440751"/>
                </a:lnTo>
                <a:lnTo>
                  <a:pt x="2314781" y="433244"/>
                </a:lnTo>
                <a:lnTo>
                  <a:pt x="2307274" y="428190"/>
                </a:lnTo>
                <a:lnTo>
                  <a:pt x="2298065" y="426338"/>
                </a:lnTo>
                <a:lnTo>
                  <a:pt x="47243" y="426338"/>
                </a:lnTo>
                <a:lnTo>
                  <a:pt x="47243" y="0"/>
                </a:lnTo>
                <a:close/>
              </a:path>
            </a:pathLst>
          </a:custGeom>
          <a:solidFill>
            <a:srgbClr val="77B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4491" y="3414521"/>
            <a:ext cx="1708151" cy="660400"/>
          </a:xfrm>
          <a:custGeom>
            <a:avLst/>
            <a:gdLst/>
            <a:ahLst/>
            <a:cxnLst/>
            <a:rect l="l" t="t" r="r" b="b"/>
            <a:pathLst>
              <a:path w="1708150" h="660400">
                <a:moveTo>
                  <a:pt x="1670303" y="0"/>
                </a:moveTo>
                <a:lnTo>
                  <a:pt x="1660778" y="0"/>
                </a:lnTo>
                <a:lnTo>
                  <a:pt x="1660778" y="426338"/>
                </a:lnTo>
                <a:lnTo>
                  <a:pt x="23622" y="426338"/>
                </a:lnTo>
                <a:lnTo>
                  <a:pt x="14412" y="428190"/>
                </a:lnTo>
                <a:lnTo>
                  <a:pt x="6905" y="433244"/>
                </a:lnTo>
                <a:lnTo>
                  <a:pt x="1851" y="440751"/>
                </a:lnTo>
                <a:lnTo>
                  <a:pt x="0" y="449960"/>
                </a:lnTo>
                <a:lnTo>
                  <a:pt x="0" y="660272"/>
                </a:lnTo>
                <a:lnTo>
                  <a:pt x="9398" y="660272"/>
                </a:lnTo>
                <a:lnTo>
                  <a:pt x="9398" y="442086"/>
                </a:lnTo>
                <a:lnTo>
                  <a:pt x="15748" y="435736"/>
                </a:lnTo>
                <a:lnTo>
                  <a:pt x="1670303" y="435736"/>
                </a:lnTo>
                <a:lnTo>
                  <a:pt x="1670303" y="0"/>
                </a:lnTo>
                <a:close/>
              </a:path>
              <a:path w="1708150" h="660400">
                <a:moveTo>
                  <a:pt x="1708023" y="0"/>
                </a:moveTo>
                <a:lnTo>
                  <a:pt x="1679702" y="0"/>
                </a:lnTo>
                <a:lnTo>
                  <a:pt x="1679702" y="445261"/>
                </a:lnTo>
                <a:lnTo>
                  <a:pt x="20954" y="445261"/>
                </a:lnTo>
                <a:lnTo>
                  <a:pt x="18923" y="447420"/>
                </a:lnTo>
                <a:lnTo>
                  <a:pt x="18923" y="660272"/>
                </a:lnTo>
                <a:lnTo>
                  <a:pt x="47244" y="660272"/>
                </a:lnTo>
                <a:lnTo>
                  <a:pt x="47244" y="473582"/>
                </a:lnTo>
                <a:lnTo>
                  <a:pt x="1684401" y="473582"/>
                </a:lnTo>
                <a:lnTo>
                  <a:pt x="1693610" y="471731"/>
                </a:lnTo>
                <a:lnTo>
                  <a:pt x="1701117" y="466677"/>
                </a:lnTo>
                <a:lnTo>
                  <a:pt x="1706171" y="459170"/>
                </a:lnTo>
                <a:lnTo>
                  <a:pt x="1708023" y="449960"/>
                </a:lnTo>
                <a:lnTo>
                  <a:pt x="1708023" y="0"/>
                </a:lnTo>
                <a:close/>
              </a:path>
            </a:pathLst>
          </a:custGeom>
          <a:solidFill>
            <a:srgbClr val="77B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99918" y="1947678"/>
            <a:ext cx="3376423" cy="1536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00149" y="2211329"/>
            <a:ext cx="3281679" cy="1442085"/>
          </a:xfrm>
          <a:custGeom>
            <a:avLst/>
            <a:gdLst/>
            <a:ahLst/>
            <a:cxnLst/>
            <a:rect l="l" t="t" r="r" b="b"/>
            <a:pathLst>
              <a:path w="3281679" h="1442085">
                <a:moveTo>
                  <a:pt x="3137027" y="0"/>
                </a:moveTo>
                <a:lnTo>
                  <a:pt x="144144" y="0"/>
                </a:lnTo>
                <a:lnTo>
                  <a:pt x="98576" y="7346"/>
                </a:lnTo>
                <a:lnTo>
                  <a:pt x="59006" y="27805"/>
                </a:lnTo>
                <a:lnTo>
                  <a:pt x="27805" y="59006"/>
                </a:lnTo>
                <a:lnTo>
                  <a:pt x="7346" y="98576"/>
                </a:lnTo>
                <a:lnTo>
                  <a:pt x="0" y="144145"/>
                </a:lnTo>
                <a:lnTo>
                  <a:pt x="0" y="1297559"/>
                </a:lnTo>
                <a:lnTo>
                  <a:pt x="7346" y="1343127"/>
                </a:lnTo>
                <a:lnTo>
                  <a:pt x="27805" y="1382697"/>
                </a:lnTo>
                <a:lnTo>
                  <a:pt x="59006" y="1413898"/>
                </a:lnTo>
                <a:lnTo>
                  <a:pt x="98576" y="1434357"/>
                </a:lnTo>
                <a:lnTo>
                  <a:pt x="144144" y="1441703"/>
                </a:lnTo>
                <a:lnTo>
                  <a:pt x="3137027" y="1441703"/>
                </a:lnTo>
                <a:lnTo>
                  <a:pt x="3182595" y="1434357"/>
                </a:lnTo>
                <a:lnTo>
                  <a:pt x="3222165" y="1413898"/>
                </a:lnTo>
                <a:lnTo>
                  <a:pt x="3253366" y="1382697"/>
                </a:lnTo>
                <a:lnTo>
                  <a:pt x="3273825" y="1343127"/>
                </a:lnTo>
                <a:lnTo>
                  <a:pt x="3281172" y="1297559"/>
                </a:lnTo>
                <a:lnTo>
                  <a:pt x="3281172" y="144145"/>
                </a:lnTo>
                <a:lnTo>
                  <a:pt x="3273825" y="98576"/>
                </a:lnTo>
                <a:lnTo>
                  <a:pt x="3253366" y="59006"/>
                </a:lnTo>
                <a:lnTo>
                  <a:pt x="3222165" y="27805"/>
                </a:lnTo>
                <a:lnTo>
                  <a:pt x="3182595" y="7346"/>
                </a:lnTo>
                <a:lnTo>
                  <a:pt x="313702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0149" y="2211329"/>
            <a:ext cx="3281679" cy="1442085"/>
          </a:xfrm>
          <a:custGeom>
            <a:avLst/>
            <a:gdLst/>
            <a:ahLst/>
            <a:cxnLst/>
            <a:rect l="l" t="t" r="r" b="b"/>
            <a:pathLst>
              <a:path w="3281679" h="1442085">
                <a:moveTo>
                  <a:pt x="0" y="144145"/>
                </a:moveTo>
                <a:lnTo>
                  <a:pt x="7346" y="98576"/>
                </a:lnTo>
                <a:lnTo>
                  <a:pt x="27805" y="59006"/>
                </a:lnTo>
                <a:lnTo>
                  <a:pt x="59006" y="27805"/>
                </a:lnTo>
                <a:lnTo>
                  <a:pt x="98576" y="7346"/>
                </a:lnTo>
                <a:lnTo>
                  <a:pt x="144144" y="0"/>
                </a:lnTo>
                <a:lnTo>
                  <a:pt x="3137027" y="0"/>
                </a:lnTo>
                <a:lnTo>
                  <a:pt x="3182595" y="7346"/>
                </a:lnTo>
                <a:lnTo>
                  <a:pt x="3222165" y="27805"/>
                </a:lnTo>
                <a:lnTo>
                  <a:pt x="3253366" y="59006"/>
                </a:lnTo>
                <a:lnTo>
                  <a:pt x="3273825" y="98576"/>
                </a:lnTo>
                <a:lnTo>
                  <a:pt x="3281172" y="144145"/>
                </a:lnTo>
                <a:lnTo>
                  <a:pt x="3281172" y="1297559"/>
                </a:lnTo>
                <a:lnTo>
                  <a:pt x="3273825" y="1343127"/>
                </a:lnTo>
                <a:lnTo>
                  <a:pt x="3253366" y="1382697"/>
                </a:lnTo>
                <a:lnTo>
                  <a:pt x="3222165" y="1413898"/>
                </a:lnTo>
                <a:lnTo>
                  <a:pt x="3182595" y="1434357"/>
                </a:lnTo>
                <a:lnTo>
                  <a:pt x="3137027" y="1441703"/>
                </a:lnTo>
                <a:lnTo>
                  <a:pt x="144144" y="1441703"/>
                </a:lnTo>
                <a:lnTo>
                  <a:pt x="98576" y="1434357"/>
                </a:lnTo>
                <a:lnTo>
                  <a:pt x="59006" y="1413898"/>
                </a:lnTo>
                <a:lnTo>
                  <a:pt x="27805" y="1382697"/>
                </a:lnTo>
                <a:lnTo>
                  <a:pt x="7346" y="1343127"/>
                </a:lnTo>
                <a:lnTo>
                  <a:pt x="0" y="1297559"/>
                </a:lnTo>
                <a:lnTo>
                  <a:pt x="0" y="144145"/>
                </a:lnTo>
                <a:close/>
              </a:path>
            </a:pathLst>
          </a:custGeom>
          <a:ln w="6096">
            <a:solidFill>
              <a:srgbClr val="69AB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8949" y="2485770"/>
            <a:ext cx="1626871" cy="87780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1610" marR="5080" indent="-169545">
              <a:lnSpc>
                <a:spcPts val="3310"/>
              </a:lnSpc>
              <a:spcBef>
                <a:spcPts val="245"/>
              </a:spcBef>
            </a:pPr>
            <a:r>
              <a:rPr sz="2800" spc="30" dirty="0">
                <a:latin typeface="Arial"/>
                <a:cs typeface="Arial"/>
              </a:rPr>
              <a:t>Computer  </a:t>
            </a:r>
            <a:r>
              <a:rPr sz="2800" spc="-10" dirty="0">
                <a:latin typeface="Arial"/>
                <a:cs typeface="Arial"/>
              </a:rPr>
              <a:t>Science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57758" y="4049267"/>
            <a:ext cx="4138423" cy="15369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57986" y="4312926"/>
            <a:ext cx="4044951" cy="1442085"/>
          </a:xfrm>
          <a:custGeom>
            <a:avLst/>
            <a:gdLst/>
            <a:ahLst/>
            <a:cxnLst/>
            <a:rect l="l" t="t" r="r" b="b"/>
            <a:pathLst>
              <a:path w="4044950" h="1442085">
                <a:moveTo>
                  <a:pt x="3900551" y="0"/>
                </a:moveTo>
                <a:lnTo>
                  <a:pt x="144145" y="0"/>
                </a:lnTo>
                <a:lnTo>
                  <a:pt x="98576" y="7346"/>
                </a:lnTo>
                <a:lnTo>
                  <a:pt x="59006" y="27805"/>
                </a:lnTo>
                <a:lnTo>
                  <a:pt x="27805" y="59006"/>
                </a:lnTo>
                <a:lnTo>
                  <a:pt x="7346" y="98576"/>
                </a:lnTo>
                <a:lnTo>
                  <a:pt x="0" y="144144"/>
                </a:lnTo>
                <a:lnTo>
                  <a:pt x="0" y="1297533"/>
                </a:lnTo>
                <a:lnTo>
                  <a:pt x="7346" y="1343104"/>
                </a:lnTo>
                <a:lnTo>
                  <a:pt x="27805" y="1382681"/>
                </a:lnTo>
                <a:lnTo>
                  <a:pt x="59006" y="1413889"/>
                </a:lnTo>
                <a:lnTo>
                  <a:pt x="98576" y="1434354"/>
                </a:lnTo>
                <a:lnTo>
                  <a:pt x="144145" y="1441703"/>
                </a:lnTo>
                <a:lnTo>
                  <a:pt x="3900551" y="1441703"/>
                </a:lnTo>
                <a:lnTo>
                  <a:pt x="3946119" y="1434354"/>
                </a:lnTo>
                <a:lnTo>
                  <a:pt x="3985689" y="1413889"/>
                </a:lnTo>
                <a:lnTo>
                  <a:pt x="4016890" y="1382681"/>
                </a:lnTo>
                <a:lnTo>
                  <a:pt x="4037349" y="1343104"/>
                </a:lnTo>
                <a:lnTo>
                  <a:pt x="4044696" y="1297533"/>
                </a:lnTo>
                <a:lnTo>
                  <a:pt x="4044696" y="144144"/>
                </a:lnTo>
                <a:lnTo>
                  <a:pt x="4037349" y="98576"/>
                </a:lnTo>
                <a:lnTo>
                  <a:pt x="4016890" y="59006"/>
                </a:lnTo>
                <a:lnTo>
                  <a:pt x="3985689" y="27805"/>
                </a:lnTo>
                <a:lnTo>
                  <a:pt x="3946119" y="7346"/>
                </a:lnTo>
                <a:lnTo>
                  <a:pt x="390055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57986" y="4312926"/>
            <a:ext cx="4044951" cy="1442085"/>
          </a:xfrm>
          <a:custGeom>
            <a:avLst/>
            <a:gdLst/>
            <a:ahLst/>
            <a:cxnLst/>
            <a:rect l="l" t="t" r="r" b="b"/>
            <a:pathLst>
              <a:path w="4044950" h="1442085">
                <a:moveTo>
                  <a:pt x="0" y="144144"/>
                </a:moveTo>
                <a:lnTo>
                  <a:pt x="7346" y="98576"/>
                </a:lnTo>
                <a:lnTo>
                  <a:pt x="27805" y="59006"/>
                </a:lnTo>
                <a:lnTo>
                  <a:pt x="59006" y="27805"/>
                </a:lnTo>
                <a:lnTo>
                  <a:pt x="98576" y="7346"/>
                </a:lnTo>
                <a:lnTo>
                  <a:pt x="144145" y="0"/>
                </a:lnTo>
                <a:lnTo>
                  <a:pt x="3900551" y="0"/>
                </a:lnTo>
                <a:lnTo>
                  <a:pt x="3946119" y="7346"/>
                </a:lnTo>
                <a:lnTo>
                  <a:pt x="3985689" y="27805"/>
                </a:lnTo>
                <a:lnTo>
                  <a:pt x="4016890" y="59006"/>
                </a:lnTo>
                <a:lnTo>
                  <a:pt x="4037349" y="98576"/>
                </a:lnTo>
                <a:lnTo>
                  <a:pt x="4044696" y="144144"/>
                </a:lnTo>
                <a:lnTo>
                  <a:pt x="4044696" y="1297533"/>
                </a:lnTo>
                <a:lnTo>
                  <a:pt x="4037349" y="1343104"/>
                </a:lnTo>
                <a:lnTo>
                  <a:pt x="4016890" y="1382681"/>
                </a:lnTo>
                <a:lnTo>
                  <a:pt x="3985689" y="1413889"/>
                </a:lnTo>
                <a:lnTo>
                  <a:pt x="3946119" y="1434354"/>
                </a:lnTo>
                <a:lnTo>
                  <a:pt x="3900551" y="1441703"/>
                </a:lnTo>
                <a:lnTo>
                  <a:pt x="144145" y="1441703"/>
                </a:lnTo>
                <a:lnTo>
                  <a:pt x="98576" y="1434354"/>
                </a:lnTo>
                <a:lnTo>
                  <a:pt x="59006" y="1413889"/>
                </a:lnTo>
                <a:lnTo>
                  <a:pt x="27805" y="1382681"/>
                </a:lnTo>
                <a:lnTo>
                  <a:pt x="7346" y="1343104"/>
                </a:lnTo>
                <a:lnTo>
                  <a:pt x="0" y="1297533"/>
                </a:lnTo>
                <a:lnTo>
                  <a:pt x="0" y="144144"/>
                </a:lnTo>
                <a:close/>
              </a:path>
            </a:pathLst>
          </a:custGeom>
          <a:ln w="6096">
            <a:solidFill>
              <a:srgbClr val="77BD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19606" y="4798570"/>
            <a:ext cx="15208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Arial"/>
                <a:cs typeface="Arial"/>
              </a:rPr>
              <a:t>Research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05374" y="4049267"/>
            <a:ext cx="2913127" cy="1536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07123" y="4312926"/>
            <a:ext cx="2816860" cy="1442085"/>
          </a:xfrm>
          <a:custGeom>
            <a:avLst/>
            <a:gdLst/>
            <a:ahLst/>
            <a:cxnLst/>
            <a:rect l="l" t="t" r="r" b="b"/>
            <a:pathLst>
              <a:path w="2816859" h="1442085">
                <a:moveTo>
                  <a:pt x="2672206" y="0"/>
                </a:moveTo>
                <a:lnTo>
                  <a:pt x="144145" y="0"/>
                </a:lnTo>
                <a:lnTo>
                  <a:pt x="98576" y="7346"/>
                </a:lnTo>
                <a:lnTo>
                  <a:pt x="59006" y="27805"/>
                </a:lnTo>
                <a:lnTo>
                  <a:pt x="27805" y="59006"/>
                </a:lnTo>
                <a:lnTo>
                  <a:pt x="7346" y="98576"/>
                </a:lnTo>
                <a:lnTo>
                  <a:pt x="0" y="144144"/>
                </a:lnTo>
                <a:lnTo>
                  <a:pt x="0" y="1297533"/>
                </a:lnTo>
                <a:lnTo>
                  <a:pt x="7349" y="1343104"/>
                </a:lnTo>
                <a:lnTo>
                  <a:pt x="27811" y="1382681"/>
                </a:lnTo>
                <a:lnTo>
                  <a:pt x="59013" y="1413889"/>
                </a:lnTo>
                <a:lnTo>
                  <a:pt x="98583" y="1434354"/>
                </a:lnTo>
                <a:lnTo>
                  <a:pt x="144145" y="1441703"/>
                </a:lnTo>
                <a:lnTo>
                  <a:pt x="2672206" y="1441703"/>
                </a:lnTo>
                <a:lnTo>
                  <a:pt x="2717777" y="1434353"/>
                </a:lnTo>
                <a:lnTo>
                  <a:pt x="2757349" y="1413885"/>
                </a:lnTo>
                <a:lnTo>
                  <a:pt x="2788548" y="1382675"/>
                </a:lnTo>
                <a:lnTo>
                  <a:pt x="2809006" y="1343099"/>
                </a:lnTo>
                <a:lnTo>
                  <a:pt x="2816352" y="1297533"/>
                </a:lnTo>
                <a:lnTo>
                  <a:pt x="2816352" y="144144"/>
                </a:lnTo>
                <a:lnTo>
                  <a:pt x="2809005" y="98576"/>
                </a:lnTo>
                <a:lnTo>
                  <a:pt x="2788546" y="59006"/>
                </a:lnTo>
                <a:lnTo>
                  <a:pt x="2757345" y="27805"/>
                </a:lnTo>
                <a:lnTo>
                  <a:pt x="2717775" y="7346"/>
                </a:lnTo>
                <a:lnTo>
                  <a:pt x="267220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07123" y="4312926"/>
            <a:ext cx="2816860" cy="1442085"/>
          </a:xfrm>
          <a:custGeom>
            <a:avLst/>
            <a:gdLst/>
            <a:ahLst/>
            <a:cxnLst/>
            <a:rect l="l" t="t" r="r" b="b"/>
            <a:pathLst>
              <a:path w="2816859" h="1442085">
                <a:moveTo>
                  <a:pt x="0" y="144144"/>
                </a:moveTo>
                <a:lnTo>
                  <a:pt x="7346" y="98576"/>
                </a:lnTo>
                <a:lnTo>
                  <a:pt x="27805" y="59006"/>
                </a:lnTo>
                <a:lnTo>
                  <a:pt x="59006" y="27805"/>
                </a:lnTo>
                <a:lnTo>
                  <a:pt x="98576" y="7346"/>
                </a:lnTo>
                <a:lnTo>
                  <a:pt x="144145" y="0"/>
                </a:lnTo>
                <a:lnTo>
                  <a:pt x="2672206" y="0"/>
                </a:lnTo>
                <a:lnTo>
                  <a:pt x="2717775" y="7346"/>
                </a:lnTo>
                <a:lnTo>
                  <a:pt x="2757345" y="27805"/>
                </a:lnTo>
                <a:lnTo>
                  <a:pt x="2788546" y="59006"/>
                </a:lnTo>
                <a:lnTo>
                  <a:pt x="2809005" y="98576"/>
                </a:lnTo>
                <a:lnTo>
                  <a:pt x="2816352" y="144144"/>
                </a:lnTo>
                <a:lnTo>
                  <a:pt x="2816352" y="1297533"/>
                </a:lnTo>
                <a:lnTo>
                  <a:pt x="2809005" y="1343104"/>
                </a:lnTo>
                <a:lnTo>
                  <a:pt x="2788546" y="1382681"/>
                </a:lnTo>
                <a:lnTo>
                  <a:pt x="2757345" y="1413889"/>
                </a:lnTo>
                <a:lnTo>
                  <a:pt x="2717775" y="1434354"/>
                </a:lnTo>
                <a:lnTo>
                  <a:pt x="2672206" y="1441703"/>
                </a:lnTo>
                <a:lnTo>
                  <a:pt x="144145" y="1441703"/>
                </a:lnTo>
                <a:lnTo>
                  <a:pt x="98576" y="1434353"/>
                </a:lnTo>
                <a:lnTo>
                  <a:pt x="59006" y="1413885"/>
                </a:lnTo>
                <a:lnTo>
                  <a:pt x="27805" y="1382675"/>
                </a:lnTo>
                <a:lnTo>
                  <a:pt x="7346" y="1343099"/>
                </a:lnTo>
                <a:lnTo>
                  <a:pt x="0" y="1297533"/>
                </a:lnTo>
                <a:lnTo>
                  <a:pt x="0" y="144144"/>
                </a:lnTo>
                <a:close/>
              </a:path>
            </a:pathLst>
          </a:custGeom>
          <a:ln w="6096">
            <a:solidFill>
              <a:srgbClr val="77BD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45197" y="4798570"/>
            <a:ext cx="214249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0" dirty="0">
                <a:latin typeface="Arial"/>
                <a:cs typeface="Arial"/>
              </a:rPr>
              <a:t>Development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0" y="653926"/>
            <a:ext cx="8565515" cy="38465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114" dirty="0">
                <a:solidFill>
                  <a:schemeClr val="accent1"/>
                </a:solidFill>
                <a:latin typeface="Times New Roman"/>
                <a:cs typeface="Times New Roman"/>
              </a:rPr>
              <a:t>Trends </a:t>
            </a:r>
            <a:r>
              <a:rPr sz="4000" spc="130" dirty="0">
                <a:solidFill>
                  <a:schemeClr val="accent1"/>
                </a:solidFill>
                <a:latin typeface="Times New Roman"/>
                <a:cs typeface="Times New Roman"/>
              </a:rPr>
              <a:t>in</a:t>
            </a:r>
            <a:r>
              <a:rPr sz="4000" spc="-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4000" spc="110" dirty="0">
                <a:solidFill>
                  <a:schemeClr val="accent1"/>
                </a:solidFill>
                <a:latin typeface="Times New Roman"/>
                <a:cs typeface="Times New Roman"/>
              </a:rPr>
              <a:t>Research</a:t>
            </a:r>
            <a:endParaRPr sz="40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00" dirty="0">
              <a:latin typeface="Times New Roman"/>
              <a:cs typeface="Times New Roman"/>
            </a:endParaRPr>
          </a:p>
          <a:p>
            <a:pPr marL="812800" marR="5080" indent="-342900">
              <a:lnSpc>
                <a:spcPts val="3030"/>
              </a:lnSpc>
              <a:spcBef>
                <a:spcPts val="5"/>
              </a:spcBef>
              <a:buFont typeface="Wingdings"/>
              <a:buChar char=""/>
              <a:tabLst>
                <a:tab pos="812800" algn="l"/>
                <a:tab pos="813435" algn="l"/>
                <a:tab pos="2309495" algn="l"/>
                <a:tab pos="2395220" algn="l"/>
                <a:tab pos="3727450" algn="l"/>
                <a:tab pos="4326890" algn="l"/>
                <a:tab pos="5971540" algn="l"/>
                <a:tab pos="7456805" algn="l"/>
                <a:tab pos="7722234" algn="l"/>
              </a:tabLst>
            </a:pPr>
            <a:r>
              <a:rPr sz="2800" spc="-20" dirty="0">
                <a:latin typeface="Arial"/>
                <a:cs typeface="Arial"/>
              </a:rPr>
              <a:t>A</a:t>
            </a:r>
            <a:r>
              <a:rPr sz="2800" spc="-25" dirty="0">
                <a:latin typeface="Arial"/>
                <a:cs typeface="Arial"/>
              </a:rPr>
              <a:t>r</a:t>
            </a:r>
            <a:r>
              <a:rPr sz="2800" spc="65" dirty="0">
                <a:latin typeface="Arial"/>
                <a:cs typeface="Arial"/>
              </a:rPr>
              <a:t>tifi</a:t>
            </a:r>
            <a:r>
              <a:rPr sz="2800" spc="125" dirty="0">
                <a:latin typeface="Arial"/>
                <a:cs typeface="Arial"/>
              </a:rPr>
              <a:t>c</a:t>
            </a:r>
            <a:r>
              <a:rPr sz="2800" spc="55" dirty="0">
                <a:latin typeface="Arial"/>
                <a:cs typeface="Arial"/>
              </a:rPr>
              <a:t>ia</a:t>
            </a:r>
            <a:r>
              <a:rPr sz="2800" spc="3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0" dirty="0">
                <a:latin typeface="Arial"/>
                <a:cs typeface="Arial"/>
              </a:rPr>
              <a:t>Intelligenc</a:t>
            </a:r>
            <a:r>
              <a:rPr sz="2800" spc="3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0" dirty="0">
                <a:latin typeface="Arial"/>
                <a:cs typeface="Arial"/>
              </a:rPr>
              <a:t>(Ma</a:t>
            </a:r>
            <a:r>
              <a:rPr sz="2800" spc="-40" dirty="0">
                <a:latin typeface="Arial"/>
                <a:cs typeface="Arial"/>
              </a:rPr>
              <a:t>c</a:t>
            </a:r>
            <a:r>
              <a:rPr sz="2800" spc="15" dirty="0">
                <a:latin typeface="Arial"/>
                <a:cs typeface="Arial"/>
              </a:rPr>
              <a:t>hin</a:t>
            </a:r>
            <a:r>
              <a:rPr sz="2800" spc="2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50" dirty="0">
                <a:latin typeface="Arial"/>
                <a:cs typeface="Arial"/>
              </a:rPr>
              <a:t>lea</a:t>
            </a:r>
            <a:r>
              <a:rPr sz="2800" spc="25" dirty="0">
                <a:latin typeface="Arial"/>
                <a:cs typeface="Arial"/>
              </a:rPr>
              <a:t>r</a:t>
            </a:r>
            <a:r>
              <a:rPr sz="2800" spc="20" dirty="0">
                <a:latin typeface="Arial"/>
                <a:cs typeface="Arial"/>
              </a:rPr>
              <a:t>nin</a:t>
            </a:r>
            <a:r>
              <a:rPr sz="2800" spc="3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,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40" dirty="0">
                <a:latin typeface="Arial"/>
                <a:cs typeface="Arial"/>
              </a:rPr>
              <a:t>Deep  </a:t>
            </a:r>
            <a:r>
              <a:rPr sz="2800" spc="10" dirty="0">
                <a:latin typeface="Arial"/>
                <a:cs typeface="Arial"/>
              </a:rPr>
              <a:t>Learning		</a:t>
            </a:r>
            <a:r>
              <a:rPr sz="2800" dirty="0">
                <a:latin typeface="Arial"/>
                <a:cs typeface="Arial"/>
              </a:rPr>
              <a:t>,Neural	</a:t>
            </a:r>
            <a:r>
              <a:rPr sz="2800" spc="5" dirty="0">
                <a:latin typeface="Arial"/>
                <a:cs typeface="Arial"/>
              </a:rPr>
              <a:t>Network)</a:t>
            </a:r>
            <a:endParaRPr sz="280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812800" algn="l"/>
                <a:tab pos="813435" algn="l"/>
                <a:tab pos="3499485" algn="l"/>
                <a:tab pos="3765550" algn="l"/>
                <a:tab pos="6342380" algn="l"/>
              </a:tabLst>
            </a:pPr>
            <a:r>
              <a:rPr sz="2800" spc="-45" dirty="0">
                <a:latin typeface="Arial"/>
                <a:cs typeface="Arial"/>
              </a:rPr>
              <a:t>NLP(Processing	</a:t>
            </a:r>
            <a:r>
              <a:rPr sz="2800" spc="-95" dirty="0">
                <a:latin typeface="Arial"/>
                <a:cs typeface="Arial"/>
              </a:rPr>
              <a:t>,	</a:t>
            </a:r>
            <a:r>
              <a:rPr sz="2800" spc="45" dirty="0">
                <a:latin typeface="Arial"/>
                <a:cs typeface="Arial"/>
              </a:rPr>
              <a:t>Understanding	</a:t>
            </a:r>
            <a:r>
              <a:rPr sz="2800" spc="-55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260"/>
              </a:spcBef>
              <a:buFont typeface="Wingdings"/>
              <a:buChar char=""/>
              <a:tabLst>
                <a:tab pos="812800" algn="l"/>
                <a:tab pos="813435" algn="l"/>
                <a:tab pos="1490980" algn="l"/>
                <a:tab pos="2391410" algn="l"/>
              </a:tabLst>
            </a:pPr>
            <a:r>
              <a:rPr sz="2800" spc="-50" dirty="0">
                <a:latin typeface="Arial"/>
                <a:cs typeface="Arial"/>
              </a:rPr>
              <a:t>Big	</a:t>
            </a:r>
            <a:r>
              <a:rPr sz="2800" spc="90" dirty="0">
                <a:latin typeface="Arial"/>
                <a:cs typeface="Arial"/>
              </a:rPr>
              <a:t>data	</a:t>
            </a:r>
            <a:r>
              <a:rPr sz="2800" spc="30" dirty="0">
                <a:latin typeface="Arial"/>
                <a:cs typeface="Arial"/>
              </a:rPr>
              <a:t>Analytics</a:t>
            </a:r>
            <a:endParaRPr sz="280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  <a:tab pos="1939289" algn="l"/>
                <a:tab pos="4429760" algn="l"/>
                <a:tab pos="5488940" algn="l"/>
                <a:tab pos="5755005" algn="l"/>
                <a:tab pos="6928484" algn="l"/>
              </a:tabLst>
            </a:pPr>
            <a:r>
              <a:rPr sz="2800" spc="-15" dirty="0">
                <a:latin typeface="Arial"/>
                <a:cs typeface="Arial"/>
              </a:rPr>
              <a:t>Cyber	</a:t>
            </a:r>
            <a:r>
              <a:rPr sz="2800" spc="15" dirty="0" smtClean="0">
                <a:latin typeface="Arial"/>
                <a:cs typeface="Arial"/>
              </a:rPr>
              <a:t>Security(</a:t>
            </a:r>
            <a:r>
              <a:rPr sz="2800" spc="15" dirty="0" err="1" smtClean="0">
                <a:latin typeface="Arial"/>
                <a:cs typeface="Arial"/>
              </a:rPr>
              <a:t>Block</a:t>
            </a:r>
            <a:r>
              <a:rPr sz="2800" spc="40" dirty="0" err="1" smtClean="0">
                <a:latin typeface="Arial"/>
                <a:cs typeface="Arial"/>
              </a:rPr>
              <a:t>chain</a:t>
            </a:r>
            <a:r>
              <a:rPr sz="2800" spc="40" dirty="0">
                <a:latin typeface="Arial"/>
                <a:cs typeface="Arial"/>
              </a:rPr>
              <a:t>	</a:t>
            </a:r>
            <a:r>
              <a:rPr sz="2800" spc="-95" dirty="0">
                <a:latin typeface="Arial"/>
                <a:cs typeface="Arial"/>
              </a:rPr>
              <a:t>,	</a:t>
            </a:r>
            <a:r>
              <a:rPr sz="2800" spc="65" dirty="0">
                <a:latin typeface="Arial"/>
                <a:cs typeface="Arial"/>
              </a:rPr>
              <a:t>digital	</a:t>
            </a:r>
            <a:r>
              <a:rPr sz="2800" spc="20" dirty="0">
                <a:latin typeface="Arial"/>
                <a:cs typeface="Arial"/>
              </a:rPr>
              <a:t>money)</a:t>
            </a:r>
            <a:endParaRPr sz="280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  <a:tab pos="1510030" algn="l"/>
              </a:tabLst>
            </a:pPr>
            <a:r>
              <a:rPr sz="2800" dirty="0">
                <a:latin typeface="Arial"/>
                <a:cs typeface="Arial"/>
              </a:rPr>
              <a:t>Bio	</a:t>
            </a:r>
            <a:r>
              <a:rPr sz="2800" spc="40" dirty="0">
                <a:latin typeface="Arial"/>
                <a:cs typeface="Arial"/>
              </a:rPr>
              <a:t>Informatics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0" y="631068"/>
            <a:ext cx="8919845" cy="38747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114" dirty="0">
                <a:solidFill>
                  <a:schemeClr val="accent1"/>
                </a:solidFill>
                <a:latin typeface="Times New Roman"/>
                <a:cs typeface="Times New Roman"/>
              </a:rPr>
              <a:t>Trends </a:t>
            </a:r>
            <a:r>
              <a:rPr sz="4000" spc="180" dirty="0">
                <a:solidFill>
                  <a:schemeClr val="accent1"/>
                </a:solidFill>
                <a:latin typeface="Times New Roman"/>
                <a:cs typeface="Times New Roman"/>
              </a:rPr>
              <a:t>In</a:t>
            </a:r>
            <a:r>
              <a:rPr sz="4000" spc="-2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4000" spc="130" dirty="0">
                <a:solidFill>
                  <a:schemeClr val="accent1"/>
                </a:solidFill>
                <a:latin typeface="Times New Roman"/>
                <a:cs typeface="Times New Roman"/>
              </a:rPr>
              <a:t>Industry/Development</a:t>
            </a:r>
            <a:endParaRPr sz="40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 dirty="0">
              <a:latin typeface="Times New Roman"/>
              <a:cs typeface="Times New Roman"/>
            </a:endParaRPr>
          </a:p>
          <a:p>
            <a:pPr marL="812800" indent="-342900">
              <a:lnSpc>
                <a:spcPct val="100000"/>
              </a:lnSpc>
              <a:buFont typeface="Wingdings"/>
              <a:buChar char=""/>
              <a:tabLst>
                <a:tab pos="812800" algn="l"/>
                <a:tab pos="813435" algn="l"/>
                <a:tab pos="2197735" algn="l"/>
                <a:tab pos="3733165" algn="l"/>
              </a:tabLst>
            </a:pPr>
            <a:r>
              <a:rPr sz="2800" spc="15" dirty="0">
                <a:latin typeface="Arial"/>
                <a:cs typeface="Arial"/>
              </a:rPr>
              <a:t>Applied	</a:t>
            </a:r>
            <a:r>
              <a:rPr sz="2800" dirty="0">
                <a:latin typeface="Arial"/>
                <a:cs typeface="Arial"/>
              </a:rPr>
              <a:t>Machine	</a:t>
            </a:r>
            <a:r>
              <a:rPr sz="2800" spc="15" dirty="0">
                <a:latin typeface="Arial"/>
                <a:cs typeface="Arial"/>
              </a:rPr>
              <a:t>learning(Python)</a:t>
            </a:r>
            <a:endParaRPr sz="280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  <a:tab pos="1736089" algn="l"/>
                <a:tab pos="4852035" algn="l"/>
              </a:tabLst>
            </a:pPr>
            <a:r>
              <a:rPr sz="2800" spc="15" dirty="0">
                <a:latin typeface="Arial"/>
                <a:cs typeface="Arial"/>
              </a:rPr>
              <a:t>Data	</a:t>
            </a:r>
            <a:r>
              <a:rPr sz="2800" spc="25" dirty="0">
                <a:latin typeface="Arial"/>
                <a:cs typeface="Arial"/>
              </a:rPr>
              <a:t>Analytics(Hadoop,	</a:t>
            </a:r>
            <a:r>
              <a:rPr sz="2800" spc="-25" dirty="0">
                <a:latin typeface="Arial"/>
                <a:cs typeface="Arial"/>
              </a:rPr>
              <a:t>Apachee,Hive)</a:t>
            </a:r>
            <a:endParaRPr sz="280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  <a:tab pos="2858135" algn="l"/>
                <a:tab pos="3721100" algn="l"/>
              </a:tabLst>
            </a:pPr>
            <a:r>
              <a:rPr sz="2800" spc="-15" dirty="0">
                <a:latin typeface="Arial"/>
                <a:cs typeface="Arial"/>
              </a:rPr>
              <a:t>Progressive	</a:t>
            </a:r>
            <a:r>
              <a:rPr sz="2800" spc="-80" dirty="0">
                <a:latin typeface="Arial"/>
                <a:cs typeface="Arial"/>
              </a:rPr>
              <a:t>Web	</a:t>
            </a:r>
            <a:r>
              <a:rPr sz="2800" spc="-30" dirty="0">
                <a:latin typeface="Arial"/>
                <a:cs typeface="Arial"/>
              </a:rPr>
              <a:t>Apps</a:t>
            </a:r>
            <a:endParaRPr sz="2800" dirty="0">
              <a:latin typeface="Arial"/>
              <a:cs typeface="Arial"/>
            </a:endParaRPr>
          </a:p>
          <a:p>
            <a:pPr marL="812800" indent="-3429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812800" algn="l"/>
                <a:tab pos="813435" algn="l"/>
                <a:tab pos="2057400" algn="l"/>
                <a:tab pos="2842260" algn="l"/>
              </a:tabLst>
            </a:pPr>
            <a:r>
              <a:rPr sz="2800" spc="15" dirty="0">
                <a:latin typeface="Arial"/>
                <a:cs typeface="Arial"/>
              </a:rPr>
              <a:t>Mobile	</a:t>
            </a:r>
            <a:r>
              <a:rPr sz="2800" spc="30" dirty="0">
                <a:latin typeface="Arial"/>
                <a:cs typeface="Arial"/>
              </a:rPr>
              <a:t>app	</a:t>
            </a:r>
            <a:r>
              <a:rPr sz="2800" spc="40" dirty="0">
                <a:latin typeface="Arial"/>
                <a:cs typeface="Arial"/>
              </a:rPr>
              <a:t>development</a:t>
            </a:r>
            <a:endParaRPr sz="2800" dirty="0">
              <a:latin typeface="Arial"/>
              <a:cs typeface="Arial"/>
            </a:endParaRPr>
          </a:p>
          <a:p>
            <a:pPr marL="812800" marR="5080" indent="-342900">
              <a:lnSpc>
                <a:spcPts val="3030"/>
              </a:lnSpc>
              <a:spcBef>
                <a:spcPts val="640"/>
              </a:spcBef>
              <a:buFont typeface="Wingdings"/>
              <a:buChar char=""/>
              <a:tabLst>
                <a:tab pos="812800" algn="l"/>
                <a:tab pos="813435" algn="l"/>
                <a:tab pos="2410460" algn="l"/>
                <a:tab pos="4166870" algn="l"/>
                <a:tab pos="4559935" algn="l"/>
                <a:tab pos="5676900" algn="l"/>
                <a:tab pos="7976870" algn="l"/>
              </a:tabLst>
            </a:pPr>
            <a:r>
              <a:rPr sz="2800" spc="-170" dirty="0">
                <a:latin typeface="Arial"/>
                <a:cs typeface="Arial"/>
              </a:rPr>
              <a:t>G</a:t>
            </a:r>
            <a:r>
              <a:rPr sz="2800" spc="-85" dirty="0">
                <a:latin typeface="Arial"/>
                <a:cs typeface="Arial"/>
              </a:rPr>
              <a:t>r</a:t>
            </a:r>
            <a:r>
              <a:rPr sz="2800" spc="25" dirty="0">
                <a:latin typeface="Arial"/>
                <a:cs typeface="Arial"/>
              </a:rPr>
              <a:t>aphics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" dirty="0">
                <a:latin typeface="Arial"/>
                <a:cs typeface="Arial"/>
              </a:rPr>
              <a:t>Designin</a:t>
            </a:r>
            <a:r>
              <a:rPr sz="2800" spc="-10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905" dirty="0">
                <a:latin typeface="Arial"/>
                <a:cs typeface="Arial"/>
              </a:rPr>
              <a:t>/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70" dirty="0">
                <a:latin typeface="Arial"/>
                <a:cs typeface="Arial"/>
              </a:rPr>
              <a:t>G</a:t>
            </a:r>
            <a:r>
              <a:rPr sz="2800" spc="-135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me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0" dirty="0">
                <a:latin typeface="Arial"/>
                <a:cs typeface="Arial"/>
              </a:rPr>
              <a:t>Develop</a:t>
            </a:r>
            <a:r>
              <a:rPr sz="2800" spc="-20" dirty="0">
                <a:latin typeface="Arial"/>
                <a:cs typeface="Arial"/>
              </a:rPr>
              <a:t>m</a:t>
            </a:r>
            <a:r>
              <a:rPr sz="2800" spc="65" dirty="0">
                <a:latin typeface="Arial"/>
                <a:cs typeface="Arial"/>
              </a:rPr>
              <a:t>ent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215" dirty="0">
                <a:latin typeface="Arial"/>
                <a:cs typeface="Arial"/>
              </a:rPr>
              <a:t>/logo  </a:t>
            </a:r>
            <a:r>
              <a:rPr sz="2800" spc="20" dirty="0">
                <a:latin typeface="Arial"/>
                <a:cs typeface="Arial"/>
              </a:rPr>
              <a:t>designing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0" y="653925"/>
            <a:ext cx="8086725" cy="47185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000" spc="114" dirty="0">
                <a:solidFill>
                  <a:schemeClr val="accent1"/>
                </a:solidFill>
                <a:latin typeface="Times New Roman"/>
                <a:cs typeface="Times New Roman"/>
              </a:rPr>
              <a:t>Required</a:t>
            </a:r>
            <a:r>
              <a:rPr sz="4000" spc="45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r>
              <a:rPr sz="4000" spc="70" dirty="0">
                <a:solidFill>
                  <a:schemeClr val="accent1"/>
                </a:solidFill>
                <a:latin typeface="Times New Roman"/>
                <a:cs typeface="Times New Roman"/>
              </a:rPr>
              <a:t>skills</a:t>
            </a:r>
            <a:endParaRPr sz="40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4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  <a:tab pos="2286635" algn="l"/>
                <a:tab pos="3089275" algn="l"/>
              </a:tabLst>
            </a:pPr>
            <a:r>
              <a:rPr sz="2800" spc="-30" dirty="0">
                <a:latin typeface="Arial"/>
                <a:cs typeface="Arial"/>
              </a:rPr>
              <a:t>Experience	</a:t>
            </a:r>
            <a:r>
              <a:rPr sz="2800" spc="20" dirty="0">
                <a:latin typeface="Arial"/>
                <a:cs typeface="Arial"/>
              </a:rPr>
              <a:t>with	</a:t>
            </a:r>
            <a:r>
              <a:rPr sz="2800" spc="-130" dirty="0">
                <a:latin typeface="Arial"/>
                <a:cs typeface="Arial"/>
              </a:rPr>
              <a:t>AI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har char="•"/>
              <a:tabLst>
                <a:tab pos="355600" algn="l"/>
                <a:tab pos="356235" algn="l"/>
                <a:tab pos="2112010" algn="l"/>
              </a:tabLst>
            </a:pPr>
            <a:r>
              <a:rPr sz="2800" spc="-15" dirty="0">
                <a:latin typeface="Arial"/>
                <a:cs typeface="Arial"/>
              </a:rPr>
              <a:t>Designing	</a:t>
            </a:r>
            <a:r>
              <a:rPr sz="2800" spc="10" dirty="0">
                <a:latin typeface="Arial"/>
                <a:cs typeface="Arial"/>
              </a:rPr>
              <a:t>skills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har char="•"/>
              <a:tabLst>
                <a:tab pos="355600" algn="l"/>
                <a:tab pos="356235" algn="l"/>
                <a:tab pos="1513840" algn="l"/>
                <a:tab pos="2060575" algn="l"/>
                <a:tab pos="3193415" algn="l"/>
                <a:tab pos="3759200" algn="l"/>
                <a:tab pos="4613910" algn="l"/>
              </a:tabLst>
            </a:pPr>
            <a:r>
              <a:rPr sz="2800" spc="35" dirty="0">
                <a:latin typeface="Arial"/>
                <a:cs typeface="Arial"/>
              </a:rPr>
              <a:t>Ability	</a:t>
            </a:r>
            <a:r>
              <a:rPr sz="2800" spc="-125" dirty="0">
                <a:latin typeface="Arial"/>
                <a:cs typeface="Arial"/>
              </a:rPr>
              <a:t>To	</a:t>
            </a:r>
            <a:r>
              <a:rPr sz="2800" spc="40" dirty="0">
                <a:latin typeface="Arial"/>
                <a:cs typeface="Arial"/>
              </a:rPr>
              <a:t>Adapt	</a:t>
            </a:r>
            <a:r>
              <a:rPr sz="2800" spc="-125" dirty="0">
                <a:latin typeface="Arial"/>
                <a:cs typeface="Arial"/>
              </a:rPr>
              <a:t>To	</a:t>
            </a:r>
            <a:r>
              <a:rPr sz="2800" spc="-85" dirty="0">
                <a:latin typeface="Arial"/>
                <a:cs typeface="Arial"/>
              </a:rPr>
              <a:t>New	</a:t>
            </a:r>
            <a:r>
              <a:rPr sz="2800" spc="-80" dirty="0">
                <a:latin typeface="Arial"/>
                <a:cs typeface="Arial"/>
              </a:rPr>
              <a:t>Tech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har char="•"/>
              <a:tabLst>
                <a:tab pos="355600" algn="l"/>
                <a:tab pos="356235" algn="l"/>
                <a:tab pos="1667510" algn="l"/>
                <a:tab pos="2486025" algn="l"/>
                <a:tab pos="4558665" algn="l"/>
              </a:tabLst>
            </a:pPr>
            <a:r>
              <a:rPr sz="2800" spc="20" dirty="0">
                <a:latin typeface="Arial"/>
                <a:cs typeface="Arial"/>
              </a:rPr>
              <a:t>Coding	</a:t>
            </a:r>
            <a:r>
              <a:rPr sz="2800" spc="5" dirty="0">
                <a:latin typeface="Arial"/>
                <a:cs typeface="Arial"/>
              </a:rPr>
              <a:t>And	</a:t>
            </a:r>
            <a:r>
              <a:rPr sz="2800" spc="-10" dirty="0">
                <a:latin typeface="Arial"/>
                <a:cs typeface="Arial"/>
              </a:rPr>
              <a:t>Engineering	</a:t>
            </a:r>
            <a:r>
              <a:rPr sz="2800" spc="-30" dirty="0">
                <a:latin typeface="Arial"/>
                <a:cs typeface="Arial"/>
              </a:rPr>
              <a:t>Experience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har char="•"/>
              <a:tabLst>
                <a:tab pos="355600" algn="l"/>
                <a:tab pos="356235" algn="l"/>
                <a:tab pos="2698750" algn="l"/>
              </a:tabLst>
            </a:pPr>
            <a:r>
              <a:rPr sz="2800" spc="10" dirty="0">
                <a:latin typeface="Arial"/>
                <a:cs typeface="Arial"/>
              </a:rPr>
              <a:t>Programming	</a:t>
            </a:r>
            <a:r>
              <a:rPr sz="2800" dirty="0">
                <a:latin typeface="Arial"/>
                <a:cs typeface="Arial"/>
              </a:rPr>
              <a:t>Knowledge</a:t>
            </a:r>
          </a:p>
          <a:p>
            <a:pPr marL="355600" indent="-342900">
              <a:lnSpc>
                <a:spcPct val="100000"/>
              </a:lnSpc>
              <a:spcBef>
                <a:spcPts val="1465"/>
              </a:spcBef>
              <a:buChar char="•"/>
              <a:tabLst>
                <a:tab pos="355600" algn="l"/>
                <a:tab pos="356235" algn="l"/>
                <a:tab pos="2465070" algn="l"/>
                <a:tab pos="4702175" algn="l"/>
                <a:tab pos="5519420" algn="l"/>
              </a:tabLst>
            </a:pPr>
            <a:r>
              <a:rPr sz="2800" spc="-30" dirty="0">
                <a:latin typeface="Arial"/>
                <a:cs typeface="Arial"/>
              </a:rPr>
              <a:t>Cross-Team	</a:t>
            </a:r>
            <a:r>
              <a:rPr sz="2800" spc="40" dirty="0">
                <a:latin typeface="Arial"/>
                <a:cs typeface="Arial"/>
              </a:rPr>
              <a:t>Functionality	</a:t>
            </a:r>
            <a:r>
              <a:rPr sz="2800" spc="5" dirty="0">
                <a:latin typeface="Arial"/>
                <a:cs typeface="Arial"/>
              </a:rPr>
              <a:t>And	</a:t>
            </a:r>
            <a:r>
              <a:rPr sz="2800" spc="45" dirty="0">
                <a:latin typeface="Arial"/>
                <a:cs typeface="Arial"/>
              </a:rPr>
              <a:t>Communication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</a:t>
            </a:r>
            <a:r>
              <a:rPr lang="en-US" b="1" spc="-2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Computer?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11506200" cy="45720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sz="2400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But…</a:t>
            </a:r>
            <a:endParaRPr lang="en-US" sz="2400" b="1" i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dirty="0">
                <a:latin typeface="Arial" pitchFamily="34" charset="0"/>
                <a:cs typeface="Arial" pitchFamily="34" charset="0"/>
              </a:rPr>
              <a:t>may already know that you can use a computer to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type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documents</a:t>
            </a:r>
            <a:r>
              <a:rPr lang="en-US" dirty="0">
                <a:latin typeface="Arial" pitchFamily="34" charset="0"/>
                <a:cs typeface="Arial" pitchFamily="34" charset="0"/>
              </a:rPr>
              <a:t>,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send email</a:t>
            </a:r>
            <a:r>
              <a:rPr lang="en-US" dirty="0">
                <a:latin typeface="Arial" pitchFamily="34" charset="0"/>
                <a:cs typeface="Arial" pitchFamily="34" charset="0"/>
              </a:rPr>
              <a:t>,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play games</a:t>
            </a:r>
            <a:r>
              <a:rPr lang="en-US" dirty="0">
                <a:latin typeface="Arial" pitchFamily="34" charset="0"/>
                <a:cs typeface="Arial" pitchFamily="34" charset="0"/>
              </a:rPr>
              <a:t>, and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browse the Web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buClrTx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dirty="0">
                <a:latin typeface="Arial" pitchFamily="34" charset="0"/>
                <a:cs typeface="Arial" pitchFamily="34" charset="0"/>
              </a:rPr>
              <a:t>can also use it to edit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or create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spreadsheets</a:t>
            </a:r>
            <a:r>
              <a:rPr lang="en-US" dirty="0">
                <a:latin typeface="Arial" pitchFamily="34" charset="0"/>
                <a:cs typeface="Arial" pitchFamily="34" charset="0"/>
              </a:rPr>
              <a:t>,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presentations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even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 videos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ClrTx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ClrTx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Computers </a:t>
            </a:r>
            <a:r>
              <a:rPr lang="en-US" dirty="0">
                <a:latin typeface="Arial" pitchFamily="34" charset="0"/>
                <a:cs typeface="Arial" pitchFamily="34" charset="0"/>
              </a:rPr>
              <a:t>come in many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shapes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sizes</a:t>
            </a:r>
            <a:r>
              <a:rPr lang="en-US" dirty="0">
                <a:latin typeface="Arial" pitchFamily="34" charset="0"/>
                <a:cs typeface="Arial" pitchFamily="34" charset="0"/>
              </a:rPr>
              <a:t>, and they perform many different functions in our daily lives. When you withdraw cash from an ATM, scan groceries at the store, or use a calculator, </a:t>
            </a:r>
            <a:r>
              <a:rPr lang="en-US" b="1" i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you're using a type of computer.</a:t>
            </a:r>
          </a:p>
        </p:txBody>
      </p:sp>
    </p:spTree>
    <p:extLst>
      <p:ext uri="{BB962C8B-B14F-4D97-AF65-F5344CB8AC3E}">
        <p14:creationId xmlns:p14="http://schemas.microsoft.com/office/powerpoint/2010/main" val="14519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4" y="688249"/>
            <a:ext cx="25571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chemeClr val="accent1"/>
                </a:solidFill>
                <a:latin typeface="Arial"/>
                <a:cs typeface="Arial"/>
              </a:rPr>
              <a:t>Who is a</a:t>
            </a:r>
            <a:r>
              <a:rPr sz="2800" b="1" spc="-5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accent1"/>
                </a:solidFill>
                <a:latin typeface="Arial"/>
                <a:cs typeface="Arial"/>
              </a:rPr>
              <a:t>user?</a:t>
            </a:r>
            <a:endParaRPr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4" y="1595374"/>
            <a:ext cx="9270996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41935" algn="l"/>
              </a:tabLst>
            </a:pPr>
            <a:r>
              <a:rPr sz="2800" dirty="0">
                <a:latin typeface="Arial"/>
                <a:cs typeface="Arial"/>
              </a:rPr>
              <a:t>Someone who communicates /interacts with 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computer</a:t>
            </a:r>
            <a:r>
              <a:rPr sz="2000" spc="-10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Picture 2" descr="What is User-Centered Design?. Creating products and systems with this… |  by JB | Is that Product Management?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4038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6055" y="401112"/>
            <a:ext cx="5156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spc="-3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endParaRPr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1595374"/>
            <a:ext cx="6019165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1935" algn="l"/>
              </a:tabLst>
            </a:pPr>
            <a:r>
              <a:rPr sz="2000" b="1" spc="-70" dirty="0" smtClean="0">
                <a:solidFill>
                  <a:schemeClr val="accent1"/>
                </a:solidFill>
                <a:latin typeface="Arial"/>
                <a:cs typeface="Arial"/>
              </a:rPr>
              <a:t>DATA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A collection of raw facts and figures is called</a:t>
            </a:r>
            <a:r>
              <a:rPr sz="2000" spc="-2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may consist of numbers, characters, symbols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etc</a:t>
            </a:r>
            <a:r>
              <a:rPr sz="2000" dirty="0" smtClean="0">
                <a:latin typeface="Arial"/>
                <a:cs typeface="Arial"/>
              </a:rPr>
              <a:t>.</a:t>
            </a:r>
            <a:endParaRPr lang="en-US" sz="2000" dirty="0" smtClean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935" algn="l"/>
              </a:tabLst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241935" algn="l"/>
              </a:tabLst>
            </a:pPr>
            <a:r>
              <a:rPr sz="2000" b="1" spc="-10" dirty="0">
                <a:solidFill>
                  <a:schemeClr val="accent1"/>
                </a:solidFill>
                <a:latin typeface="Arial"/>
                <a:cs typeface="Arial"/>
              </a:rPr>
              <a:t>INFORMATION</a:t>
            </a:r>
            <a:endParaRPr sz="2000" dirty="0">
              <a:solidFill>
                <a:schemeClr val="accent1"/>
              </a:solidFill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dirty="0">
                <a:latin typeface="Arial"/>
                <a:cs typeface="Arial"/>
              </a:rPr>
              <a:t>Processed data is called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information.</a:t>
            </a:r>
          </a:p>
          <a:p>
            <a:pPr marL="241300" indent="-228600">
              <a:lnSpc>
                <a:spcPct val="100000"/>
              </a:lnSpc>
              <a:spcBef>
                <a:spcPts val="1565"/>
              </a:spcBef>
              <a:buFont typeface="Wingdings"/>
              <a:buChar char=""/>
              <a:tabLst>
                <a:tab pos="241935" algn="l"/>
              </a:tabLst>
            </a:pP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is more meaningful than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65" y="96982"/>
            <a:ext cx="4547235" cy="371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Image result for data and inform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365" y="3905369"/>
            <a:ext cx="4486910" cy="272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pc="-5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spc="-3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5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Information (Cont..)</a:t>
            </a:r>
            <a:endParaRPr lang="en-US" dirty="0"/>
          </a:p>
        </p:txBody>
      </p:sp>
      <p:pic>
        <p:nvPicPr>
          <p:cNvPr id="1026" name="Picture 2" descr="Image result for data and informa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9"/>
          <a:stretch/>
        </p:blipFill>
        <p:spPr bwMode="auto">
          <a:xfrm>
            <a:off x="1184564" y="1445347"/>
            <a:ext cx="10397836" cy="472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0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What is Computing?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use of a computer to process data or perform calculations</a:t>
            </a:r>
            <a:r>
              <a:rPr lang="en-US" dirty="0"/>
              <a:t>. the act of calculating</a:t>
            </a:r>
          </a:p>
        </p:txBody>
      </p:sp>
    </p:spTree>
    <p:extLst>
      <p:ext uri="{BB962C8B-B14F-4D97-AF65-F5344CB8AC3E}">
        <p14:creationId xmlns:p14="http://schemas.microsoft.com/office/powerpoint/2010/main" val="8355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Few Computing Environments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computing </a:t>
            </a:r>
          </a:p>
          <a:p>
            <a:r>
              <a:rPr lang="en-US" dirty="0" smtClean="0"/>
              <a:t>Distributed computing </a:t>
            </a:r>
          </a:p>
          <a:p>
            <a:r>
              <a:rPr lang="en-US" dirty="0" smtClean="0"/>
              <a:t>Cloud computing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Many more……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8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Purpose of Computing?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purpose of the computer is </a:t>
            </a:r>
            <a:r>
              <a:rPr lang="en-US" b="1" dirty="0"/>
              <a:t>to perform calculations, store information, retrieve data and process information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computer has programmed data or computer language that tells the computer how to fulfill its purpose.</a:t>
            </a:r>
          </a:p>
        </p:txBody>
      </p:sp>
    </p:spTree>
    <p:extLst>
      <p:ext uri="{BB962C8B-B14F-4D97-AF65-F5344CB8AC3E}">
        <p14:creationId xmlns:p14="http://schemas.microsoft.com/office/powerpoint/2010/main" val="22979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465</Words>
  <Application>Microsoft Office PowerPoint</Application>
  <PresentationFormat>Widescreen</PresentationFormat>
  <Paragraphs>158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What is Computer?</vt:lpstr>
      <vt:lpstr>What is Computer?</vt:lpstr>
      <vt:lpstr>Who is a user?</vt:lpstr>
      <vt:lpstr>Data &amp; Information</vt:lpstr>
      <vt:lpstr>Data &amp; Information (Cont..)</vt:lpstr>
      <vt:lpstr>What is Computing? </vt:lpstr>
      <vt:lpstr>Few Computing Environments </vt:lpstr>
      <vt:lpstr>Purpose of Computing?</vt:lpstr>
      <vt:lpstr>Software</vt:lpstr>
      <vt:lpstr>Few Examples </vt:lpstr>
      <vt:lpstr>Information Technology</vt:lpstr>
      <vt:lpstr>Mechanical Computers (1600 – 1900)</vt:lpstr>
      <vt:lpstr>Electronic computers (1937 - 1953)</vt:lpstr>
      <vt:lpstr>Evolution of Computers</vt:lpstr>
      <vt:lpstr>Types of Computer</vt:lpstr>
      <vt:lpstr>Classification of Computers</vt:lpstr>
      <vt:lpstr>Classification of Computers</vt:lpstr>
      <vt:lpstr>Other Types of Computers</vt:lpstr>
      <vt:lpstr>PowerPoint Presentation</vt:lpstr>
      <vt:lpstr>PowerPoint Presentation</vt:lpstr>
      <vt:lpstr>Trends in Computer Science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and Communication Technologies</dc:title>
  <dc:creator>Ifrah-Q</dc:creator>
  <cp:lastModifiedBy>Microsoft account</cp:lastModifiedBy>
  <cp:revision>59</cp:revision>
  <dcterms:created xsi:type="dcterms:W3CDTF">2019-01-20T07:32:20Z</dcterms:created>
  <dcterms:modified xsi:type="dcterms:W3CDTF">2025-01-18T10:49:27Z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2019-01-20T00:00:00Z</vt:filetime>
  </property>
</Properties>
</file>