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314" r:id="rId2"/>
    <p:sldId id="257" r:id="rId3"/>
    <p:sldId id="258" r:id="rId4"/>
    <p:sldId id="279" r:id="rId5"/>
    <p:sldId id="284" r:id="rId6"/>
    <p:sldId id="280" r:id="rId7"/>
    <p:sldId id="286" r:id="rId8"/>
    <p:sldId id="281" r:id="rId9"/>
    <p:sldId id="282" r:id="rId10"/>
    <p:sldId id="265" r:id="rId11"/>
    <p:sldId id="259" r:id="rId12"/>
    <p:sldId id="260" r:id="rId13"/>
    <p:sldId id="275" r:id="rId14"/>
    <p:sldId id="287" r:id="rId15"/>
    <p:sldId id="277" r:id="rId16"/>
    <p:sldId id="262" r:id="rId17"/>
    <p:sldId id="263" r:id="rId18"/>
    <p:sldId id="264" r:id="rId19"/>
    <p:sldId id="278" r:id="rId20"/>
    <p:sldId id="283" r:id="rId21"/>
    <p:sldId id="285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4660"/>
  </p:normalViewPr>
  <p:slideViewPr>
    <p:cSldViewPr>
      <p:cViewPr varScale="1">
        <p:scale>
          <a:sx n="70" d="100"/>
          <a:sy n="70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49B21-5121-4386-95CD-6F9BC1416BEA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6B39C-18C8-442F-8A9E-EF7CCA9E5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1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When in the work place,</a:t>
            </a:r>
            <a:r>
              <a:rPr lang="en-US" baseline="0" dirty="0" smtClean="0"/>
              <a:t> there are appropriate and inappropriate ways to use email.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E2CEA-54D6-4523-8EB3-90E953A6BF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43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Value-accurate information </a:t>
            </a:r>
          </a:p>
          <a:p>
            <a:r>
              <a:rPr lang="en-US" dirty="0" smtClean="0"/>
              <a:t>Appreciated- something the recipient needs</a:t>
            </a:r>
          </a:p>
          <a:p>
            <a:r>
              <a:rPr lang="en-US" dirty="0" smtClean="0"/>
              <a:t>humorous (do they have the same sense of humor as you do) 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you cannot think of why the person you are forwarding to would like to receive the email – then don’t forward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6B39C-18C8-442F-8A9E-EF7CCA9E53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05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5BEC-5410-4498-89CE-C8E1B5EC86E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A030D04-6796-4330-88F2-262741C356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5BEC-5410-4498-89CE-C8E1B5EC86E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0D04-6796-4330-88F2-262741C356E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A030D04-6796-4330-88F2-262741C356E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5BEC-5410-4498-89CE-C8E1B5EC86E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5BEC-5410-4498-89CE-C8E1B5EC86E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A030D04-6796-4330-88F2-262741C356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5BEC-5410-4498-89CE-C8E1B5EC86E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A030D04-6796-4330-88F2-262741C356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9F25BEC-5410-4498-89CE-C8E1B5EC86E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0D04-6796-4330-88F2-262741C356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5BEC-5410-4498-89CE-C8E1B5EC86E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A030D04-6796-4330-88F2-262741C356E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5BEC-5410-4498-89CE-C8E1B5EC86E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A030D04-6796-4330-88F2-262741C356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5BEC-5410-4498-89CE-C8E1B5EC86E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A030D04-6796-4330-88F2-262741C356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A030D04-6796-4330-88F2-262741C356E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5BEC-5410-4498-89CE-C8E1B5EC86E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A030D04-6796-4330-88F2-262741C356E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9F25BEC-5410-4498-89CE-C8E1B5EC86E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9F25BEC-5410-4498-89CE-C8E1B5EC86E7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A030D04-6796-4330-88F2-262741C356E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45" y="228600"/>
            <a:ext cx="8534400" cy="7589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609600" y="1143000"/>
            <a:ext cx="10104120" cy="457200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/>
              <a:t>ICT </a:t>
            </a:r>
          </a:p>
          <a:p>
            <a:pPr marL="0" indent="0" algn="ctr">
              <a:buNone/>
            </a:pPr>
            <a:r>
              <a:rPr lang="en-US" sz="4000" dirty="0" smtClean="0"/>
              <a:t>Lecture 3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7971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000" cap="none" dirty="0" smtClean="0"/>
              <a:t>If you answer yes to all of these questions:</a:t>
            </a:r>
          </a:p>
          <a:p>
            <a:pPr marL="560070" lvl="1" indent="-285750">
              <a:buFont typeface="Arial" pitchFamily="34" charset="0"/>
              <a:buChar char="•"/>
            </a:pPr>
            <a:r>
              <a:rPr lang="en-US" sz="2400" dirty="0" smtClean="0"/>
              <a:t>Is this relevant to the work my organization is doing?</a:t>
            </a:r>
          </a:p>
          <a:p>
            <a:pPr marL="560070" lvl="1" indent="-285750">
              <a:buFont typeface="Arial" pitchFamily="34" charset="0"/>
              <a:buChar char="•"/>
            </a:pPr>
            <a:r>
              <a:rPr lang="en-US" sz="2400" dirty="0" smtClean="0"/>
              <a:t>Will the office benefit professionally from this information?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#6: THINK before you send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52578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Okay to send!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7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5800" y="2514600"/>
            <a:ext cx="8153400" cy="2971800"/>
          </a:xfrm>
        </p:spPr>
        <p:txBody>
          <a:bodyPr>
            <a:norm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sz="1800" cap="none" dirty="0" smtClean="0"/>
              <a:t>Could this information hurt/embarrass/offend someone?</a:t>
            </a:r>
          </a:p>
          <a:p>
            <a:pPr marL="560070" lvl="1" indent="-285750">
              <a:buFont typeface="Arial" pitchFamily="34" charset="0"/>
              <a:buChar char="•"/>
            </a:pPr>
            <a:r>
              <a:rPr lang="en-US" sz="2000" dirty="0" smtClean="0"/>
              <a:t>Email should not be used for confrontation/yelling/reprimanding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cap="none" dirty="0" smtClean="0"/>
              <a:t>Could </a:t>
            </a:r>
            <a:r>
              <a:rPr lang="en-US" sz="1800" cap="none" dirty="0"/>
              <a:t>this email be misinterpreted in a bad way?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cap="none" dirty="0"/>
              <a:t>Is this information important to share in the workplace</a:t>
            </a:r>
            <a:r>
              <a:rPr lang="en-US" sz="1800" cap="none" dirty="0" smtClean="0"/>
              <a:t>?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cap="none" dirty="0"/>
              <a:t>Could this email get me into trouble?</a:t>
            </a:r>
          </a:p>
          <a:p>
            <a:pPr algn="l"/>
            <a:endParaRPr lang="en-US" sz="1800" cap="non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if you answer NO to any of these…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52578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Do NOT send!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2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 is the purpose of email in the workplace?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6700" y="1676400"/>
            <a:ext cx="8229600" cy="144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Quick communication </a:t>
            </a:r>
          </a:p>
          <a:p>
            <a:r>
              <a:rPr lang="en-US" dirty="0" smtClean="0"/>
              <a:t>Share PROFESSIONAL information</a:t>
            </a:r>
          </a:p>
          <a:p>
            <a:r>
              <a:rPr lang="en-US" dirty="0" smtClean="0"/>
              <a:t>Keep records of communication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3048000"/>
            <a:ext cx="754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/>
              <a:t>It is NOT for</a:t>
            </a:r>
            <a:r>
              <a:rPr lang="en-US" sz="3200" b="1" u="sng" dirty="0" smtClean="0"/>
              <a:t>:</a:t>
            </a:r>
            <a:endParaRPr lang="en-US" sz="3200" b="1" u="sn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6943" y="3886200"/>
            <a:ext cx="8229600" cy="20574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sharing funny email forwards that your friends send </a:t>
            </a:r>
            <a:r>
              <a:rPr lang="en-US" dirty="0" smtClean="0"/>
              <a:t>you</a:t>
            </a:r>
          </a:p>
          <a:p>
            <a:r>
              <a:rPr lang="en-US" dirty="0" smtClean="0"/>
              <a:t>sharing </a:t>
            </a:r>
            <a:r>
              <a:rPr lang="en-US" dirty="0"/>
              <a:t>political or religious </a:t>
            </a:r>
            <a:r>
              <a:rPr lang="en-US" dirty="0" smtClean="0"/>
              <a:t>views</a:t>
            </a:r>
          </a:p>
          <a:p>
            <a:r>
              <a:rPr lang="en-US" dirty="0" smtClean="0"/>
              <a:t>harassing coworkers</a:t>
            </a:r>
          </a:p>
          <a:p>
            <a:r>
              <a:rPr lang="en-US" dirty="0" smtClean="0"/>
              <a:t>inappropriate conversations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Do Not share your Password or Credit Card Number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98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 #6: Do not Forward unnecessary/unrelated Emails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667000"/>
            <a:ext cx="4572000" cy="298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77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2743200"/>
            <a:ext cx="8229600" cy="3429000"/>
          </a:xfrm>
        </p:spPr>
        <p:txBody>
          <a:bodyPr>
            <a:norm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cap="none" dirty="0" smtClean="0">
                <a:solidFill>
                  <a:schemeClr val="bg2">
                    <a:lumMod val="50000"/>
                  </a:schemeClr>
                </a:solidFill>
              </a:rPr>
              <a:t>Always reread your email a few times to find grammatical and spelling errors 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en-US" cap="none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cap="none" dirty="0" smtClean="0">
                <a:solidFill>
                  <a:schemeClr val="bg2">
                    <a:lumMod val="50000"/>
                  </a:schemeClr>
                </a:solidFill>
              </a:rPr>
              <a:t>Spell check: all email accounts should come with this feature. Use it!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en-US" cap="none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US" cap="none" dirty="0" smtClean="0">
                <a:solidFill>
                  <a:schemeClr val="bg2">
                    <a:lumMod val="50000"/>
                  </a:schemeClr>
                </a:solidFill>
              </a:rPr>
              <a:t>Avoid using all capital letters which may come across as yelling. “How are you?” Is much more professional than “HOW ARE YOU?”</a:t>
            </a:r>
            <a:endParaRPr lang="en-US" cap="non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Grammar, Spelling and Punctuation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898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Think </a:t>
            </a:r>
            <a:r>
              <a:rPr lang="en-US" dirty="0"/>
              <a:t>carefully about if what you are forwarding will be of </a:t>
            </a:r>
            <a:r>
              <a:rPr lang="en-US" dirty="0" smtClean="0"/>
              <a:t>value, </a:t>
            </a:r>
            <a:r>
              <a:rPr lang="en-US" dirty="0"/>
              <a:t>appreciated </a:t>
            </a:r>
            <a:r>
              <a:rPr lang="en-US" dirty="0" smtClean="0"/>
              <a:t>or </a:t>
            </a:r>
            <a:r>
              <a:rPr lang="en-US" dirty="0"/>
              <a:t>humorous </a:t>
            </a:r>
            <a:r>
              <a:rPr lang="en-US" dirty="0" smtClean="0"/>
              <a:t>to </a:t>
            </a:r>
            <a:r>
              <a:rPr lang="en-US" dirty="0"/>
              <a:t>the person on the other side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an email tells you to “Forward to everyone you know/love/all of your family” </a:t>
            </a:r>
            <a:r>
              <a:rPr lang="en-US" dirty="0" smtClean="0">
                <a:solidFill>
                  <a:srgbClr val="FF0000"/>
                </a:solidFill>
              </a:rPr>
              <a:t>do NOT forward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9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Forwarding 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4400" dirty="0" smtClean="0"/>
              <a:t>Is it a good idea to forward emails that promise money or goods? </a:t>
            </a:r>
          </a:p>
          <a:p>
            <a:r>
              <a:rPr lang="en-US" sz="4400" dirty="0" smtClean="0"/>
              <a:t>Should you forward emails to as many contacts as possible?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4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1: Would this email be relevant to someone?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56734"/>
            <a:ext cx="8382000" cy="436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13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2: Would this email be relevant to someone?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600200"/>
            <a:ext cx="8374661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03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</a:t>
            </a:r>
            <a:r>
              <a:rPr lang="en-US" dirty="0" smtClean="0"/>
              <a:t>3: </a:t>
            </a:r>
            <a:r>
              <a:rPr lang="en-US" dirty="0"/>
              <a:t>Would this email be relevant to someone?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458059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1905000"/>
            <a:ext cx="2057400" cy="1384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79768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971800"/>
            <a:ext cx="7620000" cy="2514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This is a discussion on email etiquette, with a focus on forwarding etiquette 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Email Etiquette </a:t>
            </a:r>
            <a:endParaRPr lang="en-US" sz="5400" dirty="0"/>
          </a:p>
        </p:txBody>
      </p:sp>
      <p:pic>
        <p:nvPicPr>
          <p:cNvPr id="5122" name="Picture 2" descr="http://chicagoagentmagazine.com/wp-content/uploads/2012/11/tech-etiquette-email-etiquette-real-estate-email-with-clients-and-lea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724400"/>
            <a:ext cx="1800225" cy="160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75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3048000"/>
            <a:ext cx="8229600" cy="1066800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REMEMBER: When you send an email to someone, they are getting a copy that they can keep…forever.  </a:t>
            </a:r>
            <a:endParaRPr lang="en-US" sz="4400" dirty="0"/>
          </a:p>
        </p:txBody>
      </p:sp>
      <p:pic>
        <p:nvPicPr>
          <p:cNvPr id="4098" name="Picture 2" descr="http://www.gooddocuments.net/images/Email-is-Forever-Zombi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4267097"/>
            <a:ext cx="4331154" cy="233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27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Mindful of your email address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524000"/>
            <a:ext cx="81534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rockerboy113@yahoo.com</a:t>
            </a:r>
            <a:r>
              <a:rPr lang="en-US" dirty="0" smtClean="0"/>
              <a:t> </a:t>
            </a:r>
            <a:r>
              <a:rPr lang="en-US" dirty="0"/>
              <a:t>is fine to use with friends but NOT to staff at high schools, colleges, businesses or any person you do not personally know.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a new address like </a:t>
            </a:r>
            <a:r>
              <a:rPr lang="en-US" b="1" dirty="0">
                <a:solidFill>
                  <a:srgbClr val="0070C0"/>
                </a:solidFill>
              </a:rPr>
              <a:t>jdoe@gmail.com</a:t>
            </a:r>
            <a:r>
              <a:rPr lang="en-US" dirty="0"/>
              <a:t> or </a:t>
            </a:r>
            <a:r>
              <a:rPr lang="en-US" b="1" dirty="0">
                <a:solidFill>
                  <a:srgbClr val="0070C0"/>
                </a:solidFill>
              </a:rPr>
              <a:t>jd@yahoo.com</a:t>
            </a:r>
            <a:r>
              <a:rPr lang="en-US" b="1" dirty="0"/>
              <a:t> </a:t>
            </a:r>
            <a:endParaRPr lang="en-US" b="1" dirty="0" smtClean="0"/>
          </a:p>
          <a:p>
            <a:endParaRPr lang="en-US" dirty="0"/>
          </a:p>
          <a:p>
            <a:pPr algn="ctr"/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“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Remember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, simple and professional. No numbers, nick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names</a:t>
            </a:r>
          </a:p>
          <a:p>
            <a:pPr algn="ctr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or references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to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cartoon characters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…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”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064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E-Mail Anatomy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524000"/>
            <a:ext cx="8382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To</a:t>
            </a:r>
            <a:r>
              <a:rPr lang="en-US" dirty="0">
                <a:solidFill>
                  <a:srgbClr val="C00000"/>
                </a:solidFill>
              </a:rPr>
              <a:t>: 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/>
              <a:t>you are creating a message, you may put in one or more e-mail addresses separated by commas.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Cc</a:t>
            </a:r>
            <a:r>
              <a:rPr lang="en-US" dirty="0">
                <a:solidFill>
                  <a:srgbClr val="C00000"/>
                </a:solidFill>
              </a:rPr>
              <a:t>: </a:t>
            </a:r>
          </a:p>
          <a:p>
            <a:r>
              <a:rPr lang="en-US" dirty="0" smtClean="0"/>
              <a:t>	Send </a:t>
            </a:r>
            <a:r>
              <a:rPr lang="en-US" dirty="0"/>
              <a:t>people courtesy copies.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Bcc</a:t>
            </a:r>
            <a:r>
              <a:rPr lang="en-US" dirty="0">
                <a:solidFill>
                  <a:srgbClr val="C00000"/>
                </a:solidFill>
              </a:rPr>
              <a:t>: 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Send </a:t>
            </a:r>
            <a:r>
              <a:rPr lang="en-US" dirty="0"/>
              <a:t>a "blind" copy to another person. The "To" and "Cc" people won't know. If you are sending a group of people and don't want everyone to see the addresses, enter them as Bcc.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From</a:t>
            </a:r>
            <a:r>
              <a:rPr lang="en-US" dirty="0">
                <a:solidFill>
                  <a:srgbClr val="C00000"/>
                </a:solidFill>
              </a:rPr>
              <a:t>: 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Tells </a:t>
            </a:r>
            <a:r>
              <a:rPr lang="en-US" dirty="0"/>
              <a:t>you the name and Internet address of the person who sent the message. </a:t>
            </a:r>
          </a:p>
        </p:txBody>
      </p:sp>
    </p:spTree>
    <p:extLst>
      <p:ext uri="{BB962C8B-B14F-4D97-AF65-F5344CB8AC3E}">
        <p14:creationId xmlns:p14="http://schemas.microsoft.com/office/powerpoint/2010/main" val="1850412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Rectangle 2"/>
          <p:cNvSpPr/>
          <p:nvPr/>
        </p:nvSpPr>
        <p:spPr>
          <a:xfrm>
            <a:off x="481584" y="1385376"/>
            <a:ext cx="7467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Write an email to </a:t>
            </a:r>
            <a:r>
              <a:rPr lang="en-US" b="1" dirty="0"/>
              <a:t>a professor, </a:t>
            </a:r>
            <a:endParaRPr lang="en-US" b="1" dirty="0" smtClean="0"/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Introduce yourself</a:t>
            </a:r>
          </a:p>
          <a:p>
            <a:r>
              <a:rPr lang="en-US" sz="2000" dirty="0" smtClean="0"/>
              <a:t> 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You </a:t>
            </a:r>
            <a:r>
              <a:rPr lang="en-US" sz="2000" dirty="0"/>
              <a:t>would like this prof. to become your </a:t>
            </a:r>
            <a:r>
              <a:rPr lang="en-US" sz="2000" dirty="0" smtClean="0"/>
              <a:t>project supervisor</a:t>
            </a:r>
          </a:p>
          <a:p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Show </a:t>
            </a:r>
            <a:r>
              <a:rPr lang="en-US" sz="2000" dirty="0"/>
              <a:t>you are serious &amp; </a:t>
            </a:r>
            <a:r>
              <a:rPr lang="en-US" sz="2000" dirty="0" smtClean="0"/>
              <a:t>qualified</a:t>
            </a:r>
          </a:p>
          <a:p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Use </a:t>
            </a:r>
            <a:r>
              <a:rPr lang="en-US" sz="2000" dirty="0"/>
              <a:t>proper English </a:t>
            </a:r>
            <a:endParaRPr lang="en-US" sz="2000" dirty="0" smtClean="0"/>
          </a:p>
          <a:p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Show </a:t>
            </a:r>
            <a:r>
              <a:rPr lang="en-US" sz="2000" dirty="0"/>
              <a:t>that you know why the Prof. would be a good fit with your work (</a:t>
            </a:r>
            <a:r>
              <a:rPr lang="en-US" sz="2000" dirty="0" err="1"/>
              <a:t>google</a:t>
            </a:r>
            <a:r>
              <a:rPr lang="en-US" sz="2000" dirty="0"/>
              <a:t> her/his publications) </a:t>
            </a:r>
            <a:endParaRPr lang="en-US" sz="2000" dirty="0" smtClean="0"/>
          </a:p>
          <a:p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Be </a:t>
            </a:r>
            <a:r>
              <a:rPr lang="en-US" sz="2000" dirty="0"/>
              <a:t>concise: 2-4 paragraphs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Search and apply Signature to your university email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63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8" y="357188"/>
            <a:ext cx="8736012" cy="2005012"/>
          </a:xfrm>
        </p:spPr>
        <p:txBody>
          <a:bodyPr/>
          <a:lstStyle/>
          <a:p>
            <a:pPr marL="182880" eaLnBrk="1" fontAlgn="auto" hangingPunct="1">
              <a:spcAft>
                <a:spcPts val="0"/>
              </a:spcAft>
              <a:defRPr/>
            </a:pPr>
            <a:r>
              <a:rPr lang="en-CA" altLang="en-US" dirty="0" smtClean="0">
                <a:solidFill>
                  <a:schemeClr val="tx2">
                    <a:satMod val="130000"/>
                  </a:schemeClr>
                </a:solidFill>
              </a:rPr>
              <a:t>INFORMATION SYSTEMS</a:t>
            </a:r>
            <a:br>
              <a:rPr lang="en-CA" alt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CA" altLang="en-US" dirty="0" smtClean="0">
                <a:solidFill>
                  <a:schemeClr val="tx2">
                    <a:satMod val="130000"/>
                  </a:schemeClr>
                </a:solidFill>
              </a:rPr>
              <a:t>Overview</a:t>
            </a:r>
            <a:endParaRPr lang="en-US" altLang="en-US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57188" y="5072063"/>
            <a:ext cx="8405812" cy="947737"/>
          </a:xfrm>
        </p:spPr>
        <p:txBody>
          <a:bodyPr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en-US" sz="4000" b="1" dirty="0" smtClean="0"/>
              <a:t>Information Systems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133813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altLang="en-US" smtClean="0">
                <a:solidFill>
                  <a:schemeClr val="tx2">
                    <a:satMod val="130000"/>
                  </a:schemeClr>
                </a:solidFill>
              </a:rPr>
              <a:t>An Introduction to Information Systems</a:t>
            </a:r>
            <a:endParaRPr lang="en-US" altLang="en-US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CA" altLang="en-US" b="1" u="sng" dirty="0" smtClean="0"/>
              <a:t>Information System:</a:t>
            </a:r>
          </a:p>
          <a:p>
            <a:pPr eaLnBrk="1" hangingPunct="1">
              <a:buFontTx/>
              <a:buNone/>
            </a:pPr>
            <a:endParaRPr lang="en-CA" altLang="en-US" b="1" u="sng" dirty="0" smtClean="0"/>
          </a:p>
          <a:p>
            <a:pPr lvl="1" eaLnBrk="1" hangingPunct="1">
              <a:buFontTx/>
              <a:buNone/>
            </a:pPr>
            <a:r>
              <a:rPr lang="en-CA" altLang="en-US" dirty="0" smtClean="0"/>
              <a:t>	</a:t>
            </a:r>
            <a:r>
              <a:rPr lang="en-CA" altLang="en-US" sz="2800" dirty="0" smtClean="0"/>
              <a:t>An information system is a set of interrelated components that collect, manipulate, store data and disseminate information and provide a feedback mechanism to monitor performance.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5740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" y="-30707"/>
            <a:ext cx="78803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altLang="en-US" dirty="0" smtClean="0">
                <a:solidFill>
                  <a:schemeClr val="tx2">
                    <a:satMod val="130000"/>
                  </a:schemeClr>
                </a:solidFill>
              </a:rPr>
              <a:t>What is an Information System?</a:t>
            </a:r>
            <a:endParaRPr lang="en-US" altLang="en-US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85800" y="2286000"/>
            <a:ext cx="7772400" cy="3810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CA" altLang="en-US" dirty="0" smtClean="0"/>
              <a:t>	</a:t>
            </a:r>
            <a:r>
              <a:rPr lang="en-CA" altLang="en-US" sz="3600" dirty="0" smtClean="0"/>
              <a:t>An organized combination of people, hardware, software, communications networks, and data resources that collects data, transforms it, and disseminates information.</a:t>
            </a:r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3046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914400" y="-25021"/>
            <a:ext cx="651192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altLang="en-US" dirty="0" smtClean="0">
                <a:solidFill>
                  <a:schemeClr val="tx2">
                    <a:satMod val="130000"/>
                  </a:schemeClr>
                </a:solidFill>
              </a:rPr>
              <a:t>Data Vs. Information</a:t>
            </a:r>
            <a:endParaRPr lang="en-US" altLang="en-US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187450" y="1773238"/>
            <a:ext cx="6400800" cy="3475037"/>
          </a:xfrm>
        </p:spPr>
        <p:txBody>
          <a:bodyPr>
            <a:normAutofit fontScale="925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CA" altLang="en-US" b="1" u="sng" dirty="0" smtClean="0"/>
              <a:t>Data</a:t>
            </a:r>
            <a:r>
              <a:rPr lang="en-CA" altLang="en-US" dirty="0" smtClean="0"/>
              <a:t>: Raw unorganized facts</a:t>
            </a:r>
          </a:p>
          <a:p>
            <a:pPr marL="365760" indent="-283464" eaLnBrk="1" fontAlgn="auto" hangingPunct="1">
              <a:spcAft>
                <a:spcPts val="0"/>
              </a:spcAft>
              <a:buFontTx/>
              <a:buNone/>
              <a:defRPr/>
            </a:pPr>
            <a:endParaRPr lang="en-CA" altLang="en-US" sz="1200" dirty="0" smtClean="0"/>
          </a:p>
          <a:p>
            <a:pPr marL="365760" indent="-283464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CA" altLang="en-US" b="1" u="sng" dirty="0" smtClean="0"/>
              <a:t>Information</a:t>
            </a:r>
            <a:r>
              <a:rPr lang="en-CA" altLang="en-US" dirty="0" smtClean="0"/>
              <a:t>: </a:t>
            </a:r>
          </a:p>
          <a:p>
            <a:pPr marL="539496" indent="-457200" algn="just">
              <a:defRPr/>
            </a:pPr>
            <a:r>
              <a:rPr lang="en-CA" altLang="en-US" dirty="0" smtClean="0"/>
              <a:t>   </a:t>
            </a:r>
            <a:r>
              <a:rPr lang="en-CA" altLang="en-US" dirty="0" smtClean="0"/>
              <a:t>A </a:t>
            </a:r>
            <a:r>
              <a:rPr lang="en-CA" altLang="en-US" dirty="0" smtClean="0"/>
              <a:t>collection of facts organized in such a </a:t>
            </a:r>
            <a:r>
              <a:rPr lang="en-CA" altLang="en-US" dirty="0" smtClean="0"/>
              <a:t>way </a:t>
            </a:r>
            <a:r>
              <a:rPr lang="en-CA" altLang="en-US" dirty="0" smtClean="0"/>
              <a:t>that they have additional value </a:t>
            </a:r>
            <a:r>
              <a:rPr lang="en-CA" altLang="en-US" dirty="0" smtClean="0"/>
              <a:t>beyond </a:t>
            </a:r>
            <a:r>
              <a:rPr lang="en-CA" altLang="en-US" dirty="0" smtClean="0"/>
              <a:t>the value of the facts themselves.</a:t>
            </a:r>
          </a:p>
          <a:p>
            <a:pPr marL="365760" indent="-283464" eaLnBrk="1" fontAlgn="auto" hangingPunct="1">
              <a:spcAft>
                <a:spcPts val="0"/>
              </a:spcAft>
              <a:buFontTx/>
              <a:buNone/>
              <a:defRPr/>
            </a:pPr>
            <a:endParaRPr lang="en-CA" altLang="en-US" dirty="0" smtClean="0"/>
          </a:p>
          <a:p>
            <a:pPr marL="539496" indent="-457200">
              <a:buSzPct val="136000"/>
              <a:defRPr/>
            </a:pPr>
            <a:r>
              <a:rPr lang="en-CA" altLang="en-US" dirty="0" smtClean="0"/>
              <a:t>Defining and organizing relationships among data creates information.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076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128429" y="-6824"/>
            <a:ext cx="651192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altLang="en-US" dirty="0" smtClean="0">
                <a:solidFill>
                  <a:schemeClr val="tx2">
                    <a:satMod val="130000"/>
                  </a:schemeClr>
                </a:solidFill>
              </a:rPr>
              <a:t>Information Concepts</a:t>
            </a:r>
            <a:endParaRPr lang="en-US" altLang="en-US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258888" y="1916113"/>
            <a:ext cx="6400800" cy="3475037"/>
          </a:xfrm>
        </p:spPr>
        <p:txBody>
          <a:bodyPr>
            <a:normAutofit fontScale="925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CA" altLang="en-US" b="1" u="sng" dirty="0" smtClean="0"/>
              <a:t>Process</a:t>
            </a:r>
            <a:r>
              <a:rPr lang="en-CA" altLang="en-US" dirty="0" smtClean="0"/>
              <a:t>: </a:t>
            </a:r>
          </a:p>
          <a:p>
            <a:pPr marL="365760" indent="-283464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CA" altLang="en-US" dirty="0" smtClean="0"/>
              <a:t>	</a:t>
            </a:r>
            <a:r>
              <a:rPr lang="en-CA" altLang="en-US" dirty="0" smtClean="0"/>
              <a:t>A </a:t>
            </a:r>
            <a:r>
              <a:rPr lang="en-CA" altLang="en-US" dirty="0" smtClean="0"/>
              <a:t>set of logically related tasks performed </a:t>
            </a:r>
            <a:r>
              <a:rPr lang="en-CA" altLang="en-US" dirty="0" smtClean="0"/>
              <a:t>to </a:t>
            </a:r>
            <a:r>
              <a:rPr lang="en-CA" altLang="en-US" dirty="0" smtClean="0"/>
              <a:t>achieve a defined outcome.</a:t>
            </a:r>
          </a:p>
          <a:p>
            <a:pPr marL="365760" indent="-283464" eaLnBrk="1" fontAlgn="auto" hangingPunct="1">
              <a:spcAft>
                <a:spcPts val="0"/>
              </a:spcAft>
              <a:buFontTx/>
              <a:buNone/>
              <a:defRPr/>
            </a:pPr>
            <a:endParaRPr lang="en-CA" altLang="en-US" dirty="0" smtClean="0"/>
          </a:p>
          <a:p>
            <a:pPr marL="365760" indent="-283464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CA" altLang="en-US" b="1" u="sng" dirty="0" smtClean="0"/>
              <a:t>Knowledge</a:t>
            </a:r>
            <a:r>
              <a:rPr lang="en-CA" altLang="en-US" dirty="0" smtClean="0"/>
              <a:t>:</a:t>
            </a:r>
          </a:p>
          <a:p>
            <a:pPr marL="365760" indent="-283464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CA" altLang="en-US" dirty="0" smtClean="0"/>
              <a:t>	</a:t>
            </a:r>
            <a:r>
              <a:rPr lang="en-CA" altLang="en-US" dirty="0" smtClean="0"/>
              <a:t>An </a:t>
            </a:r>
            <a:r>
              <a:rPr lang="en-CA" altLang="en-US" dirty="0" smtClean="0"/>
              <a:t>awareness and understanding of a set </a:t>
            </a:r>
            <a:r>
              <a:rPr lang="en-CA" altLang="en-US" dirty="0" smtClean="0"/>
              <a:t>of </a:t>
            </a:r>
            <a:r>
              <a:rPr lang="en-CA" altLang="en-US" dirty="0" smtClean="0"/>
              <a:t>information and ways that information </a:t>
            </a:r>
            <a:r>
              <a:rPr lang="en-CA" altLang="en-US" dirty="0" smtClean="0"/>
              <a:t>can </a:t>
            </a:r>
            <a:r>
              <a:rPr lang="en-CA" altLang="en-US" dirty="0" smtClean="0"/>
              <a:t>be made useful to support a specific </a:t>
            </a:r>
            <a:r>
              <a:rPr lang="en-CA" altLang="en-US" dirty="0" smtClean="0"/>
              <a:t>task </a:t>
            </a:r>
            <a:r>
              <a:rPr lang="en-CA" altLang="en-US" dirty="0" smtClean="0"/>
              <a:t>or reach a decision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17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5800" y="-20472"/>
            <a:ext cx="7777163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altLang="en-US" dirty="0" smtClean="0">
                <a:solidFill>
                  <a:schemeClr val="tx2">
                    <a:satMod val="130000"/>
                  </a:schemeClr>
                </a:solidFill>
              </a:rPr>
              <a:t>The Value of Information</a:t>
            </a:r>
            <a:endParaRPr lang="en-US" altLang="en-US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81000" y="2000250"/>
            <a:ext cx="7620000" cy="3500438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CA" altLang="en-US" sz="3600" b="1" dirty="0" smtClean="0"/>
              <a:t>The </a:t>
            </a:r>
            <a:r>
              <a:rPr lang="en-CA" altLang="en-US" sz="3600" b="1" dirty="0" smtClean="0">
                <a:solidFill>
                  <a:srgbClr val="00B0F0"/>
                </a:solidFill>
              </a:rPr>
              <a:t>value of Information</a:t>
            </a:r>
          </a:p>
          <a:p>
            <a:pPr eaLnBrk="1" hangingPunct="1">
              <a:buFontTx/>
              <a:buNone/>
            </a:pPr>
            <a:r>
              <a:rPr lang="en-CA" altLang="en-US" sz="3600" b="1" dirty="0" smtClean="0"/>
              <a:t>is directly linked to how</a:t>
            </a:r>
          </a:p>
          <a:p>
            <a:pPr eaLnBrk="1" hangingPunct="1">
              <a:buFontTx/>
              <a:buNone/>
            </a:pPr>
            <a:r>
              <a:rPr lang="en-CA" altLang="en-US" sz="3600" b="1" dirty="0" smtClean="0"/>
              <a:t>it helps decision makers</a:t>
            </a:r>
          </a:p>
          <a:p>
            <a:pPr eaLnBrk="1" hangingPunct="1">
              <a:buFontTx/>
              <a:buNone/>
            </a:pPr>
            <a:r>
              <a:rPr lang="en-CA" altLang="en-US" sz="3600" b="1" dirty="0" smtClean="0"/>
              <a:t>achieve </a:t>
            </a:r>
            <a:r>
              <a:rPr lang="en-CA" altLang="en-US" sz="3600" b="1" dirty="0" smtClean="0"/>
              <a:t>their organization’s </a:t>
            </a:r>
            <a:endParaRPr lang="en-CA" altLang="en-US" sz="3600" b="1" dirty="0" smtClean="0"/>
          </a:p>
          <a:p>
            <a:pPr eaLnBrk="1" hangingPunct="1">
              <a:buFontTx/>
              <a:buNone/>
            </a:pPr>
            <a:r>
              <a:rPr lang="en-CA" altLang="en-US" sz="3600" b="1" dirty="0" smtClean="0"/>
              <a:t>goals.</a:t>
            </a:r>
            <a:endParaRPr lang="en-US" alt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29826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" y="762000"/>
            <a:ext cx="8229600" cy="5105400"/>
          </a:xfrm>
        </p:spPr>
        <p:txBody>
          <a:bodyPr>
            <a:noAutofit/>
          </a:bodyPr>
          <a:lstStyle/>
          <a:p>
            <a:r>
              <a:rPr lang="en-US" sz="4000" dirty="0" smtClean="0"/>
              <a:t>What is </a:t>
            </a:r>
            <a:r>
              <a:rPr lang="en-US" sz="4000" b="1" dirty="0" smtClean="0"/>
              <a:t>etiquette</a:t>
            </a:r>
            <a:r>
              <a:rPr lang="en-US" sz="4000" dirty="0" smtClean="0"/>
              <a:t>?</a:t>
            </a:r>
          </a:p>
          <a:p>
            <a:pPr lvl="1"/>
            <a:r>
              <a:rPr lang="en-US" sz="4000" dirty="0" smtClean="0"/>
              <a:t>The rules which indicate the “correct” way to behave in a certain time and place.</a:t>
            </a:r>
          </a:p>
          <a:p>
            <a:pPr marL="457200" lvl="1" indent="0">
              <a:buNone/>
            </a:pPr>
            <a:endParaRPr lang="en-US" sz="4000" dirty="0" smtClean="0"/>
          </a:p>
          <a:p>
            <a:r>
              <a:rPr lang="en-US" sz="4000" dirty="0" smtClean="0"/>
              <a:t>Email etiquette is especially important in the work place </a:t>
            </a:r>
          </a:p>
        </p:txBody>
      </p:sp>
    </p:spTree>
    <p:extLst>
      <p:ext uri="{BB962C8B-B14F-4D97-AF65-F5344CB8AC3E}">
        <p14:creationId xmlns:p14="http://schemas.microsoft.com/office/powerpoint/2010/main" val="353932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379537" y="0"/>
            <a:ext cx="6513513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altLang="en-US" dirty="0" smtClean="0">
                <a:solidFill>
                  <a:schemeClr val="tx2">
                    <a:satMod val="130000"/>
                  </a:schemeClr>
                </a:solidFill>
              </a:rPr>
              <a:t>System </a:t>
            </a:r>
            <a:endParaRPr lang="en-US" altLang="en-US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28688" y="2000250"/>
            <a:ext cx="7415212" cy="3214688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CA" altLang="en-US" sz="3600" dirty="0" smtClean="0"/>
          </a:p>
          <a:p>
            <a:pPr eaLnBrk="1" hangingPunct="1">
              <a:buFontTx/>
              <a:buNone/>
            </a:pPr>
            <a:r>
              <a:rPr lang="en-CA" altLang="en-US" sz="3600" dirty="0" smtClean="0"/>
              <a:t>	A </a:t>
            </a:r>
            <a:r>
              <a:rPr lang="en-CA" altLang="en-US" sz="3600" b="1" dirty="0" smtClean="0"/>
              <a:t>system</a:t>
            </a:r>
            <a:r>
              <a:rPr lang="en-CA" altLang="en-US" sz="3600" dirty="0" smtClean="0"/>
              <a:t> is a set of elements or components that interact to accomplish goals.</a:t>
            </a:r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0500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altLang="en-US" dirty="0" smtClean="0">
                <a:solidFill>
                  <a:schemeClr val="tx2">
                    <a:satMod val="130000"/>
                  </a:schemeClr>
                </a:solidFill>
              </a:rPr>
              <a:t>CBIS (Comp. based Info Sys)</a:t>
            </a:r>
            <a:endParaRPr lang="en-US" altLang="en-US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CA" altLang="en-US" b="1" u="sng" smtClean="0"/>
              <a:t>Hardware:</a:t>
            </a:r>
          </a:p>
          <a:p>
            <a:pPr eaLnBrk="1" hangingPunct="1">
              <a:buFontTx/>
              <a:buNone/>
            </a:pPr>
            <a:r>
              <a:rPr lang="en-CA" altLang="en-US" smtClean="0"/>
              <a:t>			Computer Equipment</a:t>
            </a:r>
          </a:p>
          <a:p>
            <a:pPr eaLnBrk="1" hangingPunct="1">
              <a:buFontTx/>
              <a:buNone/>
            </a:pPr>
            <a:endParaRPr lang="en-CA" altLang="en-US" smtClean="0"/>
          </a:p>
          <a:p>
            <a:pPr eaLnBrk="1" hangingPunct="1">
              <a:buFontTx/>
              <a:buNone/>
            </a:pPr>
            <a:r>
              <a:rPr lang="en-CA" altLang="en-US" b="1" u="sng" smtClean="0"/>
              <a:t>Software</a:t>
            </a:r>
            <a:r>
              <a:rPr lang="en-CA" altLang="en-US" b="1" smtClean="0"/>
              <a:t>:</a:t>
            </a:r>
          </a:p>
          <a:p>
            <a:pPr eaLnBrk="1" hangingPunct="1">
              <a:buFontTx/>
              <a:buNone/>
            </a:pPr>
            <a:r>
              <a:rPr lang="en-CA" altLang="en-US" b="1" smtClean="0"/>
              <a:t>			</a:t>
            </a:r>
            <a:r>
              <a:rPr lang="en-CA" altLang="en-US" smtClean="0"/>
              <a:t>Computer Programs</a:t>
            </a:r>
          </a:p>
          <a:p>
            <a:pPr eaLnBrk="1" hangingPunct="1">
              <a:buFontTx/>
              <a:buNone/>
            </a:pPr>
            <a:endParaRPr lang="en-CA" altLang="en-US" smtClean="0"/>
          </a:p>
          <a:p>
            <a:pPr eaLnBrk="1" hangingPunct="1">
              <a:buFontTx/>
              <a:buNone/>
            </a:pPr>
            <a:r>
              <a:rPr lang="en-CA" altLang="en-US" b="1" u="sng" smtClean="0"/>
              <a:t>Databases:</a:t>
            </a:r>
          </a:p>
          <a:p>
            <a:pPr eaLnBrk="1" hangingPunct="1">
              <a:buFontTx/>
              <a:buNone/>
            </a:pPr>
            <a:r>
              <a:rPr lang="en-CA" altLang="en-US" smtClean="0"/>
              <a:t>			 An organized collections of facts</a:t>
            </a:r>
            <a:endParaRPr lang="en-US" altLang="en-US" smtClean="0"/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pic>
        <p:nvPicPr>
          <p:cNvPr id="15364" name="Picture 2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2428875"/>
            <a:ext cx="2214562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06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altLang="en-US" dirty="0" smtClean="0">
                <a:solidFill>
                  <a:schemeClr val="tx2">
                    <a:satMod val="130000"/>
                  </a:schemeClr>
                </a:solidFill>
              </a:rPr>
              <a:t>CBIS</a:t>
            </a:r>
            <a:endParaRPr lang="en-US" altLang="en-US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1752" y="1321594"/>
            <a:ext cx="7499350" cy="5545138"/>
          </a:xfrm>
        </p:spPr>
        <p:txBody>
          <a:bodyPr>
            <a:normAutofit fontScale="925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CA" altLang="en-US" b="1" u="sng" dirty="0" smtClean="0"/>
              <a:t>Telecommunications:</a:t>
            </a:r>
          </a:p>
          <a:p>
            <a:pPr marL="365760" indent="-283464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CA" altLang="en-US" dirty="0" smtClean="0"/>
              <a:t>	</a:t>
            </a:r>
            <a:r>
              <a:rPr lang="en-CA" altLang="en-US" dirty="0" smtClean="0"/>
              <a:t>Electronic </a:t>
            </a:r>
            <a:r>
              <a:rPr lang="en-CA" altLang="en-US" dirty="0" smtClean="0"/>
              <a:t>transmission of signals 		</a:t>
            </a:r>
            <a:r>
              <a:rPr lang="en-CA" altLang="en-US" dirty="0" smtClean="0"/>
              <a:t>for </a:t>
            </a:r>
            <a:r>
              <a:rPr lang="en-CA" altLang="en-US" dirty="0" smtClean="0"/>
              <a:t>communication</a:t>
            </a:r>
          </a:p>
          <a:p>
            <a:pPr marL="365760" indent="-283464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CA" altLang="en-US" sz="2300" b="1" dirty="0" smtClean="0"/>
              <a:t>Networks</a:t>
            </a:r>
            <a:r>
              <a:rPr lang="en-CA" altLang="en-US" sz="2300" dirty="0" smtClean="0"/>
              <a:t>: </a:t>
            </a:r>
            <a:r>
              <a:rPr lang="en-US" sz="2000" dirty="0"/>
              <a:t>Computers and equipment that are connected in a building, around the country, or around the world to enable electronic communications. </a:t>
            </a:r>
          </a:p>
          <a:p>
            <a:pPr marL="365760" indent="-283464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CA" altLang="en-US" sz="2300" b="1" dirty="0" smtClean="0"/>
              <a:t>Internet</a:t>
            </a:r>
            <a:r>
              <a:rPr lang="en-CA" altLang="en-US" sz="2300" dirty="0" smtClean="0"/>
              <a:t>: </a:t>
            </a:r>
            <a:r>
              <a:rPr lang="en-US" sz="2000" dirty="0"/>
              <a:t>The world’s largest computer network, consisting of thousands of interconnected networks, all freely exchanging information. </a:t>
            </a:r>
            <a:endParaRPr lang="en-US" sz="2000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CA" altLang="en-US" sz="2300" b="1" dirty="0" smtClean="0"/>
              <a:t>Intranet</a:t>
            </a:r>
            <a:r>
              <a:rPr lang="en-CA" altLang="en-US" sz="2300" dirty="0" smtClean="0"/>
              <a:t>: </a:t>
            </a:r>
            <a:r>
              <a:rPr lang="en-US" sz="2000" dirty="0"/>
              <a:t>An internal network based on Web </a:t>
            </a:r>
            <a:endParaRPr lang="en-US" sz="2000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000" dirty="0" smtClean="0"/>
              <a:t>	technologies </a:t>
            </a:r>
            <a:r>
              <a:rPr lang="en-US" sz="2000" dirty="0"/>
              <a:t>that allows people within an organization </a:t>
            </a:r>
            <a:endParaRPr lang="en-US" sz="2000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000" dirty="0"/>
              <a:t>	</a:t>
            </a:r>
            <a:r>
              <a:rPr lang="en-US" sz="2000" dirty="0" smtClean="0"/>
              <a:t>to </a:t>
            </a:r>
            <a:r>
              <a:rPr lang="en-US" sz="2000" dirty="0"/>
              <a:t>exchange information and work on projects. </a:t>
            </a:r>
            <a:endParaRPr lang="en-US" sz="2000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CA" altLang="en-US" sz="2300" b="1" dirty="0" smtClean="0"/>
              <a:t>Extranet</a:t>
            </a:r>
            <a:r>
              <a:rPr lang="en-CA" altLang="en-US" sz="2300" dirty="0" smtClean="0"/>
              <a:t>: </a:t>
            </a:r>
            <a:r>
              <a:rPr lang="en-US" sz="2400" dirty="0"/>
              <a:t>A network based on Web </a:t>
            </a:r>
            <a:r>
              <a:rPr lang="en-US" sz="2400" dirty="0" smtClean="0"/>
              <a:t>technologies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 smtClean="0"/>
              <a:t>	that </a:t>
            </a:r>
            <a:r>
              <a:rPr lang="en-US" sz="2400" dirty="0"/>
              <a:t>allows selected outsiders, such as business </a:t>
            </a:r>
            <a:endParaRPr lang="en-US" sz="2400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partners </a:t>
            </a:r>
            <a:r>
              <a:rPr lang="en-US" sz="2400" dirty="0"/>
              <a:t>and customers, to access authorized </a:t>
            </a:r>
            <a:endParaRPr lang="en-US" sz="2400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/>
              <a:t>	</a:t>
            </a:r>
            <a:r>
              <a:rPr lang="en-US" sz="2400" dirty="0" smtClean="0"/>
              <a:t>resources </a:t>
            </a:r>
            <a:r>
              <a:rPr lang="en-US" sz="2400" dirty="0"/>
              <a:t>of a company’s intranet</a:t>
            </a:r>
            <a:endParaRPr lang="en-US" altLang="en-US" sz="2300" dirty="0" smtClean="0"/>
          </a:p>
        </p:txBody>
      </p:sp>
      <p:pic>
        <p:nvPicPr>
          <p:cNvPr id="16388" name="Picture 2" descr="C:\Program Files\Microsoft Office\MEDIA\CAGCAT10\j030052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4953000"/>
            <a:ext cx="1643063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91250" y="184611"/>
            <a:ext cx="2952750" cy="19399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B0F0"/>
                </a:solidFill>
              </a:rPr>
              <a:t>Enables organizations to carry out their processes and tasks through effective computer networks.</a:t>
            </a:r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>
          <a:xfrm flipH="1">
            <a:off x="4678363" y="1154573"/>
            <a:ext cx="1512887" cy="47148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06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altLang="en-US" smtClean="0">
                <a:solidFill>
                  <a:schemeClr val="tx2">
                    <a:satMod val="130000"/>
                  </a:schemeClr>
                </a:solidFill>
              </a:rPr>
              <a:t>CBIS</a:t>
            </a:r>
            <a:endParaRPr lang="en-US" altLang="en-US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CA" altLang="en-US" b="1" u="sng" dirty="0" smtClean="0"/>
              <a:t>People</a:t>
            </a:r>
          </a:p>
          <a:p>
            <a:pPr eaLnBrk="1" hangingPunct="1">
              <a:buFontTx/>
              <a:buNone/>
            </a:pPr>
            <a:endParaRPr lang="en-CA" altLang="en-US" b="1" u="sng" dirty="0" smtClean="0"/>
          </a:p>
          <a:p>
            <a:pPr eaLnBrk="1" hangingPunct="1">
              <a:buFontTx/>
              <a:buNone/>
            </a:pPr>
            <a:r>
              <a:rPr lang="en-CA" altLang="en-US" b="1" u="sng" dirty="0" smtClean="0"/>
              <a:t>Procedures:</a:t>
            </a:r>
          </a:p>
          <a:p>
            <a:pPr eaLnBrk="1" hangingPunct="1">
              <a:buFontTx/>
              <a:buNone/>
            </a:pPr>
            <a:r>
              <a:rPr lang="en-CA" altLang="en-US" dirty="0" smtClean="0"/>
              <a:t>	</a:t>
            </a:r>
            <a:r>
              <a:rPr lang="en-CA" altLang="en-US" dirty="0" smtClean="0"/>
              <a:t>	Strategies</a:t>
            </a:r>
            <a:r>
              <a:rPr lang="en-CA" altLang="en-US" dirty="0" smtClean="0"/>
              <a:t>, policies, methods, and 			rules for using a CBIS.</a:t>
            </a:r>
            <a:endParaRPr lang="en-US" altLang="en-US" dirty="0" smtClean="0"/>
          </a:p>
        </p:txBody>
      </p:sp>
      <p:pic>
        <p:nvPicPr>
          <p:cNvPr id="17412" name="Picture 2" descr="C:\Program Files\Microsoft Office\MEDIA\CAGCAT10\j0234687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786313"/>
            <a:ext cx="271462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63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000125" y="620713"/>
            <a:ext cx="8143875" cy="79216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altLang="en-US" sz="4800" dirty="0" smtClean="0">
                <a:solidFill>
                  <a:schemeClr val="tx2">
                    <a:satMod val="130000"/>
                  </a:schemeClr>
                </a:solidFill>
              </a:rPr>
              <a:t>Business Information Systems</a:t>
            </a:r>
            <a:br>
              <a:rPr lang="en-CA" altLang="en-US" sz="4800" dirty="0" smtClean="0">
                <a:solidFill>
                  <a:schemeClr val="tx2">
                    <a:satMod val="130000"/>
                  </a:schemeClr>
                </a:solidFill>
              </a:rPr>
            </a:br>
            <a:endParaRPr lang="en-US" altLang="en-US" sz="4800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620713"/>
            <a:ext cx="6411913" cy="626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811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altLang="en-US" smtClean="0">
                <a:solidFill>
                  <a:schemeClr val="tx2">
                    <a:satMod val="130000"/>
                  </a:schemeClr>
                </a:solidFill>
              </a:rPr>
              <a:t>Electronic and Mobile Commerce</a:t>
            </a:r>
            <a:endParaRPr lang="en-US" altLang="en-US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CA" altLang="en-US" b="1" u="sng" dirty="0" smtClean="0"/>
              <a:t>E-Commerce</a:t>
            </a:r>
            <a:r>
              <a:rPr lang="en-CA" altLang="en-US" dirty="0" smtClean="0"/>
              <a:t>: </a:t>
            </a:r>
          </a:p>
          <a:p>
            <a:pPr marL="365760" indent="-283464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CA" altLang="en-US" dirty="0" smtClean="0"/>
              <a:t>			</a:t>
            </a:r>
            <a:r>
              <a:rPr lang="en-US" dirty="0" smtClean="0"/>
              <a:t>Any </a:t>
            </a:r>
            <a:r>
              <a:rPr lang="en-US" dirty="0"/>
              <a:t>business transaction executed electronically between companies </a:t>
            </a:r>
            <a:r>
              <a:rPr lang="en-US" dirty="0">
                <a:solidFill>
                  <a:srgbClr val="FF0000"/>
                </a:solidFill>
              </a:rPr>
              <a:t>(business-to-business, or B2B)</a:t>
            </a:r>
            <a:r>
              <a:rPr lang="en-US" dirty="0"/>
              <a:t>, companies and consumers </a:t>
            </a:r>
            <a:r>
              <a:rPr lang="en-US" dirty="0">
                <a:solidFill>
                  <a:srgbClr val="FF0000"/>
                </a:solidFill>
              </a:rPr>
              <a:t>(business-to-consumer, or B2C)</a:t>
            </a:r>
            <a:r>
              <a:rPr lang="en-US" dirty="0"/>
              <a:t>, consumers and other consumers </a:t>
            </a:r>
            <a:r>
              <a:rPr lang="en-US" dirty="0">
                <a:solidFill>
                  <a:srgbClr val="FF0000"/>
                </a:solidFill>
              </a:rPr>
              <a:t>(consumer-to-consumer, or C2C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.</a:t>
            </a:r>
            <a:endParaRPr lang="en-CA" altLang="en-US" dirty="0" smtClean="0"/>
          </a:p>
          <a:p>
            <a:pPr marL="365760" indent="-283464" eaLnBrk="1" fontAlgn="auto" hangingPunct="1">
              <a:spcAft>
                <a:spcPts val="0"/>
              </a:spcAft>
              <a:buFontTx/>
              <a:buNone/>
              <a:defRPr/>
            </a:pPr>
            <a:endParaRPr lang="en-CA" altLang="en-US" dirty="0" smtClean="0"/>
          </a:p>
          <a:p>
            <a:pPr marL="365760" indent="-283464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CA" altLang="en-US" b="1" u="sng" dirty="0" smtClean="0"/>
              <a:t>M-Commerce</a:t>
            </a:r>
            <a:r>
              <a:rPr lang="en-CA" altLang="en-US" dirty="0" smtClean="0"/>
              <a:t>: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CA" altLang="en-US" dirty="0" smtClean="0"/>
              <a:t>			</a:t>
            </a:r>
            <a:r>
              <a:rPr lang="en-US" dirty="0"/>
              <a:t> The use of mobile, wireless devices to place orders and conduct business</a:t>
            </a:r>
            <a:endParaRPr lang="en-CA" altLang="en-US" dirty="0" smtClean="0"/>
          </a:p>
          <a:p>
            <a:pPr marL="1298448" lvl="4" indent="-182880" eaLnBrk="1" fontAlgn="auto" hangingPunct="1">
              <a:spcAft>
                <a:spcPts val="0"/>
              </a:spcAft>
              <a:buClr>
                <a:schemeClr val="accent4"/>
              </a:buClr>
              <a:buFontTx/>
              <a:buBlip>
                <a:blip r:embed="rId2"/>
              </a:buBlip>
              <a:defRPr/>
            </a:pPr>
            <a:r>
              <a:rPr lang="en-CA" altLang="en-US" sz="2400" dirty="0" smtClean="0"/>
              <a:t>Relies on wireless communications			</a:t>
            </a:r>
          </a:p>
          <a:p>
            <a:pPr marL="1298448" lvl="4" indent="-182880" eaLnBrk="1" fontAlgn="auto" hangingPunct="1">
              <a:spcAft>
                <a:spcPts val="0"/>
              </a:spcAft>
              <a:buClr>
                <a:schemeClr val="accent4"/>
              </a:buClr>
              <a:buFontTx/>
              <a:buNone/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513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87313"/>
            <a:ext cx="8604250" cy="665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058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456709" y="134724"/>
            <a:ext cx="7499350" cy="7778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>
                <a:solidFill>
                  <a:schemeClr val="tx2">
                    <a:satMod val="130000"/>
                  </a:schemeClr>
                </a:solidFill>
              </a:rPr>
              <a:t>TPS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77900" y="1371600"/>
            <a:ext cx="7499350" cy="5949950"/>
          </a:xfrm>
        </p:spPr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dirty="0" smtClean="0"/>
              <a:t>Transaction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/>
              <a:t>A transaction is any business-related exchange such as payments to employees, sales to customers, or payments to suppliers. </a:t>
            </a:r>
            <a:endParaRPr lang="en-US" altLang="en-US" dirty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dirty="0" smtClean="0"/>
              <a:t>Transaction Processing System (TPS)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TPS </a:t>
            </a:r>
            <a:r>
              <a:rPr lang="en-US" dirty="0"/>
              <a:t>is an organized collection of people, procedures, software, databases, and devices </a:t>
            </a:r>
            <a:r>
              <a:rPr lang="en-US" b="1" dirty="0">
                <a:solidFill>
                  <a:srgbClr val="FF0000"/>
                </a:solidFill>
              </a:rPr>
              <a:t>used to perform and record business transactions.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402336" lvl="1" indent="0" eaLnBrk="1" fontAlgn="auto" hangingPunct="1">
              <a:spcAft>
                <a:spcPts val="0"/>
              </a:spcAft>
              <a:buFont typeface="Verdana"/>
              <a:buNone/>
              <a:defRPr/>
            </a:pPr>
            <a:endParaRPr lang="en-US" altLang="en-US" b="1" dirty="0" smtClean="0">
              <a:solidFill>
                <a:srgbClr val="FF0000"/>
              </a:solidFill>
            </a:endParaRP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5" y="4797425"/>
            <a:ext cx="4392613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27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ERP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Enterprise Resource Planning (ERP)</a:t>
            </a:r>
          </a:p>
          <a:p>
            <a:pPr lvl="1" eaLnBrk="1" hangingPunct="1"/>
            <a:r>
              <a:rPr lang="en-US" altLang="en-US" sz="2400" smtClean="0"/>
              <a:t>A set of integrated programs for </a:t>
            </a:r>
            <a:r>
              <a:rPr lang="en-US" altLang="en-US" sz="2400" smtClean="0">
                <a:solidFill>
                  <a:srgbClr val="FF0000"/>
                </a:solidFill>
              </a:rPr>
              <a:t>managing the entire business operations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781300"/>
            <a:ext cx="7788275" cy="396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326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CA" altLang="en-US" b="1" u="sng" dirty="0" smtClean="0"/>
              <a:t>Management Information System</a:t>
            </a:r>
            <a:r>
              <a:rPr lang="en-CA" altLang="en-US" b="1" dirty="0" smtClean="0"/>
              <a:t>:</a:t>
            </a:r>
          </a:p>
          <a:p>
            <a:pPr marL="365760" indent="-283464" algn="just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CA" altLang="en-US" dirty="0" smtClean="0"/>
              <a:t>	</a:t>
            </a:r>
            <a:r>
              <a:rPr lang="en-CA" altLang="en-US" dirty="0" smtClean="0"/>
              <a:t>A </a:t>
            </a:r>
            <a:r>
              <a:rPr lang="en-CA" altLang="en-US" dirty="0" smtClean="0"/>
              <a:t>system used to provide routine 	information to managers and decision 	makers.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MISs typically provide </a:t>
            </a:r>
            <a:r>
              <a:rPr lang="en-US" dirty="0" smtClean="0">
                <a:solidFill>
                  <a:srgbClr val="FF0000"/>
                </a:solidFill>
              </a:rPr>
              <a:t>	standard </a:t>
            </a:r>
            <a:r>
              <a:rPr lang="en-US" dirty="0">
                <a:solidFill>
                  <a:srgbClr val="FF0000"/>
                </a:solidFill>
              </a:rPr>
              <a:t>reports generated with data </a:t>
            </a:r>
            <a:r>
              <a:rPr lang="en-US" dirty="0" smtClean="0">
                <a:solidFill>
                  <a:srgbClr val="FF0000"/>
                </a:solidFill>
              </a:rPr>
              <a:t>	and </a:t>
            </a:r>
            <a:r>
              <a:rPr lang="en-US" dirty="0">
                <a:solidFill>
                  <a:srgbClr val="FF0000"/>
                </a:solidFill>
              </a:rPr>
              <a:t>information from the TPS or ERP</a:t>
            </a:r>
            <a:endParaRPr lang="en-CA" altLang="en-US" dirty="0" smtClean="0">
              <a:solidFill>
                <a:srgbClr val="FF0000"/>
              </a:solidFill>
            </a:endParaRPr>
          </a:p>
          <a:p>
            <a:pPr marL="365760" indent="-283464" eaLnBrk="1" fontAlgn="auto" hangingPunct="1">
              <a:spcAft>
                <a:spcPts val="0"/>
              </a:spcAft>
              <a:buFontTx/>
              <a:buNone/>
              <a:defRPr/>
            </a:pPr>
            <a:endParaRPr lang="en-CA" altLang="en-US" dirty="0" smtClean="0"/>
          </a:p>
          <a:p>
            <a:pPr marL="365760" indent="-283464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CA" altLang="en-US" b="1" u="sng" dirty="0" smtClean="0"/>
              <a:t>Decision Support System</a:t>
            </a:r>
            <a:r>
              <a:rPr lang="en-CA" altLang="en-US" dirty="0" smtClean="0"/>
              <a:t>:</a:t>
            </a:r>
          </a:p>
          <a:p>
            <a:pPr marL="365760" indent="-283464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CA" altLang="en-US" dirty="0" smtClean="0"/>
              <a:t>		A system used to support problem-	specific decision making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510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1600200" y="2286000"/>
            <a:ext cx="6480175" cy="16732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dirty="0"/>
              <a:t>6</a:t>
            </a:r>
            <a:r>
              <a:rPr lang="en-US" sz="6000" dirty="0" smtClean="0"/>
              <a:t> Basic Email Etiquette Rules</a:t>
            </a:r>
            <a:endParaRPr lang="en-US" sz="6000" dirty="0"/>
          </a:p>
        </p:txBody>
      </p:sp>
      <p:pic>
        <p:nvPicPr>
          <p:cNvPr id="8194" name="Picture 2" descr="too much email, overload, drowning, time po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176570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86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963" indent="0" algn="ctr" eaLnBrk="1" hangingPunct="1">
              <a:buFont typeface="Wingdings 2" panose="05020102010507070707" pitchFamily="18" charset="2"/>
              <a:buNone/>
            </a:pPr>
            <a:r>
              <a:rPr lang="en-US" altLang="en-US" sz="4000" b="1" smtClean="0">
                <a:solidFill>
                  <a:srgbClr val="FF0000"/>
                </a:solidFill>
              </a:rPr>
              <a:t>Remember!</a:t>
            </a:r>
          </a:p>
          <a:p>
            <a:pPr marL="80963" indent="0" eaLnBrk="1" hangingPunct="1">
              <a:buFont typeface="Wingdings 2" panose="05020102010507070707" pitchFamily="18" charset="2"/>
              <a:buNone/>
            </a:pPr>
            <a:endParaRPr lang="en-US" altLang="en-US" b="1" smtClean="0"/>
          </a:p>
          <a:p>
            <a:pPr marL="80963" indent="0"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The focus of a DSS is on </a:t>
            </a:r>
            <a:r>
              <a:rPr lang="en-US" altLang="en-US" smtClean="0">
                <a:solidFill>
                  <a:srgbClr val="FF0000"/>
                </a:solidFill>
              </a:rPr>
              <a:t>making effective decisions.</a:t>
            </a:r>
            <a:r>
              <a:rPr lang="en-US" altLang="en-US" smtClean="0"/>
              <a:t> Whereas an MIS helps an organization </a:t>
            </a:r>
            <a:r>
              <a:rPr lang="en-US" altLang="en-US" smtClean="0">
                <a:solidFill>
                  <a:srgbClr val="FF0000"/>
                </a:solidFill>
              </a:rPr>
              <a:t>“do things right</a:t>
            </a:r>
            <a:r>
              <a:rPr lang="en-US" altLang="en-US" smtClean="0"/>
              <a:t>,” a DSS helps a manager </a:t>
            </a:r>
            <a:r>
              <a:rPr lang="en-US" altLang="en-US" smtClean="0">
                <a:solidFill>
                  <a:srgbClr val="FF0000"/>
                </a:solidFill>
              </a:rPr>
              <a:t>“do the right thing”</a:t>
            </a:r>
            <a:r>
              <a:rPr lang="en-US" altLang="en-US" smtClean="0"/>
              <a:t>.</a:t>
            </a:r>
            <a:endParaRPr lang="en-US" altLang="en-US" b="1" smtClean="0"/>
          </a:p>
        </p:txBody>
      </p:sp>
    </p:spTree>
    <p:extLst>
      <p:ext uri="{BB962C8B-B14F-4D97-AF65-F5344CB8AC3E}">
        <p14:creationId xmlns:p14="http://schemas.microsoft.com/office/powerpoint/2010/main" val="80503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altLang="en-US" smtClean="0">
                <a:solidFill>
                  <a:schemeClr val="tx2">
                    <a:satMod val="130000"/>
                  </a:schemeClr>
                </a:solidFill>
              </a:rPr>
              <a:t>Information Systems in Society</a:t>
            </a:r>
            <a:endParaRPr lang="en-US" altLang="en-US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CA" altLang="en-US" smtClean="0"/>
          </a:p>
          <a:p>
            <a:pPr eaLnBrk="1" hangingPunct="1">
              <a:buFontTx/>
              <a:buNone/>
            </a:pPr>
            <a:endParaRPr lang="en-CA" altLang="en-US" smtClean="0"/>
          </a:p>
          <a:p>
            <a:pPr eaLnBrk="1" hangingPunct="1">
              <a:buFontTx/>
              <a:buNone/>
            </a:pPr>
            <a:r>
              <a:rPr lang="en-CA" altLang="en-US" smtClean="0"/>
              <a:t>	</a:t>
            </a:r>
            <a:r>
              <a:rPr lang="en-CA" altLang="en-US" sz="4000" b="1" smtClean="0">
                <a:solidFill>
                  <a:srgbClr val="0D0D0D"/>
                </a:solidFill>
              </a:rPr>
              <a:t>Security</a:t>
            </a:r>
            <a:r>
              <a:rPr lang="en-CA" altLang="en-US" sz="4000" smtClean="0"/>
              <a:t>, </a:t>
            </a:r>
            <a:r>
              <a:rPr lang="en-CA" altLang="en-US" sz="4000" b="1" smtClean="0">
                <a:solidFill>
                  <a:srgbClr val="0D0D0D"/>
                </a:solidFill>
              </a:rPr>
              <a:t>Privacy</a:t>
            </a:r>
            <a:r>
              <a:rPr lang="en-CA" altLang="en-US" sz="4000" smtClean="0"/>
              <a:t>, </a:t>
            </a:r>
            <a:r>
              <a:rPr lang="en-CA" altLang="en-US" sz="4000" b="1" smtClean="0">
                <a:solidFill>
                  <a:srgbClr val="0D0D0D"/>
                </a:solidFill>
              </a:rPr>
              <a:t>Ethical</a:t>
            </a:r>
            <a:r>
              <a:rPr lang="en-CA" altLang="en-US" sz="4000" smtClean="0"/>
              <a:t> </a:t>
            </a:r>
            <a:r>
              <a:rPr lang="en-CA" altLang="en-US" sz="4000" b="1" smtClean="0">
                <a:solidFill>
                  <a:srgbClr val="0D0D0D"/>
                </a:solidFill>
              </a:rPr>
              <a:t>Issues</a:t>
            </a:r>
            <a:r>
              <a:rPr lang="en-CA" altLang="en-US" sz="4000" smtClean="0"/>
              <a:t> in Information Systems and </a:t>
            </a:r>
            <a:r>
              <a:rPr lang="en-CA" altLang="en-US" sz="4000" b="1" i="1" smtClean="0">
                <a:solidFill>
                  <a:srgbClr val="0D0D0D"/>
                </a:solidFill>
              </a:rPr>
              <a:t>the Internet</a:t>
            </a:r>
            <a:r>
              <a:rPr lang="en-CA" altLang="en-US" sz="4000" smtClean="0"/>
              <a:t>.</a:t>
            </a:r>
            <a:endParaRPr lang="en-US" altLang="en-US" sz="4000" smtClean="0"/>
          </a:p>
        </p:txBody>
      </p:sp>
    </p:spTree>
    <p:extLst>
      <p:ext uri="{BB962C8B-B14F-4D97-AF65-F5344CB8AC3E}">
        <p14:creationId xmlns:p14="http://schemas.microsoft.com/office/powerpoint/2010/main" val="6538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591972" y="25021"/>
            <a:ext cx="64770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altLang="en-US" sz="4000" dirty="0" smtClean="0">
                <a:solidFill>
                  <a:schemeClr val="tx2">
                    <a:satMod val="130000"/>
                  </a:schemeClr>
                </a:solidFill>
              </a:rPr>
              <a:t>Information System Activities</a:t>
            </a:r>
            <a:endParaRPr lang="en-US" altLang="en-US" sz="4000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571500" y="2928938"/>
            <a:ext cx="7772400" cy="3167062"/>
          </a:xfrm>
        </p:spPr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CA" altLang="en-US" sz="3600" smtClean="0"/>
              <a:t>Input of Data Resources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CA" altLang="en-US" sz="3600" smtClean="0"/>
              <a:t>Process Data into Information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CA" altLang="en-US" sz="3600" smtClean="0"/>
              <a:t>Output of Information</a:t>
            </a:r>
            <a:endParaRPr lang="en-US" altLang="en-US" sz="3600" smtClean="0"/>
          </a:p>
        </p:txBody>
      </p:sp>
    </p:spTree>
    <p:extLst>
      <p:ext uri="{BB962C8B-B14F-4D97-AF65-F5344CB8AC3E}">
        <p14:creationId xmlns:p14="http://schemas.microsoft.com/office/powerpoint/2010/main" val="247271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2">
                    <a:satMod val="130000"/>
                  </a:schemeClr>
                </a:solidFill>
              </a:rPr>
              <a:t>Input of Data Resources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entry</a:t>
            </a:r>
          </a:p>
          <a:p>
            <a:pPr eaLnBrk="1" hangingPunct="1"/>
            <a:r>
              <a:rPr lang="en-US" altLang="en-US" smtClean="0"/>
              <a:t>Editing</a:t>
            </a:r>
          </a:p>
          <a:p>
            <a:pPr eaLnBrk="1" hangingPunct="1"/>
            <a:r>
              <a:rPr lang="en-US" altLang="en-US" smtClean="0"/>
              <a:t>Machine readable</a:t>
            </a:r>
          </a:p>
          <a:p>
            <a:pPr eaLnBrk="1" hangingPunct="1"/>
            <a:r>
              <a:rPr lang="en-US" altLang="en-US" smtClean="0"/>
              <a:t>Source documents</a:t>
            </a:r>
          </a:p>
          <a:p>
            <a:pPr lvl="1" eaLnBrk="1" hangingPunct="1"/>
            <a:r>
              <a:rPr lang="en-US" altLang="en-US" smtClean="0"/>
              <a:t>Formal record of a transaction</a:t>
            </a:r>
          </a:p>
          <a:p>
            <a:pPr eaLnBrk="1" hangingPunct="1"/>
            <a:r>
              <a:rPr lang="en-US" altLang="en-US" smtClean="0"/>
              <a:t>User interface</a:t>
            </a:r>
          </a:p>
          <a:p>
            <a:pPr lvl="1" eaLnBrk="1" hangingPunct="1"/>
            <a:r>
              <a:rPr lang="en-US" altLang="en-US" smtClean="0"/>
              <a:t>How users interact with information system</a:t>
            </a:r>
          </a:p>
          <a:p>
            <a:pPr lvl="1" eaLnBrk="1" hangingPunct="1"/>
            <a:r>
              <a:rPr lang="en-US" altLang="en-US" smtClean="0"/>
              <a:t>Optical scanning; menu; prompts; fill in blanks</a:t>
            </a:r>
          </a:p>
        </p:txBody>
      </p:sp>
    </p:spTree>
    <p:extLst>
      <p:ext uri="{BB962C8B-B14F-4D97-AF65-F5344CB8AC3E}">
        <p14:creationId xmlns:p14="http://schemas.microsoft.com/office/powerpoint/2010/main" val="387057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2">
                    <a:satMod val="130000"/>
                  </a:schemeClr>
                </a:solidFill>
              </a:rPr>
              <a:t>Process Data into Information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mtClean="0"/>
              <a:t>Calculate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mtClean="0"/>
              <a:t>Compare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mtClean="0"/>
              <a:t>Sort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mtClean="0"/>
              <a:t>Classify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en-US" smtClean="0"/>
              <a:t>Summarize</a:t>
            </a:r>
          </a:p>
          <a:p>
            <a:pPr marL="365760" indent="-283464" eaLnBrk="1" fontAlgn="auto" hangingPunct="1">
              <a:spcAft>
                <a:spcPts val="0"/>
              </a:spcAft>
              <a:buFontTx/>
              <a:buNone/>
              <a:defRPr/>
            </a:pPr>
            <a:endParaRPr lang="en-US" altLang="en-US" smtClean="0"/>
          </a:p>
          <a:p>
            <a:pPr marL="365760" indent="-283464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en-US" smtClean="0"/>
              <a:t>The quality of the data must be maintained by a continual process of correcting and updating activities</a:t>
            </a:r>
          </a:p>
        </p:txBody>
      </p:sp>
    </p:spTree>
    <p:extLst>
      <p:ext uri="{BB962C8B-B14F-4D97-AF65-F5344CB8AC3E}">
        <p14:creationId xmlns:p14="http://schemas.microsoft.com/office/powerpoint/2010/main" val="250684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mtClean="0">
                <a:solidFill>
                  <a:schemeClr val="tx2">
                    <a:satMod val="130000"/>
                  </a:schemeClr>
                </a:solidFill>
              </a:rPr>
              <a:t>Output of Information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Transmit information to users</a:t>
            </a:r>
          </a:p>
          <a:p>
            <a:pPr lvl="1" eaLnBrk="1" hangingPunct="1"/>
            <a:r>
              <a:rPr lang="en-US" altLang="en-US" smtClean="0"/>
              <a:t>Display; paper; audio</a:t>
            </a:r>
          </a:p>
          <a:p>
            <a:pPr eaLnBrk="1" hangingPunct="1"/>
            <a:r>
              <a:rPr lang="en-US" altLang="en-US" smtClean="0"/>
              <a:t>Storage of data</a:t>
            </a:r>
          </a:p>
          <a:p>
            <a:pPr lvl="1" eaLnBrk="1" hangingPunct="1"/>
            <a:r>
              <a:rPr lang="en-US" altLang="en-US" smtClean="0"/>
              <a:t>Data are retained in an organized manner</a:t>
            </a:r>
          </a:p>
          <a:p>
            <a:pPr lvl="2" eaLnBrk="1" hangingPunct="1"/>
            <a:r>
              <a:rPr lang="en-US" altLang="en-US" smtClean="0"/>
              <a:t>Fields; records; files; data bases</a:t>
            </a:r>
          </a:p>
          <a:p>
            <a:pPr eaLnBrk="1" hangingPunct="1"/>
            <a:r>
              <a:rPr lang="en-US" altLang="en-US" smtClean="0"/>
              <a:t>Control of system performance</a:t>
            </a:r>
          </a:p>
          <a:p>
            <a:pPr lvl="1" eaLnBrk="1" hangingPunct="1"/>
            <a:r>
              <a:rPr lang="en-US" altLang="en-US" smtClean="0"/>
              <a:t>Feedback must be monitored and evaluated to determine if the information system is meeting established performance standards</a:t>
            </a:r>
          </a:p>
        </p:txBody>
      </p:sp>
    </p:spTree>
    <p:extLst>
      <p:ext uri="{BB962C8B-B14F-4D97-AF65-F5344CB8AC3E}">
        <p14:creationId xmlns:p14="http://schemas.microsoft.com/office/powerpoint/2010/main" val="157570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04800" y="2743200"/>
            <a:ext cx="8686800" cy="3886200"/>
          </a:xfrm>
        </p:spPr>
        <p:txBody>
          <a:bodyPr>
            <a:noAutofit/>
          </a:bodyPr>
          <a:lstStyle/>
          <a:p>
            <a:pPr marL="285750" indent="-285750" algn="l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800" cap="none" dirty="0" smtClean="0">
                <a:solidFill>
                  <a:schemeClr val="tx1"/>
                </a:solidFill>
              </a:rPr>
              <a:t>Why is a </a:t>
            </a:r>
            <a:r>
              <a:rPr lang="en-US" sz="2800" cap="none" dirty="0" smtClean="0">
                <a:solidFill>
                  <a:srgbClr val="FF0000"/>
                </a:solidFill>
              </a:rPr>
              <a:t>subject </a:t>
            </a:r>
            <a:r>
              <a:rPr lang="en-US" sz="2800" cap="none" dirty="0" smtClean="0">
                <a:solidFill>
                  <a:schemeClr val="tx1"/>
                </a:solidFill>
              </a:rPr>
              <a:t>important?</a:t>
            </a:r>
          </a:p>
          <a:p>
            <a:pPr marL="834390" lvl="1" indent="-285750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tx1"/>
                </a:solidFill>
              </a:rPr>
              <a:t>It informs recipient what the email is about. </a:t>
            </a:r>
          </a:p>
          <a:p>
            <a:pPr marL="834390" lvl="1" indent="-285750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200" dirty="0" smtClean="0"/>
              <a:t>Make </a:t>
            </a:r>
            <a:r>
              <a:rPr lang="en-US" sz="3200" dirty="0"/>
              <a:t>it short and to the point, </a:t>
            </a:r>
            <a:r>
              <a:rPr lang="en-US" sz="3200" dirty="0" smtClean="0"/>
              <a:t>i.e.: </a:t>
            </a:r>
            <a:r>
              <a:rPr lang="en-US" sz="3200" dirty="0"/>
              <a:t>“</a:t>
            </a:r>
            <a:r>
              <a:rPr lang="en-US" sz="3200" dirty="0">
                <a:solidFill>
                  <a:srgbClr val="00B050"/>
                </a:solidFill>
              </a:rPr>
              <a:t>Fee Waiver Question</a:t>
            </a:r>
            <a:r>
              <a:rPr lang="en-US" sz="3200" dirty="0"/>
              <a:t>” or “</a:t>
            </a:r>
            <a:r>
              <a:rPr lang="en-US" sz="3200" dirty="0" smtClean="0">
                <a:solidFill>
                  <a:srgbClr val="00B050"/>
                </a:solidFill>
              </a:rPr>
              <a:t>Admission </a:t>
            </a:r>
            <a:r>
              <a:rPr lang="en-US" sz="3200" dirty="0">
                <a:solidFill>
                  <a:srgbClr val="00B050"/>
                </a:solidFill>
              </a:rPr>
              <a:t>Requirements”</a:t>
            </a:r>
            <a:endParaRPr lang="en-US" sz="3200" dirty="0" smtClean="0">
              <a:solidFill>
                <a:srgbClr val="00B050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§"/>
            </a:pPr>
            <a:endParaRPr lang="en-US" sz="3000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3000" dirty="0" smtClean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§"/>
            </a:pPr>
            <a:endParaRPr lang="en-US" sz="3000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Rule #1: Always include a subject and use the recipient’s name in the greeting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8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1000" y="2743200"/>
            <a:ext cx="8610600" cy="1673225"/>
          </a:xfrm>
        </p:spPr>
        <p:txBody>
          <a:bodyPr>
            <a:noAutofit/>
          </a:bodyPr>
          <a:lstStyle/>
          <a:p>
            <a:r>
              <a:rPr lang="en-US" sz="2400" b="0" dirty="0"/>
              <a:t>Writing in all capitals can convey that you are </a:t>
            </a:r>
            <a:r>
              <a:rPr lang="en-US" sz="2400" b="0" dirty="0">
                <a:solidFill>
                  <a:srgbClr val="FF0000"/>
                </a:solidFill>
              </a:rPr>
              <a:t>shouting</a:t>
            </a:r>
            <a:r>
              <a:rPr lang="en-US" sz="2400" b="0" dirty="0"/>
              <a:t> in your message, and nobody likes to be </a:t>
            </a:r>
            <a:r>
              <a:rPr lang="en-US" sz="2400" b="0" dirty="0">
                <a:solidFill>
                  <a:srgbClr val="FF0000"/>
                </a:solidFill>
              </a:rPr>
              <a:t>yelled</a:t>
            </a:r>
            <a:r>
              <a:rPr lang="en-US" sz="2400" b="0" dirty="0"/>
              <a:t> at. Consider other ways to get your message across while conveying its importance. </a:t>
            </a:r>
            <a:r>
              <a:rPr lang="en-US" sz="2400" b="0" dirty="0">
                <a:solidFill>
                  <a:srgbClr val="FF0000"/>
                </a:solidFill>
              </a:rPr>
              <a:t>Using all capitals can be annoying and trigger an unintended response</a:t>
            </a:r>
            <a:r>
              <a:rPr lang="en-US" sz="2400" b="0" dirty="0"/>
              <a:t>.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#2: Do not write in ALL CAPITALS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5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2362200"/>
            <a:ext cx="8305800" cy="3886200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l"/>
            <a:r>
              <a:rPr lang="en-US" cap="none" dirty="0" smtClean="0"/>
              <a:t>Always begin your email with a proper greeting:</a:t>
            </a:r>
          </a:p>
          <a:p>
            <a:pPr algn="l"/>
            <a:endParaRPr lang="en-US" cap="none" dirty="0" smtClean="0">
              <a:solidFill>
                <a:srgbClr val="00B050"/>
              </a:solidFill>
            </a:endParaRPr>
          </a:p>
          <a:p>
            <a:pPr algn="l"/>
            <a:r>
              <a:rPr lang="en-US" cap="none" dirty="0" smtClean="0">
                <a:solidFill>
                  <a:srgbClr val="00B050"/>
                </a:solidFill>
              </a:rPr>
              <a:t>Dear Eliza Jones</a:t>
            </a:r>
            <a:r>
              <a:rPr lang="en-US" cap="none" dirty="0" smtClean="0"/>
              <a:t>, </a:t>
            </a:r>
          </a:p>
          <a:p>
            <a:pPr algn="l"/>
            <a:r>
              <a:rPr lang="en-US" cap="none" dirty="0" smtClean="0">
                <a:solidFill>
                  <a:schemeClr val="accent2">
                    <a:lumMod val="75000"/>
                  </a:schemeClr>
                </a:solidFill>
              </a:rPr>
              <a:t>Ms. </a:t>
            </a:r>
            <a:r>
              <a:rPr lang="en-US" cap="none" dirty="0" err="1" smtClean="0">
                <a:solidFill>
                  <a:schemeClr val="accent2">
                    <a:lumMod val="75000"/>
                  </a:schemeClr>
                </a:solidFill>
              </a:rPr>
              <a:t>Jannifer</a:t>
            </a:r>
            <a:endParaRPr lang="en-US" cap="none" dirty="0" smtClean="0"/>
          </a:p>
          <a:p>
            <a:pPr algn="l"/>
            <a:r>
              <a:rPr lang="en-US" cap="none" dirty="0" smtClean="0">
                <a:solidFill>
                  <a:srgbClr val="0070C0"/>
                </a:solidFill>
              </a:rPr>
              <a:t>Professor Carter</a:t>
            </a:r>
            <a:r>
              <a:rPr lang="en-US" cap="none" dirty="0" smtClean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cap="none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cap="none" dirty="0" smtClean="0"/>
              <a:t>This establishes the tone of the message and respect for the recipient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cap="none" dirty="0" smtClean="0"/>
              <a:t>If emailing a department or office, use </a:t>
            </a:r>
            <a:r>
              <a:rPr lang="en-US" cap="none" dirty="0" smtClean="0">
                <a:solidFill>
                  <a:schemeClr val="accent1">
                    <a:lumMod val="75000"/>
                  </a:schemeClr>
                </a:solidFill>
              </a:rPr>
              <a:t>“to whom it may concern:” </a:t>
            </a:r>
            <a:r>
              <a:rPr lang="en-US" cap="none" dirty="0" smtClean="0"/>
              <a:t>as such emails are often read by an office assistant before being forwarded to the appropriate individual.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 #3: </a:t>
            </a:r>
            <a:r>
              <a:rPr lang="en-US" dirty="0" smtClean="0"/>
              <a:t>Greetings!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95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Rule #4: Do not use email to discuss confidential information 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819400"/>
            <a:ext cx="3452812" cy="281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242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8600" y="2590800"/>
            <a:ext cx="7010400" cy="3276600"/>
          </a:xfrm>
        </p:spPr>
        <p:txBody>
          <a:bodyPr>
            <a:no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000" b="0" cap="none" dirty="0">
                <a:solidFill>
                  <a:schemeClr val="tx1"/>
                </a:solidFill>
              </a:rPr>
              <a:t>Save abbreviations like LOL (laugh out loud) or IDK (I don’t know) for text messages among friends. </a:t>
            </a:r>
            <a:endParaRPr lang="en-US" sz="2000" b="0" cap="none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b="0" cap="none" dirty="0" smtClean="0">
                <a:solidFill>
                  <a:schemeClr val="tx1"/>
                </a:solidFill>
              </a:rPr>
              <a:t>Some </a:t>
            </a:r>
            <a:r>
              <a:rPr lang="en-US" sz="2000" b="0" cap="none" dirty="0">
                <a:solidFill>
                  <a:schemeClr val="tx1"/>
                </a:solidFill>
              </a:rPr>
              <a:t>may not understand your </a:t>
            </a:r>
            <a:r>
              <a:rPr lang="en-US" sz="2000" b="0" cap="none" dirty="0" smtClean="0">
                <a:solidFill>
                  <a:schemeClr val="tx1"/>
                </a:solidFill>
              </a:rPr>
              <a:t>abbreviations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b="0" cap="none" dirty="0" smtClean="0">
                <a:solidFill>
                  <a:schemeClr val="tx1"/>
                </a:solidFill>
              </a:rPr>
              <a:t>Not professional</a:t>
            </a:r>
            <a:endParaRPr lang="en-US" sz="2000" b="0" cap="none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#5: Take care with abbreviations and </a:t>
            </a:r>
            <a:r>
              <a:rPr lang="en-US" dirty="0" err="1" smtClean="0"/>
              <a:t>emojis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6146" name="Picture 2" descr="http://1.bp.blogspot.com/_-4JYRq1R6JA/TBUZfjq_P7I/AAAAAAAAACk/LPpHe0GzLzE/s1600/rron287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159" y="3886200"/>
            <a:ext cx="3128883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48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6704</TotalTime>
  <Words>1193</Words>
  <Application>Microsoft Office PowerPoint</Application>
  <PresentationFormat>On-screen Show (4:3)</PresentationFormat>
  <Paragraphs>233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Georgia</vt:lpstr>
      <vt:lpstr>Verdana</vt:lpstr>
      <vt:lpstr>Wingdings</vt:lpstr>
      <vt:lpstr>Wingdings 2</vt:lpstr>
      <vt:lpstr>Civic</vt:lpstr>
      <vt:lpstr>PowerPoint Presentation</vt:lpstr>
      <vt:lpstr>Email Etiquette </vt:lpstr>
      <vt:lpstr>PowerPoint Presentation</vt:lpstr>
      <vt:lpstr>PowerPoint Presentation</vt:lpstr>
      <vt:lpstr>Rule #1: Always include a subject and use the recipient’s name in the greeting</vt:lpstr>
      <vt:lpstr>Rule #2: Do not write in ALL CAPITALS </vt:lpstr>
      <vt:lpstr>Rule #3: Greetings!</vt:lpstr>
      <vt:lpstr>Rule #4: Do not use email to discuss confidential information </vt:lpstr>
      <vt:lpstr>Rule #5: Take care with abbreviations and emojis  </vt:lpstr>
      <vt:lpstr>Rule #6: THINK before you send</vt:lpstr>
      <vt:lpstr>But if you answer NO to any of these…</vt:lpstr>
      <vt:lpstr>What is the purpose of email in the workplace?</vt:lpstr>
      <vt:lpstr>Rule #6: Do not Forward unnecessary/unrelated Emails</vt:lpstr>
      <vt:lpstr>Grammar, Spelling and Punctuation</vt:lpstr>
      <vt:lpstr>Rules for Forwarding </vt:lpstr>
      <vt:lpstr>Forwarding </vt:lpstr>
      <vt:lpstr>Example 1: Would this email be relevant to someone?  </vt:lpstr>
      <vt:lpstr>Example 2: Would this email be relevant to someone?</vt:lpstr>
      <vt:lpstr>Example 3: Would this email be relevant to someone?</vt:lpstr>
      <vt:lpstr>REMEMBER: When you send an email to someone, they are getting a copy that they can keep…forever.  </vt:lpstr>
      <vt:lpstr>Be Mindful of your email address</vt:lpstr>
      <vt:lpstr>E-Mail Anatomy</vt:lpstr>
      <vt:lpstr>Your Turn</vt:lpstr>
      <vt:lpstr>INFORMATION SYSTEMS Overview</vt:lpstr>
      <vt:lpstr>An Introduction to Information Systems</vt:lpstr>
      <vt:lpstr>What is an Information System?</vt:lpstr>
      <vt:lpstr>Data Vs. Information</vt:lpstr>
      <vt:lpstr>Information Concepts</vt:lpstr>
      <vt:lpstr>The Value of Information</vt:lpstr>
      <vt:lpstr>System </vt:lpstr>
      <vt:lpstr>CBIS (Comp. based Info Sys)</vt:lpstr>
      <vt:lpstr>CBIS</vt:lpstr>
      <vt:lpstr>CBIS</vt:lpstr>
      <vt:lpstr>Business Information Systems </vt:lpstr>
      <vt:lpstr>Electronic and Mobile Commerce</vt:lpstr>
      <vt:lpstr>PowerPoint Presentation</vt:lpstr>
      <vt:lpstr>TPS</vt:lpstr>
      <vt:lpstr>ERP</vt:lpstr>
      <vt:lpstr>PowerPoint Presentation</vt:lpstr>
      <vt:lpstr>PowerPoint Presentation</vt:lpstr>
      <vt:lpstr>Information Systems in Society</vt:lpstr>
      <vt:lpstr>Information System Activities</vt:lpstr>
      <vt:lpstr>Input of Data Resources</vt:lpstr>
      <vt:lpstr>Process Data into Information</vt:lpstr>
      <vt:lpstr>Output of Information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Etiquette</dc:title>
  <dc:creator>Kayla Norman</dc:creator>
  <cp:lastModifiedBy>Qaisar Shafi</cp:lastModifiedBy>
  <cp:revision>33</cp:revision>
  <dcterms:created xsi:type="dcterms:W3CDTF">2013-06-04T15:25:39Z</dcterms:created>
  <dcterms:modified xsi:type="dcterms:W3CDTF">2021-11-16T04:00:22Z</dcterms:modified>
</cp:coreProperties>
</file>