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88FD7C-3B0C-40FE-8574-E0CE3B836FF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ystem" TargetMode="External"/><Relationship Id="rId2" Type="http://schemas.openxmlformats.org/officeDocument/2006/relationships/hyperlink" Target="https://en.wikipedia.org/wiki/CP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program" TargetMode="External"/><Relationship Id="rId2" Type="http://schemas.openxmlformats.org/officeDocument/2006/relationships/hyperlink" Target="https://en.wikipedia.org/wiki/Instance_(computer_scienc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e.wikipedia.org/wiki/Operating_syste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5342870"/>
            <a:ext cx="9042400" cy="8293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35"/>
              </a:spcBef>
            </a:pPr>
            <a:r>
              <a:rPr lang="en-US" spc="5" dirty="0" smtClean="0"/>
              <a:t>Operating Systems </a:t>
            </a:r>
            <a:endParaRPr spc="4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3791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Batch </a:t>
            </a:r>
            <a:r>
              <a:rPr sz="2800" spc="-10" dirty="0"/>
              <a:t>Operating</a:t>
            </a:r>
            <a:r>
              <a:rPr sz="2800" spc="165" dirty="0"/>
              <a:t> </a:t>
            </a:r>
            <a:r>
              <a:rPr sz="2800" spc="-35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601470"/>
            <a:ext cx="9723755" cy="16164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The users of a batch operating system do not interact with the computer directly.</a:t>
            </a:r>
          </a:p>
          <a:p>
            <a:pPr marL="240665" marR="5080" indent="-227965">
              <a:lnSpc>
                <a:spcPts val="2160"/>
              </a:lnSpc>
              <a:spcBef>
                <a:spcPts val="183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Each user prepares his job on an off-line device like punch cards and submits it to  the computer operator.</a:t>
            </a:r>
          </a:p>
          <a:p>
            <a:pPr marL="240665" indent="-227965">
              <a:lnSpc>
                <a:spcPct val="100000"/>
              </a:lnSpc>
              <a:spcBef>
                <a:spcPts val="153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System will execute the jobs one by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309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Multiprogramming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601470"/>
            <a:ext cx="7875270" cy="1108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The capability of running multiple programs by the CPU.</a:t>
            </a:r>
          </a:p>
          <a:p>
            <a:pPr marL="240665" marR="5080" indent="-227965">
              <a:lnSpc>
                <a:spcPts val="2160"/>
              </a:lnSpc>
              <a:spcBef>
                <a:spcPts val="1830"/>
              </a:spcBef>
              <a:buFont typeface="Wingdings"/>
              <a:buChar char=""/>
              <a:tabLst>
                <a:tab pos="241300" algn="l"/>
                <a:tab pos="2287905" algn="l"/>
              </a:tabLst>
            </a:pPr>
            <a:r>
              <a:rPr sz="2000" dirty="0">
                <a:cs typeface="Arial Black"/>
              </a:rPr>
              <a:t>Multiprogramming increases the CPU utilization by organizing jobs  (code and </a:t>
            </a:r>
            <a:r>
              <a:rPr sz="2000" dirty="0" smtClean="0">
                <a:cs typeface="Arial Black"/>
              </a:rPr>
              <a:t>data)</a:t>
            </a:r>
            <a:r>
              <a:rPr lang="en-US" sz="2000" dirty="0" smtClean="0">
                <a:cs typeface="Arial Black"/>
              </a:rPr>
              <a:t> </a:t>
            </a:r>
            <a:r>
              <a:rPr sz="2000" dirty="0" smtClean="0">
                <a:cs typeface="Arial Black"/>
              </a:rPr>
              <a:t>so </a:t>
            </a:r>
            <a:r>
              <a:rPr sz="2000" dirty="0">
                <a:cs typeface="Arial Black"/>
              </a:rPr>
              <a:t>that the CPU always has one to execute.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21826" y="1593850"/>
          <a:ext cx="2057400" cy="330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</a:tblGrid>
              <a:tr h="660400">
                <a:tc>
                  <a:txBody>
                    <a:bodyPr/>
                    <a:lstStyle/>
                    <a:p>
                      <a:pPr marL="733425" marR="289560" indent="-37528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Memory  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(RAM)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-185" dirty="0">
                          <a:latin typeface="Arial Black"/>
                          <a:cs typeface="Arial Black"/>
                        </a:rPr>
                        <a:t>Job</a:t>
                      </a:r>
                      <a:r>
                        <a:rPr sz="1800" spc="-85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55" dirty="0">
                          <a:latin typeface="Arial Black"/>
                          <a:cs typeface="Arial Black"/>
                        </a:rPr>
                        <a:t>1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-185" dirty="0">
                          <a:latin typeface="Arial Black"/>
                          <a:cs typeface="Arial Black"/>
                        </a:rPr>
                        <a:t>Job</a:t>
                      </a:r>
                      <a:r>
                        <a:rPr sz="1800" spc="-85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55" dirty="0">
                          <a:latin typeface="Arial Black"/>
                          <a:cs typeface="Arial Black"/>
                        </a:rPr>
                        <a:t>2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-185" dirty="0">
                          <a:latin typeface="Arial Black"/>
                          <a:cs typeface="Arial Black"/>
                        </a:rPr>
                        <a:t>Job</a:t>
                      </a:r>
                      <a:r>
                        <a:rPr sz="1800" spc="-85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55" dirty="0">
                          <a:latin typeface="Arial Black"/>
                          <a:cs typeface="Arial Black"/>
                        </a:rPr>
                        <a:t>3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-190" dirty="0">
                          <a:latin typeface="Arial Black"/>
                          <a:cs typeface="Arial Black"/>
                        </a:rPr>
                        <a:t>Job</a:t>
                      </a:r>
                      <a:r>
                        <a:rPr sz="1800" spc="-9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800" spc="-155" dirty="0">
                          <a:latin typeface="Arial Black"/>
                          <a:cs typeface="Arial Black"/>
                        </a:rPr>
                        <a:t>4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E6EC5"/>
                      </a:solidFill>
                      <a:prstDash val="solid"/>
                    </a:lnL>
                    <a:lnR w="12700">
                      <a:solidFill>
                        <a:srgbClr val="0E6EC5"/>
                      </a:solidFill>
                      <a:prstDash val="solid"/>
                    </a:lnR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172570" y="1535684"/>
            <a:ext cx="143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40" dirty="0">
                <a:latin typeface="Arial Black"/>
                <a:cs typeface="Arial Black"/>
              </a:rPr>
              <a:t>0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65840" y="4598923"/>
            <a:ext cx="636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4" dirty="0">
                <a:latin typeface="Arial Black"/>
                <a:cs typeface="Arial Black"/>
              </a:rPr>
              <a:t>51</a:t>
            </a:r>
            <a:r>
              <a:rPr sz="1600" spc="-150" dirty="0">
                <a:latin typeface="Arial Black"/>
                <a:cs typeface="Arial Black"/>
              </a:rPr>
              <a:t>2</a:t>
            </a:r>
            <a:r>
              <a:rPr sz="1600" spc="-215" dirty="0">
                <a:latin typeface="Arial Black"/>
                <a:cs typeface="Arial Black"/>
              </a:rPr>
              <a:t>mb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4500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Multitasking </a:t>
            </a:r>
            <a:r>
              <a:rPr sz="2800" spc="-15" dirty="0"/>
              <a:t>(Time</a:t>
            </a:r>
            <a:r>
              <a:rPr sz="2800" spc="145" dirty="0"/>
              <a:t> </a:t>
            </a:r>
            <a:r>
              <a:rPr sz="2800" spc="-15" dirty="0"/>
              <a:t>Sharing)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601470"/>
            <a:ext cx="8823325" cy="16292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CPU executes multiple jobs by switching among them.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Very fast switching.</a:t>
            </a:r>
          </a:p>
          <a:p>
            <a:pPr marL="240665" marR="5080" indent="-227965">
              <a:lnSpc>
                <a:spcPts val="2160"/>
              </a:lnSpc>
              <a:spcBef>
                <a:spcPts val="183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A time sharing operating system allows many users to share the computer  simultaneously.</a:t>
            </a:r>
          </a:p>
        </p:txBody>
      </p:sp>
      <p:sp>
        <p:nvSpPr>
          <p:cNvPr id="4" name="object 4"/>
          <p:cNvSpPr/>
          <p:nvPr/>
        </p:nvSpPr>
        <p:spPr>
          <a:xfrm>
            <a:off x="6646164" y="3314700"/>
            <a:ext cx="4558283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254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M</a:t>
            </a:r>
            <a:r>
              <a:rPr sz="2800" spc="30" dirty="0"/>
              <a:t>ult</a:t>
            </a:r>
            <a:r>
              <a:rPr sz="2800" spc="-45" dirty="0"/>
              <a:t>ip</a:t>
            </a:r>
            <a:r>
              <a:rPr sz="2800" spc="-50" dirty="0"/>
              <a:t>r</a:t>
            </a:r>
            <a:r>
              <a:rPr sz="2800" spc="-30" dirty="0"/>
              <a:t>oce</a:t>
            </a:r>
            <a:r>
              <a:rPr sz="2800" spc="-35" dirty="0"/>
              <a:t>s</a:t>
            </a:r>
            <a:r>
              <a:rPr sz="2800" spc="10" dirty="0"/>
              <a:t>sing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601470"/>
            <a:ext cx="9798685" cy="140743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88900" indent="-227965">
              <a:lnSpc>
                <a:spcPts val="2160"/>
              </a:lnSpc>
              <a:spcBef>
                <a:spcPts val="37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dirty="0">
                <a:cs typeface="Arial"/>
              </a:rPr>
              <a:t>Multiprocessing </a:t>
            </a:r>
            <a:r>
              <a:rPr sz="2000" dirty="0">
                <a:cs typeface="Arial Black"/>
              </a:rPr>
              <a:t>is the use of two or more</a:t>
            </a:r>
            <a:r>
              <a:rPr sz="2000" dirty="0">
                <a:solidFill>
                  <a:srgbClr val="F49100"/>
                </a:solidFill>
                <a:cs typeface="Arial Black"/>
              </a:rPr>
              <a:t> </a:t>
            </a:r>
            <a:r>
              <a:rPr sz="2000" u="sng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cs typeface="Arial Black"/>
                <a:hlinkClick r:id="rId2"/>
              </a:rPr>
              <a:t>central processing units</a:t>
            </a:r>
            <a:r>
              <a:rPr sz="2000" dirty="0">
                <a:solidFill>
                  <a:srgbClr val="F49100"/>
                </a:solidFill>
                <a:cs typeface="Arial Black"/>
                <a:hlinkClick r:id="rId2"/>
              </a:rPr>
              <a:t> </a:t>
            </a:r>
            <a:r>
              <a:rPr sz="2000" dirty="0">
                <a:cs typeface="Arial Black"/>
              </a:rPr>
              <a:t>(CPUs) within a  single</a:t>
            </a:r>
            <a:r>
              <a:rPr sz="2000" dirty="0">
                <a:solidFill>
                  <a:srgbClr val="F49100"/>
                </a:solidFill>
                <a:cs typeface="Arial Black"/>
                <a:hlinkClick r:id="rId3"/>
              </a:rPr>
              <a:t> </a:t>
            </a:r>
            <a:r>
              <a:rPr sz="2000" u="sng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cs typeface="Arial Black"/>
                <a:hlinkClick r:id="rId3"/>
              </a:rPr>
              <a:t>computer system</a:t>
            </a:r>
            <a:r>
              <a:rPr sz="2000" dirty="0">
                <a:cs typeface="Arial Black"/>
              </a:rPr>
              <a:t>.</a:t>
            </a:r>
          </a:p>
          <a:p>
            <a:pPr marL="240665" marR="5080" indent="-227965">
              <a:lnSpc>
                <a:spcPts val="2160"/>
              </a:lnSpc>
              <a:spcBef>
                <a:spcPts val="180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The term also refers to the ability of a system to support more than one processor  or the ability to allocate tasks between them</a:t>
            </a:r>
            <a:r>
              <a:rPr sz="2000" dirty="0" smtClean="0">
                <a:cs typeface="Arial Black"/>
              </a:rPr>
              <a:t>.</a:t>
            </a:r>
            <a:endParaRPr sz="2000" dirty="0"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4173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Operating </a:t>
            </a:r>
            <a:r>
              <a:rPr sz="2800" spc="-35" dirty="0"/>
              <a:t>System</a:t>
            </a:r>
            <a:r>
              <a:rPr sz="2800" spc="145" dirty="0"/>
              <a:t> </a:t>
            </a:r>
            <a:r>
              <a:rPr sz="2800" spc="-25" dirty="0"/>
              <a:t>Services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534781"/>
            <a:ext cx="4901565" cy="300466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3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User Interface</a:t>
            </a:r>
          </a:p>
          <a:p>
            <a:pPr marL="697865" lvl="1" indent="-228600">
              <a:lnSpc>
                <a:spcPct val="100000"/>
              </a:lnSpc>
              <a:spcBef>
                <a:spcPts val="414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2000" dirty="0">
                <a:cs typeface="Arial Black"/>
              </a:rPr>
              <a:t>Allows the user to interact with the computer.</a:t>
            </a:r>
          </a:p>
          <a:p>
            <a:pPr marL="697865" lvl="1" indent="-22860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2000" dirty="0">
                <a:cs typeface="Arial Black"/>
              </a:rPr>
              <a:t>Command line interface (Terminal)</a:t>
            </a:r>
          </a:p>
          <a:p>
            <a:pPr marL="697865" lvl="1" indent="-22860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2000" dirty="0">
                <a:cs typeface="Arial Black"/>
              </a:rPr>
              <a:t>Graphical user interface</a:t>
            </a:r>
          </a:p>
          <a:p>
            <a:pPr marL="240665" indent="-227965">
              <a:lnSpc>
                <a:spcPct val="100000"/>
              </a:lnSpc>
              <a:spcBef>
                <a:spcPts val="155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Program Execution</a:t>
            </a:r>
          </a:p>
          <a:p>
            <a:pPr marL="697865" lvl="1" indent="-22860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2000" dirty="0">
                <a:cs typeface="Arial Black"/>
              </a:rPr>
              <a:t>Load the program into memory</a:t>
            </a:r>
          </a:p>
          <a:p>
            <a:pPr marL="697865" lvl="1" indent="-22860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2000" dirty="0">
                <a:cs typeface="Arial Black"/>
              </a:rPr>
              <a:t>Execute the program.</a:t>
            </a:r>
          </a:p>
        </p:txBody>
      </p:sp>
      <p:sp>
        <p:nvSpPr>
          <p:cNvPr id="4" name="object 4"/>
          <p:cNvSpPr/>
          <p:nvPr/>
        </p:nvSpPr>
        <p:spPr>
          <a:xfrm>
            <a:off x="1104900" y="4576571"/>
            <a:ext cx="6155436" cy="1911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67600" y="4352542"/>
            <a:ext cx="4294632" cy="2449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7600" y="1584960"/>
            <a:ext cx="4294632" cy="2554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504" y="1601470"/>
            <a:ext cx="3663950" cy="1706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I/O Operations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File system manipulation</a:t>
            </a:r>
          </a:p>
          <a:p>
            <a:pPr marL="697865" lvl="1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Creation, deletion, search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Resource Allocation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963667" y="1600200"/>
            <a:ext cx="6515100" cy="3060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5127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BIOS(Basic </a:t>
            </a:r>
            <a:r>
              <a:rPr sz="2800" spc="-30" dirty="0"/>
              <a:t>Input </a:t>
            </a:r>
            <a:r>
              <a:rPr sz="2800" spc="-20" dirty="0"/>
              <a:t>Output</a:t>
            </a:r>
            <a:r>
              <a:rPr sz="2800" spc="275" dirty="0"/>
              <a:t> </a:t>
            </a:r>
            <a:r>
              <a:rPr sz="2800" spc="-35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601470"/>
            <a:ext cx="9261475" cy="16292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A firmware designed to be executed first when computer is turned on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Function Is to identify , test and initialize system devices like hard disk .</a:t>
            </a:r>
          </a:p>
          <a:p>
            <a:pPr marL="240665" marR="5080" indent="-227965">
              <a:lnSpc>
                <a:spcPts val="2160"/>
              </a:lnSpc>
              <a:spcBef>
                <a:spcPts val="183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BIOS sets the machine in a state so that the operating system can be loaded ,  executed and given control of a PC.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520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Important </a:t>
            </a:r>
            <a:r>
              <a:rPr sz="2800" spc="-20" dirty="0"/>
              <a:t>Terms </a:t>
            </a:r>
            <a:r>
              <a:rPr sz="2800" spc="-55" dirty="0"/>
              <a:t>and</a:t>
            </a:r>
            <a:r>
              <a:rPr sz="2800" spc="245" dirty="0"/>
              <a:t> </a:t>
            </a:r>
            <a:r>
              <a:rPr sz="2800" spc="-20" dirty="0"/>
              <a:t>Definitions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555979"/>
            <a:ext cx="9440545" cy="417550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Bootloader</a:t>
            </a:r>
          </a:p>
          <a:p>
            <a:pPr marL="697865" lvl="1" indent="-228600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Called by BIOS</a:t>
            </a:r>
          </a:p>
          <a:p>
            <a:pPr marL="697865" lvl="1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Initializes the OS during start up.</a:t>
            </a:r>
          </a:p>
          <a:p>
            <a:pPr marL="697865" lvl="1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It is stored in the ROM.</a:t>
            </a:r>
          </a:p>
          <a:p>
            <a:pPr marL="697865" lvl="1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It must know how to load the OS and start executing that system.</a:t>
            </a:r>
          </a:p>
          <a:p>
            <a:pPr marL="697865" lvl="1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It must locate and load OS kernel into memory.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Process</a:t>
            </a:r>
          </a:p>
          <a:p>
            <a:pPr marL="697865" marR="5080" lvl="1" indent="-228600">
              <a:lnSpc>
                <a:spcPts val="2160"/>
              </a:lnSpc>
              <a:spcBef>
                <a:spcPts val="635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In computing, a </a:t>
            </a:r>
            <a:r>
              <a:rPr sz="2000" b="1" dirty="0">
                <a:cs typeface="Arial"/>
              </a:rPr>
              <a:t>process </a:t>
            </a:r>
            <a:r>
              <a:rPr sz="2000" dirty="0">
                <a:cs typeface="Arial Black"/>
              </a:rPr>
              <a:t>is an</a:t>
            </a:r>
            <a:r>
              <a:rPr sz="2000" dirty="0">
                <a:solidFill>
                  <a:srgbClr val="F49100"/>
                </a:solidFill>
                <a:cs typeface="Arial Black"/>
              </a:rPr>
              <a:t> </a:t>
            </a:r>
            <a:r>
              <a:rPr sz="2000" u="sng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cs typeface="Arial Black"/>
                <a:hlinkClick r:id="rId2"/>
              </a:rPr>
              <a:t>instance</a:t>
            </a:r>
            <a:r>
              <a:rPr sz="2000" dirty="0">
                <a:solidFill>
                  <a:srgbClr val="F49100"/>
                </a:solidFill>
                <a:cs typeface="Arial Black"/>
                <a:hlinkClick r:id="rId2"/>
              </a:rPr>
              <a:t> </a:t>
            </a:r>
            <a:r>
              <a:rPr sz="2000" dirty="0">
                <a:cs typeface="Arial Black"/>
              </a:rPr>
              <a:t>of a</a:t>
            </a:r>
            <a:r>
              <a:rPr sz="2000" dirty="0">
                <a:solidFill>
                  <a:srgbClr val="F49100"/>
                </a:solidFill>
                <a:cs typeface="Arial Black"/>
                <a:hlinkClick r:id="rId3"/>
              </a:rPr>
              <a:t> </a:t>
            </a:r>
            <a:r>
              <a:rPr sz="2000" u="sng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cs typeface="Arial Black"/>
                <a:hlinkClick r:id="rId3"/>
              </a:rPr>
              <a:t>computer program</a:t>
            </a:r>
            <a:r>
              <a:rPr sz="2000" dirty="0">
                <a:solidFill>
                  <a:srgbClr val="F49100"/>
                </a:solidFill>
                <a:cs typeface="Arial Black"/>
                <a:hlinkClick r:id="rId3"/>
              </a:rPr>
              <a:t> </a:t>
            </a:r>
            <a:r>
              <a:rPr sz="2000" dirty="0">
                <a:cs typeface="Arial Black"/>
              </a:rPr>
              <a:t>that is being  executed. It contains the program code and its activity.</a:t>
            </a:r>
          </a:p>
          <a:p>
            <a:pPr marL="240665" indent="-227965">
              <a:lnSpc>
                <a:spcPct val="100000"/>
              </a:lnSpc>
              <a:spcBef>
                <a:spcPts val="153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Kernel</a:t>
            </a:r>
          </a:p>
          <a:p>
            <a:pPr marL="697865" lvl="1" indent="-228600">
              <a:lnSpc>
                <a:spcPct val="100000"/>
              </a:lnSpc>
              <a:spcBef>
                <a:spcPts val="359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A </a:t>
            </a:r>
            <a:r>
              <a:rPr sz="2000" b="1" dirty="0">
                <a:cs typeface="Arial"/>
              </a:rPr>
              <a:t>kernel </a:t>
            </a:r>
            <a:r>
              <a:rPr sz="2000" dirty="0">
                <a:cs typeface="Arial Black"/>
              </a:rPr>
              <a:t>is the central part of an</a:t>
            </a:r>
            <a:r>
              <a:rPr sz="2000" dirty="0">
                <a:solidFill>
                  <a:srgbClr val="F49100"/>
                </a:solidFill>
                <a:cs typeface="Arial Black"/>
              </a:rPr>
              <a:t> </a:t>
            </a:r>
            <a:r>
              <a:rPr sz="2000" u="sng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cs typeface="Arial Black"/>
                <a:hlinkClick r:id="rId4"/>
              </a:rPr>
              <a:t>operating system</a:t>
            </a:r>
            <a:r>
              <a:rPr sz="2000" dirty="0">
                <a:cs typeface="Arial Black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2954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Operating</a:t>
            </a:r>
            <a:r>
              <a:rPr sz="2800" spc="35" dirty="0"/>
              <a:t> </a:t>
            </a:r>
            <a:r>
              <a:rPr sz="2800" spc="-45" dirty="0"/>
              <a:t>Systems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601470"/>
            <a:ext cx="8608695" cy="89447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5080" indent="-227965">
              <a:lnSpc>
                <a:spcPts val="2160"/>
              </a:lnSpc>
              <a:spcBef>
                <a:spcPts val="37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000" dirty="0" smtClean="0"/>
              <a:t>It’s a software </a:t>
            </a:r>
            <a:r>
              <a:rPr lang="en-US" sz="2000" dirty="0"/>
              <a:t>that allows a user to run other applications on a computing </a:t>
            </a:r>
            <a:r>
              <a:rPr lang="en-US" sz="2000" dirty="0" smtClean="0"/>
              <a:t>device </a:t>
            </a:r>
            <a:r>
              <a:rPr sz="2000" dirty="0" smtClean="0">
                <a:cs typeface="Arial Black"/>
              </a:rPr>
              <a:t>and </a:t>
            </a:r>
            <a:r>
              <a:rPr sz="2000" dirty="0">
                <a:cs typeface="Arial Black"/>
              </a:rPr>
              <a:t>acts as an  intermediary between a user of a computer and the computer hardware.</a:t>
            </a:r>
          </a:p>
        </p:txBody>
      </p:sp>
      <p:sp>
        <p:nvSpPr>
          <p:cNvPr id="4" name="object 4"/>
          <p:cNvSpPr/>
          <p:nvPr/>
        </p:nvSpPr>
        <p:spPr>
          <a:xfrm>
            <a:off x="2546541" y="2787611"/>
            <a:ext cx="6546590" cy="3155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4866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What </a:t>
            </a:r>
            <a:r>
              <a:rPr sz="2800" spc="-45" dirty="0"/>
              <a:t>do </a:t>
            </a:r>
            <a:r>
              <a:rPr sz="2800" spc="-10" dirty="0"/>
              <a:t>operating </a:t>
            </a:r>
            <a:r>
              <a:rPr sz="2800" spc="-35" dirty="0"/>
              <a:t>systems</a:t>
            </a:r>
            <a:r>
              <a:rPr sz="2800" spc="350" dirty="0"/>
              <a:t> </a:t>
            </a:r>
            <a:r>
              <a:rPr sz="2800" spc="-105" dirty="0"/>
              <a:t>do?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601470"/>
            <a:ext cx="9943465" cy="44505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Allocation of resources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Memory management.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User View</a:t>
            </a:r>
          </a:p>
          <a:p>
            <a:pPr marL="697865" lvl="1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Extended machine that hides the lower level details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System View</a:t>
            </a:r>
          </a:p>
          <a:p>
            <a:pPr marL="697865" lvl="1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Resource allocator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Resource</a:t>
            </a:r>
          </a:p>
          <a:p>
            <a:pPr marL="697865" lvl="1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Component of limited availability necessary for effective operation.</a:t>
            </a:r>
          </a:p>
          <a:p>
            <a:pPr marL="697865" lvl="1" indent="-228600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A resource is whatever any process needs to use to complete its task.</a:t>
            </a:r>
          </a:p>
          <a:p>
            <a:pPr marL="697865" marR="5080" lvl="1" indent="-228600">
              <a:lnSpc>
                <a:spcPts val="2160"/>
              </a:lnSpc>
              <a:spcBef>
                <a:spcPts val="630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Memory , CPU, files</a:t>
            </a:r>
            <a:r>
              <a:rPr sz="2000" dirty="0" smtClean="0">
                <a:cs typeface="Arial Black"/>
              </a:rPr>
              <a:t>,</a:t>
            </a:r>
            <a:r>
              <a:rPr lang="en-US" sz="2000" dirty="0" smtClean="0">
                <a:cs typeface="Arial Black"/>
              </a:rPr>
              <a:t> printer,</a:t>
            </a:r>
            <a:r>
              <a:rPr sz="2000" dirty="0" smtClean="0">
                <a:cs typeface="Arial Black"/>
              </a:rPr>
              <a:t> </a:t>
            </a:r>
            <a:r>
              <a:rPr sz="2000" dirty="0">
                <a:cs typeface="Arial Black"/>
              </a:rPr>
              <a:t>data </a:t>
            </a:r>
            <a:r>
              <a:rPr lang="en-US" sz="2000" dirty="0" smtClean="0">
                <a:cs typeface="Arial Black"/>
              </a:rPr>
              <a:t>or any </a:t>
            </a:r>
            <a:r>
              <a:rPr sz="2000" dirty="0" smtClean="0">
                <a:cs typeface="Arial Black"/>
              </a:rPr>
              <a:t>I/O </a:t>
            </a:r>
            <a:r>
              <a:rPr sz="2000" dirty="0">
                <a:cs typeface="Arial Black"/>
              </a:rPr>
              <a:t>devices , anything that is needed to complete  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4973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Examples </a:t>
            </a:r>
            <a:r>
              <a:rPr sz="2800" spc="15" dirty="0"/>
              <a:t>of </a:t>
            </a:r>
            <a:r>
              <a:rPr sz="2800" spc="-10" dirty="0"/>
              <a:t>Operating</a:t>
            </a:r>
            <a:r>
              <a:rPr sz="2800" spc="204" dirty="0"/>
              <a:t> </a:t>
            </a:r>
            <a:r>
              <a:rPr sz="2800" spc="-45" dirty="0"/>
              <a:t>Systems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601470"/>
            <a:ext cx="1281430" cy="28860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Windows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Linux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Mac OS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Ubuntu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Android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iOS</a:t>
            </a:r>
          </a:p>
        </p:txBody>
      </p:sp>
      <p:sp>
        <p:nvSpPr>
          <p:cNvPr id="4" name="object 4"/>
          <p:cNvSpPr/>
          <p:nvPr/>
        </p:nvSpPr>
        <p:spPr>
          <a:xfrm>
            <a:off x="4800600" y="1600200"/>
            <a:ext cx="6284976" cy="3380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4201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Goals </a:t>
            </a:r>
            <a:r>
              <a:rPr sz="2800" spc="15" dirty="0"/>
              <a:t>of </a:t>
            </a:r>
            <a:r>
              <a:rPr sz="2800" spc="-10" dirty="0"/>
              <a:t>Operating</a:t>
            </a:r>
            <a:r>
              <a:rPr sz="2800" spc="160" dirty="0"/>
              <a:t> </a:t>
            </a:r>
            <a:r>
              <a:rPr sz="2800" spc="-35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555979"/>
            <a:ext cx="8282940" cy="180305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Operating System Goals</a:t>
            </a:r>
          </a:p>
          <a:p>
            <a:pPr marL="697865" lvl="1" indent="-228600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Execute user programs.</a:t>
            </a:r>
          </a:p>
          <a:p>
            <a:pPr marL="697865" lvl="1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Make solving user problems easier.</a:t>
            </a:r>
          </a:p>
          <a:p>
            <a:pPr marL="697865" lvl="1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Make the computer system convenient to use.</a:t>
            </a:r>
          </a:p>
          <a:p>
            <a:pPr marL="697865" lvl="1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698500" algn="l"/>
              </a:tabLst>
            </a:pPr>
            <a:r>
              <a:rPr sz="2000" dirty="0">
                <a:cs typeface="Arial Black"/>
              </a:rPr>
              <a:t>Use the computer hardware and resources in an efficient manner.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4488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Computer </a:t>
            </a:r>
            <a:r>
              <a:rPr sz="2800" spc="-35" dirty="0"/>
              <a:t>System</a:t>
            </a:r>
            <a:r>
              <a:rPr sz="2800" spc="80" dirty="0"/>
              <a:t> </a:t>
            </a:r>
            <a:r>
              <a:rPr sz="2800" spc="-30" dirty="0"/>
              <a:t>Operation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601470"/>
            <a:ext cx="10036175" cy="59759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marR="5080" indent="-227965">
              <a:lnSpc>
                <a:spcPct val="90100"/>
              </a:lnSpc>
              <a:spcBef>
                <a:spcPts val="34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A modern general purpose computer consists of one or more CPUs and a number of  device controllers connected through a common bus that provides access to a  shared memory.</a:t>
            </a:r>
          </a:p>
        </p:txBody>
      </p:sp>
      <p:sp>
        <p:nvSpPr>
          <p:cNvPr id="4" name="object 4"/>
          <p:cNvSpPr/>
          <p:nvPr/>
        </p:nvSpPr>
        <p:spPr>
          <a:xfrm>
            <a:off x="2531364" y="2563367"/>
            <a:ext cx="7495032" cy="403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504" y="1601470"/>
            <a:ext cx="9930130" cy="16164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Each device controller is in charge of specific type of device.</a:t>
            </a:r>
          </a:p>
          <a:p>
            <a:pPr marL="240665" marR="5080" indent="-227965">
              <a:lnSpc>
                <a:spcPts val="2160"/>
              </a:lnSpc>
              <a:spcBef>
                <a:spcPts val="183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The CPU and controllers can execute concurrently (at the same time )competing for  memory cycles.</a:t>
            </a:r>
          </a:p>
          <a:p>
            <a:pPr marL="240665" indent="-227965">
              <a:lnSpc>
                <a:spcPct val="100000"/>
              </a:lnSpc>
              <a:spcBef>
                <a:spcPts val="153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Memory controller synchronize access to the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712723"/>
            <a:ext cx="24523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0" dirty="0"/>
              <a:t>Storage</a:t>
            </a:r>
            <a:r>
              <a:rPr sz="2500" spc="15" dirty="0"/>
              <a:t> </a:t>
            </a:r>
            <a:r>
              <a:rPr sz="2500" spc="-25" dirty="0"/>
              <a:t>Structure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1104900" y="1534667"/>
            <a:ext cx="6743700" cy="5012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1534667"/>
            <a:ext cx="669290" cy="1649095"/>
          </a:xfrm>
          <a:custGeom>
            <a:avLst/>
            <a:gdLst/>
            <a:ahLst/>
            <a:cxnLst/>
            <a:rect l="l" t="t" r="r" b="b"/>
            <a:pathLst>
              <a:path w="669290" h="1649095">
                <a:moveTo>
                  <a:pt x="0" y="0"/>
                </a:moveTo>
                <a:lnTo>
                  <a:pt x="76713" y="1475"/>
                </a:lnTo>
                <a:lnTo>
                  <a:pt x="147128" y="5676"/>
                </a:lnTo>
                <a:lnTo>
                  <a:pt x="209238" y="12266"/>
                </a:lnTo>
                <a:lnTo>
                  <a:pt x="261039" y="20906"/>
                </a:lnTo>
                <a:lnTo>
                  <a:pt x="300523" y="31259"/>
                </a:lnTo>
                <a:lnTo>
                  <a:pt x="334518" y="55753"/>
                </a:lnTo>
                <a:lnTo>
                  <a:pt x="334518" y="768731"/>
                </a:lnTo>
                <a:lnTo>
                  <a:pt x="343350" y="781496"/>
                </a:lnTo>
                <a:lnTo>
                  <a:pt x="407996" y="803577"/>
                </a:lnTo>
                <a:lnTo>
                  <a:pt x="459797" y="812217"/>
                </a:lnTo>
                <a:lnTo>
                  <a:pt x="521907" y="818807"/>
                </a:lnTo>
                <a:lnTo>
                  <a:pt x="592322" y="823008"/>
                </a:lnTo>
                <a:lnTo>
                  <a:pt x="669035" y="824484"/>
                </a:lnTo>
                <a:lnTo>
                  <a:pt x="592322" y="825959"/>
                </a:lnTo>
                <a:lnTo>
                  <a:pt x="521907" y="830160"/>
                </a:lnTo>
                <a:lnTo>
                  <a:pt x="459797" y="836750"/>
                </a:lnTo>
                <a:lnTo>
                  <a:pt x="407996" y="845390"/>
                </a:lnTo>
                <a:lnTo>
                  <a:pt x="368512" y="855743"/>
                </a:lnTo>
                <a:lnTo>
                  <a:pt x="334518" y="880237"/>
                </a:lnTo>
                <a:lnTo>
                  <a:pt x="334518" y="1593215"/>
                </a:lnTo>
                <a:lnTo>
                  <a:pt x="325685" y="1605980"/>
                </a:lnTo>
                <a:lnTo>
                  <a:pt x="261039" y="1628061"/>
                </a:lnTo>
                <a:lnTo>
                  <a:pt x="209238" y="1636701"/>
                </a:lnTo>
                <a:lnTo>
                  <a:pt x="147128" y="1643291"/>
                </a:lnTo>
                <a:lnTo>
                  <a:pt x="76713" y="1647492"/>
                </a:lnTo>
                <a:lnTo>
                  <a:pt x="0" y="1648968"/>
                </a:lnTo>
              </a:path>
            </a:pathLst>
          </a:custGeom>
          <a:ln w="6096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6031" y="3384803"/>
            <a:ext cx="669290" cy="3162300"/>
          </a:xfrm>
          <a:custGeom>
            <a:avLst/>
            <a:gdLst/>
            <a:ahLst/>
            <a:cxnLst/>
            <a:rect l="l" t="t" r="r" b="b"/>
            <a:pathLst>
              <a:path w="669290" h="3162300">
                <a:moveTo>
                  <a:pt x="0" y="0"/>
                </a:moveTo>
                <a:lnTo>
                  <a:pt x="76713" y="1475"/>
                </a:lnTo>
                <a:lnTo>
                  <a:pt x="147128" y="5676"/>
                </a:lnTo>
                <a:lnTo>
                  <a:pt x="209238" y="12266"/>
                </a:lnTo>
                <a:lnTo>
                  <a:pt x="261039" y="20906"/>
                </a:lnTo>
                <a:lnTo>
                  <a:pt x="300523" y="31259"/>
                </a:lnTo>
                <a:lnTo>
                  <a:pt x="334518" y="55753"/>
                </a:lnTo>
                <a:lnTo>
                  <a:pt x="334518" y="1525397"/>
                </a:lnTo>
                <a:lnTo>
                  <a:pt x="343350" y="1538162"/>
                </a:lnTo>
                <a:lnTo>
                  <a:pt x="407996" y="1560243"/>
                </a:lnTo>
                <a:lnTo>
                  <a:pt x="459797" y="1568883"/>
                </a:lnTo>
                <a:lnTo>
                  <a:pt x="521907" y="1575473"/>
                </a:lnTo>
                <a:lnTo>
                  <a:pt x="592322" y="1579674"/>
                </a:lnTo>
                <a:lnTo>
                  <a:pt x="669036" y="1581150"/>
                </a:lnTo>
                <a:lnTo>
                  <a:pt x="592322" y="1582625"/>
                </a:lnTo>
                <a:lnTo>
                  <a:pt x="521907" y="1586826"/>
                </a:lnTo>
                <a:lnTo>
                  <a:pt x="459797" y="1593416"/>
                </a:lnTo>
                <a:lnTo>
                  <a:pt x="407996" y="1602056"/>
                </a:lnTo>
                <a:lnTo>
                  <a:pt x="368512" y="1612409"/>
                </a:lnTo>
                <a:lnTo>
                  <a:pt x="334518" y="1636903"/>
                </a:lnTo>
                <a:lnTo>
                  <a:pt x="334518" y="3106547"/>
                </a:lnTo>
                <a:lnTo>
                  <a:pt x="325685" y="3119332"/>
                </a:lnTo>
                <a:lnTo>
                  <a:pt x="261039" y="3141420"/>
                </a:lnTo>
                <a:lnTo>
                  <a:pt x="209238" y="3150053"/>
                </a:lnTo>
                <a:lnTo>
                  <a:pt x="147128" y="3156634"/>
                </a:lnTo>
                <a:lnTo>
                  <a:pt x="76713" y="3160827"/>
                </a:lnTo>
                <a:lnTo>
                  <a:pt x="0" y="3162300"/>
                </a:lnTo>
              </a:path>
            </a:pathLst>
          </a:custGeom>
          <a:ln w="6096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25331" y="1715261"/>
            <a:ext cx="2138680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b="1" spc="-80" dirty="0">
                <a:latin typeface="Arial"/>
                <a:cs typeface="Arial"/>
              </a:rPr>
              <a:t>Volatile: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75"/>
              </a:spcBef>
            </a:pPr>
            <a:r>
              <a:rPr sz="2000" b="1" spc="-95" dirty="0">
                <a:latin typeface="Arial"/>
                <a:cs typeface="Arial"/>
              </a:rPr>
              <a:t>Loses </a:t>
            </a:r>
            <a:r>
              <a:rPr sz="2000" b="1" spc="-65" dirty="0">
                <a:latin typeface="Arial"/>
                <a:cs typeface="Arial"/>
              </a:rPr>
              <a:t>its </a:t>
            </a:r>
            <a:r>
              <a:rPr sz="2000" b="1" spc="-50" dirty="0">
                <a:latin typeface="Arial"/>
                <a:cs typeface="Arial"/>
              </a:rPr>
              <a:t>contents  </a:t>
            </a:r>
            <a:r>
              <a:rPr sz="2000" b="1" spc="-95" dirty="0">
                <a:latin typeface="Arial"/>
                <a:cs typeface="Arial"/>
              </a:rPr>
              <a:t>when </a:t>
            </a:r>
            <a:r>
              <a:rPr sz="2000" b="1" spc="-70" dirty="0">
                <a:latin typeface="Arial"/>
                <a:cs typeface="Arial"/>
              </a:rPr>
              <a:t>power </a:t>
            </a:r>
            <a:r>
              <a:rPr sz="2000" b="1" spc="-110" dirty="0">
                <a:latin typeface="Arial"/>
                <a:cs typeface="Arial"/>
              </a:rPr>
              <a:t>is  </a:t>
            </a:r>
            <a:r>
              <a:rPr sz="2000" b="1" spc="-70" dirty="0">
                <a:latin typeface="Arial"/>
                <a:cs typeface="Arial"/>
              </a:rPr>
              <a:t>removed.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2509" y="4075303"/>
            <a:ext cx="2285365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latin typeface="Arial"/>
                <a:cs typeface="Arial"/>
              </a:rPr>
              <a:t>Non </a:t>
            </a:r>
            <a:r>
              <a:rPr sz="2400" b="1" spc="-80" dirty="0">
                <a:latin typeface="Arial"/>
                <a:cs typeface="Arial"/>
              </a:rPr>
              <a:t>Volatile:  </a:t>
            </a:r>
            <a:r>
              <a:rPr sz="2000" b="1" spc="-60" dirty="0">
                <a:latin typeface="Arial"/>
                <a:cs typeface="Arial"/>
              </a:rPr>
              <a:t>Retain </a:t>
            </a:r>
            <a:r>
              <a:rPr sz="2000" b="1" spc="-65" dirty="0">
                <a:latin typeface="Arial"/>
                <a:cs typeface="Arial"/>
              </a:rPr>
              <a:t>its </a:t>
            </a:r>
            <a:r>
              <a:rPr sz="2000" b="1" spc="-45" dirty="0">
                <a:latin typeface="Arial"/>
                <a:cs typeface="Arial"/>
              </a:rPr>
              <a:t>contents  </a:t>
            </a:r>
            <a:r>
              <a:rPr sz="2000" b="1" spc="-65" dirty="0">
                <a:latin typeface="Arial"/>
                <a:cs typeface="Arial"/>
              </a:rPr>
              <a:t>even </a:t>
            </a:r>
            <a:r>
              <a:rPr sz="2000" b="1" spc="-95" dirty="0">
                <a:latin typeface="Arial"/>
                <a:cs typeface="Arial"/>
              </a:rPr>
              <a:t>when </a:t>
            </a:r>
            <a:r>
              <a:rPr sz="2000" b="1" spc="-70" dirty="0">
                <a:latin typeface="Arial"/>
                <a:cs typeface="Arial"/>
              </a:rPr>
              <a:t>power </a:t>
            </a:r>
            <a:r>
              <a:rPr sz="2000" b="1" spc="-105" dirty="0">
                <a:latin typeface="Arial"/>
                <a:cs typeface="Arial"/>
              </a:rPr>
              <a:t>is  </a:t>
            </a:r>
            <a:r>
              <a:rPr sz="2000" b="1" spc="-70" dirty="0">
                <a:latin typeface="Arial"/>
                <a:cs typeface="Arial"/>
              </a:rPr>
              <a:t>removed.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4210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/>
              <a:t>Types </a:t>
            </a:r>
            <a:r>
              <a:rPr sz="2800" spc="15" dirty="0"/>
              <a:t>of </a:t>
            </a:r>
            <a:r>
              <a:rPr sz="2800" spc="-10" dirty="0"/>
              <a:t>Operating</a:t>
            </a:r>
            <a:r>
              <a:rPr sz="2800" spc="215" dirty="0"/>
              <a:t> </a:t>
            </a:r>
            <a:r>
              <a:rPr sz="2800" spc="-35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92504" y="1601470"/>
            <a:ext cx="3041650" cy="23730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Batch Operating System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Multitasking OS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Multiprogramming OS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Multiprocessing OS</a:t>
            </a:r>
          </a:p>
          <a:p>
            <a:pPr marL="240665" indent="-227965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cs typeface="Arial Black"/>
              </a:rPr>
              <a:t>Distributed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3434</TotalTime>
  <Words>623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Impact</vt:lpstr>
      <vt:lpstr>Times New Roman</vt:lpstr>
      <vt:lpstr>Wingdings</vt:lpstr>
      <vt:lpstr>NewsPrint</vt:lpstr>
      <vt:lpstr>Operating Systems </vt:lpstr>
      <vt:lpstr>Operating Systems</vt:lpstr>
      <vt:lpstr>What do operating systems do?</vt:lpstr>
      <vt:lpstr>Examples of Operating Systems</vt:lpstr>
      <vt:lpstr>Goals of Operating System</vt:lpstr>
      <vt:lpstr>Computer System Operation</vt:lpstr>
      <vt:lpstr>PowerPoint Presentation</vt:lpstr>
      <vt:lpstr>Storage Structure</vt:lpstr>
      <vt:lpstr>Types of Operating System</vt:lpstr>
      <vt:lpstr>Batch Operating System</vt:lpstr>
      <vt:lpstr>Multiprogramming</vt:lpstr>
      <vt:lpstr>Multitasking (Time Sharing)</vt:lpstr>
      <vt:lpstr>Multiprocessing</vt:lpstr>
      <vt:lpstr>Operating System Services</vt:lpstr>
      <vt:lpstr>PowerPoint Presentation</vt:lpstr>
      <vt:lpstr>BIOS(Basic Input Output System</vt:lpstr>
      <vt:lpstr>Important Terms and Definitions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nformation and communication technology</dc:title>
  <dc:creator>Ifrah-Q</dc:creator>
  <cp:lastModifiedBy>Qaisar Shafi</cp:lastModifiedBy>
  <cp:revision>13</cp:revision>
  <dcterms:created xsi:type="dcterms:W3CDTF">2019-02-22T04:04:03Z</dcterms:created>
  <dcterms:modified xsi:type="dcterms:W3CDTF">2021-12-21T07:17:45Z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2019-02-22T00:00:00Z</vt:filetime>
  </property>
</Properties>
</file>