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60" r:id="rId1"/>
  </p:sldMasterIdLst>
  <p:notesMasterIdLst>
    <p:notesMasterId r:id="rId2"/>
  </p:notesMasterIdLst>
  <p:sldIdLst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3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Algorithms and Problem Solving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Simple Algorithm Example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/>
              <a:t>Problem: Find the maximum number in a list.</a:t>
            </a:r>
            <a:endParaRPr sz="2800"/>
          </a:p>
          <a:p>
            <a:pPr>
              <a:defRPr sz="1800"/>
            </a:pPr>
            <a:r>
              <a:rPr sz="2800"/>
              <a:t>Steps:</a:t>
            </a:r>
            <a:endParaRPr sz="2800"/>
          </a:p>
          <a:p>
            <a:pPr>
              <a:defRPr sz="1800"/>
            </a:pPr>
            <a:r>
              <a:rPr sz="2800"/>
              <a:t>1. Start with the first number as the maximum.</a:t>
            </a:r>
            <a:endParaRPr sz="2800"/>
          </a:p>
          <a:p>
            <a:pPr>
              <a:defRPr sz="1800"/>
            </a:pPr>
            <a:r>
              <a:rPr sz="2800"/>
              <a:t>2. Compare each number with the maximum.</a:t>
            </a:r>
            <a:endParaRPr sz="2800"/>
          </a:p>
          <a:p>
            <a:pPr>
              <a:defRPr sz="1800"/>
            </a:pPr>
            <a:r>
              <a:rPr sz="2800"/>
              <a:t>3. Update the maximum if the current number is larger.</a:t>
            </a:r>
            <a:endParaRPr sz="2800"/>
          </a:p>
          <a:p>
            <a:pPr>
              <a:defRPr sz="1800"/>
            </a:pPr>
            <a:r>
              <a:rPr sz="2800"/>
              <a:t>4. Return the maximum.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Program Development Cycle and Tools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Steps: Problem Definition, Design, Coding, Testing, Debugging, Maintenance.</a:t>
            </a:r>
            <a:endParaRPr sz="4000"/>
          </a:p>
          <a:p>
            <a:pPr>
              <a:defRPr sz="1800"/>
            </a:pPr>
            <a:r>
              <a:rPr sz="4000"/>
              <a:t>Tools: IDEs (e.g., Visual Studio, PyCharm), Debuggers, Git.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Machine Language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Lowest-level programming language with binary code (1s and 0s).</a:t>
            </a:r>
            <a:endParaRPr sz="4000"/>
          </a:p>
          <a:p>
            <a:pPr>
              <a:defRPr sz="1800"/>
            </a:pPr>
            <a:r>
              <a:rPr sz="4000"/>
              <a:t>Directly understood by hardware.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Assembly Language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Low-level language with mnemonics representing machine instructions.</a:t>
            </a:r>
            <a:endParaRPr sz="4000"/>
          </a:p>
          <a:p>
            <a:pPr>
              <a:defRPr sz="1800"/>
            </a:pPr>
            <a:r>
              <a:rPr sz="4000"/>
              <a:t>Closer to hardware but easier to understand than binary.</a:t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High-Level Language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Abstracted from hardware, designed for ease of use.</a:t>
            </a:r>
            <a:endParaRPr sz="4000"/>
          </a:p>
          <a:p>
            <a:pPr>
              <a:defRPr sz="1800"/>
            </a:pPr>
            <a:r>
              <a:rPr sz="4000"/>
              <a:t>Examples: Python, C++, Java.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/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857250"/>
          </a:xfrm>
        </p:spPr>
        <p:txBody>
          <a:bodyPr/>
          <a:p>
            <a:r>
              <a:t>Flowcharts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5120640"/>
          </a:xfrm>
        </p:spPr>
        <p:txBody>
          <a:bodyPr/>
          <a:p>
            <a:r>
              <a:rPr sz="2800"/>
              <a:t>Diagrams showing the flow of control in a program.</a:t>
            </a:r>
            <a:endParaRPr sz="2800"/>
          </a:p>
          <a:p>
            <a:pPr>
              <a:defRPr sz="1800"/>
            </a:pPr>
            <a:r>
              <a:rPr sz="2800"/>
              <a:t>Uses symbols to represent operations and arrows for flow.</a:t>
            </a:r>
            <a:endParaRPr sz="280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50975" y="2406015"/>
            <a:ext cx="6323965" cy="410146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/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Pseudocode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Simplified, human-readable representation of algorithms.</a:t>
            </a:r>
          </a:p>
          <a:p>
            <a:pPr>
              <a:defRPr sz="1800"/>
            </a:pPr>
            <a:r>
              <a:rPr sz="2400"/>
              <a:t>Focuses on logic without syntax details.</a:t>
            </a:r>
            <a:endParaRPr sz="2400"/>
          </a:p>
        </p:txBody>
      </p:sp>
      <p:graphicFrame>
        <p:nvGraphicFramePr>
          <p:cNvPr id="4194304" name="Table 3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1180465" y="3100070"/>
          <a:ext cx="6750050" cy="3047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0"/>
              </a:tblGrid>
              <a:tr h="3047365">
                <a:tc>
                  <a:txBody>
                    <a:bodyPr/>
                    <a:p>
                      <a:pPr>
                        <a:buNone/>
                      </a:pPr>
                      <a:r>
                        <a:rPr altLang="en-US" sz="3200" i="1" lang="en-US"/>
                        <a:t>function factorial(n):</a:t>
                      </a:r>
                      <a:endParaRPr altLang="en-US" sz="3200" i="1" lang="en-US"/>
                    </a:p>
                    <a:p>
                      <a:pPr>
                        <a:buNone/>
                      </a:pPr>
                      <a:r>
                        <a:rPr altLang="en-US" sz="3200" i="1" lang="en-US"/>
                        <a:t>    result = 1</a:t>
                      </a:r>
                      <a:endParaRPr altLang="en-US" sz="3200" i="1" lang="en-US"/>
                    </a:p>
                    <a:p>
                      <a:pPr>
                        <a:buNone/>
                      </a:pPr>
                      <a:r>
                        <a:rPr altLang="en-US" sz="3200" i="1" lang="en-US"/>
                        <a:t>    for i = 1 to n do:</a:t>
                      </a:r>
                      <a:endParaRPr altLang="en-US" sz="3200" i="1" lang="en-US"/>
                    </a:p>
                    <a:p>
                      <a:pPr>
                        <a:buNone/>
                      </a:pPr>
                      <a:r>
                        <a:rPr altLang="en-US" sz="3200" i="1" lang="en-US"/>
                        <a:t>        result = result * i</a:t>
                      </a:r>
                      <a:endParaRPr altLang="en-US" sz="3200" i="1" lang="en-US"/>
                    </a:p>
                    <a:p>
                      <a:pPr>
                        <a:buNone/>
                      </a:pPr>
                      <a:r>
                        <a:rPr altLang="en-US" sz="3200" i="1" lang="en-US"/>
                        <a:t>    return result</a:t>
                      </a:r>
                      <a:endParaRPr altLang="en-US" sz="3200" i="1" lang="en-US"/>
                    </a:p>
                    <a:p>
                      <a:pPr>
                        <a:buNone/>
                      </a:pPr>
                      <a:endParaRPr altLang="en-US" sz="3200" i="1" lang="en-US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Tips to Improve Logic in Programming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/>
              <a:t>Break down problems into smaller parts.</a:t>
            </a:r>
            <a:endParaRPr sz="2800"/>
          </a:p>
          <a:p>
            <a:pPr>
              <a:defRPr sz="1800"/>
            </a:pPr>
            <a:r>
              <a:rPr sz="2800"/>
              <a:t>Practice regularly and learn algorithms.</a:t>
            </a:r>
            <a:endParaRPr sz="2800"/>
          </a:p>
          <a:p>
            <a:pPr>
              <a:defRPr sz="1800"/>
            </a:pPr>
            <a:r>
              <a:rPr sz="2800"/>
              <a:t>Write pseudocode before coding.</a:t>
            </a:r>
            <a:endParaRPr sz="2800"/>
          </a:p>
          <a:p>
            <a:pPr>
              <a:defRPr sz="1800"/>
            </a:pPr>
            <a:r>
              <a:rPr sz="2800"/>
              <a:t>Use debugging tools and optimize solutions.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The Concept of Algorithms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222" lnSpcReduction="20000"/>
          </a:bodyPr>
          <a:p>
            <a:pPr algn="just"/>
            <a:r>
              <a:rPr sz="3600"/>
              <a:t>An algorithm is a step-by-step procedure or formula for solving a problem.</a:t>
            </a:r>
            <a:endParaRPr sz="3600"/>
          </a:p>
          <a:p>
            <a:pPr algn="just">
              <a:defRPr sz="1800"/>
            </a:pPr>
            <a:r>
              <a:rPr sz="3600"/>
              <a:t>Well-defined computational procedure that takes input, processes it, and produces output.</a:t>
            </a:r>
            <a:endParaRPr sz="3600"/>
          </a:p>
          <a:p>
            <a:pPr algn="just">
              <a:defRPr sz="1800"/>
            </a:pPr>
            <a:r>
              <a:rPr sz="3600"/>
              <a:t>Backbone of computer science for automating tasks.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Algorithms and Role of Algorithms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Algorithms help automate tasks and solve problems efficiently.</a:t>
            </a:r>
            <a:endParaRPr sz="3600"/>
          </a:p>
          <a:p>
            <a:pPr>
              <a:defRPr sz="1800"/>
            </a:pPr>
            <a:r>
              <a:rPr sz="3600"/>
              <a:t>Applications range from sorting data to complex AI calculations.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Representations and Discovery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/>
              <a:t>Algorithms can be represented using pseudocode, flowcharts, and programming code.</a:t>
            </a:r>
            <a:endParaRPr sz="3600"/>
          </a:p>
          <a:p>
            <a:pPr>
              <a:defRPr sz="1800"/>
            </a:pPr>
            <a:r>
              <a:rPr sz="3600"/>
              <a:t>Discovery involves recognizing patterns and generalizing solutions.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Iterative and Recursive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Iterative: Repeats steps until a condition is met (e.g., loops).</a:t>
            </a:r>
            <a:endParaRPr sz="4000"/>
          </a:p>
          <a:p>
            <a:pPr>
              <a:defRPr sz="1800"/>
            </a:pPr>
            <a:r>
              <a:rPr sz="4000"/>
              <a:t>Recursive: Solves smaller instances of the same problem (e.g., factorial calculation).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Iterative Example: Factorial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Problem: Calculate factorial of a number (n!).</a:t>
            </a:r>
          </a:p>
          <a:p>
            <a:pPr>
              <a:defRPr sz="1800"/>
            </a:pPr>
            <a:r>
              <a:rPr sz="2800"/>
              <a:t>Iterative Pseudocode:</a:t>
            </a:r>
            <a:endParaRPr sz="2800"/>
          </a:p>
          <a:p>
            <a:pPr indent="0" marL="0">
              <a:buNone/>
              <a:defRPr sz="1800"/>
            </a:pPr>
            <a:r>
              <a:rPr sz="2800"/>
              <a:t>1. Initialize result = 1.</a:t>
            </a:r>
            <a:endParaRPr sz="2800"/>
          </a:p>
          <a:p>
            <a:pPr indent="0" marL="0">
              <a:buNone/>
              <a:defRPr sz="1800"/>
            </a:pPr>
            <a:r>
              <a:rPr sz="2800"/>
              <a:t>2. For i = 1 to n:</a:t>
            </a:r>
            <a:endParaRPr sz="2800"/>
          </a:p>
          <a:p>
            <a:pPr indent="0" marL="0">
              <a:buNone/>
              <a:defRPr sz="1800"/>
            </a:pPr>
            <a:r>
              <a:rPr sz="2800"/>
              <a:t>   a. Multiply result by i.</a:t>
            </a:r>
            <a:endParaRPr sz="2800"/>
          </a:p>
          <a:p>
            <a:pPr indent="0" marL="0">
              <a:buNone/>
              <a:defRPr sz="1800"/>
            </a:pPr>
            <a:r>
              <a:rPr sz="2800"/>
              <a:t>3. Return result.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Recursive Example: Factorial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Problem: Calculate factorial of a number (n!).</a:t>
            </a:r>
          </a:p>
          <a:p>
            <a:pPr>
              <a:defRPr sz="1800"/>
            </a:pPr>
            <a:r>
              <a:rPr sz="3200"/>
              <a:t>Recursive Pseudocode:</a:t>
            </a:r>
            <a:endParaRPr sz="3200"/>
          </a:p>
          <a:p>
            <a:pPr indent="0" marL="0">
              <a:buNone/>
              <a:defRPr sz="1800"/>
            </a:pPr>
            <a:r>
              <a:rPr sz="3200"/>
              <a:t>1. Base Case: If n = 0, return 1.</a:t>
            </a:r>
            <a:endParaRPr sz="3200"/>
          </a:p>
          <a:p>
            <a:pPr indent="0" marL="0">
              <a:buNone/>
              <a:defRPr sz="1800"/>
            </a:pPr>
            <a:r>
              <a:rPr sz="3200"/>
              <a:t>2. Recursive Step: Return n * factorial(n - 1).</a:t>
            </a:r>
            <a:endParaRPr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Efficiency and Correctness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4000"/>
              <a:t>Efficiency: Minimizes time and resources (Time and Space Complexity).</a:t>
            </a:r>
            <a:endParaRPr sz="4000"/>
          </a:p>
          <a:p>
            <a:pPr>
              <a:defRPr sz="1800"/>
            </a:pPr>
            <a:r>
              <a:rPr sz="4000"/>
              <a:t>Correctness: Produces correct output for all valid inputs and terminates.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Algorithm Efficiency and Correctness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r>
              <a:t>Problem: Check if a list is sorted.</a:t>
            </a:r>
          </a:p>
          <a:p>
            <a:pPr>
              <a:defRPr sz="1800"/>
            </a:pPr>
            <a:r>
              <a:rPr sz="2800"/>
              <a:t>Efficiency:</a:t>
            </a:r>
            <a:endParaRPr sz="2800"/>
          </a:p>
          <a:p>
            <a:pPr>
              <a:defRPr sz="1800"/>
            </a:pPr>
            <a:r>
              <a:rPr sz="2800"/>
              <a:t>1. Time Complexity: O(n) - Check each element once.</a:t>
            </a:r>
            <a:endParaRPr sz="2800"/>
          </a:p>
          <a:p>
            <a:pPr>
              <a:defRPr sz="1800"/>
            </a:pPr>
            <a:r>
              <a:rPr sz="2800"/>
              <a:t>2. Space Complexity: O(1) - No extra space needed.</a:t>
            </a:r>
            <a:endParaRPr sz="2800"/>
          </a:p>
          <a:p>
            <a:pPr>
              <a:defRPr sz="1800"/>
            </a:pPr>
            <a:r>
              <a:rPr sz="2800"/>
              <a:t>Correctness:</a:t>
            </a:r>
            <a:endParaRPr sz="2800"/>
          </a:p>
          <a:p>
            <a:pPr>
              <a:defRPr sz="1800"/>
            </a:pPr>
            <a:r>
              <a:rPr sz="2800"/>
              <a:t>1. For i from 1 to n-1, if list[i] &lt; list[i-1], return False.</a:t>
            </a:r>
            <a:endParaRPr sz="2800"/>
          </a:p>
          <a:p>
            <a:pPr>
              <a:defRPr sz="1800"/>
            </a:pPr>
            <a:r>
              <a:rPr sz="2800"/>
              <a:t>2. If loop completes, return True.</a:t>
            </a:r>
            <a:endParaRPr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16*229"/>
  <p:tag name="TABLE_ENDDRAG_RECT" val="108*255*516*229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8</dc:creator>
  <cp:lastModifiedBy>Yasir Ali Khan Niazi</cp:lastModifiedBy>
  <dcterms:created xsi:type="dcterms:W3CDTF">2013-01-26T23:14:00Z</dcterms:created>
  <dcterms:modified xsi:type="dcterms:W3CDTF">2025-01-06T17:59:48Z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4F5EF083C70F4E21AE230FE0763ECC09_12</vt:lpwstr>
  </property>
  <property fmtid="{D5CDD505-2E9C-101B-9397-08002B2CF9AE}" pid="3" name="KSOProductBuildVer">
    <vt:lpwstr>1033-12.2.0.18911</vt:lpwstr>
  </property>
</Properties>
</file>