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80" r:id="rId5"/>
    <p:sldId id="292" r:id="rId6"/>
    <p:sldId id="307" r:id="rId7"/>
    <p:sldId id="300" r:id="rId8"/>
    <p:sldId id="308" r:id="rId9"/>
    <p:sldId id="290" r:id="rId10"/>
    <p:sldId id="28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4005" autoAdjust="0"/>
  </p:normalViewPr>
  <p:slideViewPr>
    <p:cSldViewPr snapToGrid="0">
      <p:cViewPr varScale="1">
        <p:scale>
          <a:sx n="60" d="100"/>
          <a:sy n="60" d="100"/>
        </p:scale>
        <p:origin x="83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a:t>Learning &amp;Managing</a:t>
          </a:r>
        </a:p>
      </dgm:t>
    </dgm:pt>
    <dgm:pt modelId="{02D8D4EF-9694-45C7-AF26-E20371B3C352}" type="sibTrans" cxnId="{507A74C7-FEAF-4A4C-9250-0613CBC2F127}">
      <dgm:prSet/>
      <dgm:spPr/>
      <dgm:t>
        <a:bodyPr/>
        <a:lstStyle/>
        <a:p>
          <a:endParaRPr lang="en-US"/>
        </a:p>
      </dgm:t>
    </dgm:pt>
    <dgm:pt modelId="{BE164097-A5AA-4EA1-9E64-D7FCD4DD2A4E}" type="parTrans" cxnId="{507A74C7-FEAF-4A4C-9250-0613CBC2F127}">
      <dgm:prSet/>
      <dgm:spPr/>
      <dgm:t>
        <a:bodyPr/>
        <a:lstStyle/>
        <a:p>
          <a:endParaRPr lang="en-US"/>
        </a:p>
      </dgm:t>
    </dgm:pt>
    <dgm:pt modelId="{C2F66EED-74C3-4F36-A1D4-8AFCBB009938}">
      <dgm:prSet custT="1"/>
      <dgm:spPr/>
      <dgm:t>
        <a:bodyPr/>
        <a:lstStyle/>
        <a:p>
          <a:pPr marL="0" lvl="0" indent="0" algn="ctr" defTabSz="755650">
            <a:lnSpc>
              <a:spcPct val="100000"/>
            </a:lnSpc>
            <a:spcBef>
              <a:spcPct val="0"/>
            </a:spcBef>
            <a:spcAft>
              <a:spcPct val="35000"/>
            </a:spcAft>
            <a:buNone/>
          </a:pPr>
          <a:r>
            <a:rPr lang="en-US" altLang="zh-CN" sz="1700" kern="1200" dirty="0">
              <a:solidFill>
                <a:prstClr val="white">
                  <a:hueOff val="0"/>
                  <a:satOff val="0"/>
                  <a:lumOff val="0"/>
                  <a:alphaOff val="0"/>
                </a:prstClr>
              </a:solidFill>
              <a:latin typeface="Arial Nova"/>
              <a:ea typeface="+mn-ea"/>
              <a:cs typeface="+mn-cs"/>
              <a:sym typeface="Wingdings" panose="05000000000000000000" pitchFamily="2" charset="2"/>
            </a:rPr>
            <a:t>Learn and understand the content within your computer, summarize it, and extract key features to assign tags to it. Build a “database” with </a:t>
          </a:r>
          <a:r>
            <a:rPr lang="en-US" altLang="zh-CN" sz="1700" kern="1200" dirty="0" err="1">
              <a:solidFill>
                <a:prstClr val="white">
                  <a:hueOff val="0"/>
                  <a:satOff val="0"/>
                  <a:lumOff val="0"/>
                  <a:alphaOff val="0"/>
                </a:prstClr>
              </a:solidFill>
              <a:latin typeface="Arial Nova"/>
              <a:ea typeface="+mn-ea"/>
              <a:cs typeface="+mn-cs"/>
              <a:sym typeface="Wingdings" panose="05000000000000000000" pitchFamily="2" charset="2"/>
            </a:rPr>
            <a:t>hierachy</a:t>
          </a:r>
          <a:endParaRPr lang="en-US" altLang="zh-CN" sz="1700" kern="1200" dirty="0">
            <a:solidFill>
              <a:prstClr val="white">
                <a:hueOff val="0"/>
                <a:satOff val="0"/>
                <a:lumOff val="0"/>
                <a:alphaOff val="0"/>
              </a:prstClr>
            </a:solidFill>
            <a:latin typeface="Arial Nova"/>
            <a:ea typeface="+mn-ea"/>
            <a:cs typeface="+mn-cs"/>
            <a:sym typeface="Wingdings" panose="05000000000000000000" pitchFamily="2" charset="2"/>
          </a:endParaRPr>
        </a:p>
      </dgm:t>
    </dgm:pt>
    <dgm:pt modelId="{F9BAA161-AAEC-4A41-B4D9-A27EAD80526E}" type="sibTrans" cxnId="{7A243DB8-C0B8-4718-B558-CE939B8FF03E}">
      <dgm:prSet/>
      <dgm:spPr/>
      <dgm:t>
        <a:bodyPr/>
        <a:lstStyle/>
        <a:p>
          <a:endParaRPr lang="en-US"/>
        </a:p>
      </dgm:t>
    </dgm:pt>
    <dgm:pt modelId="{5CF5C62A-BD1A-4922-92B6-33ECA44C1F76}" type="parTrans" cxnId="{7A243DB8-C0B8-4718-B558-CE939B8FF03E}">
      <dgm:prSet/>
      <dgm:spPr/>
      <dgm:t>
        <a:bodyPr/>
        <a:lstStyle/>
        <a:p>
          <a:endParaRPr lang="en-US"/>
        </a:p>
      </dgm:t>
    </dgm:pt>
    <dgm:pt modelId="{DCCE571A-4D30-4294-ABAF-6885F619D2D9}">
      <dgm:prSet/>
      <dgm:spPr/>
      <dgm:t>
        <a:bodyPr/>
        <a:lstStyle/>
        <a:p>
          <a:pPr>
            <a:lnSpc>
              <a:spcPct val="100000"/>
            </a:lnSpc>
            <a:defRPr b="1"/>
          </a:pPr>
          <a:r>
            <a:rPr lang="en-US" dirty="0"/>
            <a:t>Data Searching</a:t>
          </a:r>
        </a:p>
      </dgm:t>
    </dgm:pt>
    <dgm:pt modelId="{2C1DF6EC-6090-4926-A556-3D2417B7F2AA}" type="sibTrans" cxnId="{E70347E4-4461-4B80-8927-4CA0AEBFAAF8}">
      <dgm:prSet/>
      <dgm:spPr/>
      <dgm:t>
        <a:bodyPr/>
        <a:lstStyle/>
        <a:p>
          <a:endParaRPr lang="en-US"/>
        </a:p>
      </dgm:t>
    </dgm:pt>
    <dgm:pt modelId="{3AD83C96-5A95-4337-BF2D-97454AF7F108}" type="parTrans" cxnId="{E70347E4-4461-4B80-8927-4CA0AEBFAAF8}">
      <dgm:prSet/>
      <dgm:spPr/>
      <dgm:t>
        <a:bodyPr/>
        <a:lstStyle/>
        <a:p>
          <a:endParaRPr lang="en-US"/>
        </a:p>
      </dgm:t>
    </dgm:pt>
    <dgm:pt modelId="{28C188E4-A3B1-47AF-802E-B2DED21921BA}">
      <dgm:prSet/>
      <dgm:spPr/>
      <dgm:t>
        <a:bodyPr/>
        <a:lstStyle/>
        <a:p>
          <a:pPr>
            <a:lnSpc>
              <a:spcPct val="100000"/>
            </a:lnSpc>
            <a:defRPr b="1"/>
          </a:pPr>
          <a:r>
            <a:rPr lang="en-US" dirty="0"/>
            <a:t>Question Answering</a:t>
          </a:r>
        </a:p>
      </dgm:t>
    </dgm:pt>
    <dgm:pt modelId="{7BEFF1EA-4DB5-4BD3-A89B-DF0184626A1A}" type="sibTrans" cxnId="{B807BF75-BC86-4A84-AB83-7B8BC68E737C}">
      <dgm:prSet/>
      <dgm:spPr/>
      <dgm:t>
        <a:bodyPr/>
        <a:lstStyle/>
        <a:p>
          <a:endParaRPr lang="en-US"/>
        </a:p>
      </dgm:t>
    </dgm:pt>
    <dgm:pt modelId="{C89C556F-BA69-4B68-9F7C-1121B26764B0}" type="parTrans" cxnId="{B807BF75-BC86-4A84-AB83-7B8BC68E737C}">
      <dgm:prSet/>
      <dgm:spPr/>
      <dgm:t>
        <a:bodyPr/>
        <a:lstStyle/>
        <a:p>
          <a:endParaRPr lang="en-US"/>
        </a:p>
      </dgm:t>
    </dgm:pt>
    <dgm:pt modelId="{C1BC2591-8C91-4D2E-838F-26D0C0073985}">
      <dgm:prSet custT="1"/>
      <dgm:spPr/>
      <dgm:t>
        <a:bodyPr/>
        <a:lstStyle/>
        <a:p>
          <a:pPr marL="0" lvl="0" indent="0" algn="ctr" defTabSz="755650">
            <a:lnSpc>
              <a:spcPct val="100000"/>
            </a:lnSpc>
            <a:spcBef>
              <a:spcPct val="0"/>
            </a:spcBef>
            <a:spcAft>
              <a:spcPct val="35000"/>
            </a:spcAft>
            <a:buNone/>
          </a:pPr>
          <a:r>
            <a:rPr lang="en-US" sz="1700" kern="1200" dirty="0">
              <a:solidFill>
                <a:prstClr val="white">
                  <a:hueOff val="0"/>
                  <a:satOff val="0"/>
                  <a:lumOff val="0"/>
                  <a:alphaOff val="0"/>
                </a:prstClr>
              </a:solidFill>
              <a:latin typeface="Arial Nova"/>
              <a:ea typeface="+mn-ea"/>
              <a:cs typeface="+mn-cs"/>
            </a:rPr>
            <a:t>Answer questions based on the data in the computer</a:t>
          </a:r>
        </a:p>
      </dgm:t>
    </dgm:pt>
    <dgm:pt modelId="{472A1DB7-924E-4E35-8E55-E1EE1C624B51}" type="sibTrans" cxnId="{D20E76FA-21CC-446B-8735-8A5FCDFC9E0E}">
      <dgm:prSet/>
      <dgm:spPr/>
      <dgm:t>
        <a:bodyPr/>
        <a:lstStyle/>
        <a:p>
          <a:endParaRPr lang="en-US"/>
        </a:p>
      </dgm:t>
    </dgm:pt>
    <dgm:pt modelId="{7DCA0393-C91B-458E-9602-70CA0004F5AA}" type="parTrans" cxnId="{D20E76FA-21CC-446B-8735-8A5FCDFC9E0E}">
      <dgm:prSet/>
      <dgm:spPr/>
      <dgm:t>
        <a:bodyPr/>
        <a:lstStyle/>
        <a:p>
          <a:endParaRPr lang="en-US"/>
        </a:p>
      </dgm:t>
    </dgm:pt>
    <dgm:pt modelId="{B4C55E9F-B5C0-4AD1-919B-D2D83AC9CD40}">
      <dgm:prSet custT="1"/>
      <dgm:spPr/>
      <dgm:t>
        <a:bodyPr/>
        <a:lstStyle/>
        <a:p>
          <a:pPr>
            <a:lnSpc>
              <a:spcPct val="100000"/>
            </a:lnSpc>
          </a:pPr>
          <a:r>
            <a:rPr lang="en-US" sz="1700" dirty="0"/>
            <a:t>Search for the data and the location in your computer based on your description </a:t>
          </a:r>
        </a:p>
      </dgm:t>
    </dgm:pt>
    <dgm:pt modelId="{A6301E27-5ACC-4907-A7C8-B41877235C87}" type="sibTrans" cxnId="{B2BEE9D2-644C-400C-8E33-2C4491C5B104}">
      <dgm:prSet/>
      <dgm:spPr/>
      <dgm:t>
        <a:bodyPr/>
        <a:lstStyle/>
        <a:p>
          <a:endParaRPr lang="en-US"/>
        </a:p>
      </dgm:t>
    </dgm:pt>
    <dgm:pt modelId="{D1B05DEA-DFE0-4560-B75F-1C2BCB67A7C6}" type="parTrans" cxnId="{B2BEE9D2-644C-400C-8E33-2C4491C5B104}">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custLinFactNeighborX="-3842" custLinFactNeighborY="-3183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custLinFactNeighborX="-411" custLinFactNeighborY="-22995">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custScaleX="125963" custScaleY="162451" custLinFactNeighborX="5339" custLinFactNeighborY="32183">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custLinFactNeighborX="2196" custLinFactNeighborY="-3842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ooks on shelf with solid fill"/>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custLinFactNeighborX="-1187" custLinFactNeighborY="-46025">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custScaleY="32714" custLinFactNeighborX="-192" custLinFactNeighborY="-12814">
        <dgm:presLayoutVars/>
      </dgm:prSet>
      <dgm:spPr/>
    </dgm:pt>
    <dgm:pt modelId="{9A7327AD-D2A8-4CB1-B3E0-7543B1D84369}" type="pres">
      <dgm:prSet presAssocID="{2C1DF6EC-6090-4926-A556-3D2417B7F2AA}" presName="sibTrans" presStyleCnt="0"/>
      <dgm:spPr/>
    </dgm:pt>
    <dgm:pt modelId="{6BD9115C-B67F-4CC0-94A9-5BEE1141BCEA}" type="pres">
      <dgm:prSet presAssocID="{28C188E4-A3B1-47AF-802E-B2DED21921BA}" presName="compNode" presStyleCnt="0"/>
      <dgm:spPr/>
    </dgm:pt>
    <dgm:pt modelId="{8F38E82A-7690-4B18-9400-E5A10F52E6F4}" type="pres">
      <dgm:prSet presAssocID="{28C188E4-A3B1-47AF-802E-B2DED21921BA}" presName="iconRect" presStyleLbl="node1" presStyleIdx="2" presStyleCnt="3" custLinFactNeighborX="-549" custLinFactNeighborY="-3077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List with solid fill"/>
        </a:ext>
      </dgm:extLst>
    </dgm:pt>
    <dgm:pt modelId="{A1712DC9-723E-439C-AC33-AEBD7C6DFDD9}" type="pres">
      <dgm:prSet presAssocID="{28C188E4-A3B1-47AF-802E-B2DED21921BA}" presName="iconSpace" presStyleCnt="0"/>
      <dgm:spPr/>
    </dgm:pt>
    <dgm:pt modelId="{36C3EFFD-4E25-46FD-A86A-119127B2A33F}" type="pres">
      <dgm:prSet presAssocID="{28C188E4-A3B1-47AF-802E-B2DED21921BA}" presName="parTx" presStyleLbl="revTx" presStyleIdx="4" presStyleCnt="6" custLinFactNeighborY="-1281">
        <dgm:presLayoutVars>
          <dgm:chMax val="0"/>
          <dgm:chPref val="0"/>
        </dgm:presLayoutVars>
      </dgm:prSet>
      <dgm:spPr/>
    </dgm:pt>
    <dgm:pt modelId="{EC8CCEEA-54C4-40F2-9C5E-5B92A8A71582}" type="pres">
      <dgm:prSet presAssocID="{28C188E4-A3B1-47AF-802E-B2DED21921BA}" presName="txSpace" presStyleCnt="0"/>
      <dgm:spPr/>
    </dgm:pt>
    <dgm:pt modelId="{26657FF9-2DFD-446C-830C-20C9219C1B2B}" type="pres">
      <dgm:prSet presAssocID="{28C188E4-A3B1-47AF-802E-B2DED21921BA}" presName="desTx" presStyleLbl="revTx" presStyleIdx="5" presStyleCnt="6" custLinFactNeighborX="576" custLinFactNeighborY="39219">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5F504147-57F4-406D-B08B-64B34FC8799B}" type="presOf" srcId="{28C188E4-A3B1-47AF-802E-B2DED21921BA}" destId="{36C3EFFD-4E25-46FD-A86A-119127B2A33F}" srcOrd="0" destOrd="0" presId="urn:microsoft.com/office/officeart/2018/5/layout/CenteredIconLabelDescriptionList"/>
    <dgm:cxn modelId="{B807BF75-BC86-4A84-AB83-7B8BC68E737C}" srcId="{E817CCF5-DA3F-4E5F-BE7C-D8111B2BFEBA}" destId="{28C188E4-A3B1-47AF-802E-B2DED21921BA}" srcOrd="2" destOrd="0" parTransId="{C89C556F-BA69-4B68-9F7C-1121B26764B0}" sibTransId="{7BEFF1EA-4DB5-4BD3-A89B-DF0184626A1A}"/>
    <dgm:cxn modelId="{7ABA288A-C040-410E-876D-A84DC32D9216}" type="presOf" srcId="{C1BC2591-8C91-4D2E-838F-26D0C0073985}" destId="{26657FF9-2DFD-446C-830C-20C9219C1B2B}" srcOrd="0" destOrd="0" presId="urn:microsoft.com/office/officeart/2018/5/layout/CenteredIconLabelDescriptionList"/>
    <dgm:cxn modelId="{4D6131AC-1805-4438-A39D-4F587C933D11}" type="presOf" srcId="{E817CCF5-DA3F-4E5F-BE7C-D8111B2BFEBA}" destId="{071926C8-9E08-4BE0-A1E4-133B16FF713E}"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507A74C7-FEAF-4A4C-9250-0613CBC2F127}" srcId="{E817CCF5-DA3F-4E5F-BE7C-D8111B2BFEBA}" destId="{E754A2A0-41CE-428B-9DDC-DCD1FD12D16A}" srcOrd="0" destOrd="0" parTransId="{BE164097-A5AA-4EA1-9E64-D7FCD4DD2A4E}" sibTransId="{02D8D4EF-9694-45C7-AF26-E20371B3C352}"/>
    <dgm:cxn modelId="{B2BEE9D2-644C-400C-8E33-2C4491C5B104}" srcId="{DCCE571A-4D30-4294-ABAF-6885F619D2D9}" destId="{B4C55E9F-B5C0-4AD1-919B-D2D83AC9CD40}" srcOrd="0" destOrd="0" parTransId="{D1B05DEA-DFE0-4560-B75F-1C2BCB67A7C6}" sibTransId="{A6301E27-5ACC-4907-A7C8-B41877235C87}"/>
    <dgm:cxn modelId="{E70347E4-4461-4B80-8927-4CA0AEBFAAF8}" srcId="{E817CCF5-DA3F-4E5F-BE7C-D8111B2BFEBA}" destId="{DCCE571A-4D30-4294-ABAF-6885F619D2D9}" srcOrd="1" destOrd="0" parTransId="{3AD83C96-5A95-4337-BF2D-97454AF7F108}" sibTransId="{2C1DF6EC-6090-4926-A556-3D2417B7F2AA}"/>
    <dgm:cxn modelId="{55A931F7-B2A3-4173-A574-A80CB726BAE2}" type="presOf" srcId="{C2F66EED-74C3-4F36-A1D4-8AFCBB009938}" destId="{DD091D0A-5A25-4241-91F3-18D32B0BDD4F}" srcOrd="0" destOrd="0" presId="urn:microsoft.com/office/officeart/2018/5/layout/CenteredIconLabelDescriptionList"/>
    <dgm:cxn modelId="{D20E76FA-21CC-446B-8735-8A5FCDFC9E0E}" srcId="{28C188E4-A3B1-47AF-802E-B2DED21921BA}" destId="{C1BC2591-8C91-4D2E-838F-26D0C0073985}" srcOrd="0" destOrd="0" parTransId="{7DCA0393-C91B-458E-9602-70CA0004F5AA}" sibTransId="{472A1DB7-924E-4E35-8E55-E1EE1C624B51}"/>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204342B7-2F03-4D54-BCD7-AC3C49491AF8}" type="presParOf" srcId="{071926C8-9E08-4BE0-A1E4-133B16FF713E}" destId="{6BD9115C-B67F-4CC0-94A9-5BEE1141BCEA}" srcOrd="4" destOrd="0" presId="urn:microsoft.com/office/officeart/2018/5/layout/CenteredIconLabelDescriptionList"/>
    <dgm:cxn modelId="{91FFC306-FCA5-418A-B9B1-1A5D1F6499C2}" type="presParOf" srcId="{6BD9115C-B67F-4CC0-94A9-5BEE1141BCEA}" destId="{8F38E82A-7690-4B18-9400-E5A10F52E6F4}" srcOrd="0" destOrd="0" presId="urn:microsoft.com/office/officeart/2018/5/layout/CenteredIconLabelDescriptionList"/>
    <dgm:cxn modelId="{EB556D16-C1E2-4530-9184-863AECFA0D28}" type="presParOf" srcId="{6BD9115C-B67F-4CC0-94A9-5BEE1141BCEA}" destId="{A1712DC9-723E-439C-AC33-AEBD7C6DFDD9}" srcOrd="1" destOrd="0" presId="urn:microsoft.com/office/officeart/2018/5/layout/CenteredIconLabelDescriptionList"/>
    <dgm:cxn modelId="{E6EC29E8-D599-4A66-98D9-082415D94430}" type="presParOf" srcId="{6BD9115C-B67F-4CC0-94A9-5BEE1141BCEA}" destId="{36C3EFFD-4E25-46FD-A86A-119127B2A33F}" srcOrd="2" destOrd="0" presId="urn:microsoft.com/office/officeart/2018/5/layout/CenteredIconLabelDescriptionList"/>
    <dgm:cxn modelId="{6C7918BF-66FD-46B3-B7E1-2E6E7C194A5F}" type="presParOf" srcId="{6BD9115C-B67F-4CC0-94A9-5BEE1141BCEA}" destId="{EC8CCEEA-54C4-40F2-9C5E-5B92A8A71582}" srcOrd="3" destOrd="0" presId="urn:microsoft.com/office/officeart/2018/5/layout/CenteredIconLabelDescriptionList"/>
    <dgm:cxn modelId="{ED2DD0D9-D93F-42A8-9EED-14D489C1565E}" type="presParOf" srcId="{6BD9115C-B67F-4CC0-94A9-5BEE1141BCEA}" destId="{26657FF9-2DFD-446C-830C-20C9219C1B2B}"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1370588" y="868655"/>
          <a:ext cx="1072839" cy="10728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403000" y="2267146"/>
          <a:ext cx="3065254" cy="459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en-US" sz="2700" kern="1200" dirty="0"/>
            <a:t>Learning &amp;Managing</a:t>
          </a:r>
        </a:p>
      </dsp:txBody>
      <dsp:txXfrm>
        <a:off x="403000" y="2267146"/>
        <a:ext cx="3065254" cy="459788"/>
      </dsp:txXfrm>
    </dsp:sp>
    <dsp:sp modelId="{DD091D0A-5A25-4241-91F3-18D32B0BDD4F}">
      <dsp:nvSpPr>
        <dsp:cNvPr id="0" name=""/>
        <dsp:cNvSpPr/>
      </dsp:nvSpPr>
      <dsp:spPr>
        <a:xfrm>
          <a:off x="181336" y="2878504"/>
          <a:ext cx="3861086" cy="689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altLang="zh-CN" sz="1700" kern="1200" dirty="0">
              <a:solidFill>
                <a:prstClr val="white">
                  <a:hueOff val="0"/>
                  <a:satOff val="0"/>
                  <a:lumOff val="0"/>
                  <a:alphaOff val="0"/>
                </a:prstClr>
              </a:solidFill>
              <a:latin typeface="Arial Nova"/>
              <a:ea typeface="+mn-ea"/>
              <a:cs typeface="+mn-cs"/>
              <a:sym typeface="Wingdings" panose="05000000000000000000" pitchFamily="2" charset="2"/>
            </a:rPr>
            <a:t>Learn and understand the content within your computer, summarize it, and extract key features to assign tags to it. Build a “database” with </a:t>
          </a:r>
          <a:r>
            <a:rPr lang="en-US" altLang="zh-CN" sz="1700" kern="1200" dirty="0" err="1">
              <a:solidFill>
                <a:prstClr val="white">
                  <a:hueOff val="0"/>
                  <a:satOff val="0"/>
                  <a:lumOff val="0"/>
                  <a:alphaOff val="0"/>
                </a:prstClr>
              </a:solidFill>
              <a:latin typeface="Arial Nova"/>
              <a:ea typeface="+mn-ea"/>
              <a:cs typeface="+mn-cs"/>
              <a:sym typeface="Wingdings" panose="05000000000000000000" pitchFamily="2" charset="2"/>
            </a:rPr>
            <a:t>hierachy</a:t>
          </a:r>
          <a:endParaRPr lang="en-US" altLang="zh-CN" sz="1700" kern="1200" dirty="0">
            <a:solidFill>
              <a:prstClr val="white">
                <a:hueOff val="0"/>
                <a:satOff val="0"/>
                <a:lumOff val="0"/>
                <a:alphaOff val="0"/>
              </a:prstClr>
            </a:solidFill>
            <a:latin typeface="Arial Nova"/>
            <a:ea typeface="+mn-ea"/>
            <a:cs typeface="+mn-cs"/>
            <a:sym typeface="Wingdings" panose="05000000000000000000" pitchFamily="2" charset="2"/>
          </a:endParaRPr>
        </a:p>
      </dsp:txBody>
      <dsp:txXfrm>
        <a:off x="181336" y="2878504"/>
        <a:ext cx="3861086" cy="689781"/>
      </dsp:txXfrm>
    </dsp:sp>
    <dsp:sp modelId="{210823F6-AC1A-46E3-9D99-A319DF497539}">
      <dsp:nvSpPr>
        <dsp:cNvPr id="0" name=""/>
        <dsp:cNvSpPr/>
      </dsp:nvSpPr>
      <dsp:spPr>
        <a:xfrm>
          <a:off x="5434956" y="950720"/>
          <a:ext cx="1072839" cy="107283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4378804" y="2313989"/>
          <a:ext cx="3065254" cy="459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en-US" sz="2700" kern="1200" dirty="0"/>
            <a:t>Data Searching</a:t>
          </a:r>
        </a:p>
      </dsp:txBody>
      <dsp:txXfrm>
        <a:off x="4378804" y="2313989"/>
        <a:ext cx="3065254" cy="459788"/>
      </dsp:txXfrm>
    </dsp:sp>
    <dsp:sp modelId="{7CD40649-A74C-4AD8-B9D0-2573A1955C91}">
      <dsp:nvSpPr>
        <dsp:cNvPr id="0" name=""/>
        <dsp:cNvSpPr/>
      </dsp:nvSpPr>
      <dsp:spPr>
        <a:xfrm>
          <a:off x="4409303" y="3106187"/>
          <a:ext cx="3065254" cy="124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Search for the data and the location in your computer based on your description </a:t>
          </a:r>
        </a:p>
      </dsp:txBody>
      <dsp:txXfrm>
        <a:off x="4409303" y="3106187"/>
        <a:ext cx="3065254" cy="124103"/>
      </dsp:txXfrm>
    </dsp:sp>
    <dsp:sp modelId="{8F38E82A-7690-4B18-9400-E5A10F52E6F4}">
      <dsp:nvSpPr>
        <dsp:cNvPr id="0" name=""/>
        <dsp:cNvSpPr/>
      </dsp:nvSpPr>
      <dsp:spPr>
        <a:xfrm>
          <a:off x="9007180" y="946385"/>
          <a:ext cx="1072839" cy="10728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C3EFFD-4E25-46FD-A86A-119127B2A33F}">
      <dsp:nvSpPr>
        <dsp:cNvPr id="0" name=""/>
        <dsp:cNvSpPr/>
      </dsp:nvSpPr>
      <dsp:spPr>
        <a:xfrm>
          <a:off x="8016862" y="2433277"/>
          <a:ext cx="3065254" cy="459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en-US" sz="2700" kern="1200" dirty="0"/>
            <a:t>Question Answering</a:t>
          </a:r>
        </a:p>
      </dsp:txBody>
      <dsp:txXfrm>
        <a:off x="8016862" y="2433277"/>
        <a:ext cx="3065254" cy="459788"/>
      </dsp:txXfrm>
    </dsp:sp>
    <dsp:sp modelId="{26657FF9-2DFD-446C-830C-20C9219C1B2B}">
      <dsp:nvSpPr>
        <dsp:cNvPr id="0" name=""/>
        <dsp:cNvSpPr/>
      </dsp:nvSpPr>
      <dsp:spPr>
        <a:xfrm>
          <a:off x="8034518" y="3107259"/>
          <a:ext cx="3065254" cy="424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solidFill>
                <a:prstClr val="white">
                  <a:hueOff val="0"/>
                  <a:satOff val="0"/>
                  <a:lumOff val="0"/>
                  <a:alphaOff val="0"/>
                </a:prstClr>
              </a:solidFill>
              <a:latin typeface="Arial Nova"/>
              <a:ea typeface="+mn-ea"/>
              <a:cs typeface="+mn-cs"/>
            </a:rPr>
            <a:t>Answer questions based on the data in the computer</a:t>
          </a:r>
        </a:p>
      </dsp:txBody>
      <dsp:txXfrm>
        <a:off x="8034518" y="3107259"/>
        <a:ext cx="3065254" cy="424608"/>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2A5B58-CF52-4E11-9749-D74FBF86636F}" type="datetimeFigureOut">
              <a:rPr lang="en-US" smtClean="0"/>
              <a:t>4/14/2024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3949F-C6CA-43DC-9F54-FD1B8C16DC59}" type="slidenum">
              <a:rPr lang="en-US" smtClean="0"/>
              <a:t>‹#›</a:t>
            </a:fld>
            <a:endParaRPr lang="en-US"/>
          </a:p>
        </p:txBody>
      </p:sp>
    </p:spTree>
    <p:extLst>
      <p:ext uri="{BB962C8B-B14F-4D97-AF65-F5344CB8AC3E}">
        <p14:creationId xmlns:p14="http://schemas.microsoft.com/office/powerpoint/2010/main" val="32978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today we are going to talk about the interpretable machine learning, or (XAI).</a:t>
            </a:r>
          </a:p>
        </p:txBody>
      </p:sp>
      <p:sp>
        <p:nvSpPr>
          <p:cNvPr id="4" name="Slide Number Placeholder 3"/>
          <p:cNvSpPr>
            <a:spLocks noGrp="1"/>
          </p:cNvSpPr>
          <p:nvPr>
            <p:ph type="sldNum" sz="quarter" idx="5"/>
          </p:nvPr>
        </p:nvSpPr>
        <p:spPr/>
        <p:txBody>
          <a:bodyPr/>
          <a:lstStyle/>
          <a:p>
            <a:fld id="{A433949F-C6CA-43DC-9F54-FD1B8C16DC59}" type="slidenum">
              <a:rPr lang="en-US" smtClean="0"/>
              <a:t>1</a:t>
            </a:fld>
            <a:endParaRPr lang="en-US"/>
          </a:p>
        </p:txBody>
      </p:sp>
    </p:spTree>
    <p:extLst>
      <p:ext uri="{BB962C8B-B14F-4D97-AF65-F5344CB8AC3E}">
        <p14:creationId xmlns:p14="http://schemas.microsoft.com/office/powerpoint/2010/main" val="2577617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等线" panose="02010600030101010101" pitchFamily="2" charset="-122"/>
                <a:cs typeface="Times New Roman" panose="02020603050405020304" pitchFamily="18" charset="0"/>
              </a:rPr>
              <a:t>Why the interpretable AI are worth studying? </a:t>
            </a:r>
          </a:p>
          <a:p>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r>
              <a:rPr lang="en-US" sz="1800" dirty="0">
                <a:effectLst/>
                <a:latin typeface="Calibri" panose="020F0502020204030204" pitchFamily="34" charset="0"/>
                <a:ea typeface="等线" panose="02010600030101010101" pitchFamily="2" charset="-122"/>
                <a:cs typeface="Times New Roman" panose="02020603050405020304" pitchFamily="18" charset="0"/>
              </a:rPr>
              <a:t>Imagine a doctor relies on AI to diagnose the illness of the patient. And now the AI tells that the conditions of the patients strongly correlates with their patient id numbers, how could you trust the decisions of AI?</a:t>
            </a:r>
          </a:p>
          <a:p>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r>
              <a:rPr lang="en-US" sz="1800" dirty="0">
                <a:effectLst/>
                <a:latin typeface="Calibri" panose="020F0502020204030204" pitchFamily="34" charset="0"/>
                <a:ea typeface="等线" panose="02010600030101010101" pitchFamily="2" charset="-122"/>
                <a:cs typeface="Times New Roman" panose="02020603050405020304" pitchFamily="18" charset="0"/>
              </a:rPr>
              <a:t>You might think that this is only a joke, but actually this is happening in real AI-studies.</a:t>
            </a:r>
          </a:p>
          <a:p>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r>
              <a:rPr lang="en-US" sz="1800" dirty="0">
                <a:effectLst/>
                <a:latin typeface="Calibri" panose="020F0502020204030204" pitchFamily="34" charset="0"/>
                <a:ea typeface="等线" panose="02010600030101010101" pitchFamily="2" charset="-122"/>
                <a:cs typeface="Times New Roman" panose="02020603050405020304" pitchFamily="18" charset="0"/>
              </a:rPr>
              <a:t>As a result, understanding the decisions chosen by AI is very important, so we have to know the reasons lied behind the final results.</a:t>
            </a:r>
          </a:p>
          <a:p>
            <a:endParaRPr lang="en-US" dirty="0"/>
          </a:p>
        </p:txBody>
      </p:sp>
      <p:sp>
        <p:nvSpPr>
          <p:cNvPr id="4" name="Slide Number Placeholder 3"/>
          <p:cNvSpPr>
            <a:spLocks noGrp="1"/>
          </p:cNvSpPr>
          <p:nvPr>
            <p:ph type="sldNum" sz="quarter" idx="5"/>
          </p:nvPr>
        </p:nvSpPr>
        <p:spPr/>
        <p:txBody>
          <a:bodyPr/>
          <a:lstStyle/>
          <a:p>
            <a:fld id="{A433949F-C6CA-43DC-9F54-FD1B8C16DC59}" type="slidenum">
              <a:rPr lang="en-US" smtClean="0"/>
              <a:t>2</a:t>
            </a:fld>
            <a:endParaRPr lang="en-US"/>
          </a:p>
        </p:txBody>
      </p:sp>
    </p:spTree>
    <p:extLst>
      <p:ext uri="{BB962C8B-B14F-4D97-AF65-F5344CB8AC3E}">
        <p14:creationId xmlns:p14="http://schemas.microsoft.com/office/powerpoint/2010/main" val="2646335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等线" panose="02010600030101010101" pitchFamily="2" charset="-122"/>
                <a:cs typeface="Times New Roman" panose="02020603050405020304" pitchFamily="18" charset="0"/>
              </a:rPr>
              <a:t>So the researchers introduce LIME. LIME is a local algorithm designed to explain predictions made by black-box models, such as deep neural networks. </a:t>
            </a:r>
          </a:p>
          <a:p>
            <a:endParaRPr lang="en-US" dirty="0"/>
          </a:p>
          <a:p>
            <a:r>
              <a:rPr lang="en-US" dirty="0"/>
              <a:t>The basic idea is creating a new and interpretable model, which has the results same or near the results of the original models. </a:t>
            </a:r>
            <a:r>
              <a:rPr lang="en-US" sz="1800" dirty="0">
                <a:effectLst/>
                <a:latin typeface="Calibri" panose="020F0502020204030204" pitchFamily="34" charset="0"/>
                <a:ea typeface="等线" panose="02010600030101010101" pitchFamily="2" charset="-122"/>
                <a:cs typeface="Times New Roman" panose="02020603050405020304" pitchFamily="18" charset="0"/>
              </a:rPr>
              <a:t>The algorithm generates a series of locally weighted samples uniformly around a particular prediction in the original feature space.</a:t>
            </a:r>
            <a:endParaRPr lang="en-US" dirty="0"/>
          </a:p>
          <a:p>
            <a:endParaRPr lang="en-US" dirty="0"/>
          </a:p>
          <a:p>
            <a:r>
              <a:rPr lang="en-US" dirty="0"/>
              <a:t>The interpretable model can find which features actually contributes to the predictions of the original model, so the results are useful even when the top prediction is incorrect.</a:t>
            </a:r>
          </a:p>
          <a:p>
            <a:endParaRPr lang="en-US" dirty="0"/>
          </a:p>
          <a:p>
            <a:endParaRPr lang="en-US" dirty="0"/>
          </a:p>
        </p:txBody>
      </p:sp>
      <p:sp>
        <p:nvSpPr>
          <p:cNvPr id="4" name="Slide Number Placeholder 3"/>
          <p:cNvSpPr>
            <a:spLocks noGrp="1"/>
          </p:cNvSpPr>
          <p:nvPr>
            <p:ph type="sldNum" sz="quarter" idx="5"/>
          </p:nvPr>
        </p:nvSpPr>
        <p:spPr/>
        <p:txBody>
          <a:bodyPr/>
          <a:lstStyle/>
          <a:p>
            <a:fld id="{A433949F-C6CA-43DC-9F54-FD1B8C16DC59}" type="slidenum">
              <a:rPr lang="en-US" smtClean="0"/>
              <a:t>3</a:t>
            </a:fld>
            <a:endParaRPr lang="en-US"/>
          </a:p>
        </p:txBody>
      </p:sp>
    </p:spTree>
    <p:extLst>
      <p:ext uri="{BB962C8B-B14F-4D97-AF65-F5344CB8AC3E}">
        <p14:creationId xmlns:p14="http://schemas.microsoft.com/office/powerpoint/2010/main" val="1584931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等线" panose="02010600030101010101" pitchFamily="2" charset="-122"/>
                <a:cs typeface="Times New Roman" panose="02020603050405020304" pitchFamily="18" charset="0"/>
              </a:rPr>
              <a:t>However, the LIME models do have some limitations.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等线" panose="02010600030101010101" pitchFamily="2" charset="-122"/>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等线" panose="02010600030101010101" pitchFamily="2" charset="-122"/>
                <a:cs typeface="Times New Roman" panose="02020603050405020304" pitchFamily="18" charset="0"/>
              </a:rPr>
              <a:t>In fact, the explanations provided by them are local, which might not cover </a:t>
            </a:r>
            <a:r>
              <a:rPr lang="en-US" sz="1800" dirty="0">
                <a:effectLst/>
                <a:latin typeface="Calibri" panose="020F0502020204030204" pitchFamily="34" charset="0"/>
                <a:ea typeface="等线" panose="02010600030101010101" pitchFamily="2" charset="-122"/>
                <a:cs typeface="Times New Roman" panose="02020603050405020304" pitchFamily="18" charset="0"/>
              </a:rPr>
              <a:t>the entirety of complex models and are not very convincing. </a:t>
            </a:r>
            <a:endParaRPr lang="en-US" sz="1800" kern="100" dirty="0">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433949F-C6CA-43DC-9F54-FD1B8C16DC59}" type="slidenum">
              <a:rPr lang="en-US" smtClean="0"/>
              <a:t>4</a:t>
            </a:fld>
            <a:endParaRPr lang="en-US"/>
          </a:p>
        </p:txBody>
      </p:sp>
    </p:spTree>
    <p:extLst>
      <p:ext uri="{BB962C8B-B14F-4D97-AF65-F5344CB8AC3E}">
        <p14:creationId xmlns:p14="http://schemas.microsoft.com/office/powerpoint/2010/main" val="398502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what’s next? Besides the methods we introduced above, the current cutting-edge studies also contain these methods.</a:t>
            </a:r>
          </a:p>
        </p:txBody>
      </p:sp>
      <p:sp>
        <p:nvSpPr>
          <p:cNvPr id="4" name="Slide Number Placeholder 3"/>
          <p:cNvSpPr>
            <a:spLocks noGrp="1"/>
          </p:cNvSpPr>
          <p:nvPr>
            <p:ph type="sldNum" sz="quarter" idx="5"/>
          </p:nvPr>
        </p:nvSpPr>
        <p:spPr/>
        <p:txBody>
          <a:bodyPr/>
          <a:lstStyle/>
          <a:p>
            <a:fld id="{A433949F-C6CA-43DC-9F54-FD1B8C16DC59}" type="slidenum">
              <a:rPr lang="en-US" smtClean="0"/>
              <a:t>5</a:t>
            </a:fld>
            <a:endParaRPr lang="en-US"/>
          </a:p>
        </p:txBody>
      </p:sp>
    </p:spTree>
    <p:extLst>
      <p:ext uri="{BB962C8B-B14F-4D97-AF65-F5344CB8AC3E}">
        <p14:creationId xmlns:p14="http://schemas.microsoft.com/office/powerpoint/2010/main" val="2060858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4/14/2024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280564" y="1309778"/>
            <a:ext cx="4211782" cy="2420504"/>
          </a:xfrm>
        </p:spPr>
        <p:txBody>
          <a:bodyPr>
            <a:normAutofit/>
          </a:bodyPr>
          <a:lstStyle/>
          <a:p>
            <a:pPr algn="l"/>
            <a:r>
              <a:rPr lang="en-US" altLang="zh-CN" sz="4000" dirty="0"/>
              <a:t>Transforming the computer to knowledge database</a:t>
            </a: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196744" y="3889609"/>
            <a:ext cx="3901543" cy="1831925"/>
          </a:xfrm>
        </p:spPr>
        <p:txBody>
          <a:bodyPr>
            <a:normAutofit/>
          </a:bodyPr>
          <a:lstStyle/>
          <a:p>
            <a:pPr algn="l"/>
            <a:r>
              <a:rPr lang="en-US" dirty="0">
                <a:solidFill>
                  <a:srgbClr val="5792BA"/>
                </a:solidFill>
              </a:rPr>
              <a:t>Zhao </a:t>
            </a:r>
            <a:r>
              <a:rPr lang="en-US" dirty="0" err="1">
                <a:solidFill>
                  <a:srgbClr val="5792BA"/>
                </a:solidFill>
              </a:rPr>
              <a:t>Hanhong</a:t>
            </a:r>
            <a:endParaRPr lang="en-US" dirty="0">
              <a:solidFill>
                <a:srgbClr val="5792BA"/>
              </a:solidFill>
            </a:endParaRPr>
          </a:p>
          <a:p>
            <a:pPr algn="l"/>
            <a:r>
              <a:rPr lang="en-US" dirty="0">
                <a:solidFill>
                  <a:srgbClr val="5792BA"/>
                </a:solidFill>
              </a:rPr>
              <a:t>Wang </a:t>
            </a:r>
            <a:r>
              <a:rPr lang="en-US" dirty="0" err="1">
                <a:solidFill>
                  <a:srgbClr val="5792BA"/>
                </a:solidFill>
              </a:rPr>
              <a:t>ZeHua</a:t>
            </a:r>
            <a:endParaRPr lang="en-US" dirty="0">
              <a:solidFill>
                <a:srgbClr val="5792BA"/>
              </a:solidFill>
            </a:endParaRPr>
          </a:p>
          <a:p>
            <a:pPr algn="l"/>
            <a:r>
              <a:rPr lang="en-US" dirty="0">
                <a:solidFill>
                  <a:srgbClr val="5792BA"/>
                </a:solidFill>
              </a:rPr>
              <a:t>Jiang Zhicheng</a:t>
            </a:r>
          </a:p>
          <a:p>
            <a:pPr algn="l"/>
            <a:endParaRPr lang="en-US" dirty="0">
              <a:solidFill>
                <a:srgbClr val="5792BA"/>
              </a:solidFill>
            </a:endParaRPr>
          </a:p>
          <a:p>
            <a:pPr algn="l"/>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516F9-D06E-844C-60F5-B2A36152DA7B}"/>
              </a:ext>
            </a:extLst>
          </p:cNvPr>
          <p:cNvSpPr>
            <a:spLocks noGrp="1"/>
          </p:cNvSpPr>
          <p:nvPr>
            <p:ph type="title"/>
          </p:nvPr>
        </p:nvSpPr>
        <p:spPr/>
        <p:txBody>
          <a:bodyPr/>
          <a:lstStyle/>
          <a:p>
            <a:r>
              <a:rPr lang="en-US" dirty="0" err="1"/>
              <a:t>What&amp;Why</a:t>
            </a:r>
            <a:endParaRPr lang="en-US" dirty="0"/>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B06A2B0E-5BE2-E10E-AB8B-E1FD7FD7F4C0}"/>
                  </a:ext>
                </a:extLst>
              </p:cNvPr>
              <p:cNvSpPr/>
              <p:nvPr/>
            </p:nvSpPr>
            <p:spPr>
              <a:xfrm>
                <a:off x="-124570" y="5342998"/>
                <a:ext cx="11983418" cy="1323439"/>
              </a:xfrm>
              <a:prstGeom prst="rect">
                <a:avLst/>
              </a:prstGeom>
              <a:noFill/>
            </p:spPr>
            <p:txBody>
              <a:bodyPr wrap="squar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4000" b="1" i="1" cap="none" spc="0" smtClean="0">
                          <a:ln w="22225">
                            <a:solidFill>
                              <a:schemeClr val="accent2"/>
                            </a:solidFill>
                            <a:prstDash val="solid"/>
                          </a:ln>
                          <a:solidFill>
                            <a:schemeClr val="accent2">
                              <a:lumMod val="40000"/>
                              <a:lumOff val="60000"/>
                            </a:schemeClr>
                          </a:solidFill>
                          <a:effectLst/>
                          <a:latin typeface="Cambria Math" panose="02040503050406030204" pitchFamily="18" charset="0"/>
                        </a:rPr>
                        <m:t>→</m:t>
                      </m:r>
                      <m:r>
                        <a:rPr lang="en-US" sz="4000" b="1" i="1" cap="none" spc="0" smtClean="0">
                          <a:ln w="22225">
                            <a:solidFill>
                              <a:schemeClr val="accent2"/>
                            </a:solidFill>
                            <a:prstDash val="solid"/>
                          </a:ln>
                          <a:solidFill>
                            <a:schemeClr val="accent2">
                              <a:lumMod val="40000"/>
                              <a:lumOff val="60000"/>
                            </a:schemeClr>
                          </a:solidFill>
                          <a:effectLst/>
                          <a:latin typeface="Cambria Math" panose="02040503050406030204" pitchFamily="18" charset="0"/>
                        </a:rPr>
                        <m:t>𝑼𝒔𝒆</m:t>
                      </m:r>
                      <m:r>
                        <a:rPr lang="en-US" sz="4000" b="1" i="1" cap="none" spc="0" smtClean="0">
                          <a:ln w="22225">
                            <a:solidFill>
                              <a:schemeClr val="accent2"/>
                            </a:solidFill>
                            <a:prstDash val="solid"/>
                          </a:ln>
                          <a:solidFill>
                            <a:schemeClr val="accent2">
                              <a:lumMod val="40000"/>
                              <a:lumOff val="60000"/>
                            </a:schemeClr>
                          </a:solidFill>
                          <a:effectLst/>
                          <a:latin typeface="Cambria Math" panose="02040503050406030204" pitchFamily="18" charset="0"/>
                        </a:rPr>
                        <m:t> </m:t>
                      </m:r>
                      <m:r>
                        <a:rPr lang="en-US" sz="4000" b="1" i="1" cap="none" spc="0" smtClean="0">
                          <a:ln w="22225">
                            <a:solidFill>
                              <a:schemeClr val="accent2"/>
                            </a:solidFill>
                            <a:prstDash val="solid"/>
                          </a:ln>
                          <a:solidFill>
                            <a:schemeClr val="accent2">
                              <a:lumMod val="40000"/>
                              <a:lumOff val="60000"/>
                            </a:schemeClr>
                          </a:solidFill>
                          <a:effectLst/>
                          <a:latin typeface="Cambria Math" panose="02040503050406030204" pitchFamily="18" charset="0"/>
                        </a:rPr>
                        <m:t>𝑳𝑳𝑴</m:t>
                      </m:r>
                      <m:r>
                        <a:rPr lang="en-US" sz="4000" b="1" i="1" cap="none" spc="0" smtClean="0">
                          <a:ln w="22225">
                            <a:solidFill>
                              <a:schemeClr val="accent2"/>
                            </a:solidFill>
                            <a:prstDash val="solid"/>
                          </a:ln>
                          <a:solidFill>
                            <a:schemeClr val="accent2">
                              <a:lumMod val="40000"/>
                              <a:lumOff val="60000"/>
                            </a:schemeClr>
                          </a:solidFill>
                          <a:effectLst/>
                          <a:latin typeface="Cambria Math" panose="02040503050406030204" pitchFamily="18" charset="0"/>
                        </a:rPr>
                        <m:t> </m:t>
                      </m:r>
                      <m:r>
                        <a:rPr lang="en-US" sz="4000" b="1" i="1" cap="none" spc="0" smtClean="0">
                          <a:ln w="22225">
                            <a:solidFill>
                              <a:schemeClr val="accent2"/>
                            </a:solidFill>
                            <a:prstDash val="solid"/>
                          </a:ln>
                          <a:solidFill>
                            <a:schemeClr val="accent2">
                              <a:lumMod val="40000"/>
                              <a:lumOff val="60000"/>
                            </a:schemeClr>
                          </a:solidFill>
                          <a:effectLst/>
                          <a:latin typeface="Cambria Math" panose="02040503050406030204" pitchFamily="18" charset="0"/>
                        </a:rPr>
                        <m:t>𝒕𝒐</m:t>
                      </m:r>
                      <m:r>
                        <a:rPr lang="en-US" sz="4000" b="1" i="1" cap="none" spc="0" smtClean="0">
                          <a:ln w="22225">
                            <a:solidFill>
                              <a:schemeClr val="accent2"/>
                            </a:solidFill>
                            <a:prstDash val="solid"/>
                          </a:ln>
                          <a:solidFill>
                            <a:schemeClr val="accent2">
                              <a:lumMod val="40000"/>
                              <a:lumOff val="60000"/>
                            </a:schemeClr>
                          </a:solidFill>
                          <a:effectLst/>
                          <a:latin typeface="Cambria Math" panose="02040503050406030204" pitchFamily="18" charset="0"/>
                        </a:rPr>
                        <m:t> </m:t>
                      </m:r>
                      <m:r>
                        <a:rPr lang="en-US" sz="4000" b="1" i="1" cap="none" spc="0" smtClean="0">
                          <a:ln w="22225">
                            <a:solidFill>
                              <a:schemeClr val="accent2"/>
                            </a:solidFill>
                            <a:prstDash val="solid"/>
                          </a:ln>
                          <a:solidFill>
                            <a:schemeClr val="accent2">
                              <a:lumMod val="40000"/>
                              <a:lumOff val="60000"/>
                            </a:schemeClr>
                          </a:solidFill>
                          <a:effectLst/>
                          <a:latin typeface="Cambria Math" panose="02040503050406030204" pitchFamily="18" charset="0"/>
                        </a:rPr>
                        <m:t>𝒉𝒂𝒗𝒆</m:t>
                      </m:r>
                      <m:r>
                        <a:rPr lang="en-US" sz="4000" b="1" i="1" cap="none" spc="0" smtClean="0">
                          <a:ln w="22225">
                            <a:solidFill>
                              <a:schemeClr val="accent2"/>
                            </a:solidFill>
                            <a:prstDash val="solid"/>
                          </a:ln>
                          <a:solidFill>
                            <a:schemeClr val="accent2">
                              <a:lumMod val="40000"/>
                              <a:lumOff val="60000"/>
                            </a:schemeClr>
                          </a:solidFill>
                          <a:effectLst/>
                          <a:latin typeface="Cambria Math" panose="02040503050406030204" pitchFamily="18" charset="0"/>
                        </a:rPr>
                        <m:t> </m:t>
                      </m:r>
                      <m:r>
                        <a:rPr lang="en-US" sz="4000" b="1" i="1" cap="none" spc="0" smtClean="0">
                          <a:ln w="22225">
                            <a:solidFill>
                              <a:schemeClr val="accent2"/>
                            </a:solidFill>
                            <a:prstDash val="solid"/>
                          </a:ln>
                          <a:solidFill>
                            <a:schemeClr val="accent2">
                              <a:lumMod val="40000"/>
                              <a:lumOff val="60000"/>
                            </a:schemeClr>
                          </a:solidFill>
                          <a:effectLst/>
                          <a:latin typeface="Cambria Math" panose="02040503050406030204" pitchFamily="18" charset="0"/>
                        </a:rPr>
                        <m:t>𝒂</m:t>
                      </m:r>
                      <m:r>
                        <a:rPr lang="en-US" sz="4000" b="1" i="1" cap="none" spc="0" smtClean="0">
                          <a:ln w="22225">
                            <a:solidFill>
                              <a:schemeClr val="accent2"/>
                            </a:solidFill>
                            <a:prstDash val="solid"/>
                          </a:ln>
                          <a:solidFill>
                            <a:schemeClr val="accent2">
                              <a:lumMod val="40000"/>
                              <a:lumOff val="60000"/>
                            </a:schemeClr>
                          </a:solidFill>
                          <a:effectLst/>
                          <a:latin typeface="Cambria Math" panose="02040503050406030204" pitchFamily="18" charset="0"/>
                        </a:rPr>
                        <m:t> </m:t>
                      </m:r>
                      <m:r>
                        <a:rPr lang="en-US" sz="4000" b="1" i="1" cap="none" spc="0" smtClean="0">
                          <a:ln w="22225">
                            <a:solidFill>
                              <a:schemeClr val="accent2"/>
                            </a:solidFill>
                            <a:prstDash val="solid"/>
                          </a:ln>
                          <a:solidFill>
                            <a:schemeClr val="accent2">
                              <a:lumMod val="40000"/>
                              <a:lumOff val="60000"/>
                            </a:schemeClr>
                          </a:solidFill>
                          <a:effectLst/>
                          <a:latin typeface="Cambria Math" panose="02040503050406030204" pitchFamily="18" charset="0"/>
                        </a:rPr>
                        <m:t>𝒃𝒆𝒕𝒕𝒆𝒓</m:t>
                      </m:r>
                      <m:r>
                        <a:rPr lang="en-US" sz="4000" b="1" i="1" cap="none" spc="0" smtClean="0">
                          <a:ln w="22225">
                            <a:solidFill>
                              <a:schemeClr val="accent2"/>
                            </a:solidFill>
                            <a:prstDash val="solid"/>
                          </a:ln>
                          <a:solidFill>
                            <a:schemeClr val="accent2">
                              <a:lumMod val="40000"/>
                              <a:lumOff val="60000"/>
                            </a:schemeClr>
                          </a:solidFill>
                          <a:effectLst/>
                          <a:latin typeface="Cambria Math" panose="02040503050406030204" pitchFamily="18" charset="0"/>
                        </a:rPr>
                        <m:t> </m:t>
                      </m:r>
                    </m:oMath>
                  </m:oMathPara>
                </a14:m>
                <a:endParaRPr lang="en-US" sz="4000" b="1" i="1" cap="none" spc="0" dirty="0">
                  <a:ln w="22225">
                    <a:solidFill>
                      <a:schemeClr val="accent2"/>
                    </a:solidFill>
                    <a:prstDash val="solid"/>
                  </a:ln>
                  <a:solidFill>
                    <a:schemeClr val="accent2">
                      <a:lumMod val="40000"/>
                      <a:lumOff val="60000"/>
                    </a:schemeClr>
                  </a:solidFill>
                  <a:effectLst/>
                  <a:latin typeface="Cambria Math" panose="02040503050406030204" pitchFamily="18" charset="0"/>
                </a:endParaRPr>
              </a:p>
              <a:p>
                <a:pPr algn="ctr"/>
                <a14:m>
                  <m:oMath xmlns:m="http://schemas.openxmlformats.org/officeDocument/2006/math">
                    <m:r>
                      <a:rPr lang="en-US" sz="4000" b="1" i="1" cap="none" spc="0" smtClean="0">
                        <a:ln w="22225">
                          <a:solidFill>
                            <a:schemeClr val="accent2"/>
                          </a:solidFill>
                          <a:prstDash val="solid"/>
                        </a:ln>
                        <a:solidFill>
                          <a:schemeClr val="accent2">
                            <a:lumMod val="40000"/>
                            <a:lumOff val="60000"/>
                          </a:schemeClr>
                        </a:solidFill>
                        <a:effectLst/>
                        <a:latin typeface="Cambria Math" panose="02040503050406030204" pitchFamily="18" charset="0"/>
                      </a:rPr>
                      <m:t>𝒅𝒂𝒕𝒂</m:t>
                    </m:r>
                    <m:r>
                      <a:rPr lang="en-US" sz="4000" b="1" i="1" cap="none" spc="0" smtClean="0">
                        <a:ln w="22225">
                          <a:solidFill>
                            <a:schemeClr val="accent2"/>
                          </a:solidFill>
                          <a:prstDash val="solid"/>
                        </a:ln>
                        <a:solidFill>
                          <a:schemeClr val="accent2">
                            <a:lumMod val="40000"/>
                            <a:lumOff val="60000"/>
                          </a:schemeClr>
                        </a:solidFill>
                        <a:effectLst/>
                        <a:latin typeface="Cambria Math" panose="02040503050406030204" pitchFamily="18" charset="0"/>
                      </a:rPr>
                      <m:t> </m:t>
                    </m:r>
                    <m:r>
                      <a:rPr lang="en-US" sz="4000" b="1" i="1" cap="none" spc="0" smtClean="0">
                        <a:ln w="22225">
                          <a:solidFill>
                            <a:schemeClr val="accent2"/>
                          </a:solidFill>
                          <a:prstDash val="solid"/>
                        </a:ln>
                        <a:solidFill>
                          <a:schemeClr val="accent2">
                            <a:lumMod val="40000"/>
                            <a:lumOff val="60000"/>
                          </a:schemeClr>
                        </a:solidFill>
                        <a:effectLst/>
                        <a:latin typeface="Cambria Math" panose="02040503050406030204" pitchFamily="18" charset="0"/>
                      </a:rPr>
                      <m:t>𝒓𝒆𝒎𝒆𝒎𝒃𝒆𝒓𝒊𝒏𝒈</m:t>
                    </m:r>
                    <m:r>
                      <a:rPr lang="en-US" sz="4000" b="1" i="1" cap="none" spc="0" smtClean="0">
                        <a:ln w="22225">
                          <a:solidFill>
                            <a:schemeClr val="accent2"/>
                          </a:solidFill>
                          <a:prstDash val="solid"/>
                        </a:ln>
                        <a:solidFill>
                          <a:schemeClr val="accent2">
                            <a:lumMod val="40000"/>
                            <a:lumOff val="60000"/>
                          </a:schemeClr>
                        </a:solidFill>
                        <a:effectLst/>
                        <a:latin typeface="Cambria Math" panose="02040503050406030204" pitchFamily="18" charset="0"/>
                      </a:rPr>
                      <m:t> </m:t>
                    </m:r>
                    <m:r>
                      <a:rPr lang="en-US" sz="4000" b="1" i="1" cap="none" spc="0" smtClean="0">
                        <a:ln w="22225">
                          <a:solidFill>
                            <a:schemeClr val="accent2"/>
                          </a:solidFill>
                          <a:prstDash val="solid"/>
                        </a:ln>
                        <a:solidFill>
                          <a:schemeClr val="accent2">
                            <a:lumMod val="40000"/>
                            <a:lumOff val="60000"/>
                          </a:schemeClr>
                        </a:solidFill>
                        <a:effectLst/>
                        <a:latin typeface="Cambria Math" panose="02040503050406030204" pitchFamily="18" charset="0"/>
                      </a:rPr>
                      <m:t>𝒂𝒏𝒅</m:t>
                    </m:r>
                    <m:r>
                      <a:rPr lang="en-US" sz="4000" b="1" i="1" cap="none" spc="0" smtClean="0">
                        <a:ln w="22225">
                          <a:solidFill>
                            <a:schemeClr val="accent2"/>
                          </a:solidFill>
                          <a:prstDash val="solid"/>
                        </a:ln>
                        <a:solidFill>
                          <a:schemeClr val="accent2">
                            <a:lumMod val="40000"/>
                            <a:lumOff val="60000"/>
                          </a:schemeClr>
                        </a:solidFill>
                        <a:effectLst/>
                        <a:latin typeface="Cambria Math" panose="02040503050406030204" pitchFamily="18" charset="0"/>
                      </a:rPr>
                      <m:t> </m:t>
                    </m:r>
                    <m:r>
                      <a:rPr lang="en-US" sz="4000" b="1" i="1" cap="none" spc="0" smtClean="0">
                        <a:ln w="22225">
                          <a:solidFill>
                            <a:schemeClr val="accent2"/>
                          </a:solidFill>
                          <a:prstDash val="solid"/>
                        </a:ln>
                        <a:solidFill>
                          <a:schemeClr val="accent2">
                            <a:lumMod val="40000"/>
                            <a:lumOff val="60000"/>
                          </a:schemeClr>
                        </a:solidFill>
                        <a:effectLst/>
                        <a:latin typeface="Cambria Math" panose="02040503050406030204" pitchFamily="18" charset="0"/>
                      </a:rPr>
                      <m:t>𝒎𝒂𝒏𝒂𝒈𝒆𝒎𝒆𝒏𝒕</m:t>
                    </m:r>
                  </m:oMath>
                </a14:m>
                <a:r>
                  <a:rPr lang="en-US" sz="4000" b="1" dirty="0">
                    <a:ln w="22225">
                      <a:solidFill>
                        <a:schemeClr val="accent2"/>
                      </a:solidFill>
                      <a:prstDash val="solid"/>
                    </a:ln>
                    <a:solidFill>
                      <a:schemeClr val="accent2">
                        <a:lumMod val="40000"/>
                        <a:lumOff val="60000"/>
                      </a:schemeClr>
                    </a:solidFill>
                  </a:rPr>
                  <a:t>!</a:t>
                </a:r>
              </a:p>
            </p:txBody>
          </p:sp>
        </mc:Choice>
        <mc:Fallback>
          <p:sp>
            <p:nvSpPr>
              <p:cNvPr id="8" name="Rectangle 7">
                <a:extLst>
                  <a:ext uri="{FF2B5EF4-FFF2-40B4-BE49-F238E27FC236}">
                    <a16:creationId xmlns:a16="http://schemas.microsoft.com/office/drawing/2014/main" id="{B06A2B0E-5BE2-E10E-AB8B-E1FD7FD7F4C0}"/>
                  </a:ext>
                </a:extLst>
              </p:cNvPr>
              <p:cNvSpPr>
                <a:spLocks noRot="1" noChangeAspect="1" noMove="1" noResize="1" noEditPoints="1" noAdjustHandles="1" noChangeArrowheads="1" noChangeShapeType="1" noTextEdit="1"/>
              </p:cNvSpPr>
              <p:nvPr/>
            </p:nvSpPr>
            <p:spPr>
              <a:xfrm>
                <a:off x="-124570" y="5342998"/>
                <a:ext cx="11983418" cy="1323439"/>
              </a:xfrm>
              <a:prstGeom prst="rect">
                <a:avLst/>
              </a:prstGeom>
              <a:blipFill>
                <a:blip r:embed="rId3"/>
                <a:stretch>
                  <a:fillRect/>
                </a:stretch>
              </a:blipFill>
            </p:spPr>
            <p:txBody>
              <a:bodyPr/>
              <a:lstStyle/>
              <a:p>
                <a:r>
                  <a:rPr lang="zh-CN" altLang="en-US">
                    <a:noFill/>
                  </a:rPr>
                  <a:t> </a:t>
                </a:r>
              </a:p>
            </p:txBody>
          </p:sp>
        </mc:Fallback>
      </mc:AlternateContent>
      <p:sp>
        <p:nvSpPr>
          <p:cNvPr id="13" name="TextBox 12">
            <a:extLst>
              <a:ext uri="{FF2B5EF4-FFF2-40B4-BE49-F238E27FC236}">
                <a16:creationId xmlns:a16="http://schemas.microsoft.com/office/drawing/2014/main" id="{7E817225-860B-CC07-F973-ACC571CAA15A}"/>
              </a:ext>
            </a:extLst>
          </p:cNvPr>
          <p:cNvSpPr txBox="1"/>
          <p:nvPr/>
        </p:nvSpPr>
        <p:spPr>
          <a:xfrm>
            <a:off x="324643" y="1803013"/>
            <a:ext cx="82531340" cy="3416320"/>
          </a:xfrm>
          <a:prstGeom prst="rect">
            <a:avLst/>
          </a:prstGeom>
          <a:noFill/>
        </p:spPr>
        <p:txBody>
          <a:bodyPr wrap="square" rtlCol="0">
            <a:spAutoFit/>
          </a:bodyPr>
          <a:lstStyle/>
          <a:p>
            <a:r>
              <a:rPr lang="en-US" altLang="zh-CN" sz="2400" dirty="0"/>
              <a:t> In the digital age, we are surrounded by an ever-increasing amount of information, </a:t>
            </a:r>
          </a:p>
          <a:p>
            <a:r>
              <a:rPr lang="en-US" altLang="zh-CN" sz="2400" dirty="0"/>
              <a:t>from research papers to digital documents, and from online articles to video transcripts.</a:t>
            </a:r>
          </a:p>
          <a:p>
            <a:r>
              <a:rPr lang="en-US" altLang="zh-CN" sz="2400" dirty="0"/>
              <a:t> As the volume of data grows exponentially, the challenge of managing and extracting </a:t>
            </a:r>
          </a:p>
          <a:p>
            <a:r>
              <a:rPr lang="en-US" altLang="zh-CN" sz="2400" dirty="0"/>
              <a:t>meaningful insights from this wealth of information becomes increasingly daunting. </a:t>
            </a:r>
          </a:p>
          <a:p>
            <a:r>
              <a:rPr lang="en-US" altLang="zh-CN" sz="2400" dirty="0"/>
              <a:t>Traditional knowledge management methods, such as manual categorization and </a:t>
            </a:r>
          </a:p>
          <a:p>
            <a:r>
              <a:rPr lang="en-US" altLang="zh-CN" sz="2400" dirty="0"/>
              <a:t>keyword-based searches, are no longer sufficient to meet our needs for efficiency and</a:t>
            </a:r>
          </a:p>
          <a:p>
            <a:r>
              <a:rPr lang="en-US" altLang="zh-CN" sz="2400" dirty="0"/>
              <a:t> accuracy. </a:t>
            </a:r>
          </a:p>
          <a:p>
            <a:r>
              <a:rPr lang="en-US" altLang="zh-CN" sz="2400" dirty="0"/>
              <a:t>For example, have you had the experience of remembering something you must have </a:t>
            </a:r>
          </a:p>
          <a:p>
            <a:r>
              <a:rPr lang="en-US" altLang="zh-CN" sz="2400" dirty="0"/>
              <a:t>read it somewhere within several days on your computer, bust just cannot find it?</a:t>
            </a:r>
          </a:p>
        </p:txBody>
      </p:sp>
    </p:spTree>
    <p:extLst>
      <p:ext uri="{BB962C8B-B14F-4D97-AF65-F5344CB8AC3E}">
        <p14:creationId xmlns:p14="http://schemas.microsoft.com/office/powerpoint/2010/main" val="49119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par>
                          <p:cTn id="7" fill="hold">
                            <p:stCondLst>
                              <p:cond delay="500"/>
                            </p:stCondLst>
                            <p:childTnLst>
                              <p:par>
                                <p:cTn id="8" presetID="10"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844522" y="138546"/>
            <a:ext cx="10353762" cy="1257300"/>
          </a:xfrm>
        </p:spPr>
        <p:txBody>
          <a:bodyPr>
            <a:normAutofit/>
          </a:bodyPr>
          <a:lstStyle/>
          <a:p>
            <a:r>
              <a:rPr lang="en-US" dirty="0"/>
              <a:t>Our Goal :</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3251173156"/>
              </p:ext>
            </p:extLst>
          </p:nvPr>
        </p:nvGraphicFramePr>
        <p:xfrm>
          <a:off x="346812" y="2006601"/>
          <a:ext cx="11099800" cy="464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a:extLst>
              <a:ext uri="{FF2B5EF4-FFF2-40B4-BE49-F238E27FC236}">
                <a16:creationId xmlns:a16="http://schemas.microsoft.com/office/drawing/2014/main" id="{D06B1645-29E9-2458-934E-79D287077880}"/>
              </a:ext>
            </a:extLst>
          </p:cNvPr>
          <p:cNvSpPr/>
          <p:nvPr/>
        </p:nvSpPr>
        <p:spPr>
          <a:xfrm>
            <a:off x="1378776" y="1301798"/>
            <a:ext cx="9423800" cy="1446550"/>
          </a:xfrm>
          <a:prstGeom prst="rect">
            <a:avLst/>
          </a:prstGeom>
          <a:noFill/>
        </p:spPr>
        <p:txBody>
          <a:bodyPr wrap="square" lIns="91440" tIns="45720" rIns="91440" bIns="45720">
            <a:spAutoFit/>
          </a:bodyPr>
          <a:lstStyle/>
          <a:p>
            <a:pPr algn="ctr"/>
            <a:r>
              <a:rPr lang="en-US" altLang="zh-CN" sz="4400" b="0" cap="none" spc="0" dirty="0">
                <a:ln w="0"/>
                <a:solidFill>
                  <a:schemeClr val="accent1"/>
                </a:solidFill>
                <a:effectLst>
                  <a:outerShdw blurRad="38100" dist="25400" dir="5400000" algn="ctr" rotWithShape="0">
                    <a:srgbClr val="6E747A">
                      <a:alpha val="43000"/>
                    </a:srgbClr>
                  </a:outerShdw>
                </a:effectLst>
              </a:rPr>
              <a:t>A “Database” of your computer</a:t>
            </a:r>
          </a:p>
          <a:p>
            <a:pPr algn="ctr"/>
            <a:r>
              <a:rPr lang="en-US" altLang="zh-CN" sz="4400" dirty="0">
                <a:ln w="0"/>
                <a:solidFill>
                  <a:schemeClr val="accent1"/>
                </a:solidFill>
                <a:effectLst>
                  <a:outerShdw blurRad="38100" dist="25400" dir="5400000" algn="ctr" rotWithShape="0">
                    <a:srgbClr val="6E747A">
                      <a:alpha val="43000"/>
                    </a:srgbClr>
                  </a:outerShdw>
                </a:effectLst>
              </a:rPr>
              <a:t>managed by LLM with</a:t>
            </a:r>
            <a:endParaRPr lang="zh-CN" altLang="en-US" sz="4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36697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dirty="0"/>
              <a:t>Why is it non-trivial?</a:t>
            </a:r>
          </a:p>
        </p:txBody>
      </p:sp>
      <p:sp>
        <p:nvSpPr>
          <p:cNvPr id="24" name="Rectangle 23">
            <a:extLst>
              <a:ext uri="{FF2B5EF4-FFF2-40B4-BE49-F238E27FC236}">
                <a16:creationId xmlns:a16="http://schemas.microsoft.com/office/drawing/2014/main" id="{AF84A537-2C0A-C310-02B6-C064736FEC4E}"/>
              </a:ext>
            </a:extLst>
          </p:cNvPr>
          <p:cNvSpPr/>
          <p:nvPr/>
        </p:nvSpPr>
        <p:spPr>
          <a:xfrm>
            <a:off x="1380431" y="5186303"/>
            <a:ext cx="8328591" cy="1323439"/>
          </a:xfrm>
          <a:prstGeom prst="rect">
            <a:avLst/>
          </a:prstGeom>
          <a:noFill/>
        </p:spPr>
        <p:txBody>
          <a:bodyPr wrap="square" lIns="91440" tIns="45720" rIns="91440" bIns="45720">
            <a:spAutoFit/>
          </a:bodyPr>
          <a:lstStyle/>
          <a:p>
            <a:pPr algn="ctr"/>
            <a:r>
              <a:rPr lang="en-US" altLang="zh-CN" sz="4000" b="1" dirty="0">
                <a:ln w="22225">
                  <a:solidFill>
                    <a:schemeClr val="accent2"/>
                  </a:solidFill>
                  <a:prstDash val="solid"/>
                </a:ln>
                <a:solidFill>
                  <a:schemeClr val="accent2">
                    <a:lumMod val="40000"/>
                    <a:lumOff val="60000"/>
                  </a:schemeClr>
                </a:solidFill>
              </a:rPr>
              <a:t>And we need a model that have both high speed and accuracy</a:t>
            </a:r>
            <a:r>
              <a:rPr lang="en-US" sz="4000" b="1" dirty="0">
                <a:ln w="22225">
                  <a:solidFill>
                    <a:schemeClr val="accent2"/>
                  </a:solidFill>
                  <a:prstDash val="solid"/>
                </a:ln>
                <a:solidFill>
                  <a:schemeClr val="accent2">
                    <a:lumMod val="40000"/>
                    <a:lumOff val="60000"/>
                  </a:schemeClr>
                </a:solidFill>
              </a:rPr>
              <a:t>!</a:t>
            </a:r>
          </a:p>
        </p:txBody>
      </p:sp>
      <p:sp>
        <p:nvSpPr>
          <p:cNvPr id="5" name="文本框 4">
            <a:extLst>
              <a:ext uri="{FF2B5EF4-FFF2-40B4-BE49-F238E27FC236}">
                <a16:creationId xmlns:a16="http://schemas.microsoft.com/office/drawing/2014/main" id="{E93F2BC1-DFBE-0101-16C0-6A701A8DF1B5}"/>
              </a:ext>
            </a:extLst>
          </p:cNvPr>
          <p:cNvSpPr txBox="1"/>
          <p:nvPr/>
        </p:nvSpPr>
        <p:spPr>
          <a:xfrm>
            <a:off x="1065391" y="1866900"/>
            <a:ext cx="9291182" cy="2062103"/>
          </a:xfrm>
          <a:prstGeom prst="rect">
            <a:avLst/>
          </a:prstGeom>
          <a:noFill/>
        </p:spPr>
        <p:txBody>
          <a:bodyPr wrap="square">
            <a:spAutoFit/>
          </a:bodyPr>
          <a:lstStyle/>
          <a:p>
            <a:pPr marL="285750" indent="-285750">
              <a:buFontTx/>
              <a:buChar char="-"/>
            </a:pPr>
            <a:r>
              <a:rPr lang="en-US" altLang="zh-CN" sz="3200" dirty="0"/>
              <a:t>There’re a lot of contents in a computer</a:t>
            </a:r>
          </a:p>
          <a:p>
            <a:r>
              <a:rPr lang="en-US" altLang="zh-CN" sz="3200" dirty="0"/>
              <a:t>        ——up to several GBs!</a:t>
            </a:r>
          </a:p>
          <a:p>
            <a:pPr marL="285750" indent="-285750">
              <a:buFontTx/>
              <a:buChar char="-"/>
            </a:pPr>
            <a:r>
              <a:rPr lang="en-US" altLang="zh-CN" sz="3200" dirty="0"/>
              <a:t>They are in different formats</a:t>
            </a:r>
          </a:p>
          <a:p>
            <a:r>
              <a:rPr lang="en-US" altLang="zh-CN" sz="3200" dirty="0"/>
              <a:t>        ——videos, books, audios, …</a:t>
            </a:r>
          </a:p>
        </p:txBody>
      </p:sp>
    </p:spTree>
    <p:extLst>
      <p:ext uri="{BB962C8B-B14F-4D97-AF65-F5344CB8AC3E}">
        <p14:creationId xmlns:p14="http://schemas.microsoft.com/office/powerpoint/2010/main" val="398140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2C9B-0C78-CB1A-4D1F-F974CBB24127}"/>
              </a:ext>
            </a:extLst>
          </p:cNvPr>
          <p:cNvSpPr>
            <a:spLocks noGrp="1"/>
          </p:cNvSpPr>
          <p:nvPr>
            <p:ph type="title"/>
          </p:nvPr>
        </p:nvSpPr>
        <p:spPr/>
        <p:txBody>
          <a:bodyPr/>
          <a:lstStyle/>
          <a:p>
            <a:r>
              <a:rPr lang="en-US" dirty="0"/>
              <a:t>Basic Ideas</a:t>
            </a:r>
          </a:p>
        </p:txBody>
      </p:sp>
      <p:grpSp>
        <p:nvGrpSpPr>
          <p:cNvPr id="12" name="Group 11">
            <a:extLst>
              <a:ext uri="{FF2B5EF4-FFF2-40B4-BE49-F238E27FC236}">
                <a16:creationId xmlns:a16="http://schemas.microsoft.com/office/drawing/2014/main" id="{E02893CF-D076-A90B-0DE2-CE68ECC0BBAE}"/>
              </a:ext>
            </a:extLst>
          </p:cNvPr>
          <p:cNvGrpSpPr/>
          <p:nvPr/>
        </p:nvGrpSpPr>
        <p:grpSpPr>
          <a:xfrm>
            <a:off x="678502" y="1673784"/>
            <a:ext cx="9725117" cy="1216524"/>
            <a:chOff x="678502" y="1673784"/>
            <a:chExt cx="9725117" cy="1216524"/>
          </a:xfrm>
        </p:grpSpPr>
        <p:pic>
          <p:nvPicPr>
            <p:cNvPr id="6" name="Graphic 5" descr="Deciduous tree with solid fill">
              <a:extLst>
                <a:ext uri="{FF2B5EF4-FFF2-40B4-BE49-F238E27FC236}">
                  <a16:creationId xmlns:a16="http://schemas.microsoft.com/office/drawing/2014/main" id="{F76A92A7-5DDC-E20A-29DA-DD051048CA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78502" y="1673784"/>
              <a:ext cx="1216524" cy="1216524"/>
            </a:xfrm>
            <a:prstGeom prst="rect">
              <a:avLst/>
            </a:prstGeom>
          </p:spPr>
        </p:pic>
        <p:sp>
          <p:nvSpPr>
            <p:cNvPr id="4" name="TextBox 3">
              <a:extLst>
                <a:ext uri="{FF2B5EF4-FFF2-40B4-BE49-F238E27FC236}">
                  <a16:creationId xmlns:a16="http://schemas.microsoft.com/office/drawing/2014/main" id="{6B313BD5-80FE-534E-FCAE-FF937633974F}"/>
                </a:ext>
              </a:extLst>
            </p:cNvPr>
            <p:cNvSpPr txBox="1"/>
            <p:nvPr/>
          </p:nvSpPr>
          <p:spPr>
            <a:xfrm>
              <a:off x="2175084" y="1814448"/>
              <a:ext cx="8228535" cy="1015663"/>
            </a:xfrm>
            <a:prstGeom prst="rect">
              <a:avLst/>
            </a:prstGeom>
            <a:noFill/>
          </p:spPr>
          <p:txBody>
            <a:bodyPr wrap="none" rtlCol="0">
              <a:spAutoFit/>
            </a:bodyPr>
            <a:lstStyle/>
            <a:p>
              <a:r>
                <a:rPr lang="en-US" sz="3500" dirty="0">
                  <a:solidFill>
                    <a:schemeClr val="tx1"/>
                  </a:solidFill>
                </a:rPr>
                <a:t>1. Creating “</a:t>
              </a:r>
              <a:r>
                <a:rPr lang="en-US" altLang="zh-CN" sz="3500" dirty="0"/>
                <a:t>Tags”</a:t>
              </a:r>
            </a:p>
            <a:p>
              <a:r>
                <a:rPr lang="en-US" sz="2500" dirty="0">
                  <a:solidFill>
                    <a:schemeClr val="tx1">
                      <a:hueOff val="0"/>
                      <a:satOff val="0"/>
                      <a:lumOff val="0"/>
                      <a:alphaOff val="0"/>
                    </a:schemeClr>
                  </a:solidFill>
                </a:rPr>
                <a:t>Using LLM to interpret and give several tags for each file.</a:t>
              </a:r>
              <a:endParaRPr lang="en-US" dirty="0"/>
            </a:p>
          </p:txBody>
        </p:sp>
      </p:grpSp>
      <p:grpSp>
        <p:nvGrpSpPr>
          <p:cNvPr id="13" name="Group 12">
            <a:extLst>
              <a:ext uri="{FF2B5EF4-FFF2-40B4-BE49-F238E27FC236}">
                <a16:creationId xmlns:a16="http://schemas.microsoft.com/office/drawing/2014/main" id="{F939CC51-42EC-D256-B795-655E188010C8}"/>
              </a:ext>
            </a:extLst>
          </p:cNvPr>
          <p:cNvGrpSpPr/>
          <p:nvPr/>
        </p:nvGrpSpPr>
        <p:grpSpPr>
          <a:xfrm>
            <a:off x="954157" y="3096552"/>
            <a:ext cx="10383278" cy="1400383"/>
            <a:chOff x="954157" y="3096552"/>
            <a:chExt cx="10383278" cy="1400383"/>
          </a:xfrm>
        </p:grpSpPr>
        <p:pic>
          <p:nvPicPr>
            <p:cNvPr id="7" name="Graphic 6" descr="Transfer with solid fill">
              <a:extLst>
                <a:ext uri="{FF2B5EF4-FFF2-40B4-BE49-F238E27FC236}">
                  <a16:creationId xmlns:a16="http://schemas.microsoft.com/office/drawing/2014/main" id="{0BB665CA-5945-D733-7E66-8F115ADD381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120911" y="3188481"/>
              <a:ext cx="1216524" cy="1216524"/>
            </a:xfrm>
            <a:prstGeom prst="rect">
              <a:avLst/>
            </a:prstGeom>
          </p:spPr>
        </p:pic>
        <p:sp>
          <p:nvSpPr>
            <p:cNvPr id="5" name="TextBox 4">
              <a:extLst>
                <a:ext uri="{FF2B5EF4-FFF2-40B4-BE49-F238E27FC236}">
                  <a16:creationId xmlns:a16="http://schemas.microsoft.com/office/drawing/2014/main" id="{F65F68A3-FC96-88AD-8D1E-97A2FBFB211E}"/>
                </a:ext>
              </a:extLst>
            </p:cNvPr>
            <p:cNvSpPr txBox="1"/>
            <p:nvPr/>
          </p:nvSpPr>
          <p:spPr>
            <a:xfrm>
              <a:off x="954157" y="3096552"/>
              <a:ext cx="9115603" cy="1400383"/>
            </a:xfrm>
            <a:prstGeom prst="rect">
              <a:avLst/>
            </a:prstGeom>
            <a:noFill/>
          </p:spPr>
          <p:txBody>
            <a:bodyPr wrap="square" rtlCol="0">
              <a:spAutoFit/>
            </a:bodyPr>
            <a:lstStyle/>
            <a:p>
              <a:r>
                <a:rPr lang="en-US" sz="3500" dirty="0">
                  <a:solidFill>
                    <a:schemeClr val="tx1"/>
                  </a:solidFill>
                </a:rPr>
                <a:t>2. Building a managing hierarchy</a:t>
              </a:r>
            </a:p>
            <a:p>
              <a:pPr lvl="1"/>
              <a:r>
                <a:rPr lang="en-US" sz="2500" dirty="0">
                  <a:solidFill>
                    <a:schemeClr val="tx1">
                      <a:hueOff val="0"/>
                      <a:satOff val="0"/>
                      <a:lumOff val="0"/>
                      <a:alphaOff val="0"/>
                    </a:schemeClr>
                  </a:solidFill>
                </a:rPr>
                <a:t>Use LLM to manage the files with tag in a multi-level</a:t>
              </a:r>
            </a:p>
            <a:p>
              <a:pPr lvl="1"/>
              <a:r>
                <a:rPr lang="en-US" sz="2500" dirty="0">
                  <a:solidFill>
                    <a:schemeClr val="tx1">
                      <a:hueOff val="0"/>
                      <a:satOff val="0"/>
                      <a:lumOff val="0"/>
                      <a:alphaOff val="0"/>
                    </a:schemeClr>
                  </a:solidFill>
                </a:rPr>
                <a:t>hierarchy, to build a “database” of the files.</a:t>
              </a:r>
            </a:p>
          </p:txBody>
        </p:sp>
      </p:grpSp>
      <p:grpSp>
        <p:nvGrpSpPr>
          <p:cNvPr id="14" name="Group 13">
            <a:extLst>
              <a:ext uri="{FF2B5EF4-FFF2-40B4-BE49-F238E27FC236}">
                <a16:creationId xmlns:a16="http://schemas.microsoft.com/office/drawing/2014/main" id="{5A21CA12-5E09-D68D-36A9-B4815E708D2F}"/>
              </a:ext>
            </a:extLst>
          </p:cNvPr>
          <p:cNvGrpSpPr/>
          <p:nvPr/>
        </p:nvGrpSpPr>
        <p:grpSpPr>
          <a:xfrm>
            <a:off x="474039" y="4575954"/>
            <a:ext cx="9739720" cy="1972526"/>
            <a:chOff x="474039" y="4575954"/>
            <a:chExt cx="9739720" cy="1972526"/>
          </a:xfrm>
        </p:grpSpPr>
        <p:pic>
          <p:nvPicPr>
            <p:cNvPr id="8" name="Graphic 7" descr="Arrow circle with solid fill">
              <a:extLst>
                <a:ext uri="{FF2B5EF4-FFF2-40B4-BE49-F238E27FC236}">
                  <a16:creationId xmlns:a16="http://schemas.microsoft.com/office/drawing/2014/main" id="{5A218D05-6645-3785-FB42-BF7E24C35049}"/>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474039" y="4575954"/>
              <a:ext cx="1216524" cy="1216524"/>
            </a:xfrm>
            <a:prstGeom prst="rect">
              <a:avLst/>
            </a:prstGeom>
          </p:spPr>
        </p:pic>
        <p:sp>
          <p:nvSpPr>
            <p:cNvPr id="9" name="TextBox 8">
              <a:extLst>
                <a:ext uri="{FF2B5EF4-FFF2-40B4-BE49-F238E27FC236}">
                  <a16:creationId xmlns:a16="http://schemas.microsoft.com/office/drawing/2014/main" id="{800023A6-3697-3D23-97BC-F83C01D091C0}"/>
                </a:ext>
              </a:extLst>
            </p:cNvPr>
            <p:cNvSpPr txBox="1"/>
            <p:nvPr/>
          </p:nvSpPr>
          <p:spPr>
            <a:xfrm>
              <a:off x="2002409" y="4763376"/>
              <a:ext cx="8211350" cy="1785104"/>
            </a:xfrm>
            <a:prstGeom prst="rect">
              <a:avLst/>
            </a:prstGeom>
            <a:noFill/>
          </p:spPr>
          <p:txBody>
            <a:bodyPr wrap="none" rtlCol="0">
              <a:spAutoFit/>
            </a:bodyPr>
            <a:lstStyle/>
            <a:p>
              <a:r>
                <a:rPr lang="en-US" sz="3500" dirty="0">
                  <a:solidFill>
                    <a:schemeClr val="tx1"/>
                  </a:solidFill>
                </a:rPr>
                <a:t>3. Querying</a:t>
              </a:r>
            </a:p>
            <a:p>
              <a:r>
                <a:rPr lang="en-US" sz="2500" dirty="0">
                  <a:solidFill>
                    <a:schemeClr val="tx1">
                      <a:hueOff val="0"/>
                      <a:satOff val="0"/>
                      <a:lumOff val="0"/>
                      <a:alphaOff val="0"/>
                    </a:schemeClr>
                  </a:solidFill>
                </a:rPr>
                <a:t>Designing prompt templates that can search through the</a:t>
              </a:r>
            </a:p>
            <a:p>
              <a:r>
                <a:rPr lang="en-US" sz="2500" dirty="0">
                  <a:solidFill>
                    <a:schemeClr val="tx1">
                      <a:hueOff val="0"/>
                      <a:satOff val="0"/>
                      <a:lumOff val="0"/>
                      <a:alphaOff val="0"/>
                    </a:schemeClr>
                  </a:solidFill>
                </a:rPr>
                <a:t>“database” to get information, and summarize (or answer</a:t>
              </a:r>
            </a:p>
            <a:p>
              <a:r>
                <a:rPr lang="en-US" sz="2500" dirty="0">
                  <a:solidFill>
                    <a:schemeClr val="tx1">
                      <a:hueOff val="0"/>
                      <a:satOff val="0"/>
                      <a:lumOff val="0"/>
                      <a:alphaOff val="0"/>
                    </a:schemeClr>
                  </a:solidFill>
                </a:rPr>
                <a:t>Questions if needed).</a:t>
              </a:r>
            </a:p>
          </p:txBody>
        </p:sp>
      </p:grpSp>
    </p:spTree>
    <p:extLst>
      <p:ext uri="{BB962C8B-B14F-4D97-AF65-F5344CB8AC3E}">
        <p14:creationId xmlns:p14="http://schemas.microsoft.com/office/powerpoint/2010/main" val="302796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94AE-867E-C90A-911B-9ED83CC1FE1C}"/>
              </a:ext>
            </a:extLst>
          </p:cNvPr>
          <p:cNvSpPr>
            <a:spLocks noGrp="1"/>
          </p:cNvSpPr>
          <p:nvPr>
            <p:ph type="title"/>
          </p:nvPr>
        </p:nvSpPr>
        <p:spPr/>
        <p:txBody>
          <a:bodyPr/>
          <a:lstStyle/>
          <a:p>
            <a:r>
              <a:rPr lang="en-US" dirty="0"/>
              <a:t>Resources Needed</a:t>
            </a:r>
          </a:p>
        </p:txBody>
      </p:sp>
      <p:sp>
        <p:nvSpPr>
          <p:cNvPr id="3" name="Content Placeholder 2">
            <a:extLst>
              <a:ext uri="{FF2B5EF4-FFF2-40B4-BE49-F238E27FC236}">
                <a16:creationId xmlns:a16="http://schemas.microsoft.com/office/drawing/2014/main" id="{9419F1C7-7237-ABAA-D8D4-BC017DC98D8D}"/>
              </a:ext>
            </a:extLst>
          </p:cNvPr>
          <p:cNvSpPr>
            <a:spLocks noGrp="1"/>
          </p:cNvSpPr>
          <p:nvPr>
            <p:ph idx="1"/>
          </p:nvPr>
        </p:nvSpPr>
        <p:spPr>
          <a:xfrm>
            <a:off x="913795" y="2076450"/>
            <a:ext cx="8837912" cy="4470124"/>
          </a:xfrm>
        </p:spPr>
        <p:txBody>
          <a:bodyPr>
            <a:normAutofit/>
          </a:bodyPr>
          <a:lstStyle/>
          <a:p>
            <a:pPr algn="l"/>
            <a:r>
              <a:rPr lang="en-US" sz="2500" dirty="0">
                <a:solidFill>
                  <a:schemeClr val="tx1">
                    <a:hueOff val="0"/>
                    <a:satOff val="0"/>
                    <a:lumOff val="0"/>
                    <a:alphaOff val="0"/>
                  </a:schemeClr>
                </a:solidFill>
              </a:rPr>
              <a:t>Token :  [MODEL] 10M?</a:t>
            </a:r>
          </a:p>
          <a:p>
            <a:pPr algn="l"/>
            <a:r>
              <a:rPr lang="en-US" altLang="zh-CN" sz="2500" dirty="0">
                <a:solidFill>
                  <a:schemeClr val="tx1">
                    <a:hueOff val="0"/>
                    <a:satOff val="0"/>
                    <a:lumOff val="0"/>
                    <a:alphaOff val="0"/>
                  </a:schemeClr>
                </a:solidFill>
              </a:rPr>
              <a:t>Other things?(</a:t>
            </a:r>
            <a:r>
              <a:rPr lang="en-US" altLang="zh-CN" sz="2500" dirty="0" err="1">
                <a:solidFill>
                  <a:schemeClr val="tx1">
                    <a:hueOff val="0"/>
                    <a:satOff val="0"/>
                    <a:lumOff val="0"/>
                    <a:alphaOff val="0"/>
                  </a:schemeClr>
                </a:solidFill>
              </a:rPr>
              <a:t>OCR,etc</a:t>
            </a:r>
            <a:r>
              <a:rPr lang="en-US" altLang="zh-CN" sz="2500" dirty="0">
                <a:solidFill>
                  <a:schemeClr val="tx1">
                    <a:hueOff val="0"/>
                    <a:satOff val="0"/>
                    <a:lumOff val="0"/>
                    <a:alphaOff val="0"/>
                  </a:schemeClr>
                </a:solidFill>
              </a:rPr>
              <a:t>…)</a:t>
            </a:r>
          </a:p>
        </p:txBody>
      </p:sp>
      <p:pic>
        <p:nvPicPr>
          <p:cNvPr id="4" name="Graphic 3" descr="Cheers with solid fill">
            <a:extLst>
              <a:ext uri="{FF2B5EF4-FFF2-40B4-BE49-F238E27FC236}">
                <a16:creationId xmlns:a16="http://schemas.microsoft.com/office/drawing/2014/main" id="{D09E1185-77EC-C9DC-57D9-B24200FCDB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96917" y="2736449"/>
            <a:ext cx="1804202" cy="1804202"/>
          </a:xfrm>
          <a:prstGeom prst="rect">
            <a:avLst/>
          </a:prstGeom>
        </p:spPr>
      </p:pic>
    </p:spTree>
    <p:extLst>
      <p:ext uri="{BB962C8B-B14F-4D97-AF65-F5344CB8AC3E}">
        <p14:creationId xmlns:p14="http://schemas.microsoft.com/office/powerpoint/2010/main" val="3420033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B4B60D-AAC9-19A7-537F-38C97A8279D6}"/>
              </a:ext>
            </a:extLst>
          </p:cNvPr>
          <p:cNvSpPr/>
          <p:nvPr/>
        </p:nvSpPr>
        <p:spPr>
          <a:xfrm>
            <a:off x="2055487" y="1769155"/>
            <a:ext cx="8270213" cy="3170099"/>
          </a:xfrm>
          <a:prstGeom prst="rect">
            <a:avLst/>
          </a:prstGeom>
          <a:noFill/>
        </p:spPr>
        <p:txBody>
          <a:bodyPr wrap="none" lIns="91440" tIns="45720" rIns="91440" bIns="45720">
            <a:spAutoFit/>
          </a:bodyPr>
          <a:lstStyle/>
          <a:p>
            <a:pPr algn="ctr"/>
            <a:r>
              <a:rPr lang="en-US" sz="18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Thanks</a:t>
            </a:r>
            <a:r>
              <a:rPr lang="en-US" sz="20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p>
        </p:txBody>
      </p:sp>
    </p:spTree>
    <p:extLst>
      <p:ext uri="{BB962C8B-B14F-4D97-AF65-F5344CB8AC3E}">
        <p14:creationId xmlns:p14="http://schemas.microsoft.com/office/powerpoint/2010/main" val="167324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E70FC5-1855-47AB-8CE1-CB3C873A8988}">
  <ds:schemaRefs>
    <ds:schemaRef ds:uri="http://purl.org/dc/terms/"/>
    <ds:schemaRef ds:uri="http://schemas.microsoft.com/office/2006/metadata/properties"/>
    <ds:schemaRef ds:uri="http://purl.org/dc/elements/1.1/"/>
    <ds:schemaRef ds:uri="16c05727-aa75-4e4a-9b5f-8a80a1165891"/>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71af3243-3dd4-4a8d-8c0d-dd76da1f02a5"/>
    <ds:schemaRef ds:uri="http://www.w3.org/XML/1998/namespace"/>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{F3B386A7-B279-4D63-A642-CBA355BEEEC1}tf11665031_win32</Template>
  <TotalTime>579</TotalTime>
  <Words>634</Words>
  <Application>Microsoft Office PowerPoint</Application>
  <PresentationFormat>宽屏</PresentationFormat>
  <Paragraphs>67</Paragraphs>
  <Slides>7</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Arial Nova</vt:lpstr>
      <vt:lpstr>Arial Nova Light</vt:lpstr>
      <vt:lpstr>Calibri</vt:lpstr>
      <vt:lpstr>Cambria Math</vt:lpstr>
      <vt:lpstr>Wingdings 2</vt:lpstr>
      <vt:lpstr>SlateVTI</vt:lpstr>
      <vt:lpstr>Transforming the computer to knowledge database</vt:lpstr>
      <vt:lpstr>What&amp;Why</vt:lpstr>
      <vt:lpstr>Our Goal :</vt:lpstr>
      <vt:lpstr>Why is it non-trivial?</vt:lpstr>
      <vt:lpstr>Basic Ideas</vt:lpstr>
      <vt:lpstr>Resources Needed</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XAI:</dc:title>
  <dc:creator>HH Z</dc:creator>
  <cp:lastModifiedBy>Zhicheng Jiang</cp:lastModifiedBy>
  <cp:revision>29</cp:revision>
  <dcterms:created xsi:type="dcterms:W3CDTF">2023-12-14T13:15:08Z</dcterms:created>
  <dcterms:modified xsi:type="dcterms:W3CDTF">2024-04-14T07:53:31Z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