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Insolvenzen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Tabelle1!$A$2:$A$7</c:f>
              <c:numCache>
                <c:formatCode>General</c:formatCode>
                <c:ptCount val="6"/>
                <c:pt idx="0">
                  <c:v>1990</c:v>
                </c:pt>
                <c:pt idx="1">
                  <c:v>2000</c:v>
                </c:pt>
                <c:pt idx="2">
                  <c:v>2010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2677</c:v>
                </c:pt>
                <c:pt idx="1">
                  <c:v>5340</c:v>
                </c:pt>
                <c:pt idx="2">
                  <c:v>6376</c:v>
                </c:pt>
                <c:pt idx="3">
                  <c:v>5079</c:v>
                </c:pt>
                <c:pt idx="4">
                  <c:v>4980</c:v>
                </c:pt>
                <c:pt idx="5">
                  <c:v>5018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6D-4399-ADCE-3B6AF0C2F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8458960"/>
        <c:axId val="1769310352"/>
      </c:lineChart>
      <c:catAx>
        <c:axId val="188845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69310352"/>
        <c:crosses val="autoZero"/>
        <c:auto val="1"/>
        <c:lblAlgn val="ctr"/>
        <c:lblOffset val="100"/>
        <c:noMultiLvlLbl val="0"/>
      </c:catAx>
      <c:valAx>
        <c:axId val="176931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88458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01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494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15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670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8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93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762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5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729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7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898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0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5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19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93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664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087450-0ECA-4AB2-BDC9-A31238254539}" type="datetimeFigureOut">
              <a:rPr lang="de-AT" smtClean="0"/>
              <a:t>26.05.2020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D274E6-920F-4C0B-A297-E14144EF73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15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23CAB-F2C5-49CF-9F2E-2483CBBEC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Unternehmensinsolvenz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8BB222-F5CE-421B-B92D-BB58A3DDE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883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04C51-A9FE-4A6E-97BD-4F234955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kommt es zu Insolvenz?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AD7401-E9AF-4E0A-BE6A-8E075A7E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Schuldner kann seine laufenden Zahlungen nicht mehr nachkommen</a:t>
            </a:r>
          </a:p>
          <a:p>
            <a:r>
              <a:rPr lang="de-DE" dirty="0"/>
              <a:t>Außergerichtlicher Schuldennachlass hat nicht funktioniert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8180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0338-48E2-4303-B20E-2568E3F4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Verfahrensablauf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085C6F-530E-46E2-A4F8-2E01FAB7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8B706A1-F8BF-432F-BA90-B1C3CEB04416}"/>
              </a:ext>
            </a:extLst>
          </p:cNvPr>
          <p:cNvSpPr/>
          <p:nvPr/>
        </p:nvSpPr>
        <p:spPr>
          <a:xfrm>
            <a:off x="4385733" y="2827867"/>
            <a:ext cx="3318934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Insolvenzverfahren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FB86B69-CDA8-419F-BB42-C557446ABAD7}"/>
              </a:ext>
            </a:extLst>
          </p:cNvPr>
          <p:cNvSpPr/>
          <p:nvPr/>
        </p:nvSpPr>
        <p:spPr>
          <a:xfrm>
            <a:off x="1811867" y="3699933"/>
            <a:ext cx="3318934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Sanierungsverfahren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9DD99A0-9779-493B-921E-364FFF7A54D5}"/>
              </a:ext>
            </a:extLst>
          </p:cNvPr>
          <p:cNvSpPr/>
          <p:nvPr/>
        </p:nvSpPr>
        <p:spPr>
          <a:xfrm>
            <a:off x="3318933" y="4487333"/>
            <a:ext cx="3318934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Ohne Eigenverwaltung</a:t>
            </a:r>
            <a:endParaRPr lang="de-AT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F03DA4-AC9A-4745-90EF-7E228C4B3A59}"/>
              </a:ext>
            </a:extLst>
          </p:cNvPr>
          <p:cNvSpPr/>
          <p:nvPr/>
        </p:nvSpPr>
        <p:spPr>
          <a:xfrm>
            <a:off x="3318933" y="5202766"/>
            <a:ext cx="3318934" cy="60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 Eigenverwaltung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04C035-D50F-4993-A23C-16C78BDE71CD}"/>
              </a:ext>
            </a:extLst>
          </p:cNvPr>
          <p:cNvSpPr/>
          <p:nvPr/>
        </p:nvSpPr>
        <p:spPr>
          <a:xfrm>
            <a:off x="7416800" y="3657600"/>
            <a:ext cx="3318934" cy="2146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Konkursverfahren</a:t>
            </a:r>
            <a:endParaRPr lang="de-AT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DD6BA98-8368-4AE6-8A12-9BE78E5C9FED}"/>
              </a:ext>
            </a:extLst>
          </p:cNvPr>
          <p:cNvCxnSpPr/>
          <p:nvPr/>
        </p:nvCxnSpPr>
        <p:spPr>
          <a:xfrm>
            <a:off x="4707467" y="3285067"/>
            <a:ext cx="0" cy="4148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FAF4E50-3B42-4DB1-8AAD-0ED1A933CA90}"/>
              </a:ext>
            </a:extLst>
          </p:cNvPr>
          <p:cNvCxnSpPr>
            <a:cxnSpLocks/>
          </p:cNvCxnSpPr>
          <p:nvPr/>
        </p:nvCxnSpPr>
        <p:spPr>
          <a:xfrm>
            <a:off x="7704667" y="3429000"/>
            <a:ext cx="0" cy="2709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F1FA7C0-410D-414C-A5BA-8BBF571CC7E7}"/>
              </a:ext>
            </a:extLst>
          </p:cNvPr>
          <p:cNvCxnSpPr/>
          <p:nvPr/>
        </p:nvCxnSpPr>
        <p:spPr>
          <a:xfrm>
            <a:off x="2421467" y="4301066"/>
            <a:ext cx="0" cy="11514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0782683-E6E9-4150-BA8F-D0D45B9ADC0E}"/>
              </a:ext>
            </a:extLst>
          </p:cNvPr>
          <p:cNvCxnSpPr/>
          <p:nvPr/>
        </p:nvCxnSpPr>
        <p:spPr>
          <a:xfrm>
            <a:off x="2404533" y="475826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CC140E5-6C8D-4B15-A5CC-153DAB691F21}"/>
              </a:ext>
            </a:extLst>
          </p:cNvPr>
          <p:cNvCxnSpPr/>
          <p:nvPr/>
        </p:nvCxnSpPr>
        <p:spPr>
          <a:xfrm>
            <a:off x="2421467" y="5452533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3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3DDFE-2B5E-4ACA-A6CE-3195E4D4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der Insolvenzverfahren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BC54A-BA75-4EA5-8179-01CBB3CF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Sanierungsverfahren:</a:t>
            </a:r>
          </a:p>
          <a:p>
            <a:pPr lvl="1"/>
            <a:r>
              <a:rPr lang="de-DE" dirty="0"/>
              <a:t>Ohne Eigenverwaltung: Der Unternehmer führt unter Aufsicht eines Insolvenzverwalters weiterhin die Firma</a:t>
            </a:r>
          </a:p>
          <a:p>
            <a:pPr lvl="1"/>
            <a:r>
              <a:rPr lang="de-DE" dirty="0"/>
              <a:t>Mit Eigenverwaltung: Der Unternehmer führt selbständig die Firma. Nur bei wichtigen Fragen muss er einen Sanierungsverwalter befragen</a:t>
            </a:r>
          </a:p>
          <a:p>
            <a:r>
              <a:rPr lang="de-DE" dirty="0"/>
              <a:t>Konkursverfahren: Masseverwalter verwertet die Konkursmasse und teilt den Verwertungserlös zwischen den Gläubigern auf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253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931C8-976C-487D-9359-11111F1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Insolvenzstatistik</a:t>
            </a:r>
            <a:endParaRPr lang="de-AT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E07BA6E-A02E-4D98-B8DB-04014D146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2066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3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2780D8-0C21-4714-9E8C-AD93C8C4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Gründe für Insolvenzen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D0B16-C285-4CD3-A9B0-154658702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Unzureichende Unternehmensplanung</a:t>
            </a:r>
          </a:p>
          <a:p>
            <a:r>
              <a:rPr lang="de-DE" dirty="0"/>
              <a:t>Mangelhafte Unternehmensführung</a:t>
            </a:r>
          </a:p>
          <a:p>
            <a:r>
              <a:rPr lang="de-DE" dirty="0"/>
              <a:t>Private Gründe (Krankheit, Scheidung)</a:t>
            </a:r>
          </a:p>
          <a:p>
            <a:r>
              <a:rPr lang="de-DE" dirty="0"/>
              <a:t>Wirtschaftskrisen (Covid19)</a:t>
            </a:r>
          </a:p>
          <a:p>
            <a:r>
              <a:rPr lang="de-DE" dirty="0"/>
              <a:t>Pleite von Kunden </a:t>
            </a:r>
            <a:r>
              <a:rPr lang="de-DE"/>
              <a:t>oder Lieferanten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37386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104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Organisch</vt:lpstr>
      <vt:lpstr>Unternehmensinsolvenz</vt:lpstr>
      <vt:lpstr>Wie kommt es zu Insolvenz?</vt:lpstr>
      <vt:lpstr>Verfahrensablauf</vt:lpstr>
      <vt:lpstr>Arten der Insolvenzverfahren</vt:lpstr>
      <vt:lpstr>Insolvenzstatistik</vt:lpstr>
      <vt:lpstr>Gründe für Insolvenzen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Unternehmensinsolvenz</dc:title>
  <dc:creator>Adlgasser Valentin</dc:creator>
  <cp:lastModifiedBy>Adlgasser Valentin</cp:lastModifiedBy>
  <cp:revision>2</cp:revision>
  <dcterms:created xsi:type="dcterms:W3CDTF">2020-05-25T22:44:27Z</dcterms:created>
  <dcterms:modified xsi:type="dcterms:W3CDTF">2020-05-25T23:00:38Z</dcterms:modified>
</cp:coreProperties>
</file>