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62" r:id="rId2"/>
    <p:sldId id="365" r:id="rId3"/>
    <p:sldId id="385" r:id="rId4"/>
    <p:sldId id="386" r:id="rId5"/>
    <p:sldId id="387" r:id="rId6"/>
    <p:sldId id="388" r:id="rId7"/>
    <p:sldId id="396" r:id="rId8"/>
    <p:sldId id="397" r:id="rId9"/>
    <p:sldId id="398" r:id="rId10"/>
    <p:sldId id="402" r:id="rId11"/>
    <p:sldId id="400" r:id="rId12"/>
    <p:sldId id="40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7EA"/>
    <a:srgbClr val="EBE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81EE3-C409-49F9-A66B-26BA52BF59EC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1E330-7714-45D9-BD00-B0E4BED7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1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E41B3-38EF-4F87-BD79-D58AF25CEF3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7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98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57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34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04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3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9223D-EDF1-4BEA-9548-3BAEFD5E7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BA4FC6-8304-47A0-A2E2-DE5DBCF3D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F9429-58B1-4D55-9CDB-5A3529A2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E6623-79E1-4F08-B47A-99291FD5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0CC38-14F9-407C-8FC0-2C13F0A6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0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FB505-D259-4A14-BB49-8FBB005E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F5462-5613-4F1E-8D49-7524C5577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4FAAE-B1C5-4214-9C36-F30A994C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9D8B2-2825-4FBF-9F32-E64E6C0C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CAB57-2F70-4FCA-9899-ED10AF81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8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86CE13-704E-4786-BD20-F540BFD5D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A04AFF-17FA-4F67-9365-F4C7411C0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1BA36-D708-45A0-B11D-22A3C49A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2DC3C-9E67-4472-B1A7-B5CA3EA9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914F9-85BD-4261-833B-0A571638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3D42C-59DF-4017-913B-2C403989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67FA0-51AB-4E8D-A9C5-51C2FE92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7F4F0-75F6-46DA-A2F3-2DAD4ECC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013BF-15DD-41AC-8E89-AAAC33EB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656F8-4E11-4424-9B40-6C33FF15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AD2B9-EB23-4623-93BA-3DB16884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BA28D-5B60-4E4B-ACCB-A6492064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39BC3-8C9D-4550-9BF0-6D2FD0E2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736CC-1339-4FD2-94FE-8EB85496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513D6-204B-40D9-A030-99439E91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4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42218-CD36-410B-97E8-5694AAFF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C495B-2AEF-480F-8791-919F37905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87346-6F64-4553-9D04-CC1399F18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4EF8C-34CF-4357-B488-60B26E67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7FF6A3-B8EA-47D5-8627-49077E54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F19FB-0538-4B9B-8E28-189B4220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1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F58EB-4D46-4191-BF71-3F4E311A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DE4CB-6D88-45CD-982C-DDB82BF36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8AFDEE-BCB3-4737-9951-DBD13F6D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B7E1C1-F268-4E2B-8DB4-774AD90E9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DD2B1C-A513-4C78-91A1-AD5D75702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1A9B85-8FCA-4A96-AE84-91D5B368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775585-D07C-458A-9770-AFD54F9C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080E4-F03A-428C-8D02-EE5E5FE0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9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237F0-5184-4868-8EDD-C87CEAE6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9C0B9B-BB4B-4323-910D-3BA2D399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1378A-356B-4A63-B2BF-9739CFE8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9C5EE-5676-4D9B-A4E1-4C9FDB7F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5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1F6A61-2CFF-4A7E-BC85-16F0FDFC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D26147-E9C5-4875-B305-522694FB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45DC0-1DE6-43EE-BE6B-CC34F608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1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F256-3A0C-491B-A2DE-98526018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4E8B5-D200-423A-899E-025C3EC5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3E52B5-367A-4D1B-A67E-F4BA44EE7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27090-7974-4225-B3F2-F37AA325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20B73-25FB-4EA5-9765-942225B6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76258E-A656-4C46-8A05-74E478E0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9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E7E98-D905-4EFD-91A1-91463F26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607156-62CE-440E-8166-D7117902B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F4BDC1-8BB4-4943-82AD-1F346AE3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242A4-4750-4547-A77D-98C9C716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089AF-33A5-41C6-BC47-76C6767E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F5B81-D7BF-4DD2-B2D4-442E9F90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39C4A1-3829-417E-843D-5725E5B9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5CFD6-8BBE-46F6-A736-9DC46ACE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1ABA3-595F-4BB0-9E5E-B817B83F0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F4F0-8896-454E-B6B8-1294314F5373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DC12F-E89D-4CD9-B1A5-96C1D6ED1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9CC12-4B17-4E01-8D31-93A464AB1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9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microsoft.com/office/2007/relationships/hdphoto" Target="../media/hdphoto1.wdp"/><Relationship Id="rId15" Type="http://schemas.openxmlformats.org/officeDocument/2006/relationships/image" Target="../media/image22.jpeg"/><Relationship Id="rId10" Type="http://schemas.openxmlformats.org/officeDocument/2006/relationships/image" Target="../media/image17.jpeg"/><Relationship Id="rId4" Type="http://schemas.openxmlformats.org/officeDocument/2006/relationships/image" Target="../media/image3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6.jpe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12" Type="http://schemas.openxmlformats.org/officeDocument/2006/relationships/image" Target="../media/image22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11" Type="http://schemas.openxmlformats.org/officeDocument/2006/relationships/image" Target="../media/image23.png"/><Relationship Id="rId5" Type="http://schemas.microsoft.com/office/2007/relationships/hdphoto" Target="../media/hdphoto1.wdp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shing illustration 이미지 검색결과">
            <a:extLst>
              <a:ext uri="{FF2B5EF4-FFF2-40B4-BE49-F238E27FC236}">
                <a16:creationId xmlns:a16="http://schemas.microsoft.com/office/drawing/2014/main" id="{9A4D258E-BCE6-4F6D-8023-48ACE2BE5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CACE7C2-731D-497C-A6E7-C6E8972BDE37}"/>
              </a:ext>
            </a:extLst>
          </p:cNvPr>
          <p:cNvSpPr/>
          <p:nvPr/>
        </p:nvSpPr>
        <p:spPr>
          <a:xfrm>
            <a:off x="2402006" y="2935689"/>
            <a:ext cx="8898340" cy="3592605"/>
          </a:xfrm>
          <a:prstGeom prst="rect">
            <a:avLst/>
          </a:prstGeom>
          <a:solidFill>
            <a:srgbClr val="99D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9DB4D-D99E-454E-9AD8-BB458EF54923}"/>
              </a:ext>
            </a:extLst>
          </p:cNvPr>
          <p:cNvSpPr txBox="1"/>
          <p:nvPr/>
        </p:nvSpPr>
        <p:spPr>
          <a:xfrm>
            <a:off x="2821050" y="2018351"/>
            <a:ext cx="66309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>
                <a:ln w="28575">
                  <a:solidFill>
                    <a:schemeClr val="bg1"/>
                  </a:solidFill>
                  <a:prstDash val="solid"/>
                </a:ln>
                <a:latin typeface="Corporate Logo Bold" panose="02000600000000000000" pitchFamily="2" charset="-128"/>
                <a:ea typeface="Corporate Logo Bold" panose="02000600000000000000" pitchFamily="2" charset="-128"/>
              </a:rPr>
              <a:t>釣り針</a:t>
            </a:r>
            <a:endParaRPr lang="en-US" altLang="ko-KR" sz="16600" dirty="0">
              <a:ln w="28575">
                <a:solidFill>
                  <a:schemeClr val="bg1"/>
                </a:solidFill>
                <a:prstDash val="solid"/>
              </a:ln>
              <a:latin typeface="Corporate Logo Bold" panose="02000600000000000000" pitchFamily="2" charset="-128"/>
              <a:ea typeface="Corporate Logo Bold" panose="02000600000000000000" pitchFamily="2" charset="-128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8BC5076-BC9D-4563-A940-BE1E4FF5AF8C}"/>
              </a:ext>
            </a:extLst>
          </p:cNvPr>
          <p:cNvSpPr/>
          <p:nvPr/>
        </p:nvSpPr>
        <p:spPr>
          <a:xfrm>
            <a:off x="9321800" y="1633846"/>
            <a:ext cx="114300" cy="114300"/>
          </a:xfrm>
          <a:prstGeom prst="ellipse">
            <a:avLst/>
          </a:prstGeom>
          <a:solidFill>
            <a:srgbClr val="595A5D"/>
          </a:solidFill>
          <a:ln>
            <a:solidFill>
              <a:srgbClr val="464A4D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115EA69-7252-44E3-A6F6-C26AA11AC9B8}"/>
              </a:ext>
            </a:extLst>
          </p:cNvPr>
          <p:cNvSpPr/>
          <p:nvPr/>
        </p:nvSpPr>
        <p:spPr>
          <a:xfrm>
            <a:off x="9305925" y="1782549"/>
            <a:ext cx="146050" cy="190500"/>
          </a:xfrm>
          <a:prstGeom prst="roundRect">
            <a:avLst/>
          </a:prstGeom>
          <a:solidFill>
            <a:srgbClr val="595A5D"/>
          </a:solidFill>
          <a:ln>
            <a:solidFill>
              <a:srgbClr val="464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66E6DF-913B-441B-AE1A-D3EA7BB796D8}"/>
              </a:ext>
            </a:extLst>
          </p:cNvPr>
          <p:cNvSpPr/>
          <p:nvPr/>
        </p:nvSpPr>
        <p:spPr>
          <a:xfrm>
            <a:off x="9336087" y="1912202"/>
            <a:ext cx="85725" cy="142023"/>
          </a:xfrm>
          <a:prstGeom prst="roundRect">
            <a:avLst/>
          </a:prstGeom>
          <a:solidFill>
            <a:srgbClr val="595A5D"/>
          </a:solidFill>
          <a:ln>
            <a:solidFill>
              <a:srgbClr val="464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FEF886-4BAD-4972-BCC9-C8D7DE6AC7DA}"/>
              </a:ext>
            </a:extLst>
          </p:cNvPr>
          <p:cNvSpPr/>
          <p:nvPr/>
        </p:nvSpPr>
        <p:spPr>
          <a:xfrm>
            <a:off x="9321800" y="1866900"/>
            <a:ext cx="114300" cy="96624"/>
          </a:xfrm>
          <a:prstGeom prst="rect">
            <a:avLst/>
          </a:prstGeom>
          <a:solidFill>
            <a:srgbClr val="59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A766DF-C866-4E88-812F-7616669D59C9}"/>
              </a:ext>
            </a:extLst>
          </p:cNvPr>
          <p:cNvSpPr/>
          <p:nvPr/>
        </p:nvSpPr>
        <p:spPr>
          <a:xfrm>
            <a:off x="9269412" y="2021840"/>
            <a:ext cx="168275" cy="45719"/>
          </a:xfrm>
          <a:prstGeom prst="rect">
            <a:avLst/>
          </a:prstGeom>
          <a:solidFill>
            <a:srgbClr val="F8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A4AF22-7312-4487-83C1-E259A4F10978}"/>
              </a:ext>
            </a:extLst>
          </p:cNvPr>
          <p:cNvSpPr txBox="1"/>
          <p:nvPr/>
        </p:nvSpPr>
        <p:spPr>
          <a:xfrm>
            <a:off x="8363708" y="46193"/>
            <a:ext cx="38282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ko-KR" sz="2000" i="0" u="none" strike="noStrike" kern="1200" cap="none" spc="0" normalizeH="0" baseline="0" noProof="0" dirty="0" smtClean="0">
                <a:ln>
                  <a:solidFill>
                    <a:schemeClr val="tx1"/>
                  </a:solidFill>
                </a:ln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2020 </a:t>
            </a:r>
            <a:r>
              <a:rPr lang="ko-KR" altLang="en-US" sz="2000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영진전문대학교 캡스톤디자인 발표</a:t>
            </a:r>
            <a:endParaRPr kumimoji="0" lang="ko-KR" altLang="en-US" sz="200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A4AF22-7312-4487-83C1-E259A4F10978}"/>
              </a:ext>
            </a:extLst>
          </p:cNvPr>
          <p:cNvSpPr txBox="1"/>
          <p:nvPr/>
        </p:nvSpPr>
        <p:spPr>
          <a:xfrm>
            <a:off x="0" y="5596116"/>
            <a:ext cx="4349268" cy="12618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Team 3_</a:t>
            </a:r>
            <a:r>
              <a:rPr lang="ja-JP" altLang="en-US" sz="2800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メキメ</a:t>
            </a:r>
            <a:r>
              <a:rPr lang="ja-JP" altLang="en-US" sz="2800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キ</a:t>
            </a:r>
            <a:endParaRPr lang="en-US" altLang="ja-JP" sz="2800" dirty="0" smtClean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0">
              <a:defRPr/>
            </a:pPr>
            <a:r>
              <a:rPr lang="en-US" altLang="ja-JP" sz="24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PM</a:t>
            </a:r>
            <a:r>
              <a:rPr lang="ja-JP" altLang="en-US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：</a:t>
            </a:r>
            <a:r>
              <a:rPr lang="ko-KR" altLang="en-US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박성철교수님</a:t>
            </a:r>
            <a:endParaRPr lang="en-US" altLang="ja-JP" sz="2400" b="1" dirty="0"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sz="2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김주은</a:t>
            </a:r>
            <a:r>
              <a:rPr lang="en-US" altLang="ko-KR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금상원</a:t>
            </a:r>
            <a:r>
              <a:rPr lang="en-US" altLang="ko-KR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김이든</a:t>
            </a:r>
            <a:r>
              <a:rPr lang="en-US" altLang="ko-KR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문은빈</a:t>
            </a:r>
            <a:r>
              <a:rPr lang="en-US" altLang="ko-KR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한혜은</a:t>
            </a:r>
            <a:endParaRPr lang="ko-KR" altLang="en-US" sz="2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022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57532" y="255080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시연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9235" y="6488668"/>
            <a:ext cx="82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11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46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994598" y="1851645"/>
            <a:ext cx="420280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900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시연</a:t>
            </a:r>
            <a:endParaRPr lang="ko-KR" altLang="en-US" sz="19900" dirty="0"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03962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57532" y="255080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기대 효과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-37632" y="6488668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17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25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99355" y="3291734"/>
            <a:ext cx="1061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초보자들이 </a:t>
            </a:r>
            <a:r>
              <a:rPr lang="ko-KR" altLang="en-US" sz="3200" dirty="0" err="1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정보얻기가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 쉬어 접근성 </a:t>
            </a: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용이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99355" y="2263831"/>
            <a:ext cx="5769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IOT</a:t>
            </a:r>
            <a:r>
              <a:rPr lang="ko-KR" altLang="en-US" sz="3200" dirty="0" err="1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낚시대를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 이용하여 </a:t>
            </a:r>
            <a:r>
              <a:rPr lang="ko-KR" altLang="en-US" sz="3200" dirty="0" err="1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멀티태스킹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가능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99355" y="4319637"/>
            <a:ext cx="9483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간단한 예약 및 대여서비스를 통해 낚시를 편리하게 즐길 수 있음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.</a:t>
            </a:r>
          </a:p>
        </p:txBody>
      </p:sp>
      <p:sp>
        <p:nvSpPr>
          <p:cNvPr id="43" name="자유형: 도형 19">
            <a:extLst>
              <a:ext uri="{FF2B5EF4-FFF2-40B4-BE49-F238E27FC236}">
                <a16:creationId xmlns:a16="http://schemas.microsoft.com/office/drawing/2014/main" id="{9E0DF301-096C-4648-8C95-63FAB255CB55}"/>
              </a:ext>
            </a:extLst>
          </p:cNvPr>
          <p:cNvSpPr/>
          <p:nvPr/>
        </p:nvSpPr>
        <p:spPr>
          <a:xfrm rot="18838330">
            <a:off x="1474084" y="2373735"/>
            <a:ext cx="312541" cy="266139"/>
          </a:xfrm>
          <a:custGeom>
            <a:avLst/>
            <a:gdLst>
              <a:gd name="connsiteX0" fmla="*/ 648021 w 2604177"/>
              <a:gd name="connsiteY0" fmla="*/ 2119 h 1103465"/>
              <a:gd name="connsiteX1" fmla="*/ 8982 w 2604177"/>
              <a:gd name="connsiteY1" fmla="*/ 701715 h 1103465"/>
              <a:gd name="connsiteX2" fmla="*/ 1067381 w 2604177"/>
              <a:gd name="connsiteY2" fmla="*/ 1135289 h 1103465"/>
              <a:gd name="connsiteX3" fmla="*/ 2605038 w 2604177"/>
              <a:gd name="connsiteY3" fmla="*/ 819963 h 1103465"/>
              <a:gd name="connsiteX4" fmla="*/ 1766316 w 2604177"/>
              <a:gd name="connsiteY4" fmla="*/ 169625 h 1103465"/>
              <a:gd name="connsiteX5" fmla="*/ 648021 w 2604177"/>
              <a:gd name="connsiteY5" fmla="*/ 2119 h 110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177" h="1103465">
                <a:moveTo>
                  <a:pt x="648021" y="2119"/>
                </a:moveTo>
                <a:cubicBezTo>
                  <a:pt x="288688" y="11962"/>
                  <a:pt x="-60890" y="317445"/>
                  <a:pt x="8982" y="701715"/>
                </a:cubicBezTo>
                <a:cubicBezTo>
                  <a:pt x="78897" y="1086030"/>
                  <a:pt x="618050" y="1154975"/>
                  <a:pt x="1067381" y="1135289"/>
                </a:cubicBezTo>
                <a:cubicBezTo>
                  <a:pt x="1516712" y="1115559"/>
                  <a:pt x="2565092" y="1184548"/>
                  <a:pt x="2605038" y="819963"/>
                </a:cubicBezTo>
                <a:cubicBezTo>
                  <a:pt x="2644983" y="455378"/>
                  <a:pt x="2455275" y="327288"/>
                  <a:pt x="1766316" y="169625"/>
                </a:cubicBezTo>
                <a:cubicBezTo>
                  <a:pt x="1077357" y="11962"/>
                  <a:pt x="1007485" y="-7768"/>
                  <a:pt x="648021" y="21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4410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자유형: 도형 19">
            <a:extLst>
              <a:ext uri="{FF2B5EF4-FFF2-40B4-BE49-F238E27FC236}">
                <a16:creationId xmlns:a16="http://schemas.microsoft.com/office/drawing/2014/main" id="{9E0DF301-096C-4648-8C95-63FAB255CB55}"/>
              </a:ext>
            </a:extLst>
          </p:cNvPr>
          <p:cNvSpPr/>
          <p:nvPr/>
        </p:nvSpPr>
        <p:spPr>
          <a:xfrm rot="18838330">
            <a:off x="1474084" y="3419898"/>
            <a:ext cx="312541" cy="266139"/>
          </a:xfrm>
          <a:custGeom>
            <a:avLst/>
            <a:gdLst>
              <a:gd name="connsiteX0" fmla="*/ 648021 w 2604177"/>
              <a:gd name="connsiteY0" fmla="*/ 2119 h 1103465"/>
              <a:gd name="connsiteX1" fmla="*/ 8982 w 2604177"/>
              <a:gd name="connsiteY1" fmla="*/ 701715 h 1103465"/>
              <a:gd name="connsiteX2" fmla="*/ 1067381 w 2604177"/>
              <a:gd name="connsiteY2" fmla="*/ 1135289 h 1103465"/>
              <a:gd name="connsiteX3" fmla="*/ 2605038 w 2604177"/>
              <a:gd name="connsiteY3" fmla="*/ 819963 h 1103465"/>
              <a:gd name="connsiteX4" fmla="*/ 1766316 w 2604177"/>
              <a:gd name="connsiteY4" fmla="*/ 169625 h 1103465"/>
              <a:gd name="connsiteX5" fmla="*/ 648021 w 2604177"/>
              <a:gd name="connsiteY5" fmla="*/ 2119 h 110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177" h="1103465">
                <a:moveTo>
                  <a:pt x="648021" y="2119"/>
                </a:moveTo>
                <a:cubicBezTo>
                  <a:pt x="288688" y="11962"/>
                  <a:pt x="-60890" y="317445"/>
                  <a:pt x="8982" y="701715"/>
                </a:cubicBezTo>
                <a:cubicBezTo>
                  <a:pt x="78897" y="1086030"/>
                  <a:pt x="618050" y="1154975"/>
                  <a:pt x="1067381" y="1135289"/>
                </a:cubicBezTo>
                <a:cubicBezTo>
                  <a:pt x="1516712" y="1115559"/>
                  <a:pt x="2565092" y="1184548"/>
                  <a:pt x="2605038" y="819963"/>
                </a:cubicBezTo>
                <a:cubicBezTo>
                  <a:pt x="2644983" y="455378"/>
                  <a:pt x="2455275" y="327288"/>
                  <a:pt x="1766316" y="169625"/>
                </a:cubicBezTo>
                <a:cubicBezTo>
                  <a:pt x="1077357" y="11962"/>
                  <a:pt x="1007485" y="-7768"/>
                  <a:pt x="648021" y="21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4410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자유형: 도형 19">
            <a:extLst>
              <a:ext uri="{FF2B5EF4-FFF2-40B4-BE49-F238E27FC236}">
                <a16:creationId xmlns:a16="http://schemas.microsoft.com/office/drawing/2014/main" id="{9E0DF301-096C-4648-8C95-63FAB255CB55}"/>
              </a:ext>
            </a:extLst>
          </p:cNvPr>
          <p:cNvSpPr/>
          <p:nvPr/>
        </p:nvSpPr>
        <p:spPr>
          <a:xfrm rot="18838330">
            <a:off x="1474084" y="4434206"/>
            <a:ext cx="312541" cy="266139"/>
          </a:xfrm>
          <a:custGeom>
            <a:avLst/>
            <a:gdLst>
              <a:gd name="connsiteX0" fmla="*/ 648021 w 2604177"/>
              <a:gd name="connsiteY0" fmla="*/ 2119 h 1103465"/>
              <a:gd name="connsiteX1" fmla="*/ 8982 w 2604177"/>
              <a:gd name="connsiteY1" fmla="*/ 701715 h 1103465"/>
              <a:gd name="connsiteX2" fmla="*/ 1067381 w 2604177"/>
              <a:gd name="connsiteY2" fmla="*/ 1135289 h 1103465"/>
              <a:gd name="connsiteX3" fmla="*/ 2605038 w 2604177"/>
              <a:gd name="connsiteY3" fmla="*/ 819963 h 1103465"/>
              <a:gd name="connsiteX4" fmla="*/ 1766316 w 2604177"/>
              <a:gd name="connsiteY4" fmla="*/ 169625 h 1103465"/>
              <a:gd name="connsiteX5" fmla="*/ 648021 w 2604177"/>
              <a:gd name="connsiteY5" fmla="*/ 2119 h 110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177" h="1103465">
                <a:moveTo>
                  <a:pt x="648021" y="2119"/>
                </a:moveTo>
                <a:cubicBezTo>
                  <a:pt x="288688" y="11962"/>
                  <a:pt x="-60890" y="317445"/>
                  <a:pt x="8982" y="701715"/>
                </a:cubicBezTo>
                <a:cubicBezTo>
                  <a:pt x="78897" y="1086030"/>
                  <a:pt x="618050" y="1154975"/>
                  <a:pt x="1067381" y="1135289"/>
                </a:cubicBezTo>
                <a:cubicBezTo>
                  <a:pt x="1516712" y="1115559"/>
                  <a:pt x="2565092" y="1184548"/>
                  <a:pt x="2605038" y="819963"/>
                </a:cubicBezTo>
                <a:cubicBezTo>
                  <a:pt x="2644983" y="455378"/>
                  <a:pt x="2455275" y="327288"/>
                  <a:pt x="1766316" y="169625"/>
                </a:cubicBezTo>
                <a:cubicBezTo>
                  <a:pt x="1077357" y="11962"/>
                  <a:pt x="1007485" y="-7768"/>
                  <a:pt x="648021" y="21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4410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820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-34426" y="6488668"/>
            <a:ext cx="82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</a:t>
            </a:r>
            <a:r>
              <a:rPr lang="en-US" altLang="ja-JP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19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25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994598" y="1851645"/>
            <a:ext cx="420280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Q&amp;A</a:t>
            </a:r>
            <a:endParaRPr lang="ko-KR" altLang="en-US" sz="19900" dirty="0"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pic>
        <p:nvPicPr>
          <p:cNvPr id="16" name="그림 1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57532" y="255080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noProof="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질의응답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23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776363-FD91-4EFA-BA17-A0B76F64349F}"/>
              </a:ext>
            </a:extLst>
          </p:cNvPr>
          <p:cNvCxnSpPr/>
          <p:nvPr/>
        </p:nvCxnSpPr>
        <p:spPr>
          <a:xfrm>
            <a:off x="1862255" y="3167730"/>
            <a:ext cx="2934981" cy="0"/>
          </a:xfrm>
          <a:prstGeom prst="line">
            <a:avLst/>
          </a:prstGeom>
          <a:ln w="12700" cap="rnd">
            <a:solidFill>
              <a:srgbClr val="4DB8D8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F37FBC95-0FE8-47A7-9480-EFAF17C16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2981896" y="1357026"/>
            <a:ext cx="695701" cy="695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0016BC-B0E3-4734-A62D-C1A5B50A1851}"/>
              </a:ext>
            </a:extLst>
          </p:cNvPr>
          <p:cNvSpPr txBox="1"/>
          <p:nvPr/>
        </p:nvSpPr>
        <p:spPr>
          <a:xfrm>
            <a:off x="5130339" y="1258911"/>
            <a:ext cx="38838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개요</a:t>
            </a:r>
            <a:endParaRPr lang="en-US" altLang="ko-KR" sz="3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기획 배경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&amp; </a:t>
            </a: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타겟 유저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벤치마킹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서비스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기대효과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개발 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755488-47BA-4DAD-9A99-7BD6EECD8984}"/>
              </a:ext>
            </a:extLst>
          </p:cNvPr>
          <p:cNvSpPr/>
          <p:nvPr/>
        </p:nvSpPr>
        <p:spPr>
          <a:xfrm>
            <a:off x="0" y="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72C82DAA-5938-40E6-B24C-40716DB4951C}"/>
              </a:ext>
            </a:extLst>
          </p:cNvPr>
          <p:cNvSpPr/>
          <p:nvPr/>
        </p:nvSpPr>
        <p:spPr>
          <a:xfrm rot="10800000">
            <a:off x="-22226" y="133350"/>
            <a:ext cx="438150" cy="377716"/>
          </a:xfrm>
          <a:prstGeom prst="triangle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D7C8B9-07A2-4742-8E32-54B8CCD412D0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09853FA2-AA1E-4A7D-ABCC-3FFF24A01A34}"/>
              </a:ext>
            </a:extLst>
          </p:cNvPr>
          <p:cNvSpPr/>
          <p:nvPr/>
        </p:nvSpPr>
        <p:spPr>
          <a:xfrm rot="10800000" flipV="1">
            <a:off x="11753850" y="6346934"/>
            <a:ext cx="438150" cy="377716"/>
          </a:xfrm>
          <a:prstGeom prst="triangle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09200" y="2103189"/>
            <a:ext cx="3333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INDEX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108815" y="1286026"/>
            <a:ext cx="11614" cy="3250172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312" y="6488668"/>
            <a:ext cx="74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1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18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13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24302"/>
            <a:ext cx="291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개요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D091D-4BEB-477F-953C-E71822B4733B}"/>
              </a:ext>
            </a:extLst>
          </p:cNvPr>
          <p:cNvSpPr txBox="1"/>
          <p:nvPr/>
        </p:nvSpPr>
        <p:spPr>
          <a:xfrm>
            <a:off x="1677108" y="2871452"/>
            <a:ext cx="8819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ko-KR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이미지 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분석 기반 </a:t>
            </a:r>
            <a:r>
              <a:rPr lang="ko-KR" altLang="en-US" sz="5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통합 낚시 플랫폼</a:t>
            </a:r>
            <a:endParaRPr kumimoji="0" lang="en-US" altLang="ko-KR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F0FA9-D338-41F7-9C5B-B1737793BD3A}"/>
              </a:ext>
            </a:extLst>
          </p:cNvPr>
          <p:cNvSpPr txBox="1"/>
          <p:nvPr/>
        </p:nvSpPr>
        <p:spPr>
          <a:xfrm>
            <a:off x="1448513" y="2664826"/>
            <a:ext cx="39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409A38-2AAA-4F98-A817-D5ED87A31762}"/>
              </a:ext>
            </a:extLst>
          </p:cNvPr>
          <p:cNvSpPr txBox="1"/>
          <p:nvPr/>
        </p:nvSpPr>
        <p:spPr>
          <a:xfrm>
            <a:off x="10262724" y="2664826"/>
            <a:ext cx="462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12" y="6488668"/>
            <a:ext cx="74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2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10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239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28967"/>
            <a:ext cx="291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개요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01570B-2F3C-46E8-8FEC-6664464D3D15}"/>
              </a:ext>
            </a:extLst>
          </p:cNvPr>
          <p:cNvGrpSpPr/>
          <p:nvPr/>
        </p:nvGrpSpPr>
        <p:grpSpPr>
          <a:xfrm>
            <a:off x="5108784" y="1823883"/>
            <a:ext cx="2155237" cy="3284797"/>
            <a:chOff x="5480797" y="2253571"/>
            <a:chExt cx="1480746" cy="225680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A305C90-9E7A-4F1A-B9AC-5F89EC08C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066" y="2253571"/>
              <a:ext cx="1473477" cy="147347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94DE74-1FFC-43A3-A03C-BBC43F7DB6C8}"/>
                </a:ext>
              </a:extLst>
            </p:cNvPr>
            <p:cNvSpPr txBox="1"/>
            <p:nvPr/>
          </p:nvSpPr>
          <p:spPr>
            <a:xfrm>
              <a:off x="5480797" y="4066317"/>
              <a:ext cx="1356528" cy="444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취미 생활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D513517-DFCE-4E38-8D96-3D06971938C6}"/>
              </a:ext>
            </a:extLst>
          </p:cNvPr>
          <p:cNvGrpSpPr/>
          <p:nvPr/>
        </p:nvGrpSpPr>
        <p:grpSpPr>
          <a:xfrm>
            <a:off x="7969925" y="1717199"/>
            <a:ext cx="4222075" cy="3368393"/>
            <a:chOff x="5919610" y="2017512"/>
            <a:chExt cx="3590307" cy="2864365"/>
          </a:xfrm>
        </p:grpSpPr>
        <p:pic>
          <p:nvPicPr>
            <p:cNvPr id="16" name="그림 15" descr="표지판, 시계, 옅은, 거리이(가) 표시된 사진&#10;&#10;자동 생성된 설명">
              <a:extLst>
                <a:ext uri="{FF2B5EF4-FFF2-40B4-BE49-F238E27FC236}">
                  <a16:creationId xmlns:a16="http://schemas.microsoft.com/office/drawing/2014/main" id="{37D13277-FF63-45C3-A82E-ADDADE070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9FDAE2"/>
                </a:clrFrom>
                <a:clrTo>
                  <a:srgbClr val="9FDAE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202" y="2017512"/>
              <a:ext cx="2143125" cy="214312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A97EFD-3FE8-4E58-AE66-9A0364510278}"/>
                </a:ext>
              </a:extLst>
            </p:cNvPr>
            <p:cNvSpPr txBox="1"/>
            <p:nvPr/>
          </p:nvSpPr>
          <p:spPr>
            <a:xfrm>
              <a:off x="5919610" y="4332259"/>
              <a:ext cx="3590307" cy="54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워라벨</a:t>
              </a:r>
              <a:endPara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-112886" y="2010511"/>
            <a:ext cx="4766665" cy="3081687"/>
            <a:chOff x="2700142" y="2264413"/>
            <a:chExt cx="3462701" cy="223866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5D4BF9-F3E9-448F-88D0-251AD6F4B435}"/>
                </a:ext>
              </a:extLst>
            </p:cNvPr>
            <p:cNvGrpSpPr/>
            <p:nvPr/>
          </p:nvGrpSpPr>
          <p:grpSpPr>
            <a:xfrm>
              <a:off x="2700142" y="2264413"/>
              <a:ext cx="3462701" cy="2238664"/>
              <a:chOff x="2700142" y="2264413"/>
              <a:chExt cx="3462701" cy="2238664"/>
            </a:xfrm>
          </p:grpSpPr>
          <p:pic>
            <p:nvPicPr>
              <p:cNvPr id="4" name="그림 3" descr="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0F1E7A6F-A78F-4D39-BDEC-467B13BA2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1088" y="2264413"/>
                <a:ext cx="1740810" cy="1473476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97BB26-5E7A-41AE-A562-810D4F42C80D}"/>
                  </a:ext>
                </a:extLst>
              </p:cNvPr>
              <p:cNvSpPr txBox="1"/>
              <p:nvPr/>
            </p:nvSpPr>
            <p:spPr>
              <a:xfrm>
                <a:off x="2700142" y="4033556"/>
                <a:ext cx="3462701" cy="469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  <a:cs typeface="+mn-cs"/>
                  </a:rPr>
                  <a:t>TV </a:t>
                </a:r>
                <a:r>
                  <a:rPr kumimoji="0" lang="ko-KR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  <a:cs typeface="+mn-cs"/>
                  </a:rPr>
                  <a:t>프로그램</a:t>
                </a:r>
                <a:endParaRPr kumimoji="0" lang="en-US" altLang="ko-K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endParaRPr>
              </a:p>
            </p:txBody>
          </p:sp>
        </p:grpSp>
        <p:pic>
          <p:nvPicPr>
            <p:cNvPr id="1026" name="Picture 2" descr="나만 믿고 따라와, 도시어부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282" y="2645564"/>
              <a:ext cx="1191168" cy="88701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18473" y="6488668"/>
            <a:ext cx="76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3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19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948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4" descr="http://www.korea.kr/newsWeb/resources/temp/images/000053/fishing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70" y="762078"/>
            <a:ext cx="5637003" cy="563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6096000" y="3070313"/>
            <a:ext cx="5868365" cy="3161931"/>
          </a:xfrm>
          <a:prstGeom prst="roundRect">
            <a:avLst>
              <a:gd name="adj" fmla="val 9646"/>
            </a:avLst>
          </a:prstGeom>
          <a:solidFill>
            <a:srgbClr val="C3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 descr="낚시 인구 통계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48" y="602124"/>
            <a:ext cx="6079587" cy="223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6391741" y="3236922"/>
            <a:ext cx="5415013" cy="2656044"/>
            <a:chOff x="1934548" y="1437099"/>
            <a:chExt cx="9539042" cy="4678865"/>
          </a:xfrm>
        </p:grpSpPr>
        <p:sp>
          <p:nvSpPr>
            <p:cNvPr id="12" name="TextBox 11"/>
            <p:cNvSpPr txBox="1"/>
            <p:nvPr/>
          </p:nvSpPr>
          <p:spPr>
            <a:xfrm>
              <a:off x="4524912" y="1437099"/>
              <a:ext cx="4644421" cy="813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낚시인구</a:t>
              </a:r>
              <a:r>
                <a:rPr lang="ko-KR" altLang="en-US" sz="24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추이</a:t>
              </a:r>
              <a:r>
                <a:rPr lang="en-US" altLang="ko-KR" sz="11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 sz="11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단위</a:t>
              </a:r>
              <a:r>
                <a:rPr lang="en-US" altLang="ko-KR" sz="11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1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명</a:t>
              </a:r>
              <a:r>
                <a:rPr lang="en-US" altLang="ko-KR" sz="11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endParaRPr lang="ko-KR" altLang="en-US" sz="2400" dirty="0">
                <a:ln w="12700">
                  <a:noFill/>
                </a:ln>
                <a:solidFill>
                  <a:srgbClr val="488A8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311" y="3568850"/>
              <a:ext cx="1158498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500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71021" y="3393376"/>
              <a:ext cx="1203932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573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32631" y="3201084"/>
              <a:ext cx="1113738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652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87787" y="2499430"/>
              <a:ext cx="1433347" cy="596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767</a:t>
              </a:r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</a:t>
              </a:r>
              <a:endPara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652974" y="1876028"/>
              <a:ext cx="1554393" cy="1030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800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</a:t>
              </a:r>
              <a:endParaRPr lang="en-US" altLang="ko-KR" sz="16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추정치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endParaRPr lang="ko-KR" altLang="en-US" sz="16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9" name="Picture 2" descr="낚시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311" y="4159393"/>
              <a:ext cx="980559" cy="98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낚시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5691" y="3855042"/>
              <a:ext cx="980559" cy="98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낚시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796" y="3669113"/>
              <a:ext cx="980559" cy="98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낚시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1371" y="3049957"/>
              <a:ext cx="980559" cy="98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낚시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9892" y="2819124"/>
              <a:ext cx="980559" cy="98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직선 연결선 23"/>
            <p:cNvCxnSpPr>
              <a:stCxn id="19" idx="2"/>
            </p:cNvCxnSpPr>
            <p:nvPr/>
          </p:nvCxnSpPr>
          <p:spPr>
            <a:xfrm flipH="1">
              <a:off x="2426590" y="5139952"/>
              <a:ext cx="1" cy="3159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4438270" y="5139952"/>
              <a:ext cx="1" cy="3159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413815" y="5139952"/>
              <a:ext cx="0" cy="3159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8562312" y="5139952"/>
              <a:ext cx="0" cy="3159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433730" y="5139952"/>
              <a:ext cx="0" cy="3159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34548" y="5519570"/>
              <a:ext cx="1158498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2000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1022" y="5529438"/>
              <a:ext cx="1203932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2005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46215" y="5519570"/>
              <a:ext cx="1113738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2010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8532" y="5483270"/>
              <a:ext cx="1433347" cy="596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2016</a:t>
              </a:r>
              <a:endPara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41854" y="5519570"/>
              <a:ext cx="1731736" cy="596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2020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년</a:t>
              </a:r>
              <a:endParaRPr lang="ko-KR" altLang="en-US" sz="16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28967"/>
            <a:ext cx="291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개요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473" y="6488668"/>
            <a:ext cx="76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4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37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443766" y="5897499"/>
            <a:ext cx="3541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출처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한국수산회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세종대학교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한국갤럽 조사 등 취합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40548" y="2681056"/>
            <a:ext cx="6079587" cy="286788"/>
          </a:xfrm>
          <a:prstGeom prst="rect">
            <a:avLst/>
          </a:prstGeom>
          <a:solidFill>
            <a:srgbClr val="EB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803785" y="2681639"/>
            <a:ext cx="4309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출처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세종대 관광산업연구소와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컨슈머인사이트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소비자동향연구소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877568" y="78087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나눔바른펜" panose="020B0503000000000000" pitchFamily="50" charset="-127"/>
                <a:ea typeface="나눔바른펜" panose="020B0503000000000000" pitchFamily="50" charset="-127"/>
              </a:rPr>
              <a:t>출처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통계청</a:t>
            </a:r>
            <a:endParaRPr lang="ko-KR" altLang="en-US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064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28967"/>
            <a:ext cx="291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개요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312" y="6488668"/>
            <a:ext cx="74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5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70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/>
            <p:cNvSpPr txBox="1"/>
            <p:nvPr/>
          </p:nvSpPr>
          <p:spPr>
            <a:xfrm>
              <a:off x="10464124" y="6131590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382372" y="6400714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304760" y="424063"/>
            <a:ext cx="6694637" cy="6078779"/>
            <a:chOff x="5304760" y="424063"/>
            <a:chExt cx="6694637" cy="6078779"/>
          </a:xfrm>
        </p:grpSpPr>
        <p:sp>
          <p:nvSpPr>
            <p:cNvPr id="116" name="사각형: 둥근 모서리 60">
              <a:extLst>
                <a:ext uri="{FF2B5EF4-FFF2-40B4-BE49-F238E27FC236}">
                  <a16:creationId xmlns:a16="http://schemas.microsoft.com/office/drawing/2014/main" id="{0386B048-5097-43A0-91B2-C2FDA662A043}"/>
                </a:ext>
              </a:extLst>
            </p:cNvPr>
            <p:cNvSpPr/>
            <p:nvPr/>
          </p:nvSpPr>
          <p:spPr>
            <a:xfrm>
              <a:off x="10406776" y="3978066"/>
              <a:ext cx="656749" cy="99623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3" name="사각형: 둥근 모서리 60">
              <a:extLst>
                <a:ext uri="{FF2B5EF4-FFF2-40B4-BE49-F238E27FC236}">
                  <a16:creationId xmlns:a16="http://schemas.microsoft.com/office/drawing/2014/main" id="{0386B048-5097-43A0-91B2-C2FDA662A043}"/>
                </a:ext>
              </a:extLst>
            </p:cNvPr>
            <p:cNvSpPr/>
            <p:nvPr/>
          </p:nvSpPr>
          <p:spPr>
            <a:xfrm>
              <a:off x="9260703" y="3325696"/>
              <a:ext cx="656749" cy="15927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0F9C6B9-4971-43AA-841E-6AC036F17B7C}"/>
                </a:ext>
              </a:extLst>
            </p:cNvPr>
            <p:cNvSpPr txBox="1"/>
            <p:nvPr/>
          </p:nvSpPr>
          <p:spPr>
            <a:xfrm>
              <a:off x="8124476" y="4981899"/>
              <a:ext cx="12281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rgbClr val="DCDADB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en-US" altLang="ko-KR" sz="36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15%</a:t>
              </a:r>
              <a:endParaRPr lang="ko-KR" altLang="en-US" sz="3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5" name="사각형: 둥근 모서리 58">
              <a:extLst>
                <a:ext uri="{FF2B5EF4-FFF2-40B4-BE49-F238E27FC236}">
                  <a16:creationId xmlns:a16="http://schemas.microsoft.com/office/drawing/2014/main" id="{78A742AD-5E35-4861-BE06-0EE6C7CA444A}"/>
                </a:ext>
              </a:extLst>
            </p:cNvPr>
            <p:cNvSpPr/>
            <p:nvPr/>
          </p:nvSpPr>
          <p:spPr>
            <a:xfrm>
              <a:off x="5815520" y="1130470"/>
              <a:ext cx="734054" cy="3781079"/>
            </a:xfrm>
            <a:prstGeom prst="roundRect">
              <a:avLst/>
            </a:prstGeom>
            <a:pattFill prst="wdUpDiag">
              <a:fgClr>
                <a:srgbClr val="0070C0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1">
                <a:ln>
                  <a:solidFill>
                    <a:srgbClr val="FFFFFF"/>
                  </a:solidFill>
                </a:ln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6" name="사각형: 둥근 모서리 59">
              <a:extLst>
                <a:ext uri="{FF2B5EF4-FFF2-40B4-BE49-F238E27FC236}">
                  <a16:creationId xmlns:a16="http://schemas.microsoft.com/office/drawing/2014/main" id="{D9F0589A-70DA-434B-AFE5-4A58F9C4A7E1}"/>
                </a:ext>
              </a:extLst>
            </p:cNvPr>
            <p:cNvSpPr/>
            <p:nvPr/>
          </p:nvSpPr>
          <p:spPr>
            <a:xfrm>
              <a:off x="7015607" y="3084211"/>
              <a:ext cx="663233" cy="18273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7" name="사각형: 둥근 모서리 60">
              <a:extLst>
                <a:ext uri="{FF2B5EF4-FFF2-40B4-BE49-F238E27FC236}">
                  <a16:creationId xmlns:a16="http://schemas.microsoft.com/office/drawing/2014/main" id="{0386B048-5097-43A0-91B2-C2FDA662A043}"/>
                </a:ext>
              </a:extLst>
            </p:cNvPr>
            <p:cNvSpPr/>
            <p:nvPr/>
          </p:nvSpPr>
          <p:spPr>
            <a:xfrm>
              <a:off x="8168934" y="3084211"/>
              <a:ext cx="656749" cy="182733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8734DF5F-B9E1-4547-B525-416B44E8DE48}"/>
                </a:ext>
              </a:extLst>
            </p:cNvPr>
            <p:cNvCxnSpPr>
              <a:cxnSpLocks/>
            </p:cNvCxnSpPr>
            <p:nvPr/>
          </p:nvCxnSpPr>
          <p:spPr>
            <a:xfrm>
              <a:off x="7067400" y="5561061"/>
              <a:ext cx="741918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EB381CC-6F65-4268-B947-43C1372F187D}"/>
                </a:ext>
              </a:extLst>
            </p:cNvPr>
            <p:cNvCxnSpPr>
              <a:cxnSpLocks/>
            </p:cNvCxnSpPr>
            <p:nvPr/>
          </p:nvCxnSpPr>
          <p:spPr>
            <a:xfrm>
              <a:off x="8252858" y="5547840"/>
              <a:ext cx="741918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0AB4F734-B67A-41D1-9E9F-ABFF8B661D35}"/>
                </a:ext>
              </a:extLst>
            </p:cNvPr>
            <p:cNvCxnSpPr>
              <a:cxnSpLocks/>
            </p:cNvCxnSpPr>
            <p:nvPr/>
          </p:nvCxnSpPr>
          <p:spPr>
            <a:xfrm>
              <a:off x="5820682" y="5561061"/>
              <a:ext cx="741918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D3BD641-A9B8-41D9-98B8-D4873F8211C6}"/>
                </a:ext>
              </a:extLst>
            </p:cNvPr>
            <p:cNvSpPr txBox="1"/>
            <p:nvPr/>
          </p:nvSpPr>
          <p:spPr>
            <a:xfrm>
              <a:off x="5699598" y="4981899"/>
              <a:ext cx="22550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rgbClr val="DCDADB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en-US" altLang="ko-KR" sz="36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38%</a:t>
              </a:r>
              <a:endParaRPr lang="ko-KR" altLang="en-US" sz="3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F1FA386-5830-4202-A440-B359058BD00D}"/>
                </a:ext>
              </a:extLst>
            </p:cNvPr>
            <p:cNvSpPr txBox="1"/>
            <p:nvPr/>
          </p:nvSpPr>
          <p:spPr>
            <a:xfrm>
              <a:off x="6948296" y="4981899"/>
              <a:ext cx="10063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rgbClr val="DCDADB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en-US" altLang="ko-KR" sz="36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15%</a:t>
              </a:r>
              <a:endParaRPr lang="ko-KR" altLang="en-US" sz="3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54676E5-A2DC-4BE3-8763-82D0F5C70486}"/>
                </a:ext>
              </a:extLst>
            </p:cNvPr>
            <p:cNvSpPr txBox="1"/>
            <p:nvPr/>
          </p:nvSpPr>
          <p:spPr>
            <a:xfrm>
              <a:off x="5304760" y="5659804"/>
              <a:ext cx="1779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rgbClr val="D8D7D9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defRPr>
              </a:lvl1pPr>
            </a:lstStyle>
            <a:p>
              <a:pPr lvl="0" algn="ctr">
                <a:defRPr/>
              </a:pP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초보자를 위한 </a:t>
              </a:r>
              <a: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/>
              </a:r>
              <a:b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</a:b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낚시 </a:t>
              </a: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 부족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8E8720A-C8BF-447C-B167-D8F7FA1ACF63}"/>
                </a:ext>
              </a:extLst>
            </p:cNvPr>
            <p:cNvSpPr txBox="1"/>
            <p:nvPr/>
          </p:nvSpPr>
          <p:spPr>
            <a:xfrm>
              <a:off x="6790865" y="5674738"/>
              <a:ext cx="141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rgbClr val="D8D7D9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defRPr>
              </a:lvl1pPr>
            </a:lstStyle>
            <a:p>
              <a:pPr lvl="0" algn="ctr">
                <a:defRPr/>
              </a:pP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배 낚시를 위한 </a:t>
              </a:r>
              <a:r>
                <a:rPr lang="ko-KR" altLang="en-US" dirty="0" err="1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낚시배</a:t>
              </a: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대여료 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D356B45-5CE8-4DF5-9BBC-16F8C836D34F}"/>
                </a:ext>
              </a:extLst>
            </p:cNvPr>
            <p:cNvSpPr txBox="1"/>
            <p:nvPr/>
          </p:nvSpPr>
          <p:spPr>
            <a:xfrm>
              <a:off x="7921010" y="5671845"/>
              <a:ext cx="14126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rgbClr val="D8D7D9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defRPr>
              </a:lvl1pPr>
            </a:lstStyle>
            <a:p>
              <a:pPr lvl="0" algn="ctr">
                <a:defRPr/>
              </a:pP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낚시 </a:t>
              </a: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용품의 </a:t>
              </a:r>
              <a: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/>
              </a:r>
              <a:b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</a:b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최저가를 </a:t>
              </a:r>
              <a: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/>
              </a:r>
              <a:b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</a:b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알 </a:t>
              </a: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수 없음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ADD2057-F026-4846-828D-E297EFD592ED}"/>
                </a:ext>
              </a:extLst>
            </p:cNvPr>
            <p:cNvSpPr/>
            <p:nvPr/>
          </p:nvSpPr>
          <p:spPr>
            <a:xfrm>
              <a:off x="5461597" y="4841879"/>
              <a:ext cx="6108234" cy="2276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EB381CC-6F65-4268-B947-43C1372F187D}"/>
                </a:ext>
              </a:extLst>
            </p:cNvPr>
            <p:cNvCxnSpPr>
              <a:cxnSpLocks/>
            </p:cNvCxnSpPr>
            <p:nvPr/>
          </p:nvCxnSpPr>
          <p:spPr>
            <a:xfrm>
              <a:off x="9272270" y="5544532"/>
              <a:ext cx="741918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0F9C6B9-4971-43AA-841E-6AC036F17B7C}"/>
                </a:ext>
              </a:extLst>
            </p:cNvPr>
            <p:cNvSpPr txBox="1"/>
            <p:nvPr/>
          </p:nvSpPr>
          <p:spPr>
            <a:xfrm>
              <a:off x="9117488" y="4981899"/>
              <a:ext cx="12281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rgbClr val="DCDADB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en-US" altLang="ko-KR" sz="36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14%</a:t>
              </a:r>
              <a:endParaRPr lang="ko-KR" altLang="en-US" sz="3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0F9C6B9-4971-43AA-841E-6AC036F17B7C}"/>
                </a:ext>
              </a:extLst>
            </p:cNvPr>
            <p:cNvSpPr txBox="1"/>
            <p:nvPr/>
          </p:nvSpPr>
          <p:spPr>
            <a:xfrm>
              <a:off x="10376653" y="4981899"/>
              <a:ext cx="12281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rgbClr val="DCDADB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en-US" altLang="ko-KR" sz="36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9%</a:t>
              </a:r>
              <a:endParaRPr lang="ko-KR" altLang="en-US" sz="3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2EB381CC-6F65-4268-B947-43C1372F187D}"/>
                </a:ext>
              </a:extLst>
            </p:cNvPr>
            <p:cNvCxnSpPr>
              <a:cxnSpLocks/>
            </p:cNvCxnSpPr>
            <p:nvPr/>
          </p:nvCxnSpPr>
          <p:spPr>
            <a:xfrm>
              <a:off x="10438605" y="5544532"/>
              <a:ext cx="741918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D356B45-5CE8-4DF5-9BBC-16F8C836D34F}"/>
                </a:ext>
              </a:extLst>
            </p:cNvPr>
            <p:cNvSpPr txBox="1"/>
            <p:nvPr/>
          </p:nvSpPr>
          <p:spPr>
            <a:xfrm>
              <a:off x="8986852" y="5671845"/>
              <a:ext cx="14126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rgbClr val="D8D7D9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defRPr>
              </a:lvl1pPr>
            </a:lstStyle>
            <a:p>
              <a:pPr lvl="0" algn="ctr">
                <a:defRPr/>
              </a:pPr>
              <a:r>
                <a:rPr lang="ko-KR" altLang="en-US" dirty="0" err="1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낚시관련</a:t>
              </a: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en-US" altLang="ko-KR" dirty="0">
                <a:ln>
                  <a:noFill/>
                </a:ln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lvl="0" algn="ctr">
                <a:defRPr/>
              </a:pPr>
              <a:r>
                <a:rPr lang="en-US" altLang="ko-KR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</a:t>
              </a:r>
              <a:r>
                <a:rPr lang="ko-KR" altLang="en-US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날씨</a:t>
              </a:r>
              <a:r>
                <a:rPr lang="en-US" altLang="ko-KR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</a:t>
              </a:r>
              <a:r>
                <a:rPr lang="ko-KR" altLang="en-US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어업 금지구역</a:t>
              </a:r>
              <a:r>
                <a:rPr lang="en-US" altLang="ko-KR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lang="ko-KR" altLang="en-US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등</a:t>
              </a:r>
              <a:r>
                <a:rPr lang="en-US" altLang="ko-KR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)</a:t>
              </a:r>
              <a:endParaRPr lang="ko-KR" altLang="en-US" sz="1100" dirty="0">
                <a:ln>
                  <a:noFill/>
                </a:ln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D356B45-5CE8-4DF5-9BBC-16F8C836D34F}"/>
                </a:ext>
              </a:extLst>
            </p:cNvPr>
            <p:cNvSpPr txBox="1"/>
            <p:nvPr/>
          </p:nvSpPr>
          <p:spPr>
            <a:xfrm>
              <a:off x="10299782" y="5671845"/>
              <a:ext cx="11309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rgbClr val="D8D7D9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defRPr>
              </a:lvl1pPr>
            </a:lstStyle>
            <a:p>
              <a:pPr lvl="0">
                <a:defRPr/>
              </a:pP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월척을 자랑 할 장소 없음</a:t>
              </a:r>
              <a: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  <a:endParaRPr lang="ko-KR" altLang="en-US" dirty="0">
                <a:ln>
                  <a:noFill/>
                </a:ln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13208" y="424063"/>
              <a:ext cx="56792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낚시에서 가장 불편한 점은 무엇인가요</a:t>
              </a:r>
              <a:r>
                <a:rPr kumimoji="0" lang="en-US" altLang="ko-KR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?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913596" y="1001390"/>
              <a:ext cx="20858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ko-KR" altLang="en-US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응답 </a:t>
              </a:r>
              <a:r>
                <a:rPr kumimoji="0" lang="en-US" altLang="ko-KR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58 </a:t>
              </a:r>
            </a:p>
            <a:p>
              <a:pPr>
                <a:defRPr/>
              </a:pPr>
              <a:r>
                <a:rPr lang="ko-KR" altLang="en-US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출처 </a:t>
              </a:r>
              <a:r>
                <a:rPr lang="en-US" altLang="ko-KR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 </a:t>
              </a:r>
              <a:r>
                <a:rPr lang="ko-KR" altLang="en-US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구글 </a:t>
              </a:r>
              <a:r>
                <a:rPr lang="ko-KR" altLang="en-US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설문조사</a:t>
              </a:r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3099958" y="5329270"/>
            <a:ext cx="208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응답 </a:t>
            </a: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58 </a:t>
            </a:r>
          </a:p>
          <a:p>
            <a:pPr>
              <a:defRPr/>
            </a:pP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출처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구글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설문조사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063" y="1312829"/>
            <a:ext cx="5408696" cy="4156376"/>
            <a:chOff x="1287819" y="-874265"/>
            <a:chExt cx="5408696" cy="4156376"/>
          </a:xfrm>
        </p:grpSpPr>
        <p:grpSp>
          <p:nvGrpSpPr>
            <p:cNvPr id="186" name="그룹 185"/>
            <p:cNvGrpSpPr/>
            <p:nvPr/>
          </p:nvGrpSpPr>
          <p:grpSpPr>
            <a:xfrm>
              <a:off x="1287819" y="-874265"/>
              <a:ext cx="5408696" cy="4156376"/>
              <a:chOff x="114016" y="1097494"/>
              <a:chExt cx="5408696" cy="4156376"/>
            </a:xfrm>
          </p:grpSpPr>
          <p:grpSp>
            <p:nvGrpSpPr>
              <p:cNvPr id="187" name="그룹 186"/>
              <p:cNvGrpSpPr/>
              <p:nvPr/>
            </p:nvGrpSpPr>
            <p:grpSpPr>
              <a:xfrm>
                <a:off x="114016" y="1850758"/>
                <a:ext cx="5408696" cy="3403112"/>
                <a:chOff x="-13582" y="1652710"/>
                <a:chExt cx="7272582" cy="4451359"/>
              </a:xfrm>
            </p:grpSpPr>
            <p:cxnSp>
              <p:nvCxnSpPr>
                <p:cNvPr id="189" name="직선 연결선 188"/>
                <p:cNvCxnSpPr/>
                <p:nvPr/>
              </p:nvCxnSpPr>
              <p:spPr>
                <a:xfrm flipV="1">
                  <a:off x="3649185" y="2112049"/>
                  <a:ext cx="317873" cy="5345"/>
                </a:xfrm>
                <a:prstGeom prst="line">
                  <a:avLst/>
                </a:prstGeom>
                <a:ln w="19050">
                  <a:solidFill>
                    <a:srgbClr val="C8C8C8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막힌 원호 189">
                  <a:extLst>
                    <a:ext uri="{FF2B5EF4-FFF2-40B4-BE49-F238E27FC236}">
                      <a16:creationId xmlns:a16="http://schemas.microsoft.com/office/drawing/2014/main" id="{341D7418-A175-465B-A5DA-C94474ECF165}"/>
                    </a:ext>
                  </a:extLst>
                </p:cNvPr>
                <p:cNvSpPr/>
                <p:nvPr/>
              </p:nvSpPr>
              <p:spPr>
                <a:xfrm rot="20090192">
                  <a:off x="1875923" y="2774648"/>
                  <a:ext cx="2785845" cy="2247711"/>
                </a:xfrm>
                <a:prstGeom prst="blockArc">
                  <a:avLst>
                    <a:gd name="adj1" fmla="val 12762860"/>
                    <a:gd name="adj2" fmla="val 17904937"/>
                    <a:gd name="adj3" fmla="val 26149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1" name="사각형: 둥근 모서리 56">
                  <a:extLst>
                    <a:ext uri="{FF2B5EF4-FFF2-40B4-BE49-F238E27FC236}">
                      <a16:creationId xmlns:a16="http://schemas.microsoft.com/office/drawing/2014/main" id="{799E1710-FA20-4D4A-8665-17DF8C5A3F93}"/>
                    </a:ext>
                  </a:extLst>
                </p:cNvPr>
                <p:cNvSpPr/>
                <p:nvPr/>
              </p:nvSpPr>
              <p:spPr>
                <a:xfrm>
                  <a:off x="5530492" y="3524956"/>
                  <a:ext cx="1695420" cy="1422708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2" name="막힌 원호 191">
                  <a:extLst>
                    <a:ext uri="{FF2B5EF4-FFF2-40B4-BE49-F238E27FC236}">
                      <a16:creationId xmlns:a16="http://schemas.microsoft.com/office/drawing/2014/main" id="{ADC9561C-5F52-4CAC-80B7-3FA4946A72D9}"/>
                    </a:ext>
                  </a:extLst>
                </p:cNvPr>
                <p:cNvSpPr/>
                <p:nvPr/>
              </p:nvSpPr>
              <p:spPr>
                <a:xfrm rot="8220795">
                  <a:off x="1915306" y="2699640"/>
                  <a:ext cx="2826444" cy="2899844"/>
                </a:xfrm>
                <a:prstGeom prst="blockArc">
                  <a:avLst>
                    <a:gd name="adj1" fmla="val 7873381"/>
                    <a:gd name="adj2" fmla="val 6407"/>
                    <a:gd name="adj3" fmla="val 19793"/>
                  </a:avLst>
                </a:prstGeom>
                <a:pattFill prst="wdUpDiag">
                  <a:fgClr>
                    <a:srgbClr val="404042"/>
                  </a:fgClr>
                  <a:bgClr>
                    <a:srgbClr val="9AD7EA"/>
                  </a:bgClr>
                </a:patt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3" name="막힌 원호 192">
                  <a:extLst>
                    <a:ext uri="{FF2B5EF4-FFF2-40B4-BE49-F238E27FC236}">
                      <a16:creationId xmlns:a16="http://schemas.microsoft.com/office/drawing/2014/main" id="{341D7418-A175-465B-A5DA-C94474ECF165}"/>
                    </a:ext>
                  </a:extLst>
                </p:cNvPr>
                <p:cNvSpPr/>
                <p:nvPr/>
              </p:nvSpPr>
              <p:spPr>
                <a:xfrm rot="15697748">
                  <a:off x="1924620" y="2700648"/>
                  <a:ext cx="2861613" cy="2883361"/>
                </a:xfrm>
                <a:prstGeom prst="blockArc">
                  <a:avLst>
                    <a:gd name="adj1" fmla="val 14103444"/>
                    <a:gd name="adj2" fmla="val 18132835"/>
                    <a:gd name="adj3" fmla="val 20963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6" name="사각형: 둥근 모서리 25">
                  <a:extLst>
                    <a:ext uri="{FF2B5EF4-FFF2-40B4-BE49-F238E27FC236}">
                      <a16:creationId xmlns:a16="http://schemas.microsoft.com/office/drawing/2014/main" id="{E0857000-14E1-4031-85A3-546A4BFEC4B9}"/>
                    </a:ext>
                  </a:extLst>
                </p:cNvPr>
                <p:cNvSpPr/>
                <p:nvPr/>
              </p:nvSpPr>
              <p:spPr>
                <a:xfrm>
                  <a:off x="-13582" y="4767610"/>
                  <a:ext cx="1677628" cy="1221311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cxnSp>
              <p:nvCxnSpPr>
                <p:cNvPr id="198" name="연결선: 꺾임 32">
                  <a:extLst>
                    <a:ext uri="{FF2B5EF4-FFF2-40B4-BE49-F238E27FC236}">
                      <a16:creationId xmlns:a16="http://schemas.microsoft.com/office/drawing/2014/main" id="{1C95F042-4346-40F2-B41D-D464F635B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1637344" y="4481569"/>
                  <a:ext cx="672192" cy="541545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33FB435-2021-4EB3-9BF6-B62B5B5AA717}"/>
                    </a:ext>
                  </a:extLst>
                </p:cNvPr>
                <p:cNvSpPr txBox="1"/>
                <p:nvPr/>
              </p:nvSpPr>
              <p:spPr>
                <a:xfrm>
                  <a:off x="5511486" y="3499043"/>
                  <a:ext cx="1747514" cy="1409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6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1" panose="02020600000000000000" pitchFamily="18" charset="-127"/>
                      <a:ea typeface="a옛날사진관1" panose="02020600000000000000" pitchFamily="18" charset="-127"/>
                    </a:defRPr>
                  </a:lvl1pPr>
                </a:lstStyle>
                <a:p>
                  <a:pPr algn="ctr"/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초보자</a:t>
                  </a:r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72.4%</a:t>
                  </a:r>
                  <a:endParaRPr lang="ko-KR" altLang="en-US" sz="32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E566001A-D326-4B0F-BA32-8BC0F805F55F}"/>
                    </a:ext>
                  </a:extLst>
                </p:cNvPr>
                <p:cNvSpPr txBox="1"/>
                <p:nvPr/>
              </p:nvSpPr>
              <p:spPr>
                <a:xfrm>
                  <a:off x="82786" y="4695040"/>
                  <a:ext cx="1468626" cy="1409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20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defRPr>
                  </a:lvl1pPr>
                </a:lstStyle>
                <a:p>
                  <a:pPr algn="ctr"/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고수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13.3%</a:t>
                  </a:r>
                  <a:endParaRPr lang="ko-KR" altLang="en-US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cxnSp>
              <p:nvCxnSpPr>
                <p:cNvPr id="202" name="연결선: 꺾임 53">
                  <a:extLst>
                    <a:ext uri="{FF2B5EF4-FFF2-40B4-BE49-F238E27FC236}">
                      <a16:creationId xmlns:a16="http://schemas.microsoft.com/office/drawing/2014/main" id="{CCF8511D-9B4D-4911-B4A6-2780B2D804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5230" y="3989886"/>
                  <a:ext cx="904248" cy="523220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연결선: 꺾임 32">
                  <a:extLst>
                    <a:ext uri="{FF2B5EF4-FFF2-40B4-BE49-F238E27FC236}">
                      <a16:creationId xmlns:a16="http://schemas.microsoft.com/office/drawing/2014/main" id="{1C95F042-4346-40F2-B41D-D464F635B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031743" y="2181638"/>
                  <a:ext cx="665267" cy="569616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사각형: 둥근 모서리 25">
                  <a:extLst>
                    <a:ext uri="{FF2B5EF4-FFF2-40B4-BE49-F238E27FC236}">
                      <a16:creationId xmlns:a16="http://schemas.microsoft.com/office/drawing/2014/main" id="{E0857000-14E1-4031-85A3-546A4BFEC4B9}"/>
                    </a:ext>
                  </a:extLst>
                </p:cNvPr>
                <p:cNvSpPr/>
                <p:nvPr/>
              </p:nvSpPr>
              <p:spPr>
                <a:xfrm>
                  <a:off x="3839552" y="1692335"/>
                  <a:ext cx="2381217" cy="1262352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E566001A-D326-4B0F-BA32-8BC0F805F55F}"/>
                    </a:ext>
                  </a:extLst>
                </p:cNvPr>
                <p:cNvSpPr txBox="1"/>
                <p:nvPr/>
              </p:nvSpPr>
              <p:spPr>
                <a:xfrm>
                  <a:off x="3868939" y="1652710"/>
                  <a:ext cx="2350616" cy="1409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20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defRPr>
                  </a:lvl1pPr>
                </a:lstStyle>
                <a:p>
                  <a:pPr algn="ctr"/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중수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13.6%</a:t>
                  </a:r>
                  <a:endParaRPr lang="ko-KR" altLang="en-US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188" name="TextBox 187"/>
              <p:cNvSpPr txBox="1"/>
              <p:nvPr/>
            </p:nvSpPr>
            <p:spPr>
              <a:xfrm>
                <a:off x="229375" y="1097494"/>
                <a:ext cx="4338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낚시 실력은 어느 정도 인가요</a:t>
                </a:r>
                <a:r>
                  <a:rPr lang="en-US" altLang="ko-KR" sz="28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?</a:t>
                </a:r>
                <a:endParaRPr lang="ko-KR" altLang="en-US" sz="2800" b="1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10" name="타원 9"/>
            <p:cNvSpPr/>
            <p:nvPr/>
          </p:nvSpPr>
          <p:spPr>
            <a:xfrm>
              <a:off x="3067359" y="1108704"/>
              <a:ext cx="1415056" cy="1415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47396" y="1295645"/>
            <a:ext cx="5327956" cy="4694850"/>
            <a:chOff x="208901" y="1693090"/>
            <a:chExt cx="5327956" cy="4694850"/>
          </a:xfrm>
        </p:grpSpPr>
        <p:grpSp>
          <p:nvGrpSpPr>
            <p:cNvPr id="4" name="그룹 3"/>
            <p:cNvGrpSpPr/>
            <p:nvPr/>
          </p:nvGrpSpPr>
          <p:grpSpPr>
            <a:xfrm>
              <a:off x="208901" y="1693090"/>
              <a:ext cx="5327956" cy="4694850"/>
              <a:chOff x="194756" y="1097494"/>
              <a:chExt cx="5327956" cy="469485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94756" y="1850758"/>
                <a:ext cx="5327956" cy="3941586"/>
                <a:chOff x="94982" y="1652710"/>
                <a:chExt cx="7164018" cy="5155695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 flipV="1">
                  <a:off x="3649185" y="2112049"/>
                  <a:ext cx="317873" cy="5345"/>
                </a:xfrm>
                <a:prstGeom prst="line">
                  <a:avLst/>
                </a:prstGeom>
                <a:ln w="19050">
                  <a:solidFill>
                    <a:srgbClr val="C8C8C8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막힌 원호 126">
                  <a:extLst>
                    <a:ext uri="{FF2B5EF4-FFF2-40B4-BE49-F238E27FC236}">
                      <a16:creationId xmlns:a16="http://schemas.microsoft.com/office/drawing/2014/main" id="{341D7418-A175-465B-A5DA-C94474ECF165}"/>
                    </a:ext>
                  </a:extLst>
                </p:cNvPr>
                <p:cNvSpPr/>
                <p:nvPr/>
              </p:nvSpPr>
              <p:spPr>
                <a:xfrm rot="20090192">
                  <a:off x="1802666" y="2692793"/>
                  <a:ext cx="2939962" cy="2382818"/>
                </a:xfrm>
                <a:prstGeom prst="blockArc">
                  <a:avLst>
                    <a:gd name="adj1" fmla="val 16221551"/>
                    <a:gd name="adj2" fmla="val 18071222"/>
                    <a:gd name="adj3" fmla="val 26377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28" name="사각형: 둥근 모서리 56">
                  <a:extLst>
                    <a:ext uri="{FF2B5EF4-FFF2-40B4-BE49-F238E27FC236}">
                      <a16:creationId xmlns:a16="http://schemas.microsoft.com/office/drawing/2014/main" id="{799E1710-FA20-4D4A-8665-17DF8C5A3F93}"/>
                    </a:ext>
                  </a:extLst>
                </p:cNvPr>
                <p:cNvSpPr/>
                <p:nvPr/>
              </p:nvSpPr>
              <p:spPr>
                <a:xfrm>
                  <a:off x="5530492" y="3524956"/>
                  <a:ext cx="1695420" cy="1422708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29" name="막힌 원호 128">
                  <a:extLst>
                    <a:ext uri="{FF2B5EF4-FFF2-40B4-BE49-F238E27FC236}">
                      <a16:creationId xmlns:a16="http://schemas.microsoft.com/office/drawing/2014/main" id="{ADC9561C-5F52-4CAC-80B7-3FA4946A72D9}"/>
                    </a:ext>
                  </a:extLst>
                </p:cNvPr>
                <p:cNvSpPr/>
                <p:nvPr/>
              </p:nvSpPr>
              <p:spPr>
                <a:xfrm rot="8220795">
                  <a:off x="1875636" y="2646864"/>
                  <a:ext cx="2962441" cy="2902859"/>
                </a:xfrm>
                <a:prstGeom prst="blockArc">
                  <a:avLst>
                    <a:gd name="adj1" fmla="val 7911046"/>
                    <a:gd name="adj2" fmla="val 19413146"/>
                    <a:gd name="adj3" fmla="val 21554"/>
                  </a:avLst>
                </a:prstGeom>
                <a:pattFill prst="wdUpDiag">
                  <a:fgClr>
                    <a:srgbClr val="404042"/>
                  </a:fgClr>
                  <a:bgClr>
                    <a:srgbClr val="9AD7EA"/>
                  </a:bgClr>
                </a:patt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30" name="막힌 원호 129">
                  <a:extLst>
                    <a:ext uri="{FF2B5EF4-FFF2-40B4-BE49-F238E27FC236}">
                      <a16:creationId xmlns:a16="http://schemas.microsoft.com/office/drawing/2014/main" id="{341D7418-A175-465B-A5DA-C94474ECF165}"/>
                    </a:ext>
                  </a:extLst>
                </p:cNvPr>
                <p:cNvSpPr/>
                <p:nvPr/>
              </p:nvSpPr>
              <p:spPr>
                <a:xfrm rot="15697748">
                  <a:off x="1914391" y="2672170"/>
                  <a:ext cx="2901416" cy="2902859"/>
                </a:xfrm>
                <a:prstGeom prst="blockArc">
                  <a:avLst>
                    <a:gd name="adj1" fmla="val 16346751"/>
                    <a:gd name="adj2" fmla="val 20681980"/>
                    <a:gd name="adj3" fmla="val 22371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31" name="막힌 원호 130">
                  <a:extLst>
                    <a:ext uri="{FF2B5EF4-FFF2-40B4-BE49-F238E27FC236}">
                      <a16:creationId xmlns:a16="http://schemas.microsoft.com/office/drawing/2014/main" id="{5862928B-C77B-4E6A-894C-7734CB80E925}"/>
                    </a:ext>
                  </a:extLst>
                </p:cNvPr>
                <p:cNvSpPr/>
                <p:nvPr/>
              </p:nvSpPr>
              <p:spPr>
                <a:xfrm rot="12810265">
                  <a:off x="1944376" y="2669886"/>
                  <a:ext cx="2861424" cy="2894137"/>
                </a:xfrm>
                <a:prstGeom prst="blockArc">
                  <a:avLst>
                    <a:gd name="adj1" fmla="val 14809907"/>
                    <a:gd name="adj2" fmla="val 19226850"/>
                    <a:gd name="adj3" fmla="val 22245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32" name="사각형: 둥근 모서리 24">
                  <a:extLst>
                    <a:ext uri="{FF2B5EF4-FFF2-40B4-BE49-F238E27FC236}">
                      <a16:creationId xmlns:a16="http://schemas.microsoft.com/office/drawing/2014/main" id="{DDCAAD47-AEDE-46BC-BDFC-2D3982A6B504}"/>
                    </a:ext>
                  </a:extLst>
                </p:cNvPr>
                <p:cNvSpPr/>
                <p:nvPr/>
              </p:nvSpPr>
              <p:spPr>
                <a:xfrm>
                  <a:off x="846930" y="5540939"/>
                  <a:ext cx="1690982" cy="1144216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33" name="사각형: 둥근 모서리 25">
                  <a:extLst>
                    <a:ext uri="{FF2B5EF4-FFF2-40B4-BE49-F238E27FC236}">
                      <a16:creationId xmlns:a16="http://schemas.microsoft.com/office/drawing/2014/main" id="{E0857000-14E1-4031-85A3-546A4BFEC4B9}"/>
                    </a:ext>
                  </a:extLst>
                </p:cNvPr>
                <p:cNvSpPr/>
                <p:nvPr/>
              </p:nvSpPr>
              <p:spPr>
                <a:xfrm>
                  <a:off x="94982" y="2117395"/>
                  <a:ext cx="1677628" cy="1221311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cxnSp>
              <p:nvCxnSpPr>
                <p:cNvPr id="134" name="연결선: 꺾임 30">
                  <a:extLst>
                    <a:ext uri="{FF2B5EF4-FFF2-40B4-BE49-F238E27FC236}">
                      <a16:creationId xmlns:a16="http://schemas.microsoft.com/office/drawing/2014/main" id="{917118DB-07EE-4F76-892B-8AC8D4339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29691" y="4478204"/>
                  <a:ext cx="1285840" cy="820850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연결선: 꺾임 32">
                  <a:extLst>
                    <a:ext uri="{FF2B5EF4-FFF2-40B4-BE49-F238E27FC236}">
                      <a16:creationId xmlns:a16="http://schemas.microsoft.com/office/drawing/2014/main" id="{1C95F042-4346-40F2-B41D-D464F635B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745908" y="2372902"/>
                  <a:ext cx="1037659" cy="756466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33FB435-2021-4EB3-9BF6-B62B5B5AA717}"/>
                    </a:ext>
                  </a:extLst>
                </p:cNvPr>
                <p:cNvSpPr txBox="1"/>
                <p:nvPr/>
              </p:nvSpPr>
              <p:spPr>
                <a:xfrm>
                  <a:off x="5511486" y="3499043"/>
                  <a:ext cx="1747514" cy="1409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6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1" panose="02020600000000000000" pitchFamily="18" charset="-127"/>
                      <a:ea typeface="a옛날사진관1" panose="02020600000000000000" pitchFamily="18" charset="-127"/>
                    </a:defRPr>
                  </a:lvl1pPr>
                </a:lstStyle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20</a:t>
                  </a:r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대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55.2%</a:t>
                  </a:r>
                  <a:endParaRPr lang="ko-KR" altLang="en-US" sz="32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E566001A-D326-4B0F-BA32-8BC0F805F55F}"/>
                    </a:ext>
                  </a:extLst>
                </p:cNvPr>
                <p:cNvSpPr txBox="1"/>
                <p:nvPr/>
              </p:nvSpPr>
              <p:spPr>
                <a:xfrm>
                  <a:off x="191350" y="2090247"/>
                  <a:ext cx="1468626" cy="1892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20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defRPr>
                  </a:lvl1pPr>
                </a:lstStyle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10</a:t>
                  </a:r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대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28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12.1%</a:t>
                  </a:r>
                </a:p>
                <a:p>
                  <a:pPr algn="ctr"/>
                  <a:endParaRPr lang="ko-KR" altLang="en-US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4554D1CE-7C46-40E4-BB65-0F9864A53659}"/>
                    </a:ext>
                  </a:extLst>
                </p:cNvPr>
                <p:cNvSpPr txBox="1"/>
                <p:nvPr/>
              </p:nvSpPr>
              <p:spPr>
                <a:xfrm>
                  <a:off x="865022" y="5479892"/>
                  <a:ext cx="1672890" cy="1328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20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defRPr>
                  </a:lvl1pPr>
                </a:lstStyle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30</a:t>
                  </a:r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대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28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24.1%</a:t>
                  </a:r>
                  <a:endParaRPr lang="ko-KR" altLang="en-US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cxnSp>
              <p:nvCxnSpPr>
                <p:cNvPr id="141" name="연결선: 꺾임 53">
                  <a:extLst>
                    <a:ext uri="{FF2B5EF4-FFF2-40B4-BE49-F238E27FC236}">
                      <a16:creationId xmlns:a16="http://schemas.microsoft.com/office/drawing/2014/main" id="{CCF8511D-9B4D-4911-B4A6-2780B2D804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5230" y="3989886"/>
                  <a:ext cx="904248" cy="523220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연결선: 꺾임 32">
                  <a:extLst>
                    <a:ext uri="{FF2B5EF4-FFF2-40B4-BE49-F238E27FC236}">
                      <a16:creationId xmlns:a16="http://schemas.microsoft.com/office/drawing/2014/main" id="{1C95F042-4346-40F2-B41D-D464F635B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031743" y="2181638"/>
                  <a:ext cx="665267" cy="569616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사각형: 둥근 모서리 25">
                  <a:extLst>
                    <a:ext uri="{FF2B5EF4-FFF2-40B4-BE49-F238E27FC236}">
                      <a16:creationId xmlns:a16="http://schemas.microsoft.com/office/drawing/2014/main" id="{E0857000-14E1-4031-85A3-546A4BFEC4B9}"/>
                    </a:ext>
                  </a:extLst>
                </p:cNvPr>
                <p:cNvSpPr/>
                <p:nvPr/>
              </p:nvSpPr>
              <p:spPr>
                <a:xfrm>
                  <a:off x="3839552" y="1692335"/>
                  <a:ext cx="2381217" cy="1262352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566001A-D326-4B0F-BA32-8BC0F805F55F}"/>
                    </a:ext>
                  </a:extLst>
                </p:cNvPr>
                <p:cNvSpPr txBox="1"/>
                <p:nvPr/>
              </p:nvSpPr>
              <p:spPr>
                <a:xfrm>
                  <a:off x="3868939" y="1652710"/>
                  <a:ext cx="2350616" cy="1328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20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defRPr>
                  </a:lvl1pPr>
                </a:lstStyle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40</a:t>
                  </a:r>
                  <a:r>
                    <a:rPr lang="ko-KR" altLang="en-US" sz="3200" dirty="0" err="1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대이상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28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8.6%</a:t>
                  </a:r>
                  <a:endParaRPr lang="ko-KR" altLang="en-US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229376" y="1097494"/>
                <a:ext cx="27245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당신의 연령대는</a:t>
                </a:r>
                <a:r>
                  <a:rPr kumimoji="0" lang="en-US" altLang="ko-KR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?</a:t>
                </a:r>
                <a:endPara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1977167" y="3664646"/>
              <a:ext cx="1326433" cy="13264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10DE38B2-7643-4A76-B0DC-7D47695756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89" y="2325956"/>
            <a:ext cx="2084800" cy="20848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8F3A5CB-9D6D-4A55-A6DA-D6FD94C20DCD}"/>
              </a:ext>
            </a:extLst>
          </p:cNvPr>
          <p:cNvSpPr txBox="1"/>
          <p:nvPr/>
        </p:nvSpPr>
        <p:spPr>
          <a:xfrm>
            <a:off x="3942178" y="3938728"/>
            <a:ext cx="764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낚시에 대한 정보 획득의 어려움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A7D48-5EA9-41D2-BB0D-2C32CB87FFA2}"/>
              </a:ext>
            </a:extLst>
          </p:cNvPr>
          <p:cNvSpPr txBox="1"/>
          <p:nvPr/>
        </p:nvSpPr>
        <p:spPr>
          <a:xfrm>
            <a:off x="4857778" y="2717009"/>
            <a:ext cx="6733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낚시에 대한 지식 부족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095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87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48458" y="-2246"/>
            <a:ext cx="412125" cy="412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46985" y="-55219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 흐름도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520" y="6488668"/>
            <a:ext cx="7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9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9987790" y="6649985"/>
            <a:ext cx="2272928" cy="638456"/>
            <a:chOff x="9932379" y="6131590"/>
            <a:chExt cx="2272928" cy="638456"/>
          </a:xfrm>
        </p:grpSpPr>
        <p:pic>
          <p:nvPicPr>
            <p:cNvPr id="67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639019" y="1246379"/>
            <a:ext cx="3313668" cy="4178274"/>
            <a:chOff x="945435" y="1138826"/>
            <a:chExt cx="2499160" cy="3109119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3593FDD-D815-42FD-A48F-15CBC860F44F}"/>
                </a:ext>
              </a:extLst>
            </p:cNvPr>
            <p:cNvSpPr/>
            <p:nvPr/>
          </p:nvSpPr>
          <p:spPr>
            <a:xfrm>
              <a:off x="945435" y="1411293"/>
              <a:ext cx="2499160" cy="2836652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00" name="사각형: 둥근 모서리 193">
              <a:extLst>
                <a:ext uri="{FF2B5EF4-FFF2-40B4-BE49-F238E27FC236}">
                  <a16:creationId xmlns:a16="http://schemas.microsoft.com/office/drawing/2014/main" id="{84B3AB18-88B0-4C74-861B-89C69620D37E}"/>
                </a:ext>
              </a:extLst>
            </p:cNvPr>
            <p:cNvSpPr/>
            <p:nvPr/>
          </p:nvSpPr>
          <p:spPr>
            <a:xfrm>
              <a:off x="1396707" y="1138826"/>
              <a:ext cx="1653049" cy="47548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하드웨어</a:t>
              </a:r>
              <a:endPara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05" name="화살표: 아래쪽 196">
              <a:extLst>
                <a:ext uri="{FF2B5EF4-FFF2-40B4-BE49-F238E27FC236}">
                  <a16:creationId xmlns:a16="http://schemas.microsoft.com/office/drawing/2014/main" id="{6C83B6BD-6079-4678-848B-CEE1726DFF1F}"/>
                </a:ext>
              </a:extLst>
            </p:cNvPr>
            <p:cNvSpPr/>
            <p:nvPr/>
          </p:nvSpPr>
          <p:spPr>
            <a:xfrm>
              <a:off x="2138899" y="2544106"/>
              <a:ext cx="255932" cy="203021"/>
            </a:xfrm>
            <a:prstGeom prst="downArrow">
              <a:avLst>
                <a:gd name="adj1" fmla="val 50000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A08CE11-AAD4-4618-8ED4-03542B70B910}"/>
                </a:ext>
              </a:extLst>
            </p:cNvPr>
            <p:cNvSpPr txBox="1"/>
            <p:nvPr/>
          </p:nvSpPr>
          <p:spPr>
            <a:xfrm>
              <a:off x="1841219" y="3874804"/>
              <a:ext cx="780034" cy="29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입질 알림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pic>
          <p:nvPicPr>
            <p:cNvPr id="110" name="Picture 12" descr="낚시대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377" y="1693908"/>
              <a:ext cx="1885759" cy="830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4" descr="물고기 png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153" y="3088905"/>
              <a:ext cx="843756" cy="834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화살표: 아래쪽 197">
              <a:extLst>
                <a:ext uri="{FF2B5EF4-FFF2-40B4-BE49-F238E27FC236}">
                  <a16:creationId xmlns:a16="http://schemas.microsoft.com/office/drawing/2014/main" id="{B8C42338-4780-447E-BBE8-96EC02D13221}"/>
                </a:ext>
              </a:extLst>
            </p:cNvPr>
            <p:cNvSpPr/>
            <p:nvPr/>
          </p:nvSpPr>
          <p:spPr>
            <a:xfrm>
              <a:off x="2138899" y="2697748"/>
              <a:ext cx="255932" cy="367393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78624" y="770833"/>
            <a:ext cx="5126564" cy="3592414"/>
            <a:chOff x="-367492" y="2893687"/>
            <a:chExt cx="7123056" cy="4829208"/>
          </a:xfrm>
        </p:grpSpPr>
        <p:pic>
          <p:nvPicPr>
            <p:cNvPr id="77" name="Picture 8" descr="gps icon에 대한 이미지 검색결과">
              <a:extLst>
                <a:ext uri="{FF2B5EF4-FFF2-40B4-BE49-F238E27FC236}">
                  <a16:creationId xmlns:a16="http://schemas.microsoft.com/office/drawing/2014/main" id="{E2040961-32D7-4EAA-8FCA-DC0CDF4621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8" t="7897" r="21286" b="17440"/>
            <a:stretch/>
          </p:blipFill>
          <p:spPr bwMode="auto">
            <a:xfrm>
              <a:off x="819780" y="2893688"/>
              <a:ext cx="671604" cy="989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10" descr="날씨icon에 대한 이미지 검색결과">
              <a:extLst>
                <a:ext uri="{FF2B5EF4-FFF2-40B4-BE49-F238E27FC236}">
                  <a16:creationId xmlns:a16="http://schemas.microsoft.com/office/drawing/2014/main" id="{0C7E994B-C4E7-4EDF-AA97-FF7B90A956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2" t="9127" r="6706" b="11412"/>
            <a:stretch/>
          </p:blipFill>
          <p:spPr bwMode="auto">
            <a:xfrm>
              <a:off x="2404333" y="2893687"/>
              <a:ext cx="1051611" cy="93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낚시대와 배 일럿트 이미지 검색결과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84" t="27004" r="18032" b="5553"/>
            <a:stretch/>
          </p:blipFill>
          <p:spPr bwMode="auto">
            <a:xfrm>
              <a:off x="4217942" y="2909664"/>
              <a:ext cx="1004228" cy="957275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4" descr="커뮤니티 png 이미지 검색결과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1731" y="2929426"/>
              <a:ext cx="935898" cy="93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486521" y="4088614"/>
              <a:ext cx="1356857" cy="537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장소추천</a:t>
              </a:r>
              <a:endParaRPr kumimoji="0" lang="ko-KR" altLang="en-US" sz="2000" b="1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99583" y="3970824"/>
              <a:ext cx="1521676" cy="95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날씨</a:t>
              </a:r>
              <a:r>
                <a:rPr lang="en-US" altLang="ko-KR" sz="2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/</a:t>
              </a:r>
              <a:r>
                <a:rPr lang="ko-KR" altLang="en-US" sz="2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물때</a:t>
              </a:r>
              <a:endParaRPr lang="en-US" altLang="ko-KR" sz="2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spc="3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확</a:t>
              </a:r>
              <a:r>
                <a:rPr kumimoji="0" lang="ko-KR" altLang="en-US" sz="2000" b="1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인</a:t>
              </a:r>
              <a:endParaRPr kumimoji="0" lang="ko-KR" altLang="en-US" sz="2000" b="1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59217" y="3970824"/>
              <a:ext cx="1521676" cy="95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대여</a:t>
              </a:r>
              <a:r>
                <a:rPr lang="en-US" altLang="ko-KR" sz="2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/</a:t>
              </a:r>
              <a:r>
                <a:rPr lang="ko-KR" altLang="en-US" sz="2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구매</a:t>
              </a:r>
              <a:endParaRPr lang="en-US" altLang="ko-KR" sz="2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서비스</a:t>
              </a:r>
              <a:endParaRPr kumimoji="0" lang="ko-KR" altLang="en-US" sz="2000" b="1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83798" y="3982535"/>
              <a:ext cx="1071766" cy="95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동호회</a:t>
              </a: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/>
              </a:r>
              <a:b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</a:br>
              <a:r>
                <a:rPr kumimoji="0" lang="ko-KR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서비스</a:t>
              </a:r>
              <a:endParaRPr kumimoji="0" lang="ko-KR" altLang="en-US" sz="2000" b="1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-367492" y="7185035"/>
              <a:ext cx="1728813" cy="537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데이터 축적</a:t>
              </a:r>
              <a:endParaRPr kumimoji="0" lang="ko-KR" altLang="en-US" sz="2000" b="1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EEE0071-91E9-4FCD-B5F0-090109B7EAD7}"/>
              </a:ext>
            </a:extLst>
          </p:cNvPr>
          <p:cNvGrpSpPr/>
          <p:nvPr/>
        </p:nvGrpSpPr>
        <p:grpSpPr>
          <a:xfrm>
            <a:off x="6693391" y="2966103"/>
            <a:ext cx="3785599" cy="3371564"/>
            <a:chOff x="6659867" y="3455641"/>
            <a:chExt cx="2448746" cy="2844391"/>
          </a:xfrm>
        </p:grpSpPr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0BE9961B-5A0E-4313-9502-5A8959C38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0238" y="3455641"/>
              <a:ext cx="710219" cy="917159"/>
            </a:xfrm>
            <a:prstGeom prst="rect">
              <a:avLst/>
            </a:prstGeom>
          </p:spPr>
        </p:pic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778C8C6F-A8C6-4430-9F53-6C3EBCF34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4228" y="4643586"/>
              <a:ext cx="2158095" cy="0"/>
            </a:xfrm>
            <a:prstGeom prst="line">
              <a:avLst/>
            </a:prstGeom>
            <a:ln w="1143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화살표: 아래쪽 64">
              <a:extLst>
                <a:ext uri="{FF2B5EF4-FFF2-40B4-BE49-F238E27FC236}">
                  <a16:creationId xmlns:a16="http://schemas.microsoft.com/office/drawing/2014/main" id="{BF397B73-F2F7-4B82-BE5C-4EECCC3CC3A1}"/>
                </a:ext>
              </a:extLst>
            </p:cNvPr>
            <p:cNvSpPr/>
            <p:nvPr/>
          </p:nvSpPr>
          <p:spPr>
            <a:xfrm>
              <a:off x="7821922" y="4458959"/>
              <a:ext cx="266851" cy="548915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8" name="화살표: 아래쪽 66">
              <a:extLst>
                <a:ext uri="{FF2B5EF4-FFF2-40B4-BE49-F238E27FC236}">
                  <a16:creationId xmlns:a16="http://schemas.microsoft.com/office/drawing/2014/main" id="{03822390-7F76-4603-BE8F-B33137EE3C02}"/>
                </a:ext>
              </a:extLst>
            </p:cNvPr>
            <p:cNvSpPr/>
            <p:nvPr/>
          </p:nvSpPr>
          <p:spPr>
            <a:xfrm>
              <a:off x="8841762" y="4640481"/>
              <a:ext cx="266851" cy="367393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50" name="화살표: 아래쪽 71">
              <a:extLst>
                <a:ext uri="{FF2B5EF4-FFF2-40B4-BE49-F238E27FC236}">
                  <a16:creationId xmlns:a16="http://schemas.microsoft.com/office/drawing/2014/main" id="{B1971149-667F-418E-B3E2-B02D6DAB19BF}"/>
                </a:ext>
              </a:extLst>
            </p:cNvPr>
            <p:cNvSpPr/>
            <p:nvPr/>
          </p:nvSpPr>
          <p:spPr>
            <a:xfrm>
              <a:off x="6816668" y="4640481"/>
              <a:ext cx="266851" cy="367393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F27F073-7A21-43A7-822F-A658432A9C8F}"/>
                </a:ext>
              </a:extLst>
            </p:cNvPr>
            <p:cNvSpPr txBox="1"/>
            <p:nvPr/>
          </p:nvSpPr>
          <p:spPr>
            <a:xfrm>
              <a:off x="6659867" y="5907382"/>
              <a:ext cx="836060" cy="392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커뮤니티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78C8C6F-A8C6-4430-9F53-6C3EBCF34A5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12792" y="2624044"/>
            <a:ext cx="3860834" cy="9669"/>
          </a:xfrm>
          <a:prstGeom prst="line">
            <a:avLst/>
          </a:prstGeom>
          <a:ln w="1143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화살표: 아래쪽 64">
            <a:extLst>
              <a:ext uri="{FF2B5EF4-FFF2-40B4-BE49-F238E27FC236}">
                <a16:creationId xmlns:a16="http://schemas.microsoft.com/office/drawing/2014/main" id="{BF397B73-F2F7-4B82-BE5C-4EECCC3CC3A1}"/>
              </a:ext>
            </a:extLst>
          </p:cNvPr>
          <p:cNvSpPr/>
          <p:nvPr/>
        </p:nvSpPr>
        <p:spPr>
          <a:xfrm rot="10800000">
            <a:off x="7845078" y="2231865"/>
            <a:ext cx="412534" cy="435485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6" name="화살표: 아래쪽 66">
            <a:extLst>
              <a:ext uri="{FF2B5EF4-FFF2-40B4-BE49-F238E27FC236}">
                <a16:creationId xmlns:a16="http://schemas.microsoft.com/office/drawing/2014/main" id="{03822390-7F76-4603-BE8F-B33137EE3C02}"/>
              </a:ext>
            </a:extLst>
          </p:cNvPr>
          <p:cNvSpPr/>
          <p:nvPr/>
        </p:nvSpPr>
        <p:spPr>
          <a:xfrm rot="10800000">
            <a:off x="9183614" y="2231866"/>
            <a:ext cx="412534" cy="435485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7" name="화살표: 아래쪽 71">
            <a:extLst>
              <a:ext uri="{FF2B5EF4-FFF2-40B4-BE49-F238E27FC236}">
                <a16:creationId xmlns:a16="http://schemas.microsoft.com/office/drawing/2014/main" id="{B1971149-667F-418E-B3E2-B02D6DAB19BF}"/>
              </a:ext>
            </a:extLst>
          </p:cNvPr>
          <p:cNvSpPr/>
          <p:nvPr/>
        </p:nvSpPr>
        <p:spPr>
          <a:xfrm rot="10800000">
            <a:off x="6608347" y="2231866"/>
            <a:ext cx="412534" cy="435485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8" name="화살표: 아래쪽 66">
            <a:extLst>
              <a:ext uri="{FF2B5EF4-FFF2-40B4-BE49-F238E27FC236}">
                <a16:creationId xmlns:a16="http://schemas.microsoft.com/office/drawing/2014/main" id="{03822390-7F76-4603-BE8F-B33137EE3C02}"/>
              </a:ext>
            </a:extLst>
          </p:cNvPr>
          <p:cNvSpPr/>
          <p:nvPr/>
        </p:nvSpPr>
        <p:spPr>
          <a:xfrm rot="10800000">
            <a:off x="10280167" y="2205988"/>
            <a:ext cx="412534" cy="478614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0" name="화살표: 아래쪽 64">
            <a:extLst>
              <a:ext uri="{FF2B5EF4-FFF2-40B4-BE49-F238E27FC236}">
                <a16:creationId xmlns:a16="http://schemas.microsoft.com/office/drawing/2014/main" id="{BF397B73-F2F7-4B82-BE5C-4EECCC3CC3A1}"/>
              </a:ext>
            </a:extLst>
          </p:cNvPr>
          <p:cNvSpPr/>
          <p:nvPr/>
        </p:nvSpPr>
        <p:spPr>
          <a:xfrm rot="10800000">
            <a:off x="8489850" y="2584455"/>
            <a:ext cx="412534" cy="302538"/>
          </a:xfrm>
          <a:prstGeom prst="downArrow">
            <a:avLst>
              <a:gd name="adj1" fmla="val 5000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8380081-4D71-4D95-814A-A7940170EB1B}"/>
              </a:ext>
            </a:extLst>
          </p:cNvPr>
          <p:cNvSpPr txBox="1"/>
          <p:nvPr/>
        </p:nvSpPr>
        <p:spPr>
          <a:xfrm>
            <a:off x="8155449" y="5870613"/>
            <a:ext cx="1400526" cy="46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어종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확인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4D2670A-C647-4595-8C59-A3A3B9E76925}"/>
              </a:ext>
            </a:extLst>
          </p:cNvPr>
          <p:cNvSpPr txBox="1"/>
          <p:nvPr/>
        </p:nvSpPr>
        <p:spPr>
          <a:xfrm>
            <a:off x="9788091" y="5857232"/>
            <a:ext cx="1659801" cy="46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랭킹 서비스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63" name="Picture 6" descr="분석 png 이미지 검색결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34" y="4855119"/>
            <a:ext cx="1028165" cy="97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S 일러스트 이미지 검색결과"/>
          <p:cNvPicPr>
            <a:picLocks noChangeAspect="1" noChangeArrowheads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4" t="10625" r="13370" b="20566"/>
          <a:stretch/>
        </p:blipFill>
        <p:spPr bwMode="auto">
          <a:xfrm>
            <a:off x="6665838" y="4845372"/>
            <a:ext cx="952444" cy="957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직사각형 158"/>
          <p:cNvSpPr/>
          <p:nvPr/>
        </p:nvSpPr>
        <p:spPr>
          <a:xfrm>
            <a:off x="6487064" y="4796287"/>
            <a:ext cx="1358014" cy="1475559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꺾인 연결선 167"/>
          <p:cNvCxnSpPr/>
          <p:nvPr/>
        </p:nvCxnSpPr>
        <p:spPr>
          <a:xfrm rot="10800000" flipH="1">
            <a:off x="6116759" y="1407445"/>
            <a:ext cx="146056" cy="4395293"/>
          </a:xfrm>
          <a:prstGeom prst="bentConnector3">
            <a:avLst>
              <a:gd name="adj1" fmla="val -268735"/>
            </a:avLst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6280030" y="693442"/>
            <a:ext cx="1181985" cy="1498797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/>
          <p:cNvCxnSpPr/>
          <p:nvPr/>
        </p:nvCxnSpPr>
        <p:spPr>
          <a:xfrm>
            <a:off x="6146385" y="5794112"/>
            <a:ext cx="340679" cy="0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빅데이터 일러스트 이미지 검색결과"/>
          <p:cNvPicPr>
            <a:picLocks noChangeAspect="1" noChangeArrowheads="1"/>
          </p:cNvPicPr>
          <p:nvPr/>
        </p:nvPicPr>
        <p:blipFill rotWithShape="1">
          <a:blip r:embed="rId1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38"/>
          <a:stretch/>
        </p:blipFill>
        <p:spPr bwMode="auto">
          <a:xfrm>
            <a:off x="5681147" y="2768222"/>
            <a:ext cx="1220379" cy="134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1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25540" y="4847791"/>
            <a:ext cx="1066810" cy="10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5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도시어부 게임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564" y="312664"/>
            <a:ext cx="3203605" cy="1797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그림 14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57532" y="255080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서비스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-42441" y="6488668"/>
            <a:ext cx="82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10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46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29D9A1EF-57D5-4FE2-9906-26C061BDEBFA}"/>
              </a:ext>
            </a:extLst>
          </p:cNvPr>
          <p:cNvSpPr/>
          <p:nvPr/>
        </p:nvSpPr>
        <p:spPr>
          <a:xfrm flipH="1">
            <a:off x="1540401" y="2439268"/>
            <a:ext cx="1987550" cy="36933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7C2641-68FE-4A5F-A685-0D9B34C5F589}"/>
              </a:ext>
            </a:extLst>
          </p:cNvPr>
          <p:cNvSpPr/>
          <p:nvPr/>
        </p:nvSpPr>
        <p:spPr>
          <a:xfrm>
            <a:off x="957531" y="2439268"/>
            <a:ext cx="10384919" cy="2680229"/>
          </a:xfrm>
          <a:prstGeom prst="rect">
            <a:avLst/>
          </a:prstGeom>
          <a:noFill/>
          <a:ln w="38100">
            <a:solidFill>
              <a:srgbClr val="BDC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2" name="Picture 8" descr="gps icon에 대한 이미지 검색결과">
            <a:extLst>
              <a:ext uri="{FF2B5EF4-FFF2-40B4-BE49-F238E27FC236}">
                <a16:creationId xmlns:a16="http://schemas.microsoft.com/office/drawing/2014/main" id="{E2040961-32D7-4EAA-8FCA-DC0CDF462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8" t="7897" r="21286" b="17440"/>
          <a:stretch/>
        </p:blipFill>
        <p:spPr bwMode="auto">
          <a:xfrm>
            <a:off x="3358141" y="2779561"/>
            <a:ext cx="919746" cy="135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D5FCFBC-A6E4-4168-9429-0B3078AF6759}"/>
              </a:ext>
            </a:extLst>
          </p:cNvPr>
          <p:cNvSpPr txBox="1"/>
          <p:nvPr/>
        </p:nvSpPr>
        <p:spPr>
          <a:xfrm>
            <a:off x="1006232" y="4203892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날씨</a:t>
            </a:r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/</a:t>
            </a:r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물때 확인</a:t>
            </a:r>
            <a:endParaRPr lang="ko-KR" altLang="en-US" sz="2400" b="1" dirty="0">
              <a:ln>
                <a:solidFill>
                  <a:schemeClr val="bg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BEEC55-EF8E-499E-9ADE-6F68F3ACED2E}"/>
              </a:ext>
            </a:extLst>
          </p:cNvPr>
          <p:cNvSpPr txBox="1"/>
          <p:nvPr/>
        </p:nvSpPr>
        <p:spPr>
          <a:xfrm>
            <a:off x="3208712" y="4203892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장소 추천</a:t>
            </a:r>
            <a:endParaRPr lang="ko-KR" altLang="en-US" sz="2400" b="1" dirty="0">
              <a:ln>
                <a:solidFill>
                  <a:schemeClr val="bg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pic>
        <p:nvPicPr>
          <p:cNvPr id="50" name="Picture 10" descr="날씨icon에 대한 이미지 검색결과">
            <a:extLst>
              <a:ext uri="{FF2B5EF4-FFF2-40B4-BE49-F238E27FC236}">
                <a16:creationId xmlns:a16="http://schemas.microsoft.com/office/drawing/2014/main" id="{0C7E994B-C4E7-4EDF-AA97-FF7B90A95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2" t="9127" r="6706" b="11412"/>
          <a:stretch/>
        </p:blipFill>
        <p:spPr bwMode="auto">
          <a:xfrm>
            <a:off x="1164537" y="2825809"/>
            <a:ext cx="1522356" cy="135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낚시대와 배 일럿트 이미지 검색결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4" t="27004" r="18032" b="5553"/>
          <a:stretch/>
        </p:blipFill>
        <p:spPr bwMode="auto">
          <a:xfrm>
            <a:off x="4840348" y="2782855"/>
            <a:ext cx="1178739" cy="11613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4790831" y="4134285"/>
            <a:ext cx="1279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대여</a:t>
            </a:r>
            <a:r>
              <a:rPr lang="en-US" altLang="ko-KR" sz="24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/</a:t>
            </a:r>
            <a:r>
              <a:rPr lang="ko-KR" altLang="en-US" sz="24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구매</a:t>
            </a:r>
            <a:endParaRPr lang="en-US" altLang="ko-KR" sz="2400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30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서비스</a:t>
            </a:r>
            <a:endParaRPr kumimoji="0" lang="ko-KR" altLang="en-US" sz="240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380081-4D71-4D95-814A-A7940170EB1B}"/>
              </a:ext>
            </a:extLst>
          </p:cNvPr>
          <p:cNvSpPr txBox="1"/>
          <p:nvPr/>
        </p:nvSpPr>
        <p:spPr>
          <a:xfrm>
            <a:off x="7993540" y="4169366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어종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확인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4D2670A-C647-4595-8C59-A3A3B9E76925}"/>
              </a:ext>
            </a:extLst>
          </p:cNvPr>
          <p:cNvSpPr txBox="1"/>
          <p:nvPr/>
        </p:nvSpPr>
        <p:spPr>
          <a:xfrm>
            <a:off x="9610121" y="4202012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랭킹 서비스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5" name="Picture 6" descr="분석 png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00" y="2865601"/>
            <a:ext cx="1142869" cy="10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SNS 일러스트 이미지 검색결과"/>
          <p:cNvPicPr>
            <a:picLocks noChangeAspect="1" noChangeArrowheads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4" t="10625" r="13370" b="20566"/>
          <a:stretch/>
        </p:blipFill>
        <p:spPr bwMode="auto">
          <a:xfrm>
            <a:off x="6403196" y="2825809"/>
            <a:ext cx="1257495" cy="12639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38380081-4D71-4D95-814A-A7940170EB1B}"/>
              </a:ext>
            </a:extLst>
          </p:cNvPr>
          <p:cNvSpPr txBox="1"/>
          <p:nvPr/>
        </p:nvSpPr>
        <p:spPr>
          <a:xfrm>
            <a:off x="6474740" y="4169366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커뮤니티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03066" y="2878983"/>
            <a:ext cx="1257133" cy="124837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89429" y="2623933"/>
            <a:ext cx="1473693" cy="2252841"/>
          </a:xfrm>
          <a:prstGeom prst="rect">
            <a:avLst/>
          </a:prstGeom>
          <a:noFill/>
          <a:ln w="3810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293741" y="2623933"/>
            <a:ext cx="1473693" cy="2252841"/>
          </a:xfrm>
          <a:prstGeom prst="rect">
            <a:avLst/>
          </a:prstGeom>
          <a:noFill/>
          <a:ln w="3810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89" idx="2"/>
            <a:endCxn id="4" idx="2"/>
          </p:cNvCxnSpPr>
          <p:nvPr/>
        </p:nvCxnSpPr>
        <p:spPr>
          <a:xfrm rot="5400000">
            <a:off x="5428432" y="3274618"/>
            <a:ext cx="12700" cy="3204312"/>
          </a:xfrm>
          <a:prstGeom prst="bentConnector3">
            <a:avLst>
              <a:gd name="adj1" fmla="val 4106795"/>
            </a:avLst>
          </a:prstGeom>
          <a:ln w="38100"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6" descr="빅데이터 일러스트 이미지 검색결과"/>
          <p:cNvPicPr>
            <a:picLocks noChangeAspect="1" noChangeArrowheads="1"/>
          </p:cNvPicPr>
          <p:nvPr/>
        </p:nvPicPr>
        <p:blipFill rotWithShape="1">
          <a:blip r:embed="rId1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38"/>
          <a:stretch/>
        </p:blipFill>
        <p:spPr bwMode="auto">
          <a:xfrm>
            <a:off x="4315794" y="5389580"/>
            <a:ext cx="1220379" cy="134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5473874" y="6236582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데이터 축적</a:t>
            </a:r>
            <a:endParaRPr kumimoji="0" lang="ko-KR" altLang="en-US" sz="2000" b="1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581156" y="2617583"/>
            <a:ext cx="1471990" cy="2252841"/>
          </a:xfrm>
          <a:prstGeom prst="rect">
            <a:avLst/>
          </a:prstGeom>
          <a:noFill/>
          <a:ln w="3810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>
            <a:off x="10087165" y="2119202"/>
            <a:ext cx="488934" cy="519754"/>
          </a:xfrm>
          <a:prstGeom prst="up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위쪽 화살표 92"/>
          <p:cNvSpPr/>
          <p:nvPr/>
        </p:nvSpPr>
        <p:spPr>
          <a:xfrm>
            <a:off x="5271023" y="2160306"/>
            <a:ext cx="317387" cy="301045"/>
          </a:xfrm>
          <a:prstGeom prst="up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2" name="Picture 14" descr="fishing shop 일러스트 이미지 검색결과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5" t="26555" r="9189"/>
          <a:stretch/>
        </p:blipFill>
        <p:spPr bwMode="auto">
          <a:xfrm>
            <a:off x="4399335" y="201836"/>
            <a:ext cx="2099454" cy="1424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4" name="TextBox 93"/>
          <p:cNvSpPr txBox="1"/>
          <p:nvPr/>
        </p:nvSpPr>
        <p:spPr>
          <a:xfrm>
            <a:off x="4666640" y="1636243"/>
            <a:ext cx="156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정보 제공</a:t>
            </a:r>
            <a:endParaRPr kumimoji="0" lang="ko-KR" altLang="en-US" sz="3200" b="1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900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89" grpId="1" animBg="1"/>
      <p:bldP spid="89" grpId="2" animBg="1"/>
      <p:bldP spid="91" grpId="0"/>
      <p:bldP spid="91" grpId="1"/>
      <p:bldP spid="92" grpId="0" animBg="1"/>
      <p:bldP spid="10" grpId="0" animBg="1"/>
      <p:bldP spid="93" grpId="0" animBg="1"/>
      <p:bldP spid="93" grpId="1" animBg="1"/>
      <p:bldP spid="94" grpId="0"/>
      <p:bldP spid="9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57532" y="255080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주요 서비스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9235" y="6488668"/>
            <a:ext cx="82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11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46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17410" name="Picture 2" descr="낚시대 png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8598"/>
            <a:ext cx="5859294" cy="3891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" name="아래쪽 화살표 8"/>
          <p:cNvSpPr/>
          <p:nvPr/>
        </p:nvSpPr>
        <p:spPr>
          <a:xfrm>
            <a:off x="7723762" y="1031132"/>
            <a:ext cx="418289" cy="63098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08CE11-AAD4-4618-8ED4-03542B70B910}"/>
              </a:ext>
            </a:extLst>
          </p:cNvPr>
          <p:cNvSpPr txBox="1"/>
          <p:nvPr/>
        </p:nvSpPr>
        <p:spPr>
          <a:xfrm>
            <a:off x="6930868" y="395733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휨 센서 장착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2" name="아래쪽 화살표 61"/>
          <p:cNvSpPr/>
          <p:nvPr/>
        </p:nvSpPr>
        <p:spPr>
          <a:xfrm rot="14100497">
            <a:off x="9122962" y="4231940"/>
            <a:ext cx="418289" cy="127186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08CE11-AAD4-4618-8ED4-03542B70B910}"/>
              </a:ext>
            </a:extLst>
          </p:cNvPr>
          <p:cNvSpPr txBox="1"/>
          <p:nvPr/>
        </p:nvSpPr>
        <p:spPr>
          <a:xfrm>
            <a:off x="6870922" y="5269662"/>
            <a:ext cx="25010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자동릴</a:t>
            </a:r>
            <a:r>
              <a:rPr lang="ko-KR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 포획</a:t>
            </a:r>
            <a:endParaRPr lang="ko-KR" alt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502754" y="2225259"/>
            <a:ext cx="5186493" cy="2680229"/>
            <a:chOff x="387068" y="2225259"/>
            <a:chExt cx="5186493" cy="268022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97C2641-68FE-4A5F-A685-0D9B34C5F589}"/>
                </a:ext>
              </a:extLst>
            </p:cNvPr>
            <p:cNvSpPr/>
            <p:nvPr/>
          </p:nvSpPr>
          <p:spPr>
            <a:xfrm>
              <a:off x="387068" y="2225259"/>
              <a:ext cx="5186493" cy="2680229"/>
            </a:xfrm>
            <a:prstGeom prst="rect">
              <a:avLst/>
            </a:prstGeom>
            <a:noFill/>
            <a:ln w="38100">
              <a:solidFill>
                <a:srgbClr val="BDC3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020962" y="2574499"/>
              <a:ext cx="1752587" cy="2180493"/>
              <a:chOff x="3871554" y="2788508"/>
              <a:chExt cx="1752587" cy="218049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A08CE11-AAD4-4618-8ED4-03542B70B910}"/>
                  </a:ext>
                </a:extLst>
              </p:cNvPr>
              <p:cNvSpPr txBox="1"/>
              <p:nvPr/>
            </p:nvSpPr>
            <p:spPr>
              <a:xfrm>
                <a:off x="4144957" y="4507336"/>
                <a:ext cx="1205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chemeClr val="tx2">
                        <a:lumMod val="50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입질 알림</a:t>
                </a:r>
                <a:endPara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pic>
            <p:nvPicPr>
              <p:cNvPr id="59" name="Picture 14" descr="물고기 png 이미지 검색결과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1554" y="2788508"/>
                <a:ext cx="1752587" cy="17566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2883237" y="2389459"/>
              <a:ext cx="2078334" cy="2365533"/>
              <a:chOff x="6473131" y="2628807"/>
              <a:chExt cx="2078334" cy="236553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A08CE11-AAD4-4618-8ED4-03542B70B910}"/>
                  </a:ext>
                </a:extLst>
              </p:cNvPr>
              <p:cNvSpPr txBox="1"/>
              <p:nvPr/>
            </p:nvSpPr>
            <p:spPr>
              <a:xfrm>
                <a:off x="6782876" y="4532675"/>
                <a:ext cx="1449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err="1" smtClean="0">
                    <a:solidFill>
                      <a:schemeClr val="tx2">
                        <a:lumMod val="50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자동릴</a:t>
                </a:r>
                <a:r>
                  <a:rPr lang="ko-KR" altLang="en-US" sz="2400" b="1" dirty="0" smtClean="0">
                    <a:solidFill>
                      <a:schemeClr val="tx2">
                        <a:lumMod val="50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 포획</a:t>
                </a:r>
                <a:endPara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pic>
            <p:nvPicPr>
              <p:cNvPr id="60" name="Picture 2" descr="낚시대 일러스트 이미지 검색결과"/>
              <p:cNvPicPr>
                <a:picLocks noChangeAspect="1" noChangeArrowheads="1"/>
              </p:cNvPicPr>
              <p:nvPr/>
            </p:nvPicPr>
            <p:blipFill rotWithShape="1">
              <a:blip r:embed="rId7">
                <a:clrChange>
                  <a:clrFrom>
                    <a:srgbClr val="A6D6CD"/>
                  </a:clrFrom>
                  <a:clrTo>
                    <a:srgbClr val="A6D6CD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89844" l="9938" r="99793">
                            <a14:foregroundMark x1="80124" y1="4492" x2="38923" y2="56055"/>
                            <a14:foregroundMark x1="45549" y1="41016" x2="55072" y2="41797"/>
                            <a14:foregroundMark x1="64596" y1="33398" x2="68116" y2="36719"/>
                            <a14:foregroundMark x1="46584" y1="27148" x2="46584" y2="27148"/>
                            <a14:foregroundMark x1="50932" y1="27344" x2="53209" y2="27344"/>
                            <a14:foregroundMark x1="78882" y1="9180" x2="79503" y2="39258"/>
                            <a14:foregroundMark x1="79710" y1="41602" x2="79503" y2="42773"/>
                            <a14:foregroundMark x1="81781" y1="36523" x2="82816" y2="36328"/>
                            <a14:foregroundMark x1="83023" y1="36328" x2="83644" y2="35547"/>
                            <a14:foregroundMark x1="62526" y1="50000" x2="60870" y2="72266"/>
                            <a14:foregroundMark x1="42029" y1="35742" x2="43271" y2="494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150"/>
              <a:stretch/>
            </p:blipFill>
            <p:spPr bwMode="auto">
              <a:xfrm>
                <a:off x="6473131" y="2628807"/>
                <a:ext cx="2078334" cy="1869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0844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1" grpId="0"/>
      <p:bldP spid="62" grpId="0" animBg="1"/>
      <p:bldP spid="6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410</Words>
  <Application>Microsoft Office PowerPoint</Application>
  <PresentationFormat>와이드스크린</PresentationFormat>
  <Paragraphs>145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Corporate Logo Bold</vt:lpstr>
      <vt:lpstr>Tmon몬소리 Black</vt:lpstr>
      <vt:lpstr>나눔바른펜</vt:lpstr>
      <vt:lpstr>나눔스퀘어 ExtraBold</vt:lpstr>
      <vt:lpstr>맑은 고딕</vt:lpstr>
      <vt:lpstr>배달의민족 도현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Ideun</dc:creator>
  <cp:lastModifiedBy>wndms4573@naver.com</cp:lastModifiedBy>
  <cp:revision>42</cp:revision>
  <dcterms:created xsi:type="dcterms:W3CDTF">2020-02-19T00:47:58Z</dcterms:created>
  <dcterms:modified xsi:type="dcterms:W3CDTF">2020-05-11T03:11:49Z</dcterms:modified>
</cp:coreProperties>
</file>