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2" r:id="rId2"/>
    <p:sldId id="365" r:id="rId3"/>
    <p:sldId id="385" r:id="rId4"/>
    <p:sldId id="386" r:id="rId5"/>
    <p:sldId id="387" r:id="rId6"/>
    <p:sldId id="388" r:id="rId7"/>
    <p:sldId id="389" r:id="rId8"/>
    <p:sldId id="390" r:id="rId9"/>
    <p:sldId id="377" r:id="rId10"/>
    <p:sldId id="396" r:id="rId11"/>
    <p:sldId id="397" r:id="rId12"/>
    <p:sldId id="398" r:id="rId13"/>
    <p:sldId id="400" r:id="rId14"/>
    <p:sldId id="399" r:id="rId15"/>
    <p:sldId id="4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EA"/>
    <a:srgbClr val="E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1EE3-C409-49F9-A66B-26BA52BF59E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1E330-7714-45D9-BD00-B0E4BED7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1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E41B3-38EF-4F87-BD79-D58AF25CEF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57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3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04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38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93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E41C-9BA0-4AFB-92B2-2A01BE5E61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2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3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223D-EDF1-4BEA-9548-3BAEFD5E7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A4FC6-8304-47A0-A2E2-DE5DBCF3D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F9429-58B1-4D55-9CDB-5A3529A2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E6623-79E1-4F08-B47A-99291FD5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C38-14F9-407C-8FC0-2C13F0A6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FB505-D259-4A14-BB49-8FBB005E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5462-5613-4F1E-8D49-7524C557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4FAAE-B1C5-4214-9C36-F30A994C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9D8B2-2825-4FBF-9F32-E64E6C0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CAB57-2F70-4FCA-9899-ED10AF81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6CE13-704E-4786-BD20-F540BFD5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04AFF-17FA-4F67-9365-F4C7411C0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1BA36-D708-45A0-B11D-22A3C49A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2DC3C-9E67-4472-B1A7-B5CA3EA9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14F9-85BD-4261-833B-0A57163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3D42C-59DF-4017-913B-2C403989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67FA0-51AB-4E8D-A9C5-51C2FE92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7F4F0-75F6-46DA-A2F3-2DAD4ECC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3BF-15DD-41AC-8E89-AAAC33E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56F8-4E11-4424-9B40-6C33FF15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AD2B9-EB23-4623-93BA-3DB16884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A28D-5B60-4E4B-ACCB-A6492064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39BC3-8C9D-4550-9BF0-6D2FD0E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36CC-1339-4FD2-94FE-8EB85496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513D6-204B-40D9-A030-99439E91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2218-CD36-410B-97E8-5694AAFF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C495B-2AEF-480F-8791-919F3790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87346-6F64-4553-9D04-CC1399F1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4EF8C-34CF-4357-B488-60B26E67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FF6A3-B8EA-47D5-8627-49077E54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F19FB-0538-4B9B-8E28-189B4220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58EB-4D46-4191-BF71-3F4E311A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DE4CB-6D88-45CD-982C-DDB82BF3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AFDEE-BCB3-4737-9951-DBD13F6D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7E1C1-F268-4E2B-8DB4-774AD90E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DD2B1C-A513-4C78-91A1-AD5D7570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A9B85-8FCA-4A96-AE84-91D5B368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75585-D07C-458A-9770-AFD54F9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080E4-F03A-428C-8D02-EE5E5FE0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237F0-5184-4868-8EDD-C87CEAE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C0B9B-BB4B-4323-910D-3BA2D39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1378A-356B-4A63-B2BF-9739CFE8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9C5EE-5676-4D9B-A4E1-4C9FDB7F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F6A61-2CFF-4A7E-BC85-16F0FDFC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26147-E9C5-4875-B305-522694FB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45DC0-1DE6-43EE-BE6B-CC34F60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F256-3A0C-491B-A2DE-9852601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4E8B5-D200-423A-899E-025C3EC5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E52B5-367A-4D1B-A67E-F4BA44EE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27090-7974-4225-B3F2-F37AA325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20B73-25FB-4EA5-9765-942225B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6258E-A656-4C46-8A05-74E478E0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9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E7E98-D905-4EFD-91A1-91463F26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07156-62CE-440E-8166-D7117902B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4BDC1-8BB4-4943-82AD-1F346AE3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242A4-4750-4547-A77D-98C9C716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089AF-33A5-41C6-BC47-76C6767E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F5B81-D7BF-4DD2-B2D4-442E9F90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9C4A1-3829-417E-843D-5725E5B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5CFD6-8BBE-46F6-A736-9DC46ACE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1ABA3-595F-4BB0-9E5E-B817B83F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F4F0-8896-454E-B6B8-1294314F5373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DC12F-E89D-4CD9-B1A5-96C1D6ED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9CC12-4B17-4E01-8D31-93A464AB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3.jpeg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26.png"/><Relationship Id="rId10" Type="http://schemas.openxmlformats.org/officeDocument/2006/relationships/image" Target="../media/image21.jpe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32.jpe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8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11" Type="http://schemas.openxmlformats.org/officeDocument/2006/relationships/image" Target="../media/image29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illustration 이미지 검색결과">
            <a:extLst>
              <a:ext uri="{FF2B5EF4-FFF2-40B4-BE49-F238E27FC236}">
                <a16:creationId xmlns:a16="http://schemas.microsoft.com/office/drawing/2014/main" id="{9A4D258E-BCE6-4F6D-8023-48ACE2BE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ACE7C2-731D-497C-A6E7-C6E8972BDE37}"/>
              </a:ext>
            </a:extLst>
          </p:cNvPr>
          <p:cNvSpPr/>
          <p:nvPr/>
        </p:nvSpPr>
        <p:spPr>
          <a:xfrm>
            <a:off x="2402006" y="2935689"/>
            <a:ext cx="8898340" cy="3592605"/>
          </a:xfrm>
          <a:prstGeom prst="rect">
            <a:avLst/>
          </a:prstGeom>
          <a:solidFill>
            <a:srgbClr val="99D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DB4D-D99E-454E-9AD8-BB458EF54923}"/>
              </a:ext>
            </a:extLst>
          </p:cNvPr>
          <p:cNvSpPr txBox="1"/>
          <p:nvPr/>
        </p:nvSpPr>
        <p:spPr>
          <a:xfrm>
            <a:off x="2821050" y="2018351"/>
            <a:ext cx="66309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>
                <a:ln w="28575">
                  <a:solidFill>
                    <a:schemeClr val="bg1"/>
                  </a:solidFill>
                  <a:prstDash val="solid"/>
                </a:ln>
                <a:latin typeface="Corporate Logo Bold" panose="02000600000000000000" pitchFamily="2" charset="-128"/>
                <a:ea typeface="Corporate Logo Bold" panose="02000600000000000000" pitchFamily="2" charset="-128"/>
              </a:rPr>
              <a:t>釣り針</a:t>
            </a:r>
            <a:endParaRPr lang="en-US" altLang="ko-KR" sz="16600" dirty="0">
              <a:ln w="28575">
                <a:solidFill>
                  <a:schemeClr val="bg1"/>
                </a:solidFill>
                <a:prstDash val="solid"/>
              </a:ln>
              <a:latin typeface="Corporate Logo Bold" panose="02000600000000000000" pitchFamily="2" charset="-128"/>
              <a:ea typeface="Corporate Logo Bold" panose="02000600000000000000" pitchFamily="2" charset="-128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BC5076-BC9D-4563-A940-BE1E4FF5AF8C}"/>
              </a:ext>
            </a:extLst>
          </p:cNvPr>
          <p:cNvSpPr/>
          <p:nvPr/>
        </p:nvSpPr>
        <p:spPr>
          <a:xfrm>
            <a:off x="9321800" y="1633846"/>
            <a:ext cx="114300" cy="114300"/>
          </a:xfrm>
          <a:prstGeom prst="ellipse">
            <a:avLst/>
          </a:prstGeom>
          <a:solidFill>
            <a:srgbClr val="595A5D"/>
          </a:solidFill>
          <a:ln>
            <a:solidFill>
              <a:srgbClr val="464A4D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15EA69-7252-44E3-A6F6-C26AA11AC9B8}"/>
              </a:ext>
            </a:extLst>
          </p:cNvPr>
          <p:cNvSpPr/>
          <p:nvPr/>
        </p:nvSpPr>
        <p:spPr>
          <a:xfrm>
            <a:off x="9305925" y="1782549"/>
            <a:ext cx="146050" cy="190500"/>
          </a:xfrm>
          <a:prstGeom prst="roundRect">
            <a:avLst/>
          </a:prstGeom>
          <a:solidFill>
            <a:srgbClr val="595A5D"/>
          </a:solidFill>
          <a:ln>
            <a:solidFill>
              <a:srgbClr val="464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66E6DF-913B-441B-AE1A-D3EA7BB796D8}"/>
              </a:ext>
            </a:extLst>
          </p:cNvPr>
          <p:cNvSpPr/>
          <p:nvPr/>
        </p:nvSpPr>
        <p:spPr>
          <a:xfrm>
            <a:off x="9336087" y="1912202"/>
            <a:ext cx="85725" cy="142023"/>
          </a:xfrm>
          <a:prstGeom prst="roundRect">
            <a:avLst/>
          </a:prstGeom>
          <a:solidFill>
            <a:srgbClr val="595A5D"/>
          </a:solidFill>
          <a:ln>
            <a:solidFill>
              <a:srgbClr val="464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EF886-4BAD-4972-BCC9-C8D7DE6AC7DA}"/>
              </a:ext>
            </a:extLst>
          </p:cNvPr>
          <p:cNvSpPr/>
          <p:nvPr/>
        </p:nvSpPr>
        <p:spPr>
          <a:xfrm>
            <a:off x="9321800" y="1866900"/>
            <a:ext cx="114300" cy="96624"/>
          </a:xfrm>
          <a:prstGeom prst="rect">
            <a:avLst/>
          </a:prstGeom>
          <a:solidFill>
            <a:srgbClr val="59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A766DF-C866-4E88-812F-7616669D59C9}"/>
              </a:ext>
            </a:extLst>
          </p:cNvPr>
          <p:cNvSpPr/>
          <p:nvPr/>
        </p:nvSpPr>
        <p:spPr>
          <a:xfrm>
            <a:off x="9269412" y="2021840"/>
            <a:ext cx="168275" cy="45719"/>
          </a:xfrm>
          <a:prstGeom prst="rect">
            <a:avLst/>
          </a:prstGeom>
          <a:solidFill>
            <a:srgbClr val="F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4AF22-7312-4487-83C1-E259A4F10978}"/>
              </a:ext>
            </a:extLst>
          </p:cNvPr>
          <p:cNvSpPr txBox="1"/>
          <p:nvPr/>
        </p:nvSpPr>
        <p:spPr>
          <a:xfrm>
            <a:off x="8363708" y="46193"/>
            <a:ext cx="3828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solidFill>
                    <a:schemeClr val="tx1"/>
                  </a:solidFill>
                </a:ln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2020 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영진전문대학교 캡스톤디자인 발표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4AF22-7312-4487-83C1-E259A4F10978}"/>
              </a:ext>
            </a:extLst>
          </p:cNvPr>
          <p:cNvSpPr txBox="1"/>
          <p:nvPr/>
        </p:nvSpPr>
        <p:spPr>
          <a:xfrm>
            <a:off x="0" y="5596116"/>
            <a:ext cx="4349268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Team 3_</a:t>
            </a:r>
            <a:r>
              <a:rPr lang="ja-JP" altLang="en-US" sz="2800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メキメ</a:t>
            </a:r>
            <a:r>
              <a:rPr lang="ja-JP" altLang="en-US" sz="2800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キ</a:t>
            </a:r>
            <a:endParaRPr lang="en-US" altLang="ja-JP" sz="2800" dirty="0" smtClean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defRPr/>
            </a:pPr>
            <a:r>
              <a:rPr lang="en-US" altLang="ja-JP" sz="24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PM</a:t>
            </a:r>
            <a:r>
              <a:rPr lang="ja-JP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：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박성철교수님</a:t>
            </a:r>
            <a:endParaRPr lang="en-US" altLang="ja-JP" sz="2400" b="1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김주은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금상원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김이든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문은빈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한혜은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2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57655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흐름도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520" y="6488668"/>
            <a:ext cx="7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9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67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94816" y="1178301"/>
            <a:ext cx="4136027" cy="4178274"/>
            <a:chOff x="685838" y="1138826"/>
            <a:chExt cx="3119381" cy="310911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3593FDD-D815-42FD-A48F-15CBC860F44F}"/>
                </a:ext>
              </a:extLst>
            </p:cNvPr>
            <p:cNvSpPr/>
            <p:nvPr/>
          </p:nvSpPr>
          <p:spPr>
            <a:xfrm>
              <a:off x="685838" y="1411293"/>
              <a:ext cx="3119381" cy="283665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0" name="사각형: 둥근 모서리 193">
              <a:extLst>
                <a:ext uri="{FF2B5EF4-FFF2-40B4-BE49-F238E27FC236}">
                  <a16:creationId xmlns:a16="http://schemas.microsoft.com/office/drawing/2014/main" id="{84B3AB18-88B0-4C74-861B-89C69620D37E}"/>
                </a:ext>
              </a:extLst>
            </p:cNvPr>
            <p:cNvSpPr/>
            <p:nvPr/>
          </p:nvSpPr>
          <p:spPr>
            <a:xfrm>
              <a:off x="1396707" y="1138826"/>
              <a:ext cx="1653049" cy="47548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하드웨어</a:t>
              </a:r>
              <a:endPara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9BB5088-6555-4E2B-9FBB-A79B84E06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718" y="2728733"/>
              <a:ext cx="1106321" cy="0"/>
            </a:xfrm>
            <a:prstGeom prst="line">
              <a:avLst/>
            </a:prstGeom>
            <a:solidFill>
              <a:srgbClr val="E994B7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화살표: 아래쪽 197">
              <a:extLst>
                <a:ext uri="{FF2B5EF4-FFF2-40B4-BE49-F238E27FC236}">
                  <a16:creationId xmlns:a16="http://schemas.microsoft.com/office/drawing/2014/main" id="{B8C42338-4780-447E-BBE8-96EC02D13221}"/>
                </a:ext>
              </a:extLst>
            </p:cNvPr>
            <p:cNvSpPr/>
            <p:nvPr/>
          </p:nvSpPr>
          <p:spPr>
            <a:xfrm>
              <a:off x="2601208" y="2697748"/>
              <a:ext cx="269845" cy="367393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A08CE11-AAD4-4618-8ED4-03542B70B910}"/>
                </a:ext>
              </a:extLst>
            </p:cNvPr>
            <p:cNvSpPr txBox="1"/>
            <p:nvPr/>
          </p:nvSpPr>
          <p:spPr>
            <a:xfrm>
              <a:off x="2280978" y="3869351"/>
              <a:ext cx="932366" cy="29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자동릴</a:t>
              </a:r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포획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5" name="화살표: 아래쪽 196">
              <a:extLst>
                <a:ext uri="{FF2B5EF4-FFF2-40B4-BE49-F238E27FC236}">
                  <a16:creationId xmlns:a16="http://schemas.microsoft.com/office/drawing/2014/main" id="{6C83B6BD-6079-4678-848B-CEE1726DFF1F}"/>
                </a:ext>
              </a:extLst>
            </p:cNvPr>
            <p:cNvSpPr/>
            <p:nvPr/>
          </p:nvSpPr>
          <p:spPr>
            <a:xfrm>
              <a:off x="2138899" y="2544106"/>
              <a:ext cx="255932" cy="203021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A08CE11-AAD4-4618-8ED4-03542B70B910}"/>
                </a:ext>
              </a:extLst>
            </p:cNvPr>
            <p:cNvSpPr txBox="1"/>
            <p:nvPr/>
          </p:nvSpPr>
          <p:spPr>
            <a:xfrm>
              <a:off x="1360991" y="3874804"/>
              <a:ext cx="780034" cy="29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입질 알림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110" name="Picture 12" descr="낚시대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77" y="1693908"/>
              <a:ext cx="1885759" cy="83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4" descr="물고기 png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925" y="3088905"/>
              <a:ext cx="843756" cy="83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화살표: 아래쪽 197">
              <a:extLst>
                <a:ext uri="{FF2B5EF4-FFF2-40B4-BE49-F238E27FC236}">
                  <a16:creationId xmlns:a16="http://schemas.microsoft.com/office/drawing/2014/main" id="{B8C42338-4780-447E-BBE8-96EC02D13221}"/>
                </a:ext>
              </a:extLst>
            </p:cNvPr>
            <p:cNvSpPr/>
            <p:nvPr/>
          </p:nvSpPr>
          <p:spPr>
            <a:xfrm>
              <a:off x="1614134" y="2697748"/>
              <a:ext cx="269845" cy="367393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026" name="Picture 2" descr="낚시대 일러스트 이미지 검색결과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A6D6CD"/>
              </a:clrFrom>
              <a:clrTo>
                <a:srgbClr val="A6D6C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844" l="9938" r="99793">
                        <a14:foregroundMark x1="80124" y1="4492" x2="38923" y2="56055"/>
                        <a14:foregroundMark x1="45549" y1="41016" x2="55072" y2="41797"/>
                        <a14:foregroundMark x1="64596" y1="33398" x2="68116" y2="36719"/>
                        <a14:foregroundMark x1="46584" y1="27148" x2="46584" y2="27148"/>
                        <a14:foregroundMark x1="50932" y1="27344" x2="53209" y2="27344"/>
                        <a14:foregroundMark x1="78882" y1="9180" x2="79503" y2="39258"/>
                        <a14:foregroundMark x1="79710" y1="41602" x2="79503" y2="42773"/>
                        <a14:foregroundMark x1="81781" y1="36523" x2="82816" y2="36328"/>
                        <a14:foregroundMark x1="83023" y1="36328" x2="83644" y2="35547"/>
                        <a14:foregroundMark x1="62526" y1="50000" x2="60870" y2="72266"/>
                        <a14:foregroundMark x1="42029" y1="35742" x2="43271" y2="49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150"/>
          <a:stretch/>
        </p:blipFill>
        <p:spPr bwMode="auto">
          <a:xfrm>
            <a:off x="3303600" y="3493262"/>
            <a:ext cx="1448703" cy="130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778624" y="770833"/>
            <a:ext cx="5126564" cy="3592414"/>
            <a:chOff x="-367492" y="2893687"/>
            <a:chExt cx="7123056" cy="4829208"/>
          </a:xfrm>
        </p:grpSpPr>
        <p:pic>
          <p:nvPicPr>
            <p:cNvPr id="77" name="Picture 8" descr="gps icon에 대한 이미지 검색결과">
              <a:extLst>
                <a:ext uri="{FF2B5EF4-FFF2-40B4-BE49-F238E27FC236}">
                  <a16:creationId xmlns:a16="http://schemas.microsoft.com/office/drawing/2014/main" id="{E2040961-32D7-4EAA-8FCA-DC0CDF462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8" t="7897" r="21286" b="17440"/>
            <a:stretch/>
          </p:blipFill>
          <p:spPr bwMode="auto">
            <a:xfrm>
              <a:off x="819780" y="2893688"/>
              <a:ext cx="671604" cy="98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0" descr="날씨icon에 대한 이미지 검색결과">
              <a:extLst>
                <a:ext uri="{FF2B5EF4-FFF2-40B4-BE49-F238E27FC236}">
                  <a16:creationId xmlns:a16="http://schemas.microsoft.com/office/drawing/2014/main" id="{0C7E994B-C4E7-4EDF-AA97-FF7B90A956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2" t="9127" r="6706" b="11412"/>
            <a:stretch/>
          </p:blipFill>
          <p:spPr bwMode="auto">
            <a:xfrm>
              <a:off x="2404333" y="2893687"/>
              <a:ext cx="1051611" cy="9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낚시대와 배 일럿트 이미지 검색결과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4" t="27004" r="18032" b="5553"/>
            <a:stretch/>
          </p:blipFill>
          <p:spPr bwMode="auto">
            <a:xfrm>
              <a:off x="4217942" y="2909664"/>
              <a:ext cx="1004228" cy="95727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커뮤니티 png 이미지 검색결과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731" y="2929426"/>
              <a:ext cx="935898" cy="93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486521" y="4088614"/>
              <a:ext cx="1356857" cy="537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장소추천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99583" y="3970824"/>
              <a:ext cx="152167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날씨</a:t>
              </a:r>
              <a:r>
                <a:rPr lang="en-US" altLang="ko-KR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물때</a:t>
              </a:r>
              <a:endParaRPr lang="en-US" altLang="ko-KR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3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확</a:t>
              </a:r>
              <a:r>
                <a:rPr kumimoji="0" lang="ko-KR" altLang="en-US" sz="2000" b="1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인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59217" y="3970824"/>
              <a:ext cx="152167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대여</a:t>
              </a:r>
              <a:r>
                <a:rPr lang="en-US" altLang="ko-KR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구매</a:t>
              </a:r>
              <a:endParaRPr lang="en-US" altLang="ko-KR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서비스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83798" y="3982535"/>
              <a:ext cx="107176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동호회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/>
              </a:r>
              <a:b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</a:b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서비스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367492" y="7185035"/>
              <a:ext cx="1728813" cy="537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데이터 축적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EEE0071-91E9-4FCD-B5F0-090109B7EAD7}"/>
              </a:ext>
            </a:extLst>
          </p:cNvPr>
          <p:cNvGrpSpPr/>
          <p:nvPr/>
        </p:nvGrpSpPr>
        <p:grpSpPr>
          <a:xfrm>
            <a:off x="6693391" y="2966103"/>
            <a:ext cx="3785599" cy="3371564"/>
            <a:chOff x="6659867" y="3455641"/>
            <a:chExt cx="2448746" cy="2844391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0BE9961B-5A0E-4313-9502-5A8959C3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238" y="3455641"/>
              <a:ext cx="710219" cy="917159"/>
            </a:xfrm>
            <a:prstGeom prst="rect">
              <a:avLst/>
            </a:prstGeom>
          </p:spPr>
        </p:pic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78C8C6F-A8C6-4430-9F53-6C3EBCF34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4228" y="4643586"/>
              <a:ext cx="2158095" cy="0"/>
            </a:xfrm>
            <a:prstGeom prst="line">
              <a:avLst/>
            </a:prstGeom>
            <a:ln w="1143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화살표: 아래쪽 64">
              <a:extLst>
                <a:ext uri="{FF2B5EF4-FFF2-40B4-BE49-F238E27FC236}">
                  <a16:creationId xmlns:a16="http://schemas.microsoft.com/office/drawing/2014/main" id="{BF397B73-F2F7-4B82-BE5C-4EECCC3CC3A1}"/>
                </a:ext>
              </a:extLst>
            </p:cNvPr>
            <p:cNvSpPr/>
            <p:nvPr/>
          </p:nvSpPr>
          <p:spPr>
            <a:xfrm>
              <a:off x="7821922" y="4458959"/>
              <a:ext cx="266851" cy="548915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8" name="화살표: 아래쪽 66">
              <a:extLst>
                <a:ext uri="{FF2B5EF4-FFF2-40B4-BE49-F238E27FC236}">
                  <a16:creationId xmlns:a16="http://schemas.microsoft.com/office/drawing/2014/main" id="{03822390-7F76-4603-BE8F-B33137EE3C02}"/>
                </a:ext>
              </a:extLst>
            </p:cNvPr>
            <p:cNvSpPr/>
            <p:nvPr/>
          </p:nvSpPr>
          <p:spPr>
            <a:xfrm>
              <a:off x="8841762" y="4640481"/>
              <a:ext cx="266851" cy="36739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0" name="화살표: 아래쪽 71">
              <a:extLst>
                <a:ext uri="{FF2B5EF4-FFF2-40B4-BE49-F238E27FC236}">
                  <a16:creationId xmlns:a16="http://schemas.microsoft.com/office/drawing/2014/main" id="{B1971149-667F-418E-B3E2-B02D6DAB19BF}"/>
                </a:ext>
              </a:extLst>
            </p:cNvPr>
            <p:cNvSpPr/>
            <p:nvPr/>
          </p:nvSpPr>
          <p:spPr>
            <a:xfrm>
              <a:off x="6816668" y="4640481"/>
              <a:ext cx="266851" cy="36739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F27F073-7A21-43A7-822F-A658432A9C8F}"/>
                </a:ext>
              </a:extLst>
            </p:cNvPr>
            <p:cNvSpPr txBox="1"/>
            <p:nvPr/>
          </p:nvSpPr>
          <p:spPr>
            <a:xfrm>
              <a:off x="6659867" y="5907382"/>
              <a:ext cx="836060" cy="392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커뮤니티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78C8C6F-A8C6-4430-9F53-6C3EBCF34A5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12792" y="2624044"/>
            <a:ext cx="3860834" cy="9669"/>
          </a:xfrm>
          <a:prstGeom prst="line">
            <a:avLst/>
          </a:prstGeom>
          <a:ln w="1143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화살표: 아래쪽 64">
            <a:extLst>
              <a:ext uri="{FF2B5EF4-FFF2-40B4-BE49-F238E27FC236}">
                <a16:creationId xmlns:a16="http://schemas.microsoft.com/office/drawing/2014/main" id="{BF397B73-F2F7-4B82-BE5C-4EECCC3CC3A1}"/>
              </a:ext>
            </a:extLst>
          </p:cNvPr>
          <p:cNvSpPr/>
          <p:nvPr/>
        </p:nvSpPr>
        <p:spPr>
          <a:xfrm rot="10800000">
            <a:off x="7845078" y="2231865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6" name="화살표: 아래쪽 66">
            <a:extLst>
              <a:ext uri="{FF2B5EF4-FFF2-40B4-BE49-F238E27FC236}">
                <a16:creationId xmlns:a16="http://schemas.microsoft.com/office/drawing/2014/main" id="{03822390-7F76-4603-BE8F-B33137EE3C02}"/>
              </a:ext>
            </a:extLst>
          </p:cNvPr>
          <p:cNvSpPr/>
          <p:nvPr/>
        </p:nvSpPr>
        <p:spPr>
          <a:xfrm rot="10800000">
            <a:off x="9183614" y="2231866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7" name="화살표: 아래쪽 71">
            <a:extLst>
              <a:ext uri="{FF2B5EF4-FFF2-40B4-BE49-F238E27FC236}">
                <a16:creationId xmlns:a16="http://schemas.microsoft.com/office/drawing/2014/main" id="{B1971149-667F-418E-B3E2-B02D6DAB19BF}"/>
              </a:ext>
            </a:extLst>
          </p:cNvPr>
          <p:cNvSpPr/>
          <p:nvPr/>
        </p:nvSpPr>
        <p:spPr>
          <a:xfrm rot="10800000">
            <a:off x="6608347" y="2231866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8" name="화살표: 아래쪽 66">
            <a:extLst>
              <a:ext uri="{FF2B5EF4-FFF2-40B4-BE49-F238E27FC236}">
                <a16:creationId xmlns:a16="http://schemas.microsoft.com/office/drawing/2014/main" id="{03822390-7F76-4603-BE8F-B33137EE3C02}"/>
              </a:ext>
            </a:extLst>
          </p:cNvPr>
          <p:cNvSpPr/>
          <p:nvPr/>
        </p:nvSpPr>
        <p:spPr>
          <a:xfrm rot="10800000">
            <a:off x="10280167" y="2205988"/>
            <a:ext cx="412534" cy="47861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0" name="화살표: 아래쪽 64">
            <a:extLst>
              <a:ext uri="{FF2B5EF4-FFF2-40B4-BE49-F238E27FC236}">
                <a16:creationId xmlns:a16="http://schemas.microsoft.com/office/drawing/2014/main" id="{BF397B73-F2F7-4B82-BE5C-4EECCC3CC3A1}"/>
              </a:ext>
            </a:extLst>
          </p:cNvPr>
          <p:cNvSpPr/>
          <p:nvPr/>
        </p:nvSpPr>
        <p:spPr>
          <a:xfrm rot="10800000">
            <a:off x="8489850" y="2584455"/>
            <a:ext cx="412534" cy="302538"/>
          </a:xfrm>
          <a:prstGeom prst="downArrow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8155449" y="5870613"/>
            <a:ext cx="1400526" cy="46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어종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4D2670A-C647-4595-8C59-A3A3B9E76925}"/>
              </a:ext>
            </a:extLst>
          </p:cNvPr>
          <p:cNvSpPr txBox="1"/>
          <p:nvPr/>
        </p:nvSpPr>
        <p:spPr>
          <a:xfrm>
            <a:off x="9788091" y="5857232"/>
            <a:ext cx="1659801" cy="46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랭킹 서비스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63" name="Picture 6" descr="분석 png 이미지 검색결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34" y="4855119"/>
            <a:ext cx="1028165" cy="9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S 일러스트 이미지 검색결과"/>
          <p:cNvPicPr>
            <a:picLocks noChangeAspect="1" noChangeArrowheads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10625" r="13370" b="20566"/>
          <a:stretch/>
        </p:blipFill>
        <p:spPr bwMode="auto">
          <a:xfrm>
            <a:off x="6665838" y="4845372"/>
            <a:ext cx="952444" cy="957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직사각형 158"/>
          <p:cNvSpPr/>
          <p:nvPr/>
        </p:nvSpPr>
        <p:spPr>
          <a:xfrm>
            <a:off x="6487064" y="4796287"/>
            <a:ext cx="1358014" cy="1475559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꺾인 연결선 167"/>
          <p:cNvCxnSpPr/>
          <p:nvPr/>
        </p:nvCxnSpPr>
        <p:spPr>
          <a:xfrm rot="10800000" flipH="1">
            <a:off x="6116759" y="1407445"/>
            <a:ext cx="146056" cy="4395293"/>
          </a:xfrm>
          <a:prstGeom prst="bentConnector3">
            <a:avLst>
              <a:gd name="adj1" fmla="val -268735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6280030" y="693442"/>
            <a:ext cx="1181985" cy="1498797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/>
          <p:nvPr/>
        </p:nvCxnSpPr>
        <p:spPr>
          <a:xfrm>
            <a:off x="6146385" y="5794112"/>
            <a:ext cx="340679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빅데이터 일러스트 이미지 검색결과"/>
          <p:cNvPicPr>
            <a:picLocks noChangeAspect="1" noChangeArrowheads="1"/>
          </p:cNvPicPr>
          <p:nvPr/>
        </p:nvPicPr>
        <p:blipFill rotWithShape="1">
          <a:blip r:embed="rId1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8"/>
          <a:stretch/>
        </p:blipFill>
        <p:spPr bwMode="auto">
          <a:xfrm>
            <a:off x="5681147" y="2768222"/>
            <a:ext cx="1220379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5540" y="4847791"/>
            <a:ext cx="1066810" cy="1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도시어부 게임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564" y="312664"/>
            <a:ext cx="3203605" cy="1797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서비스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-42441" y="6488668"/>
            <a:ext cx="82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10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9D9A1EF-57D5-4FE2-9906-26C061BDEBFA}"/>
              </a:ext>
            </a:extLst>
          </p:cNvPr>
          <p:cNvSpPr/>
          <p:nvPr/>
        </p:nvSpPr>
        <p:spPr>
          <a:xfrm flipH="1">
            <a:off x="1540401" y="2439268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C2641-68FE-4A5F-A685-0D9B34C5F589}"/>
              </a:ext>
            </a:extLst>
          </p:cNvPr>
          <p:cNvSpPr/>
          <p:nvPr/>
        </p:nvSpPr>
        <p:spPr>
          <a:xfrm>
            <a:off x="957531" y="2439268"/>
            <a:ext cx="10384919" cy="2680229"/>
          </a:xfrm>
          <a:prstGeom prst="rect">
            <a:avLst/>
          </a:prstGeom>
          <a:noFill/>
          <a:ln w="38100"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2" name="Picture 8" descr="gps icon에 대한 이미지 검색결과">
            <a:extLst>
              <a:ext uri="{FF2B5EF4-FFF2-40B4-BE49-F238E27FC236}">
                <a16:creationId xmlns:a16="http://schemas.microsoft.com/office/drawing/2014/main" id="{E2040961-32D7-4EAA-8FCA-DC0CDF462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8" t="7897" r="21286" b="17440"/>
          <a:stretch/>
        </p:blipFill>
        <p:spPr bwMode="auto">
          <a:xfrm>
            <a:off x="3358141" y="2779561"/>
            <a:ext cx="919746" cy="13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5FCFBC-A6E4-4168-9429-0B3078AF6759}"/>
              </a:ext>
            </a:extLst>
          </p:cNvPr>
          <p:cNvSpPr txBox="1"/>
          <p:nvPr/>
        </p:nvSpPr>
        <p:spPr>
          <a:xfrm>
            <a:off x="1006232" y="42038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날씨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물때 확인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EEC55-EF8E-499E-9ADE-6F68F3ACED2E}"/>
              </a:ext>
            </a:extLst>
          </p:cNvPr>
          <p:cNvSpPr txBox="1"/>
          <p:nvPr/>
        </p:nvSpPr>
        <p:spPr>
          <a:xfrm>
            <a:off x="3208712" y="4203892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장소 추천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50" name="Picture 10" descr="날씨icon에 대한 이미지 검색결과">
            <a:extLst>
              <a:ext uri="{FF2B5EF4-FFF2-40B4-BE49-F238E27FC236}">
                <a16:creationId xmlns:a16="http://schemas.microsoft.com/office/drawing/2014/main" id="{0C7E994B-C4E7-4EDF-AA97-FF7B90A95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9127" r="6706" b="11412"/>
          <a:stretch/>
        </p:blipFill>
        <p:spPr bwMode="auto">
          <a:xfrm>
            <a:off x="1164537" y="2825809"/>
            <a:ext cx="1522356" cy="13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낚시대와 배 일럿트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27004" r="18032" b="5553"/>
          <a:stretch/>
        </p:blipFill>
        <p:spPr bwMode="auto">
          <a:xfrm>
            <a:off x="4840348" y="2782855"/>
            <a:ext cx="1178739" cy="11613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4790831" y="4134285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대여</a:t>
            </a:r>
            <a:r>
              <a:rPr lang="en-US" altLang="ko-KR" sz="24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구매</a:t>
            </a:r>
            <a:endParaRPr lang="en-US" altLang="ko-KR" sz="2400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30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서비스</a:t>
            </a:r>
            <a:endParaRPr kumimoji="0" lang="ko-KR" altLang="en-US" sz="240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7993540" y="416936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어종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D2670A-C647-4595-8C59-A3A3B9E76925}"/>
              </a:ext>
            </a:extLst>
          </p:cNvPr>
          <p:cNvSpPr txBox="1"/>
          <p:nvPr/>
        </p:nvSpPr>
        <p:spPr>
          <a:xfrm>
            <a:off x="9610121" y="4202012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랭킹 서비스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5" name="Picture 6" descr="분석 png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00" y="2865601"/>
            <a:ext cx="1142869" cy="10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SNS 일러스트 이미지 검색결과"/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10625" r="13370" b="20566"/>
          <a:stretch/>
        </p:blipFill>
        <p:spPr bwMode="auto">
          <a:xfrm>
            <a:off x="6403196" y="2825809"/>
            <a:ext cx="1257495" cy="12639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6474740" y="416936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커뮤니티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3066" y="2878983"/>
            <a:ext cx="1257133" cy="1248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89429" y="2623933"/>
            <a:ext cx="1473693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293741" y="2623933"/>
            <a:ext cx="1473693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89" idx="2"/>
            <a:endCxn id="4" idx="2"/>
          </p:cNvCxnSpPr>
          <p:nvPr/>
        </p:nvCxnSpPr>
        <p:spPr>
          <a:xfrm rot="5400000">
            <a:off x="5428432" y="3274618"/>
            <a:ext cx="12700" cy="3204312"/>
          </a:xfrm>
          <a:prstGeom prst="bentConnector3">
            <a:avLst>
              <a:gd name="adj1" fmla="val 4106795"/>
            </a:avLst>
          </a:prstGeom>
          <a:ln w="38100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6" descr="빅데이터 일러스트 이미지 검색결과"/>
          <p:cNvPicPr>
            <a:picLocks noChangeAspect="1" noChangeArrowheads="1"/>
          </p:cNvPicPr>
          <p:nvPr/>
        </p:nvPicPr>
        <p:blipFill rotWithShape="1"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8"/>
          <a:stretch/>
        </p:blipFill>
        <p:spPr bwMode="auto">
          <a:xfrm>
            <a:off x="4315794" y="5389580"/>
            <a:ext cx="1220379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473874" y="623658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데이터 축적</a:t>
            </a:r>
            <a:endParaRPr kumimoji="0" lang="ko-KR" altLang="en-US" sz="2000" b="1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581156" y="2617583"/>
            <a:ext cx="1471990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0087165" y="2119202"/>
            <a:ext cx="488934" cy="519754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위쪽 화살표 92"/>
          <p:cNvSpPr/>
          <p:nvPr/>
        </p:nvSpPr>
        <p:spPr>
          <a:xfrm>
            <a:off x="5271023" y="2160306"/>
            <a:ext cx="317387" cy="301045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Picture 14" descr="fishing shop 일러스트 이미지 검색결과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5" t="26555" r="9189"/>
          <a:stretch/>
        </p:blipFill>
        <p:spPr bwMode="auto">
          <a:xfrm>
            <a:off x="4399335" y="201836"/>
            <a:ext cx="2099454" cy="142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4" name="TextBox 93"/>
          <p:cNvSpPr txBox="1"/>
          <p:nvPr/>
        </p:nvSpPr>
        <p:spPr>
          <a:xfrm>
            <a:off x="4189743" y="1636243"/>
            <a:ext cx="2518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업자와의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컨텍트</a:t>
            </a:r>
            <a:endParaRPr kumimoji="0" lang="ko-KR" altLang="en-US" sz="3200" b="1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9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89" grpId="1" animBg="1"/>
      <p:bldP spid="89" grpId="2" animBg="1"/>
      <p:bldP spid="91" grpId="0"/>
      <p:bldP spid="91" grpId="1"/>
      <p:bldP spid="92" grpId="0" animBg="1"/>
      <p:bldP spid="10" grpId="0" animBg="1"/>
      <p:bldP spid="93" grpId="0" animBg="1"/>
      <p:bldP spid="93" grpId="1" animBg="1"/>
      <p:bldP spid="94" grpId="0"/>
      <p:bldP spid="9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주요 서비스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9235" y="6488668"/>
            <a:ext cx="82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7410" name="Picture 2" descr="낚시대 png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8598"/>
            <a:ext cx="5859294" cy="3891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아래쪽 화살표 8"/>
          <p:cNvSpPr/>
          <p:nvPr/>
        </p:nvSpPr>
        <p:spPr>
          <a:xfrm>
            <a:off x="7723762" y="1031132"/>
            <a:ext cx="418289" cy="6309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08CE11-AAD4-4618-8ED4-03542B70B910}"/>
              </a:ext>
            </a:extLst>
          </p:cNvPr>
          <p:cNvSpPr txBox="1"/>
          <p:nvPr/>
        </p:nvSpPr>
        <p:spPr>
          <a:xfrm>
            <a:off x="6930868" y="395733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휨 센서 장착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아래쪽 화살표 61"/>
          <p:cNvSpPr/>
          <p:nvPr/>
        </p:nvSpPr>
        <p:spPr>
          <a:xfrm rot="14100497">
            <a:off x="9122962" y="4231940"/>
            <a:ext cx="418289" cy="12718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08CE11-AAD4-4618-8ED4-03542B70B910}"/>
              </a:ext>
            </a:extLst>
          </p:cNvPr>
          <p:cNvSpPr txBox="1"/>
          <p:nvPr/>
        </p:nvSpPr>
        <p:spPr>
          <a:xfrm>
            <a:off x="6870922" y="5269662"/>
            <a:ext cx="2501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자동릴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포획</a:t>
            </a:r>
            <a:endParaRPr lang="ko-KR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502754" y="2225259"/>
            <a:ext cx="5186493" cy="2680229"/>
            <a:chOff x="387068" y="2225259"/>
            <a:chExt cx="5186493" cy="268022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97C2641-68FE-4A5F-A685-0D9B34C5F589}"/>
                </a:ext>
              </a:extLst>
            </p:cNvPr>
            <p:cNvSpPr/>
            <p:nvPr/>
          </p:nvSpPr>
          <p:spPr>
            <a:xfrm>
              <a:off x="387068" y="2225259"/>
              <a:ext cx="5186493" cy="2680229"/>
            </a:xfrm>
            <a:prstGeom prst="rect">
              <a:avLst/>
            </a:prstGeom>
            <a:noFill/>
            <a:ln w="38100">
              <a:solidFill>
                <a:srgbClr val="BDC3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020962" y="2574499"/>
              <a:ext cx="1752587" cy="2180493"/>
              <a:chOff x="3871554" y="2788508"/>
              <a:chExt cx="1752587" cy="218049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08CE11-AAD4-4618-8ED4-03542B70B910}"/>
                  </a:ext>
                </a:extLst>
              </p:cNvPr>
              <p:cNvSpPr txBox="1"/>
              <p:nvPr/>
            </p:nvSpPr>
            <p:spPr>
              <a:xfrm>
                <a:off x="4144957" y="4507336"/>
                <a:ext cx="1205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입질 알림</a:t>
                </a:r>
                <a:endPara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pic>
            <p:nvPicPr>
              <p:cNvPr id="59" name="Picture 14" descr="물고기 png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1554" y="2788508"/>
                <a:ext cx="1752587" cy="1756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2883237" y="2389459"/>
              <a:ext cx="2078334" cy="2365533"/>
              <a:chOff x="6473131" y="2628807"/>
              <a:chExt cx="2078334" cy="236553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08CE11-AAD4-4618-8ED4-03542B70B910}"/>
                  </a:ext>
                </a:extLst>
              </p:cNvPr>
              <p:cNvSpPr txBox="1"/>
              <p:nvPr/>
            </p:nvSpPr>
            <p:spPr>
              <a:xfrm>
                <a:off x="6782876" y="4532675"/>
                <a:ext cx="1449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err="1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자동릴</a:t>
                </a:r>
                <a:r>
                  <a:rPr lang="ko-KR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포획</a:t>
                </a:r>
                <a:endPara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pic>
            <p:nvPicPr>
              <p:cNvPr id="60" name="Picture 2" descr="낚시대 일러스트 이미지 검색결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A6D6CD"/>
                  </a:clrFrom>
                  <a:clrTo>
                    <a:srgbClr val="A6D6CD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89844" l="9938" r="99793">
                            <a14:foregroundMark x1="80124" y1="4492" x2="38923" y2="56055"/>
                            <a14:foregroundMark x1="45549" y1="41016" x2="55072" y2="41797"/>
                            <a14:foregroundMark x1="64596" y1="33398" x2="68116" y2="36719"/>
                            <a14:foregroundMark x1="46584" y1="27148" x2="46584" y2="27148"/>
                            <a14:foregroundMark x1="50932" y1="27344" x2="53209" y2="27344"/>
                            <a14:foregroundMark x1="78882" y1="9180" x2="79503" y2="39258"/>
                            <a14:foregroundMark x1="79710" y1="41602" x2="79503" y2="42773"/>
                            <a14:foregroundMark x1="81781" y1="36523" x2="82816" y2="36328"/>
                            <a14:foregroundMark x1="83023" y1="36328" x2="83644" y2="35547"/>
                            <a14:foregroundMark x1="62526" y1="50000" x2="60870" y2="72266"/>
                            <a14:foregroundMark x1="42029" y1="35742" x2="43271" y2="494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150"/>
              <a:stretch/>
            </p:blipFill>
            <p:spPr bwMode="auto">
              <a:xfrm>
                <a:off x="6473131" y="2628807"/>
                <a:ext cx="2078334" cy="1869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0844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62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 효과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7632" y="6488668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17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99355" y="3291734"/>
            <a:ext cx="106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초보자들이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정보얻기가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쉬어 접근성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용이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9355" y="2263831"/>
            <a:ext cx="5769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IOT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낚시대를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이용하여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멀티태스킹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가능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9355" y="4319637"/>
            <a:ext cx="948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간단한 예약 및 대여서비스를 통해 낚시를 편리하게 즐길 수 있음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43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2373735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3419898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4434206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82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9D9A1EF-57D5-4FE2-9906-26C061BDEBFA}"/>
              </a:ext>
            </a:extLst>
          </p:cNvPr>
          <p:cNvSpPr/>
          <p:nvPr/>
        </p:nvSpPr>
        <p:spPr>
          <a:xfrm flipH="1">
            <a:off x="1540401" y="1166418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3DC7487A-9606-443A-AB5F-08B3D1BF114F}"/>
              </a:ext>
            </a:extLst>
          </p:cNvPr>
          <p:cNvSpPr/>
          <p:nvPr/>
        </p:nvSpPr>
        <p:spPr>
          <a:xfrm flipH="1">
            <a:off x="5692468" y="5144163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44044" y="6488668"/>
            <a:ext cx="83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18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620EEC-A897-466B-8B0D-DD5B49A03767}"/>
              </a:ext>
            </a:extLst>
          </p:cNvPr>
          <p:cNvCxnSpPr>
            <a:cxnSpLocks/>
          </p:cNvCxnSpPr>
          <p:nvPr/>
        </p:nvCxnSpPr>
        <p:spPr>
          <a:xfrm>
            <a:off x="-257938" y="3885376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7E1E6F-4815-4307-B6F9-B79A02348BE0}"/>
              </a:ext>
            </a:extLst>
          </p:cNvPr>
          <p:cNvGrpSpPr/>
          <p:nvPr/>
        </p:nvGrpSpPr>
        <p:grpSpPr>
          <a:xfrm>
            <a:off x="3351374" y="3397095"/>
            <a:ext cx="4721060" cy="408275"/>
            <a:chOff x="4551287" y="888138"/>
            <a:chExt cx="4721060" cy="4082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D9B88D-B9D9-4E23-9D0F-503B2F1A2ACA}"/>
                </a:ext>
              </a:extLst>
            </p:cNvPr>
            <p:cNvSpPr/>
            <p:nvPr/>
          </p:nvSpPr>
          <p:spPr>
            <a:xfrm>
              <a:off x="5024761" y="888138"/>
              <a:ext cx="3906049" cy="408275"/>
            </a:xfrm>
            <a:prstGeom prst="rect">
              <a:avLst/>
            </a:prstGeom>
            <a:solidFill>
              <a:srgbClr val="A0C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순서도: 지연 38">
              <a:extLst>
                <a:ext uri="{FF2B5EF4-FFF2-40B4-BE49-F238E27FC236}">
                  <a16:creationId xmlns:a16="http://schemas.microsoft.com/office/drawing/2014/main" id="{DC612F03-0AA4-4D6B-9FF2-A71AEDB6AD54}"/>
                </a:ext>
              </a:extLst>
            </p:cNvPr>
            <p:cNvSpPr/>
            <p:nvPr/>
          </p:nvSpPr>
          <p:spPr>
            <a:xfrm flipH="1">
              <a:off x="4551287" y="890529"/>
              <a:ext cx="489527" cy="405884"/>
            </a:xfrm>
            <a:prstGeom prst="flowChartDelay">
              <a:avLst/>
            </a:prstGeom>
            <a:solidFill>
              <a:srgbClr val="A0C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0" name="순서도: 지연 39">
              <a:extLst>
                <a:ext uri="{FF2B5EF4-FFF2-40B4-BE49-F238E27FC236}">
                  <a16:creationId xmlns:a16="http://schemas.microsoft.com/office/drawing/2014/main" id="{CBFC04B4-22B3-4615-A2A9-1298A7FA1019}"/>
                </a:ext>
              </a:extLst>
            </p:cNvPr>
            <p:cNvSpPr/>
            <p:nvPr/>
          </p:nvSpPr>
          <p:spPr>
            <a:xfrm>
              <a:off x="8782820" y="888138"/>
              <a:ext cx="489527" cy="405884"/>
            </a:xfrm>
            <a:prstGeom prst="flowChartDelay">
              <a:avLst/>
            </a:prstGeom>
            <a:solidFill>
              <a:srgbClr val="A0C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A80E72-F3AE-4A9C-8336-9FB0FEB9C2BC}"/>
              </a:ext>
            </a:extLst>
          </p:cNvPr>
          <p:cNvCxnSpPr>
            <a:cxnSpLocks/>
          </p:cNvCxnSpPr>
          <p:nvPr/>
        </p:nvCxnSpPr>
        <p:spPr>
          <a:xfrm>
            <a:off x="452707" y="5551349"/>
            <a:ext cx="1126996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E9D8B7DC-A1FA-4DF8-9B43-773E87ABED35}"/>
              </a:ext>
            </a:extLst>
          </p:cNvPr>
          <p:cNvSpPr/>
          <p:nvPr/>
        </p:nvSpPr>
        <p:spPr>
          <a:xfrm>
            <a:off x="824978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FB7B94-378B-4F31-BEB2-50B78802BF80}"/>
              </a:ext>
            </a:extLst>
          </p:cNvPr>
          <p:cNvSpPr txBox="1"/>
          <p:nvPr/>
        </p:nvSpPr>
        <p:spPr>
          <a:xfrm>
            <a:off x="634423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C50569BB-5986-464B-84CF-75C416BF69B5}"/>
              </a:ext>
            </a:extLst>
          </p:cNvPr>
          <p:cNvSpPr/>
          <p:nvPr/>
        </p:nvSpPr>
        <p:spPr>
          <a:xfrm>
            <a:off x="3397034" y="5498399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5E34E6-E2E9-46F8-B851-F4F994ABB54F}"/>
              </a:ext>
            </a:extLst>
          </p:cNvPr>
          <p:cNvSpPr txBox="1"/>
          <p:nvPr/>
        </p:nvSpPr>
        <p:spPr>
          <a:xfrm>
            <a:off x="3225222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CDEF3517-C30C-4151-8194-BE7BCE4260EA}"/>
              </a:ext>
            </a:extLst>
          </p:cNvPr>
          <p:cNvSpPr/>
          <p:nvPr/>
        </p:nvSpPr>
        <p:spPr>
          <a:xfrm>
            <a:off x="5969090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4200F9-C518-4365-AA7E-1A07E04819E6}"/>
              </a:ext>
            </a:extLst>
          </p:cNvPr>
          <p:cNvSpPr txBox="1"/>
          <p:nvPr/>
        </p:nvSpPr>
        <p:spPr>
          <a:xfrm>
            <a:off x="5796317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D9CE485A-CF61-47A8-988B-471618A2F1FB}"/>
              </a:ext>
            </a:extLst>
          </p:cNvPr>
          <p:cNvSpPr/>
          <p:nvPr/>
        </p:nvSpPr>
        <p:spPr>
          <a:xfrm>
            <a:off x="8541146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E8F89-332B-4F13-B5A7-6C59A3ED35C2}"/>
              </a:ext>
            </a:extLst>
          </p:cNvPr>
          <p:cNvSpPr txBox="1"/>
          <p:nvPr/>
        </p:nvSpPr>
        <p:spPr>
          <a:xfrm>
            <a:off x="8382967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A944CE-E47E-4BD7-AF6E-ADBEB4F4413F}"/>
              </a:ext>
            </a:extLst>
          </p:cNvPr>
          <p:cNvCxnSpPr>
            <a:cxnSpLocks/>
          </p:cNvCxnSpPr>
          <p:nvPr/>
        </p:nvCxnSpPr>
        <p:spPr>
          <a:xfrm>
            <a:off x="0" y="1370135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7370271-4B33-46A0-A5D6-18C13E1EFBB0}"/>
              </a:ext>
            </a:extLst>
          </p:cNvPr>
          <p:cNvCxnSpPr>
            <a:cxnSpLocks/>
          </p:cNvCxnSpPr>
          <p:nvPr/>
        </p:nvCxnSpPr>
        <p:spPr>
          <a:xfrm>
            <a:off x="0" y="2494085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D69C2DC-A70A-4CE7-A771-54AF52E9C028}"/>
              </a:ext>
            </a:extLst>
          </p:cNvPr>
          <p:cNvCxnSpPr>
            <a:cxnSpLocks/>
          </p:cNvCxnSpPr>
          <p:nvPr/>
        </p:nvCxnSpPr>
        <p:spPr>
          <a:xfrm>
            <a:off x="0" y="4741985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943A1DC0-27AC-49B0-AC4A-4ECCB32E2D74}"/>
              </a:ext>
            </a:extLst>
          </p:cNvPr>
          <p:cNvSpPr/>
          <p:nvPr/>
        </p:nvSpPr>
        <p:spPr>
          <a:xfrm>
            <a:off x="3407230" y="2293752"/>
            <a:ext cx="2812479" cy="411655"/>
          </a:xfrm>
          <a:prstGeom prst="flowChartTerminator">
            <a:avLst/>
          </a:prstGeom>
          <a:solidFill>
            <a:srgbClr val="DDE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순서도: 지연 53">
            <a:extLst>
              <a:ext uri="{FF2B5EF4-FFF2-40B4-BE49-F238E27FC236}">
                <a16:creationId xmlns:a16="http://schemas.microsoft.com/office/drawing/2014/main" id="{1712C908-A50E-4B60-BBF5-B1300688D6B1}"/>
              </a:ext>
            </a:extLst>
          </p:cNvPr>
          <p:cNvSpPr/>
          <p:nvPr/>
        </p:nvSpPr>
        <p:spPr>
          <a:xfrm>
            <a:off x="5838062" y="2293646"/>
            <a:ext cx="428625" cy="411655"/>
          </a:xfrm>
          <a:prstGeom prst="flowChartDelay">
            <a:avLst/>
          </a:prstGeom>
          <a:solidFill>
            <a:srgbClr val="DDE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C00676-2F7D-4849-962B-4F5E45102A88}"/>
              </a:ext>
            </a:extLst>
          </p:cNvPr>
          <p:cNvSpPr txBox="1"/>
          <p:nvPr/>
        </p:nvSpPr>
        <p:spPr>
          <a:xfrm>
            <a:off x="4064934" y="2319286"/>
            <a:ext cx="17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 설계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E56155-A283-4555-A2E5-2D8879BEC0C7}"/>
              </a:ext>
            </a:extLst>
          </p:cNvPr>
          <p:cNvGrpSpPr/>
          <p:nvPr/>
        </p:nvGrpSpPr>
        <p:grpSpPr>
          <a:xfrm>
            <a:off x="3267169" y="2241348"/>
            <a:ext cx="559636" cy="512965"/>
            <a:chOff x="3267169" y="2533844"/>
            <a:chExt cx="559636" cy="512965"/>
          </a:xfrm>
        </p:grpSpPr>
        <p:sp>
          <p:nvSpPr>
            <p:cNvPr id="57" name="순서도: 지연 56">
              <a:extLst>
                <a:ext uri="{FF2B5EF4-FFF2-40B4-BE49-F238E27FC236}">
                  <a16:creationId xmlns:a16="http://schemas.microsoft.com/office/drawing/2014/main" id="{0214CD1A-8CDD-4079-B679-592F5D528ED7}"/>
                </a:ext>
              </a:extLst>
            </p:cNvPr>
            <p:cNvSpPr/>
            <p:nvPr/>
          </p:nvSpPr>
          <p:spPr>
            <a:xfrm flipH="1">
              <a:off x="3398180" y="2587619"/>
              <a:ext cx="428625" cy="411655"/>
            </a:xfrm>
            <a:prstGeom prst="flowChartDelay">
              <a:avLst/>
            </a:prstGeom>
            <a:solidFill>
              <a:srgbClr val="DDE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A0444CD-6905-4F03-9800-F962A1F18CDA}"/>
                </a:ext>
              </a:extLst>
            </p:cNvPr>
            <p:cNvSpPr/>
            <p:nvPr/>
          </p:nvSpPr>
          <p:spPr>
            <a:xfrm>
              <a:off x="3267169" y="2533844"/>
              <a:ext cx="512965" cy="512965"/>
            </a:xfrm>
            <a:prstGeom prst="flowChartConnector">
              <a:avLst/>
            </a:prstGeom>
            <a:solidFill>
              <a:srgbClr val="C3D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B62C0C-22D5-46E6-938D-E3B4306833FC}"/>
                </a:ext>
              </a:extLst>
            </p:cNvPr>
            <p:cNvSpPr txBox="1"/>
            <p:nvPr/>
          </p:nvSpPr>
          <p:spPr>
            <a:xfrm>
              <a:off x="3351374" y="2583103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0" name="순서도: 수행의 시작/종료 59">
            <a:extLst>
              <a:ext uri="{FF2B5EF4-FFF2-40B4-BE49-F238E27FC236}">
                <a16:creationId xmlns:a16="http://schemas.microsoft.com/office/drawing/2014/main" id="{34F6A3E3-4B10-4DFF-9372-0FC3A10A7D17}"/>
              </a:ext>
            </a:extLst>
          </p:cNvPr>
          <p:cNvSpPr/>
          <p:nvPr/>
        </p:nvSpPr>
        <p:spPr>
          <a:xfrm>
            <a:off x="3306273" y="1194369"/>
            <a:ext cx="2343879" cy="411655"/>
          </a:xfrm>
          <a:prstGeom prst="flowChartTerminator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순서도: 지연 60">
            <a:extLst>
              <a:ext uri="{FF2B5EF4-FFF2-40B4-BE49-F238E27FC236}">
                <a16:creationId xmlns:a16="http://schemas.microsoft.com/office/drawing/2014/main" id="{D4C69AE0-0EB6-4C7A-BFF2-D566F84D11A1}"/>
              </a:ext>
            </a:extLst>
          </p:cNvPr>
          <p:cNvSpPr/>
          <p:nvPr/>
        </p:nvSpPr>
        <p:spPr>
          <a:xfrm>
            <a:off x="5247580" y="1194263"/>
            <a:ext cx="428625" cy="411655"/>
          </a:xfrm>
          <a:prstGeom prst="flowChartDelay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98F239-FB9B-424A-BD6C-EF8FB87808FA}"/>
              </a:ext>
            </a:extLst>
          </p:cNvPr>
          <p:cNvSpPr txBox="1"/>
          <p:nvPr/>
        </p:nvSpPr>
        <p:spPr>
          <a:xfrm>
            <a:off x="3964150" y="1219903"/>
            <a:ext cx="167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 </a:t>
            </a:r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설계</a:t>
            </a:r>
          </a:p>
        </p:txBody>
      </p:sp>
      <p:sp>
        <p:nvSpPr>
          <p:cNvPr id="63" name="순서도: 지연 62">
            <a:extLst>
              <a:ext uri="{FF2B5EF4-FFF2-40B4-BE49-F238E27FC236}">
                <a16:creationId xmlns:a16="http://schemas.microsoft.com/office/drawing/2014/main" id="{693CA3F5-598D-4B10-9ED0-ED6BE85A01E9}"/>
              </a:ext>
            </a:extLst>
          </p:cNvPr>
          <p:cNvSpPr/>
          <p:nvPr/>
        </p:nvSpPr>
        <p:spPr>
          <a:xfrm flipH="1">
            <a:off x="3343403" y="1195740"/>
            <a:ext cx="428625" cy="411655"/>
          </a:xfrm>
          <a:prstGeom prst="flowChartDelay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32C1416-F2C0-4741-AE19-D340ACF322D0}"/>
              </a:ext>
            </a:extLst>
          </p:cNvPr>
          <p:cNvGrpSpPr/>
          <p:nvPr/>
        </p:nvGrpSpPr>
        <p:grpSpPr>
          <a:xfrm>
            <a:off x="3281285" y="1141965"/>
            <a:ext cx="512965" cy="512965"/>
            <a:chOff x="1032612" y="1415672"/>
            <a:chExt cx="512965" cy="512965"/>
          </a:xfrm>
        </p:grpSpPr>
        <p:sp>
          <p:nvSpPr>
            <p:cNvPr id="65" name="순서도: 연결자 64">
              <a:extLst>
                <a:ext uri="{FF2B5EF4-FFF2-40B4-BE49-F238E27FC236}">
                  <a16:creationId xmlns:a16="http://schemas.microsoft.com/office/drawing/2014/main" id="{82609C29-5FE0-4745-8BA3-0A20E7921311}"/>
                </a:ext>
              </a:extLst>
            </p:cNvPr>
            <p:cNvSpPr/>
            <p:nvPr/>
          </p:nvSpPr>
          <p:spPr>
            <a:xfrm>
              <a:off x="1032612" y="1415672"/>
              <a:ext cx="512965" cy="512965"/>
            </a:xfrm>
            <a:prstGeom prst="flowChartConnector">
              <a:avLst/>
            </a:prstGeom>
            <a:solidFill>
              <a:srgbClr val="5A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4CD6C-D4AE-4420-AF64-2594F2B140A8}"/>
                </a:ext>
              </a:extLst>
            </p:cNvPr>
            <p:cNvSpPr txBox="1"/>
            <p:nvPr/>
          </p:nvSpPr>
          <p:spPr>
            <a:xfrm>
              <a:off x="1110554" y="1471194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98FD7E6-CEEC-45AE-8CCB-1CC2C24697E3}"/>
              </a:ext>
            </a:extLst>
          </p:cNvPr>
          <p:cNvSpPr txBox="1"/>
          <p:nvPr/>
        </p:nvSpPr>
        <p:spPr>
          <a:xfrm>
            <a:off x="4843320" y="3417768"/>
            <a:ext cx="2027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프로토타입 개발</a:t>
            </a:r>
          </a:p>
        </p:txBody>
      </p:sp>
      <p:sp>
        <p:nvSpPr>
          <p:cNvPr id="68" name="순서도: 지연 67">
            <a:extLst>
              <a:ext uri="{FF2B5EF4-FFF2-40B4-BE49-F238E27FC236}">
                <a16:creationId xmlns:a16="http://schemas.microsoft.com/office/drawing/2014/main" id="{BB948C67-73A0-4416-9DD9-F376FB4C4849}"/>
              </a:ext>
            </a:extLst>
          </p:cNvPr>
          <p:cNvSpPr/>
          <p:nvPr/>
        </p:nvSpPr>
        <p:spPr>
          <a:xfrm>
            <a:off x="10924549" y="4559595"/>
            <a:ext cx="428625" cy="412320"/>
          </a:xfrm>
          <a:prstGeom prst="flowChartDelay">
            <a:avLst/>
          </a:prstGeom>
          <a:solidFill>
            <a:srgbClr val="C3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9" name="순서도: 지연 68">
            <a:extLst>
              <a:ext uri="{FF2B5EF4-FFF2-40B4-BE49-F238E27FC236}">
                <a16:creationId xmlns:a16="http://schemas.microsoft.com/office/drawing/2014/main" id="{51D40371-6A23-4083-A8A0-738BD71D3EC6}"/>
              </a:ext>
            </a:extLst>
          </p:cNvPr>
          <p:cNvSpPr/>
          <p:nvPr/>
        </p:nvSpPr>
        <p:spPr>
          <a:xfrm flipH="1">
            <a:off x="8015647" y="4558588"/>
            <a:ext cx="428625" cy="411655"/>
          </a:xfrm>
          <a:prstGeom prst="flowChartDelay">
            <a:avLst/>
          </a:prstGeom>
          <a:solidFill>
            <a:srgbClr val="C3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B1F781-D7BD-455E-9359-417D97D42508}"/>
              </a:ext>
            </a:extLst>
          </p:cNvPr>
          <p:cNvSpPr/>
          <p:nvPr/>
        </p:nvSpPr>
        <p:spPr>
          <a:xfrm>
            <a:off x="8382967" y="4560795"/>
            <a:ext cx="2604974" cy="408630"/>
          </a:xfrm>
          <a:prstGeom prst="rect">
            <a:avLst/>
          </a:prstGeom>
          <a:solidFill>
            <a:srgbClr val="C3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A3DCE1-9609-4CD1-AF54-795474B8F8B8}"/>
              </a:ext>
            </a:extLst>
          </p:cNvPr>
          <p:cNvSpPr txBox="1"/>
          <p:nvPr/>
        </p:nvSpPr>
        <p:spPr>
          <a:xfrm>
            <a:off x="8785829" y="4576629"/>
            <a:ext cx="2027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개발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E3CBA06C-443F-4825-A01B-AB9DEC2C7F78}"/>
              </a:ext>
            </a:extLst>
          </p:cNvPr>
          <p:cNvSpPr/>
          <p:nvPr/>
        </p:nvSpPr>
        <p:spPr>
          <a:xfrm>
            <a:off x="9298748" y="3357063"/>
            <a:ext cx="1815983" cy="411655"/>
          </a:xfrm>
          <a:prstGeom prst="flowChartTerminator">
            <a:avLst/>
          </a:prstGeom>
          <a:solidFill>
            <a:srgbClr val="A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3" name="순서도: 지연 72">
            <a:extLst>
              <a:ext uri="{FF2B5EF4-FFF2-40B4-BE49-F238E27FC236}">
                <a16:creationId xmlns:a16="http://schemas.microsoft.com/office/drawing/2014/main" id="{8E96B045-4240-4F2E-A6EB-367B67D40384}"/>
              </a:ext>
            </a:extLst>
          </p:cNvPr>
          <p:cNvSpPr/>
          <p:nvPr/>
        </p:nvSpPr>
        <p:spPr>
          <a:xfrm>
            <a:off x="10806297" y="3356957"/>
            <a:ext cx="428625" cy="411655"/>
          </a:xfrm>
          <a:prstGeom prst="flowChartDelay">
            <a:avLst/>
          </a:prstGeom>
          <a:solidFill>
            <a:srgbClr val="A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539994-AEFA-4E1E-B77B-77AA6ED50018}"/>
              </a:ext>
            </a:extLst>
          </p:cNvPr>
          <p:cNvSpPr txBox="1"/>
          <p:nvPr/>
        </p:nvSpPr>
        <p:spPr>
          <a:xfrm>
            <a:off x="9960508" y="3380190"/>
            <a:ext cx="1048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D98F3C5-E1DC-42A9-BBF0-01F17B4375F4}"/>
              </a:ext>
            </a:extLst>
          </p:cNvPr>
          <p:cNvGrpSpPr/>
          <p:nvPr/>
        </p:nvGrpSpPr>
        <p:grpSpPr>
          <a:xfrm>
            <a:off x="3311243" y="3331999"/>
            <a:ext cx="512965" cy="512965"/>
            <a:chOff x="3267169" y="3640996"/>
            <a:chExt cx="512965" cy="512965"/>
          </a:xfrm>
        </p:grpSpPr>
        <p:sp>
          <p:nvSpPr>
            <p:cNvPr id="76" name="순서도: 연결자 75">
              <a:extLst>
                <a:ext uri="{FF2B5EF4-FFF2-40B4-BE49-F238E27FC236}">
                  <a16:creationId xmlns:a16="http://schemas.microsoft.com/office/drawing/2014/main" id="{3697ACD5-C7FF-47CA-96C7-3063F2E8B07E}"/>
                </a:ext>
              </a:extLst>
            </p:cNvPr>
            <p:cNvSpPr/>
            <p:nvPr/>
          </p:nvSpPr>
          <p:spPr>
            <a:xfrm>
              <a:off x="3267169" y="3640996"/>
              <a:ext cx="512965" cy="512965"/>
            </a:xfrm>
            <a:prstGeom prst="flowChartConnector">
              <a:avLst/>
            </a:prstGeom>
            <a:solidFill>
              <a:srgbClr val="699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F3B178-1392-4705-A286-F739235F6D6F}"/>
                </a:ext>
              </a:extLst>
            </p:cNvPr>
            <p:cNvSpPr txBox="1"/>
            <p:nvPr/>
          </p:nvSpPr>
          <p:spPr>
            <a:xfrm>
              <a:off x="3357637" y="3696518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78" name="순서도: 지연 77">
            <a:extLst>
              <a:ext uri="{FF2B5EF4-FFF2-40B4-BE49-F238E27FC236}">
                <a16:creationId xmlns:a16="http://schemas.microsoft.com/office/drawing/2014/main" id="{18E10672-C708-485F-97E7-3614C7616DFD}"/>
              </a:ext>
            </a:extLst>
          </p:cNvPr>
          <p:cNvSpPr/>
          <p:nvPr/>
        </p:nvSpPr>
        <p:spPr>
          <a:xfrm flipH="1">
            <a:off x="9348319" y="3358576"/>
            <a:ext cx="428625" cy="406652"/>
          </a:xfrm>
          <a:prstGeom prst="flowChartDelay">
            <a:avLst/>
          </a:prstGeom>
          <a:solidFill>
            <a:srgbClr val="A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985E8F-5849-4EA5-98A4-031CF567CBD1}"/>
              </a:ext>
            </a:extLst>
          </p:cNvPr>
          <p:cNvGrpSpPr/>
          <p:nvPr/>
        </p:nvGrpSpPr>
        <p:grpSpPr>
          <a:xfrm>
            <a:off x="9297520" y="3317609"/>
            <a:ext cx="512965" cy="512965"/>
            <a:chOff x="8412684" y="3639670"/>
            <a:chExt cx="512965" cy="512965"/>
          </a:xfrm>
        </p:grpSpPr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E3D9B070-46C3-46C0-8BA8-E669ECC7B1B8}"/>
                </a:ext>
              </a:extLst>
            </p:cNvPr>
            <p:cNvSpPr/>
            <p:nvPr/>
          </p:nvSpPr>
          <p:spPr>
            <a:xfrm>
              <a:off x="8412684" y="3639670"/>
              <a:ext cx="512965" cy="512965"/>
            </a:xfrm>
            <a:prstGeom prst="flowChartConnector">
              <a:avLst/>
            </a:prstGeom>
            <a:solidFill>
              <a:srgbClr val="699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07DFCB-EEA5-4E98-A4C4-67DDB3A66637}"/>
                </a:ext>
              </a:extLst>
            </p:cNvPr>
            <p:cNvSpPr txBox="1"/>
            <p:nvPr/>
          </p:nvSpPr>
          <p:spPr>
            <a:xfrm>
              <a:off x="8496889" y="3701455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5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3FE1FEA9-E303-4CF0-9EFE-D27B51475591}"/>
              </a:ext>
            </a:extLst>
          </p:cNvPr>
          <p:cNvSpPr/>
          <p:nvPr/>
        </p:nvSpPr>
        <p:spPr>
          <a:xfrm>
            <a:off x="11113202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70221D-67CE-42A9-B169-A9EC15540859}"/>
              </a:ext>
            </a:extLst>
          </p:cNvPr>
          <p:cNvSpPr txBox="1"/>
          <p:nvPr/>
        </p:nvSpPr>
        <p:spPr>
          <a:xfrm>
            <a:off x="10932200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20E17C48-B192-4647-A351-B25B63C9F598}"/>
              </a:ext>
            </a:extLst>
          </p:cNvPr>
          <p:cNvSpPr/>
          <p:nvPr/>
        </p:nvSpPr>
        <p:spPr>
          <a:xfrm>
            <a:off x="7860872" y="4504813"/>
            <a:ext cx="512965" cy="512965"/>
          </a:xfrm>
          <a:prstGeom prst="flowChartConnector">
            <a:avLst/>
          </a:prstGeom>
          <a:solidFill>
            <a:srgbClr val="AD8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EF8A8A-7500-4755-AAAF-BA751D2EC0B0}"/>
              </a:ext>
            </a:extLst>
          </p:cNvPr>
          <p:cNvSpPr txBox="1"/>
          <p:nvPr/>
        </p:nvSpPr>
        <p:spPr>
          <a:xfrm>
            <a:off x="7945077" y="4566598"/>
            <a:ext cx="38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0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4426" y="6488668"/>
            <a:ext cx="82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</a:t>
            </a:r>
            <a:r>
              <a:rPr lang="en-US" altLang="ja-JP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19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94598" y="1851645"/>
            <a:ext cx="42028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Q&amp;A</a:t>
            </a:r>
            <a:endParaRPr lang="ko-KR" altLang="en-US" sz="199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16" name="그림 1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질의응답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23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776363-FD91-4EFA-BA17-A0B76F64349F}"/>
              </a:ext>
            </a:extLst>
          </p:cNvPr>
          <p:cNvCxnSpPr/>
          <p:nvPr/>
        </p:nvCxnSpPr>
        <p:spPr>
          <a:xfrm>
            <a:off x="1862255" y="3167730"/>
            <a:ext cx="2934981" cy="0"/>
          </a:xfrm>
          <a:prstGeom prst="line">
            <a:avLst/>
          </a:prstGeom>
          <a:ln w="12700" cap="rnd">
            <a:solidFill>
              <a:srgbClr val="4DB8D8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F37FBC95-0FE8-47A7-9480-EFAF17C16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2981896" y="1357026"/>
            <a:ext cx="695701" cy="695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016BC-B0E3-4734-A62D-C1A5B50A1851}"/>
              </a:ext>
            </a:extLst>
          </p:cNvPr>
          <p:cNvSpPr txBox="1"/>
          <p:nvPr/>
        </p:nvSpPr>
        <p:spPr>
          <a:xfrm>
            <a:off x="5130339" y="1258911"/>
            <a:ext cx="3883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개요</a:t>
            </a:r>
            <a:endParaRPr lang="en-US" altLang="ko-KR" sz="3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 배경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타겟 유저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벤치마킹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기대효과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55488-47BA-4DAD-9A99-7BD6EECD8984}"/>
              </a:ext>
            </a:extLst>
          </p:cNvPr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2C82DAA-5938-40E6-B24C-40716DB4951C}"/>
              </a:ext>
            </a:extLst>
          </p:cNvPr>
          <p:cNvSpPr/>
          <p:nvPr/>
        </p:nvSpPr>
        <p:spPr>
          <a:xfrm rot="10800000">
            <a:off x="-22226" y="133350"/>
            <a:ext cx="438150" cy="377716"/>
          </a:xfrm>
          <a:prstGeom prst="triangle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7C8B9-07A2-4742-8E32-54B8CCD412D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9853FA2-AA1E-4A7D-ABCC-3FFF24A01A34}"/>
              </a:ext>
            </a:extLst>
          </p:cNvPr>
          <p:cNvSpPr/>
          <p:nvPr/>
        </p:nvSpPr>
        <p:spPr>
          <a:xfrm rot="10800000" flipV="1">
            <a:off x="11753850" y="6346934"/>
            <a:ext cx="438150" cy="377716"/>
          </a:xfrm>
          <a:prstGeom prst="triangle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9200" y="2103189"/>
            <a:ext cx="333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INDEX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08815" y="1286026"/>
            <a:ext cx="11614" cy="3250172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8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13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4302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D091D-4BEB-477F-953C-E71822B4733B}"/>
              </a:ext>
            </a:extLst>
          </p:cNvPr>
          <p:cNvSpPr txBox="1"/>
          <p:nvPr/>
        </p:nvSpPr>
        <p:spPr>
          <a:xfrm>
            <a:off x="1677108" y="2871452"/>
            <a:ext cx="881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기반 </a:t>
            </a:r>
            <a:r>
              <a:rPr lang="ko-KR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통합 낚시 플랫폼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F0FA9-D338-41F7-9C5B-B1737793BD3A}"/>
              </a:ext>
            </a:extLst>
          </p:cNvPr>
          <p:cNvSpPr txBox="1"/>
          <p:nvPr/>
        </p:nvSpPr>
        <p:spPr>
          <a:xfrm>
            <a:off x="1448513" y="2664826"/>
            <a:ext cx="39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09A38-2AAA-4F98-A817-D5ED87A31762}"/>
              </a:ext>
            </a:extLst>
          </p:cNvPr>
          <p:cNvSpPr txBox="1"/>
          <p:nvPr/>
        </p:nvSpPr>
        <p:spPr>
          <a:xfrm>
            <a:off x="10262724" y="2664826"/>
            <a:ext cx="46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2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0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23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01570B-2F3C-46E8-8FEC-6664464D3D15}"/>
              </a:ext>
            </a:extLst>
          </p:cNvPr>
          <p:cNvGrpSpPr/>
          <p:nvPr/>
        </p:nvGrpSpPr>
        <p:grpSpPr>
          <a:xfrm>
            <a:off x="5108784" y="1823883"/>
            <a:ext cx="2155237" cy="3284797"/>
            <a:chOff x="5480797" y="2253571"/>
            <a:chExt cx="1480746" cy="22568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305C90-9E7A-4F1A-B9AC-5F89EC08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066" y="2253571"/>
              <a:ext cx="1473477" cy="14734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4DE74-1FFC-43A3-A03C-BBC43F7DB6C8}"/>
                </a:ext>
              </a:extLst>
            </p:cNvPr>
            <p:cNvSpPr txBox="1"/>
            <p:nvPr/>
          </p:nvSpPr>
          <p:spPr>
            <a:xfrm>
              <a:off x="5480797" y="4066317"/>
              <a:ext cx="1356528" cy="444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취미 생활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513517-DFCE-4E38-8D96-3D06971938C6}"/>
              </a:ext>
            </a:extLst>
          </p:cNvPr>
          <p:cNvGrpSpPr/>
          <p:nvPr/>
        </p:nvGrpSpPr>
        <p:grpSpPr>
          <a:xfrm>
            <a:off x="7969925" y="1717199"/>
            <a:ext cx="4222075" cy="3368393"/>
            <a:chOff x="5919610" y="2017512"/>
            <a:chExt cx="3590307" cy="2864365"/>
          </a:xfrm>
        </p:grpSpPr>
        <p:pic>
          <p:nvPicPr>
            <p:cNvPr id="16" name="그림 15" descr="표지판, 시계, 옅은, 거리이(가) 표시된 사진&#10;&#10;자동 생성된 설명">
              <a:extLst>
                <a:ext uri="{FF2B5EF4-FFF2-40B4-BE49-F238E27FC236}">
                  <a16:creationId xmlns:a16="http://schemas.microsoft.com/office/drawing/2014/main" id="{37D13277-FF63-45C3-A82E-ADDADE070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9FDAE2"/>
                </a:clrFrom>
                <a:clrTo>
                  <a:srgbClr val="9FDAE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202" y="2017512"/>
              <a:ext cx="2143125" cy="21431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A97EFD-3FE8-4E58-AE66-9A0364510278}"/>
                </a:ext>
              </a:extLst>
            </p:cNvPr>
            <p:cNvSpPr txBox="1"/>
            <p:nvPr/>
          </p:nvSpPr>
          <p:spPr>
            <a:xfrm>
              <a:off x="5919610" y="4332259"/>
              <a:ext cx="3590307" cy="54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워라벨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112886" y="2010511"/>
            <a:ext cx="4766665" cy="3081687"/>
            <a:chOff x="2700142" y="2264413"/>
            <a:chExt cx="3462701" cy="22386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5D4BF9-F3E9-448F-88D0-251AD6F4B435}"/>
                </a:ext>
              </a:extLst>
            </p:cNvPr>
            <p:cNvGrpSpPr/>
            <p:nvPr/>
          </p:nvGrpSpPr>
          <p:grpSpPr>
            <a:xfrm>
              <a:off x="2700142" y="2264413"/>
              <a:ext cx="3462701" cy="2238664"/>
              <a:chOff x="2700142" y="2264413"/>
              <a:chExt cx="3462701" cy="2238664"/>
            </a:xfrm>
          </p:grpSpPr>
          <p:pic>
            <p:nvPicPr>
              <p:cNvPr id="4" name="그림 3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F1E7A6F-A78F-4D39-BDEC-467B13BA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088" y="2264413"/>
                <a:ext cx="1740810" cy="147347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97BB26-5E7A-41AE-A562-810D4F42C80D}"/>
                  </a:ext>
                </a:extLst>
              </p:cNvPr>
              <p:cNvSpPr txBox="1"/>
              <p:nvPr/>
            </p:nvSpPr>
            <p:spPr>
              <a:xfrm>
                <a:off x="2700142" y="4033556"/>
                <a:ext cx="3462701" cy="46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rPr>
                  <a:t>TV </a:t>
                </a:r>
                <a:r>
                  <a:rPr kumimoji="0" lang="ko-KR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rPr>
                  <a:t>프로그램</a:t>
                </a:r>
                <a:endPara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endParaRPr>
              </a:p>
            </p:txBody>
          </p:sp>
        </p:grpSp>
        <p:pic>
          <p:nvPicPr>
            <p:cNvPr id="1026" name="Picture 2" descr="나만 믿고 따라와, 도시어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282" y="2645564"/>
              <a:ext cx="1191168" cy="88701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8473" y="6488668"/>
            <a:ext cx="76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3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9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94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 descr="http://www.korea.kr/newsWeb/resources/temp/images/000053/fishing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0" y="762078"/>
            <a:ext cx="5637003" cy="56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096000" y="3070313"/>
            <a:ext cx="5868365" cy="3161931"/>
          </a:xfrm>
          <a:prstGeom prst="roundRect">
            <a:avLst>
              <a:gd name="adj" fmla="val 9646"/>
            </a:avLst>
          </a:prstGeom>
          <a:solidFill>
            <a:srgbClr val="C3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낚시 인구 통계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48" y="602124"/>
            <a:ext cx="6079587" cy="223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391741" y="3236922"/>
            <a:ext cx="5415013" cy="2656044"/>
            <a:chOff x="1934548" y="1437099"/>
            <a:chExt cx="9539042" cy="4678865"/>
          </a:xfrm>
        </p:grpSpPr>
        <p:sp>
          <p:nvSpPr>
            <p:cNvPr id="12" name="TextBox 11"/>
            <p:cNvSpPr txBox="1"/>
            <p:nvPr/>
          </p:nvSpPr>
          <p:spPr>
            <a:xfrm>
              <a:off x="4524912" y="1437099"/>
              <a:ext cx="4644421" cy="813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낚시인구</a:t>
              </a:r>
              <a:r>
                <a:rPr lang="ko-KR" altLang="en-US" sz="24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추이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단위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2400" dirty="0">
                <a:ln w="12700">
                  <a:noFill/>
                </a:ln>
                <a:solidFill>
                  <a:srgbClr val="488A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311" y="3568850"/>
              <a:ext cx="115849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500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1021" y="3393376"/>
              <a:ext cx="1203932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573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32631" y="3201084"/>
              <a:ext cx="111373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652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7787" y="2499430"/>
              <a:ext cx="1433347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767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52974" y="1876028"/>
              <a:ext cx="1554393" cy="10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800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en-US" altLang="ko-KR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추정치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9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311" y="4159393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691" y="3855042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796" y="3669113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371" y="3049957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892" y="2819124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/>
            <p:cNvCxnSpPr>
              <a:stCxn id="19" idx="2"/>
            </p:cNvCxnSpPr>
            <p:nvPr/>
          </p:nvCxnSpPr>
          <p:spPr>
            <a:xfrm flipH="1">
              <a:off x="2426590" y="5139952"/>
              <a:ext cx="1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438270" y="5139952"/>
              <a:ext cx="1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413815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562312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433730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4548" y="5519570"/>
              <a:ext cx="115849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2000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1022" y="5529438"/>
              <a:ext cx="1203932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2005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6215" y="5519570"/>
              <a:ext cx="111373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2010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8532" y="5483270"/>
              <a:ext cx="1433347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2016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41854" y="5519570"/>
              <a:ext cx="1731736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년</a:t>
              </a:r>
              <a:endParaRPr lang="ko-KR" altLang="en-US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3" y="6488668"/>
            <a:ext cx="76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4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7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443766" y="5897499"/>
            <a:ext cx="3541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한국수산회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세종대학교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한국갤럽 조사 등 취합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40548" y="2681056"/>
            <a:ext cx="6079587" cy="286788"/>
          </a:xfrm>
          <a:prstGeom prst="rect">
            <a:avLst/>
          </a:prstGeom>
          <a:solidFill>
            <a:srgbClr val="EB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803785" y="2681639"/>
            <a:ext cx="4309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세종대 관광산업연구소와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컨슈머인사이트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소비자동향연구소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77568" y="78087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통계청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6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5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70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0464124" y="613159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382372" y="6400714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04760" y="424063"/>
            <a:ext cx="6694637" cy="6078779"/>
            <a:chOff x="5304760" y="424063"/>
            <a:chExt cx="6694637" cy="6078779"/>
          </a:xfrm>
        </p:grpSpPr>
        <p:sp>
          <p:nvSpPr>
            <p:cNvPr id="116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10406776" y="3978066"/>
              <a:ext cx="656749" cy="99623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9260703" y="3325696"/>
              <a:ext cx="656749" cy="15927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8124476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15%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사각형: 둥근 모서리 58">
              <a:extLst>
                <a:ext uri="{FF2B5EF4-FFF2-40B4-BE49-F238E27FC236}">
                  <a16:creationId xmlns:a16="http://schemas.microsoft.com/office/drawing/2014/main" id="{78A742AD-5E35-4861-BE06-0EE6C7CA444A}"/>
                </a:ext>
              </a:extLst>
            </p:cNvPr>
            <p:cNvSpPr/>
            <p:nvPr/>
          </p:nvSpPr>
          <p:spPr>
            <a:xfrm>
              <a:off x="5815520" y="1130470"/>
              <a:ext cx="734054" cy="3781079"/>
            </a:xfrm>
            <a:prstGeom prst="roundRect">
              <a:avLst/>
            </a:prstGeom>
            <a:pattFill prst="wdUpDiag">
              <a:fgClr>
                <a:srgbClr val="0070C0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ln>
                  <a:solidFill>
                    <a:srgbClr val="FFFFFF"/>
                  </a:solidFill>
                </a:ln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사각형: 둥근 모서리 59">
              <a:extLst>
                <a:ext uri="{FF2B5EF4-FFF2-40B4-BE49-F238E27FC236}">
                  <a16:creationId xmlns:a16="http://schemas.microsoft.com/office/drawing/2014/main" id="{D9F0589A-70DA-434B-AFE5-4A58F9C4A7E1}"/>
                </a:ext>
              </a:extLst>
            </p:cNvPr>
            <p:cNvSpPr/>
            <p:nvPr/>
          </p:nvSpPr>
          <p:spPr>
            <a:xfrm>
              <a:off x="7015607" y="3084211"/>
              <a:ext cx="663233" cy="18273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8168934" y="3084211"/>
              <a:ext cx="656749" cy="18273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734DF5F-B9E1-4547-B525-416B44E8DE48}"/>
                </a:ext>
              </a:extLst>
            </p:cNvPr>
            <p:cNvCxnSpPr>
              <a:cxnSpLocks/>
            </p:cNvCxnSpPr>
            <p:nvPr/>
          </p:nvCxnSpPr>
          <p:spPr>
            <a:xfrm>
              <a:off x="7067400" y="5561061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8252858" y="5547840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AB4F734-B67A-41D1-9E9F-ABFF8B661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20682" y="5561061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D3BD641-A9B8-41D9-98B8-D4873F8211C6}"/>
                </a:ext>
              </a:extLst>
            </p:cNvPr>
            <p:cNvSpPr txBox="1"/>
            <p:nvPr/>
          </p:nvSpPr>
          <p:spPr>
            <a:xfrm>
              <a:off x="5699598" y="4981899"/>
              <a:ext cx="2255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38%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F1FA386-5830-4202-A440-B359058BD00D}"/>
                </a:ext>
              </a:extLst>
            </p:cNvPr>
            <p:cNvSpPr txBox="1"/>
            <p:nvPr/>
          </p:nvSpPr>
          <p:spPr>
            <a:xfrm>
              <a:off x="6948296" y="4981899"/>
              <a:ext cx="10063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15%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4676E5-A2DC-4BE3-8763-82D0F5C70486}"/>
                </a:ext>
              </a:extLst>
            </p:cNvPr>
            <p:cNvSpPr txBox="1"/>
            <p:nvPr/>
          </p:nvSpPr>
          <p:spPr>
            <a:xfrm>
              <a:off x="5304760" y="5659804"/>
              <a:ext cx="1779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초보자를 위한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 부족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8E8720A-C8BF-447C-B167-D8F7FA1ACF63}"/>
                </a:ext>
              </a:extLst>
            </p:cNvPr>
            <p:cNvSpPr txBox="1"/>
            <p:nvPr/>
          </p:nvSpPr>
          <p:spPr>
            <a:xfrm>
              <a:off x="6790865" y="5674738"/>
              <a:ext cx="141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배 낚시를 위한 </a:t>
              </a:r>
              <a:r>
                <a:rPr lang="ko-KR" altLang="en-US" dirty="0" err="1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낚시배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대여료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7921010" y="5671845"/>
              <a:ext cx="1412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 </a:t>
              </a: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용품의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최저가를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알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수 없음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ADD2057-F026-4846-828D-E297EFD592ED}"/>
                </a:ext>
              </a:extLst>
            </p:cNvPr>
            <p:cNvSpPr/>
            <p:nvPr/>
          </p:nvSpPr>
          <p:spPr>
            <a:xfrm>
              <a:off x="5461597" y="4841879"/>
              <a:ext cx="6108234" cy="227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9272270" y="5544532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9117488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14%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10376653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9%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438605" y="5544532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8986852" y="5671845"/>
              <a:ext cx="1412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 err="1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낚시관련</a:t>
              </a: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en-US" altLang="ko-KR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lvl="0" algn="ctr">
                <a:defRPr/>
              </a:pP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날씨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어업 금지구역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등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sz="1100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10299782" y="5671845"/>
              <a:ext cx="1130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>
                <a:defRPr/>
              </a:pP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월척을 자랑 할 장소 없음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13208" y="424063"/>
              <a:ext cx="5679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낚시에서 가장 불편한 점은 무엇인가요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?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13596" y="1001390"/>
              <a:ext cx="2085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ko-KR" altLang="en-US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응답 </a:t>
              </a:r>
              <a:r>
                <a:rPr kumimoji="0" lang="en-US" altLang="ko-KR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58 </a:t>
              </a:r>
            </a:p>
            <a:p>
              <a:pPr>
                <a:defRPr/>
              </a:pPr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 </a:t>
              </a:r>
              <a:r>
                <a:rPr lang="en-US" altLang="ko-KR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구글 </a:t>
              </a:r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설문조사</a:t>
              </a:r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099958" y="5329270"/>
            <a:ext cx="20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응답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58 </a:t>
            </a:r>
          </a:p>
          <a:p>
            <a:pPr>
              <a:defRPr/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구글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063" y="1312829"/>
            <a:ext cx="5408696" cy="4156376"/>
            <a:chOff x="1287819" y="-874265"/>
            <a:chExt cx="5408696" cy="4156376"/>
          </a:xfrm>
        </p:grpSpPr>
        <p:grpSp>
          <p:nvGrpSpPr>
            <p:cNvPr id="186" name="그룹 185"/>
            <p:cNvGrpSpPr/>
            <p:nvPr/>
          </p:nvGrpSpPr>
          <p:grpSpPr>
            <a:xfrm>
              <a:off x="1287819" y="-874265"/>
              <a:ext cx="5408696" cy="4156376"/>
              <a:chOff x="114016" y="1097494"/>
              <a:chExt cx="5408696" cy="4156376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114016" y="1850758"/>
                <a:ext cx="5408696" cy="3403112"/>
                <a:chOff x="-13582" y="1652710"/>
                <a:chExt cx="7272582" cy="4451359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flipV="1">
                  <a:off x="3649185" y="2112049"/>
                  <a:ext cx="317873" cy="5345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막힌 원호 189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20090192">
                  <a:off x="1875923" y="2774648"/>
                  <a:ext cx="2785845" cy="2247711"/>
                </a:xfrm>
                <a:prstGeom prst="blockArc">
                  <a:avLst>
                    <a:gd name="adj1" fmla="val 12762860"/>
                    <a:gd name="adj2" fmla="val 17904937"/>
                    <a:gd name="adj3" fmla="val 26149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1" name="사각형: 둥근 모서리 56">
                  <a:extLst>
                    <a:ext uri="{FF2B5EF4-FFF2-40B4-BE49-F238E27FC236}">
                      <a16:creationId xmlns:a16="http://schemas.microsoft.com/office/drawing/2014/main" id="{799E1710-FA20-4D4A-8665-17DF8C5A3F93}"/>
                    </a:ext>
                  </a:extLst>
                </p:cNvPr>
                <p:cNvSpPr/>
                <p:nvPr/>
              </p:nvSpPr>
              <p:spPr>
                <a:xfrm>
                  <a:off x="5530492" y="3524956"/>
                  <a:ext cx="1695420" cy="1422708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2" name="막힌 원호 191">
                  <a:extLst>
                    <a:ext uri="{FF2B5EF4-FFF2-40B4-BE49-F238E27FC236}">
                      <a16:creationId xmlns:a16="http://schemas.microsoft.com/office/drawing/2014/main" id="{ADC9561C-5F52-4CAC-80B7-3FA4946A72D9}"/>
                    </a:ext>
                  </a:extLst>
                </p:cNvPr>
                <p:cNvSpPr/>
                <p:nvPr/>
              </p:nvSpPr>
              <p:spPr>
                <a:xfrm rot="8220795">
                  <a:off x="1915306" y="2699640"/>
                  <a:ext cx="2826444" cy="2899844"/>
                </a:xfrm>
                <a:prstGeom prst="blockArc">
                  <a:avLst>
                    <a:gd name="adj1" fmla="val 7873381"/>
                    <a:gd name="adj2" fmla="val 6407"/>
                    <a:gd name="adj3" fmla="val 19793"/>
                  </a:avLst>
                </a:prstGeom>
                <a:pattFill prst="wdUpDiag">
                  <a:fgClr>
                    <a:srgbClr val="404042"/>
                  </a:fgClr>
                  <a:bgClr>
                    <a:srgbClr val="9AD7EA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3" name="막힌 원호 192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15697748">
                  <a:off x="1924620" y="2700648"/>
                  <a:ext cx="2861613" cy="2883361"/>
                </a:xfrm>
                <a:prstGeom prst="blockArc">
                  <a:avLst>
                    <a:gd name="adj1" fmla="val 14103444"/>
                    <a:gd name="adj2" fmla="val 18132835"/>
                    <a:gd name="adj3" fmla="val 20963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6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-13582" y="4767610"/>
                  <a:ext cx="1677628" cy="1221311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98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637344" y="4481569"/>
                  <a:ext cx="672192" cy="541545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3FB435-2021-4EB3-9BF6-B62B5B5AA717}"/>
                    </a:ext>
                  </a:extLst>
                </p:cNvPr>
                <p:cNvSpPr txBox="1"/>
                <p:nvPr/>
              </p:nvSpPr>
              <p:spPr>
                <a:xfrm>
                  <a:off x="5511486" y="3499043"/>
                  <a:ext cx="1747514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6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1" panose="02020600000000000000" pitchFamily="18" charset="-127"/>
                      <a:ea typeface="a옛날사진관1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초보자</a:t>
                  </a:r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72.4%</a:t>
                  </a:r>
                  <a:endParaRPr lang="ko-KR" altLang="en-US" sz="32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82786" y="4695040"/>
                  <a:ext cx="1468626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고수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13.3%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202" name="연결선: 꺾임 53">
                  <a:extLst>
                    <a:ext uri="{FF2B5EF4-FFF2-40B4-BE49-F238E27FC236}">
                      <a16:creationId xmlns:a16="http://schemas.microsoft.com/office/drawing/2014/main" id="{CCF8511D-9B4D-4911-B4A6-2780B2D80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5230" y="3989886"/>
                  <a:ext cx="904248" cy="52322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31743" y="2181638"/>
                  <a:ext cx="665267" cy="56961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3839552" y="1692335"/>
                  <a:ext cx="2381217" cy="1262352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3868939" y="1652710"/>
                  <a:ext cx="2350616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중수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13.6%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229375" y="1097494"/>
                <a:ext cx="4338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낚시 실력은 어느 정도 인가요</a:t>
                </a:r>
                <a:r>
                  <a:rPr lang="en-US" altLang="ko-KR" sz="28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lang="ko-KR" altLang="en-US" sz="28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3067359" y="1108704"/>
              <a:ext cx="1415056" cy="1415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7396" y="1295645"/>
            <a:ext cx="5327956" cy="4694850"/>
            <a:chOff x="208901" y="1693090"/>
            <a:chExt cx="5327956" cy="4694850"/>
          </a:xfrm>
        </p:grpSpPr>
        <p:grpSp>
          <p:nvGrpSpPr>
            <p:cNvPr id="4" name="그룹 3"/>
            <p:cNvGrpSpPr/>
            <p:nvPr/>
          </p:nvGrpSpPr>
          <p:grpSpPr>
            <a:xfrm>
              <a:off x="208901" y="1693090"/>
              <a:ext cx="5327956" cy="4694850"/>
              <a:chOff x="194756" y="1097494"/>
              <a:chExt cx="5327956" cy="469485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94756" y="1850758"/>
                <a:ext cx="5327956" cy="3941586"/>
                <a:chOff x="94982" y="1652710"/>
                <a:chExt cx="7164018" cy="5155695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flipV="1">
                  <a:off x="3649185" y="2112049"/>
                  <a:ext cx="317873" cy="5345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막힌 원호 126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20090192">
                  <a:off x="1802666" y="2692793"/>
                  <a:ext cx="2939962" cy="2382818"/>
                </a:xfrm>
                <a:prstGeom prst="blockArc">
                  <a:avLst>
                    <a:gd name="adj1" fmla="val 16221551"/>
                    <a:gd name="adj2" fmla="val 18071222"/>
                    <a:gd name="adj3" fmla="val 26377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28" name="사각형: 둥근 모서리 56">
                  <a:extLst>
                    <a:ext uri="{FF2B5EF4-FFF2-40B4-BE49-F238E27FC236}">
                      <a16:creationId xmlns:a16="http://schemas.microsoft.com/office/drawing/2014/main" id="{799E1710-FA20-4D4A-8665-17DF8C5A3F93}"/>
                    </a:ext>
                  </a:extLst>
                </p:cNvPr>
                <p:cNvSpPr/>
                <p:nvPr/>
              </p:nvSpPr>
              <p:spPr>
                <a:xfrm>
                  <a:off x="5530492" y="3524956"/>
                  <a:ext cx="1695420" cy="1422708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29" name="막힌 원호 128">
                  <a:extLst>
                    <a:ext uri="{FF2B5EF4-FFF2-40B4-BE49-F238E27FC236}">
                      <a16:creationId xmlns:a16="http://schemas.microsoft.com/office/drawing/2014/main" id="{ADC9561C-5F52-4CAC-80B7-3FA4946A72D9}"/>
                    </a:ext>
                  </a:extLst>
                </p:cNvPr>
                <p:cNvSpPr/>
                <p:nvPr/>
              </p:nvSpPr>
              <p:spPr>
                <a:xfrm rot="8220795">
                  <a:off x="1875636" y="2646864"/>
                  <a:ext cx="2962441" cy="2902859"/>
                </a:xfrm>
                <a:prstGeom prst="blockArc">
                  <a:avLst>
                    <a:gd name="adj1" fmla="val 7911046"/>
                    <a:gd name="adj2" fmla="val 19413146"/>
                    <a:gd name="adj3" fmla="val 21554"/>
                  </a:avLst>
                </a:prstGeom>
                <a:pattFill prst="wdUpDiag">
                  <a:fgClr>
                    <a:srgbClr val="404042"/>
                  </a:fgClr>
                  <a:bgClr>
                    <a:srgbClr val="9AD7EA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0" name="막힌 원호 129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15697748">
                  <a:off x="1914391" y="2672170"/>
                  <a:ext cx="2901416" cy="2902859"/>
                </a:xfrm>
                <a:prstGeom prst="blockArc">
                  <a:avLst>
                    <a:gd name="adj1" fmla="val 16346751"/>
                    <a:gd name="adj2" fmla="val 20681980"/>
                    <a:gd name="adj3" fmla="val 2237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1" name="막힌 원호 130">
                  <a:extLst>
                    <a:ext uri="{FF2B5EF4-FFF2-40B4-BE49-F238E27FC236}">
                      <a16:creationId xmlns:a16="http://schemas.microsoft.com/office/drawing/2014/main" id="{5862928B-C77B-4E6A-894C-7734CB80E925}"/>
                    </a:ext>
                  </a:extLst>
                </p:cNvPr>
                <p:cNvSpPr/>
                <p:nvPr/>
              </p:nvSpPr>
              <p:spPr>
                <a:xfrm rot="12810265">
                  <a:off x="1944376" y="2669886"/>
                  <a:ext cx="2861424" cy="2894137"/>
                </a:xfrm>
                <a:prstGeom prst="blockArc">
                  <a:avLst>
                    <a:gd name="adj1" fmla="val 14809907"/>
                    <a:gd name="adj2" fmla="val 19226850"/>
                    <a:gd name="adj3" fmla="val 2224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2" name="사각형: 둥근 모서리 24">
                  <a:extLst>
                    <a:ext uri="{FF2B5EF4-FFF2-40B4-BE49-F238E27FC236}">
                      <a16:creationId xmlns:a16="http://schemas.microsoft.com/office/drawing/2014/main" id="{DDCAAD47-AEDE-46BC-BDFC-2D3982A6B504}"/>
                    </a:ext>
                  </a:extLst>
                </p:cNvPr>
                <p:cNvSpPr/>
                <p:nvPr/>
              </p:nvSpPr>
              <p:spPr>
                <a:xfrm>
                  <a:off x="846930" y="5540939"/>
                  <a:ext cx="1690982" cy="1144216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3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94982" y="2117395"/>
                  <a:ext cx="1677628" cy="1221311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34" name="연결선: 꺾임 30">
                  <a:extLst>
                    <a:ext uri="{FF2B5EF4-FFF2-40B4-BE49-F238E27FC236}">
                      <a16:creationId xmlns:a16="http://schemas.microsoft.com/office/drawing/2014/main" id="{917118DB-07EE-4F76-892B-8AC8D4339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29691" y="4478204"/>
                  <a:ext cx="1285840" cy="82085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745908" y="2372902"/>
                  <a:ext cx="1037659" cy="75646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33FB435-2021-4EB3-9BF6-B62B5B5AA717}"/>
                    </a:ext>
                  </a:extLst>
                </p:cNvPr>
                <p:cNvSpPr txBox="1"/>
                <p:nvPr/>
              </p:nvSpPr>
              <p:spPr>
                <a:xfrm>
                  <a:off x="5511486" y="3499043"/>
                  <a:ext cx="1747514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6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1" panose="02020600000000000000" pitchFamily="18" charset="-127"/>
                      <a:ea typeface="a옛날사진관1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20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55.2%</a:t>
                  </a:r>
                  <a:endParaRPr lang="ko-KR" altLang="en-US" sz="32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191350" y="2090247"/>
                  <a:ext cx="1468626" cy="1892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12.1%</a:t>
                  </a:r>
                </a:p>
                <a:p>
                  <a:pPr algn="ctr"/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554D1CE-7C46-40E4-BB65-0F9864A53659}"/>
                    </a:ext>
                  </a:extLst>
                </p:cNvPr>
                <p:cNvSpPr txBox="1"/>
                <p:nvPr/>
              </p:nvSpPr>
              <p:spPr>
                <a:xfrm>
                  <a:off x="865022" y="5479892"/>
                  <a:ext cx="1672890" cy="132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30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24.1%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41" name="연결선: 꺾임 53">
                  <a:extLst>
                    <a:ext uri="{FF2B5EF4-FFF2-40B4-BE49-F238E27FC236}">
                      <a16:creationId xmlns:a16="http://schemas.microsoft.com/office/drawing/2014/main" id="{CCF8511D-9B4D-4911-B4A6-2780B2D80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5230" y="3989886"/>
                  <a:ext cx="904248" cy="52322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31743" y="2181638"/>
                  <a:ext cx="665267" cy="56961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3839552" y="1692335"/>
                  <a:ext cx="2381217" cy="1262352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3868939" y="1652710"/>
                  <a:ext cx="2350616" cy="132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40</a:t>
                  </a:r>
                  <a:r>
                    <a:rPr lang="ko-KR" altLang="en-US" sz="3200" dirty="0" err="1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대이상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8.6%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229376" y="1097494"/>
                <a:ext cx="2724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당신의 연령대는</a:t>
                </a:r>
                <a:r>
                  <a:rPr kumimoji="0" lang="en-US" altLang="ko-KR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1977167" y="3664646"/>
              <a:ext cx="1326433" cy="13264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10DE38B2-7643-4A76-B0DC-7D4769575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9" y="2325956"/>
            <a:ext cx="2084800" cy="20848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8F3A5CB-9D6D-4A55-A6DA-D6FD94C20DCD}"/>
              </a:ext>
            </a:extLst>
          </p:cNvPr>
          <p:cNvSpPr txBox="1"/>
          <p:nvPr/>
        </p:nvSpPr>
        <p:spPr>
          <a:xfrm>
            <a:off x="3942178" y="3938728"/>
            <a:ext cx="76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낚시에 대한 정보 획득의 어려움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A7D48-5EA9-41D2-BB0D-2C32CB87FFA2}"/>
              </a:ext>
            </a:extLst>
          </p:cNvPr>
          <p:cNvSpPr txBox="1"/>
          <p:nvPr/>
        </p:nvSpPr>
        <p:spPr>
          <a:xfrm>
            <a:off x="4857778" y="2717009"/>
            <a:ext cx="673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낚시에 대한 지식 부족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9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36078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타겟 유저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4920A2-E430-4688-9781-CFAE8D8F29E2}"/>
              </a:ext>
            </a:extLst>
          </p:cNvPr>
          <p:cNvSpPr/>
          <p:nvPr/>
        </p:nvSpPr>
        <p:spPr>
          <a:xfrm>
            <a:off x="773144" y="1678075"/>
            <a:ext cx="60869" cy="371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44438" y="835433"/>
            <a:ext cx="10059683" cy="5571665"/>
            <a:chOff x="3005179" y="1221344"/>
            <a:chExt cx="6582035" cy="481337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4BC203-B5D0-4F94-B471-F04FA1D11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00" t="67363" r="26539" b="9961"/>
            <a:stretch/>
          </p:blipFill>
          <p:spPr>
            <a:xfrm>
              <a:off x="3174106" y="2486139"/>
              <a:ext cx="1601249" cy="1909675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D1ABC8-62F0-4ED8-8AD6-3E1458D5EAC9}"/>
                </a:ext>
              </a:extLst>
            </p:cNvPr>
            <p:cNvSpPr/>
            <p:nvPr/>
          </p:nvSpPr>
          <p:spPr>
            <a:xfrm>
              <a:off x="3069997" y="1255492"/>
              <a:ext cx="34289" cy="2341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D6EC2D-54FC-4600-9E15-510DEEAEB442}"/>
                </a:ext>
              </a:extLst>
            </p:cNvPr>
            <p:cNvSpPr txBox="1"/>
            <p:nvPr/>
          </p:nvSpPr>
          <p:spPr>
            <a:xfrm>
              <a:off x="3110975" y="1221344"/>
              <a:ext cx="152966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부산체_가칭" panose="02020603020101020101" pitchFamily="18" charset="-127"/>
                  <a:ea typeface="부산체_가칭" panose="02020603020101020101" pitchFamily="18" charset="-127"/>
                  <a:cs typeface="+mn-cs"/>
                </a:rPr>
                <a:t>PERSONA_1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부산체_가칭" panose="02020603020101020101" pitchFamily="18" charset="-127"/>
                <a:ea typeface="부산체_가칭" panose="02020603020101020101" pitchFamily="18" charset="-127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0878B2-D3C7-4A64-AECA-B55A2233B967}"/>
                </a:ext>
              </a:extLst>
            </p:cNvPr>
            <p:cNvSpPr txBox="1"/>
            <p:nvPr/>
          </p:nvSpPr>
          <p:spPr>
            <a:xfrm>
              <a:off x="3005179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E13B0-93CC-4294-85F3-0EF79E8F94C3}"/>
                </a:ext>
              </a:extLst>
            </p:cNvPr>
            <p:cNvSpPr txBox="1"/>
            <p:nvPr/>
          </p:nvSpPr>
          <p:spPr>
            <a:xfrm>
              <a:off x="5029124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나이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CE27DD-EEA2-4B4F-AFF7-55D462F4919E}"/>
                </a:ext>
              </a:extLst>
            </p:cNvPr>
            <p:cNvSpPr txBox="1"/>
            <p:nvPr/>
          </p:nvSpPr>
          <p:spPr>
            <a:xfrm>
              <a:off x="3456593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김상원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625F06-1EFE-4652-9D12-EBEBDCF2DED9}"/>
                </a:ext>
              </a:extLst>
            </p:cNvPr>
            <p:cNvSpPr txBox="1"/>
            <p:nvPr/>
          </p:nvSpPr>
          <p:spPr>
            <a:xfrm>
              <a:off x="5472176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35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84EC98-435A-4CE3-9D7F-0620B42B3549}"/>
                </a:ext>
              </a:extLst>
            </p:cNvPr>
            <p:cNvSpPr txBox="1"/>
            <p:nvPr/>
          </p:nvSpPr>
          <p:spPr>
            <a:xfrm>
              <a:off x="6258337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직장인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787AE7-D70E-47E9-A974-AFA0A1F75CC7}"/>
                </a:ext>
              </a:extLst>
            </p:cNvPr>
            <p:cNvSpPr/>
            <p:nvPr/>
          </p:nvSpPr>
          <p:spPr>
            <a:xfrm>
              <a:off x="3069996" y="2306732"/>
              <a:ext cx="1881768" cy="2149398"/>
            </a:xfrm>
            <a:prstGeom prst="rect">
              <a:avLst/>
            </a:prstGeom>
            <a:noFill/>
            <a:ln w="19050">
              <a:solidFill>
                <a:srgbClr val="8497B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3EBEBE-4361-4BAC-A2B2-6BE6B8B59999}"/>
                </a:ext>
              </a:extLst>
            </p:cNvPr>
            <p:cNvSpPr/>
            <p:nvPr/>
          </p:nvSpPr>
          <p:spPr>
            <a:xfrm>
              <a:off x="3069996" y="4767076"/>
              <a:ext cx="1881768" cy="1085744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168A89-C4D2-4BDE-B676-ED9B8999D20A}"/>
                </a:ext>
              </a:extLst>
            </p:cNvPr>
            <p:cNvSpPr txBox="1"/>
            <p:nvPr/>
          </p:nvSpPr>
          <p:spPr>
            <a:xfrm>
              <a:off x="3005179" y="4490077"/>
              <a:ext cx="940884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관심사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116964-A7D2-491A-BF03-CF17575995E3}"/>
                </a:ext>
              </a:extLst>
            </p:cNvPr>
            <p:cNvSpPr txBox="1"/>
            <p:nvPr/>
          </p:nvSpPr>
          <p:spPr>
            <a:xfrm>
              <a:off x="3005179" y="1997459"/>
              <a:ext cx="940884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078F07-1ECF-45FF-89C6-850C6C2F9FD1}"/>
                </a:ext>
              </a:extLst>
            </p:cNvPr>
            <p:cNvSpPr txBox="1"/>
            <p:nvPr/>
          </p:nvSpPr>
          <p:spPr>
            <a:xfrm>
              <a:off x="5029123" y="1997459"/>
              <a:ext cx="1129063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성격 키워드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345744D-6EC7-46FF-8CD0-00C9B51B92C5}"/>
                </a:ext>
              </a:extLst>
            </p:cNvPr>
            <p:cNvSpPr/>
            <p:nvPr/>
          </p:nvSpPr>
          <p:spPr>
            <a:xfrm>
              <a:off x="5093942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활발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D92AA6-72DD-4DD7-9DBE-E0D8EBDFF25E}"/>
                </a:ext>
              </a:extLst>
            </p:cNvPr>
            <p:cNvSpPr/>
            <p:nvPr/>
          </p:nvSpPr>
          <p:spPr>
            <a:xfrm>
              <a:off x="6490631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사교적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215D57-9FD2-4CDD-876B-BDFDA91173E6}"/>
                </a:ext>
              </a:extLst>
            </p:cNvPr>
            <p:cNvSpPr/>
            <p:nvPr/>
          </p:nvSpPr>
          <p:spPr>
            <a:xfrm>
              <a:off x="7878959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게으름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18D7670-3B6B-4173-B751-D71AD6EB78FF}"/>
                </a:ext>
              </a:extLst>
            </p:cNvPr>
            <p:cNvSpPr/>
            <p:nvPr/>
          </p:nvSpPr>
          <p:spPr>
            <a:xfrm>
              <a:off x="5093942" y="3191078"/>
              <a:ext cx="4106438" cy="1265052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9C2763-5855-47C2-97B6-7672ACBA2A0B}"/>
                </a:ext>
              </a:extLst>
            </p:cNvPr>
            <p:cNvSpPr txBox="1"/>
            <p:nvPr/>
          </p:nvSpPr>
          <p:spPr>
            <a:xfrm>
              <a:off x="5029124" y="2914079"/>
              <a:ext cx="1129063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인물 소개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F00AD6-FC54-4464-B300-A6EAB9819B71}"/>
                </a:ext>
              </a:extLst>
            </p:cNvPr>
            <p:cNvSpPr txBox="1"/>
            <p:nvPr/>
          </p:nvSpPr>
          <p:spPr>
            <a:xfrm>
              <a:off x="5029122" y="4509127"/>
              <a:ext cx="1129063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니즈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B74FD0-E91B-4BF5-B1BF-988B1AB8BF38}"/>
                </a:ext>
              </a:extLst>
            </p:cNvPr>
            <p:cNvSpPr txBox="1"/>
            <p:nvPr/>
          </p:nvSpPr>
          <p:spPr>
            <a:xfrm>
              <a:off x="5093941" y="4804979"/>
              <a:ext cx="4493273" cy="12297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비슷한 관심사를 가진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사람들과의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 소통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어획물에 대한 자랑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물때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좋은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스팟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 등의 낚시에 필요한 여러 정보에 대한 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  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손쉬운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접근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기타 어획물에 관한 정보 및 낚시 용품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대여처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FF66AE-EA1B-45AD-84C1-5154C4277D35}"/>
                </a:ext>
              </a:extLst>
            </p:cNvPr>
            <p:cNvSpPr txBox="1"/>
            <p:nvPr/>
          </p:nvSpPr>
          <p:spPr>
            <a:xfrm>
              <a:off x="3091742" y="4932148"/>
              <a:ext cx="1924839" cy="8043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SNS,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일상 공유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소통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낚시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취미 생활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42DAF1-2647-4D25-A11E-233957F7D437}"/>
                </a:ext>
              </a:extLst>
            </p:cNvPr>
            <p:cNvSpPr txBox="1"/>
            <p:nvPr/>
          </p:nvSpPr>
          <p:spPr>
            <a:xfrm>
              <a:off x="5175275" y="3178279"/>
              <a:ext cx="4155908" cy="165515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SNS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를 통해 관심사가 비슷한 사람들과 매일 소통하는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상원씨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자신의 일상 공유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특히 자랑을 좋아한다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최근 낚시라는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새로운 취미 생활이 생겼지만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필요한 정보나 팁을 하나하나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찾아보기가 너무 귀찮다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6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1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47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4920A2-E430-4688-9781-CFAE8D8F29E2}"/>
              </a:ext>
            </a:extLst>
          </p:cNvPr>
          <p:cNvSpPr/>
          <p:nvPr/>
        </p:nvSpPr>
        <p:spPr>
          <a:xfrm>
            <a:off x="773144" y="1678075"/>
            <a:ext cx="60869" cy="371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33131" y="802931"/>
            <a:ext cx="10252143" cy="5584910"/>
            <a:chOff x="3005179" y="1221344"/>
            <a:chExt cx="6582035" cy="480945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416135F-15BB-4E10-AF0F-C3B927A85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39" t="67363" r="50000" b="9962"/>
            <a:stretch/>
          </p:blipFill>
          <p:spPr>
            <a:xfrm>
              <a:off x="3214759" y="2489043"/>
              <a:ext cx="1592242" cy="1958809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F97886-EEB6-4A1F-961F-7CF3115EEE40}"/>
                </a:ext>
              </a:extLst>
            </p:cNvPr>
            <p:cNvSpPr/>
            <p:nvPr/>
          </p:nvSpPr>
          <p:spPr>
            <a:xfrm>
              <a:off x="3069997" y="1255492"/>
              <a:ext cx="34289" cy="2341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F2D7E3-2D6D-4C18-BE49-5210CE16763F}"/>
                </a:ext>
              </a:extLst>
            </p:cNvPr>
            <p:cNvSpPr txBox="1"/>
            <p:nvPr/>
          </p:nvSpPr>
          <p:spPr>
            <a:xfrm>
              <a:off x="3110975" y="1221344"/>
              <a:ext cx="152966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부산체_가칭" panose="02020603020101020101" pitchFamily="18" charset="-127"/>
                  <a:ea typeface="부산체_가칭" panose="02020603020101020101" pitchFamily="18" charset="-127"/>
                  <a:cs typeface="+mn-cs"/>
                </a:rPr>
                <a:t>PERSONA_2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부산체_가칭" panose="02020603020101020101" pitchFamily="18" charset="-127"/>
                <a:ea typeface="부산체_가칭" panose="02020603020101020101" pitchFamily="18" charset="-127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18EAA1-D5A2-440E-BB81-B915BF27C586}"/>
                </a:ext>
              </a:extLst>
            </p:cNvPr>
            <p:cNvSpPr txBox="1"/>
            <p:nvPr/>
          </p:nvSpPr>
          <p:spPr>
            <a:xfrm>
              <a:off x="3005179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이름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312D1F-52DB-4E07-96B1-E63FE212C906}"/>
                </a:ext>
              </a:extLst>
            </p:cNvPr>
            <p:cNvSpPr txBox="1"/>
            <p:nvPr/>
          </p:nvSpPr>
          <p:spPr>
            <a:xfrm>
              <a:off x="5029124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나이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04F003-A130-49B6-B070-195F0A1BF4E3}"/>
                </a:ext>
              </a:extLst>
            </p:cNvPr>
            <p:cNvSpPr txBox="1"/>
            <p:nvPr/>
          </p:nvSpPr>
          <p:spPr>
            <a:xfrm>
              <a:off x="3456593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금진주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0DF499-8B6D-4417-A98B-9B4AB3E9BD50}"/>
                </a:ext>
              </a:extLst>
            </p:cNvPr>
            <p:cNvSpPr txBox="1"/>
            <p:nvPr/>
          </p:nvSpPr>
          <p:spPr>
            <a:xfrm>
              <a:off x="5472176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48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1D4C9E1-48C9-4A62-9F8A-5A92DA2D4616}"/>
                </a:ext>
              </a:extLst>
            </p:cNvPr>
            <p:cNvSpPr txBox="1"/>
            <p:nvPr/>
          </p:nvSpPr>
          <p:spPr>
            <a:xfrm>
              <a:off x="6258337" y="1622518"/>
              <a:ext cx="98290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자영업자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08D8E01-E576-4F26-A171-11BE5924BA56}"/>
                </a:ext>
              </a:extLst>
            </p:cNvPr>
            <p:cNvSpPr/>
            <p:nvPr/>
          </p:nvSpPr>
          <p:spPr>
            <a:xfrm>
              <a:off x="3069996" y="2306732"/>
              <a:ext cx="1881768" cy="2149398"/>
            </a:xfrm>
            <a:prstGeom prst="rect">
              <a:avLst/>
            </a:prstGeom>
            <a:noFill/>
            <a:ln w="19050">
              <a:solidFill>
                <a:srgbClr val="8497B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D13018B-4533-458F-AC57-7C53740CCCB3}"/>
                </a:ext>
              </a:extLst>
            </p:cNvPr>
            <p:cNvSpPr/>
            <p:nvPr/>
          </p:nvSpPr>
          <p:spPr>
            <a:xfrm>
              <a:off x="3069996" y="4767076"/>
              <a:ext cx="1881768" cy="1085744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CC232F-6C34-4392-8762-C21F42EA4871}"/>
                </a:ext>
              </a:extLst>
            </p:cNvPr>
            <p:cNvSpPr txBox="1"/>
            <p:nvPr/>
          </p:nvSpPr>
          <p:spPr>
            <a:xfrm>
              <a:off x="3005179" y="4490077"/>
              <a:ext cx="940884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관심사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4A43BC6-B2F7-458A-90C7-302D536F3E5B}"/>
                </a:ext>
              </a:extLst>
            </p:cNvPr>
            <p:cNvSpPr txBox="1"/>
            <p:nvPr/>
          </p:nvSpPr>
          <p:spPr>
            <a:xfrm>
              <a:off x="3005179" y="1997459"/>
              <a:ext cx="940884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123592-F48D-492B-954F-882FCED343BA}"/>
                </a:ext>
              </a:extLst>
            </p:cNvPr>
            <p:cNvSpPr txBox="1"/>
            <p:nvPr/>
          </p:nvSpPr>
          <p:spPr>
            <a:xfrm>
              <a:off x="5029123" y="1997459"/>
              <a:ext cx="1129063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성격 키워드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DC376D5-E4B6-4994-BCCF-FB90821522A7}"/>
                </a:ext>
              </a:extLst>
            </p:cNvPr>
            <p:cNvSpPr/>
            <p:nvPr/>
          </p:nvSpPr>
          <p:spPr>
            <a:xfrm>
              <a:off x="5093942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적극적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34CCA9-A998-4996-BC7F-7629B8C3A211}"/>
                </a:ext>
              </a:extLst>
            </p:cNvPr>
            <p:cNvSpPr/>
            <p:nvPr/>
          </p:nvSpPr>
          <p:spPr>
            <a:xfrm>
              <a:off x="6490631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친절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689B418-59D4-4A99-8CFC-826900F99BD6}"/>
                </a:ext>
              </a:extLst>
            </p:cNvPr>
            <p:cNvSpPr/>
            <p:nvPr/>
          </p:nvSpPr>
          <p:spPr>
            <a:xfrm>
              <a:off x="7878959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열정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8C2455B-3029-4551-BF9B-006F9B3D1597}"/>
                </a:ext>
              </a:extLst>
            </p:cNvPr>
            <p:cNvSpPr/>
            <p:nvPr/>
          </p:nvSpPr>
          <p:spPr>
            <a:xfrm>
              <a:off x="5093942" y="3191078"/>
              <a:ext cx="4106438" cy="1265052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6112051-546A-4AEF-B345-91B1106C4A98}"/>
                </a:ext>
              </a:extLst>
            </p:cNvPr>
            <p:cNvSpPr txBox="1"/>
            <p:nvPr/>
          </p:nvSpPr>
          <p:spPr>
            <a:xfrm>
              <a:off x="5029124" y="2914079"/>
              <a:ext cx="1129063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인물 소개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B8C778-E3B1-467F-BA5F-7065779C9067}"/>
                </a:ext>
              </a:extLst>
            </p:cNvPr>
            <p:cNvSpPr txBox="1"/>
            <p:nvPr/>
          </p:nvSpPr>
          <p:spPr>
            <a:xfrm>
              <a:off x="5029122" y="4509127"/>
              <a:ext cx="1129063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니즈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A6E7F3-86FD-4EE3-BC32-EE05EA99F4BC}"/>
                </a:ext>
              </a:extLst>
            </p:cNvPr>
            <p:cNvSpPr txBox="1"/>
            <p:nvPr/>
          </p:nvSpPr>
          <p:spPr>
            <a:xfrm>
              <a:off x="5093941" y="4804979"/>
              <a:ext cx="4493273" cy="122582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단골 외의 새로운 고객의 유치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가게 매출 상승 및 고객 유치를 위한 홍보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낚시 시장의 활성화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가게의 인지도 상승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7DF296-6E22-409D-AE05-A60DE8430FE4}"/>
                </a:ext>
              </a:extLst>
            </p:cNvPr>
            <p:cNvSpPr txBox="1"/>
            <p:nvPr/>
          </p:nvSpPr>
          <p:spPr>
            <a:xfrm>
              <a:off x="3104284" y="5097994"/>
              <a:ext cx="1924839" cy="37768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가게 매출 상승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홍보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B9A5DE1-43FA-4CDF-9236-CC4A9EE32A97}"/>
                </a:ext>
              </a:extLst>
            </p:cNvPr>
            <p:cNvSpPr txBox="1"/>
            <p:nvPr/>
          </p:nvSpPr>
          <p:spPr>
            <a:xfrm>
              <a:off x="5175275" y="3177290"/>
              <a:ext cx="4155908" cy="133183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낚시 용품 판매 및 선박 대여의 일을 하고 있는 자영업자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혼자 가게를 운영하고 있으며 매번 오는 단골 손님만 계속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방문하는 등 인지도가 낮아 항상 고민이다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특히 최근 매출이 점점 떨어지고 있어 스트레스를 받고 있다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36078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타겟 유저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7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3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6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57655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벤치마킹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E336AF4-2DBF-4096-A11C-AC535328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8205"/>
              </p:ext>
            </p:extLst>
          </p:nvPr>
        </p:nvGraphicFramePr>
        <p:xfrm>
          <a:off x="1688967" y="832782"/>
          <a:ext cx="8821917" cy="578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2759151143"/>
                    </a:ext>
                  </a:extLst>
                </a:gridCol>
                <a:gridCol w="1610412">
                  <a:extLst>
                    <a:ext uri="{9D8B030D-6E8A-4147-A177-3AD203B41FA5}">
                      <a16:colId xmlns:a16="http://schemas.microsoft.com/office/drawing/2014/main" val="3348499806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781631728"/>
                    </a:ext>
                  </a:extLst>
                </a:gridCol>
                <a:gridCol w="1659117">
                  <a:extLst>
                    <a:ext uri="{9D8B030D-6E8A-4147-A177-3AD203B41FA5}">
                      <a16:colId xmlns:a16="http://schemas.microsoft.com/office/drawing/2014/main" val="715537450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568837355"/>
                    </a:ext>
                  </a:extLst>
                </a:gridCol>
              </a:tblGrid>
              <a:tr h="126939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96281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 </a:t>
                      </a:r>
                      <a:r>
                        <a:rPr lang="ko-KR" altLang="en-US" sz="20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스팟</a:t>
                      </a:r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추천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42894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물때 정보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09568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길이 측정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73005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정보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어종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7938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 대여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32792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낚시용품 판매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189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IoT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7354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E336AF4-2DBF-4096-A11C-AC535328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46352"/>
              </p:ext>
            </p:extLst>
          </p:nvPr>
        </p:nvGraphicFramePr>
        <p:xfrm>
          <a:off x="1688967" y="832782"/>
          <a:ext cx="8821917" cy="578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2759151143"/>
                    </a:ext>
                  </a:extLst>
                </a:gridCol>
                <a:gridCol w="1610412">
                  <a:extLst>
                    <a:ext uri="{9D8B030D-6E8A-4147-A177-3AD203B41FA5}">
                      <a16:colId xmlns:a16="http://schemas.microsoft.com/office/drawing/2014/main" val="3348499806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781631728"/>
                    </a:ext>
                  </a:extLst>
                </a:gridCol>
                <a:gridCol w="1659117">
                  <a:extLst>
                    <a:ext uri="{9D8B030D-6E8A-4147-A177-3AD203B41FA5}">
                      <a16:colId xmlns:a16="http://schemas.microsoft.com/office/drawing/2014/main" val="715537450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568837355"/>
                    </a:ext>
                  </a:extLst>
                </a:gridCol>
              </a:tblGrid>
              <a:tr h="126939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96281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 </a:t>
                      </a:r>
                      <a:r>
                        <a:rPr lang="ko-KR" altLang="en-US" sz="20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스팟</a:t>
                      </a:r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추천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42894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물때 정보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09568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길이 측정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73005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정보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어종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7938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 대여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32792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낚시용품 판매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189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IoT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7354"/>
                  </a:ext>
                </a:extLst>
              </a:tr>
            </a:tbl>
          </a:graphicData>
        </a:graphic>
      </p:graphicFrame>
      <p:pic>
        <p:nvPicPr>
          <p:cNvPr id="13" name="Picture 6" descr="ë°°ì¤ëìì§ë ì´ë¯¸ì§ ê²ìê²°ê³¼">
            <a:extLst>
              <a:ext uri="{FF2B5EF4-FFF2-40B4-BE49-F238E27FC236}">
                <a16:creationId xmlns:a16="http://schemas.microsoft.com/office/drawing/2014/main" id="{083D1DFB-AE62-4FFD-A34A-315C9C68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28" y="876692"/>
            <a:ext cx="1172445" cy="11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ë°íë¡ì ì¤ì ì´ë¯¸ì§ ê²ìê²°ê³¼">
            <a:extLst>
              <a:ext uri="{FF2B5EF4-FFF2-40B4-BE49-F238E27FC236}">
                <a16:creationId xmlns:a16="http://schemas.microsoft.com/office/drawing/2014/main" id="{42F5C167-8977-4C10-8F91-929CDF92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00" y="897081"/>
            <a:ext cx="1148939" cy="11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ë°ë¤íì ì´ë¯¸ì§ ê²ìê²°ê³¼">
            <a:extLst>
              <a:ext uri="{FF2B5EF4-FFF2-40B4-BE49-F238E27FC236}">
                <a16:creationId xmlns:a16="http://schemas.microsoft.com/office/drawing/2014/main" id="{825EB634-3410-4111-8528-F543181F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69" y="895546"/>
            <a:ext cx="1152976" cy="11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881239" y="1086829"/>
            <a:ext cx="17059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dirty="0">
                <a:ln w="28575">
                  <a:noFill/>
                  <a:prstDash val="solid"/>
                </a:ln>
                <a:latin typeface="Corporate Logo Bold" panose="02000600000000000000" pitchFamily="2" charset="-128"/>
                <a:ea typeface="Corporate Logo Bold" panose="02000600000000000000" pitchFamily="2" charset="-128"/>
              </a:rPr>
              <a:t>釣り針</a:t>
            </a:r>
            <a:endParaRPr lang="en-US" altLang="ko-KR" sz="4400" cap="none" spc="0" dirty="0">
              <a:ln w="28575">
                <a:noFill/>
                <a:prstDash val="solid"/>
              </a:ln>
              <a:latin typeface="Corporate Logo Bold" panose="02000600000000000000" pitchFamily="2" charset="-128"/>
              <a:ea typeface="Corporate Logo Bold" panose="02000600000000000000" pitchFamily="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8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3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317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738</Words>
  <Application>Microsoft Office PowerPoint</Application>
  <PresentationFormat>와이드스크린</PresentationFormat>
  <Paragraphs>293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Corporate Logo Bold</vt:lpstr>
      <vt:lpstr>Tmon몬소리 Black</vt:lpstr>
      <vt:lpstr>나눔바른펜</vt:lpstr>
      <vt:lpstr>나눔스퀘어 ExtraBold</vt:lpstr>
      <vt:lpstr>맑은 고딕</vt:lpstr>
      <vt:lpstr>배달의민족 도현</vt:lpstr>
      <vt:lpstr>부산체_가칭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Ideun</dc:creator>
  <cp:lastModifiedBy>wndms4573@naver.com</cp:lastModifiedBy>
  <cp:revision>38</cp:revision>
  <dcterms:created xsi:type="dcterms:W3CDTF">2020-02-19T00:47:58Z</dcterms:created>
  <dcterms:modified xsi:type="dcterms:W3CDTF">2020-03-05T11:01:23Z</dcterms:modified>
</cp:coreProperties>
</file>