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3"/>
  </p:handoutMasterIdLst>
  <p:sldIdLst>
    <p:sldId id="256" r:id="rId3"/>
    <p:sldId id="257" r:id="rId5"/>
    <p:sldId id="294" r:id="rId6"/>
    <p:sldId id="264" r:id="rId7"/>
    <p:sldId id="286" r:id="rId8"/>
    <p:sldId id="292" r:id="rId9"/>
    <p:sldId id="287" r:id="rId10"/>
    <p:sldId id="288" r:id="rId11"/>
    <p:sldId id="289" r:id="rId12"/>
    <p:sldId id="290" r:id="rId13"/>
    <p:sldId id="293" r:id="rId14"/>
    <p:sldId id="291" r:id="rId15"/>
    <p:sldId id="315" r:id="rId16"/>
    <p:sldId id="260" r:id="rId17"/>
    <p:sldId id="269" r:id="rId18"/>
    <p:sldId id="261" r:id="rId19"/>
    <p:sldId id="271" r:id="rId20"/>
    <p:sldId id="307" r:id="rId21"/>
    <p:sldId id="308" r:id="rId22"/>
    <p:sldId id="309" r:id="rId23"/>
    <p:sldId id="305" r:id="rId24"/>
    <p:sldId id="297" r:id="rId25"/>
    <p:sldId id="298" r:id="rId26"/>
    <p:sldId id="299" r:id="rId27"/>
    <p:sldId id="300" r:id="rId28"/>
    <p:sldId id="301" r:id="rId29"/>
    <p:sldId id="303" r:id="rId30"/>
    <p:sldId id="304" r:id="rId31"/>
    <p:sldId id="302" r:id="rId32"/>
    <p:sldId id="311" r:id="rId33"/>
    <p:sldId id="310" r:id="rId34"/>
    <p:sldId id="312" r:id="rId35"/>
    <p:sldId id="314" r:id="rId36"/>
    <p:sldId id="313" r:id="rId37"/>
    <p:sldId id="316" r:id="rId38"/>
    <p:sldId id="318" r:id="rId39"/>
    <p:sldId id="317" r:id="rId40"/>
    <p:sldId id="319" r:id="rId41"/>
    <p:sldId id="320" r:id="rId42"/>
    <p:sldId id="262" r:id="rId43"/>
    <p:sldId id="276" r:id="rId44"/>
    <p:sldId id="278" r:id="rId45"/>
    <p:sldId id="279" r:id="rId46"/>
    <p:sldId id="280" r:id="rId47"/>
    <p:sldId id="281" r:id="rId48"/>
    <p:sldId id="282" r:id="rId49"/>
    <p:sldId id="283" r:id="rId50"/>
    <p:sldId id="321" r:id="rId51"/>
    <p:sldId id="263"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372"/>
    <a:srgbClr val="1635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更多模板请关注：https://haosc.taobao.com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51A501-BF72-4E12-92EE-DBF4E3947B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C6BE57-22F4-4F2B-8445-09D3E815F71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51A501-BF72-4E12-92EE-DBF4E3947B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C6BE57-22F4-4F2B-8445-09D3E815F71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51A501-BF72-4E12-92EE-DBF4E3947B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C6BE57-22F4-4F2B-8445-09D3E815F71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51A501-BF72-4E12-92EE-DBF4E3947B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C6BE57-22F4-4F2B-8445-09D3E815F71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151A501-BF72-4E12-92EE-DBF4E3947B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C6BE57-22F4-4F2B-8445-09D3E815F71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151A501-BF72-4E12-92EE-DBF4E3947B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C6BE57-22F4-4F2B-8445-09D3E815F71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151A501-BF72-4E12-92EE-DBF4E3947B3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C6BE57-22F4-4F2B-8445-09D3E815F71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51A501-BF72-4E12-92EE-DBF4E3947B3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C6BE57-22F4-4F2B-8445-09D3E815F71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51A501-BF72-4E12-92EE-DBF4E3947B3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C6BE57-22F4-4F2B-8445-09D3E815F71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151A501-BF72-4E12-92EE-DBF4E3947B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C6BE57-22F4-4F2B-8445-09D3E815F71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151A501-BF72-4E12-92EE-DBF4E3947B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C6BE57-22F4-4F2B-8445-09D3E815F71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151A501-BF72-4E12-92EE-DBF4E3947B3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D2C6BE57-22F4-4F2B-8445-09D3E815F71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slideLayout" Target="../slideLayouts/slideLayout1.xml"/><Relationship Id="rId13" Type="http://schemas.openxmlformats.org/officeDocument/2006/relationships/image" Target="../media/image1.png"/><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2848226" y="3141677"/>
            <a:ext cx="6496817" cy="1868305"/>
            <a:chOff x="2699713" y="3575309"/>
            <a:chExt cx="6496817" cy="1868305"/>
          </a:xfrm>
        </p:grpSpPr>
        <p:sp>
          <p:nvSpPr>
            <p:cNvPr id="7" name="文本框 6"/>
            <p:cNvSpPr txBox="1"/>
            <p:nvPr/>
          </p:nvSpPr>
          <p:spPr>
            <a:xfrm>
              <a:off x="2699713" y="3575309"/>
              <a:ext cx="6496817"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5400" dirty="0">
                  <a:solidFill>
                    <a:srgbClr val="1C4372"/>
                  </a:solidFill>
                  <a:latin typeface="微软雅黑" panose="020B0503020204020204" pitchFamily="34" charset="-122"/>
                  <a:ea typeface="微软雅黑" panose="020B0503020204020204" pitchFamily="34" charset="-122"/>
                </a:rPr>
                <a:t>R</a:t>
              </a:r>
              <a:r>
                <a:rPr lang="zh-CN" altLang="en-US" sz="5400" dirty="0">
                  <a:solidFill>
                    <a:srgbClr val="1C4372"/>
                  </a:solidFill>
                  <a:latin typeface="微软雅黑" panose="020B0503020204020204" pitchFamily="34" charset="-122"/>
                  <a:ea typeface="微软雅黑" panose="020B0503020204020204" pitchFamily="34" charset="-122"/>
                </a:rPr>
                <a:t>语言结课汇报</a:t>
              </a:r>
              <a:endParaRPr lang="zh-CN" altLang="en-US" sz="5400" dirty="0">
                <a:solidFill>
                  <a:srgbClr val="1C437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499069" y="5035466"/>
              <a:ext cx="2969222" cy="408148"/>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rgbClr val="1C4372"/>
                  </a:solidFill>
                  <a:latin typeface="微软雅黑" panose="020B0503020204020204" pitchFamily="34" charset="-122"/>
                  <a:ea typeface="微软雅黑" panose="020B0503020204020204" pitchFamily="34" charset="-122"/>
                </a:rPr>
                <a:t>汇报人</a:t>
              </a:r>
              <a:r>
                <a:rPr lang="zh-CN" altLang="en-US">
                  <a:solidFill>
                    <a:srgbClr val="1C4372"/>
                  </a:solidFill>
                  <a:latin typeface="微软雅黑" panose="020B0503020204020204" pitchFamily="34" charset="-122"/>
                  <a:ea typeface="微软雅黑" panose="020B0503020204020204" pitchFamily="34" charset="-122"/>
                </a:rPr>
                <a:t>： 崔轩</a:t>
              </a:r>
              <a:endParaRPr lang="zh-CN" altLang="en-US" dirty="0">
                <a:solidFill>
                  <a:srgbClr val="1C4372"/>
                </a:solidFill>
                <a:latin typeface="微软雅黑" panose="020B0503020204020204" pitchFamily="34" charset="-122"/>
                <a:ea typeface="微软雅黑" panose="020B0503020204020204" pitchFamily="34" charset="-122"/>
              </a:endParaRPr>
            </a:p>
          </p:txBody>
        </p:sp>
      </p:grpSp>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418970" y="1224565"/>
            <a:ext cx="1354060" cy="1356796"/>
            <a:chOff x="10265088" y="255018"/>
            <a:chExt cx="1570606" cy="1573782"/>
          </a:xfrm>
        </p:grpSpPr>
        <p:grpSp>
          <p:nvGrpSpPr>
            <p:cNvPr id="14" name="Group 32"/>
            <p:cNvGrpSpPr/>
            <p:nvPr/>
          </p:nvGrpSpPr>
          <p:grpSpPr>
            <a:xfrm>
              <a:off x="10265088" y="255018"/>
              <a:ext cx="1570606" cy="1573782"/>
              <a:chOff x="3692576" y="1742634"/>
              <a:chExt cx="2790379" cy="2796023"/>
            </a:xfrm>
          </p:grpSpPr>
          <p:grpSp>
            <p:nvGrpSpPr>
              <p:cNvPr id="20" name="组合 79"/>
              <p:cNvGrpSpPr/>
              <p:nvPr/>
            </p:nvGrpSpPr>
            <p:grpSpPr bwMode="auto">
              <a:xfrm>
                <a:off x="3692576" y="1742634"/>
                <a:ext cx="2790379" cy="2796023"/>
                <a:chOff x="6379729" y="2488774"/>
                <a:chExt cx="2513016" cy="2513016"/>
              </a:xfrm>
            </p:grpSpPr>
            <p:sp>
              <p:nvSpPr>
                <p:cNvPr id="22"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3"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1" name="椭圆 80"/>
              <p:cNvSpPr/>
              <p:nvPr/>
            </p:nvSpPr>
            <p:spPr bwMode="auto">
              <a:xfrm>
                <a:off x="4101618" y="2137562"/>
                <a:ext cx="2016471" cy="2020558"/>
              </a:xfrm>
              <a:prstGeom prst="ellipse">
                <a:avLst/>
              </a:prstGeom>
              <a:solidFill>
                <a:srgbClr val="1C437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15" name="组合 14"/>
            <p:cNvGrpSpPr/>
            <p:nvPr/>
          </p:nvGrpSpPr>
          <p:grpSpPr>
            <a:xfrm>
              <a:off x="10638670" y="749095"/>
              <a:ext cx="823442" cy="585626"/>
              <a:chOff x="1743075" y="720725"/>
              <a:chExt cx="5573713" cy="3963988"/>
            </a:xfrm>
            <a:solidFill>
              <a:schemeClr val="bg1"/>
            </a:solidFill>
          </p:grpSpPr>
          <p:sp>
            <p:nvSpPr>
              <p:cNvPr id="16"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7"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8"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9"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sp>
        <p:nvSpPr>
          <p:cNvPr id="2" name="文本框 1"/>
          <p:cNvSpPr txBox="1"/>
          <p:nvPr/>
        </p:nvSpPr>
        <p:spPr>
          <a:xfrm>
            <a:off x="4737100" y="5699760"/>
            <a:ext cx="4064000" cy="368300"/>
          </a:xfrm>
          <a:prstGeom prst="rect">
            <a:avLst/>
          </a:prstGeom>
          <a:noFill/>
        </p:spPr>
        <p:txBody>
          <a:bodyPr wrap="square" rtlCol="0">
            <a:spAutoFit/>
          </a:bodyPr>
          <a:p>
            <a:r>
              <a:rPr lang="zh-CN" altLang="en-US" dirty="0">
                <a:solidFill>
                  <a:srgbClr val="1C4372"/>
                </a:solidFill>
                <a:latin typeface="微软雅黑" panose="020B0503020204020204" pitchFamily="34" charset="-122"/>
                <a:ea typeface="微软雅黑" panose="020B0503020204020204" pitchFamily="34" charset="-122"/>
              </a:rPr>
              <a:t>小组成员：崔轩 陈誉 闫东升</a:t>
            </a:r>
            <a:endParaRPr lang="zh-CN" altLang="en-US" dirty="0">
              <a:solidFill>
                <a:srgbClr val="1C437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450965" y="4112895"/>
            <a:ext cx="4064000" cy="583565"/>
          </a:xfrm>
          <a:prstGeom prst="rect">
            <a:avLst/>
          </a:prstGeom>
          <a:noFill/>
        </p:spPr>
        <p:txBody>
          <a:bodyPr wrap="square" rtlCol="0">
            <a:spAutoFit/>
          </a:bodyPr>
          <a:p>
            <a:r>
              <a:rPr lang="en-US" altLang="zh-CN" sz="3200" dirty="0">
                <a:solidFill>
                  <a:srgbClr val="1C4372"/>
                </a:solidFill>
                <a:latin typeface="微软雅黑" panose="020B0503020204020204" pitchFamily="34" charset="-122"/>
                <a:ea typeface="微软雅黑" panose="020B0503020204020204" pitchFamily="34" charset="-122"/>
              </a:rPr>
              <a:t>——</a:t>
            </a:r>
            <a:r>
              <a:rPr lang="zh-CN" altLang="en-US" sz="3200" dirty="0">
                <a:solidFill>
                  <a:srgbClr val="1C4372"/>
                </a:solidFill>
                <a:latin typeface="微软雅黑" panose="020B0503020204020204" pitchFamily="34" charset="-122"/>
                <a:ea typeface="微软雅黑" panose="020B0503020204020204" pitchFamily="34" charset="-122"/>
              </a:rPr>
              <a:t>人口老龄化</a:t>
            </a:r>
            <a:endParaRPr lang="zh-CN" altLang="en-US" sz="3200" dirty="0">
              <a:solidFill>
                <a:srgbClr val="1C437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06057"/>
            <a:ext cx="2731999" cy="1296637"/>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选题背景</a:t>
            </a:r>
            <a:endParaRPr lang="zh-CN" altLang="en-US" sz="2400" dirty="0">
              <a:solidFill>
                <a:srgbClr val="1C4372"/>
              </a:solidFill>
              <a:latin typeface="微软雅黑" panose="020B0503020204020204" pitchFamily="34" charset="-122"/>
              <a:ea typeface="微软雅黑" panose="020B0503020204020204" pitchFamily="34" charset="-122"/>
            </a:endParaRPr>
          </a:p>
          <a:p>
            <a:pPr>
              <a:lnSpc>
                <a:spcPct val="175000"/>
              </a:lnSpc>
            </a:pP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824355" y="2352675"/>
            <a:ext cx="4064000" cy="645160"/>
          </a:xfrm>
          <a:prstGeom prst="rect">
            <a:avLst/>
          </a:prstGeom>
          <a:noFill/>
        </p:spPr>
        <p:txBody>
          <a:bodyPr wrap="square" rtlCol="0">
            <a:spAutoFit/>
          </a:bodyPr>
          <a:p>
            <a:r>
              <a:rPr lang="zh-CN" altLang="en-US" sz="3600"/>
              <a:t>五</a:t>
            </a:r>
            <a:endParaRPr lang="zh-CN" altLang="en-US" sz="3600"/>
          </a:p>
        </p:txBody>
      </p:sp>
      <p:sp>
        <p:nvSpPr>
          <p:cNvPr id="12" name="文本框 11"/>
          <p:cNvSpPr txBox="1"/>
          <p:nvPr/>
        </p:nvSpPr>
        <p:spPr>
          <a:xfrm>
            <a:off x="875030" y="3662045"/>
            <a:ext cx="4064000" cy="1198880"/>
          </a:xfrm>
          <a:prstGeom prst="rect">
            <a:avLst/>
          </a:prstGeom>
          <a:noFill/>
        </p:spPr>
        <p:txBody>
          <a:bodyPr wrap="square" rtlCol="0">
            <a:spAutoFit/>
          </a:bodyPr>
          <a:p>
            <a:r>
              <a:rPr lang="zh-CN" altLang="en-US" sz="3600"/>
              <a:t>诱发坑老、损老、伤老等现象</a:t>
            </a:r>
            <a:endParaRPr lang="zh-CN" altLang="en-US" sz="3600"/>
          </a:p>
        </p:txBody>
      </p:sp>
      <p:sp>
        <p:nvSpPr>
          <p:cNvPr id="13" name="文本框 12"/>
          <p:cNvSpPr txBox="1"/>
          <p:nvPr/>
        </p:nvSpPr>
        <p:spPr>
          <a:xfrm>
            <a:off x="5411470" y="1443990"/>
            <a:ext cx="5346065" cy="3969385"/>
          </a:xfrm>
          <a:prstGeom prst="rect">
            <a:avLst/>
          </a:prstGeom>
          <a:noFill/>
        </p:spPr>
        <p:txBody>
          <a:bodyPr wrap="square" rtlCol="0">
            <a:spAutoFit/>
          </a:bodyPr>
          <a:p>
            <a:r>
              <a:rPr lang="zh-CN" altLang="en-US"/>
              <a:t>在社会生活中，老年人群体通常处于相对弱势地位，一方面知识更新不足，对层出不穷、花样翻新的欺诈手段了解不全面，普遍存在智能技术运用困难。另一方面反应慢、辨别能力不强，给欺诈行为以可乘之机。随着我国老年人口规模的不断扩大，</a:t>
            </a:r>
            <a:r>
              <a:rPr lang="en-US" altLang="zh-CN"/>
              <a:t>“</a:t>
            </a:r>
            <a:r>
              <a:rPr lang="zh-CN" altLang="en-US"/>
              <a:t>欺、瞒、骗</a:t>
            </a:r>
            <a:r>
              <a:rPr lang="en-US" altLang="zh-CN"/>
              <a:t>”</a:t>
            </a:r>
            <a:r>
              <a:rPr lang="zh-CN" altLang="en-US"/>
              <a:t>等坑老、损老、伤老现象时有发生，需要引起高度关注。当前，我国养老诈骗手段和方式主要集中在：涉老食品、保健品领域虚假宣传、消费欺诈；利用</a:t>
            </a:r>
            <a:r>
              <a:rPr lang="en-US" altLang="zh-CN"/>
              <a:t>“</a:t>
            </a:r>
            <a:r>
              <a:rPr lang="zh-CN" altLang="en-US"/>
              <a:t>养老房</a:t>
            </a:r>
            <a:r>
              <a:rPr lang="en-US" altLang="zh-CN"/>
              <a:t>”</a:t>
            </a:r>
            <a:r>
              <a:rPr lang="zh-CN" altLang="en-US"/>
              <a:t>坑骗老年人；以养老服务为名非法集资；以</a:t>
            </a:r>
            <a:r>
              <a:rPr lang="en-US" altLang="zh-CN"/>
              <a:t>“</a:t>
            </a:r>
            <a:r>
              <a:rPr lang="zh-CN" altLang="en-US"/>
              <a:t>免费游</a:t>
            </a:r>
            <a:r>
              <a:rPr lang="en-US" altLang="zh-CN"/>
              <a:t>”“</a:t>
            </a:r>
            <a:r>
              <a:rPr lang="zh-CN" altLang="en-US"/>
              <a:t>低价游</a:t>
            </a:r>
            <a:r>
              <a:rPr lang="en-US" altLang="zh-CN"/>
              <a:t>”</a:t>
            </a:r>
            <a:r>
              <a:rPr lang="zh-CN" altLang="en-US"/>
              <a:t>为诱饵强迫老年人高价购物、以</a:t>
            </a:r>
            <a:r>
              <a:rPr lang="en-US" altLang="zh-CN"/>
              <a:t>“</a:t>
            </a:r>
            <a:r>
              <a:rPr lang="zh-CN" altLang="en-US"/>
              <a:t>艺术品收藏</a:t>
            </a:r>
            <a:r>
              <a:rPr lang="en-US" altLang="zh-CN"/>
              <a:t>”</a:t>
            </a:r>
            <a:r>
              <a:rPr lang="zh-CN" altLang="en-US"/>
              <a:t>为幌子诈骗老年人财物；</a:t>
            </a:r>
            <a:r>
              <a:rPr lang="en-US" altLang="zh-CN"/>
              <a:t>“</a:t>
            </a:r>
            <a:r>
              <a:rPr lang="zh-CN" altLang="en-US"/>
              <a:t>黑诊所</a:t>
            </a:r>
            <a:r>
              <a:rPr lang="en-US" altLang="zh-CN"/>
              <a:t>”“</a:t>
            </a:r>
            <a:r>
              <a:rPr lang="zh-CN" altLang="en-US"/>
              <a:t>假白大褂</a:t>
            </a:r>
            <a:r>
              <a:rPr lang="en-US" altLang="zh-CN"/>
              <a:t>”</a:t>
            </a:r>
            <a:r>
              <a:rPr lang="zh-CN" altLang="en-US"/>
              <a:t>祸害老人问题；利用网站平台、手机</a:t>
            </a:r>
            <a:r>
              <a:rPr lang="en-US" altLang="zh-CN"/>
              <a:t>APP</a:t>
            </a:r>
            <a:r>
              <a:rPr lang="zh-CN" altLang="en-US"/>
              <a:t>设置</a:t>
            </a:r>
            <a:r>
              <a:rPr lang="en-US" altLang="zh-CN"/>
              <a:t>“</a:t>
            </a:r>
            <a:r>
              <a:rPr lang="zh-CN" altLang="en-US"/>
              <a:t>套路</a:t>
            </a:r>
            <a:r>
              <a:rPr lang="en-US" altLang="zh-CN"/>
              <a:t>”</a:t>
            </a:r>
            <a:r>
              <a:rPr lang="zh-CN" altLang="en-US"/>
              <a:t>，骗取老年人钱财；违规改变养老服务设施用地用途，挤压老年人生活休闲场地。</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06057"/>
            <a:ext cx="2731999" cy="1296637"/>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选题背景</a:t>
            </a:r>
            <a:endParaRPr lang="zh-CN" altLang="en-US" sz="2400" dirty="0">
              <a:solidFill>
                <a:srgbClr val="1C4372"/>
              </a:solidFill>
              <a:latin typeface="微软雅黑" panose="020B0503020204020204" pitchFamily="34" charset="-122"/>
              <a:ea typeface="微软雅黑" panose="020B0503020204020204" pitchFamily="34" charset="-122"/>
            </a:endParaRPr>
          </a:p>
          <a:p>
            <a:pPr>
              <a:lnSpc>
                <a:spcPct val="175000"/>
              </a:lnSpc>
            </a:pP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107565" y="3008630"/>
            <a:ext cx="8322310" cy="1014730"/>
          </a:xfrm>
          <a:prstGeom prst="rect">
            <a:avLst/>
          </a:prstGeom>
          <a:noFill/>
        </p:spPr>
        <p:txBody>
          <a:bodyPr wrap="square" rtlCol="0">
            <a:spAutoFit/>
          </a:bodyPr>
          <a:p>
            <a:r>
              <a:rPr lang="zh-CN" altLang="en-US" sz="6000">
                <a:ln w="22225">
                  <a:solidFill>
                    <a:schemeClr val="accent2"/>
                  </a:solidFill>
                  <a:prstDash val="solid"/>
                </a:ln>
                <a:solidFill>
                  <a:schemeClr val="accent2">
                    <a:lumMod val="40000"/>
                    <a:lumOff val="60000"/>
                  </a:schemeClr>
                </a:solidFill>
                <a:effectLst/>
              </a:rPr>
              <a:t>老龄化带来的有利影响</a:t>
            </a:r>
            <a:endParaRPr lang="zh-CN" altLang="en-US" sz="60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06057"/>
            <a:ext cx="2731999" cy="1296637"/>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选题背景</a:t>
            </a:r>
            <a:endParaRPr lang="zh-CN" altLang="en-US" sz="2400" dirty="0">
              <a:solidFill>
                <a:srgbClr val="1C4372"/>
              </a:solidFill>
              <a:latin typeface="微软雅黑" panose="020B0503020204020204" pitchFamily="34" charset="-122"/>
              <a:ea typeface="微软雅黑" panose="020B0503020204020204" pitchFamily="34" charset="-122"/>
            </a:endParaRPr>
          </a:p>
          <a:p>
            <a:pPr>
              <a:lnSpc>
                <a:spcPct val="175000"/>
              </a:lnSpc>
            </a:pP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91540" y="1568450"/>
            <a:ext cx="6900545" cy="829945"/>
          </a:xfrm>
          <a:prstGeom prst="rect">
            <a:avLst/>
          </a:prstGeom>
          <a:noFill/>
        </p:spPr>
        <p:txBody>
          <a:bodyPr wrap="square" rtlCol="0">
            <a:spAutoFit/>
          </a:bodyPr>
          <a:p>
            <a:r>
              <a:rPr lang="zh-CN" altLang="en-US" sz="2400"/>
              <a:t>一、有利于释放银发经济发展动能，扩大老年产品和服务消费规模。</a:t>
            </a:r>
            <a:endParaRPr lang="zh-CN" altLang="en-US" sz="2400"/>
          </a:p>
        </p:txBody>
      </p:sp>
      <p:sp>
        <p:nvSpPr>
          <p:cNvPr id="3" name="文本框 2"/>
          <p:cNvSpPr txBox="1"/>
          <p:nvPr/>
        </p:nvSpPr>
        <p:spPr>
          <a:xfrm>
            <a:off x="891540" y="2783840"/>
            <a:ext cx="6899275" cy="1198880"/>
          </a:xfrm>
          <a:prstGeom prst="rect">
            <a:avLst/>
          </a:prstGeom>
          <a:noFill/>
        </p:spPr>
        <p:txBody>
          <a:bodyPr wrap="square" rtlCol="0">
            <a:spAutoFit/>
          </a:bodyPr>
          <a:p>
            <a:pPr algn="l">
              <a:buClrTx/>
              <a:buSzTx/>
              <a:buFontTx/>
            </a:pPr>
            <a:r>
              <a:rPr lang="zh-CN" altLang="en-US" sz="2400"/>
              <a:t>二、有利于发展壮大养老保险基金和丰富商业保险，为资本市场带来长期稳定的资金来源，促进多层次资本市场健康发展。</a:t>
            </a:r>
            <a:endParaRPr lang="zh-CN" altLang="en-US" sz="2400"/>
          </a:p>
        </p:txBody>
      </p:sp>
      <p:sp>
        <p:nvSpPr>
          <p:cNvPr id="6" name="文本框 5"/>
          <p:cNvSpPr txBox="1"/>
          <p:nvPr/>
        </p:nvSpPr>
        <p:spPr>
          <a:xfrm>
            <a:off x="890270" y="4368165"/>
            <a:ext cx="6899910" cy="829945"/>
          </a:xfrm>
          <a:prstGeom prst="rect">
            <a:avLst/>
          </a:prstGeom>
          <a:noFill/>
        </p:spPr>
        <p:txBody>
          <a:bodyPr wrap="square" rtlCol="0">
            <a:spAutoFit/>
          </a:bodyPr>
          <a:p>
            <a:r>
              <a:rPr lang="zh-CN" altLang="en-US" sz="2400"/>
              <a:t>三、有利于倒逼推动企业寻求资本和技术对劳动力的替代，提高全员劳动生产率，助推产业升级</a:t>
            </a:r>
            <a:r>
              <a:rPr lang="zh-CN" altLang="en-US"/>
              <a:t>。</a:t>
            </a:r>
            <a:endParaRPr lang="zh-CN" altLang="en-US"/>
          </a:p>
        </p:txBody>
      </p:sp>
      <p:sp>
        <p:nvSpPr>
          <p:cNvPr id="7" name="文本框 6"/>
          <p:cNvSpPr txBox="1"/>
          <p:nvPr/>
        </p:nvSpPr>
        <p:spPr>
          <a:xfrm>
            <a:off x="890270" y="5712460"/>
            <a:ext cx="7345680" cy="460375"/>
          </a:xfrm>
          <a:prstGeom prst="rect">
            <a:avLst/>
          </a:prstGeom>
          <a:noFill/>
        </p:spPr>
        <p:txBody>
          <a:bodyPr wrap="square" rtlCol="0">
            <a:spAutoFit/>
          </a:bodyPr>
          <a:p>
            <a:r>
              <a:rPr lang="zh-CN" altLang="en-US" sz="2400"/>
              <a:t>四、有利于维护和增进社会和谐稳定</a:t>
            </a:r>
            <a:r>
              <a:rPr lang="zh-CN" altLang="en-US"/>
              <a: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06057"/>
            <a:ext cx="2731999" cy="1296637"/>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选题背景</a:t>
            </a:r>
            <a:endParaRPr lang="zh-CN" altLang="en-US" sz="2400" dirty="0">
              <a:solidFill>
                <a:srgbClr val="1C4372"/>
              </a:solidFill>
              <a:latin typeface="微软雅黑" panose="020B0503020204020204" pitchFamily="34" charset="-122"/>
              <a:ea typeface="微软雅黑" panose="020B0503020204020204" pitchFamily="34" charset="-122"/>
            </a:endParaRPr>
          </a:p>
          <a:p>
            <a:pPr>
              <a:lnSpc>
                <a:spcPct val="175000"/>
              </a:lnSpc>
            </a:pP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859405" y="2845435"/>
            <a:ext cx="8190865" cy="1322070"/>
          </a:xfrm>
          <a:prstGeom prst="rect">
            <a:avLst/>
          </a:prstGeom>
          <a:noFill/>
        </p:spPr>
        <p:txBody>
          <a:bodyPr wrap="square" rtlCol="0">
            <a:spAutoFit/>
          </a:bodyPr>
          <a:p>
            <a:r>
              <a:rPr lang="zh-CN" altLang="en-US" sz="8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人口情况预测</a:t>
            </a:r>
            <a:endParaRPr lang="zh-CN" altLang="en-US" sz="8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文本框 8"/>
          <p:cNvSpPr txBox="1"/>
          <p:nvPr/>
        </p:nvSpPr>
        <p:spPr>
          <a:xfrm>
            <a:off x="4737735" y="1494155"/>
            <a:ext cx="3467100" cy="768350"/>
          </a:xfrm>
          <a:prstGeom prst="rect">
            <a:avLst/>
          </a:prstGeom>
          <a:noFill/>
        </p:spPr>
        <p:txBody>
          <a:bodyPr wrap="square" rtlCol="0">
            <a:spAutoFit/>
          </a:bodyPr>
          <a:p>
            <a:r>
              <a:rPr lang="zh-CN" altLang="en-US" sz="4400">
                <a:ln/>
                <a:solidFill>
                  <a:schemeClr val="accent1"/>
                </a:solidFill>
                <a:effectLst>
                  <a:outerShdw blurRad="38100" dist="25400" dir="5400000" algn="ctr" rotWithShape="0">
                    <a:srgbClr val="6E747A">
                      <a:alpha val="43000"/>
                    </a:srgbClr>
                  </a:outerShdw>
                </a:effectLst>
              </a:rPr>
              <a:t>研究目的</a:t>
            </a:r>
            <a:endParaRPr lang="zh-CN" altLang="en-US" sz="44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 name="组合 1"/>
          <p:cNvGrpSpPr/>
          <p:nvPr/>
        </p:nvGrpSpPr>
        <p:grpSpPr>
          <a:xfrm rot="16200000">
            <a:off x="656905" y="1629096"/>
            <a:ext cx="2808514" cy="3599808"/>
            <a:chOff x="5047737" y="219528"/>
            <a:chExt cx="2086286" cy="2674094"/>
          </a:xfrm>
        </p:grpSpPr>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342280" y="1140465"/>
              <a:ext cx="1528882" cy="1531978"/>
              <a:chOff x="10176134" y="157468"/>
              <a:chExt cx="1773386" cy="1776980"/>
            </a:xfrm>
            <a:solidFill>
              <a:schemeClr val="bg1"/>
            </a:solidFill>
            <a:effectLst/>
          </p:grpSpPr>
          <p:sp>
            <p:nvSpPr>
              <p:cNvPr id="21" name="椭圆 80"/>
              <p:cNvSpPr/>
              <p:nvPr/>
            </p:nvSpPr>
            <p:spPr bwMode="auto">
              <a:xfrm>
                <a:off x="10176134" y="157468"/>
                <a:ext cx="1773386" cy="1776980"/>
              </a:xfrm>
              <a:prstGeom prst="ellipse">
                <a:avLst/>
              </a:prstGeom>
              <a:grp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15" name="组合 14"/>
              <p:cNvGrpSpPr/>
              <p:nvPr/>
            </p:nvGrpSpPr>
            <p:grpSpPr>
              <a:xfrm>
                <a:off x="10638670" y="749095"/>
                <a:ext cx="823442" cy="585626"/>
                <a:chOff x="1743075" y="720725"/>
                <a:chExt cx="5573713" cy="3963988"/>
              </a:xfrm>
              <a:grpFill/>
            </p:grpSpPr>
            <p:sp>
              <p:nvSpPr>
                <p:cNvPr id="16"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7"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8"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9"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grpSp>
      <p:sp>
        <p:nvSpPr>
          <p:cNvPr id="36" name="文本框 35"/>
          <p:cNvSpPr txBox="1"/>
          <p:nvPr/>
        </p:nvSpPr>
        <p:spPr>
          <a:xfrm>
            <a:off x="1232722" y="2644170"/>
            <a:ext cx="2676308" cy="1569660"/>
          </a:xfrm>
          <a:prstGeom prst="rect">
            <a:avLst/>
          </a:prstGeom>
          <a:noFill/>
          <a:ln>
            <a:noFill/>
          </a:ln>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9600" b="0"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9600" b="0" dirty="0">
              <a:solidFill>
                <a:srgbClr val="1C437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7" name="矩形 66"/>
          <p:cNvSpPr/>
          <p:nvPr/>
        </p:nvSpPr>
        <p:spPr>
          <a:xfrm>
            <a:off x="5554414" y="2773717"/>
            <a:ext cx="2031325" cy="929293"/>
          </a:xfrm>
          <a:prstGeom prst="rect">
            <a:avLst/>
          </a:prstGeom>
        </p:spPr>
        <p:txBody>
          <a:bodyPr wrap="none">
            <a:spAutoFit/>
          </a:bodyPr>
          <a:lstStyle/>
          <a:p>
            <a:pPr>
              <a:lnSpc>
                <a:spcPct val="175000"/>
              </a:lnSpc>
            </a:pPr>
            <a:r>
              <a:rPr lang="zh-CN" altLang="en-US" sz="3600" dirty="0">
                <a:solidFill>
                  <a:srgbClr val="1C4372"/>
                </a:solidFill>
                <a:latin typeface="微软雅黑" panose="020B0503020204020204" pitchFamily="34" charset="-122"/>
                <a:ea typeface="微软雅黑" panose="020B0503020204020204" pitchFamily="34" charset="-122"/>
              </a:rPr>
              <a:t>数据展示</a:t>
            </a:r>
            <a:endParaRPr lang="zh-CN" altLang="en-US" sz="3600" dirty="0">
              <a:solidFill>
                <a:srgbClr val="1C437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87321" y="219529"/>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数据展示</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9" name="Freeform 31"/>
          <p:cNvSpPr/>
          <p:nvPr/>
        </p:nvSpPr>
        <p:spPr>
          <a:xfrm rot="2609746">
            <a:off x="6664913" y="4119191"/>
            <a:ext cx="1494850" cy="892250"/>
          </a:xfrm>
          <a:custGeom>
            <a:avLst/>
            <a:gdLst>
              <a:gd name="connsiteX0" fmla="*/ 0 w 1494850"/>
              <a:gd name="connsiteY0" fmla="*/ 881413 h 892250"/>
              <a:gd name="connsiteX1" fmla="*/ 928954 w 1494850"/>
              <a:gd name="connsiteY1" fmla="*/ 0 h 892250"/>
              <a:gd name="connsiteX2" fmla="*/ 1201563 w 1494850"/>
              <a:gd name="connsiteY2" fmla="*/ 0 h 892250"/>
              <a:gd name="connsiteX3" fmla="*/ 1494850 w 1494850"/>
              <a:gd name="connsiteY3" fmla="*/ 446125 h 892250"/>
              <a:gd name="connsiteX4" fmla="*/ 1494849 w 1494850"/>
              <a:gd name="connsiteY4" fmla="*/ 446125 h 892250"/>
              <a:gd name="connsiteX5" fmla="*/ 1201563 w 1494850"/>
              <a:gd name="connsiteY5" fmla="*/ 892250 h 892250"/>
              <a:gd name="connsiteX6" fmla="*/ 53870 w 1494850"/>
              <a:gd name="connsiteY6" fmla="*/ 843188 h 89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4850" h="892250">
                <a:moveTo>
                  <a:pt x="0" y="881413"/>
                </a:moveTo>
                <a:lnTo>
                  <a:pt x="928954" y="0"/>
                </a:lnTo>
                <a:lnTo>
                  <a:pt x="1201563" y="0"/>
                </a:lnTo>
                <a:cubicBezTo>
                  <a:pt x="1363541" y="0"/>
                  <a:pt x="1494850" y="199737"/>
                  <a:pt x="1494850" y="446125"/>
                </a:cubicBezTo>
                <a:lnTo>
                  <a:pt x="1494849" y="446125"/>
                </a:lnTo>
                <a:cubicBezTo>
                  <a:pt x="1494849" y="692513"/>
                  <a:pt x="1363540" y="892250"/>
                  <a:pt x="1201563" y="892250"/>
                </a:cubicBezTo>
                <a:cubicBezTo>
                  <a:pt x="821303" y="892250"/>
                  <a:pt x="404181" y="630588"/>
                  <a:pt x="53870" y="8431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ndParaRPr>
          </a:p>
        </p:txBody>
      </p:sp>
      <p:sp>
        <p:nvSpPr>
          <p:cNvPr id="13" name="文本框 16"/>
          <p:cNvSpPr txBox="1"/>
          <p:nvPr/>
        </p:nvSpPr>
        <p:spPr>
          <a:xfrm>
            <a:off x="8070018" y="4726189"/>
            <a:ext cx="3109196" cy="12464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25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4" name="文本框 19"/>
          <p:cNvSpPr txBox="1"/>
          <p:nvPr/>
        </p:nvSpPr>
        <p:spPr>
          <a:xfrm>
            <a:off x="8070019" y="4471091"/>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bg1"/>
                </a:solidFill>
                <a:latin typeface="微软雅黑" panose="020B0503020204020204" pitchFamily="34" charset="-122"/>
                <a:ea typeface="微软雅黑" panose="020B0503020204020204" pitchFamily="34" charset="-122"/>
              </a:rPr>
              <a:t>编辑标题</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499235" y="1054100"/>
            <a:ext cx="7520940" cy="4411980"/>
          </a:xfrm>
          <a:prstGeom prst="rect">
            <a:avLst/>
          </a:prstGeom>
        </p:spPr>
      </p:pic>
      <p:sp>
        <p:nvSpPr>
          <p:cNvPr id="3" name="文本框 2"/>
          <p:cNvSpPr txBox="1"/>
          <p:nvPr/>
        </p:nvSpPr>
        <p:spPr>
          <a:xfrm>
            <a:off x="4367530" y="450850"/>
            <a:ext cx="4064000" cy="583565"/>
          </a:xfrm>
          <a:prstGeom prst="rect">
            <a:avLst/>
          </a:prstGeom>
          <a:noFill/>
        </p:spPr>
        <p:txBody>
          <a:bodyPr wrap="square" rtlCol="0">
            <a:spAutoFit/>
          </a:bodyPr>
          <a:p>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近23年中国人口情况</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8" name="图片 7"/>
          <p:cNvPicPr>
            <a:picLocks noChangeAspect="1"/>
          </p:cNvPicPr>
          <p:nvPr/>
        </p:nvPicPr>
        <p:blipFill>
          <a:blip r:embed="rId3"/>
          <a:stretch>
            <a:fillRect/>
          </a:stretch>
        </p:blipFill>
        <p:spPr>
          <a:xfrm>
            <a:off x="951230" y="5650230"/>
            <a:ext cx="8068945" cy="5695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 name="组合 1"/>
          <p:cNvGrpSpPr/>
          <p:nvPr/>
        </p:nvGrpSpPr>
        <p:grpSpPr>
          <a:xfrm rot="16200000">
            <a:off x="656905" y="1629096"/>
            <a:ext cx="2808514" cy="3599808"/>
            <a:chOff x="5047737" y="219528"/>
            <a:chExt cx="2086286" cy="2674094"/>
          </a:xfrm>
        </p:grpSpPr>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342280" y="1140465"/>
              <a:ext cx="1528882" cy="1531978"/>
              <a:chOff x="10176134" y="157468"/>
              <a:chExt cx="1773386" cy="1776980"/>
            </a:xfrm>
            <a:solidFill>
              <a:schemeClr val="bg1"/>
            </a:solidFill>
            <a:effectLst/>
          </p:grpSpPr>
          <p:sp>
            <p:nvSpPr>
              <p:cNvPr id="21" name="椭圆 80"/>
              <p:cNvSpPr/>
              <p:nvPr/>
            </p:nvSpPr>
            <p:spPr bwMode="auto">
              <a:xfrm>
                <a:off x="10176134" y="157468"/>
                <a:ext cx="1773386" cy="1776980"/>
              </a:xfrm>
              <a:prstGeom prst="ellipse">
                <a:avLst/>
              </a:prstGeom>
              <a:grp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15" name="组合 14"/>
              <p:cNvGrpSpPr/>
              <p:nvPr/>
            </p:nvGrpSpPr>
            <p:grpSpPr>
              <a:xfrm>
                <a:off x="10638670" y="749095"/>
                <a:ext cx="823442" cy="585626"/>
                <a:chOff x="1743075" y="720725"/>
                <a:chExt cx="5573713" cy="3963988"/>
              </a:xfrm>
              <a:grpFill/>
            </p:grpSpPr>
            <p:sp>
              <p:nvSpPr>
                <p:cNvPr id="16"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7"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8"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9"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grpSp>
      <p:sp>
        <p:nvSpPr>
          <p:cNvPr id="36" name="文本框 35"/>
          <p:cNvSpPr txBox="1"/>
          <p:nvPr/>
        </p:nvSpPr>
        <p:spPr>
          <a:xfrm>
            <a:off x="1232722" y="2644170"/>
            <a:ext cx="2676308" cy="1569660"/>
          </a:xfrm>
          <a:prstGeom prst="rect">
            <a:avLst/>
          </a:prstGeom>
          <a:noFill/>
          <a:ln>
            <a:noFill/>
          </a:ln>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9600" b="0"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9600" b="0" dirty="0">
              <a:solidFill>
                <a:srgbClr val="1C437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5" name="矩形 74"/>
          <p:cNvSpPr/>
          <p:nvPr/>
        </p:nvSpPr>
        <p:spPr>
          <a:xfrm>
            <a:off x="5703882" y="2908738"/>
            <a:ext cx="3416320" cy="929293"/>
          </a:xfrm>
          <a:prstGeom prst="rect">
            <a:avLst/>
          </a:prstGeom>
        </p:spPr>
        <p:txBody>
          <a:bodyPr wrap="none">
            <a:spAutoFit/>
          </a:bodyPr>
          <a:lstStyle/>
          <a:p>
            <a:pPr>
              <a:lnSpc>
                <a:spcPct val="175000"/>
              </a:lnSpc>
            </a:pPr>
            <a:r>
              <a:rPr lang="zh-CN" altLang="en-US" sz="3600" dirty="0">
                <a:solidFill>
                  <a:srgbClr val="1C4372"/>
                </a:solidFill>
                <a:latin typeface="微软雅黑" panose="020B0503020204020204" pitchFamily="34" charset="-122"/>
                <a:ea typeface="微软雅黑" panose="020B0503020204020204" pitchFamily="34" charset="-122"/>
              </a:rPr>
              <a:t>思路与研究方法</a:t>
            </a:r>
            <a:endParaRPr lang="zh-CN" altLang="en-US" sz="3600" dirty="0">
              <a:solidFill>
                <a:srgbClr val="1C437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919046" y="4866831"/>
            <a:ext cx="5143498" cy="36830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、基于随机森林模型预测各年份人口老龄化</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文本框 2"/>
          <p:cNvSpPr txBox="1"/>
          <p:nvPr/>
        </p:nvSpPr>
        <p:spPr>
          <a:xfrm>
            <a:off x="2919045" y="1663967"/>
            <a:ext cx="5143499" cy="36830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、进行基于线性回归的离群点检测</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p:cNvSpPr txBox="1"/>
          <p:nvPr/>
        </p:nvSpPr>
        <p:spPr>
          <a:xfrm>
            <a:off x="2919046" y="2376272"/>
            <a:ext cx="5143500" cy="6451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fisher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线性判别法预测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2024</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年人口老龄化比例</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p:cNvSpPr txBox="1"/>
          <p:nvPr/>
        </p:nvSpPr>
        <p:spPr>
          <a:xfrm>
            <a:off x="2919045" y="3364802"/>
            <a:ext cx="5143500" cy="36830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Elastic Net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和随机森林模型进行预测</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p:cNvSpPr txBox="1"/>
          <p:nvPr/>
        </p:nvSpPr>
        <p:spPr>
          <a:xfrm>
            <a:off x="2919045" y="4076609"/>
            <a:ext cx="5143500" cy="36830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、建立随机森林模型</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p:cNvSpPr txBox="1"/>
          <p:nvPr/>
        </p:nvSpPr>
        <p:spPr>
          <a:xfrm>
            <a:off x="2919045" y="1072782"/>
            <a:ext cx="5143499" cy="36830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ARIMA</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模型测试</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p:cNvSpPr txBox="1"/>
          <p:nvPr/>
        </p:nvSpPr>
        <p:spPr>
          <a:xfrm>
            <a:off x="2919046" y="5656771"/>
            <a:ext cx="5143498" cy="36830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、探索删除变量的影响与综合特征集重新建模</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210945" y="3287395"/>
            <a:ext cx="4064000" cy="583565"/>
          </a:xfrm>
          <a:prstGeom prst="rect">
            <a:avLst/>
          </a:prstGeom>
          <a:noFill/>
        </p:spPr>
        <p:txBody>
          <a:bodyPr wrap="square" rtlCol="0">
            <a:spAutoFit/>
          </a:bodyPr>
          <a:p>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1.ARIMA模型测试</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文本框 1"/>
          <p:cNvSpPr txBox="1"/>
          <p:nvPr/>
        </p:nvSpPr>
        <p:spPr>
          <a:xfrm>
            <a:off x="5492750" y="1539240"/>
            <a:ext cx="4862195" cy="4469130"/>
          </a:xfrm>
          <a:prstGeom prst="rect">
            <a:avLst/>
          </a:prstGeom>
          <a:noFill/>
        </p:spPr>
        <p:txBody>
          <a:bodyPr wrap="square" rtlCol="0">
            <a:noAutofit/>
          </a:bodyPr>
          <a:p>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在本研究中，我们首先利用</a:t>
            </a:r>
            <a:r>
              <a:rPr lang="en-US" altLang="zh-CN" sz="2400">
                <a:latin typeface="宋体" panose="02010600030101010101" pitchFamily="2" charset="-122"/>
                <a:ea typeface="宋体" panose="02010600030101010101" pitchFamily="2" charset="-122"/>
                <a:cs typeface="宋体" panose="02010600030101010101" pitchFamily="2" charset="-122"/>
              </a:rPr>
              <a:t>ARIMA</a:t>
            </a:r>
            <a:r>
              <a:rPr lang="zh-CN" altLang="en-US" sz="2400">
                <a:latin typeface="宋体" panose="02010600030101010101" pitchFamily="2" charset="-122"/>
                <a:ea typeface="宋体" panose="02010600030101010101" pitchFamily="2" charset="-122"/>
                <a:cs typeface="宋体" panose="02010600030101010101" pitchFamily="2" charset="-122"/>
              </a:rPr>
              <a:t>模型对目标时间序列（</a:t>
            </a:r>
            <a:r>
              <a:rPr lang="en-US" altLang="zh-CN" sz="2400">
                <a:latin typeface="宋体" panose="02010600030101010101" pitchFamily="2" charset="-122"/>
                <a:ea typeface="宋体" panose="02010600030101010101" pitchFamily="2" charset="-122"/>
                <a:cs typeface="宋体" panose="02010600030101010101" pitchFamily="2" charset="-122"/>
              </a:rPr>
              <a:t>V11</a:t>
            </a:r>
            <a:r>
              <a:rPr lang="zh-CN" altLang="en-US" sz="2400">
                <a:latin typeface="宋体" panose="02010600030101010101" pitchFamily="2" charset="-122"/>
                <a:ea typeface="宋体" panose="02010600030101010101" pitchFamily="2" charset="-122"/>
                <a:cs typeface="宋体" panose="02010600030101010101" pitchFamily="2" charset="-122"/>
              </a:rPr>
              <a:t>）进行预测。一方面，以</a:t>
            </a:r>
            <a:r>
              <a:rPr lang="en-US" altLang="zh-CN" sz="2400">
                <a:latin typeface="宋体" panose="02010600030101010101" pitchFamily="2" charset="-122"/>
                <a:ea typeface="宋体" panose="02010600030101010101" pitchFamily="2" charset="-122"/>
                <a:cs typeface="宋体" panose="02010600030101010101" pitchFamily="2" charset="-122"/>
              </a:rPr>
              <a:t>ARIMA</a:t>
            </a:r>
            <a:r>
              <a:rPr lang="zh-CN" altLang="en-US" sz="2400">
                <a:latin typeface="宋体" panose="02010600030101010101" pitchFamily="2" charset="-122"/>
                <a:ea typeface="宋体" panose="02010600030101010101" pitchFamily="2" charset="-122"/>
                <a:cs typeface="宋体" panose="02010600030101010101" pitchFamily="2" charset="-122"/>
              </a:rPr>
              <a:t>为起点可以初步了解数据的时间趋势和波动特征，为后续探索奠定基础；另一方面，通过评估</a:t>
            </a:r>
            <a:r>
              <a:rPr lang="en-US" altLang="zh-CN" sz="2400">
                <a:latin typeface="宋体" panose="02010600030101010101" pitchFamily="2" charset="-122"/>
                <a:ea typeface="宋体" panose="02010600030101010101" pitchFamily="2" charset="-122"/>
                <a:cs typeface="宋体" panose="02010600030101010101" pitchFamily="2" charset="-122"/>
              </a:rPr>
              <a:t>ARIMA</a:t>
            </a:r>
            <a:r>
              <a:rPr lang="zh-CN" altLang="en-US" sz="2400">
                <a:latin typeface="宋体" panose="02010600030101010101" pitchFamily="2" charset="-122"/>
                <a:ea typeface="宋体" panose="02010600030101010101" pitchFamily="2" charset="-122"/>
                <a:cs typeface="宋体" panose="02010600030101010101" pitchFamily="2" charset="-122"/>
              </a:rPr>
              <a:t>模型在训练集上的拟合误差及对未来若干年的预测表现，我们可将其视为基准模型，与后续融合多元信息的预测模型做出性能比较。</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pic>
        <p:nvPicPr>
          <p:cNvPr id="-2147482471" name="图片 1"/>
          <p:cNvPicPr>
            <a:picLocks noChangeAspect="1"/>
          </p:cNvPicPr>
          <p:nvPr/>
        </p:nvPicPr>
        <p:blipFill>
          <a:blip r:embed="rId2"/>
          <a:stretch>
            <a:fillRect/>
          </a:stretch>
        </p:blipFill>
        <p:spPr>
          <a:xfrm>
            <a:off x="1210945" y="1779905"/>
            <a:ext cx="5278120" cy="2580640"/>
          </a:xfrm>
          <a:prstGeom prst="rect">
            <a:avLst/>
          </a:prstGeom>
          <a:noFill/>
          <a:ln w="9525">
            <a:noFill/>
          </a:ln>
        </p:spPr>
      </p:pic>
      <p:pic>
        <p:nvPicPr>
          <p:cNvPr id="3" name="图片 2"/>
          <p:cNvPicPr>
            <a:picLocks noChangeAspect="1"/>
          </p:cNvPicPr>
          <p:nvPr/>
        </p:nvPicPr>
        <p:blipFill>
          <a:blip r:embed="rId3"/>
          <a:stretch>
            <a:fillRect/>
          </a:stretch>
        </p:blipFill>
        <p:spPr>
          <a:xfrm>
            <a:off x="6035040" y="1192530"/>
            <a:ext cx="5273040" cy="44729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 name="组合 1"/>
          <p:cNvGrpSpPr/>
          <p:nvPr/>
        </p:nvGrpSpPr>
        <p:grpSpPr>
          <a:xfrm rot="16200000">
            <a:off x="656905" y="1629096"/>
            <a:ext cx="2808514" cy="3599808"/>
            <a:chOff x="5047737" y="219528"/>
            <a:chExt cx="2086286" cy="2674094"/>
          </a:xfrm>
        </p:grpSpPr>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342280" y="1140465"/>
              <a:ext cx="1528882" cy="1531978"/>
              <a:chOff x="10176134" y="157468"/>
              <a:chExt cx="1773386" cy="1776980"/>
            </a:xfrm>
            <a:solidFill>
              <a:schemeClr val="bg1"/>
            </a:solidFill>
            <a:effectLst/>
          </p:grpSpPr>
          <p:sp>
            <p:nvSpPr>
              <p:cNvPr id="21" name="椭圆 80"/>
              <p:cNvSpPr/>
              <p:nvPr/>
            </p:nvSpPr>
            <p:spPr bwMode="auto">
              <a:xfrm>
                <a:off x="10176134" y="157468"/>
                <a:ext cx="1773386" cy="1776980"/>
              </a:xfrm>
              <a:prstGeom prst="ellipse">
                <a:avLst/>
              </a:prstGeom>
              <a:grp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15" name="组合 14"/>
              <p:cNvGrpSpPr/>
              <p:nvPr/>
            </p:nvGrpSpPr>
            <p:grpSpPr>
              <a:xfrm>
                <a:off x="10638670" y="749095"/>
                <a:ext cx="823442" cy="585626"/>
                <a:chOff x="1743075" y="720725"/>
                <a:chExt cx="5573713" cy="3963988"/>
              </a:xfrm>
              <a:grpFill/>
            </p:grpSpPr>
            <p:sp>
              <p:nvSpPr>
                <p:cNvPr id="16"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7"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8"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9"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grpSp>
      <p:grpSp>
        <p:nvGrpSpPr>
          <p:cNvPr id="41" name="组合 40"/>
          <p:cNvGrpSpPr/>
          <p:nvPr/>
        </p:nvGrpSpPr>
        <p:grpSpPr>
          <a:xfrm>
            <a:off x="1204139" y="2773220"/>
            <a:ext cx="2669236" cy="1200329"/>
            <a:chOff x="4761382" y="742135"/>
            <a:chExt cx="2669236" cy="1200329"/>
          </a:xfrm>
        </p:grpSpPr>
        <p:sp>
          <p:nvSpPr>
            <p:cNvPr id="42" name="文本框 41"/>
            <p:cNvSpPr txBox="1"/>
            <p:nvPr/>
          </p:nvSpPr>
          <p:spPr>
            <a:xfrm>
              <a:off x="4761382" y="1573132"/>
              <a:ext cx="2669236" cy="369332"/>
            </a:xfrm>
            <a:prstGeom prst="rect">
              <a:avLst/>
            </a:prstGeom>
            <a:noFill/>
          </p:spPr>
          <p:txBody>
            <a:bodyPr wrap="square" rtlCol="0">
              <a:spAutoFit/>
            </a:bodyPr>
            <a:lstStyle/>
            <a:p>
              <a:pPr algn="ctr"/>
              <a:r>
                <a:rPr lang="en-US" altLang="zh-CN"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CONTENTS</a:t>
              </a:r>
              <a:endParaRPr lang="zh-CN" altLang="en-US" dirty="0">
                <a:solidFill>
                  <a:srgbClr val="1C437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4761382" y="742135"/>
              <a:ext cx="2669236" cy="830997"/>
            </a:xfrm>
            <a:prstGeom prst="rect">
              <a:avLst/>
            </a:prstGeom>
            <a:noFill/>
          </p:spPr>
          <p:txBody>
            <a:bodyPr wrap="square" rtlCol="0">
              <a:spAutoFit/>
            </a:bodyPr>
            <a:lstStyle/>
            <a:p>
              <a:pPr algn="ctr"/>
              <a:r>
                <a:rPr lang="zh-CN" altLang="en-US" sz="4800"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目录</a:t>
              </a:r>
              <a:endParaRPr lang="zh-CN" altLang="en-US" sz="4800" dirty="0">
                <a:solidFill>
                  <a:srgbClr val="1C4372"/>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44" name="矩形 43"/>
          <p:cNvSpPr/>
          <p:nvPr>
            <p:custDataLst>
              <p:tags r:id="rId1"/>
            </p:custDataLst>
          </p:nvPr>
        </p:nvSpPr>
        <p:spPr>
          <a:xfrm>
            <a:off x="6702491" y="1627328"/>
            <a:ext cx="3269713" cy="521970"/>
          </a:xfrm>
          <a:prstGeom prst="rect">
            <a:avLst/>
          </a:prstGeom>
        </p:spPr>
        <p:txBody>
          <a:bodyPr wrap="square">
            <a:spAutoFit/>
          </a:bodyPr>
          <a:lstStyle/>
          <a:p>
            <a:r>
              <a:rPr lang="zh-CN" altLang="en-US" sz="2800" dirty="0">
                <a:solidFill>
                  <a:srgbClr val="1C4372"/>
                </a:solidFill>
                <a:latin typeface="微软雅黑" panose="020B0503020204020204" pitchFamily="34" charset="-122"/>
                <a:ea typeface="微软雅黑" panose="020B0503020204020204" pitchFamily="34" charset="-122"/>
              </a:rPr>
              <a:t>选题背景与意义</a:t>
            </a:r>
            <a:endParaRPr lang="zh-CN" altLang="en-US" sz="2800" dirty="0">
              <a:solidFill>
                <a:srgbClr val="1C4372"/>
              </a:solidFill>
              <a:latin typeface="微软雅黑" panose="020B0503020204020204" pitchFamily="34" charset="-122"/>
              <a:ea typeface="微软雅黑" panose="020B0503020204020204" pitchFamily="34" charset="-122"/>
            </a:endParaRPr>
          </a:p>
        </p:txBody>
      </p:sp>
      <p:sp>
        <p:nvSpPr>
          <p:cNvPr id="46" name="椭圆 45"/>
          <p:cNvSpPr/>
          <p:nvPr>
            <p:custDataLst>
              <p:tags r:id="rId2"/>
            </p:custDataLst>
          </p:nvPr>
        </p:nvSpPr>
        <p:spPr>
          <a:xfrm>
            <a:off x="5974134" y="1597004"/>
            <a:ext cx="611552" cy="611552"/>
          </a:xfrm>
          <a:prstGeom prst="ellipse">
            <a:avLst/>
          </a:prstGeom>
          <a:noFill/>
          <a:ln w="19050">
            <a:solidFill>
              <a:srgbClr val="1C437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4372"/>
              </a:solidFill>
              <a:latin typeface="微软雅黑" panose="020B0503020204020204" pitchFamily="34" charset="-122"/>
              <a:ea typeface="微软雅黑" panose="020B0503020204020204" pitchFamily="34" charset="-122"/>
            </a:endParaRPr>
          </a:p>
        </p:txBody>
      </p:sp>
      <p:sp>
        <p:nvSpPr>
          <p:cNvPr id="47" name="文本框 46"/>
          <p:cNvSpPr txBox="1"/>
          <p:nvPr>
            <p:custDataLst>
              <p:tags r:id="rId3"/>
            </p:custDataLst>
          </p:nvPr>
        </p:nvSpPr>
        <p:spPr>
          <a:xfrm>
            <a:off x="5915732" y="1610393"/>
            <a:ext cx="728357" cy="583565"/>
          </a:xfrm>
          <a:prstGeom prst="rect">
            <a:avLst/>
          </a:prstGeom>
          <a:noFill/>
          <a:ln>
            <a:noFill/>
          </a:ln>
        </p:spPr>
        <p:txBody>
          <a:bodyPr wrap="square" rtlCol="0">
            <a:spAutoFit/>
          </a:bodyPr>
          <a:lstStyle/>
          <a:p>
            <a:pPr algn="ctr"/>
            <a:r>
              <a:rPr lang="en-US" altLang="zh-CN" sz="3200" dirty="0">
                <a:solidFill>
                  <a:srgbClr val="1C4372"/>
                </a:solidFill>
                <a:latin typeface="微软雅黑" panose="020B0503020204020204" pitchFamily="34" charset="-122"/>
                <a:ea typeface="微软雅黑" panose="020B0503020204020204" pitchFamily="34" charset="-122"/>
              </a:rPr>
              <a:t>01</a:t>
            </a:r>
            <a:endParaRPr lang="zh-CN" altLang="en-US" sz="3200" dirty="0">
              <a:solidFill>
                <a:srgbClr val="1C4372"/>
              </a:solidFill>
              <a:latin typeface="微软雅黑" panose="020B0503020204020204" pitchFamily="34" charset="-122"/>
              <a:ea typeface="微软雅黑" panose="020B0503020204020204" pitchFamily="34" charset="-122"/>
            </a:endParaRPr>
          </a:p>
        </p:txBody>
      </p:sp>
      <p:sp>
        <p:nvSpPr>
          <p:cNvPr id="48" name="矩形 47"/>
          <p:cNvSpPr/>
          <p:nvPr>
            <p:custDataLst>
              <p:tags r:id="rId4"/>
            </p:custDataLst>
          </p:nvPr>
        </p:nvSpPr>
        <p:spPr>
          <a:xfrm>
            <a:off x="6690106" y="3264314"/>
            <a:ext cx="3086299" cy="845185"/>
          </a:xfrm>
          <a:prstGeom prst="rect">
            <a:avLst/>
          </a:prstGeom>
        </p:spPr>
        <p:txBody>
          <a:bodyPr wrap="square">
            <a:spAutoFit/>
          </a:bodyPr>
          <a:lstStyle/>
          <a:p>
            <a:pPr>
              <a:lnSpc>
                <a:spcPct val="175000"/>
              </a:lnSpc>
            </a:pPr>
            <a:r>
              <a:rPr lang="zh-CN" altLang="en-US" sz="2800" dirty="0">
                <a:solidFill>
                  <a:srgbClr val="1C4372"/>
                </a:solidFill>
                <a:latin typeface="微软雅黑" panose="020B0503020204020204" pitchFamily="34" charset="-122"/>
                <a:ea typeface="微软雅黑" panose="020B0503020204020204" pitchFamily="34" charset="-122"/>
              </a:rPr>
              <a:t>研究方法</a:t>
            </a:r>
            <a:endParaRPr lang="en-US" altLang="zh-CN" sz="2800" dirty="0">
              <a:solidFill>
                <a:srgbClr val="1C4372"/>
              </a:solidFill>
              <a:latin typeface="微软雅黑" panose="020B0503020204020204" pitchFamily="34" charset="-122"/>
              <a:ea typeface="微软雅黑" panose="020B0503020204020204" pitchFamily="34" charset="-122"/>
            </a:endParaRPr>
          </a:p>
        </p:txBody>
      </p:sp>
      <p:sp>
        <p:nvSpPr>
          <p:cNvPr id="50" name="椭圆 49"/>
          <p:cNvSpPr/>
          <p:nvPr>
            <p:custDataLst>
              <p:tags r:id="rId5"/>
            </p:custDataLst>
          </p:nvPr>
        </p:nvSpPr>
        <p:spPr>
          <a:xfrm>
            <a:off x="5974134" y="2528607"/>
            <a:ext cx="611552" cy="611552"/>
          </a:xfrm>
          <a:prstGeom prst="ellipse">
            <a:avLst/>
          </a:prstGeom>
          <a:noFill/>
          <a:ln w="19050">
            <a:solidFill>
              <a:srgbClr val="1C437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4372"/>
              </a:solidFill>
              <a:latin typeface="微软雅黑" panose="020B0503020204020204" pitchFamily="34" charset="-122"/>
              <a:ea typeface="微软雅黑" panose="020B0503020204020204" pitchFamily="34" charset="-122"/>
            </a:endParaRPr>
          </a:p>
        </p:txBody>
      </p:sp>
      <p:sp>
        <p:nvSpPr>
          <p:cNvPr id="51" name="文本框 50"/>
          <p:cNvSpPr txBox="1"/>
          <p:nvPr>
            <p:custDataLst>
              <p:tags r:id="rId6"/>
            </p:custDataLst>
          </p:nvPr>
        </p:nvSpPr>
        <p:spPr>
          <a:xfrm>
            <a:off x="5915732" y="2541996"/>
            <a:ext cx="728357" cy="583565"/>
          </a:xfrm>
          <a:prstGeom prst="rect">
            <a:avLst/>
          </a:prstGeom>
          <a:noFill/>
          <a:ln>
            <a:noFill/>
          </a:ln>
        </p:spPr>
        <p:txBody>
          <a:bodyPr wrap="square" rtlCol="0">
            <a:spAutoFit/>
          </a:bodyPr>
          <a:lstStyle/>
          <a:p>
            <a:pPr algn="ctr"/>
            <a:r>
              <a:rPr lang="en-US" altLang="zh-CN" sz="3200" dirty="0">
                <a:solidFill>
                  <a:srgbClr val="1C4372"/>
                </a:solidFill>
                <a:latin typeface="微软雅黑" panose="020B0503020204020204" pitchFamily="34" charset="-122"/>
                <a:ea typeface="微软雅黑" panose="020B0503020204020204" pitchFamily="34" charset="-122"/>
              </a:rPr>
              <a:t>02</a:t>
            </a:r>
            <a:endParaRPr lang="zh-CN" altLang="en-US" sz="3200" dirty="0">
              <a:solidFill>
                <a:srgbClr val="1C4372"/>
              </a:solidFill>
              <a:latin typeface="微软雅黑" panose="020B0503020204020204" pitchFamily="34" charset="-122"/>
              <a:ea typeface="微软雅黑" panose="020B0503020204020204" pitchFamily="34" charset="-122"/>
            </a:endParaRPr>
          </a:p>
        </p:txBody>
      </p:sp>
      <p:sp>
        <p:nvSpPr>
          <p:cNvPr id="52" name="矩形 51"/>
          <p:cNvSpPr/>
          <p:nvPr>
            <p:custDataLst>
              <p:tags r:id="rId7"/>
            </p:custDataLst>
          </p:nvPr>
        </p:nvSpPr>
        <p:spPr>
          <a:xfrm>
            <a:off x="6702491" y="4182517"/>
            <a:ext cx="3804359" cy="845185"/>
          </a:xfrm>
          <a:prstGeom prst="rect">
            <a:avLst/>
          </a:prstGeom>
        </p:spPr>
        <p:txBody>
          <a:bodyPr wrap="square">
            <a:spAutoFit/>
          </a:bodyPr>
          <a:lstStyle/>
          <a:p>
            <a:pPr>
              <a:lnSpc>
                <a:spcPct val="175000"/>
              </a:lnSpc>
            </a:pPr>
            <a:r>
              <a:rPr lang="zh-CN" altLang="en-US" sz="2800" dirty="0">
                <a:solidFill>
                  <a:srgbClr val="1C4372"/>
                </a:solidFill>
                <a:latin typeface="微软雅黑" panose="020B0503020204020204" pitchFamily="34" charset="-122"/>
                <a:ea typeface="微软雅黑" panose="020B0503020204020204" pitchFamily="34" charset="-122"/>
              </a:rPr>
              <a:t>总结</a:t>
            </a:r>
            <a:endParaRPr lang="zh-CN" altLang="en-US" sz="2800" dirty="0">
              <a:solidFill>
                <a:srgbClr val="1C4372"/>
              </a:solidFill>
              <a:latin typeface="微软雅黑" panose="020B0503020204020204" pitchFamily="34" charset="-122"/>
              <a:ea typeface="微软雅黑" panose="020B0503020204020204" pitchFamily="34" charset="-122"/>
            </a:endParaRPr>
          </a:p>
        </p:txBody>
      </p:sp>
      <p:sp>
        <p:nvSpPr>
          <p:cNvPr id="54" name="椭圆 53"/>
          <p:cNvSpPr/>
          <p:nvPr>
            <p:custDataLst>
              <p:tags r:id="rId8"/>
            </p:custDataLst>
          </p:nvPr>
        </p:nvSpPr>
        <p:spPr>
          <a:xfrm>
            <a:off x="5974134" y="3445958"/>
            <a:ext cx="611552" cy="611552"/>
          </a:xfrm>
          <a:prstGeom prst="ellipse">
            <a:avLst/>
          </a:prstGeom>
          <a:noFill/>
          <a:ln w="19050">
            <a:solidFill>
              <a:srgbClr val="1C437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4372"/>
              </a:solidFill>
              <a:latin typeface="微软雅黑" panose="020B0503020204020204" pitchFamily="34" charset="-122"/>
              <a:ea typeface="微软雅黑" panose="020B0503020204020204" pitchFamily="34" charset="-122"/>
            </a:endParaRPr>
          </a:p>
        </p:txBody>
      </p:sp>
      <p:sp>
        <p:nvSpPr>
          <p:cNvPr id="55" name="文本框 54"/>
          <p:cNvSpPr txBox="1"/>
          <p:nvPr>
            <p:custDataLst>
              <p:tags r:id="rId9"/>
            </p:custDataLst>
          </p:nvPr>
        </p:nvSpPr>
        <p:spPr>
          <a:xfrm>
            <a:off x="5915732" y="3459347"/>
            <a:ext cx="728357" cy="583565"/>
          </a:xfrm>
          <a:prstGeom prst="rect">
            <a:avLst/>
          </a:prstGeom>
          <a:noFill/>
        </p:spPr>
        <p:txBody>
          <a:bodyPr wrap="square" rtlCol="0">
            <a:spAutoFit/>
          </a:bodyPr>
          <a:lstStyle/>
          <a:p>
            <a:pPr algn="ctr"/>
            <a:r>
              <a:rPr lang="en-US" altLang="zh-CN" sz="3200" dirty="0">
                <a:solidFill>
                  <a:srgbClr val="1C4372"/>
                </a:solidFill>
                <a:latin typeface="微软雅黑" panose="020B0503020204020204" pitchFamily="34" charset="-122"/>
                <a:ea typeface="微软雅黑" panose="020B0503020204020204" pitchFamily="34" charset="-122"/>
              </a:rPr>
              <a:t>03</a:t>
            </a:r>
            <a:endParaRPr lang="zh-CN" altLang="en-US" sz="3200" dirty="0">
              <a:solidFill>
                <a:srgbClr val="1C4372"/>
              </a:solidFill>
              <a:latin typeface="微软雅黑" panose="020B0503020204020204" pitchFamily="34" charset="-122"/>
              <a:ea typeface="微软雅黑" panose="020B0503020204020204" pitchFamily="34" charset="-122"/>
            </a:endParaRPr>
          </a:p>
        </p:txBody>
      </p:sp>
      <p:sp>
        <p:nvSpPr>
          <p:cNvPr id="56" name="矩形 55"/>
          <p:cNvSpPr/>
          <p:nvPr>
            <p:custDataLst>
              <p:tags r:id="rId10"/>
            </p:custDataLst>
          </p:nvPr>
        </p:nvSpPr>
        <p:spPr>
          <a:xfrm>
            <a:off x="6702491" y="2336656"/>
            <a:ext cx="3528588" cy="845185"/>
          </a:xfrm>
          <a:prstGeom prst="rect">
            <a:avLst/>
          </a:prstGeom>
        </p:spPr>
        <p:txBody>
          <a:bodyPr wrap="square">
            <a:spAutoFit/>
          </a:bodyPr>
          <a:lstStyle/>
          <a:p>
            <a:pPr>
              <a:lnSpc>
                <a:spcPct val="175000"/>
              </a:lnSpc>
            </a:pPr>
            <a:r>
              <a:rPr lang="zh-CN" altLang="en-US" sz="2800" dirty="0">
                <a:solidFill>
                  <a:srgbClr val="1C4372"/>
                </a:solidFill>
                <a:latin typeface="微软雅黑" panose="020B0503020204020204" pitchFamily="34" charset="-122"/>
                <a:ea typeface="微软雅黑" panose="020B0503020204020204" pitchFamily="34" charset="-122"/>
              </a:rPr>
              <a:t>数据展示</a:t>
            </a:r>
            <a:endParaRPr lang="en-US" altLang="zh-CN" sz="2800" dirty="0">
              <a:solidFill>
                <a:srgbClr val="1C4372"/>
              </a:solidFill>
              <a:latin typeface="微软雅黑" panose="020B0503020204020204" pitchFamily="34" charset="-122"/>
              <a:ea typeface="微软雅黑" panose="020B0503020204020204" pitchFamily="34" charset="-122"/>
            </a:endParaRPr>
          </a:p>
        </p:txBody>
      </p:sp>
      <p:sp>
        <p:nvSpPr>
          <p:cNvPr id="58" name="椭圆 57"/>
          <p:cNvSpPr/>
          <p:nvPr>
            <p:custDataLst>
              <p:tags r:id="rId11"/>
            </p:custDataLst>
          </p:nvPr>
        </p:nvSpPr>
        <p:spPr>
          <a:xfrm>
            <a:off x="5974134" y="4378214"/>
            <a:ext cx="611552" cy="611552"/>
          </a:xfrm>
          <a:prstGeom prst="ellipse">
            <a:avLst/>
          </a:prstGeom>
          <a:noFill/>
          <a:ln w="19050">
            <a:solidFill>
              <a:srgbClr val="1C437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4372"/>
              </a:solidFill>
              <a:latin typeface="微软雅黑" panose="020B0503020204020204" pitchFamily="34" charset="-122"/>
              <a:ea typeface="微软雅黑" panose="020B0503020204020204" pitchFamily="34" charset="-122"/>
            </a:endParaRPr>
          </a:p>
        </p:txBody>
      </p:sp>
      <p:sp>
        <p:nvSpPr>
          <p:cNvPr id="59" name="文本框 58"/>
          <p:cNvSpPr txBox="1"/>
          <p:nvPr>
            <p:custDataLst>
              <p:tags r:id="rId12"/>
            </p:custDataLst>
          </p:nvPr>
        </p:nvSpPr>
        <p:spPr>
          <a:xfrm>
            <a:off x="5915732" y="4391603"/>
            <a:ext cx="728357" cy="583565"/>
          </a:xfrm>
          <a:prstGeom prst="rect">
            <a:avLst/>
          </a:prstGeom>
          <a:noFill/>
        </p:spPr>
        <p:txBody>
          <a:bodyPr wrap="square" rtlCol="0">
            <a:spAutoFit/>
          </a:bodyPr>
          <a:lstStyle/>
          <a:p>
            <a:pPr algn="ctr"/>
            <a:r>
              <a:rPr lang="en-US" altLang="zh-CN" sz="3200" dirty="0">
                <a:solidFill>
                  <a:srgbClr val="1C4372"/>
                </a:solidFill>
                <a:latin typeface="微软雅黑" panose="020B0503020204020204" pitchFamily="34" charset="-122"/>
                <a:ea typeface="微软雅黑" panose="020B0503020204020204" pitchFamily="34" charset="-122"/>
              </a:rPr>
              <a:t>04</a:t>
            </a:r>
            <a:endParaRPr lang="zh-CN" altLang="en-US" sz="3200" dirty="0">
              <a:solidFill>
                <a:srgbClr val="1C4372"/>
              </a:solidFill>
              <a:latin typeface="微软雅黑" panose="020B0503020204020204" pitchFamily="34" charset="-122"/>
              <a:ea typeface="微软雅黑" panose="020B0503020204020204" pitchFamily="34" charset="-122"/>
            </a:endParaRPr>
          </a:p>
        </p:txBody>
      </p:sp>
      <p:sp>
        <p:nvSpPr>
          <p:cNvPr id="60" name="矩形 59"/>
          <p:cNvSpPr/>
          <p:nvPr/>
        </p:nvSpPr>
        <p:spPr>
          <a:xfrm>
            <a:off x="6930456" y="4861020"/>
            <a:ext cx="3528588" cy="741550"/>
          </a:xfrm>
          <a:prstGeom prst="rect">
            <a:avLst/>
          </a:prstGeom>
        </p:spPr>
        <p:txBody>
          <a:bodyPr wrap="square">
            <a:spAutoFit/>
          </a:bodyPr>
          <a:lstStyle/>
          <a:p>
            <a:pPr>
              <a:lnSpc>
                <a:spcPct val="175000"/>
              </a:lnSpc>
            </a:pPr>
            <a:r>
              <a:rPr lang="zh-CN" altLang="en-US" sz="2800" dirty="0">
                <a:solidFill>
                  <a:srgbClr val="1C4372"/>
                </a:solidFill>
                <a:latin typeface="微软雅黑" panose="020B0503020204020204" pitchFamily="34" charset="-122"/>
                <a:ea typeface="微软雅黑" panose="020B0503020204020204" pitchFamily="34" charset="-122"/>
              </a:rPr>
              <a:t>总结与展望</a:t>
            </a:r>
            <a:endParaRPr lang="en-US" altLang="zh-CN" sz="2800" dirty="0">
              <a:solidFill>
                <a:srgbClr val="1C4372"/>
              </a:solidFill>
              <a:latin typeface="微软雅黑" panose="020B0503020204020204" pitchFamily="34" charset="-122"/>
              <a:ea typeface="微软雅黑" panose="020B0503020204020204" pitchFamily="34" charset="-122"/>
            </a:endParaRPr>
          </a:p>
        </p:txBody>
      </p:sp>
      <p:sp>
        <p:nvSpPr>
          <p:cNvPr id="62" name="椭圆 61"/>
          <p:cNvSpPr/>
          <p:nvPr/>
        </p:nvSpPr>
        <p:spPr>
          <a:xfrm>
            <a:off x="6202099" y="5018368"/>
            <a:ext cx="611552" cy="611552"/>
          </a:xfrm>
          <a:prstGeom prst="ellipse">
            <a:avLst/>
          </a:prstGeom>
          <a:noFill/>
          <a:ln w="19050">
            <a:solidFill>
              <a:srgbClr val="1C437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437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3"/>
          <a:stretch>
            <a:fillRect/>
          </a:stretch>
        </p:blipFill>
        <p:spPr>
          <a:xfrm>
            <a:off x="6143696" y="4806233"/>
            <a:ext cx="2842041" cy="116544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0985" y="219710"/>
            <a:ext cx="11669395" cy="6419215"/>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pic>
        <p:nvPicPr>
          <p:cNvPr id="-2147482475" name="图片 -2147482476"/>
          <p:cNvPicPr>
            <a:picLocks noChangeAspect="1"/>
          </p:cNvPicPr>
          <p:nvPr/>
        </p:nvPicPr>
        <p:blipFill>
          <a:blip r:embed="rId2"/>
          <a:stretch>
            <a:fillRect/>
          </a:stretch>
        </p:blipFill>
        <p:spPr>
          <a:xfrm>
            <a:off x="588645" y="2731770"/>
            <a:ext cx="4709160" cy="3907155"/>
          </a:xfrm>
          <a:prstGeom prst="rect">
            <a:avLst/>
          </a:prstGeom>
          <a:noFill/>
          <a:ln w="9525">
            <a:noFill/>
          </a:ln>
        </p:spPr>
      </p:pic>
      <p:pic>
        <p:nvPicPr>
          <p:cNvPr id="-2147482467" name="图片 1"/>
          <p:cNvPicPr>
            <a:picLocks noChangeAspect="1"/>
          </p:cNvPicPr>
          <p:nvPr/>
        </p:nvPicPr>
        <p:blipFill>
          <a:blip r:embed="rId3"/>
          <a:stretch>
            <a:fillRect/>
          </a:stretch>
        </p:blipFill>
        <p:spPr>
          <a:xfrm>
            <a:off x="686118" y="1375093"/>
            <a:ext cx="5271135" cy="1565275"/>
          </a:xfrm>
          <a:prstGeom prst="rect">
            <a:avLst/>
          </a:prstGeom>
          <a:noFill/>
          <a:ln w="9525">
            <a:noFill/>
          </a:ln>
        </p:spPr>
      </p:pic>
      <p:sp>
        <p:nvSpPr>
          <p:cNvPr id="6" name="文本框 5"/>
          <p:cNvSpPr txBox="1"/>
          <p:nvPr/>
        </p:nvSpPr>
        <p:spPr>
          <a:xfrm>
            <a:off x="6616700" y="2548890"/>
            <a:ext cx="4064000" cy="2306955"/>
          </a:xfrm>
          <a:prstGeom prst="rect">
            <a:avLst/>
          </a:prstGeom>
          <a:noFill/>
        </p:spPr>
        <p:txBody>
          <a:bodyPr wrap="square" rtlCol="0">
            <a:spAutoFit/>
          </a:bodyPr>
          <a:p>
            <a:r>
              <a:rPr lang="en-US" altLang="zh-CN"/>
              <a:t>    </a:t>
            </a:r>
            <a:r>
              <a:rPr lang="zh-CN" altLang="en-US"/>
              <a:t>在另一张对比图中，以蓝色实线显示历史数据，从</a:t>
            </a:r>
            <a:r>
              <a:rPr lang="en-US" altLang="zh-CN"/>
              <a:t>2001</a:t>
            </a:r>
            <a:r>
              <a:rPr lang="zh-CN" altLang="en-US"/>
              <a:t>年至</a:t>
            </a:r>
            <a:r>
              <a:rPr lang="en-US" altLang="zh-CN"/>
              <a:t>2023</a:t>
            </a:r>
            <a:r>
              <a:rPr lang="zh-CN" altLang="en-US"/>
              <a:t>年呈现平稳且持续增长的趋势。红色虚线为基于</a:t>
            </a:r>
            <a:r>
              <a:rPr lang="en-US" altLang="zh-CN"/>
              <a:t>ARIMA</a:t>
            </a:r>
            <a:r>
              <a:rPr lang="zh-CN" altLang="en-US"/>
              <a:t>的未来预测值，与历史趋势自然平滑衔接，同时延续了既有的增势。整体看来，预测曲线比较平稳、光滑，说明</a:t>
            </a:r>
            <a:r>
              <a:rPr lang="en-US" altLang="zh-CN"/>
              <a:t>ARIMA</a:t>
            </a:r>
            <a:r>
              <a:rPr lang="zh-CN" altLang="en-US"/>
              <a:t>模型识别到了时间序列中的上升趋势并进行了合理的延伸。</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pic>
        <p:nvPicPr>
          <p:cNvPr id="2" name="图片 -2147482623"/>
          <p:cNvPicPr>
            <a:picLocks noChangeAspect="1"/>
          </p:cNvPicPr>
          <p:nvPr/>
        </p:nvPicPr>
        <p:blipFill>
          <a:blip r:embed="rId2"/>
          <a:stretch>
            <a:fillRect/>
          </a:stretch>
        </p:blipFill>
        <p:spPr>
          <a:xfrm>
            <a:off x="1748155" y="1073150"/>
            <a:ext cx="9018270" cy="5391150"/>
          </a:xfrm>
          <a:prstGeom prst="rect">
            <a:avLst/>
          </a:prstGeom>
          <a:noFill/>
          <a:ln w="9525">
            <a:noFill/>
          </a:ln>
        </p:spPr>
      </p:pic>
      <p:sp>
        <p:nvSpPr>
          <p:cNvPr id="3" name="文本框 2"/>
          <p:cNvSpPr txBox="1"/>
          <p:nvPr/>
        </p:nvSpPr>
        <p:spPr>
          <a:xfrm>
            <a:off x="4606925" y="581025"/>
            <a:ext cx="4064000" cy="583565"/>
          </a:xfrm>
          <a:prstGeom prst="rect">
            <a:avLst/>
          </a:prstGeom>
          <a:noFill/>
        </p:spPr>
        <p:txBody>
          <a:bodyPr wrap="square" rtlCol="0">
            <a:spAutoFit/>
          </a:bodyPr>
          <a:p>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相关性检测</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259965" y="2135505"/>
            <a:ext cx="6139180" cy="2306955"/>
          </a:xfrm>
          <a:prstGeom prst="rect">
            <a:avLst/>
          </a:prstGeom>
          <a:noFill/>
        </p:spPr>
        <p:txBody>
          <a:bodyPr wrap="square" rtlCol="0">
            <a:spAutoFit/>
          </a:bodyPr>
          <a:p>
            <a:r>
              <a:rPr lang="zh-CN" altLang="en-US"/>
              <a:t>从中可以看出</a:t>
            </a:r>
            <a:r>
              <a:rPr lang="en-US" altLang="zh-CN"/>
              <a:t>v3,v4,v5</a:t>
            </a:r>
            <a:r>
              <a:rPr lang="zh-CN" altLang="en-US"/>
              <a:t>相关性最差。</a:t>
            </a:r>
            <a:endParaRPr lang="zh-CN" altLang="en-US"/>
          </a:p>
          <a:p>
            <a:r>
              <a:rPr lang="en-US" altLang="zh-CN"/>
              <a:t>	</a:t>
            </a:r>
            <a:r>
              <a:rPr lang="zh-CN" altLang="en-US"/>
              <a:t>图中最后一行，即各指标与</a:t>
            </a:r>
            <a:r>
              <a:rPr lang="en-US" altLang="zh-CN"/>
              <a:t>V11</a:t>
            </a:r>
            <a:r>
              <a:rPr lang="zh-CN" altLang="en-US"/>
              <a:t>的相关性，便是与人口老龄化比例的相关性，从图中可以看出，各指标与人口老龄化比例有着很强的线性关系，且大都是正相关的关系，因此本次实验可以建立线性模型来进行预测，并且，从图中第一行可以看到，大部分指标与</a:t>
            </a:r>
            <a:r>
              <a:rPr lang="en-US" altLang="zh-CN"/>
              <a:t>V1</a:t>
            </a:r>
            <a:r>
              <a:rPr lang="zh-CN" altLang="en-US"/>
              <a:t>，即与年份变化存在很强的线性关系，因此在进行</a:t>
            </a:r>
            <a:r>
              <a:rPr lang="en-US" altLang="zh-CN"/>
              <a:t>2024</a:t>
            </a:r>
            <a:r>
              <a:rPr lang="zh-CN" altLang="en-US"/>
              <a:t>年各指标数据预测中使用线性回归预测会相对而言较为合适。</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pic>
        <p:nvPicPr>
          <p:cNvPr id="-2147482621" name="图片 -2147482622"/>
          <p:cNvPicPr>
            <a:picLocks noChangeAspect="1"/>
          </p:cNvPicPr>
          <p:nvPr/>
        </p:nvPicPr>
        <p:blipFill>
          <a:blip r:embed="rId2"/>
          <a:stretch>
            <a:fillRect/>
          </a:stretch>
        </p:blipFill>
        <p:spPr>
          <a:xfrm>
            <a:off x="822325" y="1593850"/>
            <a:ext cx="6483350" cy="4337685"/>
          </a:xfrm>
          <a:prstGeom prst="rect">
            <a:avLst/>
          </a:prstGeom>
          <a:noFill/>
          <a:ln w="9525">
            <a:noFill/>
          </a:ln>
        </p:spPr>
      </p:pic>
      <p:sp>
        <p:nvSpPr>
          <p:cNvPr id="2" name="文本框 1"/>
          <p:cNvSpPr txBox="1"/>
          <p:nvPr/>
        </p:nvSpPr>
        <p:spPr>
          <a:xfrm>
            <a:off x="4606925" y="581025"/>
            <a:ext cx="4064000" cy="583565"/>
          </a:xfrm>
          <a:prstGeom prst="rect">
            <a:avLst/>
          </a:prstGeom>
          <a:noFill/>
        </p:spPr>
        <p:txBody>
          <a:bodyPr wrap="square" rtlCol="0">
            <a:spAutoFit/>
          </a:bodyPr>
          <a:p>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建立线性回归模型</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文本框 5"/>
          <p:cNvSpPr txBox="1"/>
          <p:nvPr/>
        </p:nvSpPr>
        <p:spPr>
          <a:xfrm>
            <a:off x="7116445" y="2135505"/>
            <a:ext cx="3640455" cy="2153920"/>
          </a:xfrm>
          <a:prstGeom prst="rect">
            <a:avLst/>
          </a:prstGeom>
          <a:noFill/>
        </p:spPr>
        <p:txBody>
          <a:bodyPr wrap="square" rtlCol="0">
            <a:noAutofit/>
          </a:bodyPr>
          <a:p>
            <a:r>
              <a:rPr lang="zh-CN" altLang="en-US"/>
              <a:t>在本次分析中，我们使用了线性回归模型来预测人口老龄化比例（</a:t>
            </a:r>
            <a:r>
              <a:rPr lang="en-US" altLang="zh-CN"/>
              <a:t>V11</a:t>
            </a:r>
            <a:r>
              <a:rPr lang="zh-CN" altLang="en-US"/>
              <a:t>）。模型的自变量包括年末总人口（</a:t>
            </a:r>
            <a:r>
              <a:rPr lang="en-US" altLang="zh-CN"/>
              <a:t>V2</a:t>
            </a:r>
            <a:r>
              <a:rPr lang="zh-CN" altLang="en-US"/>
              <a:t>）、男性人口（</a:t>
            </a:r>
            <a:r>
              <a:rPr lang="en-US" altLang="zh-CN"/>
              <a:t>V6</a:t>
            </a:r>
            <a:r>
              <a:rPr lang="zh-CN" altLang="en-US"/>
              <a:t>）、女性人口（</a:t>
            </a:r>
            <a:r>
              <a:rPr lang="en-US" altLang="zh-CN"/>
              <a:t>V7</a:t>
            </a:r>
            <a:r>
              <a:rPr lang="zh-CN" altLang="en-US"/>
              <a:t>）、人均国内生产总值（</a:t>
            </a:r>
            <a:r>
              <a:rPr lang="en-US" altLang="zh-CN"/>
              <a:t>V8</a:t>
            </a:r>
            <a:r>
              <a:rPr lang="zh-CN" altLang="en-US"/>
              <a:t>）、居民消费水平（</a:t>
            </a:r>
            <a:r>
              <a:rPr lang="en-US" altLang="zh-CN"/>
              <a:t>V9</a:t>
            </a:r>
            <a:r>
              <a:rPr lang="zh-CN" altLang="en-US"/>
              <a:t>）和卫生总费用（</a:t>
            </a:r>
            <a:r>
              <a:rPr lang="en-US" altLang="zh-CN"/>
              <a:t>V10</a:t>
            </a:r>
            <a:r>
              <a:rPr lang="zh-CN" altLang="en-US"/>
              <a:t>）。</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pic>
        <p:nvPicPr>
          <p:cNvPr id="-2147482587" name="图片 1"/>
          <p:cNvPicPr>
            <a:picLocks noChangeAspect="1"/>
          </p:cNvPicPr>
          <p:nvPr/>
        </p:nvPicPr>
        <p:blipFill>
          <a:blip r:embed="rId2"/>
          <a:stretch>
            <a:fillRect/>
          </a:stretch>
        </p:blipFill>
        <p:spPr>
          <a:xfrm>
            <a:off x="3311843" y="2108200"/>
            <a:ext cx="5271135" cy="881380"/>
          </a:xfrm>
          <a:prstGeom prst="rect">
            <a:avLst/>
          </a:prstGeom>
          <a:noFill/>
          <a:ln w="9525">
            <a:noFill/>
          </a:ln>
        </p:spPr>
      </p:pic>
      <p:sp>
        <p:nvSpPr>
          <p:cNvPr id="2" name="文本框 1"/>
          <p:cNvSpPr txBox="1"/>
          <p:nvPr/>
        </p:nvSpPr>
        <p:spPr>
          <a:xfrm>
            <a:off x="2824480" y="3700780"/>
            <a:ext cx="6812915" cy="1198880"/>
          </a:xfrm>
          <a:prstGeom prst="rect">
            <a:avLst/>
          </a:prstGeom>
          <a:noFill/>
        </p:spPr>
        <p:txBody>
          <a:bodyPr wrap="square" rtlCol="0">
            <a:spAutoFit/>
          </a:bodyPr>
          <a:p>
            <a:r>
              <a:rPr lang="en-US" altLang="zh-CN"/>
              <a:t>   </a:t>
            </a:r>
            <a:r>
              <a:rPr lang="zh-CN" altLang="en-US"/>
              <a:t>由于上图中预测时提示该预测结果可能不可靠，因此有必要对预测结果进行误差率计算，通过平均误差率的大小判断该模型是否足够准确，在计算过程中，我们将真实值与预测值的差占真实值的比例定义为误差率，再求出</a:t>
            </a:r>
            <a:r>
              <a:rPr lang="en-US" altLang="zh-CN"/>
              <a:t>20</a:t>
            </a:r>
            <a:r>
              <a:rPr lang="zh-CN" altLang="en-US"/>
              <a:t>条数据的平均误差率</a:t>
            </a:r>
            <a:r>
              <a:rPr lang="en-US" altLang="zh-CN"/>
              <a:t>avg.</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847850" y="2208530"/>
            <a:ext cx="8201025" cy="2676525"/>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建立的线性回归模型具有很高的预测精度。所有的误差指标都表明，模型对人口老龄化比例的预测非常准确，可以在实际应用中放心使用。如果需要进一步的优化，可能可以考虑调整模型中的特征或使用其他回归方法（如岭回归、</a:t>
            </a:r>
            <a:r>
              <a:rPr lang="en-US" altLang="zh-CN" sz="2800">
                <a:latin typeface="宋体" panose="02010600030101010101" pitchFamily="2" charset="-122"/>
                <a:ea typeface="宋体" panose="02010600030101010101" pitchFamily="2" charset="-122"/>
                <a:cs typeface="宋体" panose="02010600030101010101" pitchFamily="2" charset="-122"/>
              </a:rPr>
              <a:t>LASSO</a:t>
            </a:r>
            <a:r>
              <a:rPr lang="zh-CN" altLang="en-US" sz="2800">
                <a:latin typeface="宋体" panose="02010600030101010101" pitchFamily="2" charset="-122"/>
                <a:ea typeface="宋体" panose="02010600030101010101" pitchFamily="2" charset="-122"/>
                <a:cs typeface="宋体" panose="02010600030101010101" pitchFamily="2" charset="-122"/>
              </a:rPr>
              <a:t>等），但从当前的误差结果来看，模型已经很优秀了。</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pic>
        <p:nvPicPr>
          <p:cNvPr id="-2147482619" name="图片 -2147482620"/>
          <p:cNvPicPr>
            <a:picLocks noChangeAspect="1"/>
          </p:cNvPicPr>
          <p:nvPr/>
        </p:nvPicPr>
        <p:blipFill>
          <a:blip r:embed="rId2"/>
          <a:stretch>
            <a:fillRect/>
          </a:stretch>
        </p:blipFill>
        <p:spPr>
          <a:xfrm>
            <a:off x="1048385" y="1539240"/>
            <a:ext cx="5378450" cy="3605530"/>
          </a:xfrm>
          <a:prstGeom prst="rect">
            <a:avLst/>
          </a:prstGeom>
          <a:noFill/>
          <a:ln w="9525">
            <a:noFill/>
          </a:ln>
        </p:spPr>
      </p:pic>
      <p:sp>
        <p:nvSpPr>
          <p:cNvPr id="2" name="文本框 1"/>
          <p:cNvSpPr txBox="1"/>
          <p:nvPr/>
        </p:nvSpPr>
        <p:spPr>
          <a:xfrm>
            <a:off x="6910070" y="1911350"/>
            <a:ext cx="4064000" cy="2861310"/>
          </a:xfrm>
          <a:prstGeom prst="rect">
            <a:avLst/>
          </a:prstGeom>
          <a:noFill/>
        </p:spPr>
        <p:txBody>
          <a:bodyPr wrap="square" rtlCol="0">
            <a:spAutoFit/>
          </a:bodyPr>
          <a:p>
            <a:r>
              <a:rPr lang="en-US" altLang="zh-CN"/>
              <a:t>2010</a:t>
            </a:r>
            <a:r>
              <a:rPr lang="zh-CN" altLang="en-US"/>
              <a:t>年</a:t>
            </a:r>
            <a:r>
              <a:rPr lang="en-US" altLang="zh-CN"/>
              <a:t> </a:t>
            </a:r>
            <a:r>
              <a:rPr lang="zh-CN" altLang="en-US"/>
              <a:t>和</a:t>
            </a:r>
            <a:r>
              <a:rPr lang="en-US" altLang="zh-CN"/>
              <a:t> 2001</a:t>
            </a:r>
            <a:r>
              <a:rPr lang="zh-CN" altLang="en-US"/>
              <a:t>年</a:t>
            </a:r>
            <a:r>
              <a:rPr lang="en-US" altLang="zh-CN"/>
              <a:t> </a:t>
            </a:r>
            <a:r>
              <a:rPr lang="zh-CN" altLang="en-US"/>
              <a:t>的残差都超过了设定的阈值（标准化残差大于</a:t>
            </a:r>
            <a:r>
              <a:rPr lang="en-US" altLang="zh-CN"/>
              <a:t>2</a:t>
            </a:r>
            <a:r>
              <a:rPr lang="zh-CN" altLang="en-US"/>
              <a:t>），因此它们被认为是离群点。这可能是由于某些异常因素（如政策变化、经济波动等）导致这些年份的老龄化比例与线性回归模型的预测结果存在较大偏差。</a:t>
            </a:r>
            <a:endParaRPr lang="zh-CN" altLang="en-US"/>
          </a:p>
          <a:p>
            <a:r>
              <a:rPr lang="zh-CN" altLang="en-US"/>
              <a:t>这些离群点的预测错误是相对较小的，且在合理范围内，因此不必担心这些点的误差对模型的影响。</a:t>
            </a:r>
            <a:endParaRPr lang="zh-CN" altLang="en-US"/>
          </a:p>
        </p:txBody>
      </p:sp>
      <p:pic>
        <p:nvPicPr>
          <p:cNvPr id="3" name="图片 2"/>
          <p:cNvPicPr>
            <a:picLocks noChangeAspect="1"/>
          </p:cNvPicPr>
          <p:nvPr/>
        </p:nvPicPr>
        <p:blipFill>
          <a:blip r:embed="rId3"/>
          <a:stretch>
            <a:fillRect/>
          </a:stretch>
        </p:blipFill>
        <p:spPr>
          <a:xfrm>
            <a:off x="3958590" y="5234940"/>
            <a:ext cx="4274820" cy="1104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pic>
        <p:nvPicPr>
          <p:cNvPr id="-2147482459" name="图片 1"/>
          <p:cNvPicPr>
            <a:picLocks noChangeAspect="1"/>
          </p:cNvPicPr>
          <p:nvPr/>
        </p:nvPicPr>
        <p:blipFill>
          <a:blip r:embed="rId2"/>
          <a:stretch>
            <a:fillRect/>
          </a:stretch>
        </p:blipFill>
        <p:spPr>
          <a:xfrm>
            <a:off x="1312228" y="2171700"/>
            <a:ext cx="5272405" cy="396240"/>
          </a:xfrm>
          <a:prstGeom prst="rect">
            <a:avLst/>
          </a:prstGeom>
          <a:noFill/>
          <a:ln w="9525">
            <a:noFill/>
          </a:ln>
        </p:spPr>
      </p:pic>
      <p:sp>
        <p:nvSpPr>
          <p:cNvPr id="2" name="文本框 1"/>
          <p:cNvSpPr txBox="1"/>
          <p:nvPr/>
        </p:nvSpPr>
        <p:spPr>
          <a:xfrm>
            <a:off x="1312545" y="1438275"/>
            <a:ext cx="6410325" cy="368300"/>
          </a:xfrm>
          <a:prstGeom prst="rect">
            <a:avLst/>
          </a:prstGeom>
          <a:noFill/>
        </p:spPr>
        <p:txBody>
          <a:bodyPr wrap="square" rtlCol="0">
            <a:spAutoFit/>
          </a:bodyPr>
          <a:p>
            <a:r>
              <a:rPr lang="en-US" altLang="zh-CN"/>
              <a:t>6.</a:t>
            </a:r>
            <a:r>
              <a:rPr lang="zh-CN" altLang="en-US"/>
              <a:t>预定义数据并且基于线性回归的各指标对</a:t>
            </a:r>
            <a:r>
              <a:rPr lang="en-US" altLang="zh-CN"/>
              <a:t>2024</a:t>
            </a:r>
            <a:r>
              <a:rPr lang="zh-CN" altLang="en-US"/>
              <a:t>年数据的预测</a:t>
            </a:r>
            <a:endParaRPr lang="zh-CN" altLang="en-US"/>
          </a:p>
        </p:txBody>
      </p:sp>
      <p:sp>
        <p:nvSpPr>
          <p:cNvPr id="3" name="文本框 2"/>
          <p:cNvSpPr txBox="1"/>
          <p:nvPr/>
        </p:nvSpPr>
        <p:spPr>
          <a:xfrm>
            <a:off x="1313180" y="2933065"/>
            <a:ext cx="6248400" cy="368300"/>
          </a:xfrm>
          <a:prstGeom prst="rect">
            <a:avLst/>
          </a:prstGeom>
          <a:noFill/>
        </p:spPr>
        <p:txBody>
          <a:bodyPr wrap="square" rtlCol="0">
            <a:spAutoFit/>
          </a:bodyPr>
          <a:p>
            <a:r>
              <a:rPr lang="en-US" altLang="zh-CN"/>
              <a:t>7.</a:t>
            </a:r>
            <a:r>
              <a:rPr lang="zh-CN" altLang="en-US"/>
              <a:t>对预测的</a:t>
            </a:r>
            <a:r>
              <a:rPr lang="en-US" altLang="zh-CN"/>
              <a:t>2024</a:t>
            </a:r>
            <a:r>
              <a:rPr lang="zh-CN" altLang="en-US"/>
              <a:t>年的数据进行基于</a:t>
            </a:r>
            <a:r>
              <a:rPr lang="en-US" altLang="zh-CN"/>
              <a:t>fisher</a:t>
            </a:r>
            <a:r>
              <a:rPr lang="zh-CN" altLang="en-US"/>
              <a:t>先从判别法的预测</a:t>
            </a:r>
            <a:endParaRPr lang="zh-CN" altLang="en-US"/>
          </a:p>
        </p:txBody>
      </p:sp>
      <p:pic>
        <p:nvPicPr>
          <p:cNvPr id="-2147482456" name="图片 1"/>
          <p:cNvPicPr>
            <a:picLocks noChangeAspect="1"/>
          </p:cNvPicPr>
          <p:nvPr/>
        </p:nvPicPr>
        <p:blipFill>
          <a:blip r:embed="rId3"/>
          <a:stretch>
            <a:fillRect/>
          </a:stretch>
        </p:blipFill>
        <p:spPr>
          <a:xfrm>
            <a:off x="1313180" y="3825875"/>
            <a:ext cx="5276850" cy="59690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312545" y="1635760"/>
            <a:ext cx="4064000" cy="583565"/>
          </a:xfrm>
          <a:prstGeom prst="rect">
            <a:avLst/>
          </a:prstGeom>
          <a:noFill/>
        </p:spPr>
        <p:txBody>
          <a:bodyPr wrap="square" rtlCol="0">
            <a:spAutoFit/>
          </a:bodyPr>
          <a:p>
            <a:pPr algn="l">
              <a:buClrTx/>
              <a:buSzTx/>
              <a:buFontTx/>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8.建立随机森林模型</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文本框 2"/>
          <p:cNvSpPr txBox="1"/>
          <p:nvPr/>
        </p:nvSpPr>
        <p:spPr>
          <a:xfrm>
            <a:off x="1312545" y="3302635"/>
            <a:ext cx="4064000" cy="583565"/>
          </a:xfrm>
          <a:prstGeom prst="rect">
            <a:avLst/>
          </a:prstGeom>
          <a:noFill/>
        </p:spPr>
        <p:txBody>
          <a:bodyPr wrap="square" rtlCol="0">
            <a:spAutoFit/>
          </a:bodyPr>
          <a:p>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9.改进随机森林模型</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1073742853" name="图片 1073742852"/>
          <p:cNvPicPr>
            <a:picLocks noRot="1" noChangeAspect="1"/>
          </p:cNvPicPr>
          <p:nvPr/>
        </p:nvPicPr>
        <p:blipFill>
          <a:blip r:embed="rId2"/>
          <a:stretch>
            <a:fillRect/>
          </a:stretch>
        </p:blipFill>
        <p:spPr>
          <a:xfrm>
            <a:off x="5376545" y="219393"/>
            <a:ext cx="5463540" cy="4739005"/>
          </a:xfrm>
          <a:prstGeom prst="rect">
            <a:avLst/>
          </a:prstGeom>
          <a:noFill/>
          <a:ln w="9525">
            <a:noFill/>
          </a:ln>
        </p:spPr>
      </p:pic>
      <p:pic>
        <p:nvPicPr>
          <p:cNvPr id="-2147482447" name="图片 1"/>
          <p:cNvPicPr>
            <a:picLocks noChangeAspect="1"/>
          </p:cNvPicPr>
          <p:nvPr/>
        </p:nvPicPr>
        <p:blipFill>
          <a:blip r:embed="rId3"/>
          <a:stretch>
            <a:fillRect/>
          </a:stretch>
        </p:blipFill>
        <p:spPr>
          <a:xfrm>
            <a:off x="993140" y="4712335"/>
            <a:ext cx="9846945" cy="132016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841750" y="1548765"/>
            <a:ext cx="4509135" cy="583565"/>
          </a:xfrm>
          <a:prstGeom prst="rect">
            <a:avLst/>
          </a:prstGeom>
          <a:noFill/>
        </p:spPr>
        <p:txBody>
          <a:bodyPr wrap="square" rtlCol="0">
            <a:spAutoFit/>
          </a:bodyPr>
          <a:p>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评估判断指标的重要性</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2147482437" name="图片 1"/>
          <p:cNvPicPr>
            <a:picLocks noChangeAspect="1"/>
          </p:cNvPicPr>
          <p:nvPr/>
        </p:nvPicPr>
        <p:blipFill>
          <a:blip r:embed="rId2"/>
          <a:stretch>
            <a:fillRect/>
          </a:stretch>
        </p:blipFill>
        <p:spPr>
          <a:xfrm>
            <a:off x="588645" y="2902585"/>
            <a:ext cx="6187440" cy="1825625"/>
          </a:xfrm>
          <a:prstGeom prst="rect">
            <a:avLst/>
          </a:prstGeom>
          <a:noFill/>
          <a:ln w="9525">
            <a:noFill/>
          </a:ln>
        </p:spPr>
      </p:pic>
      <p:pic>
        <p:nvPicPr>
          <p:cNvPr id="1073742854" name="图片 1073742853"/>
          <p:cNvPicPr>
            <a:picLocks noRot="1" noChangeAspect="1"/>
          </p:cNvPicPr>
          <p:nvPr/>
        </p:nvPicPr>
        <p:blipFill>
          <a:blip r:embed="rId3"/>
          <a:stretch>
            <a:fillRect/>
          </a:stretch>
        </p:blipFill>
        <p:spPr>
          <a:xfrm>
            <a:off x="5106670" y="2228850"/>
            <a:ext cx="5571490" cy="373761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06057"/>
            <a:ext cx="2731999" cy="1296637"/>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选题背景</a:t>
            </a:r>
            <a:endParaRPr lang="zh-CN" altLang="en-US" sz="2400" dirty="0">
              <a:solidFill>
                <a:srgbClr val="1C4372"/>
              </a:solidFill>
              <a:latin typeface="微软雅黑" panose="020B0503020204020204" pitchFamily="34" charset="-122"/>
              <a:ea typeface="微软雅黑" panose="020B0503020204020204" pitchFamily="34" charset="-122"/>
            </a:endParaRPr>
          </a:p>
          <a:p>
            <a:pPr>
              <a:lnSpc>
                <a:spcPct val="175000"/>
              </a:lnSpc>
            </a:pP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12545" y="1576705"/>
            <a:ext cx="4064000" cy="829945"/>
          </a:xfrm>
          <a:prstGeom prst="rect">
            <a:avLst/>
          </a:prstGeom>
          <a:noFill/>
        </p:spPr>
        <p:txBody>
          <a:bodyPr wrap="square" rtlCol="0">
            <a:spAutoFit/>
          </a:bodyPr>
          <a:p>
            <a:r>
              <a:rPr lang="zh-CN" altLang="en-US" sz="4800">
                <a:ln w="12700">
                  <a:solidFill>
                    <a:schemeClr val="accent5"/>
                  </a:solidFill>
                  <a:prstDash val="solid"/>
                </a:ln>
                <a:pattFill prst="ltDnDiag">
                  <a:fgClr>
                    <a:schemeClr val="accent5">
                      <a:lumMod val="60000"/>
                      <a:lumOff val="40000"/>
                    </a:schemeClr>
                  </a:fgClr>
                  <a:bgClr>
                    <a:schemeClr val="bg1"/>
                  </a:bgClr>
                </a:pattFill>
                <a:effectLst/>
                <a:latin typeface="宋体" panose="02010600030101010101" pitchFamily="2" charset="-122"/>
                <a:ea typeface="宋体" panose="02010600030101010101" pitchFamily="2" charset="-122"/>
              </a:rPr>
              <a:t>寻找时事热点</a:t>
            </a:r>
            <a:endParaRPr lang="zh-CN" altLang="en-US" sz="4800">
              <a:ln w="12700">
                <a:solidFill>
                  <a:schemeClr val="accent5"/>
                </a:solidFill>
                <a:prstDash val="solid"/>
              </a:ln>
              <a:pattFill prst="ltDnDiag">
                <a:fgClr>
                  <a:schemeClr val="accent5">
                    <a:lumMod val="60000"/>
                    <a:lumOff val="40000"/>
                  </a:schemeClr>
                </a:fgClr>
                <a:bgClr>
                  <a:schemeClr val="bg1"/>
                </a:bgClr>
              </a:pattFill>
              <a:effectLst/>
              <a:latin typeface="宋体" panose="02010600030101010101" pitchFamily="2" charset="-122"/>
              <a:ea typeface="宋体" panose="02010600030101010101" pitchFamily="2" charset="-122"/>
            </a:endParaRPr>
          </a:p>
        </p:txBody>
      </p:sp>
      <p:sp>
        <p:nvSpPr>
          <p:cNvPr id="9" name="文本框 8"/>
          <p:cNvSpPr txBox="1"/>
          <p:nvPr/>
        </p:nvSpPr>
        <p:spPr>
          <a:xfrm>
            <a:off x="6997065" y="1576705"/>
            <a:ext cx="5096510" cy="829945"/>
          </a:xfrm>
          <a:prstGeom prst="rect">
            <a:avLst/>
          </a:prstGeom>
          <a:noFill/>
        </p:spPr>
        <p:txBody>
          <a:bodyPr wrap="square" rtlCol="0">
            <a:spAutoFit/>
          </a:bodyPr>
          <a:p>
            <a:pPr algn="l">
              <a:buClrTx/>
              <a:buSzTx/>
              <a:buFontTx/>
            </a:pPr>
            <a:r>
              <a:rPr lang="zh-CN" altLang="en-US" sz="4800">
                <a:ln w="12700">
                  <a:solidFill>
                    <a:schemeClr val="accent5"/>
                  </a:solidFill>
                  <a:prstDash val="solid"/>
                </a:ln>
                <a:pattFill prst="ltDnDiag">
                  <a:fgClr>
                    <a:schemeClr val="accent5">
                      <a:lumMod val="60000"/>
                      <a:lumOff val="40000"/>
                    </a:schemeClr>
                  </a:fgClr>
                  <a:bgClr>
                    <a:schemeClr val="bg1"/>
                  </a:bgClr>
                </a:pattFill>
                <a:effectLst/>
                <a:latin typeface="宋体" panose="02010600030101010101" pitchFamily="2" charset="-122"/>
                <a:ea typeface="宋体" panose="02010600030101010101" pitchFamily="2" charset="-122"/>
              </a:rPr>
              <a:t>收集，清洗数据</a:t>
            </a:r>
            <a:endParaRPr lang="zh-CN" altLang="en-US" sz="4800">
              <a:ln w="12700">
                <a:solidFill>
                  <a:schemeClr val="accent5"/>
                </a:solidFill>
                <a:prstDash val="solid"/>
              </a:ln>
              <a:pattFill prst="ltDnDiag">
                <a:fgClr>
                  <a:schemeClr val="accent5">
                    <a:lumMod val="60000"/>
                    <a:lumOff val="40000"/>
                  </a:schemeClr>
                </a:fgClr>
                <a:bgClr>
                  <a:schemeClr val="bg1"/>
                </a:bgClr>
              </a:pattFill>
              <a:effectLst/>
              <a:latin typeface="宋体" panose="02010600030101010101" pitchFamily="2" charset="-122"/>
              <a:ea typeface="宋体" panose="02010600030101010101" pitchFamily="2" charset="-122"/>
            </a:endParaRPr>
          </a:p>
        </p:txBody>
      </p:sp>
      <p:sp>
        <p:nvSpPr>
          <p:cNvPr id="10" name="文本框 9"/>
          <p:cNvSpPr txBox="1"/>
          <p:nvPr/>
        </p:nvSpPr>
        <p:spPr>
          <a:xfrm>
            <a:off x="6997065" y="4753610"/>
            <a:ext cx="4064000" cy="829945"/>
          </a:xfrm>
          <a:prstGeom prst="rect">
            <a:avLst/>
          </a:prstGeom>
          <a:noFill/>
        </p:spPr>
        <p:txBody>
          <a:bodyPr wrap="square" rtlCol="0">
            <a:spAutoFit/>
          </a:bodyPr>
          <a:p>
            <a:pPr algn="l">
              <a:buClrTx/>
              <a:buSzTx/>
              <a:buFontTx/>
            </a:pPr>
            <a:r>
              <a:rPr lang="zh-CN" altLang="en-US" sz="4800">
                <a:ln w="12700">
                  <a:solidFill>
                    <a:schemeClr val="accent5"/>
                  </a:solidFill>
                  <a:prstDash val="solid"/>
                </a:ln>
                <a:pattFill prst="ltDnDiag">
                  <a:fgClr>
                    <a:schemeClr val="accent5">
                      <a:lumMod val="60000"/>
                      <a:lumOff val="40000"/>
                    </a:schemeClr>
                  </a:fgClr>
                  <a:bgClr>
                    <a:schemeClr val="bg1"/>
                  </a:bgClr>
                </a:pattFill>
                <a:effectLst/>
                <a:latin typeface="宋体" panose="02010600030101010101" pitchFamily="2" charset="-122"/>
                <a:ea typeface="宋体" panose="02010600030101010101" pitchFamily="2" charset="-122"/>
              </a:rPr>
              <a:t>建模分析</a:t>
            </a:r>
            <a:endParaRPr lang="zh-CN" altLang="en-US" sz="4800">
              <a:ln w="12700">
                <a:solidFill>
                  <a:schemeClr val="accent5"/>
                </a:solidFill>
                <a:prstDash val="solid"/>
              </a:ln>
              <a:pattFill prst="ltDnDiag">
                <a:fgClr>
                  <a:schemeClr val="accent5">
                    <a:lumMod val="60000"/>
                    <a:lumOff val="40000"/>
                  </a:schemeClr>
                </a:fgClr>
                <a:bgClr>
                  <a:schemeClr val="bg1"/>
                </a:bgClr>
              </a:pattFill>
              <a:effectLst/>
              <a:latin typeface="宋体" panose="02010600030101010101" pitchFamily="2" charset="-122"/>
              <a:ea typeface="宋体" panose="02010600030101010101" pitchFamily="2" charset="-122"/>
            </a:endParaRPr>
          </a:p>
        </p:txBody>
      </p:sp>
      <p:sp>
        <p:nvSpPr>
          <p:cNvPr id="11" name="文本框 10"/>
          <p:cNvSpPr txBox="1"/>
          <p:nvPr/>
        </p:nvSpPr>
        <p:spPr>
          <a:xfrm>
            <a:off x="1312545" y="4753610"/>
            <a:ext cx="4064000" cy="829945"/>
          </a:xfrm>
          <a:prstGeom prst="rect">
            <a:avLst/>
          </a:prstGeom>
          <a:noFill/>
        </p:spPr>
        <p:txBody>
          <a:bodyPr wrap="square" rtlCol="0">
            <a:spAutoFit/>
          </a:bodyPr>
          <a:p>
            <a:r>
              <a:rPr lang="zh-CN" altLang="en-US" sz="4800">
                <a:ln w="12700">
                  <a:solidFill>
                    <a:schemeClr val="accent5"/>
                  </a:solidFill>
                  <a:prstDash val="solid"/>
                </a:ln>
                <a:pattFill prst="ltDnDiag">
                  <a:fgClr>
                    <a:schemeClr val="accent5">
                      <a:lumMod val="60000"/>
                      <a:lumOff val="40000"/>
                    </a:schemeClr>
                  </a:fgClr>
                  <a:bgClr>
                    <a:schemeClr val="bg1"/>
                  </a:bgClr>
                </a:pattFill>
                <a:effectLst/>
                <a:latin typeface="宋体" panose="02010600030101010101" pitchFamily="2" charset="-122"/>
                <a:ea typeface="宋体" panose="02010600030101010101" pitchFamily="2" charset="-122"/>
              </a:rPr>
              <a:t>总结</a:t>
            </a:r>
            <a:endParaRPr lang="zh-CN" altLang="en-US" sz="4800">
              <a:ln w="12700">
                <a:solidFill>
                  <a:schemeClr val="accent5"/>
                </a:solidFill>
                <a:prstDash val="solid"/>
              </a:ln>
              <a:pattFill prst="ltDnDiag">
                <a:fgClr>
                  <a:schemeClr val="accent5">
                    <a:lumMod val="60000"/>
                    <a:lumOff val="40000"/>
                  </a:schemeClr>
                </a:fgClr>
                <a:bgClr>
                  <a:schemeClr val="bg1"/>
                </a:bgClr>
              </a:pattFill>
              <a:effectLst/>
              <a:latin typeface="宋体" panose="02010600030101010101" pitchFamily="2" charset="-122"/>
              <a:ea typeface="宋体" panose="02010600030101010101" pitchFamily="2" charset="-122"/>
            </a:endParaRPr>
          </a:p>
        </p:txBody>
      </p:sp>
      <p:cxnSp>
        <p:nvCxnSpPr>
          <p:cNvPr id="21" name="直接箭头连接符 20"/>
          <p:cNvCxnSpPr>
            <a:stCxn id="8" idx="3"/>
            <a:endCxn id="9" idx="1"/>
          </p:cNvCxnSpPr>
          <p:nvPr/>
        </p:nvCxnSpPr>
        <p:spPr>
          <a:xfrm>
            <a:off x="5376545" y="1991995"/>
            <a:ext cx="1620520"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5" name="直接箭头连接符 24"/>
          <p:cNvCxnSpPr/>
          <p:nvPr/>
        </p:nvCxnSpPr>
        <p:spPr>
          <a:xfrm>
            <a:off x="8653145" y="2439670"/>
            <a:ext cx="0" cy="219519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6" name="直接箭头连接符 25"/>
          <p:cNvCxnSpPr/>
          <p:nvPr/>
        </p:nvCxnSpPr>
        <p:spPr>
          <a:xfrm flipH="1" flipV="1">
            <a:off x="3426460" y="5156200"/>
            <a:ext cx="3477260" cy="1079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07135" y="1713230"/>
            <a:ext cx="4846320" cy="1715770"/>
          </a:xfrm>
          <a:prstGeom prst="rect">
            <a:avLst/>
          </a:prstGeom>
          <a:noFill/>
        </p:spPr>
        <p:txBody>
          <a:bodyPr wrap="square" rtlCol="0">
            <a:noAutofit/>
          </a:bodyPr>
          <a:p>
            <a:r>
              <a:rPr lang="en-US" altLang="zh-CN"/>
              <a:t>    “%IncMSE”</a:t>
            </a:r>
            <a:r>
              <a:rPr lang="zh-CN" altLang="en-US"/>
              <a:t>即</a:t>
            </a:r>
            <a:r>
              <a:rPr lang="en-US" altLang="zh-CN"/>
              <a:t>increase in mean squared error</a:t>
            </a:r>
            <a:r>
              <a:rPr lang="zh-CN" altLang="en-US"/>
              <a:t>，通过对每一个预测变量随机赋值，如果该预测变量更为重要，那么其值被随机替换后模型预测的误差会增大。因此，该值越大表示该变量的重要性越大；</a:t>
            </a:r>
            <a:endParaRPr lang="zh-CN" altLang="en-US"/>
          </a:p>
          <a:p>
            <a:endParaRPr lang="zh-CN" altLang="en-US"/>
          </a:p>
        </p:txBody>
      </p:sp>
      <p:sp>
        <p:nvSpPr>
          <p:cNvPr id="3" name="文本框 2"/>
          <p:cNvSpPr txBox="1"/>
          <p:nvPr/>
        </p:nvSpPr>
        <p:spPr>
          <a:xfrm>
            <a:off x="5932805" y="3775710"/>
            <a:ext cx="4606925" cy="1753235"/>
          </a:xfrm>
          <a:prstGeom prst="rect">
            <a:avLst/>
          </a:prstGeom>
          <a:noFill/>
        </p:spPr>
        <p:txBody>
          <a:bodyPr wrap="square" rtlCol="0">
            <a:spAutoFit/>
          </a:bodyPr>
          <a:p>
            <a:r>
              <a:rPr lang="en-US" altLang="zh-CN">
                <a:sym typeface="+mn-ea"/>
              </a:rPr>
              <a:t>	“IncNodePurity”</a:t>
            </a:r>
            <a:r>
              <a:rPr lang="zh-CN" altLang="en-US">
                <a:sym typeface="+mn-ea"/>
              </a:rPr>
              <a:t>即</a:t>
            </a:r>
            <a:r>
              <a:rPr lang="en-US" altLang="zh-CN">
                <a:sym typeface="+mn-ea"/>
              </a:rPr>
              <a:t>increase in node purity</a:t>
            </a:r>
            <a:r>
              <a:rPr lang="zh-CN" altLang="en-US">
                <a:sym typeface="+mn-ea"/>
              </a:rPr>
              <a:t>，通过残差平方和来度量，代表了每个变量对分类树每个节点上观测值的异质性的影响，从而比较变量的重要性。该值越大表示该变量的重要性越大。</a:t>
            </a:r>
            <a:endParaRPr lang="zh-CN" altLang="en-US"/>
          </a:p>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292350" y="2016125"/>
            <a:ext cx="4064000" cy="645160"/>
          </a:xfrm>
          <a:prstGeom prst="rect">
            <a:avLst/>
          </a:prstGeom>
          <a:noFill/>
        </p:spPr>
        <p:txBody>
          <a:bodyPr wrap="square" rtlCol="0">
            <a:spAutoFit/>
          </a:bodyPr>
          <a:p>
            <a:r>
              <a:rPr lang="en-US" altLang="zh-CN"/>
              <a:t>11.</a:t>
            </a:r>
            <a:r>
              <a:rPr lang="zh-CN" altLang="en-US"/>
              <a:t>基于随机森立模型的各年份人口老龄化预测</a:t>
            </a:r>
            <a:endParaRPr lang="zh-CN" altLang="en-US"/>
          </a:p>
        </p:txBody>
      </p:sp>
      <p:pic>
        <p:nvPicPr>
          <p:cNvPr id="-2147482429" name="图片 1"/>
          <p:cNvPicPr>
            <a:picLocks noChangeAspect="1"/>
          </p:cNvPicPr>
          <p:nvPr/>
        </p:nvPicPr>
        <p:blipFill>
          <a:blip r:embed="rId2"/>
          <a:stretch>
            <a:fillRect/>
          </a:stretch>
        </p:blipFill>
        <p:spPr>
          <a:xfrm>
            <a:off x="1785303" y="3108325"/>
            <a:ext cx="5274945" cy="207645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pic>
        <p:nvPicPr>
          <p:cNvPr id="1073743046" name="图片 1073743045"/>
          <p:cNvPicPr>
            <a:picLocks noRot="1" noChangeAspect="1"/>
          </p:cNvPicPr>
          <p:nvPr/>
        </p:nvPicPr>
        <p:blipFill>
          <a:blip r:embed="rId2"/>
          <a:stretch>
            <a:fillRect/>
          </a:stretch>
        </p:blipFill>
        <p:spPr>
          <a:xfrm>
            <a:off x="690245" y="1769745"/>
            <a:ext cx="5466080" cy="3666490"/>
          </a:xfrm>
          <a:prstGeom prst="rect">
            <a:avLst/>
          </a:prstGeom>
          <a:noFill/>
          <a:ln w="9525">
            <a:noFill/>
          </a:ln>
        </p:spPr>
      </p:pic>
      <p:sp>
        <p:nvSpPr>
          <p:cNvPr id="2" name="文本框 1"/>
          <p:cNvSpPr txBox="1"/>
          <p:nvPr/>
        </p:nvSpPr>
        <p:spPr>
          <a:xfrm>
            <a:off x="6400165" y="1983105"/>
            <a:ext cx="5530850" cy="3697605"/>
          </a:xfrm>
          <a:prstGeom prst="rect">
            <a:avLst/>
          </a:prstGeom>
          <a:noFill/>
        </p:spPr>
        <p:txBody>
          <a:bodyPr wrap="square" rtlCol="0">
            <a:noAutofit/>
          </a:bodyPr>
          <a:p>
            <a:r>
              <a:rPr lang="zh-CN" altLang="en-US"/>
              <a:t>通过构建相关热力图（</a:t>
            </a:r>
            <a:r>
              <a:rPr lang="en-US" altLang="zh-CN"/>
              <a:t>Correlation Heatmap</a:t>
            </a:r>
            <a:r>
              <a:rPr lang="zh-CN" altLang="en-US"/>
              <a:t>），我们发现，特别是</a:t>
            </a:r>
            <a:r>
              <a:rPr lang="en-US" altLang="zh-CN"/>
              <a:t>V3</a:t>
            </a:r>
            <a:r>
              <a:rPr lang="zh-CN" altLang="en-US"/>
              <a:t>和</a:t>
            </a:r>
            <a:r>
              <a:rPr lang="en-US" altLang="zh-CN"/>
              <a:t>V5</a:t>
            </a:r>
            <a:r>
              <a:rPr lang="zh-CN" altLang="en-US"/>
              <a:t>与</a:t>
            </a:r>
            <a:r>
              <a:rPr lang="en-US" altLang="zh-CN"/>
              <a:t>V11</a:t>
            </a:r>
            <a:r>
              <a:rPr lang="zh-CN" altLang="en-US"/>
              <a:t>之间存在高于</a:t>
            </a:r>
            <a:r>
              <a:rPr lang="en-US" altLang="zh-CN"/>
              <a:t>0.8</a:t>
            </a:r>
            <a:r>
              <a:rPr lang="zh-CN" altLang="en-US"/>
              <a:t>的强烈负相关关系。，即使是</a:t>
            </a:r>
            <a:r>
              <a:rPr lang="en-US" altLang="zh-CN"/>
              <a:t>V4</a:t>
            </a:r>
            <a:r>
              <a:rPr lang="zh-CN" altLang="en-US"/>
              <a:t>也有</a:t>
            </a:r>
            <a:r>
              <a:rPr lang="en-US" altLang="zh-CN"/>
              <a:t>0.78</a:t>
            </a:r>
            <a:r>
              <a:rPr lang="zh-CN" altLang="en-US"/>
              <a:t>。这意味着从纯相关性角度来看，这些变量或许在一定程度上对老龄化比例存在显著的解释信息，被提前剔除可能忽略了一些有价值的预测信号。</a:t>
            </a:r>
            <a:endParaRPr lang="zh-CN" altLang="en-US"/>
          </a:p>
          <a:p>
            <a:r>
              <a:rPr lang="zh-CN" altLang="en-US"/>
              <a:t>基于此观察，我们决定再次使用完整的数据集（即重新引入</a:t>
            </a:r>
            <a:r>
              <a:rPr lang="en-US" altLang="zh-CN"/>
              <a:t>V3</a:t>
            </a:r>
            <a:r>
              <a:rPr lang="zh-CN" altLang="en-US"/>
              <a:t>、</a:t>
            </a:r>
            <a:r>
              <a:rPr lang="en-US" altLang="zh-CN"/>
              <a:t>V4</a:t>
            </a:r>
            <a:r>
              <a:rPr lang="zh-CN" altLang="en-US"/>
              <a:t>、</a:t>
            </a:r>
            <a:r>
              <a:rPr lang="en-US" altLang="zh-CN"/>
              <a:t>V5</a:t>
            </a:r>
            <a:r>
              <a:rPr lang="zh-CN" altLang="en-US"/>
              <a:t>等所有原始特征）对模型进行训练与预测。这一额外步骤不仅能验证上述高相关变量的实际预测价值，也可评估在允许模型自动选择特征和处理复杂非线性关系的前提下，这些曾被认为贡献不佳的变量能否提供增益或改善模型的稳健性。</a:t>
            </a:r>
            <a:endParaRPr lang="zh-CN" altLang="en-US"/>
          </a:p>
        </p:txBody>
      </p:sp>
      <p:sp>
        <p:nvSpPr>
          <p:cNvPr id="3" name="文本框 2"/>
          <p:cNvSpPr txBox="1"/>
          <p:nvPr/>
        </p:nvSpPr>
        <p:spPr>
          <a:xfrm>
            <a:off x="1211580" y="1113790"/>
            <a:ext cx="10456545" cy="583565"/>
          </a:xfrm>
          <a:prstGeom prst="rect">
            <a:avLst/>
          </a:prstGeom>
          <a:noFill/>
        </p:spPr>
        <p:txBody>
          <a:bodyPr wrap="square" rtlCol="0">
            <a:spAutoFit/>
          </a:bodyPr>
          <a:p>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12.进一步探索删除变量的影响与综合特征集重新建模</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60095" y="3103880"/>
            <a:ext cx="5763895" cy="829945"/>
          </a:xfrm>
          <a:prstGeom prst="rect">
            <a:avLst/>
          </a:prstGeom>
        </p:spPr>
        <p:txBody>
          <a:bodyPr wrap="square">
            <a:spAutoFit/>
          </a:bodyPr>
          <a:p>
            <a:pPr marL="269875" indent="-269875" defTabSz="266700">
              <a:lnSpc>
                <a:spcPct val="150000"/>
              </a:lnSpc>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模型的定义以及优化模型方法</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图片 2"/>
          <p:cNvPicPr>
            <a:picLocks noChangeAspect="1"/>
          </p:cNvPicPr>
          <p:nvPr/>
        </p:nvPicPr>
        <p:blipFill>
          <a:blip r:embed="rId2"/>
          <a:stretch>
            <a:fillRect/>
          </a:stretch>
        </p:blipFill>
        <p:spPr>
          <a:xfrm>
            <a:off x="6205855" y="1073150"/>
            <a:ext cx="5257800" cy="489204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模型的人口结构动态更新方式</a:t>
            </a: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8010" y="3101340"/>
            <a:ext cx="5804535" cy="829945"/>
          </a:xfrm>
          <a:prstGeom prst="rect">
            <a:avLst/>
          </a:prstGeom>
        </p:spPr>
        <p:txBody>
          <a:bodyPr wrap="square">
            <a:spAutoFit/>
          </a:bodyPr>
          <a:p>
            <a:pPr marL="269875" indent="-269875" defTabSz="266700">
              <a:lnSpc>
                <a:spcPct val="150000"/>
              </a:lnSpc>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模型的人口结构动态更新方式</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图片 2"/>
          <p:cNvPicPr>
            <a:picLocks noChangeAspect="1"/>
          </p:cNvPicPr>
          <p:nvPr/>
        </p:nvPicPr>
        <p:blipFill>
          <a:blip r:embed="rId2"/>
          <a:stretch>
            <a:fillRect/>
          </a:stretch>
        </p:blipFill>
        <p:spPr>
          <a:xfrm>
            <a:off x="6153150" y="2579370"/>
            <a:ext cx="5379720" cy="24384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模型的人口结构动态更新方式</a:t>
            </a: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237355" y="1054100"/>
            <a:ext cx="3153410" cy="829945"/>
          </a:xfrm>
          <a:prstGeom prst="rect">
            <a:avLst/>
          </a:prstGeom>
        </p:spPr>
        <p:txBody>
          <a:bodyPr wrap="square">
            <a:spAutoFit/>
          </a:bodyPr>
          <a:p>
            <a:pPr marL="269875" indent="-269875" defTabSz="266700">
              <a:lnSpc>
                <a:spcPct val="150000"/>
              </a:lnSpc>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模型的约束条件</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6" name="图片 5"/>
          <p:cNvPicPr>
            <a:picLocks noChangeAspect="1"/>
          </p:cNvPicPr>
          <p:nvPr/>
        </p:nvPicPr>
        <p:blipFill>
          <a:blip r:embed="rId2"/>
          <a:stretch>
            <a:fillRect/>
          </a:stretch>
        </p:blipFill>
        <p:spPr>
          <a:xfrm>
            <a:off x="672465" y="2466340"/>
            <a:ext cx="4434205" cy="1582420"/>
          </a:xfrm>
          <a:prstGeom prst="rect">
            <a:avLst/>
          </a:prstGeom>
        </p:spPr>
      </p:pic>
      <p:pic>
        <p:nvPicPr>
          <p:cNvPr id="7" name="图片 6"/>
          <p:cNvPicPr>
            <a:picLocks noChangeAspect="1"/>
          </p:cNvPicPr>
          <p:nvPr/>
        </p:nvPicPr>
        <p:blipFill>
          <a:blip r:embed="rId3"/>
          <a:stretch>
            <a:fillRect/>
          </a:stretch>
        </p:blipFill>
        <p:spPr>
          <a:xfrm>
            <a:off x="2837815" y="4631055"/>
            <a:ext cx="5952490" cy="751840"/>
          </a:xfrm>
          <a:prstGeom prst="rect">
            <a:avLst/>
          </a:prstGeom>
        </p:spPr>
      </p:pic>
      <p:sp>
        <p:nvSpPr>
          <p:cNvPr id="8" name="文本框 7"/>
          <p:cNvSpPr txBox="1"/>
          <p:nvPr/>
        </p:nvSpPr>
        <p:spPr>
          <a:xfrm>
            <a:off x="6273165" y="2166938"/>
            <a:ext cx="5080000" cy="2030095"/>
          </a:xfrm>
          <a:prstGeom prst="rect">
            <a:avLst/>
          </a:prstGeom>
        </p:spPr>
        <p:txBody>
          <a:bodyPr>
            <a:spAutoFit/>
          </a:bodyPr>
          <a:p>
            <a:pPr marL="269875" indent="0" defTabSz="266700">
              <a:lnSpc>
                <a:spcPct val="150000"/>
              </a:lnSpc>
              <a:spcBef>
                <a:spcPct val="0"/>
              </a:spcBef>
              <a:spcAft>
                <a:spcPct val="0"/>
              </a:spcAft>
            </a:pP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优化求解</a:t>
            </a:r>
            <a:endParaRPr lang="zh-CN" altLang="en-US" sz="1400">
              <a:latin typeface="宋体" panose="02010600030101010101" pitchFamily="2" charset="-122"/>
              <a:ea typeface="宋体" panose="02010600030101010101" pitchFamily="2" charset="-122"/>
            </a:endParaRPr>
          </a:p>
          <a:p>
            <a:pPr marL="269875" indent="0" defTabSz="266700">
              <a:lnSpc>
                <a:spcPct val="150000"/>
              </a:lnSpc>
              <a:spcBef>
                <a:spcPct val="0"/>
              </a:spcBef>
              <a:spcAft>
                <a:spcPct val="0"/>
              </a:spcAft>
            </a:pPr>
            <a:r>
              <a:rPr lang="zh-CN" altLang="en-US" sz="1400">
                <a:latin typeface="宋体" panose="02010600030101010101" pitchFamily="2" charset="-122"/>
                <a:ea typeface="宋体" panose="02010600030101010101" pitchFamily="2" charset="-122"/>
              </a:rPr>
              <a:t>	使用</a:t>
            </a:r>
            <a:r>
              <a:rPr lang="en-US" altLang="zh-CN" sz="1400">
                <a:latin typeface="宋体" panose="02010600030101010101" pitchFamily="2" charset="-122"/>
                <a:ea typeface="宋体" panose="02010600030101010101" pitchFamily="2" charset="-122"/>
              </a:rPr>
              <a:t>NonlinearConstraint </a:t>
            </a:r>
            <a:r>
              <a:rPr lang="zh-CN" altLang="en-US" sz="1400">
                <a:latin typeface="宋体" panose="02010600030101010101" pitchFamily="2" charset="-122"/>
                <a:ea typeface="宋体" panose="02010600030101010101" pitchFamily="2" charset="-122"/>
              </a:rPr>
              <a:t>设置动态平衡和老龄化约束</a:t>
            </a:r>
            <a:r>
              <a:rPr lang="en-US" altLang="zh-CN"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marL="269875" indent="0" defTabSz="266700">
              <a:lnSpc>
                <a:spcPct val="150000"/>
              </a:lnSpc>
              <a:spcBef>
                <a:spcPct val="0"/>
              </a:spcBef>
              <a:spcAft>
                <a:spcPct val="0"/>
              </a:spcAft>
            </a:pPr>
            <a:r>
              <a:rPr lang="en-US" altLang="zh-CN" sz="1400">
                <a:latin typeface="宋体" panose="02010600030101010101" pitchFamily="2" charset="-122"/>
                <a:ea typeface="宋体" panose="02010600030101010101" pitchFamily="2" charset="-122"/>
              </a:rPr>
              <a:t>	method='trust-constr' </a:t>
            </a:r>
            <a:r>
              <a:rPr lang="zh-CN" altLang="en-US" sz="1400">
                <a:latin typeface="宋体" panose="02010600030101010101" pitchFamily="2" charset="-122"/>
                <a:ea typeface="宋体" panose="02010600030101010101" pitchFamily="2" charset="-122"/>
              </a:rPr>
              <a:t>确保在优化过程中严格满足非线性约束条件。</a:t>
            </a:r>
            <a:endParaRPr lang="zh-CN" altLang="en-US" sz="1400">
              <a:latin typeface="宋体" panose="02010600030101010101" pitchFamily="2" charset="-122"/>
              <a:ea typeface="宋体" panose="02010600030101010101" pitchFamily="2" charset="-122"/>
            </a:endParaRPr>
          </a:p>
          <a:p>
            <a:pPr marL="269875" indent="0" defTabSz="266700">
              <a:lnSpc>
                <a:spcPct val="150000"/>
              </a:lnSpc>
              <a:spcBef>
                <a:spcPct val="0"/>
              </a:spcBef>
              <a:spcAft>
                <a:spcPct val="0"/>
              </a:spcAft>
            </a:pPr>
            <a:r>
              <a:rPr lang="zh-CN" altLang="en-US" sz="1400">
                <a:latin typeface="宋体" panose="02010600030101010101" pitchFamily="2" charset="-122"/>
                <a:ea typeface="宋体" panose="02010600030101010101" pitchFamily="2" charset="-122"/>
              </a:rPr>
              <a:t>	优化结果</a:t>
            </a:r>
            <a:r>
              <a:rPr lang="en-US" altLang="zh-CN" sz="1400">
                <a:latin typeface="宋体" panose="02010600030101010101" pitchFamily="2" charset="-122"/>
                <a:ea typeface="宋体" panose="02010600030101010101" pitchFamily="2" charset="-122"/>
              </a:rPr>
              <a:t>res.x </a:t>
            </a:r>
            <a:r>
              <a:rPr lang="zh-CN" altLang="en-US" sz="1400">
                <a:latin typeface="宋体" panose="02010600030101010101" pitchFamily="2" charset="-122"/>
                <a:ea typeface="宋体" panose="02010600030101010101" pitchFamily="2" charset="-122"/>
              </a:rPr>
              <a:t>通过约束条件验证，保证所有预测变量符合定义的逻辑。</a:t>
            </a:r>
            <a:endParaRPr lang="zh-CN" altLang="en-US" sz="1400">
              <a:latin typeface="宋体" panose="02010600030101010101" pitchFamily="2" charset="-122"/>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模型的人口结构动态更新方式</a:t>
            </a: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8010" y="3101340"/>
            <a:ext cx="5804535" cy="829945"/>
          </a:xfrm>
          <a:prstGeom prst="rect">
            <a:avLst/>
          </a:prstGeom>
        </p:spPr>
        <p:txBody>
          <a:bodyPr wrap="square">
            <a:spAutoFit/>
          </a:bodyPr>
          <a:p>
            <a:pPr marL="269875" indent="-269875" defTabSz="266700">
              <a:lnSpc>
                <a:spcPct val="150000"/>
              </a:lnSpc>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模型的人口结构动态更新方式</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图片 2"/>
          <p:cNvPicPr>
            <a:picLocks noChangeAspect="1"/>
          </p:cNvPicPr>
          <p:nvPr/>
        </p:nvPicPr>
        <p:blipFill>
          <a:blip r:embed="rId2"/>
          <a:stretch>
            <a:fillRect/>
          </a:stretch>
        </p:blipFill>
        <p:spPr>
          <a:xfrm>
            <a:off x="6153150" y="2579370"/>
            <a:ext cx="5379720" cy="24384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17.</a:t>
            </a:r>
            <a:r>
              <a:rPr lang="zh-CN" altLang="en-US" dirty="0">
                <a:latin typeface="微软雅黑" panose="020B0503020204020204" pitchFamily="34" charset="-122"/>
                <a:ea typeface="微软雅黑" panose="020B0503020204020204" pitchFamily="34" charset="-122"/>
              </a:rPr>
              <a:t>对数线性预测</a:t>
            </a: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03350" y="1710690"/>
            <a:ext cx="3088640" cy="829945"/>
          </a:xfrm>
          <a:prstGeom prst="rect">
            <a:avLst/>
          </a:prstGeom>
        </p:spPr>
        <p:txBody>
          <a:bodyPr wrap="square">
            <a:spAutoFit/>
          </a:bodyPr>
          <a:p>
            <a:pPr marL="269875" indent="-269875" defTabSz="266700">
              <a:lnSpc>
                <a:spcPct val="150000"/>
              </a:lnSpc>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灰色预测模型</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6" name="图片 5"/>
          <p:cNvPicPr>
            <a:picLocks noChangeAspect="1"/>
          </p:cNvPicPr>
          <p:nvPr/>
        </p:nvPicPr>
        <p:blipFill>
          <a:blip r:embed="rId2"/>
          <a:stretch>
            <a:fillRect/>
          </a:stretch>
        </p:blipFill>
        <p:spPr>
          <a:xfrm>
            <a:off x="588645" y="3006090"/>
            <a:ext cx="5311140" cy="2933700"/>
          </a:xfrm>
          <a:prstGeom prst="rect">
            <a:avLst/>
          </a:prstGeom>
        </p:spPr>
      </p:pic>
      <p:sp>
        <p:nvSpPr>
          <p:cNvPr id="7" name="文本框 6"/>
          <p:cNvSpPr txBox="1"/>
          <p:nvPr/>
        </p:nvSpPr>
        <p:spPr>
          <a:xfrm>
            <a:off x="7195820" y="1710690"/>
            <a:ext cx="3091815" cy="829945"/>
          </a:xfrm>
          <a:prstGeom prst="rect">
            <a:avLst/>
          </a:prstGeom>
        </p:spPr>
        <p:txBody>
          <a:bodyPr wrap="square">
            <a:spAutoFit/>
          </a:bodyPr>
          <a:p>
            <a:pPr marL="269875" indent="-269875" defTabSz="266700">
              <a:lnSpc>
                <a:spcPct val="150000"/>
              </a:lnSpc>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对数线性预测</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8" name="图片 7"/>
          <p:cNvPicPr>
            <a:picLocks noChangeAspect="1"/>
          </p:cNvPicPr>
          <p:nvPr/>
        </p:nvPicPr>
        <p:blipFill>
          <a:blip r:embed="rId3"/>
          <a:stretch>
            <a:fillRect/>
          </a:stretch>
        </p:blipFill>
        <p:spPr>
          <a:xfrm>
            <a:off x="6204585" y="3659505"/>
            <a:ext cx="5440680" cy="136398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17.</a:t>
            </a:r>
            <a:r>
              <a:rPr lang="zh-CN" altLang="en-US" dirty="0">
                <a:latin typeface="微软雅黑" panose="020B0503020204020204" pitchFamily="34" charset="-122"/>
                <a:ea typeface="微软雅黑" panose="020B0503020204020204" pitchFamily="34" charset="-122"/>
              </a:rPr>
              <a:t>对数线性预测</a:t>
            </a: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03350" y="1710690"/>
            <a:ext cx="3088640" cy="829945"/>
          </a:xfrm>
          <a:prstGeom prst="rect">
            <a:avLst/>
          </a:prstGeom>
        </p:spPr>
        <p:txBody>
          <a:bodyPr wrap="square">
            <a:spAutoFit/>
          </a:bodyPr>
          <a:p>
            <a:pPr marL="269875" indent="-269875" defTabSz="266700">
              <a:lnSpc>
                <a:spcPct val="150000"/>
              </a:lnSpc>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组合预测</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文本框 6"/>
          <p:cNvSpPr txBox="1"/>
          <p:nvPr/>
        </p:nvSpPr>
        <p:spPr>
          <a:xfrm>
            <a:off x="7195820" y="1710690"/>
            <a:ext cx="3091815" cy="1568450"/>
          </a:xfrm>
          <a:prstGeom prst="rect">
            <a:avLst/>
          </a:prstGeom>
        </p:spPr>
        <p:txBody>
          <a:bodyPr wrap="square">
            <a:spAutoFit/>
          </a:bodyPr>
          <a:p>
            <a:pPr marL="269875" indent="-269875" defTabSz="266700">
              <a:lnSpc>
                <a:spcPct val="150000"/>
              </a:lnSpc>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年龄段比例和老龄化比例预测</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图片 2"/>
          <p:cNvPicPr>
            <a:picLocks noChangeAspect="1"/>
          </p:cNvPicPr>
          <p:nvPr/>
        </p:nvPicPr>
        <p:blipFill>
          <a:blip r:embed="rId2"/>
          <a:stretch>
            <a:fillRect/>
          </a:stretch>
        </p:blipFill>
        <p:spPr>
          <a:xfrm>
            <a:off x="500380" y="3742055"/>
            <a:ext cx="5417820" cy="525780"/>
          </a:xfrm>
          <a:prstGeom prst="rect">
            <a:avLst/>
          </a:prstGeom>
        </p:spPr>
      </p:pic>
      <p:pic>
        <p:nvPicPr>
          <p:cNvPr id="9" name="图片 8"/>
          <p:cNvPicPr>
            <a:picLocks noChangeAspect="1"/>
          </p:cNvPicPr>
          <p:nvPr/>
        </p:nvPicPr>
        <p:blipFill>
          <a:blip r:embed="rId3"/>
          <a:stretch>
            <a:fillRect/>
          </a:stretch>
        </p:blipFill>
        <p:spPr>
          <a:xfrm>
            <a:off x="5918200" y="3399155"/>
            <a:ext cx="5425440" cy="868680"/>
          </a:xfrm>
          <a:prstGeom prst="rect">
            <a:avLst/>
          </a:prstGeom>
        </p:spPr>
      </p:pic>
      <p:pic>
        <p:nvPicPr>
          <p:cNvPr id="10" name="图片 9"/>
          <p:cNvPicPr>
            <a:picLocks noChangeAspect="1"/>
          </p:cNvPicPr>
          <p:nvPr/>
        </p:nvPicPr>
        <p:blipFill>
          <a:blip r:embed="rId4"/>
          <a:stretch>
            <a:fillRect/>
          </a:stretch>
        </p:blipFill>
        <p:spPr>
          <a:xfrm>
            <a:off x="6009640" y="4267835"/>
            <a:ext cx="5334000" cy="13792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模型预测结果比较分析</a:t>
            </a: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490595" y="2079308"/>
            <a:ext cx="5080000" cy="829945"/>
          </a:xfrm>
          <a:prstGeom prst="rect">
            <a:avLst/>
          </a:prstGeom>
        </p:spPr>
        <p:txBody>
          <a:bodyPr>
            <a:spAutoFit/>
          </a:bodyPr>
          <a:p>
            <a:pPr marL="269875" indent="-269875" defTabSz="266700">
              <a:lnSpc>
                <a:spcPct val="150000"/>
              </a:lnSpc>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模型预测结果比较分析</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文本框 8"/>
          <p:cNvSpPr txBox="1"/>
          <p:nvPr/>
        </p:nvSpPr>
        <p:spPr>
          <a:xfrm>
            <a:off x="2817495" y="3040380"/>
            <a:ext cx="5872480" cy="1568450"/>
          </a:xfrm>
          <a:prstGeom prst="rect">
            <a:avLst/>
          </a:prstGeom>
        </p:spPr>
        <p:txBody>
          <a:bodyPr wrap="square">
            <a:spAutoFit/>
          </a:bodyPr>
          <a:p>
            <a:pPr marL="0" indent="0" defTabSz="266700">
              <a:lnSpc>
                <a:spcPct val="150000"/>
              </a:lnSpc>
              <a:spcBef>
                <a:spcPct val="0"/>
              </a:spcBef>
              <a:spcAft>
                <a:spcPct val="0"/>
              </a:spcAft>
            </a:pPr>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在</a:t>
            </a:r>
            <a:r>
              <a:rPr lang="en-US" altLang="zh-CN" sz="1600">
                <a:latin typeface="宋体" panose="02010600030101010101" pitchFamily="2" charset="-122"/>
                <a:ea typeface="宋体" panose="02010600030101010101" pitchFamily="2" charset="-122"/>
              </a:rPr>
              <a:t>Fisher</a:t>
            </a:r>
            <a:r>
              <a:rPr lang="zh-CN" altLang="en-US" sz="1600">
                <a:latin typeface="宋体" panose="02010600030101010101" pitchFamily="2" charset="-122"/>
                <a:ea typeface="宋体" panose="02010600030101010101" pitchFamily="2" charset="-122"/>
              </a:rPr>
              <a:t>线性判别模型</a:t>
            </a:r>
            <a:r>
              <a:rPr lang="en-US" altLang="zh-CN" sz="1600">
                <a:latin typeface="宋体" panose="02010600030101010101" pitchFamily="2" charset="-122"/>
                <a:ea typeface="宋体" panose="02010600030101010101" pitchFamily="2" charset="-122"/>
              </a:rPr>
              <a:t>fit</a:t>
            </a:r>
            <a:r>
              <a:rPr lang="zh-CN" altLang="en-US" sz="1600">
                <a:latin typeface="宋体" panose="02010600030101010101" pitchFamily="2" charset="-122"/>
                <a:ea typeface="宋体" panose="02010600030101010101" pitchFamily="2" charset="-122"/>
              </a:rPr>
              <a:t>的预测中，得出</a:t>
            </a:r>
            <a:r>
              <a:rPr lang="en-US" altLang="zh-CN" sz="1600">
                <a:latin typeface="宋体" panose="02010600030101010101" pitchFamily="2" charset="-122"/>
                <a:ea typeface="宋体" panose="02010600030101010101" pitchFamily="2" charset="-122"/>
              </a:rPr>
              <a:t>2024</a:t>
            </a:r>
            <a:r>
              <a:rPr lang="zh-CN" altLang="en-US" sz="1600">
                <a:latin typeface="宋体" panose="02010600030101010101" pitchFamily="2" charset="-122"/>
                <a:ea typeface="宋体" panose="02010600030101010101" pitchFamily="2" charset="-122"/>
              </a:rPr>
              <a:t>年末人口老龄化比例约为</a:t>
            </a:r>
            <a:r>
              <a:rPr lang="en-US" altLang="zh-CN" sz="1600">
                <a:latin typeface="宋体" panose="02010600030101010101" pitchFamily="2" charset="-122"/>
                <a:ea typeface="宋体" panose="02010600030101010101" pitchFamily="2" charset="-122"/>
              </a:rPr>
              <a:t>12.61%</a:t>
            </a:r>
            <a:r>
              <a:rPr lang="zh-CN" altLang="en-US" sz="1600">
                <a:latin typeface="宋体" panose="02010600030101010101" pitchFamily="2" charset="-122"/>
                <a:ea typeface="宋体" panose="02010600030101010101" pitchFamily="2" charset="-122"/>
              </a:rPr>
              <a:t>，而在随机森林模型</a:t>
            </a:r>
            <a:r>
              <a:rPr lang="en-US" altLang="zh-CN" sz="1600">
                <a:latin typeface="宋体" panose="02010600030101010101" pitchFamily="2" charset="-122"/>
                <a:ea typeface="宋体" panose="02010600030101010101" pitchFamily="2" charset="-122"/>
              </a:rPr>
              <a:t>rfmode</a:t>
            </a:r>
            <a:r>
              <a:rPr lang="zh-CN" altLang="en-US" sz="1600">
                <a:latin typeface="宋体" panose="02010600030101010101" pitchFamily="2" charset="-122"/>
                <a:ea typeface="宋体" panose="02010600030101010101" pitchFamily="2" charset="-122"/>
              </a:rPr>
              <a:t>的预测中，得出</a:t>
            </a:r>
            <a:r>
              <a:rPr lang="en-US" altLang="zh-CN" sz="1600">
                <a:latin typeface="宋体" panose="02010600030101010101" pitchFamily="2" charset="-122"/>
                <a:ea typeface="宋体" panose="02010600030101010101" pitchFamily="2" charset="-122"/>
              </a:rPr>
              <a:t>2024</a:t>
            </a:r>
            <a:r>
              <a:rPr lang="zh-CN" altLang="en-US" sz="1600">
                <a:latin typeface="宋体" panose="02010600030101010101" pitchFamily="2" charset="-122"/>
                <a:ea typeface="宋体" panose="02010600030101010101" pitchFamily="2" charset="-122"/>
              </a:rPr>
              <a:t>年末人口老龄化比例约为</a:t>
            </a:r>
            <a:r>
              <a:rPr lang="en-US" altLang="zh-CN" sz="1600">
                <a:latin typeface="宋体" panose="02010600030101010101" pitchFamily="2" charset="-122"/>
                <a:ea typeface="宋体" panose="02010600030101010101" pitchFamily="2" charset="-122"/>
              </a:rPr>
              <a:t>12.64%</a:t>
            </a:r>
            <a:r>
              <a:rPr lang="zh-CN" altLang="en-US" sz="1600">
                <a:latin typeface="宋体" panose="02010600030101010101" pitchFamily="2" charset="-122"/>
                <a:ea typeface="宋体" panose="02010600030101010101" pitchFamily="2" charset="-122"/>
              </a:rPr>
              <a:t>，两者之间的差距为</a:t>
            </a:r>
            <a:r>
              <a:rPr lang="en-US" altLang="zh-CN" sz="1600">
                <a:latin typeface="宋体" panose="02010600030101010101" pitchFamily="2" charset="-122"/>
                <a:ea typeface="宋体" panose="02010600030101010101" pitchFamily="2" charset="-122"/>
              </a:rPr>
              <a:t>0.03%</a:t>
            </a:r>
            <a:r>
              <a:rPr lang="zh-CN" altLang="en-US" sz="1600">
                <a:latin typeface="宋体" panose="02010600030101010101" pitchFamily="2" charset="-122"/>
                <a:ea typeface="宋体" panose="02010600030101010101" pitchFamily="2" charset="-122"/>
              </a:rPr>
              <a:t>，可以说极为接近，因此此次实验预测结果较为准确。</a:t>
            </a:r>
            <a:endParaRPr lang="zh-CN" altLang="en-US" sz="160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 name="组合 1"/>
          <p:cNvGrpSpPr/>
          <p:nvPr/>
        </p:nvGrpSpPr>
        <p:grpSpPr>
          <a:xfrm rot="16200000">
            <a:off x="656905" y="1629096"/>
            <a:ext cx="2808514" cy="3599808"/>
            <a:chOff x="5047737" y="219528"/>
            <a:chExt cx="2086286" cy="2674094"/>
          </a:xfrm>
        </p:grpSpPr>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342280" y="1140465"/>
              <a:ext cx="1528882" cy="1531978"/>
              <a:chOff x="10176134" y="157468"/>
              <a:chExt cx="1773386" cy="1776980"/>
            </a:xfrm>
            <a:solidFill>
              <a:schemeClr val="bg1"/>
            </a:solidFill>
            <a:effectLst/>
          </p:grpSpPr>
          <p:sp>
            <p:nvSpPr>
              <p:cNvPr id="21" name="椭圆 80"/>
              <p:cNvSpPr/>
              <p:nvPr/>
            </p:nvSpPr>
            <p:spPr bwMode="auto">
              <a:xfrm>
                <a:off x="10176134" y="157468"/>
                <a:ext cx="1773386" cy="1776980"/>
              </a:xfrm>
              <a:prstGeom prst="ellipse">
                <a:avLst/>
              </a:prstGeom>
              <a:grp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15" name="组合 14"/>
              <p:cNvGrpSpPr/>
              <p:nvPr/>
            </p:nvGrpSpPr>
            <p:grpSpPr>
              <a:xfrm>
                <a:off x="10638670" y="749095"/>
                <a:ext cx="823442" cy="585626"/>
                <a:chOff x="1743075" y="720725"/>
                <a:chExt cx="5573713" cy="3963988"/>
              </a:xfrm>
              <a:grpFill/>
            </p:grpSpPr>
            <p:sp>
              <p:nvSpPr>
                <p:cNvPr id="16"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7"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8"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9"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grpSp>
      <p:sp>
        <p:nvSpPr>
          <p:cNvPr id="36" name="文本框 35"/>
          <p:cNvSpPr txBox="1"/>
          <p:nvPr/>
        </p:nvSpPr>
        <p:spPr>
          <a:xfrm>
            <a:off x="1232722" y="2644170"/>
            <a:ext cx="2676308" cy="1569660"/>
          </a:xfrm>
          <a:prstGeom prst="rect">
            <a:avLst/>
          </a:prstGeom>
          <a:noFill/>
          <a:ln>
            <a:noFill/>
          </a:ln>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9600" b="0"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9600" b="0" dirty="0">
              <a:solidFill>
                <a:srgbClr val="1C437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7" name="矩形 36"/>
          <p:cNvSpPr/>
          <p:nvPr/>
        </p:nvSpPr>
        <p:spPr>
          <a:xfrm>
            <a:off x="5826974" y="2728655"/>
            <a:ext cx="2031325" cy="929293"/>
          </a:xfrm>
          <a:prstGeom prst="rect">
            <a:avLst/>
          </a:prstGeom>
        </p:spPr>
        <p:txBody>
          <a:bodyPr wrap="none">
            <a:spAutoFit/>
          </a:bodyPr>
          <a:lstStyle/>
          <a:p>
            <a:pPr>
              <a:lnSpc>
                <a:spcPct val="175000"/>
              </a:lnSpc>
            </a:pPr>
            <a:r>
              <a:rPr lang="zh-CN" altLang="en-US" sz="3600" dirty="0">
                <a:solidFill>
                  <a:srgbClr val="1C4372"/>
                </a:solidFill>
                <a:latin typeface="微软雅黑" panose="020B0503020204020204" pitchFamily="34" charset="-122"/>
                <a:ea typeface="微软雅黑" panose="020B0503020204020204" pitchFamily="34" charset="-122"/>
              </a:rPr>
              <a:t>选题背景</a:t>
            </a:r>
            <a:endParaRPr lang="zh-CN" altLang="en-US" sz="3600" dirty="0">
              <a:solidFill>
                <a:srgbClr val="1C437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 name="组合 1"/>
          <p:cNvGrpSpPr/>
          <p:nvPr/>
        </p:nvGrpSpPr>
        <p:grpSpPr>
          <a:xfrm rot="16200000">
            <a:off x="656905" y="1629096"/>
            <a:ext cx="2808514" cy="3599808"/>
            <a:chOff x="5047737" y="219528"/>
            <a:chExt cx="2086286" cy="2674094"/>
          </a:xfrm>
        </p:grpSpPr>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342280" y="1140465"/>
              <a:ext cx="1528882" cy="1531978"/>
              <a:chOff x="10176134" y="157468"/>
              <a:chExt cx="1773386" cy="1776980"/>
            </a:xfrm>
            <a:solidFill>
              <a:schemeClr val="bg1"/>
            </a:solidFill>
            <a:effectLst/>
          </p:grpSpPr>
          <p:sp>
            <p:nvSpPr>
              <p:cNvPr id="21" name="椭圆 80"/>
              <p:cNvSpPr/>
              <p:nvPr/>
            </p:nvSpPr>
            <p:spPr bwMode="auto">
              <a:xfrm>
                <a:off x="10176134" y="157468"/>
                <a:ext cx="1773386" cy="1776980"/>
              </a:xfrm>
              <a:prstGeom prst="ellipse">
                <a:avLst/>
              </a:prstGeom>
              <a:grp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15" name="组合 14"/>
              <p:cNvGrpSpPr/>
              <p:nvPr/>
            </p:nvGrpSpPr>
            <p:grpSpPr>
              <a:xfrm>
                <a:off x="10638670" y="749095"/>
                <a:ext cx="823442" cy="585626"/>
                <a:chOff x="1743075" y="720725"/>
                <a:chExt cx="5573713" cy="3963988"/>
              </a:xfrm>
              <a:grpFill/>
            </p:grpSpPr>
            <p:sp>
              <p:nvSpPr>
                <p:cNvPr id="16"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7"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8"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9"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grpSp>
      <p:sp>
        <p:nvSpPr>
          <p:cNvPr id="36" name="文本框 35"/>
          <p:cNvSpPr txBox="1"/>
          <p:nvPr/>
        </p:nvSpPr>
        <p:spPr>
          <a:xfrm>
            <a:off x="1232722" y="2644170"/>
            <a:ext cx="2676308" cy="1569660"/>
          </a:xfrm>
          <a:prstGeom prst="rect">
            <a:avLst/>
          </a:prstGeom>
          <a:noFill/>
          <a:ln>
            <a:noFill/>
          </a:ln>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9600" b="0"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9600" b="0" dirty="0">
              <a:solidFill>
                <a:srgbClr val="1C437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2" name="矩形 81"/>
          <p:cNvSpPr/>
          <p:nvPr/>
        </p:nvSpPr>
        <p:spPr>
          <a:xfrm>
            <a:off x="5589582" y="2793996"/>
            <a:ext cx="1097280" cy="1060450"/>
          </a:xfrm>
          <a:prstGeom prst="rect">
            <a:avLst/>
          </a:prstGeom>
        </p:spPr>
        <p:txBody>
          <a:bodyPr wrap="none">
            <a:spAutoFit/>
          </a:bodyPr>
          <a:lstStyle/>
          <a:p>
            <a:pPr>
              <a:lnSpc>
                <a:spcPct val="175000"/>
              </a:lnSpc>
            </a:pPr>
            <a:r>
              <a:rPr lang="zh-CN" altLang="en-US" sz="3600" dirty="0">
                <a:solidFill>
                  <a:srgbClr val="1C4372"/>
                </a:solidFill>
                <a:latin typeface="微软雅黑" panose="020B0503020204020204" pitchFamily="34" charset="-122"/>
                <a:ea typeface="微软雅黑" panose="020B0503020204020204" pitchFamily="34" charset="-122"/>
              </a:rPr>
              <a:t>总结</a:t>
            </a:r>
            <a:endParaRPr lang="zh-CN" altLang="en-US" sz="3600" dirty="0">
              <a:solidFill>
                <a:srgbClr val="1C437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总人口逐年下降，说明中国已进入人口负增长阶段，符合当前低出生率和高死亡率的趋势。</a:t>
            </a: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35533" y="333391"/>
            <a:ext cx="3794494" cy="737235"/>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总结</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8" name="Freeform 31"/>
          <p:cNvSpPr>
            <a:spLocks noEditPoints="1"/>
          </p:cNvSpPr>
          <p:nvPr/>
        </p:nvSpPr>
        <p:spPr bwMode="auto">
          <a:xfrm>
            <a:off x="6689861" y="3702992"/>
            <a:ext cx="357033" cy="43231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9" name="Freeform 32"/>
          <p:cNvSpPr>
            <a:spLocks noEditPoints="1"/>
          </p:cNvSpPr>
          <p:nvPr/>
        </p:nvSpPr>
        <p:spPr bwMode="auto">
          <a:xfrm>
            <a:off x="5273432" y="3254289"/>
            <a:ext cx="311865" cy="49253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30" name="Freeform 206"/>
          <p:cNvSpPr/>
          <p:nvPr/>
        </p:nvSpPr>
        <p:spPr bwMode="auto">
          <a:xfrm>
            <a:off x="6025841" y="4816919"/>
            <a:ext cx="34073" cy="41721"/>
          </a:xfrm>
          <a:custGeom>
            <a:avLst/>
            <a:gdLst>
              <a:gd name="T0" fmla="*/ 26 w 98"/>
              <a:gd name="T1" fmla="*/ 84 h 120"/>
              <a:gd name="T2" fmla="*/ 26 w 98"/>
              <a:gd name="T3" fmla="*/ 84 h 120"/>
              <a:gd name="T4" fmla="*/ 42 w 98"/>
              <a:gd name="T5" fmla="*/ 100 h 120"/>
              <a:gd name="T6" fmla="*/ 58 w 98"/>
              <a:gd name="T7" fmla="*/ 110 h 120"/>
              <a:gd name="T8" fmla="*/ 78 w 98"/>
              <a:gd name="T9" fmla="*/ 118 h 120"/>
              <a:gd name="T10" fmla="*/ 86 w 98"/>
              <a:gd name="T11" fmla="*/ 120 h 120"/>
              <a:gd name="T12" fmla="*/ 96 w 98"/>
              <a:gd name="T13" fmla="*/ 120 h 120"/>
              <a:gd name="T14" fmla="*/ 96 w 98"/>
              <a:gd name="T15" fmla="*/ 120 h 120"/>
              <a:gd name="T16" fmla="*/ 98 w 98"/>
              <a:gd name="T17" fmla="*/ 108 h 120"/>
              <a:gd name="T18" fmla="*/ 98 w 98"/>
              <a:gd name="T19" fmla="*/ 96 h 120"/>
              <a:gd name="T20" fmla="*/ 96 w 98"/>
              <a:gd name="T21" fmla="*/ 84 h 120"/>
              <a:gd name="T22" fmla="*/ 94 w 98"/>
              <a:gd name="T23" fmla="*/ 72 h 120"/>
              <a:gd name="T24" fmla="*/ 90 w 98"/>
              <a:gd name="T25" fmla="*/ 60 h 120"/>
              <a:gd name="T26" fmla="*/ 86 w 98"/>
              <a:gd name="T27" fmla="*/ 48 h 120"/>
              <a:gd name="T28" fmla="*/ 80 w 98"/>
              <a:gd name="T29" fmla="*/ 38 h 120"/>
              <a:gd name="T30" fmla="*/ 72 w 98"/>
              <a:gd name="T31" fmla="*/ 28 h 120"/>
              <a:gd name="T32" fmla="*/ 72 w 98"/>
              <a:gd name="T33" fmla="*/ 28 h 120"/>
              <a:gd name="T34" fmla="*/ 60 w 98"/>
              <a:gd name="T35" fmla="*/ 16 h 120"/>
              <a:gd name="T36" fmla="*/ 46 w 98"/>
              <a:gd name="T37" fmla="*/ 8 h 120"/>
              <a:gd name="T38" fmla="*/ 30 w 98"/>
              <a:gd name="T39" fmla="*/ 2 h 120"/>
              <a:gd name="T40" fmla="*/ 14 w 98"/>
              <a:gd name="T41" fmla="*/ 0 h 120"/>
              <a:gd name="T42" fmla="*/ 14 w 98"/>
              <a:gd name="T43" fmla="*/ 0 h 120"/>
              <a:gd name="T44" fmla="*/ 8 w 98"/>
              <a:gd name="T45" fmla="*/ 2 h 120"/>
              <a:gd name="T46" fmla="*/ 4 w 98"/>
              <a:gd name="T47" fmla="*/ 6 h 120"/>
              <a:gd name="T48" fmla="*/ 0 w 98"/>
              <a:gd name="T49" fmla="*/ 12 h 120"/>
              <a:gd name="T50" fmla="*/ 0 w 98"/>
              <a:gd name="T51" fmla="*/ 20 h 120"/>
              <a:gd name="T52" fmla="*/ 0 w 98"/>
              <a:gd name="T53" fmla="*/ 20 h 120"/>
              <a:gd name="T54" fmla="*/ 4 w 98"/>
              <a:gd name="T55" fmla="*/ 36 h 120"/>
              <a:gd name="T56" fmla="*/ 10 w 98"/>
              <a:gd name="T57" fmla="*/ 52 h 120"/>
              <a:gd name="T58" fmla="*/ 16 w 98"/>
              <a:gd name="T59" fmla="*/ 68 h 120"/>
              <a:gd name="T60" fmla="*/ 26 w 98"/>
              <a:gd name="T61" fmla="*/ 84 h 120"/>
              <a:gd name="T62" fmla="*/ 26 w 98"/>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120">
                <a:moveTo>
                  <a:pt x="26" y="84"/>
                </a:moveTo>
                <a:lnTo>
                  <a:pt x="26" y="84"/>
                </a:lnTo>
                <a:lnTo>
                  <a:pt x="42" y="100"/>
                </a:lnTo>
                <a:lnTo>
                  <a:pt x="58" y="110"/>
                </a:lnTo>
                <a:lnTo>
                  <a:pt x="78" y="118"/>
                </a:lnTo>
                <a:lnTo>
                  <a:pt x="86" y="120"/>
                </a:lnTo>
                <a:lnTo>
                  <a:pt x="96" y="120"/>
                </a:lnTo>
                <a:lnTo>
                  <a:pt x="96" y="120"/>
                </a:lnTo>
                <a:lnTo>
                  <a:pt x="98" y="108"/>
                </a:lnTo>
                <a:lnTo>
                  <a:pt x="98" y="96"/>
                </a:lnTo>
                <a:lnTo>
                  <a:pt x="96" y="84"/>
                </a:lnTo>
                <a:lnTo>
                  <a:pt x="94" y="72"/>
                </a:lnTo>
                <a:lnTo>
                  <a:pt x="90" y="60"/>
                </a:lnTo>
                <a:lnTo>
                  <a:pt x="86" y="48"/>
                </a:lnTo>
                <a:lnTo>
                  <a:pt x="80" y="38"/>
                </a:lnTo>
                <a:lnTo>
                  <a:pt x="72" y="28"/>
                </a:lnTo>
                <a:lnTo>
                  <a:pt x="72" y="28"/>
                </a:lnTo>
                <a:lnTo>
                  <a:pt x="60" y="16"/>
                </a:lnTo>
                <a:lnTo>
                  <a:pt x="46" y="8"/>
                </a:lnTo>
                <a:lnTo>
                  <a:pt x="30" y="2"/>
                </a:lnTo>
                <a:lnTo>
                  <a:pt x="14" y="0"/>
                </a:lnTo>
                <a:lnTo>
                  <a:pt x="14" y="0"/>
                </a:lnTo>
                <a:lnTo>
                  <a:pt x="8" y="2"/>
                </a:lnTo>
                <a:lnTo>
                  <a:pt x="4" y="6"/>
                </a:lnTo>
                <a:lnTo>
                  <a:pt x="0" y="12"/>
                </a:lnTo>
                <a:lnTo>
                  <a:pt x="0" y="20"/>
                </a:lnTo>
                <a:lnTo>
                  <a:pt x="0" y="20"/>
                </a:lnTo>
                <a:lnTo>
                  <a:pt x="4" y="36"/>
                </a:lnTo>
                <a:lnTo>
                  <a:pt x="10" y="52"/>
                </a:lnTo>
                <a:lnTo>
                  <a:pt x="16" y="68"/>
                </a:lnTo>
                <a:lnTo>
                  <a:pt x="26" y="84"/>
                </a:lnTo>
                <a:lnTo>
                  <a:pt x="26"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1" name="Freeform 207"/>
          <p:cNvSpPr/>
          <p:nvPr/>
        </p:nvSpPr>
        <p:spPr bwMode="auto">
          <a:xfrm>
            <a:off x="6049483" y="4871157"/>
            <a:ext cx="41721" cy="41026"/>
          </a:xfrm>
          <a:custGeom>
            <a:avLst/>
            <a:gdLst>
              <a:gd name="T0" fmla="*/ 78 w 120"/>
              <a:gd name="T1" fmla="*/ 96 h 118"/>
              <a:gd name="T2" fmla="*/ 78 w 120"/>
              <a:gd name="T3" fmla="*/ 96 h 118"/>
              <a:gd name="T4" fmla="*/ 68 w 120"/>
              <a:gd name="T5" fmla="*/ 104 h 118"/>
              <a:gd name="T6" fmla="*/ 58 w 120"/>
              <a:gd name="T7" fmla="*/ 110 h 118"/>
              <a:gd name="T8" fmla="*/ 48 w 120"/>
              <a:gd name="T9" fmla="*/ 114 h 118"/>
              <a:gd name="T10" fmla="*/ 38 w 120"/>
              <a:gd name="T11" fmla="*/ 116 h 118"/>
              <a:gd name="T12" fmla="*/ 28 w 120"/>
              <a:gd name="T13" fmla="*/ 118 h 118"/>
              <a:gd name="T14" fmla="*/ 18 w 120"/>
              <a:gd name="T15" fmla="*/ 118 h 118"/>
              <a:gd name="T16" fmla="*/ 10 w 120"/>
              <a:gd name="T17" fmla="*/ 116 h 118"/>
              <a:gd name="T18" fmla="*/ 0 w 120"/>
              <a:gd name="T19" fmla="*/ 112 h 118"/>
              <a:gd name="T20" fmla="*/ 0 w 120"/>
              <a:gd name="T21" fmla="*/ 112 h 118"/>
              <a:gd name="T22" fmla="*/ 8 w 120"/>
              <a:gd name="T23" fmla="*/ 88 h 118"/>
              <a:gd name="T24" fmla="*/ 18 w 120"/>
              <a:gd name="T25" fmla="*/ 66 h 118"/>
              <a:gd name="T26" fmla="*/ 30 w 120"/>
              <a:gd name="T27" fmla="*/ 46 h 118"/>
              <a:gd name="T28" fmla="*/ 48 w 120"/>
              <a:gd name="T29" fmla="*/ 28 h 118"/>
              <a:gd name="T30" fmla="*/ 48 w 120"/>
              <a:gd name="T31" fmla="*/ 28 h 118"/>
              <a:gd name="T32" fmla="*/ 62 w 120"/>
              <a:gd name="T33" fmla="*/ 16 h 118"/>
              <a:gd name="T34" fmla="*/ 76 w 120"/>
              <a:gd name="T35" fmla="*/ 8 h 118"/>
              <a:gd name="T36" fmla="*/ 92 w 120"/>
              <a:gd name="T37" fmla="*/ 2 h 118"/>
              <a:gd name="T38" fmla="*/ 108 w 120"/>
              <a:gd name="T39" fmla="*/ 0 h 118"/>
              <a:gd name="T40" fmla="*/ 108 w 120"/>
              <a:gd name="T41" fmla="*/ 0 h 118"/>
              <a:gd name="T42" fmla="*/ 114 w 120"/>
              <a:gd name="T43" fmla="*/ 2 h 118"/>
              <a:gd name="T44" fmla="*/ 118 w 120"/>
              <a:gd name="T45" fmla="*/ 8 h 118"/>
              <a:gd name="T46" fmla="*/ 120 w 120"/>
              <a:gd name="T47" fmla="*/ 16 h 118"/>
              <a:gd name="T48" fmla="*/ 120 w 120"/>
              <a:gd name="T49" fmla="*/ 24 h 118"/>
              <a:gd name="T50" fmla="*/ 120 w 120"/>
              <a:gd name="T51" fmla="*/ 24 h 118"/>
              <a:gd name="T52" fmla="*/ 114 w 120"/>
              <a:gd name="T53" fmla="*/ 46 h 118"/>
              <a:gd name="T54" fmla="*/ 104 w 120"/>
              <a:gd name="T55" fmla="*/ 66 h 118"/>
              <a:gd name="T56" fmla="*/ 92 w 120"/>
              <a:gd name="T57" fmla="*/ 82 h 118"/>
              <a:gd name="T58" fmla="*/ 78 w 120"/>
              <a:gd name="T59" fmla="*/ 96 h 118"/>
              <a:gd name="T60" fmla="*/ 78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78" y="96"/>
                </a:moveTo>
                <a:lnTo>
                  <a:pt x="78" y="96"/>
                </a:lnTo>
                <a:lnTo>
                  <a:pt x="68" y="104"/>
                </a:lnTo>
                <a:lnTo>
                  <a:pt x="58" y="110"/>
                </a:lnTo>
                <a:lnTo>
                  <a:pt x="48" y="114"/>
                </a:lnTo>
                <a:lnTo>
                  <a:pt x="38" y="116"/>
                </a:lnTo>
                <a:lnTo>
                  <a:pt x="28" y="118"/>
                </a:lnTo>
                <a:lnTo>
                  <a:pt x="18" y="118"/>
                </a:lnTo>
                <a:lnTo>
                  <a:pt x="10" y="116"/>
                </a:lnTo>
                <a:lnTo>
                  <a:pt x="0" y="112"/>
                </a:lnTo>
                <a:lnTo>
                  <a:pt x="0" y="112"/>
                </a:lnTo>
                <a:lnTo>
                  <a:pt x="8" y="88"/>
                </a:lnTo>
                <a:lnTo>
                  <a:pt x="18" y="66"/>
                </a:lnTo>
                <a:lnTo>
                  <a:pt x="30" y="46"/>
                </a:lnTo>
                <a:lnTo>
                  <a:pt x="48" y="28"/>
                </a:lnTo>
                <a:lnTo>
                  <a:pt x="48" y="28"/>
                </a:lnTo>
                <a:lnTo>
                  <a:pt x="62" y="16"/>
                </a:lnTo>
                <a:lnTo>
                  <a:pt x="76" y="8"/>
                </a:lnTo>
                <a:lnTo>
                  <a:pt x="92" y="2"/>
                </a:lnTo>
                <a:lnTo>
                  <a:pt x="108" y="0"/>
                </a:lnTo>
                <a:lnTo>
                  <a:pt x="108" y="0"/>
                </a:lnTo>
                <a:lnTo>
                  <a:pt x="114" y="2"/>
                </a:lnTo>
                <a:lnTo>
                  <a:pt x="118" y="8"/>
                </a:lnTo>
                <a:lnTo>
                  <a:pt x="120" y="16"/>
                </a:lnTo>
                <a:lnTo>
                  <a:pt x="120" y="24"/>
                </a:lnTo>
                <a:lnTo>
                  <a:pt x="120" y="24"/>
                </a:lnTo>
                <a:lnTo>
                  <a:pt x="114" y="46"/>
                </a:lnTo>
                <a:lnTo>
                  <a:pt x="104" y="66"/>
                </a:lnTo>
                <a:lnTo>
                  <a:pt x="92" y="82"/>
                </a:lnTo>
                <a:lnTo>
                  <a:pt x="78" y="96"/>
                </a:lnTo>
                <a:lnTo>
                  <a:pt x="78"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2" name="Freeform 208"/>
          <p:cNvSpPr/>
          <p:nvPr/>
        </p:nvSpPr>
        <p:spPr bwMode="auto">
          <a:xfrm>
            <a:off x="6023755" y="4864203"/>
            <a:ext cx="28510" cy="45894"/>
          </a:xfrm>
          <a:custGeom>
            <a:avLst/>
            <a:gdLst>
              <a:gd name="T0" fmla="*/ 14 w 82"/>
              <a:gd name="T1" fmla="*/ 82 h 132"/>
              <a:gd name="T2" fmla="*/ 14 w 82"/>
              <a:gd name="T3" fmla="*/ 82 h 132"/>
              <a:gd name="T4" fmla="*/ 24 w 82"/>
              <a:gd name="T5" fmla="*/ 100 h 132"/>
              <a:gd name="T6" fmla="*/ 40 w 82"/>
              <a:gd name="T7" fmla="*/ 116 h 132"/>
              <a:gd name="T8" fmla="*/ 56 w 82"/>
              <a:gd name="T9" fmla="*/ 126 h 132"/>
              <a:gd name="T10" fmla="*/ 64 w 82"/>
              <a:gd name="T11" fmla="*/ 130 h 132"/>
              <a:gd name="T12" fmla="*/ 74 w 82"/>
              <a:gd name="T13" fmla="*/ 132 h 132"/>
              <a:gd name="T14" fmla="*/ 74 w 82"/>
              <a:gd name="T15" fmla="*/ 132 h 132"/>
              <a:gd name="T16" fmla="*/ 78 w 82"/>
              <a:gd name="T17" fmla="*/ 120 h 132"/>
              <a:gd name="T18" fmla="*/ 80 w 82"/>
              <a:gd name="T19" fmla="*/ 108 h 132"/>
              <a:gd name="T20" fmla="*/ 82 w 82"/>
              <a:gd name="T21" fmla="*/ 96 h 132"/>
              <a:gd name="T22" fmla="*/ 82 w 82"/>
              <a:gd name="T23" fmla="*/ 84 h 132"/>
              <a:gd name="T24" fmla="*/ 80 w 82"/>
              <a:gd name="T25" fmla="*/ 72 h 132"/>
              <a:gd name="T26" fmla="*/ 78 w 82"/>
              <a:gd name="T27" fmla="*/ 60 h 132"/>
              <a:gd name="T28" fmla="*/ 74 w 82"/>
              <a:gd name="T29" fmla="*/ 50 h 132"/>
              <a:gd name="T30" fmla="*/ 68 w 82"/>
              <a:gd name="T31" fmla="*/ 38 h 132"/>
              <a:gd name="T32" fmla="*/ 68 w 82"/>
              <a:gd name="T33" fmla="*/ 38 h 132"/>
              <a:gd name="T34" fmla="*/ 58 w 82"/>
              <a:gd name="T35" fmla="*/ 24 h 132"/>
              <a:gd name="T36" fmla="*/ 46 w 82"/>
              <a:gd name="T37" fmla="*/ 12 h 132"/>
              <a:gd name="T38" fmla="*/ 32 w 82"/>
              <a:gd name="T39" fmla="*/ 4 h 132"/>
              <a:gd name="T40" fmla="*/ 18 w 82"/>
              <a:gd name="T41" fmla="*/ 0 h 132"/>
              <a:gd name="T42" fmla="*/ 18 w 82"/>
              <a:gd name="T43" fmla="*/ 0 h 132"/>
              <a:gd name="T44" fmla="*/ 12 w 82"/>
              <a:gd name="T45" fmla="*/ 0 h 132"/>
              <a:gd name="T46" fmla="*/ 6 w 82"/>
              <a:gd name="T47" fmla="*/ 2 h 132"/>
              <a:gd name="T48" fmla="*/ 2 w 82"/>
              <a:gd name="T49" fmla="*/ 8 h 132"/>
              <a:gd name="T50" fmla="*/ 0 w 82"/>
              <a:gd name="T51" fmla="*/ 16 h 132"/>
              <a:gd name="T52" fmla="*/ 0 w 82"/>
              <a:gd name="T53" fmla="*/ 16 h 132"/>
              <a:gd name="T54" fmla="*/ 0 w 82"/>
              <a:gd name="T55" fmla="*/ 32 h 132"/>
              <a:gd name="T56" fmla="*/ 2 w 82"/>
              <a:gd name="T57" fmla="*/ 50 h 132"/>
              <a:gd name="T58" fmla="*/ 6 w 82"/>
              <a:gd name="T59" fmla="*/ 66 h 132"/>
              <a:gd name="T60" fmla="*/ 14 w 82"/>
              <a:gd name="T61" fmla="*/ 82 h 132"/>
              <a:gd name="T62" fmla="*/ 14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14" y="82"/>
                </a:moveTo>
                <a:lnTo>
                  <a:pt x="14" y="82"/>
                </a:lnTo>
                <a:lnTo>
                  <a:pt x="24" y="100"/>
                </a:lnTo>
                <a:lnTo>
                  <a:pt x="40" y="116"/>
                </a:lnTo>
                <a:lnTo>
                  <a:pt x="56" y="126"/>
                </a:lnTo>
                <a:lnTo>
                  <a:pt x="64" y="130"/>
                </a:lnTo>
                <a:lnTo>
                  <a:pt x="74" y="132"/>
                </a:lnTo>
                <a:lnTo>
                  <a:pt x="74" y="132"/>
                </a:lnTo>
                <a:lnTo>
                  <a:pt x="78" y="120"/>
                </a:lnTo>
                <a:lnTo>
                  <a:pt x="80" y="108"/>
                </a:lnTo>
                <a:lnTo>
                  <a:pt x="82" y="96"/>
                </a:lnTo>
                <a:lnTo>
                  <a:pt x="82" y="84"/>
                </a:lnTo>
                <a:lnTo>
                  <a:pt x="80" y="72"/>
                </a:lnTo>
                <a:lnTo>
                  <a:pt x="78" y="60"/>
                </a:lnTo>
                <a:lnTo>
                  <a:pt x="74" y="50"/>
                </a:lnTo>
                <a:lnTo>
                  <a:pt x="68" y="38"/>
                </a:lnTo>
                <a:lnTo>
                  <a:pt x="68" y="38"/>
                </a:lnTo>
                <a:lnTo>
                  <a:pt x="58" y="24"/>
                </a:lnTo>
                <a:lnTo>
                  <a:pt x="46" y="12"/>
                </a:lnTo>
                <a:lnTo>
                  <a:pt x="32" y="4"/>
                </a:lnTo>
                <a:lnTo>
                  <a:pt x="18" y="0"/>
                </a:lnTo>
                <a:lnTo>
                  <a:pt x="18" y="0"/>
                </a:lnTo>
                <a:lnTo>
                  <a:pt x="12" y="0"/>
                </a:lnTo>
                <a:lnTo>
                  <a:pt x="6" y="2"/>
                </a:lnTo>
                <a:lnTo>
                  <a:pt x="2" y="8"/>
                </a:lnTo>
                <a:lnTo>
                  <a:pt x="0" y="16"/>
                </a:lnTo>
                <a:lnTo>
                  <a:pt x="0" y="16"/>
                </a:lnTo>
                <a:lnTo>
                  <a:pt x="0" y="32"/>
                </a:lnTo>
                <a:lnTo>
                  <a:pt x="2" y="50"/>
                </a:lnTo>
                <a:lnTo>
                  <a:pt x="6" y="66"/>
                </a:lnTo>
                <a:lnTo>
                  <a:pt x="14" y="82"/>
                </a:lnTo>
                <a:lnTo>
                  <a:pt x="14"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3" name="Freeform 209"/>
          <p:cNvSpPr/>
          <p:nvPr/>
        </p:nvSpPr>
        <p:spPr bwMode="auto">
          <a:xfrm>
            <a:off x="6030013" y="4926786"/>
            <a:ext cx="47284" cy="35463"/>
          </a:xfrm>
          <a:custGeom>
            <a:avLst/>
            <a:gdLst>
              <a:gd name="T0" fmla="*/ 80 w 136"/>
              <a:gd name="T1" fmla="*/ 90 h 102"/>
              <a:gd name="T2" fmla="*/ 80 w 136"/>
              <a:gd name="T3" fmla="*/ 90 h 102"/>
              <a:gd name="T4" fmla="*/ 68 w 136"/>
              <a:gd name="T5" fmla="*/ 96 h 102"/>
              <a:gd name="T6" fmla="*/ 58 w 136"/>
              <a:gd name="T7" fmla="*/ 100 h 102"/>
              <a:gd name="T8" fmla="*/ 48 w 136"/>
              <a:gd name="T9" fmla="*/ 102 h 102"/>
              <a:gd name="T10" fmla="*/ 36 w 136"/>
              <a:gd name="T11" fmla="*/ 102 h 102"/>
              <a:gd name="T12" fmla="*/ 26 w 136"/>
              <a:gd name="T13" fmla="*/ 102 h 102"/>
              <a:gd name="T14" fmla="*/ 18 w 136"/>
              <a:gd name="T15" fmla="*/ 98 h 102"/>
              <a:gd name="T16" fmla="*/ 8 w 136"/>
              <a:gd name="T17" fmla="*/ 96 h 102"/>
              <a:gd name="T18" fmla="*/ 0 w 136"/>
              <a:gd name="T19" fmla="*/ 90 h 102"/>
              <a:gd name="T20" fmla="*/ 0 w 136"/>
              <a:gd name="T21" fmla="*/ 90 h 102"/>
              <a:gd name="T22" fmla="*/ 12 w 136"/>
              <a:gd name="T23" fmla="*/ 70 h 102"/>
              <a:gd name="T24" fmla="*/ 26 w 136"/>
              <a:gd name="T25" fmla="*/ 50 h 102"/>
              <a:gd name="T26" fmla="*/ 42 w 136"/>
              <a:gd name="T27" fmla="*/ 32 h 102"/>
              <a:gd name="T28" fmla="*/ 62 w 136"/>
              <a:gd name="T29" fmla="*/ 18 h 102"/>
              <a:gd name="T30" fmla="*/ 62 w 136"/>
              <a:gd name="T31" fmla="*/ 18 h 102"/>
              <a:gd name="T32" fmla="*/ 78 w 136"/>
              <a:gd name="T33" fmla="*/ 8 h 102"/>
              <a:gd name="T34" fmla="*/ 94 w 136"/>
              <a:gd name="T35" fmla="*/ 4 h 102"/>
              <a:gd name="T36" fmla="*/ 112 w 136"/>
              <a:gd name="T37" fmla="*/ 0 h 102"/>
              <a:gd name="T38" fmla="*/ 126 w 136"/>
              <a:gd name="T39" fmla="*/ 2 h 102"/>
              <a:gd name="T40" fmla="*/ 126 w 136"/>
              <a:gd name="T41" fmla="*/ 2 h 102"/>
              <a:gd name="T42" fmla="*/ 132 w 136"/>
              <a:gd name="T43" fmla="*/ 6 h 102"/>
              <a:gd name="T44" fmla="*/ 136 w 136"/>
              <a:gd name="T45" fmla="*/ 12 h 102"/>
              <a:gd name="T46" fmla="*/ 136 w 136"/>
              <a:gd name="T47" fmla="*/ 20 h 102"/>
              <a:gd name="T48" fmla="*/ 134 w 136"/>
              <a:gd name="T49" fmla="*/ 28 h 102"/>
              <a:gd name="T50" fmla="*/ 134 w 136"/>
              <a:gd name="T51" fmla="*/ 28 h 102"/>
              <a:gd name="T52" fmla="*/ 124 w 136"/>
              <a:gd name="T53" fmla="*/ 48 h 102"/>
              <a:gd name="T54" fmla="*/ 112 w 136"/>
              <a:gd name="T55" fmla="*/ 66 h 102"/>
              <a:gd name="T56" fmla="*/ 96 w 136"/>
              <a:gd name="T57" fmla="*/ 80 h 102"/>
              <a:gd name="T58" fmla="*/ 80 w 136"/>
              <a:gd name="T59" fmla="*/ 90 h 102"/>
              <a:gd name="T60" fmla="*/ 80 w 136"/>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02">
                <a:moveTo>
                  <a:pt x="80" y="90"/>
                </a:moveTo>
                <a:lnTo>
                  <a:pt x="80" y="90"/>
                </a:lnTo>
                <a:lnTo>
                  <a:pt x="68" y="96"/>
                </a:lnTo>
                <a:lnTo>
                  <a:pt x="58" y="100"/>
                </a:lnTo>
                <a:lnTo>
                  <a:pt x="48" y="102"/>
                </a:lnTo>
                <a:lnTo>
                  <a:pt x="36" y="102"/>
                </a:lnTo>
                <a:lnTo>
                  <a:pt x="26" y="102"/>
                </a:lnTo>
                <a:lnTo>
                  <a:pt x="18" y="98"/>
                </a:lnTo>
                <a:lnTo>
                  <a:pt x="8" y="96"/>
                </a:lnTo>
                <a:lnTo>
                  <a:pt x="0" y="90"/>
                </a:lnTo>
                <a:lnTo>
                  <a:pt x="0" y="90"/>
                </a:lnTo>
                <a:lnTo>
                  <a:pt x="12" y="70"/>
                </a:lnTo>
                <a:lnTo>
                  <a:pt x="26" y="50"/>
                </a:lnTo>
                <a:lnTo>
                  <a:pt x="42" y="32"/>
                </a:lnTo>
                <a:lnTo>
                  <a:pt x="62" y="18"/>
                </a:lnTo>
                <a:lnTo>
                  <a:pt x="62" y="18"/>
                </a:lnTo>
                <a:lnTo>
                  <a:pt x="78" y="8"/>
                </a:lnTo>
                <a:lnTo>
                  <a:pt x="94" y="4"/>
                </a:lnTo>
                <a:lnTo>
                  <a:pt x="112" y="0"/>
                </a:lnTo>
                <a:lnTo>
                  <a:pt x="126" y="2"/>
                </a:lnTo>
                <a:lnTo>
                  <a:pt x="126" y="2"/>
                </a:lnTo>
                <a:lnTo>
                  <a:pt x="132" y="6"/>
                </a:lnTo>
                <a:lnTo>
                  <a:pt x="136" y="12"/>
                </a:lnTo>
                <a:lnTo>
                  <a:pt x="136" y="20"/>
                </a:lnTo>
                <a:lnTo>
                  <a:pt x="134" y="28"/>
                </a:lnTo>
                <a:lnTo>
                  <a:pt x="134" y="28"/>
                </a:lnTo>
                <a:lnTo>
                  <a:pt x="124" y="48"/>
                </a:lnTo>
                <a:lnTo>
                  <a:pt x="112" y="66"/>
                </a:lnTo>
                <a:lnTo>
                  <a:pt x="96" y="80"/>
                </a:lnTo>
                <a:lnTo>
                  <a:pt x="80" y="90"/>
                </a:lnTo>
                <a:lnTo>
                  <a:pt x="8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4" name="Freeform 210"/>
          <p:cNvSpPr/>
          <p:nvPr/>
        </p:nvSpPr>
        <p:spPr bwMode="auto">
          <a:xfrm>
            <a:off x="6010543" y="4908706"/>
            <a:ext cx="25728" cy="49370"/>
          </a:xfrm>
          <a:custGeom>
            <a:avLst/>
            <a:gdLst>
              <a:gd name="T0" fmla="*/ 6 w 74"/>
              <a:gd name="T1" fmla="*/ 82 h 142"/>
              <a:gd name="T2" fmla="*/ 6 w 74"/>
              <a:gd name="T3" fmla="*/ 82 h 142"/>
              <a:gd name="T4" fmla="*/ 14 w 74"/>
              <a:gd name="T5" fmla="*/ 102 h 142"/>
              <a:gd name="T6" fmla="*/ 24 w 74"/>
              <a:gd name="T7" fmla="*/ 120 h 142"/>
              <a:gd name="T8" fmla="*/ 38 w 74"/>
              <a:gd name="T9" fmla="*/ 132 h 142"/>
              <a:gd name="T10" fmla="*/ 46 w 74"/>
              <a:gd name="T11" fmla="*/ 138 h 142"/>
              <a:gd name="T12" fmla="*/ 56 w 74"/>
              <a:gd name="T13" fmla="*/ 142 h 142"/>
              <a:gd name="T14" fmla="*/ 56 w 74"/>
              <a:gd name="T15" fmla="*/ 142 h 142"/>
              <a:gd name="T16" fmla="*/ 62 w 74"/>
              <a:gd name="T17" fmla="*/ 132 h 142"/>
              <a:gd name="T18" fmla="*/ 66 w 74"/>
              <a:gd name="T19" fmla="*/ 120 h 142"/>
              <a:gd name="T20" fmla="*/ 70 w 74"/>
              <a:gd name="T21" fmla="*/ 108 h 142"/>
              <a:gd name="T22" fmla="*/ 72 w 74"/>
              <a:gd name="T23" fmla="*/ 96 h 142"/>
              <a:gd name="T24" fmla="*/ 74 w 74"/>
              <a:gd name="T25" fmla="*/ 84 h 142"/>
              <a:gd name="T26" fmla="*/ 72 w 74"/>
              <a:gd name="T27" fmla="*/ 74 h 142"/>
              <a:gd name="T28" fmla="*/ 72 w 74"/>
              <a:gd name="T29" fmla="*/ 62 h 142"/>
              <a:gd name="T30" fmla="*/ 68 w 74"/>
              <a:gd name="T31" fmla="*/ 50 h 142"/>
              <a:gd name="T32" fmla="*/ 68 w 74"/>
              <a:gd name="T33" fmla="*/ 50 h 142"/>
              <a:gd name="T34" fmla="*/ 60 w 74"/>
              <a:gd name="T35" fmla="*/ 34 h 142"/>
              <a:gd name="T36" fmla="*/ 52 w 74"/>
              <a:gd name="T37" fmla="*/ 20 h 142"/>
              <a:gd name="T38" fmla="*/ 40 w 74"/>
              <a:gd name="T39" fmla="*/ 10 h 142"/>
              <a:gd name="T40" fmla="*/ 26 w 74"/>
              <a:gd name="T41" fmla="*/ 2 h 142"/>
              <a:gd name="T42" fmla="*/ 26 w 74"/>
              <a:gd name="T43" fmla="*/ 2 h 142"/>
              <a:gd name="T44" fmla="*/ 20 w 74"/>
              <a:gd name="T45" fmla="*/ 0 h 142"/>
              <a:gd name="T46" fmla="*/ 14 w 74"/>
              <a:gd name="T47" fmla="*/ 2 h 142"/>
              <a:gd name="T48" fmla="*/ 8 w 74"/>
              <a:gd name="T49" fmla="*/ 8 h 142"/>
              <a:gd name="T50" fmla="*/ 6 w 74"/>
              <a:gd name="T51" fmla="*/ 14 h 142"/>
              <a:gd name="T52" fmla="*/ 6 w 74"/>
              <a:gd name="T53" fmla="*/ 14 h 142"/>
              <a:gd name="T54" fmla="*/ 2 w 74"/>
              <a:gd name="T55" fmla="*/ 30 h 142"/>
              <a:gd name="T56" fmla="*/ 0 w 74"/>
              <a:gd name="T57" fmla="*/ 48 h 142"/>
              <a:gd name="T58" fmla="*/ 2 w 74"/>
              <a:gd name="T59" fmla="*/ 64 h 142"/>
              <a:gd name="T60" fmla="*/ 6 w 74"/>
              <a:gd name="T61" fmla="*/ 82 h 142"/>
              <a:gd name="T62" fmla="*/ 6 w 74"/>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142">
                <a:moveTo>
                  <a:pt x="6" y="82"/>
                </a:moveTo>
                <a:lnTo>
                  <a:pt x="6" y="82"/>
                </a:lnTo>
                <a:lnTo>
                  <a:pt x="14" y="102"/>
                </a:lnTo>
                <a:lnTo>
                  <a:pt x="24" y="120"/>
                </a:lnTo>
                <a:lnTo>
                  <a:pt x="38" y="132"/>
                </a:lnTo>
                <a:lnTo>
                  <a:pt x="46" y="138"/>
                </a:lnTo>
                <a:lnTo>
                  <a:pt x="56" y="142"/>
                </a:lnTo>
                <a:lnTo>
                  <a:pt x="56" y="142"/>
                </a:lnTo>
                <a:lnTo>
                  <a:pt x="62" y="132"/>
                </a:lnTo>
                <a:lnTo>
                  <a:pt x="66" y="120"/>
                </a:lnTo>
                <a:lnTo>
                  <a:pt x="70" y="108"/>
                </a:lnTo>
                <a:lnTo>
                  <a:pt x="72" y="96"/>
                </a:lnTo>
                <a:lnTo>
                  <a:pt x="74" y="84"/>
                </a:lnTo>
                <a:lnTo>
                  <a:pt x="72" y="74"/>
                </a:lnTo>
                <a:lnTo>
                  <a:pt x="72" y="62"/>
                </a:lnTo>
                <a:lnTo>
                  <a:pt x="68" y="50"/>
                </a:lnTo>
                <a:lnTo>
                  <a:pt x="68" y="50"/>
                </a:lnTo>
                <a:lnTo>
                  <a:pt x="60" y="34"/>
                </a:lnTo>
                <a:lnTo>
                  <a:pt x="52" y="20"/>
                </a:lnTo>
                <a:lnTo>
                  <a:pt x="40" y="10"/>
                </a:lnTo>
                <a:lnTo>
                  <a:pt x="26" y="2"/>
                </a:lnTo>
                <a:lnTo>
                  <a:pt x="26" y="2"/>
                </a:lnTo>
                <a:lnTo>
                  <a:pt x="20" y="0"/>
                </a:lnTo>
                <a:lnTo>
                  <a:pt x="14" y="2"/>
                </a:lnTo>
                <a:lnTo>
                  <a:pt x="8" y="8"/>
                </a:lnTo>
                <a:lnTo>
                  <a:pt x="6" y="14"/>
                </a:lnTo>
                <a:lnTo>
                  <a:pt x="6" y="14"/>
                </a:lnTo>
                <a:lnTo>
                  <a:pt x="2" y="30"/>
                </a:lnTo>
                <a:lnTo>
                  <a:pt x="0" y="48"/>
                </a:lnTo>
                <a:lnTo>
                  <a:pt x="2" y="64"/>
                </a:lnTo>
                <a:lnTo>
                  <a:pt x="6" y="82"/>
                </a:lnTo>
                <a:lnTo>
                  <a:pt x="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5" name="Freeform 211"/>
          <p:cNvSpPr/>
          <p:nvPr/>
        </p:nvSpPr>
        <p:spPr bwMode="auto">
          <a:xfrm>
            <a:off x="6001504" y="4978242"/>
            <a:ext cx="51456" cy="30596"/>
          </a:xfrm>
          <a:custGeom>
            <a:avLst/>
            <a:gdLst>
              <a:gd name="T0" fmla="*/ 78 w 148"/>
              <a:gd name="T1" fmla="*/ 84 h 88"/>
              <a:gd name="T2" fmla="*/ 78 w 148"/>
              <a:gd name="T3" fmla="*/ 84 h 88"/>
              <a:gd name="T4" fmla="*/ 66 w 148"/>
              <a:gd name="T5" fmla="*/ 86 h 88"/>
              <a:gd name="T6" fmla="*/ 54 w 148"/>
              <a:gd name="T7" fmla="*/ 88 h 88"/>
              <a:gd name="T8" fmla="*/ 44 w 148"/>
              <a:gd name="T9" fmla="*/ 88 h 88"/>
              <a:gd name="T10" fmla="*/ 34 w 148"/>
              <a:gd name="T11" fmla="*/ 86 h 88"/>
              <a:gd name="T12" fmla="*/ 24 w 148"/>
              <a:gd name="T13" fmla="*/ 84 h 88"/>
              <a:gd name="T14" fmla="*/ 16 w 148"/>
              <a:gd name="T15" fmla="*/ 78 h 88"/>
              <a:gd name="T16" fmla="*/ 6 w 148"/>
              <a:gd name="T17" fmla="*/ 74 h 88"/>
              <a:gd name="T18" fmla="*/ 0 w 148"/>
              <a:gd name="T19" fmla="*/ 68 h 88"/>
              <a:gd name="T20" fmla="*/ 0 w 148"/>
              <a:gd name="T21" fmla="*/ 68 h 88"/>
              <a:gd name="T22" fmla="*/ 16 w 148"/>
              <a:gd name="T23" fmla="*/ 48 h 88"/>
              <a:gd name="T24" fmla="*/ 34 w 148"/>
              <a:gd name="T25" fmla="*/ 32 h 88"/>
              <a:gd name="T26" fmla="*/ 54 w 148"/>
              <a:gd name="T27" fmla="*/ 18 h 88"/>
              <a:gd name="T28" fmla="*/ 76 w 148"/>
              <a:gd name="T29" fmla="*/ 8 h 88"/>
              <a:gd name="T30" fmla="*/ 76 w 148"/>
              <a:gd name="T31" fmla="*/ 8 h 88"/>
              <a:gd name="T32" fmla="*/ 94 w 148"/>
              <a:gd name="T33" fmla="*/ 2 h 88"/>
              <a:gd name="T34" fmla="*/ 110 w 148"/>
              <a:gd name="T35" fmla="*/ 0 h 88"/>
              <a:gd name="T36" fmla="*/ 126 w 148"/>
              <a:gd name="T37" fmla="*/ 0 h 88"/>
              <a:gd name="T38" fmla="*/ 142 w 148"/>
              <a:gd name="T39" fmla="*/ 4 h 88"/>
              <a:gd name="T40" fmla="*/ 142 w 148"/>
              <a:gd name="T41" fmla="*/ 4 h 88"/>
              <a:gd name="T42" fmla="*/ 146 w 148"/>
              <a:gd name="T43" fmla="*/ 10 h 88"/>
              <a:gd name="T44" fmla="*/ 148 w 148"/>
              <a:gd name="T45" fmla="*/ 16 h 88"/>
              <a:gd name="T46" fmla="*/ 148 w 148"/>
              <a:gd name="T47" fmla="*/ 24 h 88"/>
              <a:gd name="T48" fmla="*/ 144 w 148"/>
              <a:gd name="T49" fmla="*/ 32 h 88"/>
              <a:gd name="T50" fmla="*/ 144 w 148"/>
              <a:gd name="T51" fmla="*/ 32 h 88"/>
              <a:gd name="T52" fmla="*/ 130 w 148"/>
              <a:gd name="T53" fmla="*/ 50 h 88"/>
              <a:gd name="T54" fmla="*/ 114 w 148"/>
              <a:gd name="T55" fmla="*/ 64 h 88"/>
              <a:gd name="T56" fmla="*/ 96 w 148"/>
              <a:gd name="T57" fmla="*/ 76 h 88"/>
              <a:gd name="T58" fmla="*/ 78 w 148"/>
              <a:gd name="T59" fmla="*/ 84 h 88"/>
              <a:gd name="T60" fmla="*/ 78 w 148"/>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88">
                <a:moveTo>
                  <a:pt x="78" y="84"/>
                </a:moveTo>
                <a:lnTo>
                  <a:pt x="78" y="84"/>
                </a:lnTo>
                <a:lnTo>
                  <a:pt x="66" y="86"/>
                </a:lnTo>
                <a:lnTo>
                  <a:pt x="54" y="88"/>
                </a:lnTo>
                <a:lnTo>
                  <a:pt x="44" y="88"/>
                </a:lnTo>
                <a:lnTo>
                  <a:pt x="34" y="86"/>
                </a:lnTo>
                <a:lnTo>
                  <a:pt x="24" y="84"/>
                </a:lnTo>
                <a:lnTo>
                  <a:pt x="16" y="78"/>
                </a:lnTo>
                <a:lnTo>
                  <a:pt x="6" y="74"/>
                </a:lnTo>
                <a:lnTo>
                  <a:pt x="0" y="68"/>
                </a:lnTo>
                <a:lnTo>
                  <a:pt x="0" y="68"/>
                </a:lnTo>
                <a:lnTo>
                  <a:pt x="16" y="48"/>
                </a:lnTo>
                <a:lnTo>
                  <a:pt x="34" y="32"/>
                </a:lnTo>
                <a:lnTo>
                  <a:pt x="54" y="18"/>
                </a:lnTo>
                <a:lnTo>
                  <a:pt x="76" y="8"/>
                </a:lnTo>
                <a:lnTo>
                  <a:pt x="76" y="8"/>
                </a:lnTo>
                <a:lnTo>
                  <a:pt x="94" y="2"/>
                </a:lnTo>
                <a:lnTo>
                  <a:pt x="110" y="0"/>
                </a:lnTo>
                <a:lnTo>
                  <a:pt x="126" y="0"/>
                </a:lnTo>
                <a:lnTo>
                  <a:pt x="142" y="4"/>
                </a:lnTo>
                <a:lnTo>
                  <a:pt x="142" y="4"/>
                </a:lnTo>
                <a:lnTo>
                  <a:pt x="146" y="10"/>
                </a:lnTo>
                <a:lnTo>
                  <a:pt x="148" y="16"/>
                </a:lnTo>
                <a:lnTo>
                  <a:pt x="148" y="24"/>
                </a:lnTo>
                <a:lnTo>
                  <a:pt x="144" y="32"/>
                </a:lnTo>
                <a:lnTo>
                  <a:pt x="144" y="32"/>
                </a:lnTo>
                <a:lnTo>
                  <a:pt x="130" y="50"/>
                </a:lnTo>
                <a:lnTo>
                  <a:pt x="114" y="64"/>
                </a:lnTo>
                <a:lnTo>
                  <a:pt x="96" y="76"/>
                </a:lnTo>
                <a:lnTo>
                  <a:pt x="78" y="84"/>
                </a:lnTo>
                <a:lnTo>
                  <a:pt x="78"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6" name="Freeform 212"/>
          <p:cNvSpPr/>
          <p:nvPr/>
        </p:nvSpPr>
        <p:spPr bwMode="auto">
          <a:xfrm>
            <a:off x="5988292" y="4951123"/>
            <a:ext cx="23642" cy="50761"/>
          </a:xfrm>
          <a:custGeom>
            <a:avLst/>
            <a:gdLst>
              <a:gd name="T0" fmla="*/ 0 w 68"/>
              <a:gd name="T1" fmla="*/ 76 h 146"/>
              <a:gd name="T2" fmla="*/ 0 w 68"/>
              <a:gd name="T3" fmla="*/ 76 h 146"/>
              <a:gd name="T4" fmla="*/ 4 w 68"/>
              <a:gd name="T5" fmla="*/ 98 h 146"/>
              <a:gd name="T6" fmla="*/ 12 w 68"/>
              <a:gd name="T7" fmla="*/ 116 h 146"/>
              <a:gd name="T8" fmla="*/ 24 w 68"/>
              <a:gd name="T9" fmla="*/ 132 h 146"/>
              <a:gd name="T10" fmla="*/ 30 w 68"/>
              <a:gd name="T11" fmla="*/ 140 h 146"/>
              <a:gd name="T12" fmla="*/ 38 w 68"/>
              <a:gd name="T13" fmla="*/ 146 h 146"/>
              <a:gd name="T14" fmla="*/ 38 w 68"/>
              <a:gd name="T15" fmla="*/ 146 h 146"/>
              <a:gd name="T16" fmla="*/ 46 w 68"/>
              <a:gd name="T17" fmla="*/ 136 h 146"/>
              <a:gd name="T18" fmla="*/ 52 w 68"/>
              <a:gd name="T19" fmla="*/ 126 h 146"/>
              <a:gd name="T20" fmla="*/ 58 w 68"/>
              <a:gd name="T21" fmla="*/ 114 h 146"/>
              <a:gd name="T22" fmla="*/ 62 w 68"/>
              <a:gd name="T23" fmla="*/ 104 h 146"/>
              <a:gd name="T24" fmla="*/ 66 w 68"/>
              <a:gd name="T25" fmla="*/ 92 h 146"/>
              <a:gd name="T26" fmla="*/ 68 w 68"/>
              <a:gd name="T27" fmla="*/ 80 h 146"/>
              <a:gd name="T28" fmla="*/ 68 w 68"/>
              <a:gd name="T29" fmla="*/ 68 h 146"/>
              <a:gd name="T30" fmla="*/ 68 w 68"/>
              <a:gd name="T31" fmla="*/ 56 h 146"/>
              <a:gd name="T32" fmla="*/ 68 w 68"/>
              <a:gd name="T33" fmla="*/ 56 h 146"/>
              <a:gd name="T34" fmla="*/ 64 w 68"/>
              <a:gd name="T35" fmla="*/ 40 h 146"/>
              <a:gd name="T36" fmla="*/ 58 w 68"/>
              <a:gd name="T37" fmla="*/ 24 h 146"/>
              <a:gd name="T38" fmla="*/ 48 w 68"/>
              <a:gd name="T39" fmla="*/ 12 h 146"/>
              <a:gd name="T40" fmla="*/ 36 w 68"/>
              <a:gd name="T41" fmla="*/ 2 h 146"/>
              <a:gd name="T42" fmla="*/ 36 w 68"/>
              <a:gd name="T43" fmla="*/ 2 h 146"/>
              <a:gd name="T44" fmla="*/ 30 w 68"/>
              <a:gd name="T45" fmla="*/ 0 h 146"/>
              <a:gd name="T46" fmla="*/ 24 w 68"/>
              <a:gd name="T47" fmla="*/ 0 h 146"/>
              <a:gd name="T48" fmla="*/ 18 w 68"/>
              <a:gd name="T49" fmla="*/ 4 h 146"/>
              <a:gd name="T50" fmla="*/ 14 w 68"/>
              <a:gd name="T51" fmla="*/ 8 h 146"/>
              <a:gd name="T52" fmla="*/ 14 w 68"/>
              <a:gd name="T53" fmla="*/ 8 h 146"/>
              <a:gd name="T54" fmla="*/ 6 w 68"/>
              <a:gd name="T55" fmla="*/ 24 h 146"/>
              <a:gd name="T56" fmla="*/ 2 w 68"/>
              <a:gd name="T57" fmla="*/ 42 h 146"/>
              <a:gd name="T58" fmla="*/ 0 w 68"/>
              <a:gd name="T59" fmla="*/ 58 h 146"/>
              <a:gd name="T60" fmla="*/ 0 w 68"/>
              <a:gd name="T61" fmla="*/ 76 h 146"/>
              <a:gd name="T62" fmla="*/ 0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0" y="76"/>
                </a:moveTo>
                <a:lnTo>
                  <a:pt x="0" y="76"/>
                </a:lnTo>
                <a:lnTo>
                  <a:pt x="4" y="98"/>
                </a:lnTo>
                <a:lnTo>
                  <a:pt x="12" y="116"/>
                </a:lnTo>
                <a:lnTo>
                  <a:pt x="24" y="132"/>
                </a:lnTo>
                <a:lnTo>
                  <a:pt x="30" y="140"/>
                </a:lnTo>
                <a:lnTo>
                  <a:pt x="38" y="146"/>
                </a:lnTo>
                <a:lnTo>
                  <a:pt x="38" y="146"/>
                </a:lnTo>
                <a:lnTo>
                  <a:pt x="46" y="136"/>
                </a:lnTo>
                <a:lnTo>
                  <a:pt x="52" y="126"/>
                </a:lnTo>
                <a:lnTo>
                  <a:pt x="58" y="114"/>
                </a:lnTo>
                <a:lnTo>
                  <a:pt x="62" y="104"/>
                </a:lnTo>
                <a:lnTo>
                  <a:pt x="66" y="92"/>
                </a:lnTo>
                <a:lnTo>
                  <a:pt x="68" y="80"/>
                </a:lnTo>
                <a:lnTo>
                  <a:pt x="68" y="68"/>
                </a:lnTo>
                <a:lnTo>
                  <a:pt x="68" y="56"/>
                </a:lnTo>
                <a:lnTo>
                  <a:pt x="68" y="56"/>
                </a:lnTo>
                <a:lnTo>
                  <a:pt x="64" y="40"/>
                </a:lnTo>
                <a:lnTo>
                  <a:pt x="58" y="24"/>
                </a:lnTo>
                <a:lnTo>
                  <a:pt x="48" y="12"/>
                </a:lnTo>
                <a:lnTo>
                  <a:pt x="36" y="2"/>
                </a:lnTo>
                <a:lnTo>
                  <a:pt x="36" y="2"/>
                </a:lnTo>
                <a:lnTo>
                  <a:pt x="30" y="0"/>
                </a:lnTo>
                <a:lnTo>
                  <a:pt x="24" y="0"/>
                </a:lnTo>
                <a:lnTo>
                  <a:pt x="18" y="4"/>
                </a:lnTo>
                <a:lnTo>
                  <a:pt x="14" y="8"/>
                </a:lnTo>
                <a:lnTo>
                  <a:pt x="14" y="8"/>
                </a:lnTo>
                <a:lnTo>
                  <a:pt x="6" y="24"/>
                </a:lnTo>
                <a:lnTo>
                  <a:pt x="2" y="42"/>
                </a:lnTo>
                <a:lnTo>
                  <a:pt x="0" y="58"/>
                </a:lnTo>
                <a:lnTo>
                  <a:pt x="0" y="76"/>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7" name="Freeform 213"/>
          <p:cNvSpPr/>
          <p:nvPr/>
        </p:nvSpPr>
        <p:spPr bwMode="auto">
          <a:xfrm>
            <a:off x="5964650" y="5022745"/>
            <a:ext cx="54933" cy="27119"/>
          </a:xfrm>
          <a:custGeom>
            <a:avLst/>
            <a:gdLst>
              <a:gd name="T0" fmla="*/ 74 w 158"/>
              <a:gd name="T1" fmla="*/ 78 h 78"/>
              <a:gd name="T2" fmla="*/ 74 w 158"/>
              <a:gd name="T3" fmla="*/ 78 h 78"/>
              <a:gd name="T4" fmla="*/ 62 w 158"/>
              <a:gd name="T5" fmla="*/ 78 h 78"/>
              <a:gd name="T6" fmla="*/ 50 w 158"/>
              <a:gd name="T7" fmla="*/ 76 h 78"/>
              <a:gd name="T8" fmla="*/ 40 w 158"/>
              <a:gd name="T9" fmla="*/ 74 h 78"/>
              <a:gd name="T10" fmla="*/ 30 w 158"/>
              <a:gd name="T11" fmla="*/ 72 h 78"/>
              <a:gd name="T12" fmla="*/ 20 w 158"/>
              <a:gd name="T13" fmla="*/ 66 h 78"/>
              <a:gd name="T14" fmla="*/ 12 w 158"/>
              <a:gd name="T15" fmla="*/ 60 h 78"/>
              <a:gd name="T16" fmla="*/ 6 w 158"/>
              <a:gd name="T17" fmla="*/ 54 h 78"/>
              <a:gd name="T18" fmla="*/ 0 w 158"/>
              <a:gd name="T19" fmla="*/ 46 h 78"/>
              <a:gd name="T20" fmla="*/ 0 w 158"/>
              <a:gd name="T21" fmla="*/ 46 h 78"/>
              <a:gd name="T22" fmla="*/ 20 w 158"/>
              <a:gd name="T23" fmla="*/ 30 h 78"/>
              <a:gd name="T24" fmla="*/ 40 w 158"/>
              <a:gd name="T25" fmla="*/ 18 h 78"/>
              <a:gd name="T26" fmla="*/ 62 w 158"/>
              <a:gd name="T27" fmla="*/ 8 h 78"/>
              <a:gd name="T28" fmla="*/ 86 w 158"/>
              <a:gd name="T29" fmla="*/ 2 h 78"/>
              <a:gd name="T30" fmla="*/ 86 w 158"/>
              <a:gd name="T31" fmla="*/ 2 h 78"/>
              <a:gd name="T32" fmla="*/ 106 w 158"/>
              <a:gd name="T33" fmla="*/ 0 h 78"/>
              <a:gd name="T34" fmla="*/ 122 w 158"/>
              <a:gd name="T35" fmla="*/ 2 h 78"/>
              <a:gd name="T36" fmla="*/ 138 w 158"/>
              <a:gd name="T37" fmla="*/ 6 h 78"/>
              <a:gd name="T38" fmla="*/ 152 w 158"/>
              <a:gd name="T39" fmla="*/ 12 h 78"/>
              <a:gd name="T40" fmla="*/ 152 w 158"/>
              <a:gd name="T41" fmla="*/ 12 h 78"/>
              <a:gd name="T42" fmla="*/ 156 w 158"/>
              <a:gd name="T43" fmla="*/ 18 h 78"/>
              <a:gd name="T44" fmla="*/ 158 w 158"/>
              <a:gd name="T45" fmla="*/ 24 h 78"/>
              <a:gd name="T46" fmla="*/ 154 w 158"/>
              <a:gd name="T47" fmla="*/ 32 h 78"/>
              <a:gd name="T48" fmla="*/ 148 w 158"/>
              <a:gd name="T49" fmla="*/ 40 h 78"/>
              <a:gd name="T50" fmla="*/ 148 w 158"/>
              <a:gd name="T51" fmla="*/ 40 h 78"/>
              <a:gd name="T52" fmla="*/ 132 w 158"/>
              <a:gd name="T53" fmla="*/ 54 h 78"/>
              <a:gd name="T54" fmla="*/ 114 w 158"/>
              <a:gd name="T55" fmla="*/ 64 h 78"/>
              <a:gd name="T56" fmla="*/ 94 w 158"/>
              <a:gd name="T57" fmla="*/ 72 h 78"/>
              <a:gd name="T58" fmla="*/ 74 w 158"/>
              <a:gd name="T59" fmla="*/ 78 h 78"/>
              <a:gd name="T60" fmla="*/ 74 w 158"/>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78">
                <a:moveTo>
                  <a:pt x="74" y="78"/>
                </a:moveTo>
                <a:lnTo>
                  <a:pt x="74" y="78"/>
                </a:lnTo>
                <a:lnTo>
                  <a:pt x="62" y="78"/>
                </a:lnTo>
                <a:lnTo>
                  <a:pt x="50" y="76"/>
                </a:lnTo>
                <a:lnTo>
                  <a:pt x="40" y="74"/>
                </a:lnTo>
                <a:lnTo>
                  <a:pt x="30" y="72"/>
                </a:lnTo>
                <a:lnTo>
                  <a:pt x="20" y="66"/>
                </a:lnTo>
                <a:lnTo>
                  <a:pt x="12" y="60"/>
                </a:lnTo>
                <a:lnTo>
                  <a:pt x="6" y="54"/>
                </a:lnTo>
                <a:lnTo>
                  <a:pt x="0" y="46"/>
                </a:lnTo>
                <a:lnTo>
                  <a:pt x="0" y="46"/>
                </a:lnTo>
                <a:lnTo>
                  <a:pt x="20" y="30"/>
                </a:lnTo>
                <a:lnTo>
                  <a:pt x="40" y="18"/>
                </a:lnTo>
                <a:lnTo>
                  <a:pt x="62" y="8"/>
                </a:lnTo>
                <a:lnTo>
                  <a:pt x="86" y="2"/>
                </a:lnTo>
                <a:lnTo>
                  <a:pt x="86" y="2"/>
                </a:lnTo>
                <a:lnTo>
                  <a:pt x="106" y="0"/>
                </a:lnTo>
                <a:lnTo>
                  <a:pt x="122" y="2"/>
                </a:lnTo>
                <a:lnTo>
                  <a:pt x="138" y="6"/>
                </a:lnTo>
                <a:lnTo>
                  <a:pt x="152" y="12"/>
                </a:lnTo>
                <a:lnTo>
                  <a:pt x="152" y="12"/>
                </a:lnTo>
                <a:lnTo>
                  <a:pt x="156" y="18"/>
                </a:lnTo>
                <a:lnTo>
                  <a:pt x="158" y="24"/>
                </a:lnTo>
                <a:lnTo>
                  <a:pt x="154" y="32"/>
                </a:lnTo>
                <a:lnTo>
                  <a:pt x="148" y="40"/>
                </a:lnTo>
                <a:lnTo>
                  <a:pt x="148" y="40"/>
                </a:lnTo>
                <a:lnTo>
                  <a:pt x="132" y="54"/>
                </a:lnTo>
                <a:lnTo>
                  <a:pt x="114" y="64"/>
                </a:lnTo>
                <a:lnTo>
                  <a:pt x="94" y="72"/>
                </a:lnTo>
                <a:lnTo>
                  <a:pt x="74" y="78"/>
                </a:lnTo>
                <a:lnTo>
                  <a:pt x="7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8" name="Freeform 214"/>
          <p:cNvSpPr/>
          <p:nvPr/>
        </p:nvSpPr>
        <p:spPr bwMode="auto">
          <a:xfrm>
            <a:off x="5956305" y="4987977"/>
            <a:ext cx="25033" cy="50761"/>
          </a:xfrm>
          <a:custGeom>
            <a:avLst/>
            <a:gdLst>
              <a:gd name="T0" fmla="*/ 2 w 72"/>
              <a:gd name="T1" fmla="*/ 70 h 146"/>
              <a:gd name="T2" fmla="*/ 2 w 72"/>
              <a:gd name="T3" fmla="*/ 70 h 146"/>
              <a:gd name="T4" fmla="*/ 0 w 72"/>
              <a:gd name="T5" fmla="*/ 92 h 146"/>
              <a:gd name="T6" fmla="*/ 4 w 72"/>
              <a:gd name="T7" fmla="*/ 112 h 146"/>
              <a:gd name="T8" fmla="*/ 12 w 72"/>
              <a:gd name="T9" fmla="*/ 130 h 146"/>
              <a:gd name="T10" fmla="*/ 18 w 72"/>
              <a:gd name="T11" fmla="*/ 140 h 146"/>
              <a:gd name="T12" fmla="*/ 24 w 72"/>
              <a:gd name="T13" fmla="*/ 146 h 146"/>
              <a:gd name="T14" fmla="*/ 24 w 72"/>
              <a:gd name="T15" fmla="*/ 146 h 146"/>
              <a:gd name="T16" fmla="*/ 34 w 72"/>
              <a:gd name="T17" fmla="*/ 138 h 146"/>
              <a:gd name="T18" fmla="*/ 42 w 72"/>
              <a:gd name="T19" fmla="*/ 130 h 146"/>
              <a:gd name="T20" fmla="*/ 50 w 72"/>
              <a:gd name="T21" fmla="*/ 120 h 146"/>
              <a:gd name="T22" fmla="*/ 58 w 72"/>
              <a:gd name="T23" fmla="*/ 110 h 146"/>
              <a:gd name="T24" fmla="*/ 62 w 72"/>
              <a:gd name="T25" fmla="*/ 100 h 146"/>
              <a:gd name="T26" fmla="*/ 68 w 72"/>
              <a:gd name="T27" fmla="*/ 88 h 146"/>
              <a:gd name="T28" fmla="*/ 70 w 72"/>
              <a:gd name="T29" fmla="*/ 76 h 146"/>
              <a:gd name="T30" fmla="*/ 72 w 72"/>
              <a:gd name="T31" fmla="*/ 64 h 146"/>
              <a:gd name="T32" fmla="*/ 72 w 72"/>
              <a:gd name="T33" fmla="*/ 64 h 146"/>
              <a:gd name="T34" fmla="*/ 72 w 72"/>
              <a:gd name="T35" fmla="*/ 48 h 146"/>
              <a:gd name="T36" fmla="*/ 68 w 72"/>
              <a:gd name="T37" fmla="*/ 32 h 146"/>
              <a:gd name="T38" fmla="*/ 60 w 72"/>
              <a:gd name="T39" fmla="*/ 16 h 146"/>
              <a:gd name="T40" fmla="*/ 52 w 72"/>
              <a:gd name="T41" fmla="*/ 4 h 146"/>
              <a:gd name="T42" fmla="*/ 52 w 72"/>
              <a:gd name="T43" fmla="*/ 4 h 146"/>
              <a:gd name="T44" fmla="*/ 46 w 72"/>
              <a:gd name="T45" fmla="*/ 0 h 146"/>
              <a:gd name="T46" fmla="*/ 40 w 72"/>
              <a:gd name="T47" fmla="*/ 0 h 146"/>
              <a:gd name="T48" fmla="*/ 32 w 72"/>
              <a:gd name="T49" fmla="*/ 2 h 146"/>
              <a:gd name="T50" fmla="*/ 28 w 72"/>
              <a:gd name="T51" fmla="*/ 8 h 146"/>
              <a:gd name="T52" fmla="*/ 28 w 72"/>
              <a:gd name="T53" fmla="*/ 8 h 146"/>
              <a:gd name="T54" fmla="*/ 18 w 72"/>
              <a:gd name="T55" fmla="*/ 22 h 146"/>
              <a:gd name="T56" fmla="*/ 10 w 72"/>
              <a:gd name="T57" fmla="*/ 36 h 146"/>
              <a:gd name="T58" fmla="*/ 4 w 72"/>
              <a:gd name="T59" fmla="*/ 54 h 146"/>
              <a:gd name="T60" fmla="*/ 2 w 72"/>
              <a:gd name="T61" fmla="*/ 70 h 146"/>
              <a:gd name="T62" fmla="*/ 2 w 72"/>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6">
                <a:moveTo>
                  <a:pt x="2" y="70"/>
                </a:moveTo>
                <a:lnTo>
                  <a:pt x="2" y="70"/>
                </a:lnTo>
                <a:lnTo>
                  <a:pt x="0" y="92"/>
                </a:lnTo>
                <a:lnTo>
                  <a:pt x="4" y="112"/>
                </a:lnTo>
                <a:lnTo>
                  <a:pt x="12" y="130"/>
                </a:lnTo>
                <a:lnTo>
                  <a:pt x="18" y="140"/>
                </a:lnTo>
                <a:lnTo>
                  <a:pt x="24" y="146"/>
                </a:lnTo>
                <a:lnTo>
                  <a:pt x="24" y="146"/>
                </a:lnTo>
                <a:lnTo>
                  <a:pt x="34" y="138"/>
                </a:lnTo>
                <a:lnTo>
                  <a:pt x="42" y="130"/>
                </a:lnTo>
                <a:lnTo>
                  <a:pt x="50" y="120"/>
                </a:lnTo>
                <a:lnTo>
                  <a:pt x="58" y="110"/>
                </a:lnTo>
                <a:lnTo>
                  <a:pt x="62" y="100"/>
                </a:lnTo>
                <a:lnTo>
                  <a:pt x="68" y="88"/>
                </a:lnTo>
                <a:lnTo>
                  <a:pt x="70" y="76"/>
                </a:lnTo>
                <a:lnTo>
                  <a:pt x="72" y="64"/>
                </a:lnTo>
                <a:lnTo>
                  <a:pt x="72" y="64"/>
                </a:lnTo>
                <a:lnTo>
                  <a:pt x="72" y="48"/>
                </a:lnTo>
                <a:lnTo>
                  <a:pt x="68" y="32"/>
                </a:lnTo>
                <a:lnTo>
                  <a:pt x="60" y="16"/>
                </a:lnTo>
                <a:lnTo>
                  <a:pt x="52" y="4"/>
                </a:lnTo>
                <a:lnTo>
                  <a:pt x="52" y="4"/>
                </a:lnTo>
                <a:lnTo>
                  <a:pt x="46" y="0"/>
                </a:lnTo>
                <a:lnTo>
                  <a:pt x="40" y="0"/>
                </a:lnTo>
                <a:lnTo>
                  <a:pt x="32" y="2"/>
                </a:lnTo>
                <a:lnTo>
                  <a:pt x="28" y="8"/>
                </a:lnTo>
                <a:lnTo>
                  <a:pt x="28" y="8"/>
                </a:lnTo>
                <a:lnTo>
                  <a:pt x="18" y="22"/>
                </a:lnTo>
                <a:lnTo>
                  <a:pt x="10" y="36"/>
                </a:lnTo>
                <a:lnTo>
                  <a:pt x="4" y="54"/>
                </a:lnTo>
                <a:lnTo>
                  <a:pt x="2" y="70"/>
                </a:lnTo>
                <a:lnTo>
                  <a:pt x="2"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9" name="Freeform 215"/>
          <p:cNvSpPr/>
          <p:nvPr/>
        </p:nvSpPr>
        <p:spPr bwMode="auto">
          <a:xfrm>
            <a:off x="5920147" y="5058903"/>
            <a:ext cx="56324" cy="25033"/>
          </a:xfrm>
          <a:custGeom>
            <a:avLst/>
            <a:gdLst>
              <a:gd name="T0" fmla="*/ 68 w 162"/>
              <a:gd name="T1" fmla="*/ 72 h 72"/>
              <a:gd name="T2" fmla="*/ 68 w 162"/>
              <a:gd name="T3" fmla="*/ 72 h 72"/>
              <a:gd name="T4" fmla="*/ 56 w 162"/>
              <a:gd name="T5" fmla="*/ 70 h 72"/>
              <a:gd name="T6" fmla="*/ 44 w 162"/>
              <a:gd name="T7" fmla="*/ 68 h 72"/>
              <a:gd name="T8" fmla="*/ 34 w 162"/>
              <a:gd name="T9" fmla="*/ 64 h 72"/>
              <a:gd name="T10" fmla="*/ 26 w 162"/>
              <a:gd name="T11" fmla="*/ 58 h 72"/>
              <a:gd name="T12" fmla="*/ 18 w 162"/>
              <a:gd name="T13" fmla="*/ 52 h 72"/>
              <a:gd name="T14" fmla="*/ 10 w 162"/>
              <a:gd name="T15" fmla="*/ 44 h 72"/>
              <a:gd name="T16" fmla="*/ 6 w 162"/>
              <a:gd name="T17" fmla="*/ 36 h 72"/>
              <a:gd name="T18" fmla="*/ 0 w 162"/>
              <a:gd name="T19" fmla="*/ 28 h 72"/>
              <a:gd name="T20" fmla="*/ 0 w 162"/>
              <a:gd name="T21" fmla="*/ 28 h 72"/>
              <a:gd name="T22" fmla="*/ 24 w 162"/>
              <a:gd name="T23" fmla="*/ 16 h 72"/>
              <a:gd name="T24" fmla="*/ 48 w 162"/>
              <a:gd name="T25" fmla="*/ 8 h 72"/>
              <a:gd name="T26" fmla="*/ 72 w 162"/>
              <a:gd name="T27" fmla="*/ 2 h 72"/>
              <a:gd name="T28" fmla="*/ 96 w 162"/>
              <a:gd name="T29" fmla="*/ 0 h 72"/>
              <a:gd name="T30" fmla="*/ 96 w 162"/>
              <a:gd name="T31" fmla="*/ 0 h 72"/>
              <a:gd name="T32" fmla="*/ 114 w 162"/>
              <a:gd name="T33" fmla="*/ 2 h 72"/>
              <a:gd name="T34" fmla="*/ 132 w 162"/>
              <a:gd name="T35" fmla="*/ 6 h 72"/>
              <a:gd name="T36" fmla="*/ 146 w 162"/>
              <a:gd name="T37" fmla="*/ 14 h 72"/>
              <a:gd name="T38" fmla="*/ 158 w 162"/>
              <a:gd name="T39" fmla="*/ 24 h 72"/>
              <a:gd name="T40" fmla="*/ 158 w 162"/>
              <a:gd name="T41" fmla="*/ 24 h 72"/>
              <a:gd name="T42" fmla="*/ 162 w 162"/>
              <a:gd name="T43" fmla="*/ 30 h 72"/>
              <a:gd name="T44" fmla="*/ 162 w 162"/>
              <a:gd name="T45" fmla="*/ 36 h 72"/>
              <a:gd name="T46" fmla="*/ 158 w 162"/>
              <a:gd name="T47" fmla="*/ 44 h 72"/>
              <a:gd name="T48" fmla="*/ 150 w 162"/>
              <a:gd name="T49" fmla="*/ 50 h 72"/>
              <a:gd name="T50" fmla="*/ 150 w 162"/>
              <a:gd name="T51" fmla="*/ 50 h 72"/>
              <a:gd name="T52" fmla="*/ 130 w 162"/>
              <a:gd name="T53" fmla="*/ 60 h 72"/>
              <a:gd name="T54" fmla="*/ 110 w 162"/>
              <a:gd name="T55" fmla="*/ 68 h 72"/>
              <a:gd name="T56" fmla="*/ 88 w 162"/>
              <a:gd name="T57" fmla="*/ 72 h 72"/>
              <a:gd name="T58" fmla="*/ 68 w 162"/>
              <a:gd name="T59" fmla="*/ 72 h 72"/>
              <a:gd name="T60" fmla="*/ 68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68" y="72"/>
                </a:moveTo>
                <a:lnTo>
                  <a:pt x="68" y="72"/>
                </a:lnTo>
                <a:lnTo>
                  <a:pt x="56" y="70"/>
                </a:lnTo>
                <a:lnTo>
                  <a:pt x="44" y="68"/>
                </a:lnTo>
                <a:lnTo>
                  <a:pt x="34" y="64"/>
                </a:lnTo>
                <a:lnTo>
                  <a:pt x="26" y="58"/>
                </a:lnTo>
                <a:lnTo>
                  <a:pt x="18" y="52"/>
                </a:lnTo>
                <a:lnTo>
                  <a:pt x="10" y="44"/>
                </a:lnTo>
                <a:lnTo>
                  <a:pt x="6" y="36"/>
                </a:lnTo>
                <a:lnTo>
                  <a:pt x="0" y="28"/>
                </a:lnTo>
                <a:lnTo>
                  <a:pt x="0" y="28"/>
                </a:lnTo>
                <a:lnTo>
                  <a:pt x="24" y="16"/>
                </a:lnTo>
                <a:lnTo>
                  <a:pt x="48" y="8"/>
                </a:lnTo>
                <a:lnTo>
                  <a:pt x="72" y="2"/>
                </a:lnTo>
                <a:lnTo>
                  <a:pt x="96" y="0"/>
                </a:lnTo>
                <a:lnTo>
                  <a:pt x="96" y="0"/>
                </a:lnTo>
                <a:lnTo>
                  <a:pt x="114" y="2"/>
                </a:lnTo>
                <a:lnTo>
                  <a:pt x="132" y="6"/>
                </a:lnTo>
                <a:lnTo>
                  <a:pt x="146" y="14"/>
                </a:lnTo>
                <a:lnTo>
                  <a:pt x="158" y="24"/>
                </a:lnTo>
                <a:lnTo>
                  <a:pt x="158" y="24"/>
                </a:lnTo>
                <a:lnTo>
                  <a:pt x="162" y="30"/>
                </a:lnTo>
                <a:lnTo>
                  <a:pt x="162" y="36"/>
                </a:lnTo>
                <a:lnTo>
                  <a:pt x="158" y="44"/>
                </a:lnTo>
                <a:lnTo>
                  <a:pt x="150" y="50"/>
                </a:lnTo>
                <a:lnTo>
                  <a:pt x="150" y="50"/>
                </a:lnTo>
                <a:lnTo>
                  <a:pt x="130" y="60"/>
                </a:lnTo>
                <a:lnTo>
                  <a:pt x="110" y="68"/>
                </a:lnTo>
                <a:lnTo>
                  <a:pt x="88" y="72"/>
                </a:lnTo>
                <a:lnTo>
                  <a:pt x="68" y="72"/>
                </a:lnTo>
                <a:lnTo>
                  <a:pt x="68"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0" name="Freeform 216"/>
          <p:cNvSpPr/>
          <p:nvPr/>
        </p:nvSpPr>
        <p:spPr bwMode="auto">
          <a:xfrm>
            <a:off x="5915975" y="5019268"/>
            <a:ext cx="27814" cy="49370"/>
          </a:xfrm>
          <a:custGeom>
            <a:avLst/>
            <a:gdLst>
              <a:gd name="T0" fmla="*/ 6 w 80"/>
              <a:gd name="T1" fmla="*/ 62 h 142"/>
              <a:gd name="T2" fmla="*/ 6 w 80"/>
              <a:gd name="T3" fmla="*/ 62 h 142"/>
              <a:gd name="T4" fmla="*/ 2 w 80"/>
              <a:gd name="T5" fmla="*/ 84 h 142"/>
              <a:gd name="T6" fmla="*/ 0 w 80"/>
              <a:gd name="T7" fmla="*/ 104 h 142"/>
              <a:gd name="T8" fmla="*/ 2 w 80"/>
              <a:gd name="T9" fmla="*/ 114 h 142"/>
              <a:gd name="T10" fmla="*/ 4 w 80"/>
              <a:gd name="T11" fmla="*/ 124 h 142"/>
              <a:gd name="T12" fmla="*/ 8 w 80"/>
              <a:gd name="T13" fmla="*/ 134 h 142"/>
              <a:gd name="T14" fmla="*/ 12 w 80"/>
              <a:gd name="T15" fmla="*/ 142 h 142"/>
              <a:gd name="T16" fmla="*/ 12 w 80"/>
              <a:gd name="T17" fmla="*/ 142 h 142"/>
              <a:gd name="T18" fmla="*/ 24 w 80"/>
              <a:gd name="T19" fmla="*/ 136 h 142"/>
              <a:gd name="T20" fmla="*/ 34 w 80"/>
              <a:gd name="T21" fmla="*/ 128 h 142"/>
              <a:gd name="T22" fmla="*/ 44 w 80"/>
              <a:gd name="T23" fmla="*/ 120 h 142"/>
              <a:gd name="T24" fmla="*/ 54 w 80"/>
              <a:gd name="T25" fmla="*/ 112 h 142"/>
              <a:gd name="T26" fmla="*/ 62 w 80"/>
              <a:gd name="T27" fmla="*/ 102 h 142"/>
              <a:gd name="T28" fmla="*/ 68 w 80"/>
              <a:gd name="T29" fmla="*/ 92 h 142"/>
              <a:gd name="T30" fmla="*/ 74 w 80"/>
              <a:gd name="T31" fmla="*/ 82 h 142"/>
              <a:gd name="T32" fmla="*/ 78 w 80"/>
              <a:gd name="T33" fmla="*/ 70 h 142"/>
              <a:gd name="T34" fmla="*/ 78 w 80"/>
              <a:gd name="T35" fmla="*/ 70 h 142"/>
              <a:gd name="T36" fmla="*/ 80 w 80"/>
              <a:gd name="T37" fmla="*/ 52 h 142"/>
              <a:gd name="T38" fmla="*/ 80 w 80"/>
              <a:gd name="T39" fmla="*/ 36 h 142"/>
              <a:gd name="T40" fmla="*/ 76 w 80"/>
              <a:gd name="T41" fmla="*/ 20 h 142"/>
              <a:gd name="T42" fmla="*/ 70 w 80"/>
              <a:gd name="T43" fmla="*/ 6 h 142"/>
              <a:gd name="T44" fmla="*/ 70 w 80"/>
              <a:gd name="T45" fmla="*/ 6 h 142"/>
              <a:gd name="T46" fmla="*/ 66 w 80"/>
              <a:gd name="T47" fmla="*/ 2 h 142"/>
              <a:gd name="T48" fmla="*/ 58 w 80"/>
              <a:gd name="T49" fmla="*/ 0 h 142"/>
              <a:gd name="T50" fmla="*/ 52 w 80"/>
              <a:gd name="T51" fmla="*/ 2 h 142"/>
              <a:gd name="T52" fmla="*/ 46 w 80"/>
              <a:gd name="T53" fmla="*/ 6 h 142"/>
              <a:gd name="T54" fmla="*/ 46 w 80"/>
              <a:gd name="T55" fmla="*/ 6 h 142"/>
              <a:gd name="T56" fmla="*/ 34 w 80"/>
              <a:gd name="T57" fmla="*/ 18 h 142"/>
              <a:gd name="T58" fmla="*/ 22 w 80"/>
              <a:gd name="T59" fmla="*/ 30 h 142"/>
              <a:gd name="T60" fmla="*/ 14 w 80"/>
              <a:gd name="T61" fmla="*/ 46 h 142"/>
              <a:gd name="T62" fmla="*/ 6 w 80"/>
              <a:gd name="T63" fmla="*/ 62 h 142"/>
              <a:gd name="T64" fmla="*/ 6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6" y="62"/>
                </a:moveTo>
                <a:lnTo>
                  <a:pt x="6" y="62"/>
                </a:lnTo>
                <a:lnTo>
                  <a:pt x="2" y="84"/>
                </a:lnTo>
                <a:lnTo>
                  <a:pt x="0" y="104"/>
                </a:lnTo>
                <a:lnTo>
                  <a:pt x="2" y="114"/>
                </a:lnTo>
                <a:lnTo>
                  <a:pt x="4" y="124"/>
                </a:lnTo>
                <a:lnTo>
                  <a:pt x="8" y="134"/>
                </a:lnTo>
                <a:lnTo>
                  <a:pt x="12" y="142"/>
                </a:lnTo>
                <a:lnTo>
                  <a:pt x="12" y="142"/>
                </a:lnTo>
                <a:lnTo>
                  <a:pt x="24" y="136"/>
                </a:lnTo>
                <a:lnTo>
                  <a:pt x="34" y="128"/>
                </a:lnTo>
                <a:lnTo>
                  <a:pt x="44" y="120"/>
                </a:lnTo>
                <a:lnTo>
                  <a:pt x="54" y="112"/>
                </a:lnTo>
                <a:lnTo>
                  <a:pt x="62" y="102"/>
                </a:lnTo>
                <a:lnTo>
                  <a:pt x="68" y="92"/>
                </a:lnTo>
                <a:lnTo>
                  <a:pt x="74" y="82"/>
                </a:lnTo>
                <a:lnTo>
                  <a:pt x="78" y="70"/>
                </a:lnTo>
                <a:lnTo>
                  <a:pt x="78" y="70"/>
                </a:lnTo>
                <a:lnTo>
                  <a:pt x="80" y="52"/>
                </a:lnTo>
                <a:lnTo>
                  <a:pt x="80" y="36"/>
                </a:lnTo>
                <a:lnTo>
                  <a:pt x="76" y="20"/>
                </a:lnTo>
                <a:lnTo>
                  <a:pt x="70" y="6"/>
                </a:lnTo>
                <a:lnTo>
                  <a:pt x="70" y="6"/>
                </a:lnTo>
                <a:lnTo>
                  <a:pt x="66" y="2"/>
                </a:lnTo>
                <a:lnTo>
                  <a:pt x="58" y="0"/>
                </a:lnTo>
                <a:lnTo>
                  <a:pt x="52" y="2"/>
                </a:lnTo>
                <a:lnTo>
                  <a:pt x="46" y="6"/>
                </a:lnTo>
                <a:lnTo>
                  <a:pt x="46" y="6"/>
                </a:lnTo>
                <a:lnTo>
                  <a:pt x="34" y="18"/>
                </a:lnTo>
                <a:lnTo>
                  <a:pt x="22" y="30"/>
                </a:lnTo>
                <a:lnTo>
                  <a:pt x="14" y="46"/>
                </a:lnTo>
                <a:lnTo>
                  <a:pt x="6" y="62"/>
                </a:lnTo>
                <a:lnTo>
                  <a:pt x="6"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1" name="Freeform 176"/>
          <p:cNvSpPr/>
          <p:nvPr/>
        </p:nvSpPr>
        <p:spPr bwMode="auto">
          <a:xfrm>
            <a:off x="5887465" y="4738344"/>
            <a:ext cx="28510" cy="28510"/>
          </a:xfrm>
          <a:custGeom>
            <a:avLst/>
            <a:gdLst>
              <a:gd name="T0" fmla="*/ 42 w 82"/>
              <a:gd name="T1" fmla="*/ 0 h 82"/>
              <a:gd name="T2" fmla="*/ 42 w 82"/>
              <a:gd name="T3" fmla="*/ 0 h 82"/>
              <a:gd name="T4" fmla="*/ 48 w 82"/>
              <a:gd name="T5" fmla="*/ 14 h 82"/>
              <a:gd name="T6" fmla="*/ 56 w 82"/>
              <a:gd name="T7" fmla="*/ 26 h 82"/>
              <a:gd name="T8" fmla="*/ 68 w 82"/>
              <a:gd name="T9" fmla="*/ 34 h 82"/>
              <a:gd name="T10" fmla="*/ 82 w 82"/>
              <a:gd name="T11" fmla="*/ 40 h 82"/>
              <a:gd name="T12" fmla="*/ 82 w 82"/>
              <a:gd name="T13" fmla="*/ 40 h 82"/>
              <a:gd name="T14" fmla="*/ 82 w 82"/>
              <a:gd name="T15" fmla="*/ 40 h 82"/>
              <a:gd name="T16" fmla="*/ 82 w 82"/>
              <a:gd name="T17" fmla="*/ 42 h 82"/>
              <a:gd name="T18" fmla="*/ 82 w 82"/>
              <a:gd name="T19" fmla="*/ 42 h 82"/>
              <a:gd name="T20" fmla="*/ 68 w 82"/>
              <a:gd name="T21" fmla="*/ 46 h 82"/>
              <a:gd name="T22" fmla="*/ 56 w 82"/>
              <a:gd name="T23" fmla="*/ 56 h 82"/>
              <a:gd name="T24" fmla="*/ 48 w 82"/>
              <a:gd name="T25" fmla="*/ 66 h 82"/>
              <a:gd name="T26" fmla="*/ 42 w 82"/>
              <a:gd name="T27" fmla="*/ 80 h 82"/>
              <a:gd name="T28" fmla="*/ 42 w 82"/>
              <a:gd name="T29" fmla="*/ 80 h 82"/>
              <a:gd name="T30" fmla="*/ 42 w 82"/>
              <a:gd name="T31" fmla="*/ 82 h 82"/>
              <a:gd name="T32" fmla="*/ 40 w 82"/>
              <a:gd name="T33" fmla="*/ 80 h 82"/>
              <a:gd name="T34" fmla="*/ 40 w 82"/>
              <a:gd name="T35" fmla="*/ 80 h 82"/>
              <a:gd name="T36" fmla="*/ 36 w 82"/>
              <a:gd name="T37" fmla="*/ 66 h 82"/>
              <a:gd name="T38" fmla="*/ 26 w 82"/>
              <a:gd name="T39" fmla="*/ 56 h 82"/>
              <a:gd name="T40" fmla="*/ 16 w 82"/>
              <a:gd name="T41" fmla="*/ 46 h 82"/>
              <a:gd name="T42" fmla="*/ 2 w 82"/>
              <a:gd name="T43" fmla="*/ 42 h 82"/>
              <a:gd name="T44" fmla="*/ 2 w 82"/>
              <a:gd name="T45" fmla="*/ 42 h 82"/>
              <a:gd name="T46" fmla="*/ 0 w 82"/>
              <a:gd name="T47" fmla="*/ 40 h 82"/>
              <a:gd name="T48" fmla="*/ 2 w 82"/>
              <a:gd name="T49" fmla="*/ 40 h 82"/>
              <a:gd name="T50" fmla="*/ 2 w 82"/>
              <a:gd name="T51" fmla="*/ 40 h 82"/>
              <a:gd name="T52" fmla="*/ 16 w 82"/>
              <a:gd name="T53" fmla="*/ 34 h 82"/>
              <a:gd name="T54" fmla="*/ 26 w 82"/>
              <a:gd name="T55" fmla="*/ 26 h 82"/>
              <a:gd name="T56" fmla="*/ 36 w 82"/>
              <a:gd name="T57" fmla="*/ 14 h 82"/>
              <a:gd name="T58" fmla="*/ 40 w 82"/>
              <a:gd name="T59" fmla="*/ 0 h 82"/>
              <a:gd name="T60" fmla="*/ 40 w 82"/>
              <a:gd name="T61" fmla="*/ 0 h 82"/>
              <a:gd name="T62" fmla="*/ 42 w 82"/>
              <a:gd name="T63" fmla="*/ 0 h 82"/>
              <a:gd name="T64" fmla="*/ 42 w 82"/>
              <a:gd name="T65" fmla="*/ 0 h 82"/>
              <a:gd name="T66" fmla="*/ 42 w 82"/>
              <a:gd name="T6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82">
                <a:moveTo>
                  <a:pt x="42" y="0"/>
                </a:moveTo>
                <a:lnTo>
                  <a:pt x="42" y="0"/>
                </a:lnTo>
                <a:lnTo>
                  <a:pt x="48" y="14"/>
                </a:lnTo>
                <a:lnTo>
                  <a:pt x="56" y="26"/>
                </a:lnTo>
                <a:lnTo>
                  <a:pt x="68" y="34"/>
                </a:lnTo>
                <a:lnTo>
                  <a:pt x="82" y="40"/>
                </a:lnTo>
                <a:lnTo>
                  <a:pt x="82" y="40"/>
                </a:lnTo>
                <a:lnTo>
                  <a:pt x="82" y="40"/>
                </a:lnTo>
                <a:lnTo>
                  <a:pt x="82" y="42"/>
                </a:lnTo>
                <a:lnTo>
                  <a:pt x="82" y="42"/>
                </a:lnTo>
                <a:lnTo>
                  <a:pt x="68" y="46"/>
                </a:lnTo>
                <a:lnTo>
                  <a:pt x="56" y="56"/>
                </a:lnTo>
                <a:lnTo>
                  <a:pt x="48" y="66"/>
                </a:lnTo>
                <a:lnTo>
                  <a:pt x="42" y="80"/>
                </a:lnTo>
                <a:lnTo>
                  <a:pt x="42" y="80"/>
                </a:lnTo>
                <a:lnTo>
                  <a:pt x="42" y="82"/>
                </a:lnTo>
                <a:lnTo>
                  <a:pt x="40" y="80"/>
                </a:lnTo>
                <a:lnTo>
                  <a:pt x="40" y="80"/>
                </a:lnTo>
                <a:lnTo>
                  <a:pt x="36" y="66"/>
                </a:lnTo>
                <a:lnTo>
                  <a:pt x="26" y="56"/>
                </a:lnTo>
                <a:lnTo>
                  <a:pt x="16" y="46"/>
                </a:lnTo>
                <a:lnTo>
                  <a:pt x="2" y="42"/>
                </a:lnTo>
                <a:lnTo>
                  <a:pt x="2" y="42"/>
                </a:lnTo>
                <a:lnTo>
                  <a:pt x="0" y="40"/>
                </a:lnTo>
                <a:lnTo>
                  <a:pt x="2" y="40"/>
                </a:lnTo>
                <a:lnTo>
                  <a:pt x="2" y="40"/>
                </a:lnTo>
                <a:lnTo>
                  <a:pt x="16" y="34"/>
                </a:lnTo>
                <a:lnTo>
                  <a:pt x="26" y="26"/>
                </a:lnTo>
                <a:lnTo>
                  <a:pt x="36" y="14"/>
                </a:lnTo>
                <a:lnTo>
                  <a:pt x="40" y="0"/>
                </a:lnTo>
                <a:lnTo>
                  <a:pt x="40" y="0"/>
                </a:lnTo>
                <a:lnTo>
                  <a:pt x="42" y="0"/>
                </a:lnTo>
                <a:lnTo>
                  <a:pt x="42" y="0"/>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2" name="Freeform 177"/>
          <p:cNvSpPr/>
          <p:nvPr/>
        </p:nvSpPr>
        <p:spPr bwMode="auto">
          <a:xfrm>
            <a:off x="5906240" y="4711920"/>
            <a:ext cx="32682" cy="31986"/>
          </a:xfrm>
          <a:custGeom>
            <a:avLst/>
            <a:gdLst>
              <a:gd name="T0" fmla="*/ 48 w 94"/>
              <a:gd name="T1" fmla="*/ 0 h 92"/>
              <a:gd name="T2" fmla="*/ 48 w 94"/>
              <a:gd name="T3" fmla="*/ 0 h 92"/>
              <a:gd name="T4" fmla="*/ 50 w 94"/>
              <a:gd name="T5" fmla="*/ 8 h 92"/>
              <a:gd name="T6" fmla="*/ 54 w 94"/>
              <a:gd name="T7" fmla="*/ 16 h 92"/>
              <a:gd name="T8" fmla="*/ 64 w 94"/>
              <a:gd name="T9" fmla="*/ 30 h 92"/>
              <a:gd name="T10" fmla="*/ 76 w 94"/>
              <a:gd name="T11" fmla="*/ 40 h 92"/>
              <a:gd name="T12" fmla="*/ 84 w 94"/>
              <a:gd name="T13" fmla="*/ 42 h 92"/>
              <a:gd name="T14" fmla="*/ 92 w 94"/>
              <a:gd name="T15" fmla="*/ 46 h 92"/>
              <a:gd name="T16" fmla="*/ 92 w 94"/>
              <a:gd name="T17" fmla="*/ 46 h 92"/>
              <a:gd name="T18" fmla="*/ 94 w 94"/>
              <a:gd name="T19" fmla="*/ 46 h 92"/>
              <a:gd name="T20" fmla="*/ 92 w 94"/>
              <a:gd name="T21" fmla="*/ 48 h 92"/>
              <a:gd name="T22" fmla="*/ 92 w 94"/>
              <a:gd name="T23" fmla="*/ 48 h 92"/>
              <a:gd name="T24" fmla="*/ 84 w 94"/>
              <a:gd name="T25" fmla="*/ 50 h 92"/>
              <a:gd name="T26" fmla="*/ 76 w 94"/>
              <a:gd name="T27" fmla="*/ 54 h 92"/>
              <a:gd name="T28" fmla="*/ 64 w 94"/>
              <a:gd name="T29" fmla="*/ 64 h 92"/>
              <a:gd name="T30" fmla="*/ 54 w 94"/>
              <a:gd name="T31" fmla="*/ 76 h 92"/>
              <a:gd name="T32" fmla="*/ 50 w 94"/>
              <a:gd name="T33" fmla="*/ 84 h 92"/>
              <a:gd name="T34" fmla="*/ 48 w 94"/>
              <a:gd name="T35" fmla="*/ 92 h 92"/>
              <a:gd name="T36" fmla="*/ 48 w 94"/>
              <a:gd name="T37" fmla="*/ 92 h 92"/>
              <a:gd name="T38" fmla="*/ 46 w 94"/>
              <a:gd name="T39" fmla="*/ 92 h 92"/>
              <a:gd name="T40" fmla="*/ 46 w 94"/>
              <a:gd name="T41" fmla="*/ 92 h 92"/>
              <a:gd name="T42" fmla="*/ 46 w 94"/>
              <a:gd name="T43" fmla="*/ 92 h 92"/>
              <a:gd name="T44" fmla="*/ 42 w 94"/>
              <a:gd name="T45" fmla="*/ 84 h 92"/>
              <a:gd name="T46" fmla="*/ 40 w 94"/>
              <a:gd name="T47" fmla="*/ 76 h 92"/>
              <a:gd name="T48" fmla="*/ 30 w 94"/>
              <a:gd name="T49" fmla="*/ 64 h 92"/>
              <a:gd name="T50" fmla="*/ 16 w 94"/>
              <a:gd name="T51" fmla="*/ 54 h 92"/>
              <a:gd name="T52" fmla="*/ 8 w 94"/>
              <a:gd name="T53" fmla="*/ 50 h 92"/>
              <a:gd name="T54" fmla="*/ 0 w 94"/>
              <a:gd name="T55" fmla="*/ 48 h 92"/>
              <a:gd name="T56" fmla="*/ 0 w 94"/>
              <a:gd name="T57" fmla="*/ 48 h 92"/>
              <a:gd name="T58" fmla="*/ 0 w 94"/>
              <a:gd name="T59" fmla="*/ 46 h 92"/>
              <a:gd name="T60" fmla="*/ 0 w 94"/>
              <a:gd name="T61" fmla="*/ 46 h 92"/>
              <a:gd name="T62" fmla="*/ 0 w 94"/>
              <a:gd name="T63" fmla="*/ 46 h 92"/>
              <a:gd name="T64" fmla="*/ 8 w 94"/>
              <a:gd name="T65" fmla="*/ 42 h 92"/>
              <a:gd name="T66" fmla="*/ 16 w 94"/>
              <a:gd name="T67" fmla="*/ 40 h 92"/>
              <a:gd name="T68" fmla="*/ 30 w 94"/>
              <a:gd name="T69" fmla="*/ 30 h 92"/>
              <a:gd name="T70" fmla="*/ 40 w 94"/>
              <a:gd name="T71" fmla="*/ 16 h 92"/>
              <a:gd name="T72" fmla="*/ 42 w 94"/>
              <a:gd name="T73" fmla="*/ 8 h 92"/>
              <a:gd name="T74" fmla="*/ 46 w 94"/>
              <a:gd name="T75" fmla="*/ 0 h 92"/>
              <a:gd name="T76" fmla="*/ 46 w 94"/>
              <a:gd name="T77" fmla="*/ 0 h 92"/>
              <a:gd name="T78" fmla="*/ 46 w 94"/>
              <a:gd name="T79" fmla="*/ 0 h 92"/>
              <a:gd name="T80" fmla="*/ 48 w 94"/>
              <a:gd name="T81" fmla="*/ 0 h 92"/>
              <a:gd name="T82" fmla="*/ 48 w 94"/>
              <a:gd name="T8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92">
                <a:moveTo>
                  <a:pt x="48" y="0"/>
                </a:moveTo>
                <a:lnTo>
                  <a:pt x="48" y="0"/>
                </a:lnTo>
                <a:lnTo>
                  <a:pt x="50" y="8"/>
                </a:lnTo>
                <a:lnTo>
                  <a:pt x="54" y="16"/>
                </a:lnTo>
                <a:lnTo>
                  <a:pt x="64" y="30"/>
                </a:lnTo>
                <a:lnTo>
                  <a:pt x="76" y="40"/>
                </a:lnTo>
                <a:lnTo>
                  <a:pt x="84" y="42"/>
                </a:lnTo>
                <a:lnTo>
                  <a:pt x="92" y="46"/>
                </a:lnTo>
                <a:lnTo>
                  <a:pt x="92" y="46"/>
                </a:lnTo>
                <a:lnTo>
                  <a:pt x="94" y="46"/>
                </a:lnTo>
                <a:lnTo>
                  <a:pt x="92" y="48"/>
                </a:lnTo>
                <a:lnTo>
                  <a:pt x="92" y="48"/>
                </a:lnTo>
                <a:lnTo>
                  <a:pt x="84" y="50"/>
                </a:lnTo>
                <a:lnTo>
                  <a:pt x="76" y="54"/>
                </a:lnTo>
                <a:lnTo>
                  <a:pt x="64" y="64"/>
                </a:lnTo>
                <a:lnTo>
                  <a:pt x="54" y="76"/>
                </a:lnTo>
                <a:lnTo>
                  <a:pt x="50" y="84"/>
                </a:lnTo>
                <a:lnTo>
                  <a:pt x="48" y="92"/>
                </a:lnTo>
                <a:lnTo>
                  <a:pt x="48" y="92"/>
                </a:lnTo>
                <a:lnTo>
                  <a:pt x="46" y="92"/>
                </a:lnTo>
                <a:lnTo>
                  <a:pt x="46" y="92"/>
                </a:lnTo>
                <a:lnTo>
                  <a:pt x="46" y="92"/>
                </a:lnTo>
                <a:lnTo>
                  <a:pt x="42" y="84"/>
                </a:lnTo>
                <a:lnTo>
                  <a:pt x="40" y="76"/>
                </a:lnTo>
                <a:lnTo>
                  <a:pt x="30" y="64"/>
                </a:lnTo>
                <a:lnTo>
                  <a:pt x="16" y="54"/>
                </a:lnTo>
                <a:lnTo>
                  <a:pt x="8" y="50"/>
                </a:lnTo>
                <a:lnTo>
                  <a:pt x="0" y="48"/>
                </a:lnTo>
                <a:lnTo>
                  <a:pt x="0" y="48"/>
                </a:lnTo>
                <a:lnTo>
                  <a:pt x="0" y="46"/>
                </a:lnTo>
                <a:lnTo>
                  <a:pt x="0" y="46"/>
                </a:lnTo>
                <a:lnTo>
                  <a:pt x="0" y="46"/>
                </a:lnTo>
                <a:lnTo>
                  <a:pt x="8" y="42"/>
                </a:lnTo>
                <a:lnTo>
                  <a:pt x="16" y="40"/>
                </a:lnTo>
                <a:lnTo>
                  <a:pt x="30" y="30"/>
                </a:lnTo>
                <a:lnTo>
                  <a:pt x="40" y="16"/>
                </a:lnTo>
                <a:lnTo>
                  <a:pt x="42" y="8"/>
                </a:lnTo>
                <a:lnTo>
                  <a:pt x="46" y="0"/>
                </a:lnTo>
                <a:lnTo>
                  <a:pt x="46" y="0"/>
                </a:lnTo>
                <a:lnTo>
                  <a:pt x="46" y="0"/>
                </a:lnTo>
                <a:lnTo>
                  <a:pt x="48" y="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3" name="Freeform 178"/>
          <p:cNvSpPr/>
          <p:nvPr/>
        </p:nvSpPr>
        <p:spPr bwMode="auto">
          <a:xfrm>
            <a:off x="5675381" y="4752251"/>
            <a:ext cx="25033" cy="25728"/>
          </a:xfrm>
          <a:custGeom>
            <a:avLst/>
            <a:gdLst>
              <a:gd name="T0" fmla="*/ 38 w 72"/>
              <a:gd name="T1" fmla="*/ 2 h 74"/>
              <a:gd name="T2" fmla="*/ 38 w 72"/>
              <a:gd name="T3" fmla="*/ 2 h 74"/>
              <a:gd name="T4" fmla="*/ 42 w 72"/>
              <a:gd name="T5" fmla="*/ 14 h 74"/>
              <a:gd name="T6" fmla="*/ 50 w 72"/>
              <a:gd name="T7" fmla="*/ 24 h 74"/>
              <a:gd name="T8" fmla="*/ 60 w 72"/>
              <a:gd name="T9" fmla="*/ 32 h 74"/>
              <a:gd name="T10" fmla="*/ 72 w 72"/>
              <a:gd name="T11" fmla="*/ 36 h 74"/>
              <a:gd name="T12" fmla="*/ 72 w 72"/>
              <a:gd name="T13" fmla="*/ 36 h 74"/>
              <a:gd name="T14" fmla="*/ 72 w 72"/>
              <a:gd name="T15" fmla="*/ 38 h 74"/>
              <a:gd name="T16" fmla="*/ 72 w 72"/>
              <a:gd name="T17" fmla="*/ 38 h 74"/>
              <a:gd name="T18" fmla="*/ 72 w 72"/>
              <a:gd name="T19" fmla="*/ 38 h 74"/>
              <a:gd name="T20" fmla="*/ 60 w 72"/>
              <a:gd name="T21" fmla="*/ 42 h 74"/>
              <a:gd name="T22" fmla="*/ 50 w 72"/>
              <a:gd name="T23" fmla="*/ 50 h 74"/>
              <a:gd name="T24" fmla="*/ 42 w 72"/>
              <a:gd name="T25" fmla="*/ 60 h 74"/>
              <a:gd name="T26" fmla="*/ 38 w 72"/>
              <a:gd name="T27" fmla="*/ 74 h 74"/>
              <a:gd name="T28" fmla="*/ 38 w 72"/>
              <a:gd name="T29" fmla="*/ 74 h 74"/>
              <a:gd name="T30" fmla="*/ 36 w 72"/>
              <a:gd name="T31" fmla="*/ 74 h 74"/>
              <a:gd name="T32" fmla="*/ 36 w 72"/>
              <a:gd name="T33" fmla="*/ 74 h 74"/>
              <a:gd name="T34" fmla="*/ 36 w 72"/>
              <a:gd name="T35" fmla="*/ 74 h 74"/>
              <a:gd name="T36" fmla="*/ 30 w 72"/>
              <a:gd name="T37" fmla="*/ 60 h 74"/>
              <a:gd name="T38" fmla="*/ 24 w 72"/>
              <a:gd name="T39" fmla="*/ 50 h 74"/>
              <a:gd name="T40" fmla="*/ 12 w 72"/>
              <a:gd name="T41" fmla="*/ 42 h 74"/>
              <a:gd name="T42" fmla="*/ 0 w 72"/>
              <a:gd name="T43" fmla="*/ 38 h 74"/>
              <a:gd name="T44" fmla="*/ 0 w 72"/>
              <a:gd name="T45" fmla="*/ 38 h 74"/>
              <a:gd name="T46" fmla="*/ 0 w 72"/>
              <a:gd name="T47" fmla="*/ 38 h 74"/>
              <a:gd name="T48" fmla="*/ 0 w 72"/>
              <a:gd name="T49" fmla="*/ 36 h 74"/>
              <a:gd name="T50" fmla="*/ 0 w 72"/>
              <a:gd name="T51" fmla="*/ 36 h 74"/>
              <a:gd name="T52" fmla="*/ 12 w 72"/>
              <a:gd name="T53" fmla="*/ 32 h 74"/>
              <a:gd name="T54" fmla="*/ 24 w 72"/>
              <a:gd name="T55" fmla="*/ 24 h 74"/>
              <a:gd name="T56" fmla="*/ 30 w 72"/>
              <a:gd name="T57" fmla="*/ 14 h 74"/>
              <a:gd name="T58" fmla="*/ 36 w 72"/>
              <a:gd name="T59" fmla="*/ 2 h 74"/>
              <a:gd name="T60" fmla="*/ 36 w 72"/>
              <a:gd name="T61" fmla="*/ 2 h 74"/>
              <a:gd name="T62" fmla="*/ 36 w 72"/>
              <a:gd name="T63" fmla="*/ 0 h 74"/>
              <a:gd name="T64" fmla="*/ 38 w 72"/>
              <a:gd name="T65" fmla="*/ 2 h 74"/>
              <a:gd name="T66" fmla="*/ 38 w 72"/>
              <a:gd name="T6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74">
                <a:moveTo>
                  <a:pt x="38" y="2"/>
                </a:moveTo>
                <a:lnTo>
                  <a:pt x="38" y="2"/>
                </a:lnTo>
                <a:lnTo>
                  <a:pt x="42" y="14"/>
                </a:lnTo>
                <a:lnTo>
                  <a:pt x="50" y="24"/>
                </a:lnTo>
                <a:lnTo>
                  <a:pt x="60" y="32"/>
                </a:lnTo>
                <a:lnTo>
                  <a:pt x="72" y="36"/>
                </a:lnTo>
                <a:lnTo>
                  <a:pt x="72" y="36"/>
                </a:lnTo>
                <a:lnTo>
                  <a:pt x="72" y="38"/>
                </a:lnTo>
                <a:lnTo>
                  <a:pt x="72" y="38"/>
                </a:lnTo>
                <a:lnTo>
                  <a:pt x="72" y="38"/>
                </a:lnTo>
                <a:lnTo>
                  <a:pt x="60" y="42"/>
                </a:lnTo>
                <a:lnTo>
                  <a:pt x="50" y="50"/>
                </a:lnTo>
                <a:lnTo>
                  <a:pt x="42" y="60"/>
                </a:lnTo>
                <a:lnTo>
                  <a:pt x="38" y="74"/>
                </a:lnTo>
                <a:lnTo>
                  <a:pt x="38" y="74"/>
                </a:lnTo>
                <a:lnTo>
                  <a:pt x="36" y="74"/>
                </a:lnTo>
                <a:lnTo>
                  <a:pt x="36" y="74"/>
                </a:lnTo>
                <a:lnTo>
                  <a:pt x="36" y="74"/>
                </a:lnTo>
                <a:lnTo>
                  <a:pt x="30" y="60"/>
                </a:lnTo>
                <a:lnTo>
                  <a:pt x="24" y="50"/>
                </a:lnTo>
                <a:lnTo>
                  <a:pt x="12" y="42"/>
                </a:lnTo>
                <a:lnTo>
                  <a:pt x="0" y="38"/>
                </a:lnTo>
                <a:lnTo>
                  <a:pt x="0" y="38"/>
                </a:lnTo>
                <a:lnTo>
                  <a:pt x="0" y="38"/>
                </a:lnTo>
                <a:lnTo>
                  <a:pt x="0" y="36"/>
                </a:lnTo>
                <a:lnTo>
                  <a:pt x="0" y="36"/>
                </a:lnTo>
                <a:lnTo>
                  <a:pt x="12" y="32"/>
                </a:lnTo>
                <a:lnTo>
                  <a:pt x="24" y="24"/>
                </a:lnTo>
                <a:lnTo>
                  <a:pt x="30" y="14"/>
                </a:lnTo>
                <a:lnTo>
                  <a:pt x="36" y="2"/>
                </a:lnTo>
                <a:lnTo>
                  <a:pt x="36" y="2"/>
                </a:lnTo>
                <a:lnTo>
                  <a:pt x="36" y="0"/>
                </a:lnTo>
                <a:lnTo>
                  <a:pt x="38" y="2"/>
                </a:lnTo>
                <a:lnTo>
                  <a:pt x="38"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4" name="Freeform 179"/>
          <p:cNvSpPr/>
          <p:nvPr/>
        </p:nvSpPr>
        <p:spPr bwMode="auto">
          <a:xfrm>
            <a:off x="5696937" y="4738344"/>
            <a:ext cx="10430" cy="11126"/>
          </a:xfrm>
          <a:custGeom>
            <a:avLst/>
            <a:gdLst>
              <a:gd name="T0" fmla="*/ 30 w 30"/>
              <a:gd name="T1" fmla="*/ 16 h 32"/>
              <a:gd name="T2" fmla="*/ 30 w 30"/>
              <a:gd name="T3" fmla="*/ 16 h 32"/>
              <a:gd name="T4" fmla="*/ 30 w 30"/>
              <a:gd name="T5" fmla="*/ 22 h 32"/>
              <a:gd name="T6" fmla="*/ 26 w 30"/>
              <a:gd name="T7" fmla="*/ 26 h 32"/>
              <a:gd name="T8" fmla="*/ 22 w 30"/>
              <a:gd name="T9" fmla="*/ 30 h 32"/>
              <a:gd name="T10" fmla="*/ 16 w 30"/>
              <a:gd name="T11" fmla="*/ 32 h 32"/>
              <a:gd name="T12" fmla="*/ 16 w 30"/>
              <a:gd name="T13" fmla="*/ 32 h 32"/>
              <a:gd name="T14" fmla="*/ 10 w 30"/>
              <a:gd name="T15" fmla="*/ 30 h 32"/>
              <a:gd name="T16" fmla="*/ 4 w 30"/>
              <a:gd name="T17" fmla="*/ 26 h 32"/>
              <a:gd name="T18" fmla="*/ 0 w 30"/>
              <a:gd name="T19" fmla="*/ 22 h 32"/>
              <a:gd name="T20" fmla="*/ 0 w 30"/>
              <a:gd name="T21" fmla="*/ 16 h 32"/>
              <a:gd name="T22" fmla="*/ 0 w 30"/>
              <a:gd name="T23" fmla="*/ 16 h 32"/>
              <a:gd name="T24" fmla="*/ 0 w 30"/>
              <a:gd name="T25" fmla="*/ 10 h 32"/>
              <a:gd name="T26" fmla="*/ 4 w 30"/>
              <a:gd name="T27" fmla="*/ 4 h 32"/>
              <a:gd name="T28" fmla="*/ 10 w 30"/>
              <a:gd name="T29" fmla="*/ 2 h 32"/>
              <a:gd name="T30" fmla="*/ 16 w 30"/>
              <a:gd name="T31" fmla="*/ 0 h 32"/>
              <a:gd name="T32" fmla="*/ 16 w 30"/>
              <a:gd name="T33" fmla="*/ 0 h 32"/>
              <a:gd name="T34" fmla="*/ 22 w 30"/>
              <a:gd name="T35" fmla="*/ 2 h 32"/>
              <a:gd name="T36" fmla="*/ 26 w 30"/>
              <a:gd name="T37" fmla="*/ 4 h 32"/>
              <a:gd name="T38" fmla="*/ 30 w 30"/>
              <a:gd name="T39" fmla="*/ 10 h 32"/>
              <a:gd name="T40" fmla="*/ 30 w 30"/>
              <a:gd name="T41" fmla="*/ 16 h 32"/>
              <a:gd name="T42" fmla="*/ 30 w 30"/>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2">
                <a:moveTo>
                  <a:pt x="30" y="16"/>
                </a:moveTo>
                <a:lnTo>
                  <a:pt x="30"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2"/>
                </a:lnTo>
                <a:lnTo>
                  <a:pt x="16" y="0"/>
                </a:lnTo>
                <a:lnTo>
                  <a:pt x="16" y="0"/>
                </a:lnTo>
                <a:lnTo>
                  <a:pt x="22" y="2"/>
                </a:lnTo>
                <a:lnTo>
                  <a:pt x="26" y="4"/>
                </a:lnTo>
                <a:lnTo>
                  <a:pt x="30" y="10"/>
                </a:lnTo>
                <a:lnTo>
                  <a:pt x="30" y="16"/>
                </a:lnTo>
                <a:lnTo>
                  <a:pt x="3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5" name="Rectangle 180"/>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6" name="Rectangle 181"/>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7" name="Freeform 182"/>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8" name="Freeform 183"/>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9" name="Freeform 184"/>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0" name="Freeform 185"/>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1" name="Freeform 186"/>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2" name="Freeform 187"/>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3" name="Freeform 188"/>
          <p:cNvSpPr/>
          <p:nvPr/>
        </p:nvSpPr>
        <p:spPr bwMode="auto">
          <a:xfrm>
            <a:off x="5576640" y="4752946"/>
            <a:ext cx="28510" cy="52847"/>
          </a:xfrm>
          <a:custGeom>
            <a:avLst/>
            <a:gdLst>
              <a:gd name="T0" fmla="*/ 12 w 82"/>
              <a:gd name="T1" fmla="*/ 106 h 152"/>
              <a:gd name="T2" fmla="*/ 12 w 82"/>
              <a:gd name="T3" fmla="*/ 106 h 152"/>
              <a:gd name="T4" fmla="*/ 18 w 82"/>
              <a:gd name="T5" fmla="*/ 116 h 152"/>
              <a:gd name="T6" fmla="*/ 26 w 82"/>
              <a:gd name="T7" fmla="*/ 126 h 152"/>
              <a:gd name="T8" fmla="*/ 32 w 82"/>
              <a:gd name="T9" fmla="*/ 134 h 152"/>
              <a:gd name="T10" fmla="*/ 42 w 82"/>
              <a:gd name="T11" fmla="*/ 140 h 152"/>
              <a:gd name="T12" fmla="*/ 50 w 82"/>
              <a:gd name="T13" fmla="*/ 146 h 152"/>
              <a:gd name="T14" fmla="*/ 60 w 82"/>
              <a:gd name="T15" fmla="*/ 148 h 152"/>
              <a:gd name="T16" fmla="*/ 68 w 82"/>
              <a:gd name="T17" fmla="*/ 150 h 152"/>
              <a:gd name="T18" fmla="*/ 78 w 82"/>
              <a:gd name="T19" fmla="*/ 152 h 152"/>
              <a:gd name="T20" fmla="*/ 78 w 82"/>
              <a:gd name="T21" fmla="*/ 152 h 152"/>
              <a:gd name="T22" fmla="*/ 82 w 82"/>
              <a:gd name="T23" fmla="*/ 126 h 152"/>
              <a:gd name="T24" fmla="*/ 80 w 82"/>
              <a:gd name="T25" fmla="*/ 100 h 152"/>
              <a:gd name="T26" fmla="*/ 76 w 82"/>
              <a:gd name="T27" fmla="*/ 76 h 152"/>
              <a:gd name="T28" fmla="*/ 70 w 82"/>
              <a:gd name="T29" fmla="*/ 52 h 152"/>
              <a:gd name="T30" fmla="*/ 70 w 82"/>
              <a:gd name="T31" fmla="*/ 52 h 152"/>
              <a:gd name="T32" fmla="*/ 60 w 82"/>
              <a:gd name="T33" fmla="*/ 34 h 152"/>
              <a:gd name="T34" fmla="*/ 50 w 82"/>
              <a:gd name="T35" fmla="*/ 20 h 152"/>
              <a:gd name="T36" fmla="*/ 38 w 82"/>
              <a:gd name="T37" fmla="*/ 8 h 152"/>
              <a:gd name="T38" fmla="*/ 26 w 82"/>
              <a:gd name="T39" fmla="*/ 0 h 152"/>
              <a:gd name="T40" fmla="*/ 26 w 82"/>
              <a:gd name="T41" fmla="*/ 0 h 152"/>
              <a:gd name="T42" fmla="*/ 18 w 82"/>
              <a:gd name="T43" fmla="*/ 0 h 152"/>
              <a:gd name="T44" fmla="*/ 12 w 82"/>
              <a:gd name="T45" fmla="*/ 2 h 152"/>
              <a:gd name="T46" fmla="*/ 6 w 82"/>
              <a:gd name="T47" fmla="*/ 10 h 152"/>
              <a:gd name="T48" fmla="*/ 4 w 82"/>
              <a:gd name="T49" fmla="*/ 18 h 152"/>
              <a:gd name="T50" fmla="*/ 4 w 82"/>
              <a:gd name="T51" fmla="*/ 18 h 152"/>
              <a:gd name="T52" fmla="*/ 0 w 82"/>
              <a:gd name="T53" fmla="*/ 42 h 152"/>
              <a:gd name="T54" fmla="*/ 2 w 82"/>
              <a:gd name="T55" fmla="*/ 64 h 152"/>
              <a:gd name="T56" fmla="*/ 4 w 82"/>
              <a:gd name="T57" fmla="*/ 86 h 152"/>
              <a:gd name="T58" fmla="*/ 12 w 82"/>
              <a:gd name="T59" fmla="*/ 106 h 152"/>
              <a:gd name="T60" fmla="*/ 12 w 82"/>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152">
                <a:moveTo>
                  <a:pt x="12" y="106"/>
                </a:moveTo>
                <a:lnTo>
                  <a:pt x="12" y="106"/>
                </a:lnTo>
                <a:lnTo>
                  <a:pt x="18" y="116"/>
                </a:lnTo>
                <a:lnTo>
                  <a:pt x="26" y="126"/>
                </a:lnTo>
                <a:lnTo>
                  <a:pt x="32" y="134"/>
                </a:lnTo>
                <a:lnTo>
                  <a:pt x="42" y="140"/>
                </a:lnTo>
                <a:lnTo>
                  <a:pt x="50" y="146"/>
                </a:lnTo>
                <a:lnTo>
                  <a:pt x="60" y="148"/>
                </a:lnTo>
                <a:lnTo>
                  <a:pt x="68" y="150"/>
                </a:lnTo>
                <a:lnTo>
                  <a:pt x="78" y="152"/>
                </a:lnTo>
                <a:lnTo>
                  <a:pt x="78" y="152"/>
                </a:lnTo>
                <a:lnTo>
                  <a:pt x="82" y="126"/>
                </a:lnTo>
                <a:lnTo>
                  <a:pt x="80" y="100"/>
                </a:lnTo>
                <a:lnTo>
                  <a:pt x="76" y="76"/>
                </a:lnTo>
                <a:lnTo>
                  <a:pt x="70" y="52"/>
                </a:lnTo>
                <a:lnTo>
                  <a:pt x="70" y="52"/>
                </a:lnTo>
                <a:lnTo>
                  <a:pt x="60" y="34"/>
                </a:lnTo>
                <a:lnTo>
                  <a:pt x="50" y="20"/>
                </a:lnTo>
                <a:lnTo>
                  <a:pt x="38" y="8"/>
                </a:lnTo>
                <a:lnTo>
                  <a:pt x="26" y="0"/>
                </a:lnTo>
                <a:lnTo>
                  <a:pt x="26" y="0"/>
                </a:lnTo>
                <a:lnTo>
                  <a:pt x="18" y="0"/>
                </a:lnTo>
                <a:lnTo>
                  <a:pt x="12" y="2"/>
                </a:lnTo>
                <a:lnTo>
                  <a:pt x="6" y="10"/>
                </a:lnTo>
                <a:lnTo>
                  <a:pt x="4" y="18"/>
                </a:lnTo>
                <a:lnTo>
                  <a:pt x="4" y="18"/>
                </a:lnTo>
                <a:lnTo>
                  <a:pt x="0" y="42"/>
                </a:lnTo>
                <a:lnTo>
                  <a:pt x="2" y="64"/>
                </a:lnTo>
                <a:lnTo>
                  <a:pt x="4" y="86"/>
                </a:lnTo>
                <a:lnTo>
                  <a:pt x="12" y="106"/>
                </a:lnTo>
                <a:lnTo>
                  <a:pt x="12"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4" name="Freeform 189"/>
          <p:cNvSpPr/>
          <p:nvPr/>
        </p:nvSpPr>
        <p:spPr bwMode="auto">
          <a:xfrm>
            <a:off x="5603759" y="4768940"/>
            <a:ext cx="40331" cy="37549"/>
          </a:xfrm>
          <a:custGeom>
            <a:avLst/>
            <a:gdLst>
              <a:gd name="T0" fmla="*/ 76 w 116"/>
              <a:gd name="T1" fmla="*/ 82 h 108"/>
              <a:gd name="T2" fmla="*/ 76 w 116"/>
              <a:gd name="T3" fmla="*/ 82 h 108"/>
              <a:gd name="T4" fmla="*/ 58 w 116"/>
              <a:gd name="T5" fmla="*/ 96 h 108"/>
              <a:gd name="T6" fmla="*/ 40 w 116"/>
              <a:gd name="T7" fmla="*/ 104 h 108"/>
              <a:gd name="T8" fmla="*/ 30 w 116"/>
              <a:gd name="T9" fmla="*/ 106 h 108"/>
              <a:gd name="T10" fmla="*/ 20 w 116"/>
              <a:gd name="T11" fmla="*/ 108 h 108"/>
              <a:gd name="T12" fmla="*/ 10 w 116"/>
              <a:gd name="T13" fmla="*/ 108 h 108"/>
              <a:gd name="T14" fmla="*/ 0 w 116"/>
              <a:gd name="T15" fmla="*/ 106 h 108"/>
              <a:gd name="T16" fmla="*/ 0 w 116"/>
              <a:gd name="T17" fmla="*/ 106 h 108"/>
              <a:gd name="T18" fmla="*/ 2 w 116"/>
              <a:gd name="T19" fmla="*/ 94 h 108"/>
              <a:gd name="T20" fmla="*/ 4 w 116"/>
              <a:gd name="T21" fmla="*/ 80 h 108"/>
              <a:gd name="T22" fmla="*/ 8 w 116"/>
              <a:gd name="T23" fmla="*/ 68 h 108"/>
              <a:gd name="T24" fmla="*/ 12 w 116"/>
              <a:gd name="T25" fmla="*/ 56 h 108"/>
              <a:gd name="T26" fmla="*/ 18 w 116"/>
              <a:gd name="T27" fmla="*/ 46 h 108"/>
              <a:gd name="T28" fmla="*/ 26 w 116"/>
              <a:gd name="T29" fmla="*/ 36 h 108"/>
              <a:gd name="T30" fmla="*/ 34 w 116"/>
              <a:gd name="T31" fmla="*/ 26 h 108"/>
              <a:gd name="T32" fmla="*/ 44 w 116"/>
              <a:gd name="T33" fmla="*/ 18 h 108"/>
              <a:gd name="T34" fmla="*/ 44 w 116"/>
              <a:gd name="T35" fmla="*/ 18 h 108"/>
              <a:gd name="T36" fmla="*/ 58 w 116"/>
              <a:gd name="T37" fmla="*/ 8 h 108"/>
              <a:gd name="T38" fmla="*/ 74 w 116"/>
              <a:gd name="T39" fmla="*/ 2 h 108"/>
              <a:gd name="T40" fmla="*/ 90 w 116"/>
              <a:gd name="T41" fmla="*/ 0 h 108"/>
              <a:gd name="T42" fmla="*/ 106 w 116"/>
              <a:gd name="T43" fmla="*/ 0 h 108"/>
              <a:gd name="T44" fmla="*/ 106 w 116"/>
              <a:gd name="T45" fmla="*/ 0 h 108"/>
              <a:gd name="T46" fmla="*/ 112 w 116"/>
              <a:gd name="T47" fmla="*/ 2 h 108"/>
              <a:gd name="T48" fmla="*/ 116 w 116"/>
              <a:gd name="T49" fmla="*/ 8 h 108"/>
              <a:gd name="T50" fmla="*/ 116 w 116"/>
              <a:gd name="T51" fmla="*/ 16 h 108"/>
              <a:gd name="T52" fmla="*/ 116 w 116"/>
              <a:gd name="T53" fmla="*/ 22 h 108"/>
              <a:gd name="T54" fmla="*/ 116 w 116"/>
              <a:gd name="T55" fmla="*/ 22 h 108"/>
              <a:gd name="T56" fmla="*/ 108 w 116"/>
              <a:gd name="T57" fmla="*/ 40 h 108"/>
              <a:gd name="T58" fmla="*/ 100 w 116"/>
              <a:gd name="T59" fmla="*/ 54 h 108"/>
              <a:gd name="T60" fmla="*/ 88 w 116"/>
              <a:gd name="T61" fmla="*/ 70 h 108"/>
              <a:gd name="T62" fmla="*/ 76 w 116"/>
              <a:gd name="T63" fmla="*/ 82 h 108"/>
              <a:gd name="T64" fmla="*/ 76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76" y="82"/>
                </a:moveTo>
                <a:lnTo>
                  <a:pt x="76" y="82"/>
                </a:lnTo>
                <a:lnTo>
                  <a:pt x="58" y="96"/>
                </a:lnTo>
                <a:lnTo>
                  <a:pt x="40" y="104"/>
                </a:lnTo>
                <a:lnTo>
                  <a:pt x="30" y="106"/>
                </a:lnTo>
                <a:lnTo>
                  <a:pt x="20" y="108"/>
                </a:lnTo>
                <a:lnTo>
                  <a:pt x="10" y="108"/>
                </a:lnTo>
                <a:lnTo>
                  <a:pt x="0" y="106"/>
                </a:lnTo>
                <a:lnTo>
                  <a:pt x="0" y="106"/>
                </a:lnTo>
                <a:lnTo>
                  <a:pt x="2" y="94"/>
                </a:lnTo>
                <a:lnTo>
                  <a:pt x="4" y="80"/>
                </a:lnTo>
                <a:lnTo>
                  <a:pt x="8" y="68"/>
                </a:lnTo>
                <a:lnTo>
                  <a:pt x="12" y="56"/>
                </a:lnTo>
                <a:lnTo>
                  <a:pt x="18" y="46"/>
                </a:lnTo>
                <a:lnTo>
                  <a:pt x="26" y="36"/>
                </a:lnTo>
                <a:lnTo>
                  <a:pt x="34" y="26"/>
                </a:lnTo>
                <a:lnTo>
                  <a:pt x="44" y="18"/>
                </a:lnTo>
                <a:lnTo>
                  <a:pt x="44" y="18"/>
                </a:lnTo>
                <a:lnTo>
                  <a:pt x="58" y="8"/>
                </a:lnTo>
                <a:lnTo>
                  <a:pt x="74" y="2"/>
                </a:lnTo>
                <a:lnTo>
                  <a:pt x="90" y="0"/>
                </a:lnTo>
                <a:lnTo>
                  <a:pt x="106" y="0"/>
                </a:lnTo>
                <a:lnTo>
                  <a:pt x="106" y="0"/>
                </a:lnTo>
                <a:lnTo>
                  <a:pt x="112" y="2"/>
                </a:lnTo>
                <a:lnTo>
                  <a:pt x="116" y="8"/>
                </a:lnTo>
                <a:lnTo>
                  <a:pt x="116" y="16"/>
                </a:lnTo>
                <a:lnTo>
                  <a:pt x="116" y="22"/>
                </a:lnTo>
                <a:lnTo>
                  <a:pt x="116" y="22"/>
                </a:lnTo>
                <a:lnTo>
                  <a:pt x="108" y="40"/>
                </a:lnTo>
                <a:lnTo>
                  <a:pt x="100" y="54"/>
                </a:lnTo>
                <a:lnTo>
                  <a:pt x="88" y="70"/>
                </a:lnTo>
                <a:lnTo>
                  <a:pt x="76" y="82"/>
                </a:lnTo>
                <a:lnTo>
                  <a:pt x="7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5" name="Freeform 190"/>
          <p:cNvSpPr/>
          <p:nvPr/>
        </p:nvSpPr>
        <p:spPr bwMode="auto">
          <a:xfrm>
            <a:off x="5568296" y="4812052"/>
            <a:ext cx="34768" cy="47284"/>
          </a:xfrm>
          <a:custGeom>
            <a:avLst/>
            <a:gdLst>
              <a:gd name="T0" fmla="*/ 26 w 100"/>
              <a:gd name="T1" fmla="*/ 104 h 136"/>
              <a:gd name="T2" fmla="*/ 26 w 100"/>
              <a:gd name="T3" fmla="*/ 104 h 136"/>
              <a:gd name="T4" fmla="*/ 34 w 100"/>
              <a:gd name="T5" fmla="*/ 112 h 136"/>
              <a:gd name="T6" fmla="*/ 44 w 100"/>
              <a:gd name="T7" fmla="*/ 120 h 136"/>
              <a:gd name="T8" fmla="*/ 52 w 100"/>
              <a:gd name="T9" fmla="*/ 126 h 136"/>
              <a:gd name="T10" fmla="*/ 62 w 100"/>
              <a:gd name="T11" fmla="*/ 132 h 136"/>
              <a:gd name="T12" fmla="*/ 72 w 100"/>
              <a:gd name="T13" fmla="*/ 134 h 136"/>
              <a:gd name="T14" fmla="*/ 82 w 100"/>
              <a:gd name="T15" fmla="*/ 136 h 136"/>
              <a:gd name="T16" fmla="*/ 90 w 100"/>
              <a:gd name="T17" fmla="*/ 136 h 136"/>
              <a:gd name="T18" fmla="*/ 100 w 100"/>
              <a:gd name="T19" fmla="*/ 134 h 136"/>
              <a:gd name="T20" fmla="*/ 100 w 100"/>
              <a:gd name="T21" fmla="*/ 134 h 136"/>
              <a:gd name="T22" fmla="*/ 98 w 100"/>
              <a:gd name="T23" fmla="*/ 110 h 136"/>
              <a:gd name="T24" fmla="*/ 92 w 100"/>
              <a:gd name="T25" fmla="*/ 86 h 136"/>
              <a:gd name="T26" fmla="*/ 84 w 100"/>
              <a:gd name="T27" fmla="*/ 62 h 136"/>
              <a:gd name="T28" fmla="*/ 72 w 100"/>
              <a:gd name="T29" fmla="*/ 40 h 136"/>
              <a:gd name="T30" fmla="*/ 72 w 100"/>
              <a:gd name="T31" fmla="*/ 40 h 136"/>
              <a:gd name="T32" fmla="*/ 60 w 100"/>
              <a:gd name="T33" fmla="*/ 26 h 136"/>
              <a:gd name="T34" fmla="*/ 46 w 100"/>
              <a:gd name="T35" fmla="*/ 14 h 136"/>
              <a:gd name="T36" fmla="*/ 32 w 100"/>
              <a:gd name="T37" fmla="*/ 6 h 136"/>
              <a:gd name="T38" fmla="*/ 18 w 100"/>
              <a:gd name="T39" fmla="*/ 0 h 136"/>
              <a:gd name="T40" fmla="*/ 18 w 100"/>
              <a:gd name="T41" fmla="*/ 0 h 136"/>
              <a:gd name="T42" fmla="*/ 12 w 100"/>
              <a:gd name="T43" fmla="*/ 2 h 136"/>
              <a:gd name="T44" fmla="*/ 6 w 100"/>
              <a:gd name="T45" fmla="*/ 6 h 136"/>
              <a:gd name="T46" fmla="*/ 2 w 100"/>
              <a:gd name="T47" fmla="*/ 14 h 136"/>
              <a:gd name="T48" fmla="*/ 0 w 100"/>
              <a:gd name="T49" fmla="*/ 24 h 136"/>
              <a:gd name="T50" fmla="*/ 0 w 100"/>
              <a:gd name="T51" fmla="*/ 24 h 136"/>
              <a:gd name="T52" fmla="*/ 2 w 100"/>
              <a:gd name="T53" fmla="*/ 46 h 136"/>
              <a:gd name="T54" fmla="*/ 8 w 100"/>
              <a:gd name="T55" fmla="*/ 66 h 136"/>
              <a:gd name="T56" fmla="*/ 16 w 100"/>
              <a:gd name="T57" fmla="*/ 86 h 136"/>
              <a:gd name="T58" fmla="*/ 26 w 100"/>
              <a:gd name="T59" fmla="*/ 104 h 136"/>
              <a:gd name="T60" fmla="*/ 26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26" y="104"/>
                </a:moveTo>
                <a:lnTo>
                  <a:pt x="26" y="104"/>
                </a:lnTo>
                <a:lnTo>
                  <a:pt x="34" y="112"/>
                </a:lnTo>
                <a:lnTo>
                  <a:pt x="44" y="120"/>
                </a:lnTo>
                <a:lnTo>
                  <a:pt x="52" y="126"/>
                </a:lnTo>
                <a:lnTo>
                  <a:pt x="62" y="132"/>
                </a:lnTo>
                <a:lnTo>
                  <a:pt x="72" y="134"/>
                </a:lnTo>
                <a:lnTo>
                  <a:pt x="82" y="136"/>
                </a:lnTo>
                <a:lnTo>
                  <a:pt x="90" y="136"/>
                </a:lnTo>
                <a:lnTo>
                  <a:pt x="100" y="134"/>
                </a:lnTo>
                <a:lnTo>
                  <a:pt x="100" y="134"/>
                </a:lnTo>
                <a:lnTo>
                  <a:pt x="98" y="110"/>
                </a:lnTo>
                <a:lnTo>
                  <a:pt x="92" y="86"/>
                </a:lnTo>
                <a:lnTo>
                  <a:pt x="84" y="62"/>
                </a:lnTo>
                <a:lnTo>
                  <a:pt x="72" y="40"/>
                </a:lnTo>
                <a:lnTo>
                  <a:pt x="72" y="40"/>
                </a:lnTo>
                <a:lnTo>
                  <a:pt x="60" y="26"/>
                </a:lnTo>
                <a:lnTo>
                  <a:pt x="46" y="14"/>
                </a:lnTo>
                <a:lnTo>
                  <a:pt x="32" y="6"/>
                </a:lnTo>
                <a:lnTo>
                  <a:pt x="18" y="0"/>
                </a:lnTo>
                <a:lnTo>
                  <a:pt x="18" y="0"/>
                </a:lnTo>
                <a:lnTo>
                  <a:pt x="12" y="2"/>
                </a:lnTo>
                <a:lnTo>
                  <a:pt x="6" y="6"/>
                </a:lnTo>
                <a:lnTo>
                  <a:pt x="2" y="14"/>
                </a:lnTo>
                <a:lnTo>
                  <a:pt x="0" y="24"/>
                </a:lnTo>
                <a:lnTo>
                  <a:pt x="0" y="24"/>
                </a:lnTo>
                <a:lnTo>
                  <a:pt x="2" y="46"/>
                </a:lnTo>
                <a:lnTo>
                  <a:pt x="8" y="66"/>
                </a:lnTo>
                <a:lnTo>
                  <a:pt x="16" y="86"/>
                </a:lnTo>
                <a:lnTo>
                  <a:pt x="26" y="104"/>
                </a:lnTo>
                <a:lnTo>
                  <a:pt x="26"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6" name="Freeform 191"/>
          <p:cNvSpPr/>
          <p:nvPr/>
        </p:nvSpPr>
        <p:spPr bwMode="auto">
          <a:xfrm>
            <a:off x="5603064" y="4816919"/>
            <a:ext cx="33377" cy="41721"/>
          </a:xfrm>
          <a:custGeom>
            <a:avLst/>
            <a:gdLst>
              <a:gd name="T0" fmla="*/ 70 w 96"/>
              <a:gd name="T1" fmla="*/ 84 h 120"/>
              <a:gd name="T2" fmla="*/ 70 w 96"/>
              <a:gd name="T3" fmla="*/ 84 h 120"/>
              <a:gd name="T4" fmla="*/ 56 w 96"/>
              <a:gd name="T5" fmla="*/ 100 h 120"/>
              <a:gd name="T6" fmla="*/ 38 w 96"/>
              <a:gd name="T7" fmla="*/ 110 h 120"/>
              <a:gd name="T8" fmla="*/ 20 w 96"/>
              <a:gd name="T9" fmla="*/ 118 h 120"/>
              <a:gd name="T10" fmla="*/ 10 w 96"/>
              <a:gd name="T11" fmla="*/ 120 h 120"/>
              <a:gd name="T12" fmla="*/ 0 w 96"/>
              <a:gd name="T13" fmla="*/ 120 h 120"/>
              <a:gd name="T14" fmla="*/ 0 w 96"/>
              <a:gd name="T15" fmla="*/ 120 h 120"/>
              <a:gd name="T16" fmla="*/ 0 w 96"/>
              <a:gd name="T17" fmla="*/ 108 h 120"/>
              <a:gd name="T18" fmla="*/ 0 w 96"/>
              <a:gd name="T19" fmla="*/ 96 h 120"/>
              <a:gd name="T20" fmla="*/ 0 w 96"/>
              <a:gd name="T21" fmla="*/ 84 h 120"/>
              <a:gd name="T22" fmla="*/ 4 w 96"/>
              <a:gd name="T23" fmla="*/ 72 h 120"/>
              <a:gd name="T24" fmla="*/ 6 w 96"/>
              <a:gd name="T25" fmla="*/ 60 h 120"/>
              <a:gd name="T26" fmla="*/ 12 w 96"/>
              <a:gd name="T27" fmla="*/ 48 h 120"/>
              <a:gd name="T28" fmla="*/ 18 w 96"/>
              <a:gd name="T29" fmla="*/ 38 h 120"/>
              <a:gd name="T30" fmla="*/ 24 w 96"/>
              <a:gd name="T31" fmla="*/ 28 h 120"/>
              <a:gd name="T32" fmla="*/ 24 w 96"/>
              <a:gd name="T33" fmla="*/ 28 h 120"/>
              <a:gd name="T34" fmla="*/ 38 w 96"/>
              <a:gd name="T35" fmla="*/ 16 h 120"/>
              <a:gd name="T36" fmla="*/ 52 w 96"/>
              <a:gd name="T37" fmla="*/ 8 h 120"/>
              <a:gd name="T38" fmla="*/ 66 w 96"/>
              <a:gd name="T39" fmla="*/ 2 h 120"/>
              <a:gd name="T40" fmla="*/ 82 w 96"/>
              <a:gd name="T41" fmla="*/ 0 h 120"/>
              <a:gd name="T42" fmla="*/ 82 w 96"/>
              <a:gd name="T43" fmla="*/ 0 h 120"/>
              <a:gd name="T44" fmla="*/ 88 w 96"/>
              <a:gd name="T45" fmla="*/ 2 h 120"/>
              <a:gd name="T46" fmla="*/ 94 w 96"/>
              <a:gd name="T47" fmla="*/ 6 h 120"/>
              <a:gd name="T48" fmla="*/ 96 w 96"/>
              <a:gd name="T49" fmla="*/ 12 h 120"/>
              <a:gd name="T50" fmla="*/ 96 w 96"/>
              <a:gd name="T51" fmla="*/ 20 h 120"/>
              <a:gd name="T52" fmla="*/ 96 w 96"/>
              <a:gd name="T53" fmla="*/ 20 h 120"/>
              <a:gd name="T54" fmla="*/ 94 w 96"/>
              <a:gd name="T55" fmla="*/ 36 h 120"/>
              <a:gd name="T56" fmla="*/ 88 w 96"/>
              <a:gd name="T57" fmla="*/ 52 h 120"/>
              <a:gd name="T58" fmla="*/ 80 w 96"/>
              <a:gd name="T59" fmla="*/ 68 h 120"/>
              <a:gd name="T60" fmla="*/ 70 w 96"/>
              <a:gd name="T61" fmla="*/ 84 h 120"/>
              <a:gd name="T62" fmla="*/ 70 w 96"/>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0">
                <a:moveTo>
                  <a:pt x="70" y="84"/>
                </a:moveTo>
                <a:lnTo>
                  <a:pt x="70" y="84"/>
                </a:lnTo>
                <a:lnTo>
                  <a:pt x="56" y="100"/>
                </a:lnTo>
                <a:lnTo>
                  <a:pt x="38" y="110"/>
                </a:lnTo>
                <a:lnTo>
                  <a:pt x="20" y="118"/>
                </a:lnTo>
                <a:lnTo>
                  <a:pt x="10" y="120"/>
                </a:lnTo>
                <a:lnTo>
                  <a:pt x="0" y="120"/>
                </a:lnTo>
                <a:lnTo>
                  <a:pt x="0" y="120"/>
                </a:lnTo>
                <a:lnTo>
                  <a:pt x="0" y="108"/>
                </a:lnTo>
                <a:lnTo>
                  <a:pt x="0" y="96"/>
                </a:lnTo>
                <a:lnTo>
                  <a:pt x="0" y="84"/>
                </a:lnTo>
                <a:lnTo>
                  <a:pt x="4" y="72"/>
                </a:lnTo>
                <a:lnTo>
                  <a:pt x="6" y="60"/>
                </a:lnTo>
                <a:lnTo>
                  <a:pt x="12" y="48"/>
                </a:lnTo>
                <a:lnTo>
                  <a:pt x="18" y="38"/>
                </a:lnTo>
                <a:lnTo>
                  <a:pt x="24" y="28"/>
                </a:lnTo>
                <a:lnTo>
                  <a:pt x="24" y="28"/>
                </a:lnTo>
                <a:lnTo>
                  <a:pt x="38" y="16"/>
                </a:lnTo>
                <a:lnTo>
                  <a:pt x="52" y="8"/>
                </a:lnTo>
                <a:lnTo>
                  <a:pt x="66" y="2"/>
                </a:lnTo>
                <a:lnTo>
                  <a:pt x="82" y="0"/>
                </a:lnTo>
                <a:lnTo>
                  <a:pt x="82" y="0"/>
                </a:lnTo>
                <a:lnTo>
                  <a:pt x="88" y="2"/>
                </a:lnTo>
                <a:lnTo>
                  <a:pt x="94" y="6"/>
                </a:lnTo>
                <a:lnTo>
                  <a:pt x="96" y="12"/>
                </a:lnTo>
                <a:lnTo>
                  <a:pt x="96" y="20"/>
                </a:lnTo>
                <a:lnTo>
                  <a:pt x="96" y="20"/>
                </a:lnTo>
                <a:lnTo>
                  <a:pt x="94" y="36"/>
                </a:lnTo>
                <a:lnTo>
                  <a:pt x="88" y="52"/>
                </a:lnTo>
                <a:lnTo>
                  <a:pt x="80" y="68"/>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7" name="Freeform 192"/>
          <p:cNvSpPr/>
          <p:nvPr/>
        </p:nvSpPr>
        <p:spPr bwMode="auto">
          <a:xfrm>
            <a:off x="5571077" y="4871157"/>
            <a:ext cx="41721" cy="41026"/>
          </a:xfrm>
          <a:custGeom>
            <a:avLst/>
            <a:gdLst>
              <a:gd name="T0" fmla="*/ 42 w 120"/>
              <a:gd name="T1" fmla="*/ 96 h 118"/>
              <a:gd name="T2" fmla="*/ 42 w 120"/>
              <a:gd name="T3" fmla="*/ 96 h 118"/>
              <a:gd name="T4" fmla="*/ 52 w 120"/>
              <a:gd name="T5" fmla="*/ 104 h 118"/>
              <a:gd name="T6" fmla="*/ 62 w 120"/>
              <a:gd name="T7" fmla="*/ 110 h 118"/>
              <a:gd name="T8" fmla="*/ 72 w 120"/>
              <a:gd name="T9" fmla="*/ 114 h 118"/>
              <a:gd name="T10" fmla="*/ 82 w 120"/>
              <a:gd name="T11" fmla="*/ 116 h 118"/>
              <a:gd name="T12" fmla="*/ 92 w 120"/>
              <a:gd name="T13" fmla="*/ 118 h 118"/>
              <a:gd name="T14" fmla="*/ 102 w 120"/>
              <a:gd name="T15" fmla="*/ 118 h 118"/>
              <a:gd name="T16" fmla="*/ 112 w 120"/>
              <a:gd name="T17" fmla="*/ 116 h 118"/>
              <a:gd name="T18" fmla="*/ 120 w 120"/>
              <a:gd name="T19" fmla="*/ 112 h 118"/>
              <a:gd name="T20" fmla="*/ 120 w 120"/>
              <a:gd name="T21" fmla="*/ 112 h 118"/>
              <a:gd name="T22" fmla="*/ 114 w 120"/>
              <a:gd name="T23" fmla="*/ 88 h 118"/>
              <a:gd name="T24" fmla="*/ 104 w 120"/>
              <a:gd name="T25" fmla="*/ 66 h 118"/>
              <a:gd name="T26" fmla="*/ 90 w 120"/>
              <a:gd name="T27" fmla="*/ 46 h 118"/>
              <a:gd name="T28" fmla="*/ 74 w 120"/>
              <a:gd name="T29" fmla="*/ 28 h 118"/>
              <a:gd name="T30" fmla="*/ 74 w 120"/>
              <a:gd name="T31" fmla="*/ 28 h 118"/>
              <a:gd name="T32" fmla="*/ 60 w 120"/>
              <a:gd name="T33" fmla="*/ 16 h 118"/>
              <a:gd name="T34" fmla="*/ 44 w 120"/>
              <a:gd name="T35" fmla="*/ 8 h 118"/>
              <a:gd name="T36" fmla="*/ 28 w 120"/>
              <a:gd name="T37" fmla="*/ 2 h 118"/>
              <a:gd name="T38" fmla="*/ 14 w 120"/>
              <a:gd name="T39" fmla="*/ 0 h 118"/>
              <a:gd name="T40" fmla="*/ 14 w 120"/>
              <a:gd name="T41" fmla="*/ 0 h 118"/>
              <a:gd name="T42" fmla="*/ 8 w 120"/>
              <a:gd name="T43" fmla="*/ 2 h 118"/>
              <a:gd name="T44" fmla="*/ 2 w 120"/>
              <a:gd name="T45" fmla="*/ 8 h 118"/>
              <a:gd name="T46" fmla="*/ 0 w 120"/>
              <a:gd name="T47" fmla="*/ 16 h 118"/>
              <a:gd name="T48" fmla="*/ 0 w 120"/>
              <a:gd name="T49" fmla="*/ 24 h 118"/>
              <a:gd name="T50" fmla="*/ 0 w 120"/>
              <a:gd name="T51" fmla="*/ 24 h 118"/>
              <a:gd name="T52" fmla="*/ 8 w 120"/>
              <a:gd name="T53" fmla="*/ 46 h 118"/>
              <a:gd name="T54" fmla="*/ 16 w 120"/>
              <a:gd name="T55" fmla="*/ 66 h 118"/>
              <a:gd name="T56" fmla="*/ 28 w 120"/>
              <a:gd name="T57" fmla="*/ 82 h 118"/>
              <a:gd name="T58" fmla="*/ 42 w 120"/>
              <a:gd name="T59" fmla="*/ 96 h 118"/>
              <a:gd name="T60" fmla="*/ 42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42" y="96"/>
                </a:moveTo>
                <a:lnTo>
                  <a:pt x="42" y="96"/>
                </a:lnTo>
                <a:lnTo>
                  <a:pt x="52" y="104"/>
                </a:lnTo>
                <a:lnTo>
                  <a:pt x="62" y="110"/>
                </a:lnTo>
                <a:lnTo>
                  <a:pt x="72" y="114"/>
                </a:lnTo>
                <a:lnTo>
                  <a:pt x="82" y="116"/>
                </a:lnTo>
                <a:lnTo>
                  <a:pt x="92" y="118"/>
                </a:lnTo>
                <a:lnTo>
                  <a:pt x="102" y="118"/>
                </a:lnTo>
                <a:lnTo>
                  <a:pt x="112" y="116"/>
                </a:lnTo>
                <a:lnTo>
                  <a:pt x="120" y="112"/>
                </a:lnTo>
                <a:lnTo>
                  <a:pt x="120" y="112"/>
                </a:lnTo>
                <a:lnTo>
                  <a:pt x="114" y="88"/>
                </a:lnTo>
                <a:lnTo>
                  <a:pt x="104" y="66"/>
                </a:lnTo>
                <a:lnTo>
                  <a:pt x="90" y="46"/>
                </a:lnTo>
                <a:lnTo>
                  <a:pt x="74" y="28"/>
                </a:lnTo>
                <a:lnTo>
                  <a:pt x="74" y="28"/>
                </a:lnTo>
                <a:lnTo>
                  <a:pt x="60" y="16"/>
                </a:lnTo>
                <a:lnTo>
                  <a:pt x="44" y="8"/>
                </a:lnTo>
                <a:lnTo>
                  <a:pt x="28" y="2"/>
                </a:lnTo>
                <a:lnTo>
                  <a:pt x="14" y="0"/>
                </a:lnTo>
                <a:lnTo>
                  <a:pt x="14" y="0"/>
                </a:lnTo>
                <a:lnTo>
                  <a:pt x="8" y="2"/>
                </a:lnTo>
                <a:lnTo>
                  <a:pt x="2" y="8"/>
                </a:lnTo>
                <a:lnTo>
                  <a:pt x="0" y="16"/>
                </a:lnTo>
                <a:lnTo>
                  <a:pt x="0" y="24"/>
                </a:lnTo>
                <a:lnTo>
                  <a:pt x="0" y="24"/>
                </a:lnTo>
                <a:lnTo>
                  <a:pt x="8" y="46"/>
                </a:lnTo>
                <a:lnTo>
                  <a:pt x="16" y="66"/>
                </a:lnTo>
                <a:lnTo>
                  <a:pt x="28" y="82"/>
                </a:lnTo>
                <a:lnTo>
                  <a:pt x="42" y="96"/>
                </a:lnTo>
                <a:lnTo>
                  <a:pt x="42"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8" name="Freeform 193"/>
          <p:cNvSpPr/>
          <p:nvPr/>
        </p:nvSpPr>
        <p:spPr bwMode="auto">
          <a:xfrm>
            <a:off x="5610713" y="4864203"/>
            <a:ext cx="28510" cy="45894"/>
          </a:xfrm>
          <a:custGeom>
            <a:avLst/>
            <a:gdLst>
              <a:gd name="T0" fmla="*/ 68 w 82"/>
              <a:gd name="T1" fmla="*/ 82 h 132"/>
              <a:gd name="T2" fmla="*/ 68 w 82"/>
              <a:gd name="T3" fmla="*/ 82 h 132"/>
              <a:gd name="T4" fmla="*/ 56 w 82"/>
              <a:gd name="T5" fmla="*/ 100 h 132"/>
              <a:gd name="T6" fmla="*/ 42 w 82"/>
              <a:gd name="T7" fmla="*/ 116 h 132"/>
              <a:gd name="T8" fmla="*/ 26 w 82"/>
              <a:gd name="T9" fmla="*/ 126 h 132"/>
              <a:gd name="T10" fmla="*/ 16 w 82"/>
              <a:gd name="T11" fmla="*/ 130 h 132"/>
              <a:gd name="T12" fmla="*/ 6 w 82"/>
              <a:gd name="T13" fmla="*/ 132 h 132"/>
              <a:gd name="T14" fmla="*/ 6 w 82"/>
              <a:gd name="T15" fmla="*/ 132 h 132"/>
              <a:gd name="T16" fmla="*/ 4 w 82"/>
              <a:gd name="T17" fmla="*/ 120 h 132"/>
              <a:gd name="T18" fmla="*/ 0 w 82"/>
              <a:gd name="T19" fmla="*/ 108 h 132"/>
              <a:gd name="T20" fmla="*/ 0 w 82"/>
              <a:gd name="T21" fmla="*/ 96 h 132"/>
              <a:gd name="T22" fmla="*/ 0 w 82"/>
              <a:gd name="T23" fmla="*/ 84 h 132"/>
              <a:gd name="T24" fmla="*/ 2 w 82"/>
              <a:gd name="T25" fmla="*/ 72 h 132"/>
              <a:gd name="T26" fmla="*/ 4 w 82"/>
              <a:gd name="T27" fmla="*/ 60 h 132"/>
              <a:gd name="T28" fmla="*/ 8 w 82"/>
              <a:gd name="T29" fmla="*/ 50 h 132"/>
              <a:gd name="T30" fmla="*/ 12 w 82"/>
              <a:gd name="T31" fmla="*/ 38 h 132"/>
              <a:gd name="T32" fmla="*/ 12 w 82"/>
              <a:gd name="T33" fmla="*/ 38 h 132"/>
              <a:gd name="T34" fmla="*/ 22 w 82"/>
              <a:gd name="T35" fmla="*/ 24 h 132"/>
              <a:gd name="T36" fmla="*/ 34 w 82"/>
              <a:gd name="T37" fmla="*/ 12 h 132"/>
              <a:gd name="T38" fmla="*/ 48 w 82"/>
              <a:gd name="T39" fmla="*/ 4 h 132"/>
              <a:gd name="T40" fmla="*/ 64 w 82"/>
              <a:gd name="T41" fmla="*/ 0 h 132"/>
              <a:gd name="T42" fmla="*/ 64 w 82"/>
              <a:gd name="T43" fmla="*/ 0 h 132"/>
              <a:gd name="T44" fmla="*/ 70 w 82"/>
              <a:gd name="T45" fmla="*/ 0 h 132"/>
              <a:gd name="T46" fmla="*/ 76 w 82"/>
              <a:gd name="T47" fmla="*/ 2 h 132"/>
              <a:gd name="T48" fmla="*/ 80 w 82"/>
              <a:gd name="T49" fmla="*/ 8 h 132"/>
              <a:gd name="T50" fmla="*/ 82 w 82"/>
              <a:gd name="T51" fmla="*/ 16 h 132"/>
              <a:gd name="T52" fmla="*/ 82 w 82"/>
              <a:gd name="T53" fmla="*/ 16 h 132"/>
              <a:gd name="T54" fmla="*/ 82 w 82"/>
              <a:gd name="T55" fmla="*/ 32 h 132"/>
              <a:gd name="T56" fmla="*/ 80 w 82"/>
              <a:gd name="T57" fmla="*/ 50 h 132"/>
              <a:gd name="T58" fmla="*/ 74 w 82"/>
              <a:gd name="T59" fmla="*/ 66 h 132"/>
              <a:gd name="T60" fmla="*/ 68 w 82"/>
              <a:gd name="T61" fmla="*/ 82 h 132"/>
              <a:gd name="T62" fmla="*/ 68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68" y="82"/>
                </a:moveTo>
                <a:lnTo>
                  <a:pt x="68" y="82"/>
                </a:lnTo>
                <a:lnTo>
                  <a:pt x="56" y="100"/>
                </a:lnTo>
                <a:lnTo>
                  <a:pt x="42" y="116"/>
                </a:lnTo>
                <a:lnTo>
                  <a:pt x="26" y="126"/>
                </a:lnTo>
                <a:lnTo>
                  <a:pt x="16" y="130"/>
                </a:lnTo>
                <a:lnTo>
                  <a:pt x="6" y="132"/>
                </a:lnTo>
                <a:lnTo>
                  <a:pt x="6" y="132"/>
                </a:lnTo>
                <a:lnTo>
                  <a:pt x="4" y="120"/>
                </a:lnTo>
                <a:lnTo>
                  <a:pt x="0" y="108"/>
                </a:lnTo>
                <a:lnTo>
                  <a:pt x="0" y="96"/>
                </a:lnTo>
                <a:lnTo>
                  <a:pt x="0" y="84"/>
                </a:lnTo>
                <a:lnTo>
                  <a:pt x="2" y="72"/>
                </a:lnTo>
                <a:lnTo>
                  <a:pt x="4" y="60"/>
                </a:lnTo>
                <a:lnTo>
                  <a:pt x="8" y="50"/>
                </a:lnTo>
                <a:lnTo>
                  <a:pt x="12" y="38"/>
                </a:lnTo>
                <a:lnTo>
                  <a:pt x="12" y="38"/>
                </a:lnTo>
                <a:lnTo>
                  <a:pt x="22" y="24"/>
                </a:lnTo>
                <a:lnTo>
                  <a:pt x="34" y="12"/>
                </a:lnTo>
                <a:lnTo>
                  <a:pt x="48" y="4"/>
                </a:lnTo>
                <a:lnTo>
                  <a:pt x="64" y="0"/>
                </a:lnTo>
                <a:lnTo>
                  <a:pt x="64" y="0"/>
                </a:lnTo>
                <a:lnTo>
                  <a:pt x="70" y="0"/>
                </a:lnTo>
                <a:lnTo>
                  <a:pt x="76" y="2"/>
                </a:lnTo>
                <a:lnTo>
                  <a:pt x="80" y="8"/>
                </a:lnTo>
                <a:lnTo>
                  <a:pt x="82" y="16"/>
                </a:lnTo>
                <a:lnTo>
                  <a:pt x="82" y="16"/>
                </a:lnTo>
                <a:lnTo>
                  <a:pt x="82" y="32"/>
                </a:lnTo>
                <a:lnTo>
                  <a:pt x="80" y="50"/>
                </a:lnTo>
                <a:lnTo>
                  <a:pt x="74" y="66"/>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9" name="Freeform 194"/>
          <p:cNvSpPr/>
          <p:nvPr/>
        </p:nvSpPr>
        <p:spPr bwMode="auto">
          <a:xfrm>
            <a:off x="5584985" y="4926786"/>
            <a:ext cx="47980" cy="35463"/>
          </a:xfrm>
          <a:custGeom>
            <a:avLst/>
            <a:gdLst>
              <a:gd name="T0" fmla="*/ 56 w 138"/>
              <a:gd name="T1" fmla="*/ 90 h 102"/>
              <a:gd name="T2" fmla="*/ 56 w 138"/>
              <a:gd name="T3" fmla="*/ 90 h 102"/>
              <a:gd name="T4" fmla="*/ 68 w 138"/>
              <a:gd name="T5" fmla="*/ 96 h 102"/>
              <a:gd name="T6" fmla="*/ 78 w 138"/>
              <a:gd name="T7" fmla="*/ 100 h 102"/>
              <a:gd name="T8" fmla="*/ 90 w 138"/>
              <a:gd name="T9" fmla="*/ 102 h 102"/>
              <a:gd name="T10" fmla="*/ 100 w 138"/>
              <a:gd name="T11" fmla="*/ 102 h 102"/>
              <a:gd name="T12" fmla="*/ 110 w 138"/>
              <a:gd name="T13" fmla="*/ 102 h 102"/>
              <a:gd name="T14" fmla="*/ 120 w 138"/>
              <a:gd name="T15" fmla="*/ 98 h 102"/>
              <a:gd name="T16" fmla="*/ 128 w 138"/>
              <a:gd name="T17" fmla="*/ 96 h 102"/>
              <a:gd name="T18" fmla="*/ 138 w 138"/>
              <a:gd name="T19" fmla="*/ 90 h 102"/>
              <a:gd name="T20" fmla="*/ 138 w 138"/>
              <a:gd name="T21" fmla="*/ 90 h 102"/>
              <a:gd name="T22" fmla="*/ 126 w 138"/>
              <a:gd name="T23" fmla="*/ 70 h 102"/>
              <a:gd name="T24" fmla="*/ 112 w 138"/>
              <a:gd name="T25" fmla="*/ 50 h 102"/>
              <a:gd name="T26" fmla="*/ 94 w 138"/>
              <a:gd name="T27" fmla="*/ 32 h 102"/>
              <a:gd name="T28" fmla="*/ 74 w 138"/>
              <a:gd name="T29" fmla="*/ 18 h 102"/>
              <a:gd name="T30" fmla="*/ 74 w 138"/>
              <a:gd name="T31" fmla="*/ 18 h 102"/>
              <a:gd name="T32" fmla="*/ 58 w 138"/>
              <a:gd name="T33" fmla="*/ 8 h 102"/>
              <a:gd name="T34" fmla="*/ 42 w 138"/>
              <a:gd name="T35" fmla="*/ 4 h 102"/>
              <a:gd name="T36" fmla="*/ 26 w 138"/>
              <a:gd name="T37" fmla="*/ 0 h 102"/>
              <a:gd name="T38" fmla="*/ 10 w 138"/>
              <a:gd name="T39" fmla="*/ 2 h 102"/>
              <a:gd name="T40" fmla="*/ 10 w 138"/>
              <a:gd name="T41" fmla="*/ 2 h 102"/>
              <a:gd name="T42" fmla="*/ 4 w 138"/>
              <a:gd name="T43" fmla="*/ 6 h 102"/>
              <a:gd name="T44" fmla="*/ 0 w 138"/>
              <a:gd name="T45" fmla="*/ 12 h 102"/>
              <a:gd name="T46" fmla="*/ 0 w 138"/>
              <a:gd name="T47" fmla="*/ 20 h 102"/>
              <a:gd name="T48" fmla="*/ 2 w 138"/>
              <a:gd name="T49" fmla="*/ 28 h 102"/>
              <a:gd name="T50" fmla="*/ 2 w 138"/>
              <a:gd name="T51" fmla="*/ 28 h 102"/>
              <a:gd name="T52" fmla="*/ 12 w 138"/>
              <a:gd name="T53" fmla="*/ 48 h 102"/>
              <a:gd name="T54" fmla="*/ 26 w 138"/>
              <a:gd name="T55" fmla="*/ 66 h 102"/>
              <a:gd name="T56" fmla="*/ 40 w 138"/>
              <a:gd name="T57" fmla="*/ 80 h 102"/>
              <a:gd name="T58" fmla="*/ 56 w 138"/>
              <a:gd name="T59" fmla="*/ 90 h 102"/>
              <a:gd name="T60" fmla="*/ 56 w 138"/>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02">
                <a:moveTo>
                  <a:pt x="56" y="90"/>
                </a:moveTo>
                <a:lnTo>
                  <a:pt x="56" y="90"/>
                </a:lnTo>
                <a:lnTo>
                  <a:pt x="68" y="96"/>
                </a:lnTo>
                <a:lnTo>
                  <a:pt x="78" y="100"/>
                </a:lnTo>
                <a:lnTo>
                  <a:pt x="90" y="102"/>
                </a:lnTo>
                <a:lnTo>
                  <a:pt x="100" y="102"/>
                </a:lnTo>
                <a:lnTo>
                  <a:pt x="110" y="102"/>
                </a:lnTo>
                <a:lnTo>
                  <a:pt x="120" y="98"/>
                </a:lnTo>
                <a:lnTo>
                  <a:pt x="128" y="96"/>
                </a:lnTo>
                <a:lnTo>
                  <a:pt x="138" y="90"/>
                </a:lnTo>
                <a:lnTo>
                  <a:pt x="138" y="90"/>
                </a:lnTo>
                <a:lnTo>
                  <a:pt x="126" y="70"/>
                </a:lnTo>
                <a:lnTo>
                  <a:pt x="112" y="50"/>
                </a:lnTo>
                <a:lnTo>
                  <a:pt x="94" y="32"/>
                </a:lnTo>
                <a:lnTo>
                  <a:pt x="74" y="18"/>
                </a:lnTo>
                <a:lnTo>
                  <a:pt x="74" y="18"/>
                </a:lnTo>
                <a:lnTo>
                  <a:pt x="58" y="8"/>
                </a:lnTo>
                <a:lnTo>
                  <a:pt x="42" y="4"/>
                </a:lnTo>
                <a:lnTo>
                  <a:pt x="26" y="0"/>
                </a:lnTo>
                <a:lnTo>
                  <a:pt x="10" y="2"/>
                </a:lnTo>
                <a:lnTo>
                  <a:pt x="10" y="2"/>
                </a:lnTo>
                <a:lnTo>
                  <a:pt x="4" y="6"/>
                </a:lnTo>
                <a:lnTo>
                  <a:pt x="0" y="12"/>
                </a:lnTo>
                <a:lnTo>
                  <a:pt x="0" y="20"/>
                </a:lnTo>
                <a:lnTo>
                  <a:pt x="2" y="28"/>
                </a:lnTo>
                <a:lnTo>
                  <a:pt x="2" y="28"/>
                </a:lnTo>
                <a:lnTo>
                  <a:pt x="12" y="48"/>
                </a:lnTo>
                <a:lnTo>
                  <a:pt x="26" y="66"/>
                </a:lnTo>
                <a:lnTo>
                  <a:pt x="40" y="80"/>
                </a:lnTo>
                <a:lnTo>
                  <a:pt x="56" y="90"/>
                </a:lnTo>
                <a:lnTo>
                  <a:pt x="56"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0" name="Freeform 195"/>
          <p:cNvSpPr/>
          <p:nvPr/>
        </p:nvSpPr>
        <p:spPr bwMode="auto">
          <a:xfrm>
            <a:off x="5626706" y="4908706"/>
            <a:ext cx="25033" cy="49370"/>
          </a:xfrm>
          <a:custGeom>
            <a:avLst/>
            <a:gdLst>
              <a:gd name="T0" fmla="*/ 68 w 72"/>
              <a:gd name="T1" fmla="*/ 82 h 142"/>
              <a:gd name="T2" fmla="*/ 68 w 72"/>
              <a:gd name="T3" fmla="*/ 82 h 142"/>
              <a:gd name="T4" fmla="*/ 60 w 72"/>
              <a:gd name="T5" fmla="*/ 102 h 142"/>
              <a:gd name="T6" fmla="*/ 48 w 72"/>
              <a:gd name="T7" fmla="*/ 120 h 142"/>
              <a:gd name="T8" fmla="*/ 34 w 72"/>
              <a:gd name="T9" fmla="*/ 132 h 142"/>
              <a:gd name="T10" fmla="*/ 26 w 72"/>
              <a:gd name="T11" fmla="*/ 138 h 142"/>
              <a:gd name="T12" fmla="*/ 18 w 72"/>
              <a:gd name="T13" fmla="*/ 142 h 142"/>
              <a:gd name="T14" fmla="*/ 18 w 72"/>
              <a:gd name="T15" fmla="*/ 142 h 142"/>
              <a:gd name="T16" fmla="*/ 12 w 72"/>
              <a:gd name="T17" fmla="*/ 132 h 142"/>
              <a:gd name="T18" fmla="*/ 6 w 72"/>
              <a:gd name="T19" fmla="*/ 120 h 142"/>
              <a:gd name="T20" fmla="*/ 4 w 72"/>
              <a:gd name="T21" fmla="*/ 108 h 142"/>
              <a:gd name="T22" fmla="*/ 0 w 72"/>
              <a:gd name="T23" fmla="*/ 96 h 142"/>
              <a:gd name="T24" fmla="*/ 0 w 72"/>
              <a:gd name="T25" fmla="*/ 84 h 142"/>
              <a:gd name="T26" fmla="*/ 0 w 72"/>
              <a:gd name="T27" fmla="*/ 74 h 142"/>
              <a:gd name="T28" fmla="*/ 2 w 72"/>
              <a:gd name="T29" fmla="*/ 62 h 142"/>
              <a:gd name="T30" fmla="*/ 4 w 72"/>
              <a:gd name="T31" fmla="*/ 50 h 142"/>
              <a:gd name="T32" fmla="*/ 4 w 72"/>
              <a:gd name="T33" fmla="*/ 50 h 142"/>
              <a:gd name="T34" fmla="*/ 12 w 72"/>
              <a:gd name="T35" fmla="*/ 34 h 142"/>
              <a:gd name="T36" fmla="*/ 22 w 72"/>
              <a:gd name="T37" fmla="*/ 20 h 142"/>
              <a:gd name="T38" fmla="*/ 34 w 72"/>
              <a:gd name="T39" fmla="*/ 10 h 142"/>
              <a:gd name="T40" fmla="*/ 46 w 72"/>
              <a:gd name="T41" fmla="*/ 2 h 142"/>
              <a:gd name="T42" fmla="*/ 46 w 72"/>
              <a:gd name="T43" fmla="*/ 2 h 142"/>
              <a:gd name="T44" fmla="*/ 54 w 72"/>
              <a:gd name="T45" fmla="*/ 0 h 142"/>
              <a:gd name="T46" fmla="*/ 60 w 72"/>
              <a:gd name="T47" fmla="*/ 2 h 142"/>
              <a:gd name="T48" fmla="*/ 64 w 72"/>
              <a:gd name="T49" fmla="*/ 8 h 142"/>
              <a:gd name="T50" fmla="*/ 68 w 72"/>
              <a:gd name="T51" fmla="*/ 14 h 142"/>
              <a:gd name="T52" fmla="*/ 68 w 72"/>
              <a:gd name="T53" fmla="*/ 14 h 142"/>
              <a:gd name="T54" fmla="*/ 70 w 72"/>
              <a:gd name="T55" fmla="*/ 30 h 142"/>
              <a:gd name="T56" fmla="*/ 72 w 72"/>
              <a:gd name="T57" fmla="*/ 48 h 142"/>
              <a:gd name="T58" fmla="*/ 70 w 72"/>
              <a:gd name="T59" fmla="*/ 64 h 142"/>
              <a:gd name="T60" fmla="*/ 68 w 72"/>
              <a:gd name="T61" fmla="*/ 82 h 142"/>
              <a:gd name="T62" fmla="*/ 68 w 72"/>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2">
                <a:moveTo>
                  <a:pt x="68" y="82"/>
                </a:moveTo>
                <a:lnTo>
                  <a:pt x="68" y="82"/>
                </a:lnTo>
                <a:lnTo>
                  <a:pt x="60" y="102"/>
                </a:lnTo>
                <a:lnTo>
                  <a:pt x="48" y="120"/>
                </a:lnTo>
                <a:lnTo>
                  <a:pt x="34" y="132"/>
                </a:lnTo>
                <a:lnTo>
                  <a:pt x="26" y="138"/>
                </a:lnTo>
                <a:lnTo>
                  <a:pt x="18" y="142"/>
                </a:lnTo>
                <a:lnTo>
                  <a:pt x="18" y="142"/>
                </a:lnTo>
                <a:lnTo>
                  <a:pt x="12" y="132"/>
                </a:lnTo>
                <a:lnTo>
                  <a:pt x="6" y="120"/>
                </a:lnTo>
                <a:lnTo>
                  <a:pt x="4" y="108"/>
                </a:lnTo>
                <a:lnTo>
                  <a:pt x="0" y="96"/>
                </a:lnTo>
                <a:lnTo>
                  <a:pt x="0" y="84"/>
                </a:lnTo>
                <a:lnTo>
                  <a:pt x="0" y="74"/>
                </a:lnTo>
                <a:lnTo>
                  <a:pt x="2" y="62"/>
                </a:lnTo>
                <a:lnTo>
                  <a:pt x="4" y="50"/>
                </a:lnTo>
                <a:lnTo>
                  <a:pt x="4" y="50"/>
                </a:lnTo>
                <a:lnTo>
                  <a:pt x="12" y="34"/>
                </a:lnTo>
                <a:lnTo>
                  <a:pt x="22" y="20"/>
                </a:lnTo>
                <a:lnTo>
                  <a:pt x="34" y="10"/>
                </a:lnTo>
                <a:lnTo>
                  <a:pt x="46" y="2"/>
                </a:lnTo>
                <a:lnTo>
                  <a:pt x="46" y="2"/>
                </a:lnTo>
                <a:lnTo>
                  <a:pt x="54" y="0"/>
                </a:lnTo>
                <a:lnTo>
                  <a:pt x="60" y="2"/>
                </a:lnTo>
                <a:lnTo>
                  <a:pt x="64" y="8"/>
                </a:lnTo>
                <a:lnTo>
                  <a:pt x="68" y="14"/>
                </a:lnTo>
                <a:lnTo>
                  <a:pt x="68" y="14"/>
                </a:lnTo>
                <a:lnTo>
                  <a:pt x="70" y="30"/>
                </a:lnTo>
                <a:lnTo>
                  <a:pt x="72" y="48"/>
                </a:lnTo>
                <a:lnTo>
                  <a:pt x="70" y="64"/>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1" name="Freeform 196"/>
          <p:cNvSpPr/>
          <p:nvPr/>
        </p:nvSpPr>
        <p:spPr bwMode="auto">
          <a:xfrm>
            <a:off x="5609322" y="4978242"/>
            <a:ext cx="52152" cy="30596"/>
          </a:xfrm>
          <a:custGeom>
            <a:avLst/>
            <a:gdLst>
              <a:gd name="T0" fmla="*/ 70 w 150"/>
              <a:gd name="T1" fmla="*/ 84 h 88"/>
              <a:gd name="T2" fmla="*/ 70 w 150"/>
              <a:gd name="T3" fmla="*/ 84 h 88"/>
              <a:gd name="T4" fmla="*/ 82 w 150"/>
              <a:gd name="T5" fmla="*/ 86 h 88"/>
              <a:gd name="T6" fmla="*/ 94 w 150"/>
              <a:gd name="T7" fmla="*/ 88 h 88"/>
              <a:gd name="T8" fmla="*/ 104 w 150"/>
              <a:gd name="T9" fmla="*/ 88 h 88"/>
              <a:gd name="T10" fmla="*/ 116 w 150"/>
              <a:gd name="T11" fmla="*/ 86 h 88"/>
              <a:gd name="T12" fmla="*/ 124 w 150"/>
              <a:gd name="T13" fmla="*/ 84 h 88"/>
              <a:gd name="T14" fmla="*/ 134 w 150"/>
              <a:gd name="T15" fmla="*/ 78 h 88"/>
              <a:gd name="T16" fmla="*/ 142 w 150"/>
              <a:gd name="T17" fmla="*/ 74 h 88"/>
              <a:gd name="T18" fmla="*/ 150 w 150"/>
              <a:gd name="T19" fmla="*/ 68 h 88"/>
              <a:gd name="T20" fmla="*/ 150 w 150"/>
              <a:gd name="T21" fmla="*/ 68 h 88"/>
              <a:gd name="T22" fmla="*/ 134 w 150"/>
              <a:gd name="T23" fmla="*/ 48 h 88"/>
              <a:gd name="T24" fmla="*/ 116 w 150"/>
              <a:gd name="T25" fmla="*/ 32 h 88"/>
              <a:gd name="T26" fmla="*/ 96 w 150"/>
              <a:gd name="T27" fmla="*/ 18 h 88"/>
              <a:gd name="T28" fmla="*/ 74 w 150"/>
              <a:gd name="T29" fmla="*/ 8 h 88"/>
              <a:gd name="T30" fmla="*/ 74 w 150"/>
              <a:gd name="T31" fmla="*/ 8 h 88"/>
              <a:gd name="T32" fmla="*/ 56 w 150"/>
              <a:gd name="T33" fmla="*/ 2 h 88"/>
              <a:gd name="T34" fmla="*/ 38 w 150"/>
              <a:gd name="T35" fmla="*/ 0 h 88"/>
              <a:gd name="T36" fmla="*/ 22 w 150"/>
              <a:gd name="T37" fmla="*/ 0 h 88"/>
              <a:gd name="T38" fmla="*/ 8 w 150"/>
              <a:gd name="T39" fmla="*/ 4 h 88"/>
              <a:gd name="T40" fmla="*/ 8 w 150"/>
              <a:gd name="T41" fmla="*/ 4 h 88"/>
              <a:gd name="T42" fmla="*/ 2 w 150"/>
              <a:gd name="T43" fmla="*/ 10 h 88"/>
              <a:gd name="T44" fmla="*/ 0 w 150"/>
              <a:gd name="T45" fmla="*/ 16 h 88"/>
              <a:gd name="T46" fmla="*/ 0 w 150"/>
              <a:gd name="T47" fmla="*/ 24 h 88"/>
              <a:gd name="T48" fmla="*/ 6 w 150"/>
              <a:gd name="T49" fmla="*/ 32 h 88"/>
              <a:gd name="T50" fmla="*/ 6 w 150"/>
              <a:gd name="T51" fmla="*/ 32 h 88"/>
              <a:gd name="T52" fmla="*/ 18 w 150"/>
              <a:gd name="T53" fmla="*/ 50 h 88"/>
              <a:gd name="T54" fmla="*/ 34 w 150"/>
              <a:gd name="T55" fmla="*/ 64 h 88"/>
              <a:gd name="T56" fmla="*/ 52 w 150"/>
              <a:gd name="T57" fmla="*/ 76 h 88"/>
              <a:gd name="T58" fmla="*/ 70 w 150"/>
              <a:gd name="T59" fmla="*/ 84 h 88"/>
              <a:gd name="T60" fmla="*/ 70 w 150"/>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88">
                <a:moveTo>
                  <a:pt x="70" y="84"/>
                </a:moveTo>
                <a:lnTo>
                  <a:pt x="70" y="84"/>
                </a:lnTo>
                <a:lnTo>
                  <a:pt x="82" y="86"/>
                </a:lnTo>
                <a:lnTo>
                  <a:pt x="94" y="88"/>
                </a:lnTo>
                <a:lnTo>
                  <a:pt x="104" y="88"/>
                </a:lnTo>
                <a:lnTo>
                  <a:pt x="116" y="86"/>
                </a:lnTo>
                <a:lnTo>
                  <a:pt x="124" y="84"/>
                </a:lnTo>
                <a:lnTo>
                  <a:pt x="134" y="78"/>
                </a:lnTo>
                <a:lnTo>
                  <a:pt x="142" y="74"/>
                </a:lnTo>
                <a:lnTo>
                  <a:pt x="150" y="68"/>
                </a:lnTo>
                <a:lnTo>
                  <a:pt x="150" y="68"/>
                </a:lnTo>
                <a:lnTo>
                  <a:pt x="134" y="48"/>
                </a:lnTo>
                <a:lnTo>
                  <a:pt x="116" y="32"/>
                </a:lnTo>
                <a:lnTo>
                  <a:pt x="96" y="18"/>
                </a:lnTo>
                <a:lnTo>
                  <a:pt x="74" y="8"/>
                </a:lnTo>
                <a:lnTo>
                  <a:pt x="74" y="8"/>
                </a:lnTo>
                <a:lnTo>
                  <a:pt x="56" y="2"/>
                </a:lnTo>
                <a:lnTo>
                  <a:pt x="38" y="0"/>
                </a:lnTo>
                <a:lnTo>
                  <a:pt x="22" y="0"/>
                </a:lnTo>
                <a:lnTo>
                  <a:pt x="8" y="4"/>
                </a:lnTo>
                <a:lnTo>
                  <a:pt x="8" y="4"/>
                </a:lnTo>
                <a:lnTo>
                  <a:pt x="2" y="10"/>
                </a:lnTo>
                <a:lnTo>
                  <a:pt x="0" y="16"/>
                </a:lnTo>
                <a:lnTo>
                  <a:pt x="0" y="24"/>
                </a:lnTo>
                <a:lnTo>
                  <a:pt x="6" y="32"/>
                </a:lnTo>
                <a:lnTo>
                  <a:pt x="6" y="32"/>
                </a:lnTo>
                <a:lnTo>
                  <a:pt x="18" y="50"/>
                </a:lnTo>
                <a:lnTo>
                  <a:pt x="34" y="64"/>
                </a:lnTo>
                <a:lnTo>
                  <a:pt x="52" y="76"/>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2" name="Freeform 197"/>
          <p:cNvSpPr/>
          <p:nvPr/>
        </p:nvSpPr>
        <p:spPr bwMode="auto">
          <a:xfrm>
            <a:off x="5650348" y="4951123"/>
            <a:ext cx="23642" cy="50761"/>
          </a:xfrm>
          <a:custGeom>
            <a:avLst/>
            <a:gdLst>
              <a:gd name="T0" fmla="*/ 68 w 68"/>
              <a:gd name="T1" fmla="*/ 76 h 146"/>
              <a:gd name="T2" fmla="*/ 68 w 68"/>
              <a:gd name="T3" fmla="*/ 76 h 146"/>
              <a:gd name="T4" fmla="*/ 64 w 68"/>
              <a:gd name="T5" fmla="*/ 98 h 146"/>
              <a:gd name="T6" fmla="*/ 56 w 68"/>
              <a:gd name="T7" fmla="*/ 116 h 146"/>
              <a:gd name="T8" fmla="*/ 46 w 68"/>
              <a:gd name="T9" fmla="*/ 132 h 146"/>
              <a:gd name="T10" fmla="*/ 38 w 68"/>
              <a:gd name="T11" fmla="*/ 140 h 146"/>
              <a:gd name="T12" fmla="*/ 32 w 68"/>
              <a:gd name="T13" fmla="*/ 146 h 146"/>
              <a:gd name="T14" fmla="*/ 32 w 68"/>
              <a:gd name="T15" fmla="*/ 146 h 146"/>
              <a:gd name="T16" fmla="*/ 24 w 68"/>
              <a:gd name="T17" fmla="*/ 136 h 146"/>
              <a:gd name="T18" fmla="*/ 16 w 68"/>
              <a:gd name="T19" fmla="*/ 126 h 146"/>
              <a:gd name="T20" fmla="*/ 10 w 68"/>
              <a:gd name="T21" fmla="*/ 114 h 146"/>
              <a:gd name="T22" fmla="*/ 6 w 68"/>
              <a:gd name="T23" fmla="*/ 104 h 146"/>
              <a:gd name="T24" fmla="*/ 2 w 68"/>
              <a:gd name="T25" fmla="*/ 92 h 146"/>
              <a:gd name="T26" fmla="*/ 0 w 68"/>
              <a:gd name="T27" fmla="*/ 80 h 146"/>
              <a:gd name="T28" fmla="*/ 0 w 68"/>
              <a:gd name="T29" fmla="*/ 68 h 146"/>
              <a:gd name="T30" fmla="*/ 0 w 68"/>
              <a:gd name="T31" fmla="*/ 56 h 146"/>
              <a:gd name="T32" fmla="*/ 0 w 68"/>
              <a:gd name="T33" fmla="*/ 56 h 146"/>
              <a:gd name="T34" fmla="*/ 4 w 68"/>
              <a:gd name="T35" fmla="*/ 40 h 146"/>
              <a:gd name="T36" fmla="*/ 12 w 68"/>
              <a:gd name="T37" fmla="*/ 24 h 146"/>
              <a:gd name="T38" fmla="*/ 22 w 68"/>
              <a:gd name="T39" fmla="*/ 12 h 146"/>
              <a:gd name="T40" fmla="*/ 32 w 68"/>
              <a:gd name="T41" fmla="*/ 2 h 146"/>
              <a:gd name="T42" fmla="*/ 32 w 68"/>
              <a:gd name="T43" fmla="*/ 2 h 146"/>
              <a:gd name="T44" fmla="*/ 38 w 68"/>
              <a:gd name="T45" fmla="*/ 0 h 146"/>
              <a:gd name="T46" fmla="*/ 46 w 68"/>
              <a:gd name="T47" fmla="*/ 0 h 146"/>
              <a:gd name="T48" fmla="*/ 52 w 68"/>
              <a:gd name="T49" fmla="*/ 4 h 146"/>
              <a:gd name="T50" fmla="*/ 56 w 68"/>
              <a:gd name="T51" fmla="*/ 8 h 146"/>
              <a:gd name="T52" fmla="*/ 56 w 68"/>
              <a:gd name="T53" fmla="*/ 8 h 146"/>
              <a:gd name="T54" fmla="*/ 62 w 68"/>
              <a:gd name="T55" fmla="*/ 24 h 146"/>
              <a:gd name="T56" fmla="*/ 66 w 68"/>
              <a:gd name="T57" fmla="*/ 42 h 146"/>
              <a:gd name="T58" fmla="*/ 68 w 68"/>
              <a:gd name="T59" fmla="*/ 58 h 146"/>
              <a:gd name="T60" fmla="*/ 68 w 68"/>
              <a:gd name="T61" fmla="*/ 76 h 146"/>
              <a:gd name="T62" fmla="*/ 68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68" y="76"/>
                </a:moveTo>
                <a:lnTo>
                  <a:pt x="68" y="76"/>
                </a:lnTo>
                <a:lnTo>
                  <a:pt x="64" y="98"/>
                </a:lnTo>
                <a:lnTo>
                  <a:pt x="56" y="116"/>
                </a:lnTo>
                <a:lnTo>
                  <a:pt x="46" y="132"/>
                </a:lnTo>
                <a:lnTo>
                  <a:pt x="38" y="140"/>
                </a:lnTo>
                <a:lnTo>
                  <a:pt x="32" y="146"/>
                </a:lnTo>
                <a:lnTo>
                  <a:pt x="32" y="146"/>
                </a:lnTo>
                <a:lnTo>
                  <a:pt x="24" y="136"/>
                </a:lnTo>
                <a:lnTo>
                  <a:pt x="16" y="126"/>
                </a:lnTo>
                <a:lnTo>
                  <a:pt x="10" y="114"/>
                </a:lnTo>
                <a:lnTo>
                  <a:pt x="6" y="104"/>
                </a:lnTo>
                <a:lnTo>
                  <a:pt x="2" y="92"/>
                </a:lnTo>
                <a:lnTo>
                  <a:pt x="0" y="80"/>
                </a:lnTo>
                <a:lnTo>
                  <a:pt x="0" y="68"/>
                </a:lnTo>
                <a:lnTo>
                  <a:pt x="0" y="56"/>
                </a:lnTo>
                <a:lnTo>
                  <a:pt x="0" y="56"/>
                </a:lnTo>
                <a:lnTo>
                  <a:pt x="4" y="40"/>
                </a:lnTo>
                <a:lnTo>
                  <a:pt x="12" y="24"/>
                </a:lnTo>
                <a:lnTo>
                  <a:pt x="22" y="12"/>
                </a:lnTo>
                <a:lnTo>
                  <a:pt x="32" y="2"/>
                </a:lnTo>
                <a:lnTo>
                  <a:pt x="32" y="2"/>
                </a:lnTo>
                <a:lnTo>
                  <a:pt x="38" y="0"/>
                </a:lnTo>
                <a:lnTo>
                  <a:pt x="46" y="0"/>
                </a:lnTo>
                <a:lnTo>
                  <a:pt x="52" y="4"/>
                </a:lnTo>
                <a:lnTo>
                  <a:pt x="56" y="8"/>
                </a:lnTo>
                <a:lnTo>
                  <a:pt x="56" y="8"/>
                </a:lnTo>
                <a:lnTo>
                  <a:pt x="62" y="24"/>
                </a:lnTo>
                <a:lnTo>
                  <a:pt x="66" y="42"/>
                </a:lnTo>
                <a:lnTo>
                  <a:pt x="68" y="58"/>
                </a:lnTo>
                <a:lnTo>
                  <a:pt x="68" y="76"/>
                </a:lnTo>
                <a:lnTo>
                  <a:pt x="68"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3" name="Freeform 198"/>
          <p:cNvSpPr/>
          <p:nvPr/>
        </p:nvSpPr>
        <p:spPr bwMode="auto">
          <a:xfrm>
            <a:off x="5643395" y="5022745"/>
            <a:ext cx="54238" cy="27119"/>
          </a:xfrm>
          <a:custGeom>
            <a:avLst/>
            <a:gdLst>
              <a:gd name="T0" fmla="*/ 82 w 156"/>
              <a:gd name="T1" fmla="*/ 78 h 78"/>
              <a:gd name="T2" fmla="*/ 82 w 156"/>
              <a:gd name="T3" fmla="*/ 78 h 78"/>
              <a:gd name="T4" fmla="*/ 94 w 156"/>
              <a:gd name="T5" fmla="*/ 78 h 78"/>
              <a:gd name="T6" fmla="*/ 106 w 156"/>
              <a:gd name="T7" fmla="*/ 76 h 78"/>
              <a:gd name="T8" fmla="*/ 118 w 156"/>
              <a:gd name="T9" fmla="*/ 74 h 78"/>
              <a:gd name="T10" fmla="*/ 126 w 156"/>
              <a:gd name="T11" fmla="*/ 72 h 78"/>
              <a:gd name="T12" fmla="*/ 136 w 156"/>
              <a:gd name="T13" fmla="*/ 66 h 78"/>
              <a:gd name="T14" fmla="*/ 144 w 156"/>
              <a:gd name="T15" fmla="*/ 60 h 78"/>
              <a:gd name="T16" fmla="*/ 150 w 156"/>
              <a:gd name="T17" fmla="*/ 54 h 78"/>
              <a:gd name="T18" fmla="*/ 156 w 156"/>
              <a:gd name="T19" fmla="*/ 46 h 78"/>
              <a:gd name="T20" fmla="*/ 156 w 156"/>
              <a:gd name="T21" fmla="*/ 46 h 78"/>
              <a:gd name="T22" fmla="*/ 138 w 156"/>
              <a:gd name="T23" fmla="*/ 30 h 78"/>
              <a:gd name="T24" fmla="*/ 116 w 156"/>
              <a:gd name="T25" fmla="*/ 18 h 78"/>
              <a:gd name="T26" fmla="*/ 94 w 156"/>
              <a:gd name="T27" fmla="*/ 8 h 78"/>
              <a:gd name="T28" fmla="*/ 70 w 156"/>
              <a:gd name="T29" fmla="*/ 2 h 78"/>
              <a:gd name="T30" fmla="*/ 70 w 156"/>
              <a:gd name="T31" fmla="*/ 2 h 78"/>
              <a:gd name="T32" fmla="*/ 52 w 156"/>
              <a:gd name="T33" fmla="*/ 0 h 78"/>
              <a:gd name="T34" fmla="*/ 34 w 156"/>
              <a:gd name="T35" fmla="*/ 2 h 78"/>
              <a:gd name="T36" fmla="*/ 18 w 156"/>
              <a:gd name="T37" fmla="*/ 6 h 78"/>
              <a:gd name="T38" fmla="*/ 4 w 156"/>
              <a:gd name="T39" fmla="*/ 12 h 78"/>
              <a:gd name="T40" fmla="*/ 4 w 156"/>
              <a:gd name="T41" fmla="*/ 12 h 78"/>
              <a:gd name="T42" fmla="*/ 0 w 156"/>
              <a:gd name="T43" fmla="*/ 18 h 78"/>
              <a:gd name="T44" fmla="*/ 0 w 156"/>
              <a:gd name="T45" fmla="*/ 24 h 78"/>
              <a:gd name="T46" fmla="*/ 2 w 156"/>
              <a:gd name="T47" fmla="*/ 32 h 78"/>
              <a:gd name="T48" fmla="*/ 8 w 156"/>
              <a:gd name="T49" fmla="*/ 40 h 78"/>
              <a:gd name="T50" fmla="*/ 8 w 156"/>
              <a:gd name="T51" fmla="*/ 40 h 78"/>
              <a:gd name="T52" fmla="*/ 24 w 156"/>
              <a:gd name="T53" fmla="*/ 54 h 78"/>
              <a:gd name="T54" fmla="*/ 44 w 156"/>
              <a:gd name="T55" fmla="*/ 64 h 78"/>
              <a:gd name="T56" fmla="*/ 62 w 156"/>
              <a:gd name="T57" fmla="*/ 72 h 78"/>
              <a:gd name="T58" fmla="*/ 82 w 156"/>
              <a:gd name="T59" fmla="*/ 78 h 78"/>
              <a:gd name="T60" fmla="*/ 82 w 156"/>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78">
                <a:moveTo>
                  <a:pt x="82" y="78"/>
                </a:moveTo>
                <a:lnTo>
                  <a:pt x="82" y="78"/>
                </a:lnTo>
                <a:lnTo>
                  <a:pt x="94" y="78"/>
                </a:lnTo>
                <a:lnTo>
                  <a:pt x="106" y="76"/>
                </a:lnTo>
                <a:lnTo>
                  <a:pt x="118" y="74"/>
                </a:lnTo>
                <a:lnTo>
                  <a:pt x="126" y="72"/>
                </a:lnTo>
                <a:lnTo>
                  <a:pt x="136" y="66"/>
                </a:lnTo>
                <a:lnTo>
                  <a:pt x="144" y="60"/>
                </a:lnTo>
                <a:lnTo>
                  <a:pt x="150" y="54"/>
                </a:lnTo>
                <a:lnTo>
                  <a:pt x="156" y="46"/>
                </a:lnTo>
                <a:lnTo>
                  <a:pt x="156" y="46"/>
                </a:lnTo>
                <a:lnTo>
                  <a:pt x="138" y="30"/>
                </a:lnTo>
                <a:lnTo>
                  <a:pt x="116" y="18"/>
                </a:lnTo>
                <a:lnTo>
                  <a:pt x="94" y="8"/>
                </a:lnTo>
                <a:lnTo>
                  <a:pt x="70" y="2"/>
                </a:lnTo>
                <a:lnTo>
                  <a:pt x="70" y="2"/>
                </a:lnTo>
                <a:lnTo>
                  <a:pt x="52" y="0"/>
                </a:lnTo>
                <a:lnTo>
                  <a:pt x="34" y="2"/>
                </a:lnTo>
                <a:lnTo>
                  <a:pt x="18" y="6"/>
                </a:lnTo>
                <a:lnTo>
                  <a:pt x="4" y="12"/>
                </a:lnTo>
                <a:lnTo>
                  <a:pt x="4" y="12"/>
                </a:lnTo>
                <a:lnTo>
                  <a:pt x="0" y="18"/>
                </a:lnTo>
                <a:lnTo>
                  <a:pt x="0" y="24"/>
                </a:lnTo>
                <a:lnTo>
                  <a:pt x="2" y="32"/>
                </a:lnTo>
                <a:lnTo>
                  <a:pt x="8" y="40"/>
                </a:lnTo>
                <a:lnTo>
                  <a:pt x="8" y="40"/>
                </a:lnTo>
                <a:lnTo>
                  <a:pt x="24" y="54"/>
                </a:lnTo>
                <a:lnTo>
                  <a:pt x="44" y="64"/>
                </a:lnTo>
                <a:lnTo>
                  <a:pt x="62" y="72"/>
                </a:lnTo>
                <a:lnTo>
                  <a:pt x="82" y="78"/>
                </a:lnTo>
                <a:lnTo>
                  <a:pt x="82"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4" name="Freeform 199"/>
          <p:cNvSpPr/>
          <p:nvPr/>
        </p:nvSpPr>
        <p:spPr bwMode="auto">
          <a:xfrm>
            <a:off x="5681639" y="4987977"/>
            <a:ext cx="24338" cy="50761"/>
          </a:xfrm>
          <a:custGeom>
            <a:avLst/>
            <a:gdLst>
              <a:gd name="T0" fmla="*/ 70 w 70"/>
              <a:gd name="T1" fmla="*/ 70 h 146"/>
              <a:gd name="T2" fmla="*/ 70 w 70"/>
              <a:gd name="T3" fmla="*/ 70 h 146"/>
              <a:gd name="T4" fmla="*/ 70 w 70"/>
              <a:gd name="T5" fmla="*/ 92 h 146"/>
              <a:gd name="T6" fmla="*/ 66 w 70"/>
              <a:gd name="T7" fmla="*/ 112 h 146"/>
              <a:gd name="T8" fmla="*/ 58 w 70"/>
              <a:gd name="T9" fmla="*/ 130 h 146"/>
              <a:gd name="T10" fmla="*/ 54 w 70"/>
              <a:gd name="T11" fmla="*/ 140 h 146"/>
              <a:gd name="T12" fmla="*/ 46 w 70"/>
              <a:gd name="T13" fmla="*/ 146 h 146"/>
              <a:gd name="T14" fmla="*/ 46 w 70"/>
              <a:gd name="T15" fmla="*/ 146 h 146"/>
              <a:gd name="T16" fmla="*/ 38 w 70"/>
              <a:gd name="T17" fmla="*/ 138 h 146"/>
              <a:gd name="T18" fmla="*/ 28 w 70"/>
              <a:gd name="T19" fmla="*/ 130 h 146"/>
              <a:gd name="T20" fmla="*/ 20 w 70"/>
              <a:gd name="T21" fmla="*/ 120 h 146"/>
              <a:gd name="T22" fmla="*/ 14 w 70"/>
              <a:gd name="T23" fmla="*/ 110 h 146"/>
              <a:gd name="T24" fmla="*/ 8 w 70"/>
              <a:gd name="T25" fmla="*/ 100 h 146"/>
              <a:gd name="T26" fmla="*/ 4 w 70"/>
              <a:gd name="T27" fmla="*/ 88 h 146"/>
              <a:gd name="T28" fmla="*/ 0 w 70"/>
              <a:gd name="T29" fmla="*/ 76 h 146"/>
              <a:gd name="T30" fmla="*/ 0 w 70"/>
              <a:gd name="T31" fmla="*/ 64 h 146"/>
              <a:gd name="T32" fmla="*/ 0 w 70"/>
              <a:gd name="T33" fmla="*/ 64 h 146"/>
              <a:gd name="T34" fmla="*/ 0 w 70"/>
              <a:gd name="T35" fmla="*/ 48 h 146"/>
              <a:gd name="T36" fmla="*/ 4 w 70"/>
              <a:gd name="T37" fmla="*/ 32 h 146"/>
              <a:gd name="T38" fmla="*/ 10 w 70"/>
              <a:gd name="T39" fmla="*/ 16 h 146"/>
              <a:gd name="T40" fmla="*/ 20 w 70"/>
              <a:gd name="T41" fmla="*/ 4 h 146"/>
              <a:gd name="T42" fmla="*/ 20 w 70"/>
              <a:gd name="T43" fmla="*/ 4 h 146"/>
              <a:gd name="T44" fmla="*/ 24 w 70"/>
              <a:gd name="T45" fmla="*/ 0 h 146"/>
              <a:gd name="T46" fmla="*/ 32 w 70"/>
              <a:gd name="T47" fmla="*/ 0 h 146"/>
              <a:gd name="T48" fmla="*/ 38 w 70"/>
              <a:gd name="T49" fmla="*/ 2 h 146"/>
              <a:gd name="T50" fmla="*/ 44 w 70"/>
              <a:gd name="T51" fmla="*/ 8 h 146"/>
              <a:gd name="T52" fmla="*/ 44 w 70"/>
              <a:gd name="T53" fmla="*/ 8 h 146"/>
              <a:gd name="T54" fmla="*/ 52 w 70"/>
              <a:gd name="T55" fmla="*/ 22 h 146"/>
              <a:gd name="T56" fmla="*/ 60 w 70"/>
              <a:gd name="T57" fmla="*/ 36 h 146"/>
              <a:gd name="T58" fmla="*/ 66 w 70"/>
              <a:gd name="T59" fmla="*/ 54 h 146"/>
              <a:gd name="T60" fmla="*/ 70 w 70"/>
              <a:gd name="T61" fmla="*/ 70 h 146"/>
              <a:gd name="T62" fmla="*/ 70 w 70"/>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6">
                <a:moveTo>
                  <a:pt x="70" y="70"/>
                </a:moveTo>
                <a:lnTo>
                  <a:pt x="70" y="70"/>
                </a:lnTo>
                <a:lnTo>
                  <a:pt x="70" y="92"/>
                </a:lnTo>
                <a:lnTo>
                  <a:pt x="66" y="112"/>
                </a:lnTo>
                <a:lnTo>
                  <a:pt x="58" y="130"/>
                </a:lnTo>
                <a:lnTo>
                  <a:pt x="54" y="140"/>
                </a:lnTo>
                <a:lnTo>
                  <a:pt x="46" y="146"/>
                </a:lnTo>
                <a:lnTo>
                  <a:pt x="46" y="146"/>
                </a:lnTo>
                <a:lnTo>
                  <a:pt x="38" y="138"/>
                </a:lnTo>
                <a:lnTo>
                  <a:pt x="28" y="130"/>
                </a:lnTo>
                <a:lnTo>
                  <a:pt x="20" y="120"/>
                </a:lnTo>
                <a:lnTo>
                  <a:pt x="14" y="110"/>
                </a:lnTo>
                <a:lnTo>
                  <a:pt x="8" y="100"/>
                </a:lnTo>
                <a:lnTo>
                  <a:pt x="4" y="88"/>
                </a:lnTo>
                <a:lnTo>
                  <a:pt x="0" y="76"/>
                </a:lnTo>
                <a:lnTo>
                  <a:pt x="0" y="64"/>
                </a:lnTo>
                <a:lnTo>
                  <a:pt x="0" y="64"/>
                </a:lnTo>
                <a:lnTo>
                  <a:pt x="0" y="48"/>
                </a:lnTo>
                <a:lnTo>
                  <a:pt x="4" y="32"/>
                </a:lnTo>
                <a:lnTo>
                  <a:pt x="10" y="16"/>
                </a:lnTo>
                <a:lnTo>
                  <a:pt x="20" y="4"/>
                </a:lnTo>
                <a:lnTo>
                  <a:pt x="20" y="4"/>
                </a:lnTo>
                <a:lnTo>
                  <a:pt x="24" y="0"/>
                </a:lnTo>
                <a:lnTo>
                  <a:pt x="32" y="0"/>
                </a:lnTo>
                <a:lnTo>
                  <a:pt x="38" y="2"/>
                </a:lnTo>
                <a:lnTo>
                  <a:pt x="44" y="8"/>
                </a:lnTo>
                <a:lnTo>
                  <a:pt x="44" y="8"/>
                </a:lnTo>
                <a:lnTo>
                  <a:pt x="52" y="22"/>
                </a:lnTo>
                <a:lnTo>
                  <a:pt x="60" y="36"/>
                </a:lnTo>
                <a:lnTo>
                  <a:pt x="66" y="54"/>
                </a:lnTo>
                <a:lnTo>
                  <a:pt x="70" y="70"/>
                </a:lnTo>
                <a:lnTo>
                  <a:pt x="7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5" name="Freeform 200"/>
          <p:cNvSpPr/>
          <p:nvPr/>
        </p:nvSpPr>
        <p:spPr bwMode="auto">
          <a:xfrm>
            <a:off x="5685811" y="5058903"/>
            <a:ext cx="56324" cy="25033"/>
          </a:xfrm>
          <a:custGeom>
            <a:avLst/>
            <a:gdLst>
              <a:gd name="T0" fmla="*/ 94 w 162"/>
              <a:gd name="T1" fmla="*/ 72 h 72"/>
              <a:gd name="T2" fmla="*/ 94 w 162"/>
              <a:gd name="T3" fmla="*/ 72 h 72"/>
              <a:gd name="T4" fmla="*/ 106 w 162"/>
              <a:gd name="T5" fmla="*/ 70 h 72"/>
              <a:gd name="T6" fmla="*/ 118 w 162"/>
              <a:gd name="T7" fmla="*/ 68 h 72"/>
              <a:gd name="T8" fmla="*/ 128 w 162"/>
              <a:gd name="T9" fmla="*/ 64 h 72"/>
              <a:gd name="T10" fmla="*/ 138 w 162"/>
              <a:gd name="T11" fmla="*/ 58 h 72"/>
              <a:gd name="T12" fmla="*/ 146 w 162"/>
              <a:gd name="T13" fmla="*/ 52 h 72"/>
              <a:gd name="T14" fmla="*/ 152 w 162"/>
              <a:gd name="T15" fmla="*/ 44 h 72"/>
              <a:gd name="T16" fmla="*/ 158 w 162"/>
              <a:gd name="T17" fmla="*/ 36 h 72"/>
              <a:gd name="T18" fmla="*/ 162 w 162"/>
              <a:gd name="T19" fmla="*/ 28 h 72"/>
              <a:gd name="T20" fmla="*/ 162 w 162"/>
              <a:gd name="T21" fmla="*/ 28 h 72"/>
              <a:gd name="T22" fmla="*/ 140 w 162"/>
              <a:gd name="T23" fmla="*/ 16 h 72"/>
              <a:gd name="T24" fmla="*/ 116 w 162"/>
              <a:gd name="T25" fmla="*/ 8 h 72"/>
              <a:gd name="T26" fmla="*/ 92 w 162"/>
              <a:gd name="T27" fmla="*/ 2 h 72"/>
              <a:gd name="T28" fmla="*/ 66 w 162"/>
              <a:gd name="T29" fmla="*/ 0 h 72"/>
              <a:gd name="T30" fmla="*/ 66 w 162"/>
              <a:gd name="T31" fmla="*/ 0 h 72"/>
              <a:gd name="T32" fmla="*/ 48 w 162"/>
              <a:gd name="T33" fmla="*/ 2 h 72"/>
              <a:gd name="T34" fmla="*/ 32 w 162"/>
              <a:gd name="T35" fmla="*/ 6 h 72"/>
              <a:gd name="T36" fmla="*/ 16 w 162"/>
              <a:gd name="T37" fmla="*/ 14 h 72"/>
              <a:gd name="T38" fmla="*/ 4 w 162"/>
              <a:gd name="T39" fmla="*/ 24 h 72"/>
              <a:gd name="T40" fmla="*/ 4 w 162"/>
              <a:gd name="T41" fmla="*/ 24 h 72"/>
              <a:gd name="T42" fmla="*/ 0 w 162"/>
              <a:gd name="T43" fmla="*/ 30 h 72"/>
              <a:gd name="T44" fmla="*/ 2 w 162"/>
              <a:gd name="T45" fmla="*/ 36 h 72"/>
              <a:gd name="T46" fmla="*/ 6 w 162"/>
              <a:gd name="T47" fmla="*/ 44 h 72"/>
              <a:gd name="T48" fmla="*/ 12 w 162"/>
              <a:gd name="T49" fmla="*/ 50 h 72"/>
              <a:gd name="T50" fmla="*/ 12 w 162"/>
              <a:gd name="T51" fmla="*/ 50 h 72"/>
              <a:gd name="T52" fmla="*/ 32 w 162"/>
              <a:gd name="T53" fmla="*/ 60 h 72"/>
              <a:gd name="T54" fmla="*/ 52 w 162"/>
              <a:gd name="T55" fmla="*/ 68 h 72"/>
              <a:gd name="T56" fmla="*/ 74 w 162"/>
              <a:gd name="T57" fmla="*/ 72 h 72"/>
              <a:gd name="T58" fmla="*/ 94 w 162"/>
              <a:gd name="T59" fmla="*/ 72 h 72"/>
              <a:gd name="T60" fmla="*/ 94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94" y="72"/>
                </a:moveTo>
                <a:lnTo>
                  <a:pt x="94" y="72"/>
                </a:lnTo>
                <a:lnTo>
                  <a:pt x="106" y="70"/>
                </a:lnTo>
                <a:lnTo>
                  <a:pt x="118" y="68"/>
                </a:lnTo>
                <a:lnTo>
                  <a:pt x="128" y="64"/>
                </a:lnTo>
                <a:lnTo>
                  <a:pt x="138" y="58"/>
                </a:lnTo>
                <a:lnTo>
                  <a:pt x="146" y="52"/>
                </a:lnTo>
                <a:lnTo>
                  <a:pt x="152" y="44"/>
                </a:lnTo>
                <a:lnTo>
                  <a:pt x="158" y="36"/>
                </a:lnTo>
                <a:lnTo>
                  <a:pt x="162" y="28"/>
                </a:lnTo>
                <a:lnTo>
                  <a:pt x="162" y="28"/>
                </a:lnTo>
                <a:lnTo>
                  <a:pt x="140" y="16"/>
                </a:lnTo>
                <a:lnTo>
                  <a:pt x="116" y="8"/>
                </a:lnTo>
                <a:lnTo>
                  <a:pt x="92" y="2"/>
                </a:lnTo>
                <a:lnTo>
                  <a:pt x="66" y="0"/>
                </a:lnTo>
                <a:lnTo>
                  <a:pt x="66" y="0"/>
                </a:lnTo>
                <a:lnTo>
                  <a:pt x="48" y="2"/>
                </a:lnTo>
                <a:lnTo>
                  <a:pt x="32" y="6"/>
                </a:lnTo>
                <a:lnTo>
                  <a:pt x="16" y="14"/>
                </a:lnTo>
                <a:lnTo>
                  <a:pt x="4" y="24"/>
                </a:lnTo>
                <a:lnTo>
                  <a:pt x="4" y="24"/>
                </a:lnTo>
                <a:lnTo>
                  <a:pt x="0" y="30"/>
                </a:lnTo>
                <a:lnTo>
                  <a:pt x="2" y="36"/>
                </a:lnTo>
                <a:lnTo>
                  <a:pt x="6" y="44"/>
                </a:lnTo>
                <a:lnTo>
                  <a:pt x="12" y="50"/>
                </a:lnTo>
                <a:lnTo>
                  <a:pt x="12" y="50"/>
                </a:lnTo>
                <a:lnTo>
                  <a:pt x="32" y="60"/>
                </a:lnTo>
                <a:lnTo>
                  <a:pt x="52" y="68"/>
                </a:lnTo>
                <a:lnTo>
                  <a:pt x="74" y="72"/>
                </a:lnTo>
                <a:lnTo>
                  <a:pt x="94" y="72"/>
                </a:lnTo>
                <a:lnTo>
                  <a:pt x="94"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6" name="Freeform 201"/>
          <p:cNvSpPr/>
          <p:nvPr/>
        </p:nvSpPr>
        <p:spPr bwMode="auto">
          <a:xfrm>
            <a:off x="5718493" y="5019268"/>
            <a:ext cx="27814" cy="49370"/>
          </a:xfrm>
          <a:custGeom>
            <a:avLst/>
            <a:gdLst>
              <a:gd name="T0" fmla="*/ 74 w 80"/>
              <a:gd name="T1" fmla="*/ 62 h 142"/>
              <a:gd name="T2" fmla="*/ 74 w 80"/>
              <a:gd name="T3" fmla="*/ 62 h 142"/>
              <a:gd name="T4" fmla="*/ 80 w 80"/>
              <a:gd name="T5" fmla="*/ 84 h 142"/>
              <a:gd name="T6" fmla="*/ 80 w 80"/>
              <a:gd name="T7" fmla="*/ 104 h 142"/>
              <a:gd name="T8" fmla="*/ 78 w 80"/>
              <a:gd name="T9" fmla="*/ 114 h 142"/>
              <a:gd name="T10" fmla="*/ 76 w 80"/>
              <a:gd name="T11" fmla="*/ 124 h 142"/>
              <a:gd name="T12" fmla="*/ 72 w 80"/>
              <a:gd name="T13" fmla="*/ 134 h 142"/>
              <a:gd name="T14" fmla="*/ 68 w 80"/>
              <a:gd name="T15" fmla="*/ 142 h 142"/>
              <a:gd name="T16" fmla="*/ 68 w 80"/>
              <a:gd name="T17" fmla="*/ 142 h 142"/>
              <a:gd name="T18" fmla="*/ 56 w 80"/>
              <a:gd name="T19" fmla="*/ 136 h 142"/>
              <a:gd name="T20" fmla="*/ 46 w 80"/>
              <a:gd name="T21" fmla="*/ 128 h 142"/>
              <a:gd name="T22" fmla="*/ 36 w 80"/>
              <a:gd name="T23" fmla="*/ 120 h 142"/>
              <a:gd name="T24" fmla="*/ 28 w 80"/>
              <a:gd name="T25" fmla="*/ 112 h 142"/>
              <a:gd name="T26" fmla="*/ 20 w 80"/>
              <a:gd name="T27" fmla="*/ 102 h 142"/>
              <a:gd name="T28" fmla="*/ 12 w 80"/>
              <a:gd name="T29" fmla="*/ 92 h 142"/>
              <a:gd name="T30" fmla="*/ 8 w 80"/>
              <a:gd name="T31" fmla="*/ 82 h 142"/>
              <a:gd name="T32" fmla="*/ 4 w 80"/>
              <a:gd name="T33" fmla="*/ 70 h 142"/>
              <a:gd name="T34" fmla="*/ 4 w 80"/>
              <a:gd name="T35" fmla="*/ 70 h 142"/>
              <a:gd name="T36" fmla="*/ 0 w 80"/>
              <a:gd name="T37" fmla="*/ 52 h 142"/>
              <a:gd name="T38" fmla="*/ 0 w 80"/>
              <a:gd name="T39" fmla="*/ 36 h 142"/>
              <a:gd name="T40" fmla="*/ 4 w 80"/>
              <a:gd name="T41" fmla="*/ 20 h 142"/>
              <a:gd name="T42" fmla="*/ 10 w 80"/>
              <a:gd name="T43" fmla="*/ 6 h 142"/>
              <a:gd name="T44" fmla="*/ 10 w 80"/>
              <a:gd name="T45" fmla="*/ 6 h 142"/>
              <a:gd name="T46" fmla="*/ 16 w 80"/>
              <a:gd name="T47" fmla="*/ 2 h 142"/>
              <a:gd name="T48" fmla="*/ 22 w 80"/>
              <a:gd name="T49" fmla="*/ 0 h 142"/>
              <a:gd name="T50" fmla="*/ 28 w 80"/>
              <a:gd name="T51" fmla="*/ 2 h 142"/>
              <a:gd name="T52" fmla="*/ 36 w 80"/>
              <a:gd name="T53" fmla="*/ 6 h 142"/>
              <a:gd name="T54" fmla="*/ 36 w 80"/>
              <a:gd name="T55" fmla="*/ 6 h 142"/>
              <a:gd name="T56" fmla="*/ 48 w 80"/>
              <a:gd name="T57" fmla="*/ 18 h 142"/>
              <a:gd name="T58" fmla="*/ 58 w 80"/>
              <a:gd name="T59" fmla="*/ 30 h 142"/>
              <a:gd name="T60" fmla="*/ 68 w 80"/>
              <a:gd name="T61" fmla="*/ 46 h 142"/>
              <a:gd name="T62" fmla="*/ 74 w 80"/>
              <a:gd name="T63" fmla="*/ 62 h 142"/>
              <a:gd name="T64" fmla="*/ 74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74" y="62"/>
                </a:moveTo>
                <a:lnTo>
                  <a:pt x="74" y="62"/>
                </a:lnTo>
                <a:lnTo>
                  <a:pt x="80" y="84"/>
                </a:lnTo>
                <a:lnTo>
                  <a:pt x="80" y="104"/>
                </a:lnTo>
                <a:lnTo>
                  <a:pt x="78" y="114"/>
                </a:lnTo>
                <a:lnTo>
                  <a:pt x="76" y="124"/>
                </a:lnTo>
                <a:lnTo>
                  <a:pt x="72" y="134"/>
                </a:lnTo>
                <a:lnTo>
                  <a:pt x="68" y="142"/>
                </a:lnTo>
                <a:lnTo>
                  <a:pt x="68" y="142"/>
                </a:lnTo>
                <a:lnTo>
                  <a:pt x="56" y="136"/>
                </a:lnTo>
                <a:lnTo>
                  <a:pt x="46" y="128"/>
                </a:lnTo>
                <a:lnTo>
                  <a:pt x="36" y="120"/>
                </a:lnTo>
                <a:lnTo>
                  <a:pt x="28" y="112"/>
                </a:lnTo>
                <a:lnTo>
                  <a:pt x="20" y="102"/>
                </a:lnTo>
                <a:lnTo>
                  <a:pt x="12" y="92"/>
                </a:lnTo>
                <a:lnTo>
                  <a:pt x="8" y="82"/>
                </a:lnTo>
                <a:lnTo>
                  <a:pt x="4" y="70"/>
                </a:lnTo>
                <a:lnTo>
                  <a:pt x="4" y="70"/>
                </a:lnTo>
                <a:lnTo>
                  <a:pt x="0" y="52"/>
                </a:lnTo>
                <a:lnTo>
                  <a:pt x="0" y="36"/>
                </a:lnTo>
                <a:lnTo>
                  <a:pt x="4" y="20"/>
                </a:lnTo>
                <a:lnTo>
                  <a:pt x="10" y="6"/>
                </a:lnTo>
                <a:lnTo>
                  <a:pt x="10" y="6"/>
                </a:lnTo>
                <a:lnTo>
                  <a:pt x="16" y="2"/>
                </a:lnTo>
                <a:lnTo>
                  <a:pt x="22" y="0"/>
                </a:lnTo>
                <a:lnTo>
                  <a:pt x="28" y="2"/>
                </a:lnTo>
                <a:lnTo>
                  <a:pt x="36" y="6"/>
                </a:lnTo>
                <a:lnTo>
                  <a:pt x="36" y="6"/>
                </a:lnTo>
                <a:lnTo>
                  <a:pt x="48" y="18"/>
                </a:lnTo>
                <a:lnTo>
                  <a:pt x="58" y="30"/>
                </a:lnTo>
                <a:lnTo>
                  <a:pt x="68" y="46"/>
                </a:lnTo>
                <a:lnTo>
                  <a:pt x="74" y="62"/>
                </a:lnTo>
                <a:lnTo>
                  <a:pt x="74"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7" name="Freeform 202"/>
          <p:cNvSpPr/>
          <p:nvPr/>
        </p:nvSpPr>
        <p:spPr bwMode="auto">
          <a:xfrm>
            <a:off x="6057827" y="4752946"/>
            <a:ext cx="27814" cy="52847"/>
          </a:xfrm>
          <a:custGeom>
            <a:avLst/>
            <a:gdLst>
              <a:gd name="T0" fmla="*/ 68 w 80"/>
              <a:gd name="T1" fmla="*/ 106 h 152"/>
              <a:gd name="T2" fmla="*/ 68 w 80"/>
              <a:gd name="T3" fmla="*/ 106 h 152"/>
              <a:gd name="T4" fmla="*/ 62 w 80"/>
              <a:gd name="T5" fmla="*/ 116 h 152"/>
              <a:gd name="T6" fmla="*/ 56 w 80"/>
              <a:gd name="T7" fmla="*/ 126 h 152"/>
              <a:gd name="T8" fmla="*/ 48 w 80"/>
              <a:gd name="T9" fmla="*/ 134 h 152"/>
              <a:gd name="T10" fmla="*/ 40 w 80"/>
              <a:gd name="T11" fmla="*/ 140 h 152"/>
              <a:gd name="T12" fmla="*/ 30 w 80"/>
              <a:gd name="T13" fmla="*/ 146 h 152"/>
              <a:gd name="T14" fmla="*/ 22 w 80"/>
              <a:gd name="T15" fmla="*/ 148 h 152"/>
              <a:gd name="T16" fmla="*/ 12 w 80"/>
              <a:gd name="T17" fmla="*/ 150 h 152"/>
              <a:gd name="T18" fmla="*/ 2 w 80"/>
              <a:gd name="T19" fmla="*/ 152 h 152"/>
              <a:gd name="T20" fmla="*/ 2 w 80"/>
              <a:gd name="T21" fmla="*/ 152 h 152"/>
              <a:gd name="T22" fmla="*/ 0 w 80"/>
              <a:gd name="T23" fmla="*/ 126 h 152"/>
              <a:gd name="T24" fmla="*/ 0 w 80"/>
              <a:gd name="T25" fmla="*/ 100 h 152"/>
              <a:gd name="T26" fmla="*/ 4 w 80"/>
              <a:gd name="T27" fmla="*/ 76 h 152"/>
              <a:gd name="T28" fmla="*/ 12 w 80"/>
              <a:gd name="T29" fmla="*/ 52 h 152"/>
              <a:gd name="T30" fmla="*/ 12 w 80"/>
              <a:gd name="T31" fmla="*/ 52 h 152"/>
              <a:gd name="T32" fmla="*/ 20 w 80"/>
              <a:gd name="T33" fmla="*/ 34 h 152"/>
              <a:gd name="T34" fmla="*/ 30 w 80"/>
              <a:gd name="T35" fmla="*/ 20 h 152"/>
              <a:gd name="T36" fmla="*/ 42 w 80"/>
              <a:gd name="T37" fmla="*/ 8 h 152"/>
              <a:gd name="T38" fmla="*/ 56 w 80"/>
              <a:gd name="T39" fmla="*/ 0 h 152"/>
              <a:gd name="T40" fmla="*/ 56 w 80"/>
              <a:gd name="T41" fmla="*/ 0 h 152"/>
              <a:gd name="T42" fmla="*/ 62 w 80"/>
              <a:gd name="T43" fmla="*/ 0 h 152"/>
              <a:gd name="T44" fmla="*/ 68 w 80"/>
              <a:gd name="T45" fmla="*/ 2 h 152"/>
              <a:gd name="T46" fmla="*/ 74 w 80"/>
              <a:gd name="T47" fmla="*/ 10 h 152"/>
              <a:gd name="T48" fmla="*/ 78 w 80"/>
              <a:gd name="T49" fmla="*/ 18 h 152"/>
              <a:gd name="T50" fmla="*/ 78 w 80"/>
              <a:gd name="T51" fmla="*/ 18 h 152"/>
              <a:gd name="T52" fmla="*/ 80 w 80"/>
              <a:gd name="T53" fmla="*/ 42 h 152"/>
              <a:gd name="T54" fmla="*/ 80 w 80"/>
              <a:gd name="T55" fmla="*/ 64 h 152"/>
              <a:gd name="T56" fmla="*/ 76 w 80"/>
              <a:gd name="T57" fmla="*/ 86 h 152"/>
              <a:gd name="T58" fmla="*/ 68 w 80"/>
              <a:gd name="T59" fmla="*/ 106 h 152"/>
              <a:gd name="T60" fmla="*/ 68 w 80"/>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52">
                <a:moveTo>
                  <a:pt x="68" y="106"/>
                </a:moveTo>
                <a:lnTo>
                  <a:pt x="68" y="106"/>
                </a:lnTo>
                <a:lnTo>
                  <a:pt x="62" y="116"/>
                </a:lnTo>
                <a:lnTo>
                  <a:pt x="56" y="126"/>
                </a:lnTo>
                <a:lnTo>
                  <a:pt x="48" y="134"/>
                </a:lnTo>
                <a:lnTo>
                  <a:pt x="40" y="140"/>
                </a:lnTo>
                <a:lnTo>
                  <a:pt x="30" y="146"/>
                </a:lnTo>
                <a:lnTo>
                  <a:pt x="22" y="148"/>
                </a:lnTo>
                <a:lnTo>
                  <a:pt x="12" y="150"/>
                </a:lnTo>
                <a:lnTo>
                  <a:pt x="2" y="152"/>
                </a:lnTo>
                <a:lnTo>
                  <a:pt x="2" y="152"/>
                </a:lnTo>
                <a:lnTo>
                  <a:pt x="0" y="126"/>
                </a:lnTo>
                <a:lnTo>
                  <a:pt x="0" y="100"/>
                </a:lnTo>
                <a:lnTo>
                  <a:pt x="4" y="76"/>
                </a:lnTo>
                <a:lnTo>
                  <a:pt x="12" y="52"/>
                </a:lnTo>
                <a:lnTo>
                  <a:pt x="12" y="52"/>
                </a:lnTo>
                <a:lnTo>
                  <a:pt x="20" y="34"/>
                </a:lnTo>
                <a:lnTo>
                  <a:pt x="30" y="20"/>
                </a:lnTo>
                <a:lnTo>
                  <a:pt x="42" y="8"/>
                </a:lnTo>
                <a:lnTo>
                  <a:pt x="56" y="0"/>
                </a:lnTo>
                <a:lnTo>
                  <a:pt x="56" y="0"/>
                </a:lnTo>
                <a:lnTo>
                  <a:pt x="62" y="0"/>
                </a:lnTo>
                <a:lnTo>
                  <a:pt x="68" y="2"/>
                </a:lnTo>
                <a:lnTo>
                  <a:pt x="74" y="10"/>
                </a:lnTo>
                <a:lnTo>
                  <a:pt x="78" y="18"/>
                </a:lnTo>
                <a:lnTo>
                  <a:pt x="78" y="18"/>
                </a:lnTo>
                <a:lnTo>
                  <a:pt x="80" y="42"/>
                </a:lnTo>
                <a:lnTo>
                  <a:pt x="80" y="64"/>
                </a:lnTo>
                <a:lnTo>
                  <a:pt x="76" y="86"/>
                </a:lnTo>
                <a:lnTo>
                  <a:pt x="68" y="106"/>
                </a:lnTo>
                <a:lnTo>
                  <a:pt x="68"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8" name="Freeform 203"/>
          <p:cNvSpPr/>
          <p:nvPr/>
        </p:nvSpPr>
        <p:spPr bwMode="auto">
          <a:xfrm>
            <a:off x="6018192" y="4768940"/>
            <a:ext cx="40331" cy="37549"/>
          </a:xfrm>
          <a:custGeom>
            <a:avLst/>
            <a:gdLst>
              <a:gd name="T0" fmla="*/ 40 w 116"/>
              <a:gd name="T1" fmla="*/ 82 h 108"/>
              <a:gd name="T2" fmla="*/ 40 w 116"/>
              <a:gd name="T3" fmla="*/ 82 h 108"/>
              <a:gd name="T4" fmla="*/ 58 w 116"/>
              <a:gd name="T5" fmla="*/ 96 h 108"/>
              <a:gd name="T6" fmla="*/ 78 w 116"/>
              <a:gd name="T7" fmla="*/ 104 h 108"/>
              <a:gd name="T8" fmla="*/ 88 w 116"/>
              <a:gd name="T9" fmla="*/ 106 h 108"/>
              <a:gd name="T10" fmla="*/ 98 w 116"/>
              <a:gd name="T11" fmla="*/ 108 h 108"/>
              <a:gd name="T12" fmla="*/ 106 w 116"/>
              <a:gd name="T13" fmla="*/ 108 h 108"/>
              <a:gd name="T14" fmla="*/ 116 w 116"/>
              <a:gd name="T15" fmla="*/ 106 h 108"/>
              <a:gd name="T16" fmla="*/ 116 w 116"/>
              <a:gd name="T17" fmla="*/ 106 h 108"/>
              <a:gd name="T18" fmla="*/ 116 w 116"/>
              <a:gd name="T19" fmla="*/ 94 h 108"/>
              <a:gd name="T20" fmla="*/ 112 w 116"/>
              <a:gd name="T21" fmla="*/ 80 h 108"/>
              <a:gd name="T22" fmla="*/ 108 w 116"/>
              <a:gd name="T23" fmla="*/ 68 h 108"/>
              <a:gd name="T24" fmla="*/ 104 w 116"/>
              <a:gd name="T25" fmla="*/ 56 h 108"/>
              <a:gd name="T26" fmla="*/ 98 w 116"/>
              <a:gd name="T27" fmla="*/ 46 h 108"/>
              <a:gd name="T28" fmla="*/ 90 w 116"/>
              <a:gd name="T29" fmla="*/ 36 h 108"/>
              <a:gd name="T30" fmla="*/ 82 w 116"/>
              <a:gd name="T31" fmla="*/ 26 h 108"/>
              <a:gd name="T32" fmla="*/ 74 w 116"/>
              <a:gd name="T33" fmla="*/ 18 h 108"/>
              <a:gd name="T34" fmla="*/ 74 w 116"/>
              <a:gd name="T35" fmla="*/ 18 h 108"/>
              <a:gd name="T36" fmla="*/ 58 w 116"/>
              <a:gd name="T37" fmla="*/ 8 h 108"/>
              <a:gd name="T38" fmla="*/ 42 w 116"/>
              <a:gd name="T39" fmla="*/ 2 h 108"/>
              <a:gd name="T40" fmla="*/ 26 w 116"/>
              <a:gd name="T41" fmla="*/ 0 h 108"/>
              <a:gd name="T42" fmla="*/ 12 w 116"/>
              <a:gd name="T43" fmla="*/ 0 h 108"/>
              <a:gd name="T44" fmla="*/ 12 w 116"/>
              <a:gd name="T45" fmla="*/ 0 h 108"/>
              <a:gd name="T46" fmla="*/ 6 w 116"/>
              <a:gd name="T47" fmla="*/ 2 h 108"/>
              <a:gd name="T48" fmla="*/ 2 w 116"/>
              <a:gd name="T49" fmla="*/ 8 h 108"/>
              <a:gd name="T50" fmla="*/ 0 w 116"/>
              <a:gd name="T51" fmla="*/ 16 h 108"/>
              <a:gd name="T52" fmla="*/ 2 w 116"/>
              <a:gd name="T53" fmla="*/ 22 h 108"/>
              <a:gd name="T54" fmla="*/ 2 w 116"/>
              <a:gd name="T55" fmla="*/ 22 h 108"/>
              <a:gd name="T56" fmla="*/ 8 w 116"/>
              <a:gd name="T57" fmla="*/ 40 h 108"/>
              <a:gd name="T58" fmla="*/ 18 w 116"/>
              <a:gd name="T59" fmla="*/ 54 h 108"/>
              <a:gd name="T60" fmla="*/ 28 w 116"/>
              <a:gd name="T61" fmla="*/ 70 h 108"/>
              <a:gd name="T62" fmla="*/ 40 w 116"/>
              <a:gd name="T63" fmla="*/ 82 h 108"/>
              <a:gd name="T64" fmla="*/ 40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40" y="82"/>
                </a:moveTo>
                <a:lnTo>
                  <a:pt x="40" y="82"/>
                </a:lnTo>
                <a:lnTo>
                  <a:pt x="58" y="96"/>
                </a:lnTo>
                <a:lnTo>
                  <a:pt x="78" y="104"/>
                </a:lnTo>
                <a:lnTo>
                  <a:pt x="88" y="106"/>
                </a:lnTo>
                <a:lnTo>
                  <a:pt x="98" y="108"/>
                </a:lnTo>
                <a:lnTo>
                  <a:pt x="106" y="108"/>
                </a:lnTo>
                <a:lnTo>
                  <a:pt x="116" y="106"/>
                </a:lnTo>
                <a:lnTo>
                  <a:pt x="116" y="106"/>
                </a:lnTo>
                <a:lnTo>
                  <a:pt x="116" y="94"/>
                </a:lnTo>
                <a:lnTo>
                  <a:pt x="112" y="80"/>
                </a:lnTo>
                <a:lnTo>
                  <a:pt x="108" y="68"/>
                </a:lnTo>
                <a:lnTo>
                  <a:pt x="104" y="56"/>
                </a:lnTo>
                <a:lnTo>
                  <a:pt x="98" y="46"/>
                </a:lnTo>
                <a:lnTo>
                  <a:pt x="90" y="36"/>
                </a:lnTo>
                <a:lnTo>
                  <a:pt x="82" y="26"/>
                </a:lnTo>
                <a:lnTo>
                  <a:pt x="74" y="18"/>
                </a:lnTo>
                <a:lnTo>
                  <a:pt x="74" y="18"/>
                </a:lnTo>
                <a:lnTo>
                  <a:pt x="58" y="8"/>
                </a:lnTo>
                <a:lnTo>
                  <a:pt x="42" y="2"/>
                </a:lnTo>
                <a:lnTo>
                  <a:pt x="26" y="0"/>
                </a:lnTo>
                <a:lnTo>
                  <a:pt x="12" y="0"/>
                </a:lnTo>
                <a:lnTo>
                  <a:pt x="12" y="0"/>
                </a:lnTo>
                <a:lnTo>
                  <a:pt x="6" y="2"/>
                </a:lnTo>
                <a:lnTo>
                  <a:pt x="2" y="8"/>
                </a:lnTo>
                <a:lnTo>
                  <a:pt x="0" y="16"/>
                </a:lnTo>
                <a:lnTo>
                  <a:pt x="2" y="22"/>
                </a:lnTo>
                <a:lnTo>
                  <a:pt x="2" y="22"/>
                </a:lnTo>
                <a:lnTo>
                  <a:pt x="8" y="40"/>
                </a:lnTo>
                <a:lnTo>
                  <a:pt x="18" y="54"/>
                </a:lnTo>
                <a:lnTo>
                  <a:pt x="28" y="70"/>
                </a:lnTo>
                <a:lnTo>
                  <a:pt x="40" y="82"/>
                </a:lnTo>
                <a:lnTo>
                  <a:pt x="40"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9" name="Freeform 204"/>
          <p:cNvSpPr/>
          <p:nvPr/>
        </p:nvSpPr>
        <p:spPr bwMode="auto">
          <a:xfrm>
            <a:off x="6059218" y="4812052"/>
            <a:ext cx="34768" cy="47284"/>
          </a:xfrm>
          <a:custGeom>
            <a:avLst/>
            <a:gdLst>
              <a:gd name="T0" fmla="*/ 74 w 100"/>
              <a:gd name="T1" fmla="*/ 104 h 136"/>
              <a:gd name="T2" fmla="*/ 74 w 100"/>
              <a:gd name="T3" fmla="*/ 104 h 136"/>
              <a:gd name="T4" fmla="*/ 66 w 100"/>
              <a:gd name="T5" fmla="*/ 112 h 136"/>
              <a:gd name="T6" fmla="*/ 58 w 100"/>
              <a:gd name="T7" fmla="*/ 120 h 136"/>
              <a:gd name="T8" fmla="*/ 48 w 100"/>
              <a:gd name="T9" fmla="*/ 126 h 136"/>
              <a:gd name="T10" fmla="*/ 38 w 100"/>
              <a:gd name="T11" fmla="*/ 132 h 136"/>
              <a:gd name="T12" fmla="*/ 30 w 100"/>
              <a:gd name="T13" fmla="*/ 134 h 136"/>
              <a:gd name="T14" fmla="*/ 20 w 100"/>
              <a:gd name="T15" fmla="*/ 136 h 136"/>
              <a:gd name="T16" fmla="*/ 10 w 100"/>
              <a:gd name="T17" fmla="*/ 136 h 136"/>
              <a:gd name="T18" fmla="*/ 0 w 100"/>
              <a:gd name="T19" fmla="*/ 134 h 136"/>
              <a:gd name="T20" fmla="*/ 0 w 100"/>
              <a:gd name="T21" fmla="*/ 134 h 136"/>
              <a:gd name="T22" fmla="*/ 2 w 100"/>
              <a:gd name="T23" fmla="*/ 110 h 136"/>
              <a:gd name="T24" fmla="*/ 8 w 100"/>
              <a:gd name="T25" fmla="*/ 86 h 136"/>
              <a:gd name="T26" fmla="*/ 18 w 100"/>
              <a:gd name="T27" fmla="*/ 62 h 136"/>
              <a:gd name="T28" fmla="*/ 30 w 100"/>
              <a:gd name="T29" fmla="*/ 40 h 136"/>
              <a:gd name="T30" fmla="*/ 30 w 100"/>
              <a:gd name="T31" fmla="*/ 40 h 136"/>
              <a:gd name="T32" fmla="*/ 42 w 100"/>
              <a:gd name="T33" fmla="*/ 26 h 136"/>
              <a:gd name="T34" fmla="*/ 54 w 100"/>
              <a:gd name="T35" fmla="*/ 14 h 136"/>
              <a:gd name="T36" fmla="*/ 68 w 100"/>
              <a:gd name="T37" fmla="*/ 6 h 136"/>
              <a:gd name="T38" fmla="*/ 84 w 100"/>
              <a:gd name="T39" fmla="*/ 0 h 136"/>
              <a:gd name="T40" fmla="*/ 84 w 100"/>
              <a:gd name="T41" fmla="*/ 0 h 136"/>
              <a:gd name="T42" fmla="*/ 90 w 100"/>
              <a:gd name="T43" fmla="*/ 2 h 136"/>
              <a:gd name="T44" fmla="*/ 96 w 100"/>
              <a:gd name="T45" fmla="*/ 6 h 136"/>
              <a:gd name="T46" fmla="*/ 100 w 100"/>
              <a:gd name="T47" fmla="*/ 14 h 136"/>
              <a:gd name="T48" fmla="*/ 100 w 100"/>
              <a:gd name="T49" fmla="*/ 24 h 136"/>
              <a:gd name="T50" fmla="*/ 100 w 100"/>
              <a:gd name="T51" fmla="*/ 24 h 136"/>
              <a:gd name="T52" fmla="*/ 98 w 100"/>
              <a:gd name="T53" fmla="*/ 46 h 136"/>
              <a:gd name="T54" fmla="*/ 94 w 100"/>
              <a:gd name="T55" fmla="*/ 66 h 136"/>
              <a:gd name="T56" fmla="*/ 86 w 100"/>
              <a:gd name="T57" fmla="*/ 86 h 136"/>
              <a:gd name="T58" fmla="*/ 74 w 100"/>
              <a:gd name="T59" fmla="*/ 104 h 136"/>
              <a:gd name="T60" fmla="*/ 74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74" y="104"/>
                </a:moveTo>
                <a:lnTo>
                  <a:pt x="74" y="104"/>
                </a:lnTo>
                <a:lnTo>
                  <a:pt x="66" y="112"/>
                </a:lnTo>
                <a:lnTo>
                  <a:pt x="58" y="120"/>
                </a:lnTo>
                <a:lnTo>
                  <a:pt x="48" y="126"/>
                </a:lnTo>
                <a:lnTo>
                  <a:pt x="38" y="132"/>
                </a:lnTo>
                <a:lnTo>
                  <a:pt x="30" y="134"/>
                </a:lnTo>
                <a:lnTo>
                  <a:pt x="20" y="136"/>
                </a:lnTo>
                <a:lnTo>
                  <a:pt x="10" y="136"/>
                </a:lnTo>
                <a:lnTo>
                  <a:pt x="0" y="134"/>
                </a:lnTo>
                <a:lnTo>
                  <a:pt x="0" y="134"/>
                </a:lnTo>
                <a:lnTo>
                  <a:pt x="2" y="110"/>
                </a:lnTo>
                <a:lnTo>
                  <a:pt x="8" y="86"/>
                </a:lnTo>
                <a:lnTo>
                  <a:pt x="18" y="62"/>
                </a:lnTo>
                <a:lnTo>
                  <a:pt x="30" y="40"/>
                </a:lnTo>
                <a:lnTo>
                  <a:pt x="30" y="40"/>
                </a:lnTo>
                <a:lnTo>
                  <a:pt x="42" y="26"/>
                </a:lnTo>
                <a:lnTo>
                  <a:pt x="54" y="14"/>
                </a:lnTo>
                <a:lnTo>
                  <a:pt x="68" y="6"/>
                </a:lnTo>
                <a:lnTo>
                  <a:pt x="84" y="0"/>
                </a:lnTo>
                <a:lnTo>
                  <a:pt x="84" y="0"/>
                </a:lnTo>
                <a:lnTo>
                  <a:pt x="90" y="2"/>
                </a:lnTo>
                <a:lnTo>
                  <a:pt x="96" y="6"/>
                </a:lnTo>
                <a:lnTo>
                  <a:pt x="100" y="14"/>
                </a:lnTo>
                <a:lnTo>
                  <a:pt x="100" y="24"/>
                </a:lnTo>
                <a:lnTo>
                  <a:pt x="100" y="24"/>
                </a:lnTo>
                <a:lnTo>
                  <a:pt x="98" y="46"/>
                </a:lnTo>
                <a:lnTo>
                  <a:pt x="94" y="66"/>
                </a:lnTo>
                <a:lnTo>
                  <a:pt x="86" y="86"/>
                </a:lnTo>
                <a:lnTo>
                  <a:pt x="74" y="104"/>
                </a:lnTo>
                <a:lnTo>
                  <a:pt x="74"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0" name="Freeform 452"/>
          <p:cNvSpPr>
            <a:spLocks noEditPoints="1"/>
          </p:cNvSpPr>
          <p:nvPr/>
        </p:nvSpPr>
        <p:spPr bwMode="auto">
          <a:xfrm>
            <a:off x="5838095" y="4684106"/>
            <a:ext cx="158541" cy="311520"/>
          </a:xfrm>
          <a:custGeom>
            <a:avLst/>
            <a:gdLst>
              <a:gd name="T0" fmla="*/ 260 w 456"/>
              <a:gd name="T1" fmla="*/ 896 h 896"/>
              <a:gd name="T2" fmla="*/ 260 w 456"/>
              <a:gd name="T3" fmla="*/ 896 h 896"/>
              <a:gd name="T4" fmla="*/ 260 w 456"/>
              <a:gd name="T5" fmla="*/ 896 h 896"/>
              <a:gd name="T6" fmla="*/ 260 w 456"/>
              <a:gd name="T7" fmla="*/ 896 h 896"/>
              <a:gd name="T8" fmla="*/ 260 w 456"/>
              <a:gd name="T9" fmla="*/ 896 h 896"/>
              <a:gd name="T10" fmla="*/ 260 w 456"/>
              <a:gd name="T11" fmla="*/ 896 h 896"/>
              <a:gd name="T12" fmla="*/ 282 w 456"/>
              <a:gd name="T13" fmla="*/ 870 h 896"/>
              <a:gd name="T14" fmla="*/ 282 w 456"/>
              <a:gd name="T15" fmla="*/ 870 h 896"/>
              <a:gd name="T16" fmla="*/ 282 w 456"/>
              <a:gd name="T17" fmla="*/ 880 h 896"/>
              <a:gd name="T18" fmla="*/ 278 w 456"/>
              <a:gd name="T19" fmla="*/ 888 h 896"/>
              <a:gd name="T20" fmla="*/ 270 w 456"/>
              <a:gd name="T21" fmla="*/ 894 h 896"/>
              <a:gd name="T22" fmla="*/ 260 w 456"/>
              <a:gd name="T23" fmla="*/ 896 h 896"/>
              <a:gd name="T24" fmla="*/ 260 w 456"/>
              <a:gd name="T25" fmla="*/ 896 h 896"/>
              <a:gd name="T26" fmla="*/ 270 w 456"/>
              <a:gd name="T27" fmla="*/ 894 h 896"/>
              <a:gd name="T28" fmla="*/ 278 w 456"/>
              <a:gd name="T29" fmla="*/ 888 h 896"/>
              <a:gd name="T30" fmla="*/ 282 w 456"/>
              <a:gd name="T31" fmla="*/ 880 h 896"/>
              <a:gd name="T32" fmla="*/ 282 w 456"/>
              <a:gd name="T33" fmla="*/ 870 h 896"/>
              <a:gd name="T34" fmla="*/ 0 w 456"/>
              <a:gd name="T35" fmla="*/ 0 h 896"/>
              <a:gd name="T36" fmla="*/ 0 w 456"/>
              <a:gd name="T37" fmla="*/ 0 h 896"/>
              <a:gd name="T38" fmla="*/ 0 w 456"/>
              <a:gd name="T39" fmla="*/ 2 h 896"/>
              <a:gd name="T40" fmla="*/ 130 w 456"/>
              <a:gd name="T41" fmla="*/ 264 h 896"/>
              <a:gd name="T42" fmla="*/ 130 w 456"/>
              <a:gd name="T43" fmla="*/ 264 h 896"/>
              <a:gd name="T44" fmla="*/ 134 w 456"/>
              <a:gd name="T45" fmla="*/ 268 h 896"/>
              <a:gd name="T46" fmla="*/ 138 w 456"/>
              <a:gd name="T47" fmla="*/ 272 h 896"/>
              <a:gd name="T48" fmla="*/ 142 w 456"/>
              <a:gd name="T49" fmla="*/ 274 h 896"/>
              <a:gd name="T50" fmla="*/ 148 w 456"/>
              <a:gd name="T51" fmla="*/ 276 h 896"/>
              <a:gd name="T52" fmla="*/ 438 w 456"/>
              <a:gd name="T53" fmla="*/ 318 h 896"/>
              <a:gd name="T54" fmla="*/ 438 w 456"/>
              <a:gd name="T55" fmla="*/ 318 h 896"/>
              <a:gd name="T56" fmla="*/ 446 w 456"/>
              <a:gd name="T57" fmla="*/ 322 h 896"/>
              <a:gd name="T58" fmla="*/ 452 w 456"/>
              <a:gd name="T59" fmla="*/ 326 h 896"/>
              <a:gd name="T60" fmla="*/ 456 w 456"/>
              <a:gd name="T61" fmla="*/ 334 h 896"/>
              <a:gd name="T62" fmla="*/ 456 w 456"/>
              <a:gd name="T63" fmla="*/ 340 h 896"/>
              <a:gd name="T64" fmla="*/ 456 w 456"/>
              <a:gd name="T65" fmla="*/ 340 h 896"/>
              <a:gd name="T66" fmla="*/ 456 w 456"/>
              <a:gd name="T67" fmla="*/ 334 h 896"/>
              <a:gd name="T68" fmla="*/ 452 w 456"/>
              <a:gd name="T69" fmla="*/ 326 h 896"/>
              <a:gd name="T70" fmla="*/ 446 w 456"/>
              <a:gd name="T71" fmla="*/ 322 h 896"/>
              <a:gd name="T72" fmla="*/ 438 w 456"/>
              <a:gd name="T73" fmla="*/ 318 h 896"/>
              <a:gd name="T74" fmla="*/ 148 w 456"/>
              <a:gd name="T75" fmla="*/ 276 h 896"/>
              <a:gd name="T76" fmla="*/ 148 w 456"/>
              <a:gd name="T77" fmla="*/ 276 h 896"/>
              <a:gd name="T78" fmla="*/ 142 w 456"/>
              <a:gd name="T79" fmla="*/ 274 h 896"/>
              <a:gd name="T80" fmla="*/ 138 w 456"/>
              <a:gd name="T81" fmla="*/ 272 h 896"/>
              <a:gd name="T82" fmla="*/ 134 w 456"/>
              <a:gd name="T83" fmla="*/ 268 h 896"/>
              <a:gd name="T84" fmla="*/ 130 w 456"/>
              <a:gd name="T85" fmla="*/ 264 h 896"/>
              <a:gd name="T86" fmla="*/ 0 w 456"/>
              <a:gd name="T87" fmla="*/ 2 h 896"/>
              <a:gd name="T88" fmla="*/ 0 w 456"/>
              <a:gd name="T89" fmla="*/ 2 h 896"/>
              <a:gd name="T90" fmla="*/ 0 w 456"/>
              <a:gd name="T91"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896">
                <a:moveTo>
                  <a:pt x="260" y="896"/>
                </a:moveTo>
                <a:lnTo>
                  <a:pt x="260" y="896"/>
                </a:lnTo>
                <a:lnTo>
                  <a:pt x="260" y="896"/>
                </a:lnTo>
                <a:lnTo>
                  <a:pt x="260" y="896"/>
                </a:lnTo>
                <a:lnTo>
                  <a:pt x="260" y="896"/>
                </a:lnTo>
                <a:lnTo>
                  <a:pt x="260" y="896"/>
                </a:lnTo>
                <a:close/>
                <a:moveTo>
                  <a:pt x="282" y="870"/>
                </a:moveTo>
                <a:lnTo>
                  <a:pt x="282" y="870"/>
                </a:lnTo>
                <a:lnTo>
                  <a:pt x="282" y="880"/>
                </a:lnTo>
                <a:lnTo>
                  <a:pt x="278" y="888"/>
                </a:lnTo>
                <a:lnTo>
                  <a:pt x="270" y="894"/>
                </a:lnTo>
                <a:lnTo>
                  <a:pt x="260" y="896"/>
                </a:lnTo>
                <a:lnTo>
                  <a:pt x="260" y="896"/>
                </a:lnTo>
                <a:lnTo>
                  <a:pt x="270" y="894"/>
                </a:lnTo>
                <a:lnTo>
                  <a:pt x="278" y="888"/>
                </a:lnTo>
                <a:lnTo>
                  <a:pt x="282" y="880"/>
                </a:lnTo>
                <a:lnTo>
                  <a:pt x="282" y="870"/>
                </a:lnTo>
                <a:close/>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1" name="Freeform 453"/>
          <p:cNvSpPr/>
          <p:nvPr/>
        </p:nvSpPr>
        <p:spPr bwMode="auto">
          <a:xfrm>
            <a:off x="5928491" y="49956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2" name="Freeform 454"/>
          <p:cNvSpPr/>
          <p:nvPr/>
        </p:nvSpPr>
        <p:spPr bwMode="auto">
          <a:xfrm>
            <a:off x="5928491" y="4986586"/>
            <a:ext cx="7649" cy="9040"/>
          </a:xfrm>
          <a:custGeom>
            <a:avLst/>
            <a:gdLst>
              <a:gd name="T0" fmla="*/ 22 w 22"/>
              <a:gd name="T1" fmla="*/ 0 h 26"/>
              <a:gd name="T2" fmla="*/ 22 w 22"/>
              <a:gd name="T3" fmla="*/ 0 h 26"/>
              <a:gd name="T4" fmla="*/ 22 w 22"/>
              <a:gd name="T5" fmla="*/ 10 h 26"/>
              <a:gd name="T6" fmla="*/ 18 w 22"/>
              <a:gd name="T7" fmla="*/ 18 h 26"/>
              <a:gd name="T8" fmla="*/ 10 w 22"/>
              <a:gd name="T9" fmla="*/ 24 h 26"/>
              <a:gd name="T10" fmla="*/ 0 w 22"/>
              <a:gd name="T11" fmla="*/ 26 h 26"/>
              <a:gd name="T12" fmla="*/ 0 w 22"/>
              <a:gd name="T13" fmla="*/ 26 h 26"/>
              <a:gd name="T14" fmla="*/ 10 w 22"/>
              <a:gd name="T15" fmla="*/ 24 h 26"/>
              <a:gd name="T16" fmla="*/ 18 w 22"/>
              <a:gd name="T17" fmla="*/ 18 h 26"/>
              <a:gd name="T18" fmla="*/ 22 w 22"/>
              <a:gd name="T19" fmla="*/ 10 h 26"/>
              <a:gd name="T20" fmla="*/ 22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22" y="0"/>
                </a:moveTo>
                <a:lnTo>
                  <a:pt x="22" y="0"/>
                </a:lnTo>
                <a:lnTo>
                  <a:pt x="22" y="10"/>
                </a:lnTo>
                <a:lnTo>
                  <a:pt x="18" y="18"/>
                </a:lnTo>
                <a:lnTo>
                  <a:pt x="10" y="24"/>
                </a:lnTo>
                <a:lnTo>
                  <a:pt x="0" y="26"/>
                </a:lnTo>
                <a:lnTo>
                  <a:pt x="0" y="26"/>
                </a:lnTo>
                <a:lnTo>
                  <a:pt x="10" y="24"/>
                </a:lnTo>
                <a:lnTo>
                  <a:pt x="18" y="18"/>
                </a:lnTo>
                <a:lnTo>
                  <a:pt x="22" y="10"/>
                </a:lnTo>
                <a:lnTo>
                  <a:pt x="2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3" name="Freeform 455"/>
          <p:cNvSpPr/>
          <p:nvPr/>
        </p:nvSpPr>
        <p:spPr bwMode="auto">
          <a:xfrm>
            <a:off x="5838095" y="4684106"/>
            <a:ext cx="158541" cy="118211"/>
          </a:xfrm>
          <a:custGeom>
            <a:avLst/>
            <a:gdLst>
              <a:gd name="T0" fmla="*/ 0 w 456"/>
              <a:gd name="T1" fmla="*/ 0 h 340"/>
              <a:gd name="T2" fmla="*/ 0 w 456"/>
              <a:gd name="T3" fmla="*/ 0 h 340"/>
              <a:gd name="T4" fmla="*/ 0 w 456"/>
              <a:gd name="T5" fmla="*/ 2 h 340"/>
              <a:gd name="T6" fmla="*/ 130 w 456"/>
              <a:gd name="T7" fmla="*/ 264 h 340"/>
              <a:gd name="T8" fmla="*/ 130 w 456"/>
              <a:gd name="T9" fmla="*/ 264 h 340"/>
              <a:gd name="T10" fmla="*/ 134 w 456"/>
              <a:gd name="T11" fmla="*/ 268 h 340"/>
              <a:gd name="T12" fmla="*/ 138 w 456"/>
              <a:gd name="T13" fmla="*/ 272 h 340"/>
              <a:gd name="T14" fmla="*/ 142 w 456"/>
              <a:gd name="T15" fmla="*/ 274 h 340"/>
              <a:gd name="T16" fmla="*/ 148 w 456"/>
              <a:gd name="T17" fmla="*/ 276 h 340"/>
              <a:gd name="T18" fmla="*/ 438 w 456"/>
              <a:gd name="T19" fmla="*/ 318 h 340"/>
              <a:gd name="T20" fmla="*/ 438 w 456"/>
              <a:gd name="T21" fmla="*/ 318 h 340"/>
              <a:gd name="T22" fmla="*/ 446 w 456"/>
              <a:gd name="T23" fmla="*/ 322 h 340"/>
              <a:gd name="T24" fmla="*/ 452 w 456"/>
              <a:gd name="T25" fmla="*/ 326 h 340"/>
              <a:gd name="T26" fmla="*/ 456 w 456"/>
              <a:gd name="T27" fmla="*/ 334 h 340"/>
              <a:gd name="T28" fmla="*/ 456 w 456"/>
              <a:gd name="T29" fmla="*/ 340 h 340"/>
              <a:gd name="T30" fmla="*/ 456 w 456"/>
              <a:gd name="T31" fmla="*/ 340 h 340"/>
              <a:gd name="T32" fmla="*/ 456 w 456"/>
              <a:gd name="T33" fmla="*/ 334 h 340"/>
              <a:gd name="T34" fmla="*/ 452 w 456"/>
              <a:gd name="T35" fmla="*/ 326 h 340"/>
              <a:gd name="T36" fmla="*/ 446 w 456"/>
              <a:gd name="T37" fmla="*/ 322 h 340"/>
              <a:gd name="T38" fmla="*/ 438 w 456"/>
              <a:gd name="T39" fmla="*/ 318 h 340"/>
              <a:gd name="T40" fmla="*/ 148 w 456"/>
              <a:gd name="T41" fmla="*/ 276 h 340"/>
              <a:gd name="T42" fmla="*/ 148 w 456"/>
              <a:gd name="T43" fmla="*/ 276 h 340"/>
              <a:gd name="T44" fmla="*/ 142 w 456"/>
              <a:gd name="T45" fmla="*/ 274 h 340"/>
              <a:gd name="T46" fmla="*/ 138 w 456"/>
              <a:gd name="T47" fmla="*/ 272 h 340"/>
              <a:gd name="T48" fmla="*/ 134 w 456"/>
              <a:gd name="T49" fmla="*/ 268 h 340"/>
              <a:gd name="T50" fmla="*/ 130 w 456"/>
              <a:gd name="T51" fmla="*/ 264 h 340"/>
              <a:gd name="T52" fmla="*/ 0 w 456"/>
              <a:gd name="T53" fmla="*/ 2 h 340"/>
              <a:gd name="T54" fmla="*/ 0 w 456"/>
              <a:gd name="T55" fmla="*/ 2 h 340"/>
              <a:gd name="T56" fmla="*/ 0 w 456"/>
              <a:gd name="T5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6" h="340">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4" name="Freeform 456"/>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5" name="Freeform 457"/>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6" name="Freeform 458"/>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7" name="Freeform 459"/>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8" name="Freeform 460"/>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9" name="Freeform 461"/>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0" name="Freeform 462"/>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1" name="Freeform 463"/>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pic>
        <p:nvPicPr>
          <p:cNvPr id="-2147482570" name="图片 -2147482571"/>
          <p:cNvPicPr>
            <a:picLocks noChangeAspect="1"/>
          </p:cNvPicPr>
          <p:nvPr/>
        </p:nvPicPr>
        <p:blipFill>
          <a:blip r:embed="rId2"/>
          <a:stretch>
            <a:fillRect/>
          </a:stretch>
        </p:blipFill>
        <p:spPr>
          <a:xfrm>
            <a:off x="2430145" y="1904365"/>
            <a:ext cx="6527165" cy="4029075"/>
          </a:xfrm>
          <a:prstGeom prst="rect">
            <a:avLst/>
          </a:prstGeom>
          <a:noFill/>
          <a:ln w="9525">
            <a:noFill/>
          </a:ln>
        </p:spPr>
      </p:pic>
      <p:sp>
        <p:nvSpPr>
          <p:cNvPr id="2" name="文本框 1"/>
          <p:cNvSpPr txBox="1"/>
          <p:nvPr/>
        </p:nvSpPr>
        <p:spPr>
          <a:xfrm>
            <a:off x="3192780" y="1218248"/>
            <a:ext cx="5080000" cy="583565"/>
          </a:xfrm>
          <a:prstGeom prst="rect">
            <a:avLst/>
          </a:prstGeom>
        </p:spPr>
        <p:txBody>
          <a:bodyPr>
            <a:spAutoFit/>
          </a:bodyPr>
          <a:p>
            <a:pPr marL="0"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人口数量线性预测结果</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文本框 6"/>
          <p:cNvSpPr txBox="1"/>
          <p:nvPr/>
        </p:nvSpPr>
        <p:spPr>
          <a:xfrm>
            <a:off x="3121660" y="5933757"/>
            <a:ext cx="5080000" cy="583565"/>
          </a:xfrm>
          <a:prstGeom prst="rect">
            <a:avLst/>
          </a:prstGeom>
        </p:spPr>
        <p:txBody>
          <a:bodyPr>
            <a:spAutoFit/>
          </a:bodyPr>
          <a:p>
            <a:pPr marL="0" indent="0" defTabSz="266700">
              <a:spcBef>
                <a:spcPct val="0"/>
              </a:spcBef>
              <a:spcAft>
                <a:spcPct val="0"/>
              </a:spcAft>
            </a:pPr>
            <a:r>
              <a:rPr lang="zh-CN" altLang="en-US" sz="1600">
                <a:latin typeface="宋体" panose="02010600030101010101" pitchFamily="2" charset="-122"/>
                <a:ea typeface="宋体" panose="02010600030101010101" pitchFamily="2" charset="-122"/>
              </a:rPr>
              <a:t>总人口逐年下降，说明中国已进入人口负增长阶段，符合当前低出生率和高死亡率的趋势。</a:t>
            </a:r>
            <a:endParaRPr lang="zh-CN" altLang="en-US" sz="1600">
              <a:latin typeface="宋体" panose="02010600030101010101" pitchFamily="2" charset="-122"/>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35533" y="333391"/>
            <a:ext cx="3794494" cy="737235"/>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sym typeface="+mn-ea"/>
              </a:rPr>
              <a:t>总结</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8" name="Freeform 31"/>
          <p:cNvSpPr>
            <a:spLocks noEditPoints="1"/>
          </p:cNvSpPr>
          <p:nvPr/>
        </p:nvSpPr>
        <p:spPr bwMode="auto">
          <a:xfrm>
            <a:off x="6689861" y="3702992"/>
            <a:ext cx="357033" cy="43231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9" name="Freeform 32"/>
          <p:cNvSpPr>
            <a:spLocks noEditPoints="1"/>
          </p:cNvSpPr>
          <p:nvPr/>
        </p:nvSpPr>
        <p:spPr bwMode="auto">
          <a:xfrm>
            <a:off x="5273432" y="3254289"/>
            <a:ext cx="311865" cy="49253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30" name="Freeform 206"/>
          <p:cNvSpPr/>
          <p:nvPr/>
        </p:nvSpPr>
        <p:spPr bwMode="auto">
          <a:xfrm>
            <a:off x="6025841" y="4816919"/>
            <a:ext cx="34073" cy="41721"/>
          </a:xfrm>
          <a:custGeom>
            <a:avLst/>
            <a:gdLst>
              <a:gd name="T0" fmla="*/ 26 w 98"/>
              <a:gd name="T1" fmla="*/ 84 h 120"/>
              <a:gd name="T2" fmla="*/ 26 w 98"/>
              <a:gd name="T3" fmla="*/ 84 h 120"/>
              <a:gd name="T4" fmla="*/ 42 w 98"/>
              <a:gd name="T5" fmla="*/ 100 h 120"/>
              <a:gd name="T6" fmla="*/ 58 w 98"/>
              <a:gd name="T7" fmla="*/ 110 h 120"/>
              <a:gd name="T8" fmla="*/ 78 w 98"/>
              <a:gd name="T9" fmla="*/ 118 h 120"/>
              <a:gd name="T10" fmla="*/ 86 w 98"/>
              <a:gd name="T11" fmla="*/ 120 h 120"/>
              <a:gd name="T12" fmla="*/ 96 w 98"/>
              <a:gd name="T13" fmla="*/ 120 h 120"/>
              <a:gd name="T14" fmla="*/ 96 w 98"/>
              <a:gd name="T15" fmla="*/ 120 h 120"/>
              <a:gd name="T16" fmla="*/ 98 w 98"/>
              <a:gd name="T17" fmla="*/ 108 h 120"/>
              <a:gd name="T18" fmla="*/ 98 w 98"/>
              <a:gd name="T19" fmla="*/ 96 h 120"/>
              <a:gd name="T20" fmla="*/ 96 w 98"/>
              <a:gd name="T21" fmla="*/ 84 h 120"/>
              <a:gd name="T22" fmla="*/ 94 w 98"/>
              <a:gd name="T23" fmla="*/ 72 h 120"/>
              <a:gd name="T24" fmla="*/ 90 w 98"/>
              <a:gd name="T25" fmla="*/ 60 h 120"/>
              <a:gd name="T26" fmla="*/ 86 w 98"/>
              <a:gd name="T27" fmla="*/ 48 h 120"/>
              <a:gd name="T28" fmla="*/ 80 w 98"/>
              <a:gd name="T29" fmla="*/ 38 h 120"/>
              <a:gd name="T30" fmla="*/ 72 w 98"/>
              <a:gd name="T31" fmla="*/ 28 h 120"/>
              <a:gd name="T32" fmla="*/ 72 w 98"/>
              <a:gd name="T33" fmla="*/ 28 h 120"/>
              <a:gd name="T34" fmla="*/ 60 w 98"/>
              <a:gd name="T35" fmla="*/ 16 h 120"/>
              <a:gd name="T36" fmla="*/ 46 w 98"/>
              <a:gd name="T37" fmla="*/ 8 h 120"/>
              <a:gd name="T38" fmla="*/ 30 w 98"/>
              <a:gd name="T39" fmla="*/ 2 h 120"/>
              <a:gd name="T40" fmla="*/ 14 w 98"/>
              <a:gd name="T41" fmla="*/ 0 h 120"/>
              <a:gd name="T42" fmla="*/ 14 w 98"/>
              <a:gd name="T43" fmla="*/ 0 h 120"/>
              <a:gd name="T44" fmla="*/ 8 w 98"/>
              <a:gd name="T45" fmla="*/ 2 h 120"/>
              <a:gd name="T46" fmla="*/ 4 w 98"/>
              <a:gd name="T47" fmla="*/ 6 h 120"/>
              <a:gd name="T48" fmla="*/ 0 w 98"/>
              <a:gd name="T49" fmla="*/ 12 h 120"/>
              <a:gd name="T50" fmla="*/ 0 w 98"/>
              <a:gd name="T51" fmla="*/ 20 h 120"/>
              <a:gd name="T52" fmla="*/ 0 w 98"/>
              <a:gd name="T53" fmla="*/ 20 h 120"/>
              <a:gd name="T54" fmla="*/ 4 w 98"/>
              <a:gd name="T55" fmla="*/ 36 h 120"/>
              <a:gd name="T56" fmla="*/ 10 w 98"/>
              <a:gd name="T57" fmla="*/ 52 h 120"/>
              <a:gd name="T58" fmla="*/ 16 w 98"/>
              <a:gd name="T59" fmla="*/ 68 h 120"/>
              <a:gd name="T60" fmla="*/ 26 w 98"/>
              <a:gd name="T61" fmla="*/ 84 h 120"/>
              <a:gd name="T62" fmla="*/ 26 w 98"/>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120">
                <a:moveTo>
                  <a:pt x="26" y="84"/>
                </a:moveTo>
                <a:lnTo>
                  <a:pt x="26" y="84"/>
                </a:lnTo>
                <a:lnTo>
                  <a:pt x="42" y="100"/>
                </a:lnTo>
                <a:lnTo>
                  <a:pt x="58" y="110"/>
                </a:lnTo>
                <a:lnTo>
                  <a:pt x="78" y="118"/>
                </a:lnTo>
                <a:lnTo>
                  <a:pt x="86" y="120"/>
                </a:lnTo>
                <a:lnTo>
                  <a:pt x="96" y="120"/>
                </a:lnTo>
                <a:lnTo>
                  <a:pt x="96" y="120"/>
                </a:lnTo>
                <a:lnTo>
                  <a:pt x="98" y="108"/>
                </a:lnTo>
                <a:lnTo>
                  <a:pt x="98" y="96"/>
                </a:lnTo>
                <a:lnTo>
                  <a:pt x="96" y="84"/>
                </a:lnTo>
                <a:lnTo>
                  <a:pt x="94" y="72"/>
                </a:lnTo>
                <a:lnTo>
                  <a:pt x="90" y="60"/>
                </a:lnTo>
                <a:lnTo>
                  <a:pt x="86" y="48"/>
                </a:lnTo>
                <a:lnTo>
                  <a:pt x="80" y="38"/>
                </a:lnTo>
                <a:lnTo>
                  <a:pt x="72" y="28"/>
                </a:lnTo>
                <a:lnTo>
                  <a:pt x="72" y="28"/>
                </a:lnTo>
                <a:lnTo>
                  <a:pt x="60" y="16"/>
                </a:lnTo>
                <a:lnTo>
                  <a:pt x="46" y="8"/>
                </a:lnTo>
                <a:lnTo>
                  <a:pt x="30" y="2"/>
                </a:lnTo>
                <a:lnTo>
                  <a:pt x="14" y="0"/>
                </a:lnTo>
                <a:lnTo>
                  <a:pt x="14" y="0"/>
                </a:lnTo>
                <a:lnTo>
                  <a:pt x="8" y="2"/>
                </a:lnTo>
                <a:lnTo>
                  <a:pt x="4" y="6"/>
                </a:lnTo>
                <a:lnTo>
                  <a:pt x="0" y="12"/>
                </a:lnTo>
                <a:lnTo>
                  <a:pt x="0" y="20"/>
                </a:lnTo>
                <a:lnTo>
                  <a:pt x="0" y="20"/>
                </a:lnTo>
                <a:lnTo>
                  <a:pt x="4" y="36"/>
                </a:lnTo>
                <a:lnTo>
                  <a:pt x="10" y="52"/>
                </a:lnTo>
                <a:lnTo>
                  <a:pt x="16" y="68"/>
                </a:lnTo>
                <a:lnTo>
                  <a:pt x="26" y="84"/>
                </a:lnTo>
                <a:lnTo>
                  <a:pt x="26"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1" name="Freeform 207"/>
          <p:cNvSpPr/>
          <p:nvPr/>
        </p:nvSpPr>
        <p:spPr bwMode="auto">
          <a:xfrm>
            <a:off x="6049483" y="4871157"/>
            <a:ext cx="41721" cy="41026"/>
          </a:xfrm>
          <a:custGeom>
            <a:avLst/>
            <a:gdLst>
              <a:gd name="T0" fmla="*/ 78 w 120"/>
              <a:gd name="T1" fmla="*/ 96 h 118"/>
              <a:gd name="T2" fmla="*/ 78 w 120"/>
              <a:gd name="T3" fmla="*/ 96 h 118"/>
              <a:gd name="T4" fmla="*/ 68 w 120"/>
              <a:gd name="T5" fmla="*/ 104 h 118"/>
              <a:gd name="T6" fmla="*/ 58 w 120"/>
              <a:gd name="T7" fmla="*/ 110 h 118"/>
              <a:gd name="T8" fmla="*/ 48 w 120"/>
              <a:gd name="T9" fmla="*/ 114 h 118"/>
              <a:gd name="T10" fmla="*/ 38 w 120"/>
              <a:gd name="T11" fmla="*/ 116 h 118"/>
              <a:gd name="T12" fmla="*/ 28 w 120"/>
              <a:gd name="T13" fmla="*/ 118 h 118"/>
              <a:gd name="T14" fmla="*/ 18 w 120"/>
              <a:gd name="T15" fmla="*/ 118 h 118"/>
              <a:gd name="T16" fmla="*/ 10 w 120"/>
              <a:gd name="T17" fmla="*/ 116 h 118"/>
              <a:gd name="T18" fmla="*/ 0 w 120"/>
              <a:gd name="T19" fmla="*/ 112 h 118"/>
              <a:gd name="T20" fmla="*/ 0 w 120"/>
              <a:gd name="T21" fmla="*/ 112 h 118"/>
              <a:gd name="T22" fmla="*/ 8 w 120"/>
              <a:gd name="T23" fmla="*/ 88 h 118"/>
              <a:gd name="T24" fmla="*/ 18 w 120"/>
              <a:gd name="T25" fmla="*/ 66 h 118"/>
              <a:gd name="T26" fmla="*/ 30 w 120"/>
              <a:gd name="T27" fmla="*/ 46 h 118"/>
              <a:gd name="T28" fmla="*/ 48 w 120"/>
              <a:gd name="T29" fmla="*/ 28 h 118"/>
              <a:gd name="T30" fmla="*/ 48 w 120"/>
              <a:gd name="T31" fmla="*/ 28 h 118"/>
              <a:gd name="T32" fmla="*/ 62 w 120"/>
              <a:gd name="T33" fmla="*/ 16 h 118"/>
              <a:gd name="T34" fmla="*/ 76 w 120"/>
              <a:gd name="T35" fmla="*/ 8 h 118"/>
              <a:gd name="T36" fmla="*/ 92 w 120"/>
              <a:gd name="T37" fmla="*/ 2 h 118"/>
              <a:gd name="T38" fmla="*/ 108 w 120"/>
              <a:gd name="T39" fmla="*/ 0 h 118"/>
              <a:gd name="T40" fmla="*/ 108 w 120"/>
              <a:gd name="T41" fmla="*/ 0 h 118"/>
              <a:gd name="T42" fmla="*/ 114 w 120"/>
              <a:gd name="T43" fmla="*/ 2 h 118"/>
              <a:gd name="T44" fmla="*/ 118 w 120"/>
              <a:gd name="T45" fmla="*/ 8 h 118"/>
              <a:gd name="T46" fmla="*/ 120 w 120"/>
              <a:gd name="T47" fmla="*/ 16 h 118"/>
              <a:gd name="T48" fmla="*/ 120 w 120"/>
              <a:gd name="T49" fmla="*/ 24 h 118"/>
              <a:gd name="T50" fmla="*/ 120 w 120"/>
              <a:gd name="T51" fmla="*/ 24 h 118"/>
              <a:gd name="T52" fmla="*/ 114 w 120"/>
              <a:gd name="T53" fmla="*/ 46 h 118"/>
              <a:gd name="T54" fmla="*/ 104 w 120"/>
              <a:gd name="T55" fmla="*/ 66 h 118"/>
              <a:gd name="T56" fmla="*/ 92 w 120"/>
              <a:gd name="T57" fmla="*/ 82 h 118"/>
              <a:gd name="T58" fmla="*/ 78 w 120"/>
              <a:gd name="T59" fmla="*/ 96 h 118"/>
              <a:gd name="T60" fmla="*/ 78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78" y="96"/>
                </a:moveTo>
                <a:lnTo>
                  <a:pt x="78" y="96"/>
                </a:lnTo>
                <a:lnTo>
                  <a:pt x="68" y="104"/>
                </a:lnTo>
                <a:lnTo>
                  <a:pt x="58" y="110"/>
                </a:lnTo>
                <a:lnTo>
                  <a:pt x="48" y="114"/>
                </a:lnTo>
                <a:lnTo>
                  <a:pt x="38" y="116"/>
                </a:lnTo>
                <a:lnTo>
                  <a:pt x="28" y="118"/>
                </a:lnTo>
                <a:lnTo>
                  <a:pt x="18" y="118"/>
                </a:lnTo>
                <a:lnTo>
                  <a:pt x="10" y="116"/>
                </a:lnTo>
                <a:lnTo>
                  <a:pt x="0" y="112"/>
                </a:lnTo>
                <a:lnTo>
                  <a:pt x="0" y="112"/>
                </a:lnTo>
                <a:lnTo>
                  <a:pt x="8" y="88"/>
                </a:lnTo>
                <a:lnTo>
                  <a:pt x="18" y="66"/>
                </a:lnTo>
                <a:lnTo>
                  <a:pt x="30" y="46"/>
                </a:lnTo>
                <a:lnTo>
                  <a:pt x="48" y="28"/>
                </a:lnTo>
                <a:lnTo>
                  <a:pt x="48" y="28"/>
                </a:lnTo>
                <a:lnTo>
                  <a:pt x="62" y="16"/>
                </a:lnTo>
                <a:lnTo>
                  <a:pt x="76" y="8"/>
                </a:lnTo>
                <a:lnTo>
                  <a:pt x="92" y="2"/>
                </a:lnTo>
                <a:lnTo>
                  <a:pt x="108" y="0"/>
                </a:lnTo>
                <a:lnTo>
                  <a:pt x="108" y="0"/>
                </a:lnTo>
                <a:lnTo>
                  <a:pt x="114" y="2"/>
                </a:lnTo>
                <a:lnTo>
                  <a:pt x="118" y="8"/>
                </a:lnTo>
                <a:lnTo>
                  <a:pt x="120" y="16"/>
                </a:lnTo>
                <a:lnTo>
                  <a:pt x="120" y="24"/>
                </a:lnTo>
                <a:lnTo>
                  <a:pt x="120" y="24"/>
                </a:lnTo>
                <a:lnTo>
                  <a:pt x="114" y="46"/>
                </a:lnTo>
                <a:lnTo>
                  <a:pt x="104" y="66"/>
                </a:lnTo>
                <a:lnTo>
                  <a:pt x="92" y="82"/>
                </a:lnTo>
                <a:lnTo>
                  <a:pt x="78" y="96"/>
                </a:lnTo>
                <a:lnTo>
                  <a:pt x="78"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2" name="Freeform 208"/>
          <p:cNvSpPr/>
          <p:nvPr/>
        </p:nvSpPr>
        <p:spPr bwMode="auto">
          <a:xfrm>
            <a:off x="6023755" y="4864203"/>
            <a:ext cx="28510" cy="45894"/>
          </a:xfrm>
          <a:custGeom>
            <a:avLst/>
            <a:gdLst>
              <a:gd name="T0" fmla="*/ 14 w 82"/>
              <a:gd name="T1" fmla="*/ 82 h 132"/>
              <a:gd name="T2" fmla="*/ 14 w 82"/>
              <a:gd name="T3" fmla="*/ 82 h 132"/>
              <a:gd name="T4" fmla="*/ 24 w 82"/>
              <a:gd name="T5" fmla="*/ 100 h 132"/>
              <a:gd name="T6" fmla="*/ 40 w 82"/>
              <a:gd name="T7" fmla="*/ 116 h 132"/>
              <a:gd name="T8" fmla="*/ 56 w 82"/>
              <a:gd name="T9" fmla="*/ 126 h 132"/>
              <a:gd name="T10" fmla="*/ 64 w 82"/>
              <a:gd name="T11" fmla="*/ 130 h 132"/>
              <a:gd name="T12" fmla="*/ 74 w 82"/>
              <a:gd name="T13" fmla="*/ 132 h 132"/>
              <a:gd name="T14" fmla="*/ 74 w 82"/>
              <a:gd name="T15" fmla="*/ 132 h 132"/>
              <a:gd name="T16" fmla="*/ 78 w 82"/>
              <a:gd name="T17" fmla="*/ 120 h 132"/>
              <a:gd name="T18" fmla="*/ 80 w 82"/>
              <a:gd name="T19" fmla="*/ 108 h 132"/>
              <a:gd name="T20" fmla="*/ 82 w 82"/>
              <a:gd name="T21" fmla="*/ 96 h 132"/>
              <a:gd name="T22" fmla="*/ 82 w 82"/>
              <a:gd name="T23" fmla="*/ 84 h 132"/>
              <a:gd name="T24" fmla="*/ 80 w 82"/>
              <a:gd name="T25" fmla="*/ 72 h 132"/>
              <a:gd name="T26" fmla="*/ 78 w 82"/>
              <a:gd name="T27" fmla="*/ 60 h 132"/>
              <a:gd name="T28" fmla="*/ 74 w 82"/>
              <a:gd name="T29" fmla="*/ 50 h 132"/>
              <a:gd name="T30" fmla="*/ 68 w 82"/>
              <a:gd name="T31" fmla="*/ 38 h 132"/>
              <a:gd name="T32" fmla="*/ 68 w 82"/>
              <a:gd name="T33" fmla="*/ 38 h 132"/>
              <a:gd name="T34" fmla="*/ 58 w 82"/>
              <a:gd name="T35" fmla="*/ 24 h 132"/>
              <a:gd name="T36" fmla="*/ 46 w 82"/>
              <a:gd name="T37" fmla="*/ 12 h 132"/>
              <a:gd name="T38" fmla="*/ 32 w 82"/>
              <a:gd name="T39" fmla="*/ 4 h 132"/>
              <a:gd name="T40" fmla="*/ 18 w 82"/>
              <a:gd name="T41" fmla="*/ 0 h 132"/>
              <a:gd name="T42" fmla="*/ 18 w 82"/>
              <a:gd name="T43" fmla="*/ 0 h 132"/>
              <a:gd name="T44" fmla="*/ 12 w 82"/>
              <a:gd name="T45" fmla="*/ 0 h 132"/>
              <a:gd name="T46" fmla="*/ 6 w 82"/>
              <a:gd name="T47" fmla="*/ 2 h 132"/>
              <a:gd name="T48" fmla="*/ 2 w 82"/>
              <a:gd name="T49" fmla="*/ 8 h 132"/>
              <a:gd name="T50" fmla="*/ 0 w 82"/>
              <a:gd name="T51" fmla="*/ 16 h 132"/>
              <a:gd name="T52" fmla="*/ 0 w 82"/>
              <a:gd name="T53" fmla="*/ 16 h 132"/>
              <a:gd name="T54" fmla="*/ 0 w 82"/>
              <a:gd name="T55" fmla="*/ 32 h 132"/>
              <a:gd name="T56" fmla="*/ 2 w 82"/>
              <a:gd name="T57" fmla="*/ 50 h 132"/>
              <a:gd name="T58" fmla="*/ 6 w 82"/>
              <a:gd name="T59" fmla="*/ 66 h 132"/>
              <a:gd name="T60" fmla="*/ 14 w 82"/>
              <a:gd name="T61" fmla="*/ 82 h 132"/>
              <a:gd name="T62" fmla="*/ 14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14" y="82"/>
                </a:moveTo>
                <a:lnTo>
                  <a:pt x="14" y="82"/>
                </a:lnTo>
                <a:lnTo>
                  <a:pt x="24" y="100"/>
                </a:lnTo>
                <a:lnTo>
                  <a:pt x="40" y="116"/>
                </a:lnTo>
                <a:lnTo>
                  <a:pt x="56" y="126"/>
                </a:lnTo>
                <a:lnTo>
                  <a:pt x="64" y="130"/>
                </a:lnTo>
                <a:lnTo>
                  <a:pt x="74" y="132"/>
                </a:lnTo>
                <a:lnTo>
                  <a:pt x="74" y="132"/>
                </a:lnTo>
                <a:lnTo>
                  <a:pt x="78" y="120"/>
                </a:lnTo>
                <a:lnTo>
                  <a:pt x="80" y="108"/>
                </a:lnTo>
                <a:lnTo>
                  <a:pt x="82" y="96"/>
                </a:lnTo>
                <a:lnTo>
                  <a:pt x="82" y="84"/>
                </a:lnTo>
                <a:lnTo>
                  <a:pt x="80" y="72"/>
                </a:lnTo>
                <a:lnTo>
                  <a:pt x="78" y="60"/>
                </a:lnTo>
                <a:lnTo>
                  <a:pt x="74" y="50"/>
                </a:lnTo>
                <a:lnTo>
                  <a:pt x="68" y="38"/>
                </a:lnTo>
                <a:lnTo>
                  <a:pt x="68" y="38"/>
                </a:lnTo>
                <a:lnTo>
                  <a:pt x="58" y="24"/>
                </a:lnTo>
                <a:lnTo>
                  <a:pt x="46" y="12"/>
                </a:lnTo>
                <a:lnTo>
                  <a:pt x="32" y="4"/>
                </a:lnTo>
                <a:lnTo>
                  <a:pt x="18" y="0"/>
                </a:lnTo>
                <a:lnTo>
                  <a:pt x="18" y="0"/>
                </a:lnTo>
                <a:lnTo>
                  <a:pt x="12" y="0"/>
                </a:lnTo>
                <a:lnTo>
                  <a:pt x="6" y="2"/>
                </a:lnTo>
                <a:lnTo>
                  <a:pt x="2" y="8"/>
                </a:lnTo>
                <a:lnTo>
                  <a:pt x="0" y="16"/>
                </a:lnTo>
                <a:lnTo>
                  <a:pt x="0" y="16"/>
                </a:lnTo>
                <a:lnTo>
                  <a:pt x="0" y="32"/>
                </a:lnTo>
                <a:lnTo>
                  <a:pt x="2" y="50"/>
                </a:lnTo>
                <a:lnTo>
                  <a:pt x="6" y="66"/>
                </a:lnTo>
                <a:lnTo>
                  <a:pt x="14" y="82"/>
                </a:lnTo>
                <a:lnTo>
                  <a:pt x="14"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3" name="Freeform 209"/>
          <p:cNvSpPr/>
          <p:nvPr/>
        </p:nvSpPr>
        <p:spPr bwMode="auto">
          <a:xfrm>
            <a:off x="6030013" y="4926786"/>
            <a:ext cx="47284" cy="35463"/>
          </a:xfrm>
          <a:custGeom>
            <a:avLst/>
            <a:gdLst>
              <a:gd name="T0" fmla="*/ 80 w 136"/>
              <a:gd name="T1" fmla="*/ 90 h 102"/>
              <a:gd name="T2" fmla="*/ 80 w 136"/>
              <a:gd name="T3" fmla="*/ 90 h 102"/>
              <a:gd name="T4" fmla="*/ 68 w 136"/>
              <a:gd name="T5" fmla="*/ 96 h 102"/>
              <a:gd name="T6" fmla="*/ 58 w 136"/>
              <a:gd name="T7" fmla="*/ 100 h 102"/>
              <a:gd name="T8" fmla="*/ 48 w 136"/>
              <a:gd name="T9" fmla="*/ 102 h 102"/>
              <a:gd name="T10" fmla="*/ 36 w 136"/>
              <a:gd name="T11" fmla="*/ 102 h 102"/>
              <a:gd name="T12" fmla="*/ 26 w 136"/>
              <a:gd name="T13" fmla="*/ 102 h 102"/>
              <a:gd name="T14" fmla="*/ 18 w 136"/>
              <a:gd name="T15" fmla="*/ 98 h 102"/>
              <a:gd name="T16" fmla="*/ 8 w 136"/>
              <a:gd name="T17" fmla="*/ 96 h 102"/>
              <a:gd name="T18" fmla="*/ 0 w 136"/>
              <a:gd name="T19" fmla="*/ 90 h 102"/>
              <a:gd name="T20" fmla="*/ 0 w 136"/>
              <a:gd name="T21" fmla="*/ 90 h 102"/>
              <a:gd name="T22" fmla="*/ 12 w 136"/>
              <a:gd name="T23" fmla="*/ 70 h 102"/>
              <a:gd name="T24" fmla="*/ 26 w 136"/>
              <a:gd name="T25" fmla="*/ 50 h 102"/>
              <a:gd name="T26" fmla="*/ 42 w 136"/>
              <a:gd name="T27" fmla="*/ 32 h 102"/>
              <a:gd name="T28" fmla="*/ 62 w 136"/>
              <a:gd name="T29" fmla="*/ 18 h 102"/>
              <a:gd name="T30" fmla="*/ 62 w 136"/>
              <a:gd name="T31" fmla="*/ 18 h 102"/>
              <a:gd name="T32" fmla="*/ 78 w 136"/>
              <a:gd name="T33" fmla="*/ 8 h 102"/>
              <a:gd name="T34" fmla="*/ 94 w 136"/>
              <a:gd name="T35" fmla="*/ 4 h 102"/>
              <a:gd name="T36" fmla="*/ 112 w 136"/>
              <a:gd name="T37" fmla="*/ 0 h 102"/>
              <a:gd name="T38" fmla="*/ 126 w 136"/>
              <a:gd name="T39" fmla="*/ 2 h 102"/>
              <a:gd name="T40" fmla="*/ 126 w 136"/>
              <a:gd name="T41" fmla="*/ 2 h 102"/>
              <a:gd name="T42" fmla="*/ 132 w 136"/>
              <a:gd name="T43" fmla="*/ 6 h 102"/>
              <a:gd name="T44" fmla="*/ 136 w 136"/>
              <a:gd name="T45" fmla="*/ 12 h 102"/>
              <a:gd name="T46" fmla="*/ 136 w 136"/>
              <a:gd name="T47" fmla="*/ 20 h 102"/>
              <a:gd name="T48" fmla="*/ 134 w 136"/>
              <a:gd name="T49" fmla="*/ 28 h 102"/>
              <a:gd name="T50" fmla="*/ 134 w 136"/>
              <a:gd name="T51" fmla="*/ 28 h 102"/>
              <a:gd name="T52" fmla="*/ 124 w 136"/>
              <a:gd name="T53" fmla="*/ 48 h 102"/>
              <a:gd name="T54" fmla="*/ 112 w 136"/>
              <a:gd name="T55" fmla="*/ 66 h 102"/>
              <a:gd name="T56" fmla="*/ 96 w 136"/>
              <a:gd name="T57" fmla="*/ 80 h 102"/>
              <a:gd name="T58" fmla="*/ 80 w 136"/>
              <a:gd name="T59" fmla="*/ 90 h 102"/>
              <a:gd name="T60" fmla="*/ 80 w 136"/>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02">
                <a:moveTo>
                  <a:pt x="80" y="90"/>
                </a:moveTo>
                <a:lnTo>
                  <a:pt x="80" y="90"/>
                </a:lnTo>
                <a:lnTo>
                  <a:pt x="68" y="96"/>
                </a:lnTo>
                <a:lnTo>
                  <a:pt x="58" y="100"/>
                </a:lnTo>
                <a:lnTo>
                  <a:pt x="48" y="102"/>
                </a:lnTo>
                <a:lnTo>
                  <a:pt x="36" y="102"/>
                </a:lnTo>
                <a:lnTo>
                  <a:pt x="26" y="102"/>
                </a:lnTo>
                <a:lnTo>
                  <a:pt x="18" y="98"/>
                </a:lnTo>
                <a:lnTo>
                  <a:pt x="8" y="96"/>
                </a:lnTo>
                <a:lnTo>
                  <a:pt x="0" y="90"/>
                </a:lnTo>
                <a:lnTo>
                  <a:pt x="0" y="90"/>
                </a:lnTo>
                <a:lnTo>
                  <a:pt x="12" y="70"/>
                </a:lnTo>
                <a:lnTo>
                  <a:pt x="26" y="50"/>
                </a:lnTo>
                <a:lnTo>
                  <a:pt x="42" y="32"/>
                </a:lnTo>
                <a:lnTo>
                  <a:pt x="62" y="18"/>
                </a:lnTo>
                <a:lnTo>
                  <a:pt x="62" y="18"/>
                </a:lnTo>
                <a:lnTo>
                  <a:pt x="78" y="8"/>
                </a:lnTo>
                <a:lnTo>
                  <a:pt x="94" y="4"/>
                </a:lnTo>
                <a:lnTo>
                  <a:pt x="112" y="0"/>
                </a:lnTo>
                <a:lnTo>
                  <a:pt x="126" y="2"/>
                </a:lnTo>
                <a:lnTo>
                  <a:pt x="126" y="2"/>
                </a:lnTo>
                <a:lnTo>
                  <a:pt x="132" y="6"/>
                </a:lnTo>
                <a:lnTo>
                  <a:pt x="136" y="12"/>
                </a:lnTo>
                <a:lnTo>
                  <a:pt x="136" y="20"/>
                </a:lnTo>
                <a:lnTo>
                  <a:pt x="134" y="28"/>
                </a:lnTo>
                <a:lnTo>
                  <a:pt x="134" y="28"/>
                </a:lnTo>
                <a:lnTo>
                  <a:pt x="124" y="48"/>
                </a:lnTo>
                <a:lnTo>
                  <a:pt x="112" y="66"/>
                </a:lnTo>
                <a:lnTo>
                  <a:pt x="96" y="80"/>
                </a:lnTo>
                <a:lnTo>
                  <a:pt x="80" y="90"/>
                </a:lnTo>
                <a:lnTo>
                  <a:pt x="8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4" name="Freeform 210"/>
          <p:cNvSpPr/>
          <p:nvPr/>
        </p:nvSpPr>
        <p:spPr bwMode="auto">
          <a:xfrm>
            <a:off x="6010543" y="4908706"/>
            <a:ext cx="25728" cy="49370"/>
          </a:xfrm>
          <a:custGeom>
            <a:avLst/>
            <a:gdLst>
              <a:gd name="T0" fmla="*/ 6 w 74"/>
              <a:gd name="T1" fmla="*/ 82 h 142"/>
              <a:gd name="T2" fmla="*/ 6 w 74"/>
              <a:gd name="T3" fmla="*/ 82 h 142"/>
              <a:gd name="T4" fmla="*/ 14 w 74"/>
              <a:gd name="T5" fmla="*/ 102 h 142"/>
              <a:gd name="T6" fmla="*/ 24 w 74"/>
              <a:gd name="T7" fmla="*/ 120 h 142"/>
              <a:gd name="T8" fmla="*/ 38 w 74"/>
              <a:gd name="T9" fmla="*/ 132 h 142"/>
              <a:gd name="T10" fmla="*/ 46 w 74"/>
              <a:gd name="T11" fmla="*/ 138 h 142"/>
              <a:gd name="T12" fmla="*/ 56 w 74"/>
              <a:gd name="T13" fmla="*/ 142 h 142"/>
              <a:gd name="T14" fmla="*/ 56 w 74"/>
              <a:gd name="T15" fmla="*/ 142 h 142"/>
              <a:gd name="T16" fmla="*/ 62 w 74"/>
              <a:gd name="T17" fmla="*/ 132 h 142"/>
              <a:gd name="T18" fmla="*/ 66 w 74"/>
              <a:gd name="T19" fmla="*/ 120 h 142"/>
              <a:gd name="T20" fmla="*/ 70 w 74"/>
              <a:gd name="T21" fmla="*/ 108 h 142"/>
              <a:gd name="T22" fmla="*/ 72 w 74"/>
              <a:gd name="T23" fmla="*/ 96 h 142"/>
              <a:gd name="T24" fmla="*/ 74 w 74"/>
              <a:gd name="T25" fmla="*/ 84 h 142"/>
              <a:gd name="T26" fmla="*/ 72 w 74"/>
              <a:gd name="T27" fmla="*/ 74 h 142"/>
              <a:gd name="T28" fmla="*/ 72 w 74"/>
              <a:gd name="T29" fmla="*/ 62 h 142"/>
              <a:gd name="T30" fmla="*/ 68 w 74"/>
              <a:gd name="T31" fmla="*/ 50 h 142"/>
              <a:gd name="T32" fmla="*/ 68 w 74"/>
              <a:gd name="T33" fmla="*/ 50 h 142"/>
              <a:gd name="T34" fmla="*/ 60 w 74"/>
              <a:gd name="T35" fmla="*/ 34 h 142"/>
              <a:gd name="T36" fmla="*/ 52 w 74"/>
              <a:gd name="T37" fmla="*/ 20 h 142"/>
              <a:gd name="T38" fmla="*/ 40 w 74"/>
              <a:gd name="T39" fmla="*/ 10 h 142"/>
              <a:gd name="T40" fmla="*/ 26 w 74"/>
              <a:gd name="T41" fmla="*/ 2 h 142"/>
              <a:gd name="T42" fmla="*/ 26 w 74"/>
              <a:gd name="T43" fmla="*/ 2 h 142"/>
              <a:gd name="T44" fmla="*/ 20 w 74"/>
              <a:gd name="T45" fmla="*/ 0 h 142"/>
              <a:gd name="T46" fmla="*/ 14 w 74"/>
              <a:gd name="T47" fmla="*/ 2 h 142"/>
              <a:gd name="T48" fmla="*/ 8 w 74"/>
              <a:gd name="T49" fmla="*/ 8 h 142"/>
              <a:gd name="T50" fmla="*/ 6 w 74"/>
              <a:gd name="T51" fmla="*/ 14 h 142"/>
              <a:gd name="T52" fmla="*/ 6 w 74"/>
              <a:gd name="T53" fmla="*/ 14 h 142"/>
              <a:gd name="T54" fmla="*/ 2 w 74"/>
              <a:gd name="T55" fmla="*/ 30 h 142"/>
              <a:gd name="T56" fmla="*/ 0 w 74"/>
              <a:gd name="T57" fmla="*/ 48 h 142"/>
              <a:gd name="T58" fmla="*/ 2 w 74"/>
              <a:gd name="T59" fmla="*/ 64 h 142"/>
              <a:gd name="T60" fmla="*/ 6 w 74"/>
              <a:gd name="T61" fmla="*/ 82 h 142"/>
              <a:gd name="T62" fmla="*/ 6 w 74"/>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142">
                <a:moveTo>
                  <a:pt x="6" y="82"/>
                </a:moveTo>
                <a:lnTo>
                  <a:pt x="6" y="82"/>
                </a:lnTo>
                <a:lnTo>
                  <a:pt x="14" y="102"/>
                </a:lnTo>
                <a:lnTo>
                  <a:pt x="24" y="120"/>
                </a:lnTo>
                <a:lnTo>
                  <a:pt x="38" y="132"/>
                </a:lnTo>
                <a:lnTo>
                  <a:pt x="46" y="138"/>
                </a:lnTo>
                <a:lnTo>
                  <a:pt x="56" y="142"/>
                </a:lnTo>
                <a:lnTo>
                  <a:pt x="56" y="142"/>
                </a:lnTo>
                <a:lnTo>
                  <a:pt x="62" y="132"/>
                </a:lnTo>
                <a:lnTo>
                  <a:pt x="66" y="120"/>
                </a:lnTo>
                <a:lnTo>
                  <a:pt x="70" y="108"/>
                </a:lnTo>
                <a:lnTo>
                  <a:pt x="72" y="96"/>
                </a:lnTo>
                <a:lnTo>
                  <a:pt x="74" y="84"/>
                </a:lnTo>
                <a:lnTo>
                  <a:pt x="72" y="74"/>
                </a:lnTo>
                <a:lnTo>
                  <a:pt x="72" y="62"/>
                </a:lnTo>
                <a:lnTo>
                  <a:pt x="68" y="50"/>
                </a:lnTo>
                <a:lnTo>
                  <a:pt x="68" y="50"/>
                </a:lnTo>
                <a:lnTo>
                  <a:pt x="60" y="34"/>
                </a:lnTo>
                <a:lnTo>
                  <a:pt x="52" y="20"/>
                </a:lnTo>
                <a:lnTo>
                  <a:pt x="40" y="10"/>
                </a:lnTo>
                <a:lnTo>
                  <a:pt x="26" y="2"/>
                </a:lnTo>
                <a:lnTo>
                  <a:pt x="26" y="2"/>
                </a:lnTo>
                <a:lnTo>
                  <a:pt x="20" y="0"/>
                </a:lnTo>
                <a:lnTo>
                  <a:pt x="14" y="2"/>
                </a:lnTo>
                <a:lnTo>
                  <a:pt x="8" y="8"/>
                </a:lnTo>
                <a:lnTo>
                  <a:pt x="6" y="14"/>
                </a:lnTo>
                <a:lnTo>
                  <a:pt x="6" y="14"/>
                </a:lnTo>
                <a:lnTo>
                  <a:pt x="2" y="30"/>
                </a:lnTo>
                <a:lnTo>
                  <a:pt x="0" y="48"/>
                </a:lnTo>
                <a:lnTo>
                  <a:pt x="2" y="64"/>
                </a:lnTo>
                <a:lnTo>
                  <a:pt x="6" y="82"/>
                </a:lnTo>
                <a:lnTo>
                  <a:pt x="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5" name="Freeform 211"/>
          <p:cNvSpPr/>
          <p:nvPr/>
        </p:nvSpPr>
        <p:spPr bwMode="auto">
          <a:xfrm>
            <a:off x="6001504" y="4978242"/>
            <a:ext cx="51456" cy="30596"/>
          </a:xfrm>
          <a:custGeom>
            <a:avLst/>
            <a:gdLst>
              <a:gd name="T0" fmla="*/ 78 w 148"/>
              <a:gd name="T1" fmla="*/ 84 h 88"/>
              <a:gd name="T2" fmla="*/ 78 w 148"/>
              <a:gd name="T3" fmla="*/ 84 h 88"/>
              <a:gd name="T4" fmla="*/ 66 w 148"/>
              <a:gd name="T5" fmla="*/ 86 h 88"/>
              <a:gd name="T6" fmla="*/ 54 w 148"/>
              <a:gd name="T7" fmla="*/ 88 h 88"/>
              <a:gd name="T8" fmla="*/ 44 w 148"/>
              <a:gd name="T9" fmla="*/ 88 h 88"/>
              <a:gd name="T10" fmla="*/ 34 w 148"/>
              <a:gd name="T11" fmla="*/ 86 h 88"/>
              <a:gd name="T12" fmla="*/ 24 w 148"/>
              <a:gd name="T13" fmla="*/ 84 h 88"/>
              <a:gd name="T14" fmla="*/ 16 w 148"/>
              <a:gd name="T15" fmla="*/ 78 h 88"/>
              <a:gd name="T16" fmla="*/ 6 w 148"/>
              <a:gd name="T17" fmla="*/ 74 h 88"/>
              <a:gd name="T18" fmla="*/ 0 w 148"/>
              <a:gd name="T19" fmla="*/ 68 h 88"/>
              <a:gd name="T20" fmla="*/ 0 w 148"/>
              <a:gd name="T21" fmla="*/ 68 h 88"/>
              <a:gd name="T22" fmla="*/ 16 w 148"/>
              <a:gd name="T23" fmla="*/ 48 h 88"/>
              <a:gd name="T24" fmla="*/ 34 w 148"/>
              <a:gd name="T25" fmla="*/ 32 h 88"/>
              <a:gd name="T26" fmla="*/ 54 w 148"/>
              <a:gd name="T27" fmla="*/ 18 h 88"/>
              <a:gd name="T28" fmla="*/ 76 w 148"/>
              <a:gd name="T29" fmla="*/ 8 h 88"/>
              <a:gd name="T30" fmla="*/ 76 w 148"/>
              <a:gd name="T31" fmla="*/ 8 h 88"/>
              <a:gd name="T32" fmla="*/ 94 w 148"/>
              <a:gd name="T33" fmla="*/ 2 h 88"/>
              <a:gd name="T34" fmla="*/ 110 w 148"/>
              <a:gd name="T35" fmla="*/ 0 h 88"/>
              <a:gd name="T36" fmla="*/ 126 w 148"/>
              <a:gd name="T37" fmla="*/ 0 h 88"/>
              <a:gd name="T38" fmla="*/ 142 w 148"/>
              <a:gd name="T39" fmla="*/ 4 h 88"/>
              <a:gd name="T40" fmla="*/ 142 w 148"/>
              <a:gd name="T41" fmla="*/ 4 h 88"/>
              <a:gd name="T42" fmla="*/ 146 w 148"/>
              <a:gd name="T43" fmla="*/ 10 h 88"/>
              <a:gd name="T44" fmla="*/ 148 w 148"/>
              <a:gd name="T45" fmla="*/ 16 h 88"/>
              <a:gd name="T46" fmla="*/ 148 w 148"/>
              <a:gd name="T47" fmla="*/ 24 h 88"/>
              <a:gd name="T48" fmla="*/ 144 w 148"/>
              <a:gd name="T49" fmla="*/ 32 h 88"/>
              <a:gd name="T50" fmla="*/ 144 w 148"/>
              <a:gd name="T51" fmla="*/ 32 h 88"/>
              <a:gd name="T52" fmla="*/ 130 w 148"/>
              <a:gd name="T53" fmla="*/ 50 h 88"/>
              <a:gd name="T54" fmla="*/ 114 w 148"/>
              <a:gd name="T55" fmla="*/ 64 h 88"/>
              <a:gd name="T56" fmla="*/ 96 w 148"/>
              <a:gd name="T57" fmla="*/ 76 h 88"/>
              <a:gd name="T58" fmla="*/ 78 w 148"/>
              <a:gd name="T59" fmla="*/ 84 h 88"/>
              <a:gd name="T60" fmla="*/ 78 w 148"/>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88">
                <a:moveTo>
                  <a:pt x="78" y="84"/>
                </a:moveTo>
                <a:lnTo>
                  <a:pt x="78" y="84"/>
                </a:lnTo>
                <a:lnTo>
                  <a:pt x="66" y="86"/>
                </a:lnTo>
                <a:lnTo>
                  <a:pt x="54" y="88"/>
                </a:lnTo>
                <a:lnTo>
                  <a:pt x="44" y="88"/>
                </a:lnTo>
                <a:lnTo>
                  <a:pt x="34" y="86"/>
                </a:lnTo>
                <a:lnTo>
                  <a:pt x="24" y="84"/>
                </a:lnTo>
                <a:lnTo>
                  <a:pt x="16" y="78"/>
                </a:lnTo>
                <a:lnTo>
                  <a:pt x="6" y="74"/>
                </a:lnTo>
                <a:lnTo>
                  <a:pt x="0" y="68"/>
                </a:lnTo>
                <a:lnTo>
                  <a:pt x="0" y="68"/>
                </a:lnTo>
                <a:lnTo>
                  <a:pt x="16" y="48"/>
                </a:lnTo>
                <a:lnTo>
                  <a:pt x="34" y="32"/>
                </a:lnTo>
                <a:lnTo>
                  <a:pt x="54" y="18"/>
                </a:lnTo>
                <a:lnTo>
                  <a:pt x="76" y="8"/>
                </a:lnTo>
                <a:lnTo>
                  <a:pt x="76" y="8"/>
                </a:lnTo>
                <a:lnTo>
                  <a:pt x="94" y="2"/>
                </a:lnTo>
                <a:lnTo>
                  <a:pt x="110" y="0"/>
                </a:lnTo>
                <a:lnTo>
                  <a:pt x="126" y="0"/>
                </a:lnTo>
                <a:lnTo>
                  <a:pt x="142" y="4"/>
                </a:lnTo>
                <a:lnTo>
                  <a:pt x="142" y="4"/>
                </a:lnTo>
                <a:lnTo>
                  <a:pt x="146" y="10"/>
                </a:lnTo>
                <a:lnTo>
                  <a:pt x="148" y="16"/>
                </a:lnTo>
                <a:lnTo>
                  <a:pt x="148" y="24"/>
                </a:lnTo>
                <a:lnTo>
                  <a:pt x="144" y="32"/>
                </a:lnTo>
                <a:lnTo>
                  <a:pt x="144" y="32"/>
                </a:lnTo>
                <a:lnTo>
                  <a:pt x="130" y="50"/>
                </a:lnTo>
                <a:lnTo>
                  <a:pt x="114" y="64"/>
                </a:lnTo>
                <a:lnTo>
                  <a:pt x="96" y="76"/>
                </a:lnTo>
                <a:lnTo>
                  <a:pt x="78" y="84"/>
                </a:lnTo>
                <a:lnTo>
                  <a:pt x="78"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6" name="Freeform 212"/>
          <p:cNvSpPr/>
          <p:nvPr/>
        </p:nvSpPr>
        <p:spPr bwMode="auto">
          <a:xfrm>
            <a:off x="5988292" y="4951123"/>
            <a:ext cx="23642" cy="50761"/>
          </a:xfrm>
          <a:custGeom>
            <a:avLst/>
            <a:gdLst>
              <a:gd name="T0" fmla="*/ 0 w 68"/>
              <a:gd name="T1" fmla="*/ 76 h 146"/>
              <a:gd name="T2" fmla="*/ 0 w 68"/>
              <a:gd name="T3" fmla="*/ 76 h 146"/>
              <a:gd name="T4" fmla="*/ 4 w 68"/>
              <a:gd name="T5" fmla="*/ 98 h 146"/>
              <a:gd name="T6" fmla="*/ 12 w 68"/>
              <a:gd name="T7" fmla="*/ 116 h 146"/>
              <a:gd name="T8" fmla="*/ 24 w 68"/>
              <a:gd name="T9" fmla="*/ 132 h 146"/>
              <a:gd name="T10" fmla="*/ 30 w 68"/>
              <a:gd name="T11" fmla="*/ 140 h 146"/>
              <a:gd name="T12" fmla="*/ 38 w 68"/>
              <a:gd name="T13" fmla="*/ 146 h 146"/>
              <a:gd name="T14" fmla="*/ 38 w 68"/>
              <a:gd name="T15" fmla="*/ 146 h 146"/>
              <a:gd name="T16" fmla="*/ 46 w 68"/>
              <a:gd name="T17" fmla="*/ 136 h 146"/>
              <a:gd name="T18" fmla="*/ 52 w 68"/>
              <a:gd name="T19" fmla="*/ 126 h 146"/>
              <a:gd name="T20" fmla="*/ 58 w 68"/>
              <a:gd name="T21" fmla="*/ 114 h 146"/>
              <a:gd name="T22" fmla="*/ 62 w 68"/>
              <a:gd name="T23" fmla="*/ 104 h 146"/>
              <a:gd name="T24" fmla="*/ 66 w 68"/>
              <a:gd name="T25" fmla="*/ 92 h 146"/>
              <a:gd name="T26" fmla="*/ 68 w 68"/>
              <a:gd name="T27" fmla="*/ 80 h 146"/>
              <a:gd name="T28" fmla="*/ 68 w 68"/>
              <a:gd name="T29" fmla="*/ 68 h 146"/>
              <a:gd name="T30" fmla="*/ 68 w 68"/>
              <a:gd name="T31" fmla="*/ 56 h 146"/>
              <a:gd name="T32" fmla="*/ 68 w 68"/>
              <a:gd name="T33" fmla="*/ 56 h 146"/>
              <a:gd name="T34" fmla="*/ 64 w 68"/>
              <a:gd name="T35" fmla="*/ 40 h 146"/>
              <a:gd name="T36" fmla="*/ 58 w 68"/>
              <a:gd name="T37" fmla="*/ 24 h 146"/>
              <a:gd name="T38" fmla="*/ 48 w 68"/>
              <a:gd name="T39" fmla="*/ 12 h 146"/>
              <a:gd name="T40" fmla="*/ 36 w 68"/>
              <a:gd name="T41" fmla="*/ 2 h 146"/>
              <a:gd name="T42" fmla="*/ 36 w 68"/>
              <a:gd name="T43" fmla="*/ 2 h 146"/>
              <a:gd name="T44" fmla="*/ 30 w 68"/>
              <a:gd name="T45" fmla="*/ 0 h 146"/>
              <a:gd name="T46" fmla="*/ 24 w 68"/>
              <a:gd name="T47" fmla="*/ 0 h 146"/>
              <a:gd name="T48" fmla="*/ 18 w 68"/>
              <a:gd name="T49" fmla="*/ 4 h 146"/>
              <a:gd name="T50" fmla="*/ 14 w 68"/>
              <a:gd name="T51" fmla="*/ 8 h 146"/>
              <a:gd name="T52" fmla="*/ 14 w 68"/>
              <a:gd name="T53" fmla="*/ 8 h 146"/>
              <a:gd name="T54" fmla="*/ 6 w 68"/>
              <a:gd name="T55" fmla="*/ 24 h 146"/>
              <a:gd name="T56" fmla="*/ 2 w 68"/>
              <a:gd name="T57" fmla="*/ 42 h 146"/>
              <a:gd name="T58" fmla="*/ 0 w 68"/>
              <a:gd name="T59" fmla="*/ 58 h 146"/>
              <a:gd name="T60" fmla="*/ 0 w 68"/>
              <a:gd name="T61" fmla="*/ 76 h 146"/>
              <a:gd name="T62" fmla="*/ 0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0" y="76"/>
                </a:moveTo>
                <a:lnTo>
                  <a:pt x="0" y="76"/>
                </a:lnTo>
                <a:lnTo>
                  <a:pt x="4" y="98"/>
                </a:lnTo>
                <a:lnTo>
                  <a:pt x="12" y="116"/>
                </a:lnTo>
                <a:lnTo>
                  <a:pt x="24" y="132"/>
                </a:lnTo>
                <a:lnTo>
                  <a:pt x="30" y="140"/>
                </a:lnTo>
                <a:lnTo>
                  <a:pt x="38" y="146"/>
                </a:lnTo>
                <a:lnTo>
                  <a:pt x="38" y="146"/>
                </a:lnTo>
                <a:lnTo>
                  <a:pt x="46" y="136"/>
                </a:lnTo>
                <a:lnTo>
                  <a:pt x="52" y="126"/>
                </a:lnTo>
                <a:lnTo>
                  <a:pt x="58" y="114"/>
                </a:lnTo>
                <a:lnTo>
                  <a:pt x="62" y="104"/>
                </a:lnTo>
                <a:lnTo>
                  <a:pt x="66" y="92"/>
                </a:lnTo>
                <a:lnTo>
                  <a:pt x="68" y="80"/>
                </a:lnTo>
                <a:lnTo>
                  <a:pt x="68" y="68"/>
                </a:lnTo>
                <a:lnTo>
                  <a:pt x="68" y="56"/>
                </a:lnTo>
                <a:lnTo>
                  <a:pt x="68" y="56"/>
                </a:lnTo>
                <a:lnTo>
                  <a:pt x="64" y="40"/>
                </a:lnTo>
                <a:lnTo>
                  <a:pt x="58" y="24"/>
                </a:lnTo>
                <a:lnTo>
                  <a:pt x="48" y="12"/>
                </a:lnTo>
                <a:lnTo>
                  <a:pt x="36" y="2"/>
                </a:lnTo>
                <a:lnTo>
                  <a:pt x="36" y="2"/>
                </a:lnTo>
                <a:lnTo>
                  <a:pt x="30" y="0"/>
                </a:lnTo>
                <a:lnTo>
                  <a:pt x="24" y="0"/>
                </a:lnTo>
                <a:lnTo>
                  <a:pt x="18" y="4"/>
                </a:lnTo>
                <a:lnTo>
                  <a:pt x="14" y="8"/>
                </a:lnTo>
                <a:lnTo>
                  <a:pt x="14" y="8"/>
                </a:lnTo>
                <a:lnTo>
                  <a:pt x="6" y="24"/>
                </a:lnTo>
                <a:lnTo>
                  <a:pt x="2" y="42"/>
                </a:lnTo>
                <a:lnTo>
                  <a:pt x="0" y="58"/>
                </a:lnTo>
                <a:lnTo>
                  <a:pt x="0" y="76"/>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7" name="Freeform 213"/>
          <p:cNvSpPr/>
          <p:nvPr/>
        </p:nvSpPr>
        <p:spPr bwMode="auto">
          <a:xfrm>
            <a:off x="5964650" y="5022745"/>
            <a:ext cx="54933" cy="27119"/>
          </a:xfrm>
          <a:custGeom>
            <a:avLst/>
            <a:gdLst>
              <a:gd name="T0" fmla="*/ 74 w 158"/>
              <a:gd name="T1" fmla="*/ 78 h 78"/>
              <a:gd name="T2" fmla="*/ 74 w 158"/>
              <a:gd name="T3" fmla="*/ 78 h 78"/>
              <a:gd name="T4" fmla="*/ 62 w 158"/>
              <a:gd name="T5" fmla="*/ 78 h 78"/>
              <a:gd name="T6" fmla="*/ 50 w 158"/>
              <a:gd name="T7" fmla="*/ 76 h 78"/>
              <a:gd name="T8" fmla="*/ 40 w 158"/>
              <a:gd name="T9" fmla="*/ 74 h 78"/>
              <a:gd name="T10" fmla="*/ 30 w 158"/>
              <a:gd name="T11" fmla="*/ 72 h 78"/>
              <a:gd name="T12" fmla="*/ 20 w 158"/>
              <a:gd name="T13" fmla="*/ 66 h 78"/>
              <a:gd name="T14" fmla="*/ 12 w 158"/>
              <a:gd name="T15" fmla="*/ 60 h 78"/>
              <a:gd name="T16" fmla="*/ 6 w 158"/>
              <a:gd name="T17" fmla="*/ 54 h 78"/>
              <a:gd name="T18" fmla="*/ 0 w 158"/>
              <a:gd name="T19" fmla="*/ 46 h 78"/>
              <a:gd name="T20" fmla="*/ 0 w 158"/>
              <a:gd name="T21" fmla="*/ 46 h 78"/>
              <a:gd name="T22" fmla="*/ 20 w 158"/>
              <a:gd name="T23" fmla="*/ 30 h 78"/>
              <a:gd name="T24" fmla="*/ 40 w 158"/>
              <a:gd name="T25" fmla="*/ 18 h 78"/>
              <a:gd name="T26" fmla="*/ 62 w 158"/>
              <a:gd name="T27" fmla="*/ 8 h 78"/>
              <a:gd name="T28" fmla="*/ 86 w 158"/>
              <a:gd name="T29" fmla="*/ 2 h 78"/>
              <a:gd name="T30" fmla="*/ 86 w 158"/>
              <a:gd name="T31" fmla="*/ 2 h 78"/>
              <a:gd name="T32" fmla="*/ 106 w 158"/>
              <a:gd name="T33" fmla="*/ 0 h 78"/>
              <a:gd name="T34" fmla="*/ 122 w 158"/>
              <a:gd name="T35" fmla="*/ 2 h 78"/>
              <a:gd name="T36" fmla="*/ 138 w 158"/>
              <a:gd name="T37" fmla="*/ 6 h 78"/>
              <a:gd name="T38" fmla="*/ 152 w 158"/>
              <a:gd name="T39" fmla="*/ 12 h 78"/>
              <a:gd name="T40" fmla="*/ 152 w 158"/>
              <a:gd name="T41" fmla="*/ 12 h 78"/>
              <a:gd name="T42" fmla="*/ 156 w 158"/>
              <a:gd name="T43" fmla="*/ 18 h 78"/>
              <a:gd name="T44" fmla="*/ 158 w 158"/>
              <a:gd name="T45" fmla="*/ 24 h 78"/>
              <a:gd name="T46" fmla="*/ 154 w 158"/>
              <a:gd name="T47" fmla="*/ 32 h 78"/>
              <a:gd name="T48" fmla="*/ 148 w 158"/>
              <a:gd name="T49" fmla="*/ 40 h 78"/>
              <a:gd name="T50" fmla="*/ 148 w 158"/>
              <a:gd name="T51" fmla="*/ 40 h 78"/>
              <a:gd name="T52" fmla="*/ 132 w 158"/>
              <a:gd name="T53" fmla="*/ 54 h 78"/>
              <a:gd name="T54" fmla="*/ 114 w 158"/>
              <a:gd name="T55" fmla="*/ 64 h 78"/>
              <a:gd name="T56" fmla="*/ 94 w 158"/>
              <a:gd name="T57" fmla="*/ 72 h 78"/>
              <a:gd name="T58" fmla="*/ 74 w 158"/>
              <a:gd name="T59" fmla="*/ 78 h 78"/>
              <a:gd name="T60" fmla="*/ 74 w 158"/>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78">
                <a:moveTo>
                  <a:pt x="74" y="78"/>
                </a:moveTo>
                <a:lnTo>
                  <a:pt x="74" y="78"/>
                </a:lnTo>
                <a:lnTo>
                  <a:pt x="62" y="78"/>
                </a:lnTo>
                <a:lnTo>
                  <a:pt x="50" y="76"/>
                </a:lnTo>
                <a:lnTo>
                  <a:pt x="40" y="74"/>
                </a:lnTo>
                <a:lnTo>
                  <a:pt x="30" y="72"/>
                </a:lnTo>
                <a:lnTo>
                  <a:pt x="20" y="66"/>
                </a:lnTo>
                <a:lnTo>
                  <a:pt x="12" y="60"/>
                </a:lnTo>
                <a:lnTo>
                  <a:pt x="6" y="54"/>
                </a:lnTo>
                <a:lnTo>
                  <a:pt x="0" y="46"/>
                </a:lnTo>
                <a:lnTo>
                  <a:pt x="0" y="46"/>
                </a:lnTo>
                <a:lnTo>
                  <a:pt x="20" y="30"/>
                </a:lnTo>
                <a:lnTo>
                  <a:pt x="40" y="18"/>
                </a:lnTo>
                <a:lnTo>
                  <a:pt x="62" y="8"/>
                </a:lnTo>
                <a:lnTo>
                  <a:pt x="86" y="2"/>
                </a:lnTo>
                <a:lnTo>
                  <a:pt x="86" y="2"/>
                </a:lnTo>
                <a:lnTo>
                  <a:pt x="106" y="0"/>
                </a:lnTo>
                <a:lnTo>
                  <a:pt x="122" y="2"/>
                </a:lnTo>
                <a:lnTo>
                  <a:pt x="138" y="6"/>
                </a:lnTo>
                <a:lnTo>
                  <a:pt x="152" y="12"/>
                </a:lnTo>
                <a:lnTo>
                  <a:pt x="152" y="12"/>
                </a:lnTo>
                <a:lnTo>
                  <a:pt x="156" y="18"/>
                </a:lnTo>
                <a:lnTo>
                  <a:pt x="158" y="24"/>
                </a:lnTo>
                <a:lnTo>
                  <a:pt x="154" y="32"/>
                </a:lnTo>
                <a:lnTo>
                  <a:pt x="148" y="40"/>
                </a:lnTo>
                <a:lnTo>
                  <a:pt x="148" y="40"/>
                </a:lnTo>
                <a:lnTo>
                  <a:pt x="132" y="54"/>
                </a:lnTo>
                <a:lnTo>
                  <a:pt x="114" y="64"/>
                </a:lnTo>
                <a:lnTo>
                  <a:pt x="94" y="72"/>
                </a:lnTo>
                <a:lnTo>
                  <a:pt x="74" y="78"/>
                </a:lnTo>
                <a:lnTo>
                  <a:pt x="7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8" name="Freeform 214"/>
          <p:cNvSpPr/>
          <p:nvPr/>
        </p:nvSpPr>
        <p:spPr bwMode="auto">
          <a:xfrm>
            <a:off x="5956305" y="4987977"/>
            <a:ext cx="25033" cy="50761"/>
          </a:xfrm>
          <a:custGeom>
            <a:avLst/>
            <a:gdLst>
              <a:gd name="T0" fmla="*/ 2 w 72"/>
              <a:gd name="T1" fmla="*/ 70 h 146"/>
              <a:gd name="T2" fmla="*/ 2 w 72"/>
              <a:gd name="T3" fmla="*/ 70 h 146"/>
              <a:gd name="T4" fmla="*/ 0 w 72"/>
              <a:gd name="T5" fmla="*/ 92 h 146"/>
              <a:gd name="T6" fmla="*/ 4 w 72"/>
              <a:gd name="T7" fmla="*/ 112 h 146"/>
              <a:gd name="T8" fmla="*/ 12 w 72"/>
              <a:gd name="T9" fmla="*/ 130 h 146"/>
              <a:gd name="T10" fmla="*/ 18 w 72"/>
              <a:gd name="T11" fmla="*/ 140 h 146"/>
              <a:gd name="T12" fmla="*/ 24 w 72"/>
              <a:gd name="T13" fmla="*/ 146 h 146"/>
              <a:gd name="T14" fmla="*/ 24 w 72"/>
              <a:gd name="T15" fmla="*/ 146 h 146"/>
              <a:gd name="T16" fmla="*/ 34 w 72"/>
              <a:gd name="T17" fmla="*/ 138 h 146"/>
              <a:gd name="T18" fmla="*/ 42 w 72"/>
              <a:gd name="T19" fmla="*/ 130 h 146"/>
              <a:gd name="T20" fmla="*/ 50 w 72"/>
              <a:gd name="T21" fmla="*/ 120 h 146"/>
              <a:gd name="T22" fmla="*/ 58 w 72"/>
              <a:gd name="T23" fmla="*/ 110 h 146"/>
              <a:gd name="T24" fmla="*/ 62 w 72"/>
              <a:gd name="T25" fmla="*/ 100 h 146"/>
              <a:gd name="T26" fmla="*/ 68 w 72"/>
              <a:gd name="T27" fmla="*/ 88 h 146"/>
              <a:gd name="T28" fmla="*/ 70 w 72"/>
              <a:gd name="T29" fmla="*/ 76 h 146"/>
              <a:gd name="T30" fmla="*/ 72 w 72"/>
              <a:gd name="T31" fmla="*/ 64 h 146"/>
              <a:gd name="T32" fmla="*/ 72 w 72"/>
              <a:gd name="T33" fmla="*/ 64 h 146"/>
              <a:gd name="T34" fmla="*/ 72 w 72"/>
              <a:gd name="T35" fmla="*/ 48 h 146"/>
              <a:gd name="T36" fmla="*/ 68 w 72"/>
              <a:gd name="T37" fmla="*/ 32 h 146"/>
              <a:gd name="T38" fmla="*/ 60 w 72"/>
              <a:gd name="T39" fmla="*/ 16 h 146"/>
              <a:gd name="T40" fmla="*/ 52 w 72"/>
              <a:gd name="T41" fmla="*/ 4 h 146"/>
              <a:gd name="T42" fmla="*/ 52 w 72"/>
              <a:gd name="T43" fmla="*/ 4 h 146"/>
              <a:gd name="T44" fmla="*/ 46 w 72"/>
              <a:gd name="T45" fmla="*/ 0 h 146"/>
              <a:gd name="T46" fmla="*/ 40 w 72"/>
              <a:gd name="T47" fmla="*/ 0 h 146"/>
              <a:gd name="T48" fmla="*/ 32 w 72"/>
              <a:gd name="T49" fmla="*/ 2 h 146"/>
              <a:gd name="T50" fmla="*/ 28 w 72"/>
              <a:gd name="T51" fmla="*/ 8 h 146"/>
              <a:gd name="T52" fmla="*/ 28 w 72"/>
              <a:gd name="T53" fmla="*/ 8 h 146"/>
              <a:gd name="T54" fmla="*/ 18 w 72"/>
              <a:gd name="T55" fmla="*/ 22 h 146"/>
              <a:gd name="T56" fmla="*/ 10 w 72"/>
              <a:gd name="T57" fmla="*/ 36 h 146"/>
              <a:gd name="T58" fmla="*/ 4 w 72"/>
              <a:gd name="T59" fmla="*/ 54 h 146"/>
              <a:gd name="T60" fmla="*/ 2 w 72"/>
              <a:gd name="T61" fmla="*/ 70 h 146"/>
              <a:gd name="T62" fmla="*/ 2 w 72"/>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6">
                <a:moveTo>
                  <a:pt x="2" y="70"/>
                </a:moveTo>
                <a:lnTo>
                  <a:pt x="2" y="70"/>
                </a:lnTo>
                <a:lnTo>
                  <a:pt x="0" y="92"/>
                </a:lnTo>
                <a:lnTo>
                  <a:pt x="4" y="112"/>
                </a:lnTo>
                <a:lnTo>
                  <a:pt x="12" y="130"/>
                </a:lnTo>
                <a:lnTo>
                  <a:pt x="18" y="140"/>
                </a:lnTo>
                <a:lnTo>
                  <a:pt x="24" y="146"/>
                </a:lnTo>
                <a:lnTo>
                  <a:pt x="24" y="146"/>
                </a:lnTo>
                <a:lnTo>
                  <a:pt x="34" y="138"/>
                </a:lnTo>
                <a:lnTo>
                  <a:pt x="42" y="130"/>
                </a:lnTo>
                <a:lnTo>
                  <a:pt x="50" y="120"/>
                </a:lnTo>
                <a:lnTo>
                  <a:pt x="58" y="110"/>
                </a:lnTo>
                <a:lnTo>
                  <a:pt x="62" y="100"/>
                </a:lnTo>
                <a:lnTo>
                  <a:pt x="68" y="88"/>
                </a:lnTo>
                <a:lnTo>
                  <a:pt x="70" y="76"/>
                </a:lnTo>
                <a:lnTo>
                  <a:pt x="72" y="64"/>
                </a:lnTo>
                <a:lnTo>
                  <a:pt x="72" y="64"/>
                </a:lnTo>
                <a:lnTo>
                  <a:pt x="72" y="48"/>
                </a:lnTo>
                <a:lnTo>
                  <a:pt x="68" y="32"/>
                </a:lnTo>
                <a:lnTo>
                  <a:pt x="60" y="16"/>
                </a:lnTo>
                <a:lnTo>
                  <a:pt x="52" y="4"/>
                </a:lnTo>
                <a:lnTo>
                  <a:pt x="52" y="4"/>
                </a:lnTo>
                <a:lnTo>
                  <a:pt x="46" y="0"/>
                </a:lnTo>
                <a:lnTo>
                  <a:pt x="40" y="0"/>
                </a:lnTo>
                <a:lnTo>
                  <a:pt x="32" y="2"/>
                </a:lnTo>
                <a:lnTo>
                  <a:pt x="28" y="8"/>
                </a:lnTo>
                <a:lnTo>
                  <a:pt x="28" y="8"/>
                </a:lnTo>
                <a:lnTo>
                  <a:pt x="18" y="22"/>
                </a:lnTo>
                <a:lnTo>
                  <a:pt x="10" y="36"/>
                </a:lnTo>
                <a:lnTo>
                  <a:pt x="4" y="54"/>
                </a:lnTo>
                <a:lnTo>
                  <a:pt x="2" y="70"/>
                </a:lnTo>
                <a:lnTo>
                  <a:pt x="2"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9" name="Freeform 215"/>
          <p:cNvSpPr/>
          <p:nvPr/>
        </p:nvSpPr>
        <p:spPr bwMode="auto">
          <a:xfrm>
            <a:off x="5920147" y="5058903"/>
            <a:ext cx="56324" cy="25033"/>
          </a:xfrm>
          <a:custGeom>
            <a:avLst/>
            <a:gdLst>
              <a:gd name="T0" fmla="*/ 68 w 162"/>
              <a:gd name="T1" fmla="*/ 72 h 72"/>
              <a:gd name="T2" fmla="*/ 68 w 162"/>
              <a:gd name="T3" fmla="*/ 72 h 72"/>
              <a:gd name="T4" fmla="*/ 56 w 162"/>
              <a:gd name="T5" fmla="*/ 70 h 72"/>
              <a:gd name="T6" fmla="*/ 44 w 162"/>
              <a:gd name="T7" fmla="*/ 68 h 72"/>
              <a:gd name="T8" fmla="*/ 34 w 162"/>
              <a:gd name="T9" fmla="*/ 64 h 72"/>
              <a:gd name="T10" fmla="*/ 26 w 162"/>
              <a:gd name="T11" fmla="*/ 58 h 72"/>
              <a:gd name="T12" fmla="*/ 18 w 162"/>
              <a:gd name="T13" fmla="*/ 52 h 72"/>
              <a:gd name="T14" fmla="*/ 10 w 162"/>
              <a:gd name="T15" fmla="*/ 44 h 72"/>
              <a:gd name="T16" fmla="*/ 6 w 162"/>
              <a:gd name="T17" fmla="*/ 36 h 72"/>
              <a:gd name="T18" fmla="*/ 0 w 162"/>
              <a:gd name="T19" fmla="*/ 28 h 72"/>
              <a:gd name="T20" fmla="*/ 0 w 162"/>
              <a:gd name="T21" fmla="*/ 28 h 72"/>
              <a:gd name="T22" fmla="*/ 24 w 162"/>
              <a:gd name="T23" fmla="*/ 16 h 72"/>
              <a:gd name="T24" fmla="*/ 48 w 162"/>
              <a:gd name="T25" fmla="*/ 8 h 72"/>
              <a:gd name="T26" fmla="*/ 72 w 162"/>
              <a:gd name="T27" fmla="*/ 2 h 72"/>
              <a:gd name="T28" fmla="*/ 96 w 162"/>
              <a:gd name="T29" fmla="*/ 0 h 72"/>
              <a:gd name="T30" fmla="*/ 96 w 162"/>
              <a:gd name="T31" fmla="*/ 0 h 72"/>
              <a:gd name="T32" fmla="*/ 114 w 162"/>
              <a:gd name="T33" fmla="*/ 2 h 72"/>
              <a:gd name="T34" fmla="*/ 132 w 162"/>
              <a:gd name="T35" fmla="*/ 6 h 72"/>
              <a:gd name="T36" fmla="*/ 146 w 162"/>
              <a:gd name="T37" fmla="*/ 14 h 72"/>
              <a:gd name="T38" fmla="*/ 158 w 162"/>
              <a:gd name="T39" fmla="*/ 24 h 72"/>
              <a:gd name="T40" fmla="*/ 158 w 162"/>
              <a:gd name="T41" fmla="*/ 24 h 72"/>
              <a:gd name="T42" fmla="*/ 162 w 162"/>
              <a:gd name="T43" fmla="*/ 30 h 72"/>
              <a:gd name="T44" fmla="*/ 162 w 162"/>
              <a:gd name="T45" fmla="*/ 36 h 72"/>
              <a:gd name="T46" fmla="*/ 158 w 162"/>
              <a:gd name="T47" fmla="*/ 44 h 72"/>
              <a:gd name="T48" fmla="*/ 150 w 162"/>
              <a:gd name="T49" fmla="*/ 50 h 72"/>
              <a:gd name="T50" fmla="*/ 150 w 162"/>
              <a:gd name="T51" fmla="*/ 50 h 72"/>
              <a:gd name="T52" fmla="*/ 130 w 162"/>
              <a:gd name="T53" fmla="*/ 60 h 72"/>
              <a:gd name="T54" fmla="*/ 110 w 162"/>
              <a:gd name="T55" fmla="*/ 68 h 72"/>
              <a:gd name="T56" fmla="*/ 88 w 162"/>
              <a:gd name="T57" fmla="*/ 72 h 72"/>
              <a:gd name="T58" fmla="*/ 68 w 162"/>
              <a:gd name="T59" fmla="*/ 72 h 72"/>
              <a:gd name="T60" fmla="*/ 68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68" y="72"/>
                </a:moveTo>
                <a:lnTo>
                  <a:pt x="68" y="72"/>
                </a:lnTo>
                <a:lnTo>
                  <a:pt x="56" y="70"/>
                </a:lnTo>
                <a:lnTo>
                  <a:pt x="44" y="68"/>
                </a:lnTo>
                <a:lnTo>
                  <a:pt x="34" y="64"/>
                </a:lnTo>
                <a:lnTo>
                  <a:pt x="26" y="58"/>
                </a:lnTo>
                <a:lnTo>
                  <a:pt x="18" y="52"/>
                </a:lnTo>
                <a:lnTo>
                  <a:pt x="10" y="44"/>
                </a:lnTo>
                <a:lnTo>
                  <a:pt x="6" y="36"/>
                </a:lnTo>
                <a:lnTo>
                  <a:pt x="0" y="28"/>
                </a:lnTo>
                <a:lnTo>
                  <a:pt x="0" y="28"/>
                </a:lnTo>
                <a:lnTo>
                  <a:pt x="24" y="16"/>
                </a:lnTo>
                <a:lnTo>
                  <a:pt x="48" y="8"/>
                </a:lnTo>
                <a:lnTo>
                  <a:pt x="72" y="2"/>
                </a:lnTo>
                <a:lnTo>
                  <a:pt x="96" y="0"/>
                </a:lnTo>
                <a:lnTo>
                  <a:pt x="96" y="0"/>
                </a:lnTo>
                <a:lnTo>
                  <a:pt x="114" y="2"/>
                </a:lnTo>
                <a:lnTo>
                  <a:pt x="132" y="6"/>
                </a:lnTo>
                <a:lnTo>
                  <a:pt x="146" y="14"/>
                </a:lnTo>
                <a:lnTo>
                  <a:pt x="158" y="24"/>
                </a:lnTo>
                <a:lnTo>
                  <a:pt x="158" y="24"/>
                </a:lnTo>
                <a:lnTo>
                  <a:pt x="162" y="30"/>
                </a:lnTo>
                <a:lnTo>
                  <a:pt x="162" y="36"/>
                </a:lnTo>
                <a:lnTo>
                  <a:pt x="158" y="44"/>
                </a:lnTo>
                <a:lnTo>
                  <a:pt x="150" y="50"/>
                </a:lnTo>
                <a:lnTo>
                  <a:pt x="150" y="50"/>
                </a:lnTo>
                <a:lnTo>
                  <a:pt x="130" y="60"/>
                </a:lnTo>
                <a:lnTo>
                  <a:pt x="110" y="68"/>
                </a:lnTo>
                <a:lnTo>
                  <a:pt x="88" y="72"/>
                </a:lnTo>
                <a:lnTo>
                  <a:pt x="68" y="72"/>
                </a:lnTo>
                <a:lnTo>
                  <a:pt x="68"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0" name="Freeform 216"/>
          <p:cNvSpPr/>
          <p:nvPr/>
        </p:nvSpPr>
        <p:spPr bwMode="auto">
          <a:xfrm>
            <a:off x="5915975" y="5019268"/>
            <a:ext cx="27814" cy="49370"/>
          </a:xfrm>
          <a:custGeom>
            <a:avLst/>
            <a:gdLst>
              <a:gd name="T0" fmla="*/ 6 w 80"/>
              <a:gd name="T1" fmla="*/ 62 h 142"/>
              <a:gd name="T2" fmla="*/ 6 w 80"/>
              <a:gd name="T3" fmla="*/ 62 h 142"/>
              <a:gd name="T4" fmla="*/ 2 w 80"/>
              <a:gd name="T5" fmla="*/ 84 h 142"/>
              <a:gd name="T6" fmla="*/ 0 w 80"/>
              <a:gd name="T7" fmla="*/ 104 h 142"/>
              <a:gd name="T8" fmla="*/ 2 w 80"/>
              <a:gd name="T9" fmla="*/ 114 h 142"/>
              <a:gd name="T10" fmla="*/ 4 w 80"/>
              <a:gd name="T11" fmla="*/ 124 h 142"/>
              <a:gd name="T12" fmla="*/ 8 w 80"/>
              <a:gd name="T13" fmla="*/ 134 h 142"/>
              <a:gd name="T14" fmla="*/ 12 w 80"/>
              <a:gd name="T15" fmla="*/ 142 h 142"/>
              <a:gd name="T16" fmla="*/ 12 w 80"/>
              <a:gd name="T17" fmla="*/ 142 h 142"/>
              <a:gd name="T18" fmla="*/ 24 w 80"/>
              <a:gd name="T19" fmla="*/ 136 h 142"/>
              <a:gd name="T20" fmla="*/ 34 w 80"/>
              <a:gd name="T21" fmla="*/ 128 h 142"/>
              <a:gd name="T22" fmla="*/ 44 w 80"/>
              <a:gd name="T23" fmla="*/ 120 h 142"/>
              <a:gd name="T24" fmla="*/ 54 w 80"/>
              <a:gd name="T25" fmla="*/ 112 h 142"/>
              <a:gd name="T26" fmla="*/ 62 w 80"/>
              <a:gd name="T27" fmla="*/ 102 h 142"/>
              <a:gd name="T28" fmla="*/ 68 w 80"/>
              <a:gd name="T29" fmla="*/ 92 h 142"/>
              <a:gd name="T30" fmla="*/ 74 w 80"/>
              <a:gd name="T31" fmla="*/ 82 h 142"/>
              <a:gd name="T32" fmla="*/ 78 w 80"/>
              <a:gd name="T33" fmla="*/ 70 h 142"/>
              <a:gd name="T34" fmla="*/ 78 w 80"/>
              <a:gd name="T35" fmla="*/ 70 h 142"/>
              <a:gd name="T36" fmla="*/ 80 w 80"/>
              <a:gd name="T37" fmla="*/ 52 h 142"/>
              <a:gd name="T38" fmla="*/ 80 w 80"/>
              <a:gd name="T39" fmla="*/ 36 h 142"/>
              <a:gd name="T40" fmla="*/ 76 w 80"/>
              <a:gd name="T41" fmla="*/ 20 h 142"/>
              <a:gd name="T42" fmla="*/ 70 w 80"/>
              <a:gd name="T43" fmla="*/ 6 h 142"/>
              <a:gd name="T44" fmla="*/ 70 w 80"/>
              <a:gd name="T45" fmla="*/ 6 h 142"/>
              <a:gd name="T46" fmla="*/ 66 w 80"/>
              <a:gd name="T47" fmla="*/ 2 h 142"/>
              <a:gd name="T48" fmla="*/ 58 w 80"/>
              <a:gd name="T49" fmla="*/ 0 h 142"/>
              <a:gd name="T50" fmla="*/ 52 w 80"/>
              <a:gd name="T51" fmla="*/ 2 h 142"/>
              <a:gd name="T52" fmla="*/ 46 w 80"/>
              <a:gd name="T53" fmla="*/ 6 h 142"/>
              <a:gd name="T54" fmla="*/ 46 w 80"/>
              <a:gd name="T55" fmla="*/ 6 h 142"/>
              <a:gd name="T56" fmla="*/ 34 w 80"/>
              <a:gd name="T57" fmla="*/ 18 h 142"/>
              <a:gd name="T58" fmla="*/ 22 w 80"/>
              <a:gd name="T59" fmla="*/ 30 h 142"/>
              <a:gd name="T60" fmla="*/ 14 w 80"/>
              <a:gd name="T61" fmla="*/ 46 h 142"/>
              <a:gd name="T62" fmla="*/ 6 w 80"/>
              <a:gd name="T63" fmla="*/ 62 h 142"/>
              <a:gd name="T64" fmla="*/ 6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6" y="62"/>
                </a:moveTo>
                <a:lnTo>
                  <a:pt x="6" y="62"/>
                </a:lnTo>
                <a:lnTo>
                  <a:pt x="2" y="84"/>
                </a:lnTo>
                <a:lnTo>
                  <a:pt x="0" y="104"/>
                </a:lnTo>
                <a:lnTo>
                  <a:pt x="2" y="114"/>
                </a:lnTo>
                <a:lnTo>
                  <a:pt x="4" y="124"/>
                </a:lnTo>
                <a:lnTo>
                  <a:pt x="8" y="134"/>
                </a:lnTo>
                <a:lnTo>
                  <a:pt x="12" y="142"/>
                </a:lnTo>
                <a:lnTo>
                  <a:pt x="12" y="142"/>
                </a:lnTo>
                <a:lnTo>
                  <a:pt x="24" y="136"/>
                </a:lnTo>
                <a:lnTo>
                  <a:pt x="34" y="128"/>
                </a:lnTo>
                <a:lnTo>
                  <a:pt x="44" y="120"/>
                </a:lnTo>
                <a:lnTo>
                  <a:pt x="54" y="112"/>
                </a:lnTo>
                <a:lnTo>
                  <a:pt x="62" y="102"/>
                </a:lnTo>
                <a:lnTo>
                  <a:pt x="68" y="92"/>
                </a:lnTo>
                <a:lnTo>
                  <a:pt x="74" y="82"/>
                </a:lnTo>
                <a:lnTo>
                  <a:pt x="78" y="70"/>
                </a:lnTo>
                <a:lnTo>
                  <a:pt x="78" y="70"/>
                </a:lnTo>
                <a:lnTo>
                  <a:pt x="80" y="52"/>
                </a:lnTo>
                <a:lnTo>
                  <a:pt x="80" y="36"/>
                </a:lnTo>
                <a:lnTo>
                  <a:pt x="76" y="20"/>
                </a:lnTo>
                <a:lnTo>
                  <a:pt x="70" y="6"/>
                </a:lnTo>
                <a:lnTo>
                  <a:pt x="70" y="6"/>
                </a:lnTo>
                <a:lnTo>
                  <a:pt x="66" y="2"/>
                </a:lnTo>
                <a:lnTo>
                  <a:pt x="58" y="0"/>
                </a:lnTo>
                <a:lnTo>
                  <a:pt x="52" y="2"/>
                </a:lnTo>
                <a:lnTo>
                  <a:pt x="46" y="6"/>
                </a:lnTo>
                <a:lnTo>
                  <a:pt x="46" y="6"/>
                </a:lnTo>
                <a:lnTo>
                  <a:pt x="34" y="18"/>
                </a:lnTo>
                <a:lnTo>
                  <a:pt x="22" y="30"/>
                </a:lnTo>
                <a:lnTo>
                  <a:pt x="14" y="46"/>
                </a:lnTo>
                <a:lnTo>
                  <a:pt x="6" y="62"/>
                </a:lnTo>
                <a:lnTo>
                  <a:pt x="6"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1" name="Freeform 176"/>
          <p:cNvSpPr/>
          <p:nvPr/>
        </p:nvSpPr>
        <p:spPr bwMode="auto">
          <a:xfrm>
            <a:off x="5887465" y="4738344"/>
            <a:ext cx="28510" cy="28510"/>
          </a:xfrm>
          <a:custGeom>
            <a:avLst/>
            <a:gdLst>
              <a:gd name="T0" fmla="*/ 42 w 82"/>
              <a:gd name="T1" fmla="*/ 0 h 82"/>
              <a:gd name="T2" fmla="*/ 42 w 82"/>
              <a:gd name="T3" fmla="*/ 0 h 82"/>
              <a:gd name="T4" fmla="*/ 48 w 82"/>
              <a:gd name="T5" fmla="*/ 14 h 82"/>
              <a:gd name="T6" fmla="*/ 56 w 82"/>
              <a:gd name="T7" fmla="*/ 26 h 82"/>
              <a:gd name="T8" fmla="*/ 68 w 82"/>
              <a:gd name="T9" fmla="*/ 34 h 82"/>
              <a:gd name="T10" fmla="*/ 82 w 82"/>
              <a:gd name="T11" fmla="*/ 40 h 82"/>
              <a:gd name="T12" fmla="*/ 82 w 82"/>
              <a:gd name="T13" fmla="*/ 40 h 82"/>
              <a:gd name="T14" fmla="*/ 82 w 82"/>
              <a:gd name="T15" fmla="*/ 40 h 82"/>
              <a:gd name="T16" fmla="*/ 82 w 82"/>
              <a:gd name="T17" fmla="*/ 42 h 82"/>
              <a:gd name="T18" fmla="*/ 82 w 82"/>
              <a:gd name="T19" fmla="*/ 42 h 82"/>
              <a:gd name="T20" fmla="*/ 68 w 82"/>
              <a:gd name="T21" fmla="*/ 46 h 82"/>
              <a:gd name="T22" fmla="*/ 56 w 82"/>
              <a:gd name="T23" fmla="*/ 56 h 82"/>
              <a:gd name="T24" fmla="*/ 48 w 82"/>
              <a:gd name="T25" fmla="*/ 66 h 82"/>
              <a:gd name="T26" fmla="*/ 42 w 82"/>
              <a:gd name="T27" fmla="*/ 80 h 82"/>
              <a:gd name="T28" fmla="*/ 42 w 82"/>
              <a:gd name="T29" fmla="*/ 80 h 82"/>
              <a:gd name="T30" fmla="*/ 42 w 82"/>
              <a:gd name="T31" fmla="*/ 82 h 82"/>
              <a:gd name="T32" fmla="*/ 40 w 82"/>
              <a:gd name="T33" fmla="*/ 80 h 82"/>
              <a:gd name="T34" fmla="*/ 40 w 82"/>
              <a:gd name="T35" fmla="*/ 80 h 82"/>
              <a:gd name="T36" fmla="*/ 36 w 82"/>
              <a:gd name="T37" fmla="*/ 66 h 82"/>
              <a:gd name="T38" fmla="*/ 26 w 82"/>
              <a:gd name="T39" fmla="*/ 56 h 82"/>
              <a:gd name="T40" fmla="*/ 16 w 82"/>
              <a:gd name="T41" fmla="*/ 46 h 82"/>
              <a:gd name="T42" fmla="*/ 2 w 82"/>
              <a:gd name="T43" fmla="*/ 42 h 82"/>
              <a:gd name="T44" fmla="*/ 2 w 82"/>
              <a:gd name="T45" fmla="*/ 42 h 82"/>
              <a:gd name="T46" fmla="*/ 0 w 82"/>
              <a:gd name="T47" fmla="*/ 40 h 82"/>
              <a:gd name="T48" fmla="*/ 2 w 82"/>
              <a:gd name="T49" fmla="*/ 40 h 82"/>
              <a:gd name="T50" fmla="*/ 2 w 82"/>
              <a:gd name="T51" fmla="*/ 40 h 82"/>
              <a:gd name="T52" fmla="*/ 16 w 82"/>
              <a:gd name="T53" fmla="*/ 34 h 82"/>
              <a:gd name="T54" fmla="*/ 26 w 82"/>
              <a:gd name="T55" fmla="*/ 26 h 82"/>
              <a:gd name="T56" fmla="*/ 36 w 82"/>
              <a:gd name="T57" fmla="*/ 14 h 82"/>
              <a:gd name="T58" fmla="*/ 40 w 82"/>
              <a:gd name="T59" fmla="*/ 0 h 82"/>
              <a:gd name="T60" fmla="*/ 40 w 82"/>
              <a:gd name="T61" fmla="*/ 0 h 82"/>
              <a:gd name="T62" fmla="*/ 42 w 82"/>
              <a:gd name="T63" fmla="*/ 0 h 82"/>
              <a:gd name="T64" fmla="*/ 42 w 82"/>
              <a:gd name="T65" fmla="*/ 0 h 82"/>
              <a:gd name="T66" fmla="*/ 42 w 82"/>
              <a:gd name="T6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82">
                <a:moveTo>
                  <a:pt x="42" y="0"/>
                </a:moveTo>
                <a:lnTo>
                  <a:pt x="42" y="0"/>
                </a:lnTo>
                <a:lnTo>
                  <a:pt x="48" y="14"/>
                </a:lnTo>
                <a:lnTo>
                  <a:pt x="56" y="26"/>
                </a:lnTo>
                <a:lnTo>
                  <a:pt x="68" y="34"/>
                </a:lnTo>
                <a:lnTo>
                  <a:pt x="82" y="40"/>
                </a:lnTo>
                <a:lnTo>
                  <a:pt x="82" y="40"/>
                </a:lnTo>
                <a:lnTo>
                  <a:pt x="82" y="40"/>
                </a:lnTo>
                <a:lnTo>
                  <a:pt x="82" y="42"/>
                </a:lnTo>
                <a:lnTo>
                  <a:pt x="82" y="42"/>
                </a:lnTo>
                <a:lnTo>
                  <a:pt x="68" y="46"/>
                </a:lnTo>
                <a:lnTo>
                  <a:pt x="56" y="56"/>
                </a:lnTo>
                <a:lnTo>
                  <a:pt x="48" y="66"/>
                </a:lnTo>
                <a:lnTo>
                  <a:pt x="42" y="80"/>
                </a:lnTo>
                <a:lnTo>
                  <a:pt x="42" y="80"/>
                </a:lnTo>
                <a:lnTo>
                  <a:pt x="42" y="82"/>
                </a:lnTo>
                <a:lnTo>
                  <a:pt x="40" y="80"/>
                </a:lnTo>
                <a:lnTo>
                  <a:pt x="40" y="80"/>
                </a:lnTo>
                <a:lnTo>
                  <a:pt x="36" y="66"/>
                </a:lnTo>
                <a:lnTo>
                  <a:pt x="26" y="56"/>
                </a:lnTo>
                <a:lnTo>
                  <a:pt x="16" y="46"/>
                </a:lnTo>
                <a:lnTo>
                  <a:pt x="2" y="42"/>
                </a:lnTo>
                <a:lnTo>
                  <a:pt x="2" y="42"/>
                </a:lnTo>
                <a:lnTo>
                  <a:pt x="0" y="40"/>
                </a:lnTo>
                <a:lnTo>
                  <a:pt x="2" y="40"/>
                </a:lnTo>
                <a:lnTo>
                  <a:pt x="2" y="40"/>
                </a:lnTo>
                <a:lnTo>
                  <a:pt x="16" y="34"/>
                </a:lnTo>
                <a:lnTo>
                  <a:pt x="26" y="26"/>
                </a:lnTo>
                <a:lnTo>
                  <a:pt x="36" y="14"/>
                </a:lnTo>
                <a:lnTo>
                  <a:pt x="40" y="0"/>
                </a:lnTo>
                <a:lnTo>
                  <a:pt x="40" y="0"/>
                </a:lnTo>
                <a:lnTo>
                  <a:pt x="42" y="0"/>
                </a:lnTo>
                <a:lnTo>
                  <a:pt x="42" y="0"/>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2" name="Freeform 177"/>
          <p:cNvSpPr/>
          <p:nvPr/>
        </p:nvSpPr>
        <p:spPr bwMode="auto">
          <a:xfrm>
            <a:off x="5906240" y="4711920"/>
            <a:ext cx="32682" cy="31986"/>
          </a:xfrm>
          <a:custGeom>
            <a:avLst/>
            <a:gdLst>
              <a:gd name="T0" fmla="*/ 48 w 94"/>
              <a:gd name="T1" fmla="*/ 0 h 92"/>
              <a:gd name="T2" fmla="*/ 48 w 94"/>
              <a:gd name="T3" fmla="*/ 0 h 92"/>
              <a:gd name="T4" fmla="*/ 50 w 94"/>
              <a:gd name="T5" fmla="*/ 8 h 92"/>
              <a:gd name="T6" fmla="*/ 54 w 94"/>
              <a:gd name="T7" fmla="*/ 16 h 92"/>
              <a:gd name="T8" fmla="*/ 64 w 94"/>
              <a:gd name="T9" fmla="*/ 30 h 92"/>
              <a:gd name="T10" fmla="*/ 76 w 94"/>
              <a:gd name="T11" fmla="*/ 40 h 92"/>
              <a:gd name="T12" fmla="*/ 84 w 94"/>
              <a:gd name="T13" fmla="*/ 42 h 92"/>
              <a:gd name="T14" fmla="*/ 92 w 94"/>
              <a:gd name="T15" fmla="*/ 46 h 92"/>
              <a:gd name="T16" fmla="*/ 92 w 94"/>
              <a:gd name="T17" fmla="*/ 46 h 92"/>
              <a:gd name="T18" fmla="*/ 94 w 94"/>
              <a:gd name="T19" fmla="*/ 46 h 92"/>
              <a:gd name="T20" fmla="*/ 92 w 94"/>
              <a:gd name="T21" fmla="*/ 48 h 92"/>
              <a:gd name="T22" fmla="*/ 92 w 94"/>
              <a:gd name="T23" fmla="*/ 48 h 92"/>
              <a:gd name="T24" fmla="*/ 84 w 94"/>
              <a:gd name="T25" fmla="*/ 50 h 92"/>
              <a:gd name="T26" fmla="*/ 76 w 94"/>
              <a:gd name="T27" fmla="*/ 54 h 92"/>
              <a:gd name="T28" fmla="*/ 64 w 94"/>
              <a:gd name="T29" fmla="*/ 64 h 92"/>
              <a:gd name="T30" fmla="*/ 54 w 94"/>
              <a:gd name="T31" fmla="*/ 76 h 92"/>
              <a:gd name="T32" fmla="*/ 50 w 94"/>
              <a:gd name="T33" fmla="*/ 84 h 92"/>
              <a:gd name="T34" fmla="*/ 48 w 94"/>
              <a:gd name="T35" fmla="*/ 92 h 92"/>
              <a:gd name="T36" fmla="*/ 48 w 94"/>
              <a:gd name="T37" fmla="*/ 92 h 92"/>
              <a:gd name="T38" fmla="*/ 46 w 94"/>
              <a:gd name="T39" fmla="*/ 92 h 92"/>
              <a:gd name="T40" fmla="*/ 46 w 94"/>
              <a:gd name="T41" fmla="*/ 92 h 92"/>
              <a:gd name="T42" fmla="*/ 46 w 94"/>
              <a:gd name="T43" fmla="*/ 92 h 92"/>
              <a:gd name="T44" fmla="*/ 42 w 94"/>
              <a:gd name="T45" fmla="*/ 84 h 92"/>
              <a:gd name="T46" fmla="*/ 40 w 94"/>
              <a:gd name="T47" fmla="*/ 76 h 92"/>
              <a:gd name="T48" fmla="*/ 30 w 94"/>
              <a:gd name="T49" fmla="*/ 64 h 92"/>
              <a:gd name="T50" fmla="*/ 16 w 94"/>
              <a:gd name="T51" fmla="*/ 54 h 92"/>
              <a:gd name="T52" fmla="*/ 8 w 94"/>
              <a:gd name="T53" fmla="*/ 50 h 92"/>
              <a:gd name="T54" fmla="*/ 0 w 94"/>
              <a:gd name="T55" fmla="*/ 48 h 92"/>
              <a:gd name="T56" fmla="*/ 0 w 94"/>
              <a:gd name="T57" fmla="*/ 48 h 92"/>
              <a:gd name="T58" fmla="*/ 0 w 94"/>
              <a:gd name="T59" fmla="*/ 46 h 92"/>
              <a:gd name="T60" fmla="*/ 0 w 94"/>
              <a:gd name="T61" fmla="*/ 46 h 92"/>
              <a:gd name="T62" fmla="*/ 0 w 94"/>
              <a:gd name="T63" fmla="*/ 46 h 92"/>
              <a:gd name="T64" fmla="*/ 8 w 94"/>
              <a:gd name="T65" fmla="*/ 42 h 92"/>
              <a:gd name="T66" fmla="*/ 16 w 94"/>
              <a:gd name="T67" fmla="*/ 40 h 92"/>
              <a:gd name="T68" fmla="*/ 30 w 94"/>
              <a:gd name="T69" fmla="*/ 30 h 92"/>
              <a:gd name="T70" fmla="*/ 40 w 94"/>
              <a:gd name="T71" fmla="*/ 16 h 92"/>
              <a:gd name="T72" fmla="*/ 42 w 94"/>
              <a:gd name="T73" fmla="*/ 8 h 92"/>
              <a:gd name="T74" fmla="*/ 46 w 94"/>
              <a:gd name="T75" fmla="*/ 0 h 92"/>
              <a:gd name="T76" fmla="*/ 46 w 94"/>
              <a:gd name="T77" fmla="*/ 0 h 92"/>
              <a:gd name="T78" fmla="*/ 46 w 94"/>
              <a:gd name="T79" fmla="*/ 0 h 92"/>
              <a:gd name="T80" fmla="*/ 48 w 94"/>
              <a:gd name="T81" fmla="*/ 0 h 92"/>
              <a:gd name="T82" fmla="*/ 48 w 94"/>
              <a:gd name="T8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92">
                <a:moveTo>
                  <a:pt x="48" y="0"/>
                </a:moveTo>
                <a:lnTo>
                  <a:pt x="48" y="0"/>
                </a:lnTo>
                <a:lnTo>
                  <a:pt x="50" y="8"/>
                </a:lnTo>
                <a:lnTo>
                  <a:pt x="54" y="16"/>
                </a:lnTo>
                <a:lnTo>
                  <a:pt x="64" y="30"/>
                </a:lnTo>
                <a:lnTo>
                  <a:pt x="76" y="40"/>
                </a:lnTo>
                <a:lnTo>
                  <a:pt x="84" y="42"/>
                </a:lnTo>
                <a:lnTo>
                  <a:pt x="92" y="46"/>
                </a:lnTo>
                <a:lnTo>
                  <a:pt x="92" y="46"/>
                </a:lnTo>
                <a:lnTo>
                  <a:pt x="94" y="46"/>
                </a:lnTo>
                <a:lnTo>
                  <a:pt x="92" y="48"/>
                </a:lnTo>
                <a:lnTo>
                  <a:pt x="92" y="48"/>
                </a:lnTo>
                <a:lnTo>
                  <a:pt x="84" y="50"/>
                </a:lnTo>
                <a:lnTo>
                  <a:pt x="76" y="54"/>
                </a:lnTo>
                <a:lnTo>
                  <a:pt x="64" y="64"/>
                </a:lnTo>
                <a:lnTo>
                  <a:pt x="54" y="76"/>
                </a:lnTo>
                <a:lnTo>
                  <a:pt x="50" y="84"/>
                </a:lnTo>
                <a:lnTo>
                  <a:pt x="48" y="92"/>
                </a:lnTo>
                <a:lnTo>
                  <a:pt x="48" y="92"/>
                </a:lnTo>
                <a:lnTo>
                  <a:pt x="46" y="92"/>
                </a:lnTo>
                <a:lnTo>
                  <a:pt x="46" y="92"/>
                </a:lnTo>
                <a:lnTo>
                  <a:pt x="46" y="92"/>
                </a:lnTo>
                <a:lnTo>
                  <a:pt x="42" y="84"/>
                </a:lnTo>
                <a:lnTo>
                  <a:pt x="40" y="76"/>
                </a:lnTo>
                <a:lnTo>
                  <a:pt x="30" y="64"/>
                </a:lnTo>
                <a:lnTo>
                  <a:pt x="16" y="54"/>
                </a:lnTo>
                <a:lnTo>
                  <a:pt x="8" y="50"/>
                </a:lnTo>
                <a:lnTo>
                  <a:pt x="0" y="48"/>
                </a:lnTo>
                <a:lnTo>
                  <a:pt x="0" y="48"/>
                </a:lnTo>
                <a:lnTo>
                  <a:pt x="0" y="46"/>
                </a:lnTo>
                <a:lnTo>
                  <a:pt x="0" y="46"/>
                </a:lnTo>
                <a:lnTo>
                  <a:pt x="0" y="46"/>
                </a:lnTo>
                <a:lnTo>
                  <a:pt x="8" y="42"/>
                </a:lnTo>
                <a:lnTo>
                  <a:pt x="16" y="40"/>
                </a:lnTo>
                <a:lnTo>
                  <a:pt x="30" y="30"/>
                </a:lnTo>
                <a:lnTo>
                  <a:pt x="40" y="16"/>
                </a:lnTo>
                <a:lnTo>
                  <a:pt x="42" y="8"/>
                </a:lnTo>
                <a:lnTo>
                  <a:pt x="46" y="0"/>
                </a:lnTo>
                <a:lnTo>
                  <a:pt x="46" y="0"/>
                </a:lnTo>
                <a:lnTo>
                  <a:pt x="46" y="0"/>
                </a:lnTo>
                <a:lnTo>
                  <a:pt x="48" y="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3" name="Freeform 178"/>
          <p:cNvSpPr/>
          <p:nvPr/>
        </p:nvSpPr>
        <p:spPr bwMode="auto">
          <a:xfrm>
            <a:off x="5675381" y="4752251"/>
            <a:ext cx="25033" cy="25728"/>
          </a:xfrm>
          <a:custGeom>
            <a:avLst/>
            <a:gdLst>
              <a:gd name="T0" fmla="*/ 38 w 72"/>
              <a:gd name="T1" fmla="*/ 2 h 74"/>
              <a:gd name="T2" fmla="*/ 38 w 72"/>
              <a:gd name="T3" fmla="*/ 2 h 74"/>
              <a:gd name="T4" fmla="*/ 42 w 72"/>
              <a:gd name="T5" fmla="*/ 14 h 74"/>
              <a:gd name="T6" fmla="*/ 50 w 72"/>
              <a:gd name="T7" fmla="*/ 24 h 74"/>
              <a:gd name="T8" fmla="*/ 60 w 72"/>
              <a:gd name="T9" fmla="*/ 32 h 74"/>
              <a:gd name="T10" fmla="*/ 72 w 72"/>
              <a:gd name="T11" fmla="*/ 36 h 74"/>
              <a:gd name="T12" fmla="*/ 72 w 72"/>
              <a:gd name="T13" fmla="*/ 36 h 74"/>
              <a:gd name="T14" fmla="*/ 72 w 72"/>
              <a:gd name="T15" fmla="*/ 38 h 74"/>
              <a:gd name="T16" fmla="*/ 72 w 72"/>
              <a:gd name="T17" fmla="*/ 38 h 74"/>
              <a:gd name="T18" fmla="*/ 72 w 72"/>
              <a:gd name="T19" fmla="*/ 38 h 74"/>
              <a:gd name="T20" fmla="*/ 60 w 72"/>
              <a:gd name="T21" fmla="*/ 42 h 74"/>
              <a:gd name="T22" fmla="*/ 50 w 72"/>
              <a:gd name="T23" fmla="*/ 50 h 74"/>
              <a:gd name="T24" fmla="*/ 42 w 72"/>
              <a:gd name="T25" fmla="*/ 60 h 74"/>
              <a:gd name="T26" fmla="*/ 38 w 72"/>
              <a:gd name="T27" fmla="*/ 74 h 74"/>
              <a:gd name="T28" fmla="*/ 38 w 72"/>
              <a:gd name="T29" fmla="*/ 74 h 74"/>
              <a:gd name="T30" fmla="*/ 36 w 72"/>
              <a:gd name="T31" fmla="*/ 74 h 74"/>
              <a:gd name="T32" fmla="*/ 36 w 72"/>
              <a:gd name="T33" fmla="*/ 74 h 74"/>
              <a:gd name="T34" fmla="*/ 36 w 72"/>
              <a:gd name="T35" fmla="*/ 74 h 74"/>
              <a:gd name="T36" fmla="*/ 30 w 72"/>
              <a:gd name="T37" fmla="*/ 60 h 74"/>
              <a:gd name="T38" fmla="*/ 24 w 72"/>
              <a:gd name="T39" fmla="*/ 50 h 74"/>
              <a:gd name="T40" fmla="*/ 12 w 72"/>
              <a:gd name="T41" fmla="*/ 42 h 74"/>
              <a:gd name="T42" fmla="*/ 0 w 72"/>
              <a:gd name="T43" fmla="*/ 38 h 74"/>
              <a:gd name="T44" fmla="*/ 0 w 72"/>
              <a:gd name="T45" fmla="*/ 38 h 74"/>
              <a:gd name="T46" fmla="*/ 0 w 72"/>
              <a:gd name="T47" fmla="*/ 38 h 74"/>
              <a:gd name="T48" fmla="*/ 0 w 72"/>
              <a:gd name="T49" fmla="*/ 36 h 74"/>
              <a:gd name="T50" fmla="*/ 0 w 72"/>
              <a:gd name="T51" fmla="*/ 36 h 74"/>
              <a:gd name="T52" fmla="*/ 12 w 72"/>
              <a:gd name="T53" fmla="*/ 32 h 74"/>
              <a:gd name="T54" fmla="*/ 24 w 72"/>
              <a:gd name="T55" fmla="*/ 24 h 74"/>
              <a:gd name="T56" fmla="*/ 30 w 72"/>
              <a:gd name="T57" fmla="*/ 14 h 74"/>
              <a:gd name="T58" fmla="*/ 36 w 72"/>
              <a:gd name="T59" fmla="*/ 2 h 74"/>
              <a:gd name="T60" fmla="*/ 36 w 72"/>
              <a:gd name="T61" fmla="*/ 2 h 74"/>
              <a:gd name="T62" fmla="*/ 36 w 72"/>
              <a:gd name="T63" fmla="*/ 0 h 74"/>
              <a:gd name="T64" fmla="*/ 38 w 72"/>
              <a:gd name="T65" fmla="*/ 2 h 74"/>
              <a:gd name="T66" fmla="*/ 38 w 72"/>
              <a:gd name="T6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74">
                <a:moveTo>
                  <a:pt x="38" y="2"/>
                </a:moveTo>
                <a:lnTo>
                  <a:pt x="38" y="2"/>
                </a:lnTo>
                <a:lnTo>
                  <a:pt x="42" y="14"/>
                </a:lnTo>
                <a:lnTo>
                  <a:pt x="50" y="24"/>
                </a:lnTo>
                <a:lnTo>
                  <a:pt x="60" y="32"/>
                </a:lnTo>
                <a:lnTo>
                  <a:pt x="72" y="36"/>
                </a:lnTo>
                <a:lnTo>
                  <a:pt x="72" y="36"/>
                </a:lnTo>
                <a:lnTo>
                  <a:pt x="72" y="38"/>
                </a:lnTo>
                <a:lnTo>
                  <a:pt x="72" y="38"/>
                </a:lnTo>
                <a:lnTo>
                  <a:pt x="72" y="38"/>
                </a:lnTo>
                <a:lnTo>
                  <a:pt x="60" y="42"/>
                </a:lnTo>
                <a:lnTo>
                  <a:pt x="50" y="50"/>
                </a:lnTo>
                <a:lnTo>
                  <a:pt x="42" y="60"/>
                </a:lnTo>
                <a:lnTo>
                  <a:pt x="38" y="74"/>
                </a:lnTo>
                <a:lnTo>
                  <a:pt x="38" y="74"/>
                </a:lnTo>
                <a:lnTo>
                  <a:pt x="36" y="74"/>
                </a:lnTo>
                <a:lnTo>
                  <a:pt x="36" y="74"/>
                </a:lnTo>
                <a:lnTo>
                  <a:pt x="36" y="74"/>
                </a:lnTo>
                <a:lnTo>
                  <a:pt x="30" y="60"/>
                </a:lnTo>
                <a:lnTo>
                  <a:pt x="24" y="50"/>
                </a:lnTo>
                <a:lnTo>
                  <a:pt x="12" y="42"/>
                </a:lnTo>
                <a:lnTo>
                  <a:pt x="0" y="38"/>
                </a:lnTo>
                <a:lnTo>
                  <a:pt x="0" y="38"/>
                </a:lnTo>
                <a:lnTo>
                  <a:pt x="0" y="38"/>
                </a:lnTo>
                <a:lnTo>
                  <a:pt x="0" y="36"/>
                </a:lnTo>
                <a:lnTo>
                  <a:pt x="0" y="36"/>
                </a:lnTo>
                <a:lnTo>
                  <a:pt x="12" y="32"/>
                </a:lnTo>
                <a:lnTo>
                  <a:pt x="24" y="24"/>
                </a:lnTo>
                <a:lnTo>
                  <a:pt x="30" y="14"/>
                </a:lnTo>
                <a:lnTo>
                  <a:pt x="36" y="2"/>
                </a:lnTo>
                <a:lnTo>
                  <a:pt x="36" y="2"/>
                </a:lnTo>
                <a:lnTo>
                  <a:pt x="36" y="0"/>
                </a:lnTo>
                <a:lnTo>
                  <a:pt x="38" y="2"/>
                </a:lnTo>
                <a:lnTo>
                  <a:pt x="38"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4" name="Freeform 179"/>
          <p:cNvSpPr/>
          <p:nvPr/>
        </p:nvSpPr>
        <p:spPr bwMode="auto">
          <a:xfrm>
            <a:off x="5696937" y="4738344"/>
            <a:ext cx="10430" cy="11126"/>
          </a:xfrm>
          <a:custGeom>
            <a:avLst/>
            <a:gdLst>
              <a:gd name="T0" fmla="*/ 30 w 30"/>
              <a:gd name="T1" fmla="*/ 16 h 32"/>
              <a:gd name="T2" fmla="*/ 30 w 30"/>
              <a:gd name="T3" fmla="*/ 16 h 32"/>
              <a:gd name="T4" fmla="*/ 30 w 30"/>
              <a:gd name="T5" fmla="*/ 22 h 32"/>
              <a:gd name="T6" fmla="*/ 26 w 30"/>
              <a:gd name="T7" fmla="*/ 26 h 32"/>
              <a:gd name="T8" fmla="*/ 22 w 30"/>
              <a:gd name="T9" fmla="*/ 30 h 32"/>
              <a:gd name="T10" fmla="*/ 16 w 30"/>
              <a:gd name="T11" fmla="*/ 32 h 32"/>
              <a:gd name="T12" fmla="*/ 16 w 30"/>
              <a:gd name="T13" fmla="*/ 32 h 32"/>
              <a:gd name="T14" fmla="*/ 10 w 30"/>
              <a:gd name="T15" fmla="*/ 30 h 32"/>
              <a:gd name="T16" fmla="*/ 4 w 30"/>
              <a:gd name="T17" fmla="*/ 26 h 32"/>
              <a:gd name="T18" fmla="*/ 0 w 30"/>
              <a:gd name="T19" fmla="*/ 22 h 32"/>
              <a:gd name="T20" fmla="*/ 0 w 30"/>
              <a:gd name="T21" fmla="*/ 16 h 32"/>
              <a:gd name="T22" fmla="*/ 0 w 30"/>
              <a:gd name="T23" fmla="*/ 16 h 32"/>
              <a:gd name="T24" fmla="*/ 0 w 30"/>
              <a:gd name="T25" fmla="*/ 10 h 32"/>
              <a:gd name="T26" fmla="*/ 4 w 30"/>
              <a:gd name="T27" fmla="*/ 4 h 32"/>
              <a:gd name="T28" fmla="*/ 10 w 30"/>
              <a:gd name="T29" fmla="*/ 2 h 32"/>
              <a:gd name="T30" fmla="*/ 16 w 30"/>
              <a:gd name="T31" fmla="*/ 0 h 32"/>
              <a:gd name="T32" fmla="*/ 16 w 30"/>
              <a:gd name="T33" fmla="*/ 0 h 32"/>
              <a:gd name="T34" fmla="*/ 22 w 30"/>
              <a:gd name="T35" fmla="*/ 2 h 32"/>
              <a:gd name="T36" fmla="*/ 26 w 30"/>
              <a:gd name="T37" fmla="*/ 4 h 32"/>
              <a:gd name="T38" fmla="*/ 30 w 30"/>
              <a:gd name="T39" fmla="*/ 10 h 32"/>
              <a:gd name="T40" fmla="*/ 30 w 30"/>
              <a:gd name="T41" fmla="*/ 16 h 32"/>
              <a:gd name="T42" fmla="*/ 30 w 30"/>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2">
                <a:moveTo>
                  <a:pt x="30" y="16"/>
                </a:moveTo>
                <a:lnTo>
                  <a:pt x="30"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2"/>
                </a:lnTo>
                <a:lnTo>
                  <a:pt x="16" y="0"/>
                </a:lnTo>
                <a:lnTo>
                  <a:pt x="16" y="0"/>
                </a:lnTo>
                <a:lnTo>
                  <a:pt x="22" y="2"/>
                </a:lnTo>
                <a:lnTo>
                  <a:pt x="26" y="4"/>
                </a:lnTo>
                <a:lnTo>
                  <a:pt x="30" y="10"/>
                </a:lnTo>
                <a:lnTo>
                  <a:pt x="30" y="16"/>
                </a:lnTo>
                <a:lnTo>
                  <a:pt x="3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5" name="Rectangle 180"/>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6" name="Rectangle 181"/>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7" name="Freeform 182"/>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8" name="Freeform 183"/>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9" name="Freeform 184"/>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0" name="Freeform 185"/>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1" name="Freeform 186"/>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2" name="Freeform 187"/>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3" name="Freeform 188"/>
          <p:cNvSpPr/>
          <p:nvPr/>
        </p:nvSpPr>
        <p:spPr bwMode="auto">
          <a:xfrm>
            <a:off x="5576640" y="4752946"/>
            <a:ext cx="28510" cy="52847"/>
          </a:xfrm>
          <a:custGeom>
            <a:avLst/>
            <a:gdLst>
              <a:gd name="T0" fmla="*/ 12 w 82"/>
              <a:gd name="T1" fmla="*/ 106 h 152"/>
              <a:gd name="T2" fmla="*/ 12 w 82"/>
              <a:gd name="T3" fmla="*/ 106 h 152"/>
              <a:gd name="T4" fmla="*/ 18 w 82"/>
              <a:gd name="T5" fmla="*/ 116 h 152"/>
              <a:gd name="T6" fmla="*/ 26 w 82"/>
              <a:gd name="T7" fmla="*/ 126 h 152"/>
              <a:gd name="T8" fmla="*/ 32 w 82"/>
              <a:gd name="T9" fmla="*/ 134 h 152"/>
              <a:gd name="T10" fmla="*/ 42 w 82"/>
              <a:gd name="T11" fmla="*/ 140 h 152"/>
              <a:gd name="T12" fmla="*/ 50 w 82"/>
              <a:gd name="T13" fmla="*/ 146 h 152"/>
              <a:gd name="T14" fmla="*/ 60 w 82"/>
              <a:gd name="T15" fmla="*/ 148 h 152"/>
              <a:gd name="T16" fmla="*/ 68 w 82"/>
              <a:gd name="T17" fmla="*/ 150 h 152"/>
              <a:gd name="T18" fmla="*/ 78 w 82"/>
              <a:gd name="T19" fmla="*/ 152 h 152"/>
              <a:gd name="T20" fmla="*/ 78 w 82"/>
              <a:gd name="T21" fmla="*/ 152 h 152"/>
              <a:gd name="T22" fmla="*/ 82 w 82"/>
              <a:gd name="T23" fmla="*/ 126 h 152"/>
              <a:gd name="T24" fmla="*/ 80 w 82"/>
              <a:gd name="T25" fmla="*/ 100 h 152"/>
              <a:gd name="T26" fmla="*/ 76 w 82"/>
              <a:gd name="T27" fmla="*/ 76 h 152"/>
              <a:gd name="T28" fmla="*/ 70 w 82"/>
              <a:gd name="T29" fmla="*/ 52 h 152"/>
              <a:gd name="T30" fmla="*/ 70 w 82"/>
              <a:gd name="T31" fmla="*/ 52 h 152"/>
              <a:gd name="T32" fmla="*/ 60 w 82"/>
              <a:gd name="T33" fmla="*/ 34 h 152"/>
              <a:gd name="T34" fmla="*/ 50 w 82"/>
              <a:gd name="T35" fmla="*/ 20 h 152"/>
              <a:gd name="T36" fmla="*/ 38 w 82"/>
              <a:gd name="T37" fmla="*/ 8 h 152"/>
              <a:gd name="T38" fmla="*/ 26 w 82"/>
              <a:gd name="T39" fmla="*/ 0 h 152"/>
              <a:gd name="T40" fmla="*/ 26 w 82"/>
              <a:gd name="T41" fmla="*/ 0 h 152"/>
              <a:gd name="T42" fmla="*/ 18 w 82"/>
              <a:gd name="T43" fmla="*/ 0 h 152"/>
              <a:gd name="T44" fmla="*/ 12 w 82"/>
              <a:gd name="T45" fmla="*/ 2 h 152"/>
              <a:gd name="T46" fmla="*/ 6 w 82"/>
              <a:gd name="T47" fmla="*/ 10 h 152"/>
              <a:gd name="T48" fmla="*/ 4 w 82"/>
              <a:gd name="T49" fmla="*/ 18 h 152"/>
              <a:gd name="T50" fmla="*/ 4 w 82"/>
              <a:gd name="T51" fmla="*/ 18 h 152"/>
              <a:gd name="T52" fmla="*/ 0 w 82"/>
              <a:gd name="T53" fmla="*/ 42 h 152"/>
              <a:gd name="T54" fmla="*/ 2 w 82"/>
              <a:gd name="T55" fmla="*/ 64 h 152"/>
              <a:gd name="T56" fmla="*/ 4 w 82"/>
              <a:gd name="T57" fmla="*/ 86 h 152"/>
              <a:gd name="T58" fmla="*/ 12 w 82"/>
              <a:gd name="T59" fmla="*/ 106 h 152"/>
              <a:gd name="T60" fmla="*/ 12 w 82"/>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152">
                <a:moveTo>
                  <a:pt x="12" y="106"/>
                </a:moveTo>
                <a:lnTo>
                  <a:pt x="12" y="106"/>
                </a:lnTo>
                <a:lnTo>
                  <a:pt x="18" y="116"/>
                </a:lnTo>
                <a:lnTo>
                  <a:pt x="26" y="126"/>
                </a:lnTo>
                <a:lnTo>
                  <a:pt x="32" y="134"/>
                </a:lnTo>
                <a:lnTo>
                  <a:pt x="42" y="140"/>
                </a:lnTo>
                <a:lnTo>
                  <a:pt x="50" y="146"/>
                </a:lnTo>
                <a:lnTo>
                  <a:pt x="60" y="148"/>
                </a:lnTo>
                <a:lnTo>
                  <a:pt x="68" y="150"/>
                </a:lnTo>
                <a:lnTo>
                  <a:pt x="78" y="152"/>
                </a:lnTo>
                <a:lnTo>
                  <a:pt x="78" y="152"/>
                </a:lnTo>
                <a:lnTo>
                  <a:pt x="82" y="126"/>
                </a:lnTo>
                <a:lnTo>
                  <a:pt x="80" y="100"/>
                </a:lnTo>
                <a:lnTo>
                  <a:pt x="76" y="76"/>
                </a:lnTo>
                <a:lnTo>
                  <a:pt x="70" y="52"/>
                </a:lnTo>
                <a:lnTo>
                  <a:pt x="70" y="52"/>
                </a:lnTo>
                <a:lnTo>
                  <a:pt x="60" y="34"/>
                </a:lnTo>
                <a:lnTo>
                  <a:pt x="50" y="20"/>
                </a:lnTo>
                <a:lnTo>
                  <a:pt x="38" y="8"/>
                </a:lnTo>
                <a:lnTo>
                  <a:pt x="26" y="0"/>
                </a:lnTo>
                <a:lnTo>
                  <a:pt x="26" y="0"/>
                </a:lnTo>
                <a:lnTo>
                  <a:pt x="18" y="0"/>
                </a:lnTo>
                <a:lnTo>
                  <a:pt x="12" y="2"/>
                </a:lnTo>
                <a:lnTo>
                  <a:pt x="6" y="10"/>
                </a:lnTo>
                <a:lnTo>
                  <a:pt x="4" y="18"/>
                </a:lnTo>
                <a:lnTo>
                  <a:pt x="4" y="18"/>
                </a:lnTo>
                <a:lnTo>
                  <a:pt x="0" y="42"/>
                </a:lnTo>
                <a:lnTo>
                  <a:pt x="2" y="64"/>
                </a:lnTo>
                <a:lnTo>
                  <a:pt x="4" y="86"/>
                </a:lnTo>
                <a:lnTo>
                  <a:pt x="12" y="106"/>
                </a:lnTo>
                <a:lnTo>
                  <a:pt x="12"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4" name="Freeform 189"/>
          <p:cNvSpPr/>
          <p:nvPr/>
        </p:nvSpPr>
        <p:spPr bwMode="auto">
          <a:xfrm>
            <a:off x="5603759" y="4768940"/>
            <a:ext cx="40331" cy="37549"/>
          </a:xfrm>
          <a:custGeom>
            <a:avLst/>
            <a:gdLst>
              <a:gd name="T0" fmla="*/ 76 w 116"/>
              <a:gd name="T1" fmla="*/ 82 h 108"/>
              <a:gd name="T2" fmla="*/ 76 w 116"/>
              <a:gd name="T3" fmla="*/ 82 h 108"/>
              <a:gd name="T4" fmla="*/ 58 w 116"/>
              <a:gd name="T5" fmla="*/ 96 h 108"/>
              <a:gd name="T6" fmla="*/ 40 w 116"/>
              <a:gd name="T7" fmla="*/ 104 h 108"/>
              <a:gd name="T8" fmla="*/ 30 w 116"/>
              <a:gd name="T9" fmla="*/ 106 h 108"/>
              <a:gd name="T10" fmla="*/ 20 w 116"/>
              <a:gd name="T11" fmla="*/ 108 h 108"/>
              <a:gd name="T12" fmla="*/ 10 w 116"/>
              <a:gd name="T13" fmla="*/ 108 h 108"/>
              <a:gd name="T14" fmla="*/ 0 w 116"/>
              <a:gd name="T15" fmla="*/ 106 h 108"/>
              <a:gd name="T16" fmla="*/ 0 w 116"/>
              <a:gd name="T17" fmla="*/ 106 h 108"/>
              <a:gd name="T18" fmla="*/ 2 w 116"/>
              <a:gd name="T19" fmla="*/ 94 h 108"/>
              <a:gd name="T20" fmla="*/ 4 w 116"/>
              <a:gd name="T21" fmla="*/ 80 h 108"/>
              <a:gd name="T22" fmla="*/ 8 w 116"/>
              <a:gd name="T23" fmla="*/ 68 h 108"/>
              <a:gd name="T24" fmla="*/ 12 w 116"/>
              <a:gd name="T25" fmla="*/ 56 h 108"/>
              <a:gd name="T26" fmla="*/ 18 w 116"/>
              <a:gd name="T27" fmla="*/ 46 h 108"/>
              <a:gd name="T28" fmla="*/ 26 w 116"/>
              <a:gd name="T29" fmla="*/ 36 h 108"/>
              <a:gd name="T30" fmla="*/ 34 w 116"/>
              <a:gd name="T31" fmla="*/ 26 h 108"/>
              <a:gd name="T32" fmla="*/ 44 w 116"/>
              <a:gd name="T33" fmla="*/ 18 h 108"/>
              <a:gd name="T34" fmla="*/ 44 w 116"/>
              <a:gd name="T35" fmla="*/ 18 h 108"/>
              <a:gd name="T36" fmla="*/ 58 w 116"/>
              <a:gd name="T37" fmla="*/ 8 h 108"/>
              <a:gd name="T38" fmla="*/ 74 w 116"/>
              <a:gd name="T39" fmla="*/ 2 h 108"/>
              <a:gd name="T40" fmla="*/ 90 w 116"/>
              <a:gd name="T41" fmla="*/ 0 h 108"/>
              <a:gd name="T42" fmla="*/ 106 w 116"/>
              <a:gd name="T43" fmla="*/ 0 h 108"/>
              <a:gd name="T44" fmla="*/ 106 w 116"/>
              <a:gd name="T45" fmla="*/ 0 h 108"/>
              <a:gd name="T46" fmla="*/ 112 w 116"/>
              <a:gd name="T47" fmla="*/ 2 h 108"/>
              <a:gd name="T48" fmla="*/ 116 w 116"/>
              <a:gd name="T49" fmla="*/ 8 h 108"/>
              <a:gd name="T50" fmla="*/ 116 w 116"/>
              <a:gd name="T51" fmla="*/ 16 h 108"/>
              <a:gd name="T52" fmla="*/ 116 w 116"/>
              <a:gd name="T53" fmla="*/ 22 h 108"/>
              <a:gd name="T54" fmla="*/ 116 w 116"/>
              <a:gd name="T55" fmla="*/ 22 h 108"/>
              <a:gd name="T56" fmla="*/ 108 w 116"/>
              <a:gd name="T57" fmla="*/ 40 h 108"/>
              <a:gd name="T58" fmla="*/ 100 w 116"/>
              <a:gd name="T59" fmla="*/ 54 h 108"/>
              <a:gd name="T60" fmla="*/ 88 w 116"/>
              <a:gd name="T61" fmla="*/ 70 h 108"/>
              <a:gd name="T62" fmla="*/ 76 w 116"/>
              <a:gd name="T63" fmla="*/ 82 h 108"/>
              <a:gd name="T64" fmla="*/ 76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76" y="82"/>
                </a:moveTo>
                <a:lnTo>
                  <a:pt x="76" y="82"/>
                </a:lnTo>
                <a:lnTo>
                  <a:pt x="58" y="96"/>
                </a:lnTo>
                <a:lnTo>
                  <a:pt x="40" y="104"/>
                </a:lnTo>
                <a:lnTo>
                  <a:pt x="30" y="106"/>
                </a:lnTo>
                <a:lnTo>
                  <a:pt x="20" y="108"/>
                </a:lnTo>
                <a:lnTo>
                  <a:pt x="10" y="108"/>
                </a:lnTo>
                <a:lnTo>
                  <a:pt x="0" y="106"/>
                </a:lnTo>
                <a:lnTo>
                  <a:pt x="0" y="106"/>
                </a:lnTo>
                <a:lnTo>
                  <a:pt x="2" y="94"/>
                </a:lnTo>
                <a:lnTo>
                  <a:pt x="4" y="80"/>
                </a:lnTo>
                <a:lnTo>
                  <a:pt x="8" y="68"/>
                </a:lnTo>
                <a:lnTo>
                  <a:pt x="12" y="56"/>
                </a:lnTo>
                <a:lnTo>
                  <a:pt x="18" y="46"/>
                </a:lnTo>
                <a:lnTo>
                  <a:pt x="26" y="36"/>
                </a:lnTo>
                <a:lnTo>
                  <a:pt x="34" y="26"/>
                </a:lnTo>
                <a:lnTo>
                  <a:pt x="44" y="18"/>
                </a:lnTo>
                <a:lnTo>
                  <a:pt x="44" y="18"/>
                </a:lnTo>
                <a:lnTo>
                  <a:pt x="58" y="8"/>
                </a:lnTo>
                <a:lnTo>
                  <a:pt x="74" y="2"/>
                </a:lnTo>
                <a:lnTo>
                  <a:pt x="90" y="0"/>
                </a:lnTo>
                <a:lnTo>
                  <a:pt x="106" y="0"/>
                </a:lnTo>
                <a:lnTo>
                  <a:pt x="106" y="0"/>
                </a:lnTo>
                <a:lnTo>
                  <a:pt x="112" y="2"/>
                </a:lnTo>
                <a:lnTo>
                  <a:pt x="116" y="8"/>
                </a:lnTo>
                <a:lnTo>
                  <a:pt x="116" y="16"/>
                </a:lnTo>
                <a:lnTo>
                  <a:pt x="116" y="22"/>
                </a:lnTo>
                <a:lnTo>
                  <a:pt x="116" y="22"/>
                </a:lnTo>
                <a:lnTo>
                  <a:pt x="108" y="40"/>
                </a:lnTo>
                <a:lnTo>
                  <a:pt x="100" y="54"/>
                </a:lnTo>
                <a:lnTo>
                  <a:pt x="88" y="70"/>
                </a:lnTo>
                <a:lnTo>
                  <a:pt x="76" y="82"/>
                </a:lnTo>
                <a:lnTo>
                  <a:pt x="7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5" name="Freeform 190"/>
          <p:cNvSpPr/>
          <p:nvPr/>
        </p:nvSpPr>
        <p:spPr bwMode="auto">
          <a:xfrm>
            <a:off x="5568296" y="4812052"/>
            <a:ext cx="34768" cy="47284"/>
          </a:xfrm>
          <a:custGeom>
            <a:avLst/>
            <a:gdLst>
              <a:gd name="T0" fmla="*/ 26 w 100"/>
              <a:gd name="T1" fmla="*/ 104 h 136"/>
              <a:gd name="T2" fmla="*/ 26 w 100"/>
              <a:gd name="T3" fmla="*/ 104 h 136"/>
              <a:gd name="T4" fmla="*/ 34 w 100"/>
              <a:gd name="T5" fmla="*/ 112 h 136"/>
              <a:gd name="T6" fmla="*/ 44 w 100"/>
              <a:gd name="T7" fmla="*/ 120 h 136"/>
              <a:gd name="T8" fmla="*/ 52 w 100"/>
              <a:gd name="T9" fmla="*/ 126 h 136"/>
              <a:gd name="T10" fmla="*/ 62 w 100"/>
              <a:gd name="T11" fmla="*/ 132 h 136"/>
              <a:gd name="T12" fmla="*/ 72 w 100"/>
              <a:gd name="T13" fmla="*/ 134 h 136"/>
              <a:gd name="T14" fmla="*/ 82 w 100"/>
              <a:gd name="T15" fmla="*/ 136 h 136"/>
              <a:gd name="T16" fmla="*/ 90 w 100"/>
              <a:gd name="T17" fmla="*/ 136 h 136"/>
              <a:gd name="T18" fmla="*/ 100 w 100"/>
              <a:gd name="T19" fmla="*/ 134 h 136"/>
              <a:gd name="T20" fmla="*/ 100 w 100"/>
              <a:gd name="T21" fmla="*/ 134 h 136"/>
              <a:gd name="T22" fmla="*/ 98 w 100"/>
              <a:gd name="T23" fmla="*/ 110 h 136"/>
              <a:gd name="T24" fmla="*/ 92 w 100"/>
              <a:gd name="T25" fmla="*/ 86 h 136"/>
              <a:gd name="T26" fmla="*/ 84 w 100"/>
              <a:gd name="T27" fmla="*/ 62 h 136"/>
              <a:gd name="T28" fmla="*/ 72 w 100"/>
              <a:gd name="T29" fmla="*/ 40 h 136"/>
              <a:gd name="T30" fmla="*/ 72 w 100"/>
              <a:gd name="T31" fmla="*/ 40 h 136"/>
              <a:gd name="T32" fmla="*/ 60 w 100"/>
              <a:gd name="T33" fmla="*/ 26 h 136"/>
              <a:gd name="T34" fmla="*/ 46 w 100"/>
              <a:gd name="T35" fmla="*/ 14 h 136"/>
              <a:gd name="T36" fmla="*/ 32 w 100"/>
              <a:gd name="T37" fmla="*/ 6 h 136"/>
              <a:gd name="T38" fmla="*/ 18 w 100"/>
              <a:gd name="T39" fmla="*/ 0 h 136"/>
              <a:gd name="T40" fmla="*/ 18 w 100"/>
              <a:gd name="T41" fmla="*/ 0 h 136"/>
              <a:gd name="T42" fmla="*/ 12 w 100"/>
              <a:gd name="T43" fmla="*/ 2 h 136"/>
              <a:gd name="T44" fmla="*/ 6 w 100"/>
              <a:gd name="T45" fmla="*/ 6 h 136"/>
              <a:gd name="T46" fmla="*/ 2 w 100"/>
              <a:gd name="T47" fmla="*/ 14 h 136"/>
              <a:gd name="T48" fmla="*/ 0 w 100"/>
              <a:gd name="T49" fmla="*/ 24 h 136"/>
              <a:gd name="T50" fmla="*/ 0 w 100"/>
              <a:gd name="T51" fmla="*/ 24 h 136"/>
              <a:gd name="T52" fmla="*/ 2 w 100"/>
              <a:gd name="T53" fmla="*/ 46 h 136"/>
              <a:gd name="T54" fmla="*/ 8 w 100"/>
              <a:gd name="T55" fmla="*/ 66 h 136"/>
              <a:gd name="T56" fmla="*/ 16 w 100"/>
              <a:gd name="T57" fmla="*/ 86 h 136"/>
              <a:gd name="T58" fmla="*/ 26 w 100"/>
              <a:gd name="T59" fmla="*/ 104 h 136"/>
              <a:gd name="T60" fmla="*/ 26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26" y="104"/>
                </a:moveTo>
                <a:lnTo>
                  <a:pt x="26" y="104"/>
                </a:lnTo>
                <a:lnTo>
                  <a:pt x="34" y="112"/>
                </a:lnTo>
                <a:lnTo>
                  <a:pt x="44" y="120"/>
                </a:lnTo>
                <a:lnTo>
                  <a:pt x="52" y="126"/>
                </a:lnTo>
                <a:lnTo>
                  <a:pt x="62" y="132"/>
                </a:lnTo>
                <a:lnTo>
                  <a:pt x="72" y="134"/>
                </a:lnTo>
                <a:lnTo>
                  <a:pt x="82" y="136"/>
                </a:lnTo>
                <a:lnTo>
                  <a:pt x="90" y="136"/>
                </a:lnTo>
                <a:lnTo>
                  <a:pt x="100" y="134"/>
                </a:lnTo>
                <a:lnTo>
                  <a:pt x="100" y="134"/>
                </a:lnTo>
                <a:lnTo>
                  <a:pt x="98" y="110"/>
                </a:lnTo>
                <a:lnTo>
                  <a:pt x="92" y="86"/>
                </a:lnTo>
                <a:lnTo>
                  <a:pt x="84" y="62"/>
                </a:lnTo>
                <a:lnTo>
                  <a:pt x="72" y="40"/>
                </a:lnTo>
                <a:lnTo>
                  <a:pt x="72" y="40"/>
                </a:lnTo>
                <a:lnTo>
                  <a:pt x="60" y="26"/>
                </a:lnTo>
                <a:lnTo>
                  <a:pt x="46" y="14"/>
                </a:lnTo>
                <a:lnTo>
                  <a:pt x="32" y="6"/>
                </a:lnTo>
                <a:lnTo>
                  <a:pt x="18" y="0"/>
                </a:lnTo>
                <a:lnTo>
                  <a:pt x="18" y="0"/>
                </a:lnTo>
                <a:lnTo>
                  <a:pt x="12" y="2"/>
                </a:lnTo>
                <a:lnTo>
                  <a:pt x="6" y="6"/>
                </a:lnTo>
                <a:lnTo>
                  <a:pt x="2" y="14"/>
                </a:lnTo>
                <a:lnTo>
                  <a:pt x="0" y="24"/>
                </a:lnTo>
                <a:lnTo>
                  <a:pt x="0" y="24"/>
                </a:lnTo>
                <a:lnTo>
                  <a:pt x="2" y="46"/>
                </a:lnTo>
                <a:lnTo>
                  <a:pt x="8" y="66"/>
                </a:lnTo>
                <a:lnTo>
                  <a:pt x="16" y="86"/>
                </a:lnTo>
                <a:lnTo>
                  <a:pt x="26" y="104"/>
                </a:lnTo>
                <a:lnTo>
                  <a:pt x="26"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6" name="Freeform 191"/>
          <p:cNvSpPr/>
          <p:nvPr/>
        </p:nvSpPr>
        <p:spPr bwMode="auto">
          <a:xfrm>
            <a:off x="5603064" y="4816919"/>
            <a:ext cx="33377" cy="41721"/>
          </a:xfrm>
          <a:custGeom>
            <a:avLst/>
            <a:gdLst>
              <a:gd name="T0" fmla="*/ 70 w 96"/>
              <a:gd name="T1" fmla="*/ 84 h 120"/>
              <a:gd name="T2" fmla="*/ 70 w 96"/>
              <a:gd name="T3" fmla="*/ 84 h 120"/>
              <a:gd name="T4" fmla="*/ 56 w 96"/>
              <a:gd name="T5" fmla="*/ 100 h 120"/>
              <a:gd name="T6" fmla="*/ 38 w 96"/>
              <a:gd name="T7" fmla="*/ 110 h 120"/>
              <a:gd name="T8" fmla="*/ 20 w 96"/>
              <a:gd name="T9" fmla="*/ 118 h 120"/>
              <a:gd name="T10" fmla="*/ 10 w 96"/>
              <a:gd name="T11" fmla="*/ 120 h 120"/>
              <a:gd name="T12" fmla="*/ 0 w 96"/>
              <a:gd name="T13" fmla="*/ 120 h 120"/>
              <a:gd name="T14" fmla="*/ 0 w 96"/>
              <a:gd name="T15" fmla="*/ 120 h 120"/>
              <a:gd name="T16" fmla="*/ 0 w 96"/>
              <a:gd name="T17" fmla="*/ 108 h 120"/>
              <a:gd name="T18" fmla="*/ 0 w 96"/>
              <a:gd name="T19" fmla="*/ 96 h 120"/>
              <a:gd name="T20" fmla="*/ 0 w 96"/>
              <a:gd name="T21" fmla="*/ 84 h 120"/>
              <a:gd name="T22" fmla="*/ 4 w 96"/>
              <a:gd name="T23" fmla="*/ 72 h 120"/>
              <a:gd name="T24" fmla="*/ 6 w 96"/>
              <a:gd name="T25" fmla="*/ 60 h 120"/>
              <a:gd name="T26" fmla="*/ 12 w 96"/>
              <a:gd name="T27" fmla="*/ 48 h 120"/>
              <a:gd name="T28" fmla="*/ 18 w 96"/>
              <a:gd name="T29" fmla="*/ 38 h 120"/>
              <a:gd name="T30" fmla="*/ 24 w 96"/>
              <a:gd name="T31" fmla="*/ 28 h 120"/>
              <a:gd name="T32" fmla="*/ 24 w 96"/>
              <a:gd name="T33" fmla="*/ 28 h 120"/>
              <a:gd name="T34" fmla="*/ 38 w 96"/>
              <a:gd name="T35" fmla="*/ 16 h 120"/>
              <a:gd name="T36" fmla="*/ 52 w 96"/>
              <a:gd name="T37" fmla="*/ 8 h 120"/>
              <a:gd name="T38" fmla="*/ 66 w 96"/>
              <a:gd name="T39" fmla="*/ 2 h 120"/>
              <a:gd name="T40" fmla="*/ 82 w 96"/>
              <a:gd name="T41" fmla="*/ 0 h 120"/>
              <a:gd name="T42" fmla="*/ 82 w 96"/>
              <a:gd name="T43" fmla="*/ 0 h 120"/>
              <a:gd name="T44" fmla="*/ 88 w 96"/>
              <a:gd name="T45" fmla="*/ 2 h 120"/>
              <a:gd name="T46" fmla="*/ 94 w 96"/>
              <a:gd name="T47" fmla="*/ 6 h 120"/>
              <a:gd name="T48" fmla="*/ 96 w 96"/>
              <a:gd name="T49" fmla="*/ 12 h 120"/>
              <a:gd name="T50" fmla="*/ 96 w 96"/>
              <a:gd name="T51" fmla="*/ 20 h 120"/>
              <a:gd name="T52" fmla="*/ 96 w 96"/>
              <a:gd name="T53" fmla="*/ 20 h 120"/>
              <a:gd name="T54" fmla="*/ 94 w 96"/>
              <a:gd name="T55" fmla="*/ 36 h 120"/>
              <a:gd name="T56" fmla="*/ 88 w 96"/>
              <a:gd name="T57" fmla="*/ 52 h 120"/>
              <a:gd name="T58" fmla="*/ 80 w 96"/>
              <a:gd name="T59" fmla="*/ 68 h 120"/>
              <a:gd name="T60" fmla="*/ 70 w 96"/>
              <a:gd name="T61" fmla="*/ 84 h 120"/>
              <a:gd name="T62" fmla="*/ 70 w 96"/>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0">
                <a:moveTo>
                  <a:pt x="70" y="84"/>
                </a:moveTo>
                <a:lnTo>
                  <a:pt x="70" y="84"/>
                </a:lnTo>
                <a:lnTo>
                  <a:pt x="56" y="100"/>
                </a:lnTo>
                <a:lnTo>
                  <a:pt x="38" y="110"/>
                </a:lnTo>
                <a:lnTo>
                  <a:pt x="20" y="118"/>
                </a:lnTo>
                <a:lnTo>
                  <a:pt x="10" y="120"/>
                </a:lnTo>
                <a:lnTo>
                  <a:pt x="0" y="120"/>
                </a:lnTo>
                <a:lnTo>
                  <a:pt x="0" y="120"/>
                </a:lnTo>
                <a:lnTo>
                  <a:pt x="0" y="108"/>
                </a:lnTo>
                <a:lnTo>
                  <a:pt x="0" y="96"/>
                </a:lnTo>
                <a:lnTo>
                  <a:pt x="0" y="84"/>
                </a:lnTo>
                <a:lnTo>
                  <a:pt x="4" y="72"/>
                </a:lnTo>
                <a:lnTo>
                  <a:pt x="6" y="60"/>
                </a:lnTo>
                <a:lnTo>
                  <a:pt x="12" y="48"/>
                </a:lnTo>
                <a:lnTo>
                  <a:pt x="18" y="38"/>
                </a:lnTo>
                <a:lnTo>
                  <a:pt x="24" y="28"/>
                </a:lnTo>
                <a:lnTo>
                  <a:pt x="24" y="28"/>
                </a:lnTo>
                <a:lnTo>
                  <a:pt x="38" y="16"/>
                </a:lnTo>
                <a:lnTo>
                  <a:pt x="52" y="8"/>
                </a:lnTo>
                <a:lnTo>
                  <a:pt x="66" y="2"/>
                </a:lnTo>
                <a:lnTo>
                  <a:pt x="82" y="0"/>
                </a:lnTo>
                <a:lnTo>
                  <a:pt x="82" y="0"/>
                </a:lnTo>
                <a:lnTo>
                  <a:pt x="88" y="2"/>
                </a:lnTo>
                <a:lnTo>
                  <a:pt x="94" y="6"/>
                </a:lnTo>
                <a:lnTo>
                  <a:pt x="96" y="12"/>
                </a:lnTo>
                <a:lnTo>
                  <a:pt x="96" y="20"/>
                </a:lnTo>
                <a:lnTo>
                  <a:pt x="96" y="20"/>
                </a:lnTo>
                <a:lnTo>
                  <a:pt x="94" y="36"/>
                </a:lnTo>
                <a:lnTo>
                  <a:pt x="88" y="52"/>
                </a:lnTo>
                <a:lnTo>
                  <a:pt x="80" y="68"/>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7" name="Freeform 192"/>
          <p:cNvSpPr/>
          <p:nvPr/>
        </p:nvSpPr>
        <p:spPr bwMode="auto">
          <a:xfrm>
            <a:off x="5571077" y="4871157"/>
            <a:ext cx="41721" cy="41026"/>
          </a:xfrm>
          <a:custGeom>
            <a:avLst/>
            <a:gdLst>
              <a:gd name="T0" fmla="*/ 42 w 120"/>
              <a:gd name="T1" fmla="*/ 96 h 118"/>
              <a:gd name="T2" fmla="*/ 42 w 120"/>
              <a:gd name="T3" fmla="*/ 96 h 118"/>
              <a:gd name="T4" fmla="*/ 52 w 120"/>
              <a:gd name="T5" fmla="*/ 104 h 118"/>
              <a:gd name="T6" fmla="*/ 62 w 120"/>
              <a:gd name="T7" fmla="*/ 110 h 118"/>
              <a:gd name="T8" fmla="*/ 72 w 120"/>
              <a:gd name="T9" fmla="*/ 114 h 118"/>
              <a:gd name="T10" fmla="*/ 82 w 120"/>
              <a:gd name="T11" fmla="*/ 116 h 118"/>
              <a:gd name="T12" fmla="*/ 92 w 120"/>
              <a:gd name="T13" fmla="*/ 118 h 118"/>
              <a:gd name="T14" fmla="*/ 102 w 120"/>
              <a:gd name="T15" fmla="*/ 118 h 118"/>
              <a:gd name="T16" fmla="*/ 112 w 120"/>
              <a:gd name="T17" fmla="*/ 116 h 118"/>
              <a:gd name="T18" fmla="*/ 120 w 120"/>
              <a:gd name="T19" fmla="*/ 112 h 118"/>
              <a:gd name="T20" fmla="*/ 120 w 120"/>
              <a:gd name="T21" fmla="*/ 112 h 118"/>
              <a:gd name="T22" fmla="*/ 114 w 120"/>
              <a:gd name="T23" fmla="*/ 88 h 118"/>
              <a:gd name="T24" fmla="*/ 104 w 120"/>
              <a:gd name="T25" fmla="*/ 66 h 118"/>
              <a:gd name="T26" fmla="*/ 90 w 120"/>
              <a:gd name="T27" fmla="*/ 46 h 118"/>
              <a:gd name="T28" fmla="*/ 74 w 120"/>
              <a:gd name="T29" fmla="*/ 28 h 118"/>
              <a:gd name="T30" fmla="*/ 74 w 120"/>
              <a:gd name="T31" fmla="*/ 28 h 118"/>
              <a:gd name="T32" fmla="*/ 60 w 120"/>
              <a:gd name="T33" fmla="*/ 16 h 118"/>
              <a:gd name="T34" fmla="*/ 44 w 120"/>
              <a:gd name="T35" fmla="*/ 8 h 118"/>
              <a:gd name="T36" fmla="*/ 28 w 120"/>
              <a:gd name="T37" fmla="*/ 2 h 118"/>
              <a:gd name="T38" fmla="*/ 14 w 120"/>
              <a:gd name="T39" fmla="*/ 0 h 118"/>
              <a:gd name="T40" fmla="*/ 14 w 120"/>
              <a:gd name="T41" fmla="*/ 0 h 118"/>
              <a:gd name="T42" fmla="*/ 8 w 120"/>
              <a:gd name="T43" fmla="*/ 2 h 118"/>
              <a:gd name="T44" fmla="*/ 2 w 120"/>
              <a:gd name="T45" fmla="*/ 8 h 118"/>
              <a:gd name="T46" fmla="*/ 0 w 120"/>
              <a:gd name="T47" fmla="*/ 16 h 118"/>
              <a:gd name="T48" fmla="*/ 0 w 120"/>
              <a:gd name="T49" fmla="*/ 24 h 118"/>
              <a:gd name="T50" fmla="*/ 0 w 120"/>
              <a:gd name="T51" fmla="*/ 24 h 118"/>
              <a:gd name="T52" fmla="*/ 8 w 120"/>
              <a:gd name="T53" fmla="*/ 46 h 118"/>
              <a:gd name="T54" fmla="*/ 16 w 120"/>
              <a:gd name="T55" fmla="*/ 66 h 118"/>
              <a:gd name="T56" fmla="*/ 28 w 120"/>
              <a:gd name="T57" fmla="*/ 82 h 118"/>
              <a:gd name="T58" fmla="*/ 42 w 120"/>
              <a:gd name="T59" fmla="*/ 96 h 118"/>
              <a:gd name="T60" fmla="*/ 42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42" y="96"/>
                </a:moveTo>
                <a:lnTo>
                  <a:pt x="42" y="96"/>
                </a:lnTo>
                <a:lnTo>
                  <a:pt x="52" y="104"/>
                </a:lnTo>
                <a:lnTo>
                  <a:pt x="62" y="110"/>
                </a:lnTo>
                <a:lnTo>
                  <a:pt x="72" y="114"/>
                </a:lnTo>
                <a:lnTo>
                  <a:pt x="82" y="116"/>
                </a:lnTo>
                <a:lnTo>
                  <a:pt x="92" y="118"/>
                </a:lnTo>
                <a:lnTo>
                  <a:pt x="102" y="118"/>
                </a:lnTo>
                <a:lnTo>
                  <a:pt x="112" y="116"/>
                </a:lnTo>
                <a:lnTo>
                  <a:pt x="120" y="112"/>
                </a:lnTo>
                <a:lnTo>
                  <a:pt x="120" y="112"/>
                </a:lnTo>
                <a:lnTo>
                  <a:pt x="114" y="88"/>
                </a:lnTo>
                <a:lnTo>
                  <a:pt x="104" y="66"/>
                </a:lnTo>
                <a:lnTo>
                  <a:pt x="90" y="46"/>
                </a:lnTo>
                <a:lnTo>
                  <a:pt x="74" y="28"/>
                </a:lnTo>
                <a:lnTo>
                  <a:pt x="74" y="28"/>
                </a:lnTo>
                <a:lnTo>
                  <a:pt x="60" y="16"/>
                </a:lnTo>
                <a:lnTo>
                  <a:pt x="44" y="8"/>
                </a:lnTo>
                <a:lnTo>
                  <a:pt x="28" y="2"/>
                </a:lnTo>
                <a:lnTo>
                  <a:pt x="14" y="0"/>
                </a:lnTo>
                <a:lnTo>
                  <a:pt x="14" y="0"/>
                </a:lnTo>
                <a:lnTo>
                  <a:pt x="8" y="2"/>
                </a:lnTo>
                <a:lnTo>
                  <a:pt x="2" y="8"/>
                </a:lnTo>
                <a:lnTo>
                  <a:pt x="0" y="16"/>
                </a:lnTo>
                <a:lnTo>
                  <a:pt x="0" y="24"/>
                </a:lnTo>
                <a:lnTo>
                  <a:pt x="0" y="24"/>
                </a:lnTo>
                <a:lnTo>
                  <a:pt x="8" y="46"/>
                </a:lnTo>
                <a:lnTo>
                  <a:pt x="16" y="66"/>
                </a:lnTo>
                <a:lnTo>
                  <a:pt x="28" y="82"/>
                </a:lnTo>
                <a:lnTo>
                  <a:pt x="42" y="96"/>
                </a:lnTo>
                <a:lnTo>
                  <a:pt x="42"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8" name="Freeform 193"/>
          <p:cNvSpPr/>
          <p:nvPr/>
        </p:nvSpPr>
        <p:spPr bwMode="auto">
          <a:xfrm>
            <a:off x="5610713" y="4864203"/>
            <a:ext cx="28510" cy="45894"/>
          </a:xfrm>
          <a:custGeom>
            <a:avLst/>
            <a:gdLst>
              <a:gd name="T0" fmla="*/ 68 w 82"/>
              <a:gd name="T1" fmla="*/ 82 h 132"/>
              <a:gd name="T2" fmla="*/ 68 w 82"/>
              <a:gd name="T3" fmla="*/ 82 h 132"/>
              <a:gd name="T4" fmla="*/ 56 w 82"/>
              <a:gd name="T5" fmla="*/ 100 h 132"/>
              <a:gd name="T6" fmla="*/ 42 w 82"/>
              <a:gd name="T7" fmla="*/ 116 h 132"/>
              <a:gd name="T8" fmla="*/ 26 w 82"/>
              <a:gd name="T9" fmla="*/ 126 h 132"/>
              <a:gd name="T10" fmla="*/ 16 w 82"/>
              <a:gd name="T11" fmla="*/ 130 h 132"/>
              <a:gd name="T12" fmla="*/ 6 w 82"/>
              <a:gd name="T13" fmla="*/ 132 h 132"/>
              <a:gd name="T14" fmla="*/ 6 w 82"/>
              <a:gd name="T15" fmla="*/ 132 h 132"/>
              <a:gd name="T16" fmla="*/ 4 w 82"/>
              <a:gd name="T17" fmla="*/ 120 h 132"/>
              <a:gd name="T18" fmla="*/ 0 w 82"/>
              <a:gd name="T19" fmla="*/ 108 h 132"/>
              <a:gd name="T20" fmla="*/ 0 w 82"/>
              <a:gd name="T21" fmla="*/ 96 h 132"/>
              <a:gd name="T22" fmla="*/ 0 w 82"/>
              <a:gd name="T23" fmla="*/ 84 h 132"/>
              <a:gd name="T24" fmla="*/ 2 w 82"/>
              <a:gd name="T25" fmla="*/ 72 h 132"/>
              <a:gd name="T26" fmla="*/ 4 w 82"/>
              <a:gd name="T27" fmla="*/ 60 h 132"/>
              <a:gd name="T28" fmla="*/ 8 w 82"/>
              <a:gd name="T29" fmla="*/ 50 h 132"/>
              <a:gd name="T30" fmla="*/ 12 w 82"/>
              <a:gd name="T31" fmla="*/ 38 h 132"/>
              <a:gd name="T32" fmla="*/ 12 w 82"/>
              <a:gd name="T33" fmla="*/ 38 h 132"/>
              <a:gd name="T34" fmla="*/ 22 w 82"/>
              <a:gd name="T35" fmla="*/ 24 h 132"/>
              <a:gd name="T36" fmla="*/ 34 w 82"/>
              <a:gd name="T37" fmla="*/ 12 h 132"/>
              <a:gd name="T38" fmla="*/ 48 w 82"/>
              <a:gd name="T39" fmla="*/ 4 h 132"/>
              <a:gd name="T40" fmla="*/ 64 w 82"/>
              <a:gd name="T41" fmla="*/ 0 h 132"/>
              <a:gd name="T42" fmla="*/ 64 w 82"/>
              <a:gd name="T43" fmla="*/ 0 h 132"/>
              <a:gd name="T44" fmla="*/ 70 w 82"/>
              <a:gd name="T45" fmla="*/ 0 h 132"/>
              <a:gd name="T46" fmla="*/ 76 w 82"/>
              <a:gd name="T47" fmla="*/ 2 h 132"/>
              <a:gd name="T48" fmla="*/ 80 w 82"/>
              <a:gd name="T49" fmla="*/ 8 h 132"/>
              <a:gd name="T50" fmla="*/ 82 w 82"/>
              <a:gd name="T51" fmla="*/ 16 h 132"/>
              <a:gd name="T52" fmla="*/ 82 w 82"/>
              <a:gd name="T53" fmla="*/ 16 h 132"/>
              <a:gd name="T54" fmla="*/ 82 w 82"/>
              <a:gd name="T55" fmla="*/ 32 h 132"/>
              <a:gd name="T56" fmla="*/ 80 w 82"/>
              <a:gd name="T57" fmla="*/ 50 h 132"/>
              <a:gd name="T58" fmla="*/ 74 w 82"/>
              <a:gd name="T59" fmla="*/ 66 h 132"/>
              <a:gd name="T60" fmla="*/ 68 w 82"/>
              <a:gd name="T61" fmla="*/ 82 h 132"/>
              <a:gd name="T62" fmla="*/ 68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68" y="82"/>
                </a:moveTo>
                <a:lnTo>
                  <a:pt x="68" y="82"/>
                </a:lnTo>
                <a:lnTo>
                  <a:pt x="56" y="100"/>
                </a:lnTo>
                <a:lnTo>
                  <a:pt x="42" y="116"/>
                </a:lnTo>
                <a:lnTo>
                  <a:pt x="26" y="126"/>
                </a:lnTo>
                <a:lnTo>
                  <a:pt x="16" y="130"/>
                </a:lnTo>
                <a:lnTo>
                  <a:pt x="6" y="132"/>
                </a:lnTo>
                <a:lnTo>
                  <a:pt x="6" y="132"/>
                </a:lnTo>
                <a:lnTo>
                  <a:pt x="4" y="120"/>
                </a:lnTo>
                <a:lnTo>
                  <a:pt x="0" y="108"/>
                </a:lnTo>
                <a:lnTo>
                  <a:pt x="0" y="96"/>
                </a:lnTo>
                <a:lnTo>
                  <a:pt x="0" y="84"/>
                </a:lnTo>
                <a:lnTo>
                  <a:pt x="2" y="72"/>
                </a:lnTo>
                <a:lnTo>
                  <a:pt x="4" y="60"/>
                </a:lnTo>
                <a:lnTo>
                  <a:pt x="8" y="50"/>
                </a:lnTo>
                <a:lnTo>
                  <a:pt x="12" y="38"/>
                </a:lnTo>
                <a:lnTo>
                  <a:pt x="12" y="38"/>
                </a:lnTo>
                <a:lnTo>
                  <a:pt x="22" y="24"/>
                </a:lnTo>
                <a:lnTo>
                  <a:pt x="34" y="12"/>
                </a:lnTo>
                <a:lnTo>
                  <a:pt x="48" y="4"/>
                </a:lnTo>
                <a:lnTo>
                  <a:pt x="64" y="0"/>
                </a:lnTo>
                <a:lnTo>
                  <a:pt x="64" y="0"/>
                </a:lnTo>
                <a:lnTo>
                  <a:pt x="70" y="0"/>
                </a:lnTo>
                <a:lnTo>
                  <a:pt x="76" y="2"/>
                </a:lnTo>
                <a:lnTo>
                  <a:pt x="80" y="8"/>
                </a:lnTo>
                <a:lnTo>
                  <a:pt x="82" y="16"/>
                </a:lnTo>
                <a:lnTo>
                  <a:pt x="82" y="16"/>
                </a:lnTo>
                <a:lnTo>
                  <a:pt x="82" y="32"/>
                </a:lnTo>
                <a:lnTo>
                  <a:pt x="80" y="50"/>
                </a:lnTo>
                <a:lnTo>
                  <a:pt x="74" y="66"/>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9" name="Freeform 194"/>
          <p:cNvSpPr/>
          <p:nvPr/>
        </p:nvSpPr>
        <p:spPr bwMode="auto">
          <a:xfrm>
            <a:off x="5584985" y="4926786"/>
            <a:ext cx="47980" cy="35463"/>
          </a:xfrm>
          <a:custGeom>
            <a:avLst/>
            <a:gdLst>
              <a:gd name="T0" fmla="*/ 56 w 138"/>
              <a:gd name="T1" fmla="*/ 90 h 102"/>
              <a:gd name="T2" fmla="*/ 56 w 138"/>
              <a:gd name="T3" fmla="*/ 90 h 102"/>
              <a:gd name="T4" fmla="*/ 68 w 138"/>
              <a:gd name="T5" fmla="*/ 96 h 102"/>
              <a:gd name="T6" fmla="*/ 78 w 138"/>
              <a:gd name="T7" fmla="*/ 100 h 102"/>
              <a:gd name="T8" fmla="*/ 90 w 138"/>
              <a:gd name="T9" fmla="*/ 102 h 102"/>
              <a:gd name="T10" fmla="*/ 100 w 138"/>
              <a:gd name="T11" fmla="*/ 102 h 102"/>
              <a:gd name="T12" fmla="*/ 110 w 138"/>
              <a:gd name="T13" fmla="*/ 102 h 102"/>
              <a:gd name="T14" fmla="*/ 120 w 138"/>
              <a:gd name="T15" fmla="*/ 98 h 102"/>
              <a:gd name="T16" fmla="*/ 128 w 138"/>
              <a:gd name="T17" fmla="*/ 96 h 102"/>
              <a:gd name="T18" fmla="*/ 138 w 138"/>
              <a:gd name="T19" fmla="*/ 90 h 102"/>
              <a:gd name="T20" fmla="*/ 138 w 138"/>
              <a:gd name="T21" fmla="*/ 90 h 102"/>
              <a:gd name="T22" fmla="*/ 126 w 138"/>
              <a:gd name="T23" fmla="*/ 70 h 102"/>
              <a:gd name="T24" fmla="*/ 112 w 138"/>
              <a:gd name="T25" fmla="*/ 50 h 102"/>
              <a:gd name="T26" fmla="*/ 94 w 138"/>
              <a:gd name="T27" fmla="*/ 32 h 102"/>
              <a:gd name="T28" fmla="*/ 74 w 138"/>
              <a:gd name="T29" fmla="*/ 18 h 102"/>
              <a:gd name="T30" fmla="*/ 74 w 138"/>
              <a:gd name="T31" fmla="*/ 18 h 102"/>
              <a:gd name="T32" fmla="*/ 58 w 138"/>
              <a:gd name="T33" fmla="*/ 8 h 102"/>
              <a:gd name="T34" fmla="*/ 42 w 138"/>
              <a:gd name="T35" fmla="*/ 4 h 102"/>
              <a:gd name="T36" fmla="*/ 26 w 138"/>
              <a:gd name="T37" fmla="*/ 0 h 102"/>
              <a:gd name="T38" fmla="*/ 10 w 138"/>
              <a:gd name="T39" fmla="*/ 2 h 102"/>
              <a:gd name="T40" fmla="*/ 10 w 138"/>
              <a:gd name="T41" fmla="*/ 2 h 102"/>
              <a:gd name="T42" fmla="*/ 4 w 138"/>
              <a:gd name="T43" fmla="*/ 6 h 102"/>
              <a:gd name="T44" fmla="*/ 0 w 138"/>
              <a:gd name="T45" fmla="*/ 12 h 102"/>
              <a:gd name="T46" fmla="*/ 0 w 138"/>
              <a:gd name="T47" fmla="*/ 20 h 102"/>
              <a:gd name="T48" fmla="*/ 2 w 138"/>
              <a:gd name="T49" fmla="*/ 28 h 102"/>
              <a:gd name="T50" fmla="*/ 2 w 138"/>
              <a:gd name="T51" fmla="*/ 28 h 102"/>
              <a:gd name="T52" fmla="*/ 12 w 138"/>
              <a:gd name="T53" fmla="*/ 48 h 102"/>
              <a:gd name="T54" fmla="*/ 26 w 138"/>
              <a:gd name="T55" fmla="*/ 66 h 102"/>
              <a:gd name="T56" fmla="*/ 40 w 138"/>
              <a:gd name="T57" fmla="*/ 80 h 102"/>
              <a:gd name="T58" fmla="*/ 56 w 138"/>
              <a:gd name="T59" fmla="*/ 90 h 102"/>
              <a:gd name="T60" fmla="*/ 56 w 138"/>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02">
                <a:moveTo>
                  <a:pt x="56" y="90"/>
                </a:moveTo>
                <a:lnTo>
                  <a:pt x="56" y="90"/>
                </a:lnTo>
                <a:lnTo>
                  <a:pt x="68" y="96"/>
                </a:lnTo>
                <a:lnTo>
                  <a:pt x="78" y="100"/>
                </a:lnTo>
                <a:lnTo>
                  <a:pt x="90" y="102"/>
                </a:lnTo>
                <a:lnTo>
                  <a:pt x="100" y="102"/>
                </a:lnTo>
                <a:lnTo>
                  <a:pt x="110" y="102"/>
                </a:lnTo>
                <a:lnTo>
                  <a:pt x="120" y="98"/>
                </a:lnTo>
                <a:lnTo>
                  <a:pt x="128" y="96"/>
                </a:lnTo>
                <a:lnTo>
                  <a:pt x="138" y="90"/>
                </a:lnTo>
                <a:lnTo>
                  <a:pt x="138" y="90"/>
                </a:lnTo>
                <a:lnTo>
                  <a:pt x="126" y="70"/>
                </a:lnTo>
                <a:lnTo>
                  <a:pt x="112" y="50"/>
                </a:lnTo>
                <a:lnTo>
                  <a:pt x="94" y="32"/>
                </a:lnTo>
                <a:lnTo>
                  <a:pt x="74" y="18"/>
                </a:lnTo>
                <a:lnTo>
                  <a:pt x="74" y="18"/>
                </a:lnTo>
                <a:lnTo>
                  <a:pt x="58" y="8"/>
                </a:lnTo>
                <a:lnTo>
                  <a:pt x="42" y="4"/>
                </a:lnTo>
                <a:lnTo>
                  <a:pt x="26" y="0"/>
                </a:lnTo>
                <a:lnTo>
                  <a:pt x="10" y="2"/>
                </a:lnTo>
                <a:lnTo>
                  <a:pt x="10" y="2"/>
                </a:lnTo>
                <a:lnTo>
                  <a:pt x="4" y="6"/>
                </a:lnTo>
                <a:lnTo>
                  <a:pt x="0" y="12"/>
                </a:lnTo>
                <a:lnTo>
                  <a:pt x="0" y="20"/>
                </a:lnTo>
                <a:lnTo>
                  <a:pt x="2" y="28"/>
                </a:lnTo>
                <a:lnTo>
                  <a:pt x="2" y="28"/>
                </a:lnTo>
                <a:lnTo>
                  <a:pt x="12" y="48"/>
                </a:lnTo>
                <a:lnTo>
                  <a:pt x="26" y="66"/>
                </a:lnTo>
                <a:lnTo>
                  <a:pt x="40" y="80"/>
                </a:lnTo>
                <a:lnTo>
                  <a:pt x="56" y="90"/>
                </a:lnTo>
                <a:lnTo>
                  <a:pt x="56"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0" name="Freeform 195"/>
          <p:cNvSpPr/>
          <p:nvPr/>
        </p:nvSpPr>
        <p:spPr bwMode="auto">
          <a:xfrm>
            <a:off x="5626706" y="4908706"/>
            <a:ext cx="25033" cy="49370"/>
          </a:xfrm>
          <a:custGeom>
            <a:avLst/>
            <a:gdLst>
              <a:gd name="T0" fmla="*/ 68 w 72"/>
              <a:gd name="T1" fmla="*/ 82 h 142"/>
              <a:gd name="T2" fmla="*/ 68 w 72"/>
              <a:gd name="T3" fmla="*/ 82 h 142"/>
              <a:gd name="T4" fmla="*/ 60 w 72"/>
              <a:gd name="T5" fmla="*/ 102 h 142"/>
              <a:gd name="T6" fmla="*/ 48 w 72"/>
              <a:gd name="T7" fmla="*/ 120 h 142"/>
              <a:gd name="T8" fmla="*/ 34 w 72"/>
              <a:gd name="T9" fmla="*/ 132 h 142"/>
              <a:gd name="T10" fmla="*/ 26 w 72"/>
              <a:gd name="T11" fmla="*/ 138 h 142"/>
              <a:gd name="T12" fmla="*/ 18 w 72"/>
              <a:gd name="T13" fmla="*/ 142 h 142"/>
              <a:gd name="T14" fmla="*/ 18 w 72"/>
              <a:gd name="T15" fmla="*/ 142 h 142"/>
              <a:gd name="T16" fmla="*/ 12 w 72"/>
              <a:gd name="T17" fmla="*/ 132 h 142"/>
              <a:gd name="T18" fmla="*/ 6 w 72"/>
              <a:gd name="T19" fmla="*/ 120 h 142"/>
              <a:gd name="T20" fmla="*/ 4 w 72"/>
              <a:gd name="T21" fmla="*/ 108 h 142"/>
              <a:gd name="T22" fmla="*/ 0 w 72"/>
              <a:gd name="T23" fmla="*/ 96 h 142"/>
              <a:gd name="T24" fmla="*/ 0 w 72"/>
              <a:gd name="T25" fmla="*/ 84 h 142"/>
              <a:gd name="T26" fmla="*/ 0 w 72"/>
              <a:gd name="T27" fmla="*/ 74 h 142"/>
              <a:gd name="T28" fmla="*/ 2 w 72"/>
              <a:gd name="T29" fmla="*/ 62 h 142"/>
              <a:gd name="T30" fmla="*/ 4 w 72"/>
              <a:gd name="T31" fmla="*/ 50 h 142"/>
              <a:gd name="T32" fmla="*/ 4 w 72"/>
              <a:gd name="T33" fmla="*/ 50 h 142"/>
              <a:gd name="T34" fmla="*/ 12 w 72"/>
              <a:gd name="T35" fmla="*/ 34 h 142"/>
              <a:gd name="T36" fmla="*/ 22 w 72"/>
              <a:gd name="T37" fmla="*/ 20 h 142"/>
              <a:gd name="T38" fmla="*/ 34 w 72"/>
              <a:gd name="T39" fmla="*/ 10 h 142"/>
              <a:gd name="T40" fmla="*/ 46 w 72"/>
              <a:gd name="T41" fmla="*/ 2 h 142"/>
              <a:gd name="T42" fmla="*/ 46 w 72"/>
              <a:gd name="T43" fmla="*/ 2 h 142"/>
              <a:gd name="T44" fmla="*/ 54 w 72"/>
              <a:gd name="T45" fmla="*/ 0 h 142"/>
              <a:gd name="T46" fmla="*/ 60 w 72"/>
              <a:gd name="T47" fmla="*/ 2 h 142"/>
              <a:gd name="T48" fmla="*/ 64 w 72"/>
              <a:gd name="T49" fmla="*/ 8 h 142"/>
              <a:gd name="T50" fmla="*/ 68 w 72"/>
              <a:gd name="T51" fmla="*/ 14 h 142"/>
              <a:gd name="T52" fmla="*/ 68 w 72"/>
              <a:gd name="T53" fmla="*/ 14 h 142"/>
              <a:gd name="T54" fmla="*/ 70 w 72"/>
              <a:gd name="T55" fmla="*/ 30 h 142"/>
              <a:gd name="T56" fmla="*/ 72 w 72"/>
              <a:gd name="T57" fmla="*/ 48 h 142"/>
              <a:gd name="T58" fmla="*/ 70 w 72"/>
              <a:gd name="T59" fmla="*/ 64 h 142"/>
              <a:gd name="T60" fmla="*/ 68 w 72"/>
              <a:gd name="T61" fmla="*/ 82 h 142"/>
              <a:gd name="T62" fmla="*/ 68 w 72"/>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2">
                <a:moveTo>
                  <a:pt x="68" y="82"/>
                </a:moveTo>
                <a:lnTo>
                  <a:pt x="68" y="82"/>
                </a:lnTo>
                <a:lnTo>
                  <a:pt x="60" y="102"/>
                </a:lnTo>
                <a:lnTo>
                  <a:pt x="48" y="120"/>
                </a:lnTo>
                <a:lnTo>
                  <a:pt x="34" y="132"/>
                </a:lnTo>
                <a:lnTo>
                  <a:pt x="26" y="138"/>
                </a:lnTo>
                <a:lnTo>
                  <a:pt x="18" y="142"/>
                </a:lnTo>
                <a:lnTo>
                  <a:pt x="18" y="142"/>
                </a:lnTo>
                <a:lnTo>
                  <a:pt x="12" y="132"/>
                </a:lnTo>
                <a:lnTo>
                  <a:pt x="6" y="120"/>
                </a:lnTo>
                <a:lnTo>
                  <a:pt x="4" y="108"/>
                </a:lnTo>
                <a:lnTo>
                  <a:pt x="0" y="96"/>
                </a:lnTo>
                <a:lnTo>
                  <a:pt x="0" y="84"/>
                </a:lnTo>
                <a:lnTo>
                  <a:pt x="0" y="74"/>
                </a:lnTo>
                <a:lnTo>
                  <a:pt x="2" y="62"/>
                </a:lnTo>
                <a:lnTo>
                  <a:pt x="4" y="50"/>
                </a:lnTo>
                <a:lnTo>
                  <a:pt x="4" y="50"/>
                </a:lnTo>
                <a:lnTo>
                  <a:pt x="12" y="34"/>
                </a:lnTo>
                <a:lnTo>
                  <a:pt x="22" y="20"/>
                </a:lnTo>
                <a:lnTo>
                  <a:pt x="34" y="10"/>
                </a:lnTo>
                <a:lnTo>
                  <a:pt x="46" y="2"/>
                </a:lnTo>
                <a:lnTo>
                  <a:pt x="46" y="2"/>
                </a:lnTo>
                <a:lnTo>
                  <a:pt x="54" y="0"/>
                </a:lnTo>
                <a:lnTo>
                  <a:pt x="60" y="2"/>
                </a:lnTo>
                <a:lnTo>
                  <a:pt x="64" y="8"/>
                </a:lnTo>
                <a:lnTo>
                  <a:pt x="68" y="14"/>
                </a:lnTo>
                <a:lnTo>
                  <a:pt x="68" y="14"/>
                </a:lnTo>
                <a:lnTo>
                  <a:pt x="70" y="30"/>
                </a:lnTo>
                <a:lnTo>
                  <a:pt x="72" y="48"/>
                </a:lnTo>
                <a:lnTo>
                  <a:pt x="70" y="64"/>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1" name="Freeform 196"/>
          <p:cNvSpPr/>
          <p:nvPr/>
        </p:nvSpPr>
        <p:spPr bwMode="auto">
          <a:xfrm>
            <a:off x="5609322" y="4978242"/>
            <a:ext cx="52152" cy="30596"/>
          </a:xfrm>
          <a:custGeom>
            <a:avLst/>
            <a:gdLst>
              <a:gd name="T0" fmla="*/ 70 w 150"/>
              <a:gd name="T1" fmla="*/ 84 h 88"/>
              <a:gd name="T2" fmla="*/ 70 w 150"/>
              <a:gd name="T3" fmla="*/ 84 h 88"/>
              <a:gd name="T4" fmla="*/ 82 w 150"/>
              <a:gd name="T5" fmla="*/ 86 h 88"/>
              <a:gd name="T6" fmla="*/ 94 w 150"/>
              <a:gd name="T7" fmla="*/ 88 h 88"/>
              <a:gd name="T8" fmla="*/ 104 w 150"/>
              <a:gd name="T9" fmla="*/ 88 h 88"/>
              <a:gd name="T10" fmla="*/ 116 w 150"/>
              <a:gd name="T11" fmla="*/ 86 h 88"/>
              <a:gd name="T12" fmla="*/ 124 w 150"/>
              <a:gd name="T13" fmla="*/ 84 h 88"/>
              <a:gd name="T14" fmla="*/ 134 w 150"/>
              <a:gd name="T15" fmla="*/ 78 h 88"/>
              <a:gd name="T16" fmla="*/ 142 w 150"/>
              <a:gd name="T17" fmla="*/ 74 h 88"/>
              <a:gd name="T18" fmla="*/ 150 w 150"/>
              <a:gd name="T19" fmla="*/ 68 h 88"/>
              <a:gd name="T20" fmla="*/ 150 w 150"/>
              <a:gd name="T21" fmla="*/ 68 h 88"/>
              <a:gd name="T22" fmla="*/ 134 w 150"/>
              <a:gd name="T23" fmla="*/ 48 h 88"/>
              <a:gd name="T24" fmla="*/ 116 w 150"/>
              <a:gd name="T25" fmla="*/ 32 h 88"/>
              <a:gd name="T26" fmla="*/ 96 w 150"/>
              <a:gd name="T27" fmla="*/ 18 h 88"/>
              <a:gd name="T28" fmla="*/ 74 w 150"/>
              <a:gd name="T29" fmla="*/ 8 h 88"/>
              <a:gd name="T30" fmla="*/ 74 w 150"/>
              <a:gd name="T31" fmla="*/ 8 h 88"/>
              <a:gd name="T32" fmla="*/ 56 w 150"/>
              <a:gd name="T33" fmla="*/ 2 h 88"/>
              <a:gd name="T34" fmla="*/ 38 w 150"/>
              <a:gd name="T35" fmla="*/ 0 h 88"/>
              <a:gd name="T36" fmla="*/ 22 w 150"/>
              <a:gd name="T37" fmla="*/ 0 h 88"/>
              <a:gd name="T38" fmla="*/ 8 w 150"/>
              <a:gd name="T39" fmla="*/ 4 h 88"/>
              <a:gd name="T40" fmla="*/ 8 w 150"/>
              <a:gd name="T41" fmla="*/ 4 h 88"/>
              <a:gd name="T42" fmla="*/ 2 w 150"/>
              <a:gd name="T43" fmla="*/ 10 h 88"/>
              <a:gd name="T44" fmla="*/ 0 w 150"/>
              <a:gd name="T45" fmla="*/ 16 h 88"/>
              <a:gd name="T46" fmla="*/ 0 w 150"/>
              <a:gd name="T47" fmla="*/ 24 h 88"/>
              <a:gd name="T48" fmla="*/ 6 w 150"/>
              <a:gd name="T49" fmla="*/ 32 h 88"/>
              <a:gd name="T50" fmla="*/ 6 w 150"/>
              <a:gd name="T51" fmla="*/ 32 h 88"/>
              <a:gd name="T52" fmla="*/ 18 w 150"/>
              <a:gd name="T53" fmla="*/ 50 h 88"/>
              <a:gd name="T54" fmla="*/ 34 w 150"/>
              <a:gd name="T55" fmla="*/ 64 h 88"/>
              <a:gd name="T56" fmla="*/ 52 w 150"/>
              <a:gd name="T57" fmla="*/ 76 h 88"/>
              <a:gd name="T58" fmla="*/ 70 w 150"/>
              <a:gd name="T59" fmla="*/ 84 h 88"/>
              <a:gd name="T60" fmla="*/ 70 w 150"/>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88">
                <a:moveTo>
                  <a:pt x="70" y="84"/>
                </a:moveTo>
                <a:lnTo>
                  <a:pt x="70" y="84"/>
                </a:lnTo>
                <a:lnTo>
                  <a:pt x="82" y="86"/>
                </a:lnTo>
                <a:lnTo>
                  <a:pt x="94" y="88"/>
                </a:lnTo>
                <a:lnTo>
                  <a:pt x="104" y="88"/>
                </a:lnTo>
                <a:lnTo>
                  <a:pt x="116" y="86"/>
                </a:lnTo>
                <a:lnTo>
                  <a:pt x="124" y="84"/>
                </a:lnTo>
                <a:lnTo>
                  <a:pt x="134" y="78"/>
                </a:lnTo>
                <a:lnTo>
                  <a:pt x="142" y="74"/>
                </a:lnTo>
                <a:lnTo>
                  <a:pt x="150" y="68"/>
                </a:lnTo>
                <a:lnTo>
                  <a:pt x="150" y="68"/>
                </a:lnTo>
                <a:lnTo>
                  <a:pt x="134" y="48"/>
                </a:lnTo>
                <a:lnTo>
                  <a:pt x="116" y="32"/>
                </a:lnTo>
                <a:lnTo>
                  <a:pt x="96" y="18"/>
                </a:lnTo>
                <a:lnTo>
                  <a:pt x="74" y="8"/>
                </a:lnTo>
                <a:lnTo>
                  <a:pt x="74" y="8"/>
                </a:lnTo>
                <a:lnTo>
                  <a:pt x="56" y="2"/>
                </a:lnTo>
                <a:lnTo>
                  <a:pt x="38" y="0"/>
                </a:lnTo>
                <a:lnTo>
                  <a:pt x="22" y="0"/>
                </a:lnTo>
                <a:lnTo>
                  <a:pt x="8" y="4"/>
                </a:lnTo>
                <a:lnTo>
                  <a:pt x="8" y="4"/>
                </a:lnTo>
                <a:lnTo>
                  <a:pt x="2" y="10"/>
                </a:lnTo>
                <a:lnTo>
                  <a:pt x="0" y="16"/>
                </a:lnTo>
                <a:lnTo>
                  <a:pt x="0" y="24"/>
                </a:lnTo>
                <a:lnTo>
                  <a:pt x="6" y="32"/>
                </a:lnTo>
                <a:lnTo>
                  <a:pt x="6" y="32"/>
                </a:lnTo>
                <a:lnTo>
                  <a:pt x="18" y="50"/>
                </a:lnTo>
                <a:lnTo>
                  <a:pt x="34" y="64"/>
                </a:lnTo>
                <a:lnTo>
                  <a:pt x="52" y="76"/>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2" name="Freeform 197"/>
          <p:cNvSpPr/>
          <p:nvPr/>
        </p:nvSpPr>
        <p:spPr bwMode="auto">
          <a:xfrm>
            <a:off x="5650348" y="4951123"/>
            <a:ext cx="23642" cy="50761"/>
          </a:xfrm>
          <a:custGeom>
            <a:avLst/>
            <a:gdLst>
              <a:gd name="T0" fmla="*/ 68 w 68"/>
              <a:gd name="T1" fmla="*/ 76 h 146"/>
              <a:gd name="T2" fmla="*/ 68 w 68"/>
              <a:gd name="T3" fmla="*/ 76 h 146"/>
              <a:gd name="T4" fmla="*/ 64 w 68"/>
              <a:gd name="T5" fmla="*/ 98 h 146"/>
              <a:gd name="T6" fmla="*/ 56 w 68"/>
              <a:gd name="T7" fmla="*/ 116 h 146"/>
              <a:gd name="T8" fmla="*/ 46 w 68"/>
              <a:gd name="T9" fmla="*/ 132 h 146"/>
              <a:gd name="T10" fmla="*/ 38 w 68"/>
              <a:gd name="T11" fmla="*/ 140 h 146"/>
              <a:gd name="T12" fmla="*/ 32 w 68"/>
              <a:gd name="T13" fmla="*/ 146 h 146"/>
              <a:gd name="T14" fmla="*/ 32 w 68"/>
              <a:gd name="T15" fmla="*/ 146 h 146"/>
              <a:gd name="T16" fmla="*/ 24 w 68"/>
              <a:gd name="T17" fmla="*/ 136 h 146"/>
              <a:gd name="T18" fmla="*/ 16 w 68"/>
              <a:gd name="T19" fmla="*/ 126 h 146"/>
              <a:gd name="T20" fmla="*/ 10 w 68"/>
              <a:gd name="T21" fmla="*/ 114 h 146"/>
              <a:gd name="T22" fmla="*/ 6 w 68"/>
              <a:gd name="T23" fmla="*/ 104 h 146"/>
              <a:gd name="T24" fmla="*/ 2 w 68"/>
              <a:gd name="T25" fmla="*/ 92 h 146"/>
              <a:gd name="T26" fmla="*/ 0 w 68"/>
              <a:gd name="T27" fmla="*/ 80 h 146"/>
              <a:gd name="T28" fmla="*/ 0 w 68"/>
              <a:gd name="T29" fmla="*/ 68 h 146"/>
              <a:gd name="T30" fmla="*/ 0 w 68"/>
              <a:gd name="T31" fmla="*/ 56 h 146"/>
              <a:gd name="T32" fmla="*/ 0 w 68"/>
              <a:gd name="T33" fmla="*/ 56 h 146"/>
              <a:gd name="T34" fmla="*/ 4 w 68"/>
              <a:gd name="T35" fmla="*/ 40 h 146"/>
              <a:gd name="T36" fmla="*/ 12 w 68"/>
              <a:gd name="T37" fmla="*/ 24 h 146"/>
              <a:gd name="T38" fmla="*/ 22 w 68"/>
              <a:gd name="T39" fmla="*/ 12 h 146"/>
              <a:gd name="T40" fmla="*/ 32 w 68"/>
              <a:gd name="T41" fmla="*/ 2 h 146"/>
              <a:gd name="T42" fmla="*/ 32 w 68"/>
              <a:gd name="T43" fmla="*/ 2 h 146"/>
              <a:gd name="T44" fmla="*/ 38 w 68"/>
              <a:gd name="T45" fmla="*/ 0 h 146"/>
              <a:gd name="T46" fmla="*/ 46 w 68"/>
              <a:gd name="T47" fmla="*/ 0 h 146"/>
              <a:gd name="T48" fmla="*/ 52 w 68"/>
              <a:gd name="T49" fmla="*/ 4 h 146"/>
              <a:gd name="T50" fmla="*/ 56 w 68"/>
              <a:gd name="T51" fmla="*/ 8 h 146"/>
              <a:gd name="T52" fmla="*/ 56 w 68"/>
              <a:gd name="T53" fmla="*/ 8 h 146"/>
              <a:gd name="T54" fmla="*/ 62 w 68"/>
              <a:gd name="T55" fmla="*/ 24 h 146"/>
              <a:gd name="T56" fmla="*/ 66 w 68"/>
              <a:gd name="T57" fmla="*/ 42 h 146"/>
              <a:gd name="T58" fmla="*/ 68 w 68"/>
              <a:gd name="T59" fmla="*/ 58 h 146"/>
              <a:gd name="T60" fmla="*/ 68 w 68"/>
              <a:gd name="T61" fmla="*/ 76 h 146"/>
              <a:gd name="T62" fmla="*/ 68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68" y="76"/>
                </a:moveTo>
                <a:lnTo>
                  <a:pt x="68" y="76"/>
                </a:lnTo>
                <a:lnTo>
                  <a:pt x="64" y="98"/>
                </a:lnTo>
                <a:lnTo>
                  <a:pt x="56" y="116"/>
                </a:lnTo>
                <a:lnTo>
                  <a:pt x="46" y="132"/>
                </a:lnTo>
                <a:lnTo>
                  <a:pt x="38" y="140"/>
                </a:lnTo>
                <a:lnTo>
                  <a:pt x="32" y="146"/>
                </a:lnTo>
                <a:lnTo>
                  <a:pt x="32" y="146"/>
                </a:lnTo>
                <a:lnTo>
                  <a:pt x="24" y="136"/>
                </a:lnTo>
                <a:lnTo>
                  <a:pt x="16" y="126"/>
                </a:lnTo>
                <a:lnTo>
                  <a:pt x="10" y="114"/>
                </a:lnTo>
                <a:lnTo>
                  <a:pt x="6" y="104"/>
                </a:lnTo>
                <a:lnTo>
                  <a:pt x="2" y="92"/>
                </a:lnTo>
                <a:lnTo>
                  <a:pt x="0" y="80"/>
                </a:lnTo>
                <a:lnTo>
                  <a:pt x="0" y="68"/>
                </a:lnTo>
                <a:lnTo>
                  <a:pt x="0" y="56"/>
                </a:lnTo>
                <a:lnTo>
                  <a:pt x="0" y="56"/>
                </a:lnTo>
                <a:lnTo>
                  <a:pt x="4" y="40"/>
                </a:lnTo>
                <a:lnTo>
                  <a:pt x="12" y="24"/>
                </a:lnTo>
                <a:lnTo>
                  <a:pt x="22" y="12"/>
                </a:lnTo>
                <a:lnTo>
                  <a:pt x="32" y="2"/>
                </a:lnTo>
                <a:lnTo>
                  <a:pt x="32" y="2"/>
                </a:lnTo>
                <a:lnTo>
                  <a:pt x="38" y="0"/>
                </a:lnTo>
                <a:lnTo>
                  <a:pt x="46" y="0"/>
                </a:lnTo>
                <a:lnTo>
                  <a:pt x="52" y="4"/>
                </a:lnTo>
                <a:lnTo>
                  <a:pt x="56" y="8"/>
                </a:lnTo>
                <a:lnTo>
                  <a:pt x="56" y="8"/>
                </a:lnTo>
                <a:lnTo>
                  <a:pt x="62" y="24"/>
                </a:lnTo>
                <a:lnTo>
                  <a:pt x="66" y="42"/>
                </a:lnTo>
                <a:lnTo>
                  <a:pt x="68" y="58"/>
                </a:lnTo>
                <a:lnTo>
                  <a:pt x="68" y="76"/>
                </a:lnTo>
                <a:lnTo>
                  <a:pt x="68"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3" name="Freeform 198"/>
          <p:cNvSpPr/>
          <p:nvPr/>
        </p:nvSpPr>
        <p:spPr bwMode="auto">
          <a:xfrm>
            <a:off x="5643395" y="5022745"/>
            <a:ext cx="54238" cy="27119"/>
          </a:xfrm>
          <a:custGeom>
            <a:avLst/>
            <a:gdLst>
              <a:gd name="T0" fmla="*/ 82 w 156"/>
              <a:gd name="T1" fmla="*/ 78 h 78"/>
              <a:gd name="T2" fmla="*/ 82 w 156"/>
              <a:gd name="T3" fmla="*/ 78 h 78"/>
              <a:gd name="T4" fmla="*/ 94 w 156"/>
              <a:gd name="T5" fmla="*/ 78 h 78"/>
              <a:gd name="T6" fmla="*/ 106 w 156"/>
              <a:gd name="T7" fmla="*/ 76 h 78"/>
              <a:gd name="T8" fmla="*/ 118 w 156"/>
              <a:gd name="T9" fmla="*/ 74 h 78"/>
              <a:gd name="T10" fmla="*/ 126 w 156"/>
              <a:gd name="T11" fmla="*/ 72 h 78"/>
              <a:gd name="T12" fmla="*/ 136 w 156"/>
              <a:gd name="T13" fmla="*/ 66 h 78"/>
              <a:gd name="T14" fmla="*/ 144 w 156"/>
              <a:gd name="T15" fmla="*/ 60 h 78"/>
              <a:gd name="T16" fmla="*/ 150 w 156"/>
              <a:gd name="T17" fmla="*/ 54 h 78"/>
              <a:gd name="T18" fmla="*/ 156 w 156"/>
              <a:gd name="T19" fmla="*/ 46 h 78"/>
              <a:gd name="T20" fmla="*/ 156 w 156"/>
              <a:gd name="T21" fmla="*/ 46 h 78"/>
              <a:gd name="T22" fmla="*/ 138 w 156"/>
              <a:gd name="T23" fmla="*/ 30 h 78"/>
              <a:gd name="T24" fmla="*/ 116 w 156"/>
              <a:gd name="T25" fmla="*/ 18 h 78"/>
              <a:gd name="T26" fmla="*/ 94 w 156"/>
              <a:gd name="T27" fmla="*/ 8 h 78"/>
              <a:gd name="T28" fmla="*/ 70 w 156"/>
              <a:gd name="T29" fmla="*/ 2 h 78"/>
              <a:gd name="T30" fmla="*/ 70 w 156"/>
              <a:gd name="T31" fmla="*/ 2 h 78"/>
              <a:gd name="T32" fmla="*/ 52 w 156"/>
              <a:gd name="T33" fmla="*/ 0 h 78"/>
              <a:gd name="T34" fmla="*/ 34 w 156"/>
              <a:gd name="T35" fmla="*/ 2 h 78"/>
              <a:gd name="T36" fmla="*/ 18 w 156"/>
              <a:gd name="T37" fmla="*/ 6 h 78"/>
              <a:gd name="T38" fmla="*/ 4 w 156"/>
              <a:gd name="T39" fmla="*/ 12 h 78"/>
              <a:gd name="T40" fmla="*/ 4 w 156"/>
              <a:gd name="T41" fmla="*/ 12 h 78"/>
              <a:gd name="T42" fmla="*/ 0 w 156"/>
              <a:gd name="T43" fmla="*/ 18 h 78"/>
              <a:gd name="T44" fmla="*/ 0 w 156"/>
              <a:gd name="T45" fmla="*/ 24 h 78"/>
              <a:gd name="T46" fmla="*/ 2 w 156"/>
              <a:gd name="T47" fmla="*/ 32 h 78"/>
              <a:gd name="T48" fmla="*/ 8 w 156"/>
              <a:gd name="T49" fmla="*/ 40 h 78"/>
              <a:gd name="T50" fmla="*/ 8 w 156"/>
              <a:gd name="T51" fmla="*/ 40 h 78"/>
              <a:gd name="T52" fmla="*/ 24 w 156"/>
              <a:gd name="T53" fmla="*/ 54 h 78"/>
              <a:gd name="T54" fmla="*/ 44 w 156"/>
              <a:gd name="T55" fmla="*/ 64 h 78"/>
              <a:gd name="T56" fmla="*/ 62 w 156"/>
              <a:gd name="T57" fmla="*/ 72 h 78"/>
              <a:gd name="T58" fmla="*/ 82 w 156"/>
              <a:gd name="T59" fmla="*/ 78 h 78"/>
              <a:gd name="T60" fmla="*/ 82 w 156"/>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78">
                <a:moveTo>
                  <a:pt x="82" y="78"/>
                </a:moveTo>
                <a:lnTo>
                  <a:pt x="82" y="78"/>
                </a:lnTo>
                <a:lnTo>
                  <a:pt x="94" y="78"/>
                </a:lnTo>
                <a:lnTo>
                  <a:pt x="106" y="76"/>
                </a:lnTo>
                <a:lnTo>
                  <a:pt x="118" y="74"/>
                </a:lnTo>
                <a:lnTo>
                  <a:pt x="126" y="72"/>
                </a:lnTo>
                <a:lnTo>
                  <a:pt x="136" y="66"/>
                </a:lnTo>
                <a:lnTo>
                  <a:pt x="144" y="60"/>
                </a:lnTo>
                <a:lnTo>
                  <a:pt x="150" y="54"/>
                </a:lnTo>
                <a:lnTo>
                  <a:pt x="156" y="46"/>
                </a:lnTo>
                <a:lnTo>
                  <a:pt x="156" y="46"/>
                </a:lnTo>
                <a:lnTo>
                  <a:pt x="138" y="30"/>
                </a:lnTo>
                <a:lnTo>
                  <a:pt x="116" y="18"/>
                </a:lnTo>
                <a:lnTo>
                  <a:pt x="94" y="8"/>
                </a:lnTo>
                <a:lnTo>
                  <a:pt x="70" y="2"/>
                </a:lnTo>
                <a:lnTo>
                  <a:pt x="70" y="2"/>
                </a:lnTo>
                <a:lnTo>
                  <a:pt x="52" y="0"/>
                </a:lnTo>
                <a:lnTo>
                  <a:pt x="34" y="2"/>
                </a:lnTo>
                <a:lnTo>
                  <a:pt x="18" y="6"/>
                </a:lnTo>
                <a:lnTo>
                  <a:pt x="4" y="12"/>
                </a:lnTo>
                <a:lnTo>
                  <a:pt x="4" y="12"/>
                </a:lnTo>
                <a:lnTo>
                  <a:pt x="0" y="18"/>
                </a:lnTo>
                <a:lnTo>
                  <a:pt x="0" y="24"/>
                </a:lnTo>
                <a:lnTo>
                  <a:pt x="2" y="32"/>
                </a:lnTo>
                <a:lnTo>
                  <a:pt x="8" y="40"/>
                </a:lnTo>
                <a:lnTo>
                  <a:pt x="8" y="40"/>
                </a:lnTo>
                <a:lnTo>
                  <a:pt x="24" y="54"/>
                </a:lnTo>
                <a:lnTo>
                  <a:pt x="44" y="64"/>
                </a:lnTo>
                <a:lnTo>
                  <a:pt x="62" y="72"/>
                </a:lnTo>
                <a:lnTo>
                  <a:pt x="82" y="78"/>
                </a:lnTo>
                <a:lnTo>
                  <a:pt x="82"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4" name="Freeform 199"/>
          <p:cNvSpPr/>
          <p:nvPr/>
        </p:nvSpPr>
        <p:spPr bwMode="auto">
          <a:xfrm>
            <a:off x="5681639" y="4987977"/>
            <a:ext cx="24338" cy="50761"/>
          </a:xfrm>
          <a:custGeom>
            <a:avLst/>
            <a:gdLst>
              <a:gd name="T0" fmla="*/ 70 w 70"/>
              <a:gd name="T1" fmla="*/ 70 h 146"/>
              <a:gd name="T2" fmla="*/ 70 w 70"/>
              <a:gd name="T3" fmla="*/ 70 h 146"/>
              <a:gd name="T4" fmla="*/ 70 w 70"/>
              <a:gd name="T5" fmla="*/ 92 h 146"/>
              <a:gd name="T6" fmla="*/ 66 w 70"/>
              <a:gd name="T7" fmla="*/ 112 h 146"/>
              <a:gd name="T8" fmla="*/ 58 w 70"/>
              <a:gd name="T9" fmla="*/ 130 h 146"/>
              <a:gd name="T10" fmla="*/ 54 w 70"/>
              <a:gd name="T11" fmla="*/ 140 h 146"/>
              <a:gd name="T12" fmla="*/ 46 w 70"/>
              <a:gd name="T13" fmla="*/ 146 h 146"/>
              <a:gd name="T14" fmla="*/ 46 w 70"/>
              <a:gd name="T15" fmla="*/ 146 h 146"/>
              <a:gd name="T16" fmla="*/ 38 w 70"/>
              <a:gd name="T17" fmla="*/ 138 h 146"/>
              <a:gd name="T18" fmla="*/ 28 w 70"/>
              <a:gd name="T19" fmla="*/ 130 h 146"/>
              <a:gd name="T20" fmla="*/ 20 w 70"/>
              <a:gd name="T21" fmla="*/ 120 h 146"/>
              <a:gd name="T22" fmla="*/ 14 w 70"/>
              <a:gd name="T23" fmla="*/ 110 h 146"/>
              <a:gd name="T24" fmla="*/ 8 w 70"/>
              <a:gd name="T25" fmla="*/ 100 h 146"/>
              <a:gd name="T26" fmla="*/ 4 w 70"/>
              <a:gd name="T27" fmla="*/ 88 h 146"/>
              <a:gd name="T28" fmla="*/ 0 w 70"/>
              <a:gd name="T29" fmla="*/ 76 h 146"/>
              <a:gd name="T30" fmla="*/ 0 w 70"/>
              <a:gd name="T31" fmla="*/ 64 h 146"/>
              <a:gd name="T32" fmla="*/ 0 w 70"/>
              <a:gd name="T33" fmla="*/ 64 h 146"/>
              <a:gd name="T34" fmla="*/ 0 w 70"/>
              <a:gd name="T35" fmla="*/ 48 h 146"/>
              <a:gd name="T36" fmla="*/ 4 w 70"/>
              <a:gd name="T37" fmla="*/ 32 h 146"/>
              <a:gd name="T38" fmla="*/ 10 w 70"/>
              <a:gd name="T39" fmla="*/ 16 h 146"/>
              <a:gd name="T40" fmla="*/ 20 w 70"/>
              <a:gd name="T41" fmla="*/ 4 h 146"/>
              <a:gd name="T42" fmla="*/ 20 w 70"/>
              <a:gd name="T43" fmla="*/ 4 h 146"/>
              <a:gd name="T44" fmla="*/ 24 w 70"/>
              <a:gd name="T45" fmla="*/ 0 h 146"/>
              <a:gd name="T46" fmla="*/ 32 w 70"/>
              <a:gd name="T47" fmla="*/ 0 h 146"/>
              <a:gd name="T48" fmla="*/ 38 w 70"/>
              <a:gd name="T49" fmla="*/ 2 h 146"/>
              <a:gd name="T50" fmla="*/ 44 w 70"/>
              <a:gd name="T51" fmla="*/ 8 h 146"/>
              <a:gd name="T52" fmla="*/ 44 w 70"/>
              <a:gd name="T53" fmla="*/ 8 h 146"/>
              <a:gd name="T54" fmla="*/ 52 w 70"/>
              <a:gd name="T55" fmla="*/ 22 h 146"/>
              <a:gd name="T56" fmla="*/ 60 w 70"/>
              <a:gd name="T57" fmla="*/ 36 h 146"/>
              <a:gd name="T58" fmla="*/ 66 w 70"/>
              <a:gd name="T59" fmla="*/ 54 h 146"/>
              <a:gd name="T60" fmla="*/ 70 w 70"/>
              <a:gd name="T61" fmla="*/ 70 h 146"/>
              <a:gd name="T62" fmla="*/ 70 w 70"/>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6">
                <a:moveTo>
                  <a:pt x="70" y="70"/>
                </a:moveTo>
                <a:lnTo>
                  <a:pt x="70" y="70"/>
                </a:lnTo>
                <a:lnTo>
                  <a:pt x="70" y="92"/>
                </a:lnTo>
                <a:lnTo>
                  <a:pt x="66" y="112"/>
                </a:lnTo>
                <a:lnTo>
                  <a:pt x="58" y="130"/>
                </a:lnTo>
                <a:lnTo>
                  <a:pt x="54" y="140"/>
                </a:lnTo>
                <a:lnTo>
                  <a:pt x="46" y="146"/>
                </a:lnTo>
                <a:lnTo>
                  <a:pt x="46" y="146"/>
                </a:lnTo>
                <a:lnTo>
                  <a:pt x="38" y="138"/>
                </a:lnTo>
                <a:lnTo>
                  <a:pt x="28" y="130"/>
                </a:lnTo>
                <a:lnTo>
                  <a:pt x="20" y="120"/>
                </a:lnTo>
                <a:lnTo>
                  <a:pt x="14" y="110"/>
                </a:lnTo>
                <a:lnTo>
                  <a:pt x="8" y="100"/>
                </a:lnTo>
                <a:lnTo>
                  <a:pt x="4" y="88"/>
                </a:lnTo>
                <a:lnTo>
                  <a:pt x="0" y="76"/>
                </a:lnTo>
                <a:lnTo>
                  <a:pt x="0" y="64"/>
                </a:lnTo>
                <a:lnTo>
                  <a:pt x="0" y="64"/>
                </a:lnTo>
                <a:lnTo>
                  <a:pt x="0" y="48"/>
                </a:lnTo>
                <a:lnTo>
                  <a:pt x="4" y="32"/>
                </a:lnTo>
                <a:lnTo>
                  <a:pt x="10" y="16"/>
                </a:lnTo>
                <a:lnTo>
                  <a:pt x="20" y="4"/>
                </a:lnTo>
                <a:lnTo>
                  <a:pt x="20" y="4"/>
                </a:lnTo>
                <a:lnTo>
                  <a:pt x="24" y="0"/>
                </a:lnTo>
                <a:lnTo>
                  <a:pt x="32" y="0"/>
                </a:lnTo>
                <a:lnTo>
                  <a:pt x="38" y="2"/>
                </a:lnTo>
                <a:lnTo>
                  <a:pt x="44" y="8"/>
                </a:lnTo>
                <a:lnTo>
                  <a:pt x="44" y="8"/>
                </a:lnTo>
                <a:lnTo>
                  <a:pt x="52" y="22"/>
                </a:lnTo>
                <a:lnTo>
                  <a:pt x="60" y="36"/>
                </a:lnTo>
                <a:lnTo>
                  <a:pt x="66" y="54"/>
                </a:lnTo>
                <a:lnTo>
                  <a:pt x="70" y="70"/>
                </a:lnTo>
                <a:lnTo>
                  <a:pt x="7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5" name="Freeform 200"/>
          <p:cNvSpPr/>
          <p:nvPr/>
        </p:nvSpPr>
        <p:spPr bwMode="auto">
          <a:xfrm>
            <a:off x="5685811" y="5058903"/>
            <a:ext cx="56324" cy="25033"/>
          </a:xfrm>
          <a:custGeom>
            <a:avLst/>
            <a:gdLst>
              <a:gd name="T0" fmla="*/ 94 w 162"/>
              <a:gd name="T1" fmla="*/ 72 h 72"/>
              <a:gd name="T2" fmla="*/ 94 w 162"/>
              <a:gd name="T3" fmla="*/ 72 h 72"/>
              <a:gd name="T4" fmla="*/ 106 w 162"/>
              <a:gd name="T5" fmla="*/ 70 h 72"/>
              <a:gd name="T6" fmla="*/ 118 w 162"/>
              <a:gd name="T7" fmla="*/ 68 h 72"/>
              <a:gd name="T8" fmla="*/ 128 w 162"/>
              <a:gd name="T9" fmla="*/ 64 h 72"/>
              <a:gd name="T10" fmla="*/ 138 w 162"/>
              <a:gd name="T11" fmla="*/ 58 h 72"/>
              <a:gd name="T12" fmla="*/ 146 w 162"/>
              <a:gd name="T13" fmla="*/ 52 h 72"/>
              <a:gd name="T14" fmla="*/ 152 w 162"/>
              <a:gd name="T15" fmla="*/ 44 h 72"/>
              <a:gd name="T16" fmla="*/ 158 w 162"/>
              <a:gd name="T17" fmla="*/ 36 h 72"/>
              <a:gd name="T18" fmla="*/ 162 w 162"/>
              <a:gd name="T19" fmla="*/ 28 h 72"/>
              <a:gd name="T20" fmla="*/ 162 w 162"/>
              <a:gd name="T21" fmla="*/ 28 h 72"/>
              <a:gd name="T22" fmla="*/ 140 w 162"/>
              <a:gd name="T23" fmla="*/ 16 h 72"/>
              <a:gd name="T24" fmla="*/ 116 w 162"/>
              <a:gd name="T25" fmla="*/ 8 h 72"/>
              <a:gd name="T26" fmla="*/ 92 w 162"/>
              <a:gd name="T27" fmla="*/ 2 h 72"/>
              <a:gd name="T28" fmla="*/ 66 w 162"/>
              <a:gd name="T29" fmla="*/ 0 h 72"/>
              <a:gd name="T30" fmla="*/ 66 w 162"/>
              <a:gd name="T31" fmla="*/ 0 h 72"/>
              <a:gd name="T32" fmla="*/ 48 w 162"/>
              <a:gd name="T33" fmla="*/ 2 h 72"/>
              <a:gd name="T34" fmla="*/ 32 w 162"/>
              <a:gd name="T35" fmla="*/ 6 h 72"/>
              <a:gd name="T36" fmla="*/ 16 w 162"/>
              <a:gd name="T37" fmla="*/ 14 h 72"/>
              <a:gd name="T38" fmla="*/ 4 w 162"/>
              <a:gd name="T39" fmla="*/ 24 h 72"/>
              <a:gd name="T40" fmla="*/ 4 w 162"/>
              <a:gd name="T41" fmla="*/ 24 h 72"/>
              <a:gd name="T42" fmla="*/ 0 w 162"/>
              <a:gd name="T43" fmla="*/ 30 h 72"/>
              <a:gd name="T44" fmla="*/ 2 w 162"/>
              <a:gd name="T45" fmla="*/ 36 h 72"/>
              <a:gd name="T46" fmla="*/ 6 w 162"/>
              <a:gd name="T47" fmla="*/ 44 h 72"/>
              <a:gd name="T48" fmla="*/ 12 w 162"/>
              <a:gd name="T49" fmla="*/ 50 h 72"/>
              <a:gd name="T50" fmla="*/ 12 w 162"/>
              <a:gd name="T51" fmla="*/ 50 h 72"/>
              <a:gd name="T52" fmla="*/ 32 w 162"/>
              <a:gd name="T53" fmla="*/ 60 h 72"/>
              <a:gd name="T54" fmla="*/ 52 w 162"/>
              <a:gd name="T55" fmla="*/ 68 h 72"/>
              <a:gd name="T56" fmla="*/ 74 w 162"/>
              <a:gd name="T57" fmla="*/ 72 h 72"/>
              <a:gd name="T58" fmla="*/ 94 w 162"/>
              <a:gd name="T59" fmla="*/ 72 h 72"/>
              <a:gd name="T60" fmla="*/ 94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94" y="72"/>
                </a:moveTo>
                <a:lnTo>
                  <a:pt x="94" y="72"/>
                </a:lnTo>
                <a:lnTo>
                  <a:pt x="106" y="70"/>
                </a:lnTo>
                <a:lnTo>
                  <a:pt x="118" y="68"/>
                </a:lnTo>
                <a:lnTo>
                  <a:pt x="128" y="64"/>
                </a:lnTo>
                <a:lnTo>
                  <a:pt x="138" y="58"/>
                </a:lnTo>
                <a:lnTo>
                  <a:pt x="146" y="52"/>
                </a:lnTo>
                <a:lnTo>
                  <a:pt x="152" y="44"/>
                </a:lnTo>
                <a:lnTo>
                  <a:pt x="158" y="36"/>
                </a:lnTo>
                <a:lnTo>
                  <a:pt x="162" y="28"/>
                </a:lnTo>
                <a:lnTo>
                  <a:pt x="162" y="28"/>
                </a:lnTo>
                <a:lnTo>
                  <a:pt x="140" y="16"/>
                </a:lnTo>
                <a:lnTo>
                  <a:pt x="116" y="8"/>
                </a:lnTo>
                <a:lnTo>
                  <a:pt x="92" y="2"/>
                </a:lnTo>
                <a:lnTo>
                  <a:pt x="66" y="0"/>
                </a:lnTo>
                <a:lnTo>
                  <a:pt x="66" y="0"/>
                </a:lnTo>
                <a:lnTo>
                  <a:pt x="48" y="2"/>
                </a:lnTo>
                <a:lnTo>
                  <a:pt x="32" y="6"/>
                </a:lnTo>
                <a:lnTo>
                  <a:pt x="16" y="14"/>
                </a:lnTo>
                <a:lnTo>
                  <a:pt x="4" y="24"/>
                </a:lnTo>
                <a:lnTo>
                  <a:pt x="4" y="24"/>
                </a:lnTo>
                <a:lnTo>
                  <a:pt x="0" y="30"/>
                </a:lnTo>
                <a:lnTo>
                  <a:pt x="2" y="36"/>
                </a:lnTo>
                <a:lnTo>
                  <a:pt x="6" y="44"/>
                </a:lnTo>
                <a:lnTo>
                  <a:pt x="12" y="50"/>
                </a:lnTo>
                <a:lnTo>
                  <a:pt x="12" y="50"/>
                </a:lnTo>
                <a:lnTo>
                  <a:pt x="32" y="60"/>
                </a:lnTo>
                <a:lnTo>
                  <a:pt x="52" y="68"/>
                </a:lnTo>
                <a:lnTo>
                  <a:pt x="74" y="72"/>
                </a:lnTo>
                <a:lnTo>
                  <a:pt x="94" y="72"/>
                </a:lnTo>
                <a:lnTo>
                  <a:pt x="94"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6" name="Freeform 201"/>
          <p:cNvSpPr/>
          <p:nvPr/>
        </p:nvSpPr>
        <p:spPr bwMode="auto">
          <a:xfrm>
            <a:off x="5718493" y="5019268"/>
            <a:ext cx="27814" cy="49370"/>
          </a:xfrm>
          <a:custGeom>
            <a:avLst/>
            <a:gdLst>
              <a:gd name="T0" fmla="*/ 74 w 80"/>
              <a:gd name="T1" fmla="*/ 62 h 142"/>
              <a:gd name="T2" fmla="*/ 74 w 80"/>
              <a:gd name="T3" fmla="*/ 62 h 142"/>
              <a:gd name="T4" fmla="*/ 80 w 80"/>
              <a:gd name="T5" fmla="*/ 84 h 142"/>
              <a:gd name="T6" fmla="*/ 80 w 80"/>
              <a:gd name="T7" fmla="*/ 104 h 142"/>
              <a:gd name="T8" fmla="*/ 78 w 80"/>
              <a:gd name="T9" fmla="*/ 114 h 142"/>
              <a:gd name="T10" fmla="*/ 76 w 80"/>
              <a:gd name="T11" fmla="*/ 124 h 142"/>
              <a:gd name="T12" fmla="*/ 72 w 80"/>
              <a:gd name="T13" fmla="*/ 134 h 142"/>
              <a:gd name="T14" fmla="*/ 68 w 80"/>
              <a:gd name="T15" fmla="*/ 142 h 142"/>
              <a:gd name="T16" fmla="*/ 68 w 80"/>
              <a:gd name="T17" fmla="*/ 142 h 142"/>
              <a:gd name="T18" fmla="*/ 56 w 80"/>
              <a:gd name="T19" fmla="*/ 136 h 142"/>
              <a:gd name="T20" fmla="*/ 46 w 80"/>
              <a:gd name="T21" fmla="*/ 128 h 142"/>
              <a:gd name="T22" fmla="*/ 36 w 80"/>
              <a:gd name="T23" fmla="*/ 120 h 142"/>
              <a:gd name="T24" fmla="*/ 28 w 80"/>
              <a:gd name="T25" fmla="*/ 112 h 142"/>
              <a:gd name="T26" fmla="*/ 20 w 80"/>
              <a:gd name="T27" fmla="*/ 102 h 142"/>
              <a:gd name="T28" fmla="*/ 12 w 80"/>
              <a:gd name="T29" fmla="*/ 92 h 142"/>
              <a:gd name="T30" fmla="*/ 8 w 80"/>
              <a:gd name="T31" fmla="*/ 82 h 142"/>
              <a:gd name="T32" fmla="*/ 4 w 80"/>
              <a:gd name="T33" fmla="*/ 70 h 142"/>
              <a:gd name="T34" fmla="*/ 4 w 80"/>
              <a:gd name="T35" fmla="*/ 70 h 142"/>
              <a:gd name="T36" fmla="*/ 0 w 80"/>
              <a:gd name="T37" fmla="*/ 52 h 142"/>
              <a:gd name="T38" fmla="*/ 0 w 80"/>
              <a:gd name="T39" fmla="*/ 36 h 142"/>
              <a:gd name="T40" fmla="*/ 4 w 80"/>
              <a:gd name="T41" fmla="*/ 20 h 142"/>
              <a:gd name="T42" fmla="*/ 10 w 80"/>
              <a:gd name="T43" fmla="*/ 6 h 142"/>
              <a:gd name="T44" fmla="*/ 10 w 80"/>
              <a:gd name="T45" fmla="*/ 6 h 142"/>
              <a:gd name="T46" fmla="*/ 16 w 80"/>
              <a:gd name="T47" fmla="*/ 2 h 142"/>
              <a:gd name="T48" fmla="*/ 22 w 80"/>
              <a:gd name="T49" fmla="*/ 0 h 142"/>
              <a:gd name="T50" fmla="*/ 28 w 80"/>
              <a:gd name="T51" fmla="*/ 2 h 142"/>
              <a:gd name="T52" fmla="*/ 36 w 80"/>
              <a:gd name="T53" fmla="*/ 6 h 142"/>
              <a:gd name="T54" fmla="*/ 36 w 80"/>
              <a:gd name="T55" fmla="*/ 6 h 142"/>
              <a:gd name="T56" fmla="*/ 48 w 80"/>
              <a:gd name="T57" fmla="*/ 18 h 142"/>
              <a:gd name="T58" fmla="*/ 58 w 80"/>
              <a:gd name="T59" fmla="*/ 30 h 142"/>
              <a:gd name="T60" fmla="*/ 68 w 80"/>
              <a:gd name="T61" fmla="*/ 46 h 142"/>
              <a:gd name="T62" fmla="*/ 74 w 80"/>
              <a:gd name="T63" fmla="*/ 62 h 142"/>
              <a:gd name="T64" fmla="*/ 74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74" y="62"/>
                </a:moveTo>
                <a:lnTo>
                  <a:pt x="74" y="62"/>
                </a:lnTo>
                <a:lnTo>
                  <a:pt x="80" y="84"/>
                </a:lnTo>
                <a:lnTo>
                  <a:pt x="80" y="104"/>
                </a:lnTo>
                <a:lnTo>
                  <a:pt x="78" y="114"/>
                </a:lnTo>
                <a:lnTo>
                  <a:pt x="76" y="124"/>
                </a:lnTo>
                <a:lnTo>
                  <a:pt x="72" y="134"/>
                </a:lnTo>
                <a:lnTo>
                  <a:pt x="68" y="142"/>
                </a:lnTo>
                <a:lnTo>
                  <a:pt x="68" y="142"/>
                </a:lnTo>
                <a:lnTo>
                  <a:pt x="56" y="136"/>
                </a:lnTo>
                <a:lnTo>
                  <a:pt x="46" y="128"/>
                </a:lnTo>
                <a:lnTo>
                  <a:pt x="36" y="120"/>
                </a:lnTo>
                <a:lnTo>
                  <a:pt x="28" y="112"/>
                </a:lnTo>
                <a:lnTo>
                  <a:pt x="20" y="102"/>
                </a:lnTo>
                <a:lnTo>
                  <a:pt x="12" y="92"/>
                </a:lnTo>
                <a:lnTo>
                  <a:pt x="8" y="82"/>
                </a:lnTo>
                <a:lnTo>
                  <a:pt x="4" y="70"/>
                </a:lnTo>
                <a:lnTo>
                  <a:pt x="4" y="70"/>
                </a:lnTo>
                <a:lnTo>
                  <a:pt x="0" y="52"/>
                </a:lnTo>
                <a:lnTo>
                  <a:pt x="0" y="36"/>
                </a:lnTo>
                <a:lnTo>
                  <a:pt x="4" y="20"/>
                </a:lnTo>
                <a:lnTo>
                  <a:pt x="10" y="6"/>
                </a:lnTo>
                <a:lnTo>
                  <a:pt x="10" y="6"/>
                </a:lnTo>
                <a:lnTo>
                  <a:pt x="16" y="2"/>
                </a:lnTo>
                <a:lnTo>
                  <a:pt x="22" y="0"/>
                </a:lnTo>
                <a:lnTo>
                  <a:pt x="28" y="2"/>
                </a:lnTo>
                <a:lnTo>
                  <a:pt x="36" y="6"/>
                </a:lnTo>
                <a:lnTo>
                  <a:pt x="36" y="6"/>
                </a:lnTo>
                <a:lnTo>
                  <a:pt x="48" y="18"/>
                </a:lnTo>
                <a:lnTo>
                  <a:pt x="58" y="30"/>
                </a:lnTo>
                <a:lnTo>
                  <a:pt x="68" y="46"/>
                </a:lnTo>
                <a:lnTo>
                  <a:pt x="74" y="62"/>
                </a:lnTo>
                <a:lnTo>
                  <a:pt x="74"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7" name="Freeform 202"/>
          <p:cNvSpPr/>
          <p:nvPr/>
        </p:nvSpPr>
        <p:spPr bwMode="auto">
          <a:xfrm>
            <a:off x="6057827" y="4752946"/>
            <a:ext cx="27814" cy="52847"/>
          </a:xfrm>
          <a:custGeom>
            <a:avLst/>
            <a:gdLst>
              <a:gd name="T0" fmla="*/ 68 w 80"/>
              <a:gd name="T1" fmla="*/ 106 h 152"/>
              <a:gd name="T2" fmla="*/ 68 w 80"/>
              <a:gd name="T3" fmla="*/ 106 h 152"/>
              <a:gd name="T4" fmla="*/ 62 w 80"/>
              <a:gd name="T5" fmla="*/ 116 h 152"/>
              <a:gd name="T6" fmla="*/ 56 w 80"/>
              <a:gd name="T7" fmla="*/ 126 h 152"/>
              <a:gd name="T8" fmla="*/ 48 w 80"/>
              <a:gd name="T9" fmla="*/ 134 h 152"/>
              <a:gd name="T10" fmla="*/ 40 w 80"/>
              <a:gd name="T11" fmla="*/ 140 h 152"/>
              <a:gd name="T12" fmla="*/ 30 w 80"/>
              <a:gd name="T13" fmla="*/ 146 h 152"/>
              <a:gd name="T14" fmla="*/ 22 w 80"/>
              <a:gd name="T15" fmla="*/ 148 h 152"/>
              <a:gd name="T16" fmla="*/ 12 w 80"/>
              <a:gd name="T17" fmla="*/ 150 h 152"/>
              <a:gd name="T18" fmla="*/ 2 w 80"/>
              <a:gd name="T19" fmla="*/ 152 h 152"/>
              <a:gd name="T20" fmla="*/ 2 w 80"/>
              <a:gd name="T21" fmla="*/ 152 h 152"/>
              <a:gd name="T22" fmla="*/ 0 w 80"/>
              <a:gd name="T23" fmla="*/ 126 h 152"/>
              <a:gd name="T24" fmla="*/ 0 w 80"/>
              <a:gd name="T25" fmla="*/ 100 h 152"/>
              <a:gd name="T26" fmla="*/ 4 w 80"/>
              <a:gd name="T27" fmla="*/ 76 h 152"/>
              <a:gd name="T28" fmla="*/ 12 w 80"/>
              <a:gd name="T29" fmla="*/ 52 h 152"/>
              <a:gd name="T30" fmla="*/ 12 w 80"/>
              <a:gd name="T31" fmla="*/ 52 h 152"/>
              <a:gd name="T32" fmla="*/ 20 w 80"/>
              <a:gd name="T33" fmla="*/ 34 h 152"/>
              <a:gd name="T34" fmla="*/ 30 w 80"/>
              <a:gd name="T35" fmla="*/ 20 h 152"/>
              <a:gd name="T36" fmla="*/ 42 w 80"/>
              <a:gd name="T37" fmla="*/ 8 h 152"/>
              <a:gd name="T38" fmla="*/ 56 w 80"/>
              <a:gd name="T39" fmla="*/ 0 h 152"/>
              <a:gd name="T40" fmla="*/ 56 w 80"/>
              <a:gd name="T41" fmla="*/ 0 h 152"/>
              <a:gd name="T42" fmla="*/ 62 w 80"/>
              <a:gd name="T43" fmla="*/ 0 h 152"/>
              <a:gd name="T44" fmla="*/ 68 w 80"/>
              <a:gd name="T45" fmla="*/ 2 h 152"/>
              <a:gd name="T46" fmla="*/ 74 w 80"/>
              <a:gd name="T47" fmla="*/ 10 h 152"/>
              <a:gd name="T48" fmla="*/ 78 w 80"/>
              <a:gd name="T49" fmla="*/ 18 h 152"/>
              <a:gd name="T50" fmla="*/ 78 w 80"/>
              <a:gd name="T51" fmla="*/ 18 h 152"/>
              <a:gd name="T52" fmla="*/ 80 w 80"/>
              <a:gd name="T53" fmla="*/ 42 h 152"/>
              <a:gd name="T54" fmla="*/ 80 w 80"/>
              <a:gd name="T55" fmla="*/ 64 h 152"/>
              <a:gd name="T56" fmla="*/ 76 w 80"/>
              <a:gd name="T57" fmla="*/ 86 h 152"/>
              <a:gd name="T58" fmla="*/ 68 w 80"/>
              <a:gd name="T59" fmla="*/ 106 h 152"/>
              <a:gd name="T60" fmla="*/ 68 w 80"/>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52">
                <a:moveTo>
                  <a:pt x="68" y="106"/>
                </a:moveTo>
                <a:lnTo>
                  <a:pt x="68" y="106"/>
                </a:lnTo>
                <a:lnTo>
                  <a:pt x="62" y="116"/>
                </a:lnTo>
                <a:lnTo>
                  <a:pt x="56" y="126"/>
                </a:lnTo>
                <a:lnTo>
                  <a:pt x="48" y="134"/>
                </a:lnTo>
                <a:lnTo>
                  <a:pt x="40" y="140"/>
                </a:lnTo>
                <a:lnTo>
                  <a:pt x="30" y="146"/>
                </a:lnTo>
                <a:lnTo>
                  <a:pt x="22" y="148"/>
                </a:lnTo>
                <a:lnTo>
                  <a:pt x="12" y="150"/>
                </a:lnTo>
                <a:lnTo>
                  <a:pt x="2" y="152"/>
                </a:lnTo>
                <a:lnTo>
                  <a:pt x="2" y="152"/>
                </a:lnTo>
                <a:lnTo>
                  <a:pt x="0" y="126"/>
                </a:lnTo>
                <a:lnTo>
                  <a:pt x="0" y="100"/>
                </a:lnTo>
                <a:lnTo>
                  <a:pt x="4" y="76"/>
                </a:lnTo>
                <a:lnTo>
                  <a:pt x="12" y="52"/>
                </a:lnTo>
                <a:lnTo>
                  <a:pt x="12" y="52"/>
                </a:lnTo>
                <a:lnTo>
                  <a:pt x="20" y="34"/>
                </a:lnTo>
                <a:lnTo>
                  <a:pt x="30" y="20"/>
                </a:lnTo>
                <a:lnTo>
                  <a:pt x="42" y="8"/>
                </a:lnTo>
                <a:lnTo>
                  <a:pt x="56" y="0"/>
                </a:lnTo>
                <a:lnTo>
                  <a:pt x="56" y="0"/>
                </a:lnTo>
                <a:lnTo>
                  <a:pt x="62" y="0"/>
                </a:lnTo>
                <a:lnTo>
                  <a:pt x="68" y="2"/>
                </a:lnTo>
                <a:lnTo>
                  <a:pt x="74" y="10"/>
                </a:lnTo>
                <a:lnTo>
                  <a:pt x="78" y="18"/>
                </a:lnTo>
                <a:lnTo>
                  <a:pt x="78" y="18"/>
                </a:lnTo>
                <a:lnTo>
                  <a:pt x="80" y="42"/>
                </a:lnTo>
                <a:lnTo>
                  <a:pt x="80" y="64"/>
                </a:lnTo>
                <a:lnTo>
                  <a:pt x="76" y="86"/>
                </a:lnTo>
                <a:lnTo>
                  <a:pt x="68" y="106"/>
                </a:lnTo>
                <a:lnTo>
                  <a:pt x="68"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8" name="Freeform 203"/>
          <p:cNvSpPr/>
          <p:nvPr/>
        </p:nvSpPr>
        <p:spPr bwMode="auto">
          <a:xfrm>
            <a:off x="6018192" y="4768940"/>
            <a:ext cx="40331" cy="37549"/>
          </a:xfrm>
          <a:custGeom>
            <a:avLst/>
            <a:gdLst>
              <a:gd name="T0" fmla="*/ 40 w 116"/>
              <a:gd name="T1" fmla="*/ 82 h 108"/>
              <a:gd name="T2" fmla="*/ 40 w 116"/>
              <a:gd name="T3" fmla="*/ 82 h 108"/>
              <a:gd name="T4" fmla="*/ 58 w 116"/>
              <a:gd name="T5" fmla="*/ 96 h 108"/>
              <a:gd name="T6" fmla="*/ 78 w 116"/>
              <a:gd name="T7" fmla="*/ 104 h 108"/>
              <a:gd name="T8" fmla="*/ 88 w 116"/>
              <a:gd name="T9" fmla="*/ 106 h 108"/>
              <a:gd name="T10" fmla="*/ 98 w 116"/>
              <a:gd name="T11" fmla="*/ 108 h 108"/>
              <a:gd name="T12" fmla="*/ 106 w 116"/>
              <a:gd name="T13" fmla="*/ 108 h 108"/>
              <a:gd name="T14" fmla="*/ 116 w 116"/>
              <a:gd name="T15" fmla="*/ 106 h 108"/>
              <a:gd name="T16" fmla="*/ 116 w 116"/>
              <a:gd name="T17" fmla="*/ 106 h 108"/>
              <a:gd name="T18" fmla="*/ 116 w 116"/>
              <a:gd name="T19" fmla="*/ 94 h 108"/>
              <a:gd name="T20" fmla="*/ 112 w 116"/>
              <a:gd name="T21" fmla="*/ 80 h 108"/>
              <a:gd name="T22" fmla="*/ 108 w 116"/>
              <a:gd name="T23" fmla="*/ 68 h 108"/>
              <a:gd name="T24" fmla="*/ 104 w 116"/>
              <a:gd name="T25" fmla="*/ 56 h 108"/>
              <a:gd name="T26" fmla="*/ 98 w 116"/>
              <a:gd name="T27" fmla="*/ 46 h 108"/>
              <a:gd name="T28" fmla="*/ 90 w 116"/>
              <a:gd name="T29" fmla="*/ 36 h 108"/>
              <a:gd name="T30" fmla="*/ 82 w 116"/>
              <a:gd name="T31" fmla="*/ 26 h 108"/>
              <a:gd name="T32" fmla="*/ 74 w 116"/>
              <a:gd name="T33" fmla="*/ 18 h 108"/>
              <a:gd name="T34" fmla="*/ 74 w 116"/>
              <a:gd name="T35" fmla="*/ 18 h 108"/>
              <a:gd name="T36" fmla="*/ 58 w 116"/>
              <a:gd name="T37" fmla="*/ 8 h 108"/>
              <a:gd name="T38" fmla="*/ 42 w 116"/>
              <a:gd name="T39" fmla="*/ 2 h 108"/>
              <a:gd name="T40" fmla="*/ 26 w 116"/>
              <a:gd name="T41" fmla="*/ 0 h 108"/>
              <a:gd name="T42" fmla="*/ 12 w 116"/>
              <a:gd name="T43" fmla="*/ 0 h 108"/>
              <a:gd name="T44" fmla="*/ 12 w 116"/>
              <a:gd name="T45" fmla="*/ 0 h 108"/>
              <a:gd name="T46" fmla="*/ 6 w 116"/>
              <a:gd name="T47" fmla="*/ 2 h 108"/>
              <a:gd name="T48" fmla="*/ 2 w 116"/>
              <a:gd name="T49" fmla="*/ 8 h 108"/>
              <a:gd name="T50" fmla="*/ 0 w 116"/>
              <a:gd name="T51" fmla="*/ 16 h 108"/>
              <a:gd name="T52" fmla="*/ 2 w 116"/>
              <a:gd name="T53" fmla="*/ 22 h 108"/>
              <a:gd name="T54" fmla="*/ 2 w 116"/>
              <a:gd name="T55" fmla="*/ 22 h 108"/>
              <a:gd name="T56" fmla="*/ 8 w 116"/>
              <a:gd name="T57" fmla="*/ 40 h 108"/>
              <a:gd name="T58" fmla="*/ 18 w 116"/>
              <a:gd name="T59" fmla="*/ 54 h 108"/>
              <a:gd name="T60" fmla="*/ 28 w 116"/>
              <a:gd name="T61" fmla="*/ 70 h 108"/>
              <a:gd name="T62" fmla="*/ 40 w 116"/>
              <a:gd name="T63" fmla="*/ 82 h 108"/>
              <a:gd name="T64" fmla="*/ 40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40" y="82"/>
                </a:moveTo>
                <a:lnTo>
                  <a:pt x="40" y="82"/>
                </a:lnTo>
                <a:lnTo>
                  <a:pt x="58" y="96"/>
                </a:lnTo>
                <a:lnTo>
                  <a:pt x="78" y="104"/>
                </a:lnTo>
                <a:lnTo>
                  <a:pt x="88" y="106"/>
                </a:lnTo>
                <a:lnTo>
                  <a:pt x="98" y="108"/>
                </a:lnTo>
                <a:lnTo>
                  <a:pt x="106" y="108"/>
                </a:lnTo>
                <a:lnTo>
                  <a:pt x="116" y="106"/>
                </a:lnTo>
                <a:lnTo>
                  <a:pt x="116" y="106"/>
                </a:lnTo>
                <a:lnTo>
                  <a:pt x="116" y="94"/>
                </a:lnTo>
                <a:lnTo>
                  <a:pt x="112" y="80"/>
                </a:lnTo>
                <a:lnTo>
                  <a:pt x="108" y="68"/>
                </a:lnTo>
                <a:lnTo>
                  <a:pt x="104" y="56"/>
                </a:lnTo>
                <a:lnTo>
                  <a:pt x="98" y="46"/>
                </a:lnTo>
                <a:lnTo>
                  <a:pt x="90" y="36"/>
                </a:lnTo>
                <a:lnTo>
                  <a:pt x="82" y="26"/>
                </a:lnTo>
                <a:lnTo>
                  <a:pt x="74" y="18"/>
                </a:lnTo>
                <a:lnTo>
                  <a:pt x="74" y="18"/>
                </a:lnTo>
                <a:lnTo>
                  <a:pt x="58" y="8"/>
                </a:lnTo>
                <a:lnTo>
                  <a:pt x="42" y="2"/>
                </a:lnTo>
                <a:lnTo>
                  <a:pt x="26" y="0"/>
                </a:lnTo>
                <a:lnTo>
                  <a:pt x="12" y="0"/>
                </a:lnTo>
                <a:lnTo>
                  <a:pt x="12" y="0"/>
                </a:lnTo>
                <a:lnTo>
                  <a:pt x="6" y="2"/>
                </a:lnTo>
                <a:lnTo>
                  <a:pt x="2" y="8"/>
                </a:lnTo>
                <a:lnTo>
                  <a:pt x="0" y="16"/>
                </a:lnTo>
                <a:lnTo>
                  <a:pt x="2" y="22"/>
                </a:lnTo>
                <a:lnTo>
                  <a:pt x="2" y="22"/>
                </a:lnTo>
                <a:lnTo>
                  <a:pt x="8" y="40"/>
                </a:lnTo>
                <a:lnTo>
                  <a:pt x="18" y="54"/>
                </a:lnTo>
                <a:lnTo>
                  <a:pt x="28" y="70"/>
                </a:lnTo>
                <a:lnTo>
                  <a:pt x="40" y="82"/>
                </a:lnTo>
                <a:lnTo>
                  <a:pt x="40"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9" name="Freeform 204"/>
          <p:cNvSpPr/>
          <p:nvPr/>
        </p:nvSpPr>
        <p:spPr bwMode="auto">
          <a:xfrm>
            <a:off x="6059218" y="4812052"/>
            <a:ext cx="34768" cy="47284"/>
          </a:xfrm>
          <a:custGeom>
            <a:avLst/>
            <a:gdLst>
              <a:gd name="T0" fmla="*/ 74 w 100"/>
              <a:gd name="T1" fmla="*/ 104 h 136"/>
              <a:gd name="T2" fmla="*/ 74 w 100"/>
              <a:gd name="T3" fmla="*/ 104 h 136"/>
              <a:gd name="T4" fmla="*/ 66 w 100"/>
              <a:gd name="T5" fmla="*/ 112 h 136"/>
              <a:gd name="T6" fmla="*/ 58 w 100"/>
              <a:gd name="T7" fmla="*/ 120 h 136"/>
              <a:gd name="T8" fmla="*/ 48 w 100"/>
              <a:gd name="T9" fmla="*/ 126 h 136"/>
              <a:gd name="T10" fmla="*/ 38 w 100"/>
              <a:gd name="T11" fmla="*/ 132 h 136"/>
              <a:gd name="T12" fmla="*/ 30 w 100"/>
              <a:gd name="T13" fmla="*/ 134 h 136"/>
              <a:gd name="T14" fmla="*/ 20 w 100"/>
              <a:gd name="T15" fmla="*/ 136 h 136"/>
              <a:gd name="T16" fmla="*/ 10 w 100"/>
              <a:gd name="T17" fmla="*/ 136 h 136"/>
              <a:gd name="T18" fmla="*/ 0 w 100"/>
              <a:gd name="T19" fmla="*/ 134 h 136"/>
              <a:gd name="T20" fmla="*/ 0 w 100"/>
              <a:gd name="T21" fmla="*/ 134 h 136"/>
              <a:gd name="T22" fmla="*/ 2 w 100"/>
              <a:gd name="T23" fmla="*/ 110 h 136"/>
              <a:gd name="T24" fmla="*/ 8 w 100"/>
              <a:gd name="T25" fmla="*/ 86 h 136"/>
              <a:gd name="T26" fmla="*/ 18 w 100"/>
              <a:gd name="T27" fmla="*/ 62 h 136"/>
              <a:gd name="T28" fmla="*/ 30 w 100"/>
              <a:gd name="T29" fmla="*/ 40 h 136"/>
              <a:gd name="T30" fmla="*/ 30 w 100"/>
              <a:gd name="T31" fmla="*/ 40 h 136"/>
              <a:gd name="T32" fmla="*/ 42 w 100"/>
              <a:gd name="T33" fmla="*/ 26 h 136"/>
              <a:gd name="T34" fmla="*/ 54 w 100"/>
              <a:gd name="T35" fmla="*/ 14 h 136"/>
              <a:gd name="T36" fmla="*/ 68 w 100"/>
              <a:gd name="T37" fmla="*/ 6 h 136"/>
              <a:gd name="T38" fmla="*/ 84 w 100"/>
              <a:gd name="T39" fmla="*/ 0 h 136"/>
              <a:gd name="T40" fmla="*/ 84 w 100"/>
              <a:gd name="T41" fmla="*/ 0 h 136"/>
              <a:gd name="T42" fmla="*/ 90 w 100"/>
              <a:gd name="T43" fmla="*/ 2 h 136"/>
              <a:gd name="T44" fmla="*/ 96 w 100"/>
              <a:gd name="T45" fmla="*/ 6 h 136"/>
              <a:gd name="T46" fmla="*/ 100 w 100"/>
              <a:gd name="T47" fmla="*/ 14 h 136"/>
              <a:gd name="T48" fmla="*/ 100 w 100"/>
              <a:gd name="T49" fmla="*/ 24 h 136"/>
              <a:gd name="T50" fmla="*/ 100 w 100"/>
              <a:gd name="T51" fmla="*/ 24 h 136"/>
              <a:gd name="T52" fmla="*/ 98 w 100"/>
              <a:gd name="T53" fmla="*/ 46 h 136"/>
              <a:gd name="T54" fmla="*/ 94 w 100"/>
              <a:gd name="T55" fmla="*/ 66 h 136"/>
              <a:gd name="T56" fmla="*/ 86 w 100"/>
              <a:gd name="T57" fmla="*/ 86 h 136"/>
              <a:gd name="T58" fmla="*/ 74 w 100"/>
              <a:gd name="T59" fmla="*/ 104 h 136"/>
              <a:gd name="T60" fmla="*/ 74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74" y="104"/>
                </a:moveTo>
                <a:lnTo>
                  <a:pt x="74" y="104"/>
                </a:lnTo>
                <a:lnTo>
                  <a:pt x="66" y="112"/>
                </a:lnTo>
                <a:lnTo>
                  <a:pt x="58" y="120"/>
                </a:lnTo>
                <a:lnTo>
                  <a:pt x="48" y="126"/>
                </a:lnTo>
                <a:lnTo>
                  <a:pt x="38" y="132"/>
                </a:lnTo>
                <a:lnTo>
                  <a:pt x="30" y="134"/>
                </a:lnTo>
                <a:lnTo>
                  <a:pt x="20" y="136"/>
                </a:lnTo>
                <a:lnTo>
                  <a:pt x="10" y="136"/>
                </a:lnTo>
                <a:lnTo>
                  <a:pt x="0" y="134"/>
                </a:lnTo>
                <a:lnTo>
                  <a:pt x="0" y="134"/>
                </a:lnTo>
                <a:lnTo>
                  <a:pt x="2" y="110"/>
                </a:lnTo>
                <a:lnTo>
                  <a:pt x="8" y="86"/>
                </a:lnTo>
                <a:lnTo>
                  <a:pt x="18" y="62"/>
                </a:lnTo>
                <a:lnTo>
                  <a:pt x="30" y="40"/>
                </a:lnTo>
                <a:lnTo>
                  <a:pt x="30" y="40"/>
                </a:lnTo>
                <a:lnTo>
                  <a:pt x="42" y="26"/>
                </a:lnTo>
                <a:lnTo>
                  <a:pt x="54" y="14"/>
                </a:lnTo>
                <a:lnTo>
                  <a:pt x="68" y="6"/>
                </a:lnTo>
                <a:lnTo>
                  <a:pt x="84" y="0"/>
                </a:lnTo>
                <a:lnTo>
                  <a:pt x="84" y="0"/>
                </a:lnTo>
                <a:lnTo>
                  <a:pt x="90" y="2"/>
                </a:lnTo>
                <a:lnTo>
                  <a:pt x="96" y="6"/>
                </a:lnTo>
                <a:lnTo>
                  <a:pt x="100" y="14"/>
                </a:lnTo>
                <a:lnTo>
                  <a:pt x="100" y="24"/>
                </a:lnTo>
                <a:lnTo>
                  <a:pt x="100" y="24"/>
                </a:lnTo>
                <a:lnTo>
                  <a:pt x="98" y="46"/>
                </a:lnTo>
                <a:lnTo>
                  <a:pt x="94" y="66"/>
                </a:lnTo>
                <a:lnTo>
                  <a:pt x="86" y="86"/>
                </a:lnTo>
                <a:lnTo>
                  <a:pt x="74" y="104"/>
                </a:lnTo>
                <a:lnTo>
                  <a:pt x="74"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0" name="Freeform 452"/>
          <p:cNvSpPr>
            <a:spLocks noEditPoints="1"/>
          </p:cNvSpPr>
          <p:nvPr/>
        </p:nvSpPr>
        <p:spPr bwMode="auto">
          <a:xfrm>
            <a:off x="5838095" y="4684106"/>
            <a:ext cx="158541" cy="311520"/>
          </a:xfrm>
          <a:custGeom>
            <a:avLst/>
            <a:gdLst>
              <a:gd name="T0" fmla="*/ 260 w 456"/>
              <a:gd name="T1" fmla="*/ 896 h 896"/>
              <a:gd name="T2" fmla="*/ 260 w 456"/>
              <a:gd name="T3" fmla="*/ 896 h 896"/>
              <a:gd name="T4" fmla="*/ 260 w 456"/>
              <a:gd name="T5" fmla="*/ 896 h 896"/>
              <a:gd name="T6" fmla="*/ 260 w 456"/>
              <a:gd name="T7" fmla="*/ 896 h 896"/>
              <a:gd name="T8" fmla="*/ 260 w 456"/>
              <a:gd name="T9" fmla="*/ 896 h 896"/>
              <a:gd name="T10" fmla="*/ 260 w 456"/>
              <a:gd name="T11" fmla="*/ 896 h 896"/>
              <a:gd name="T12" fmla="*/ 282 w 456"/>
              <a:gd name="T13" fmla="*/ 870 h 896"/>
              <a:gd name="T14" fmla="*/ 282 w 456"/>
              <a:gd name="T15" fmla="*/ 870 h 896"/>
              <a:gd name="T16" fmla="*/ 282 w 456"/>
              <a:gd name="T17" fmla="*/ 880 h 896"/>
              <a:gd name="T18" fmla="*/ 278 w 456"/>
              <a:gd name="T19" fmla="*/ 888 h 896"/>
              <a:gd name="T20" fmla="*/ 270 w 456"/>
              <a:gd name="T21" fmla="*/ 894 h 896"/>
              <a:gd name="T22" fmla="*/ 260 w 456"/>
              <a:gd name="T23" fmla="*/ 896 h 896"/>
              <a:gd name="T24" fmla="*/ 260 w 456"/>
              <a:gd name="T25" fmla="*/ 896 h 896"/>
              <a:gd name="T26" fmla="*/ 270 w 456"/>
              <a:gd name="T27" fmla="*/ 894 h 896"/>
              <a:gd name="T28" fmla="*/ 278 w 456"/>
              <a:gd name="T29" fmla="*/ 888 h 896"/>
              <a:gd name="T30" fmla="*/ 282 w 456"/>
              <a:gd name="T31" fmla="*/ 880 h 896"/>
              <a:gd name="T32" fmla="*/ 282 w 456"/>
              <a:gd name="T33" fmla="*/ 870 h 896"/>
              <a:gd name="T34" fmla="*/ 0 w 456"/>
              <a:gd name="T35" fmla="*/ 0 h 896"/>
              <a:gd name="T36" fmla="*/ 0 w 456"/>
              <a:gd name="T37" fmla="*/ 0 h 896"/>
              <a:gd name="T38" fmla="*/ 0 w 456"/>
              <a:gd name="T39" fmla="*/ 2 h 896"/>
              <a:gd name="T40" fmla="*/ 130 w 456"/>
              <a:gd name="T41" fmla="*/ 264 h 896"/>
              <a:gd name="T42" fmla="*/ 130 w 456"/>
              <a:gd name="T43" fmla="*/ 264 h 896"/>
              <a:gd name="T44" fmla="*/ 134 w 456"/>
              <a:gd name="T45" fmla="*/ 268 h 896"/>
              <a:gd name="T46" fmla="*/ 138 w 456"/>
              <a:gd name="T47" fmla="*/ 272 h 896"/>
              <a:gd name="T48" fmla="*/ 142 w 456"/>
              <a:gd name="T49" fmla="*/ 274 h 896"/>
              <a:gd name="T50" fmla="*/ 148 w 456"/>
              <a:gd name="T51" fmla="*/ 276 h 896"/>
              <a:gd name="T52" fmla="*/ 438 w 456"/>
              <a:gd name="T53" fmla="*/ 318 h 896"/>
              <a:gd name="T54" fmla="*/ 438 w 456"/>
              <a:gd name="T55" fmla="*/ 318 h 896"/>
              <a:gd name="T56" fmla="*/ 446 w 456"/>
              <a:gd name="T57" fmla="*/ 322 h 896"/>
              <a:gd name="T58" fmla="*/ 452 w 456"/>
              <a:gd name="T59" fmla="*/ 326 h 896"/>
              <a:gd name="T60" fmla="*/ 456 w 456"/>
              <a:gd name="T61" fmla="*/ 334 h 896"/>
              <a:gd name="T62" fmla="*/ 456 w 456"/>
              <a:gd name="T63" fmla="*/ 340 h 896"/>
              <a:gd name="T64" fmla="*/ 456 w 456"/>
              <a:gd name="T65" fmla="*/ 340 h 896"/>
              <a:gd name="T66" fmla="*/ 456 w 456"/>
              <a:gd name="T67" fmla="*/ 334 h 896"/>
              <a:gd name="T68" fmla="*/ 452 w 456"/>
              <a:gd name="T69" fmla="*/ 326 h 896"/>
              <a:gd name="T70" fmla="*/ 446 w 456"/>
              <a:gd name="T71" fmla="*/ 322 h 896"/>
              <a:gd name="T72" fmla="*/ 438 w 456"/>
              <a:gd name="T73" fmla="*/ 318 h 896"/>
              <a:gd name="T74" fmla="*/ 148 w 456"/>
              <a:gd name="T75" fmla="*/ 276 h 896"/>
              <a:gd name="T76" fmla="*/ 148 w 456"/>
              <a:gd name="T77" fmla="*/ 276 h 896"/>
              <a:gd name="T78" fmla="*/ 142 w 456"/>
              <a:gd name="T79" fmla="*/ 274 h 896"/>
              <a:gd name="T80" fmla="*/ 138 w 456"/>
              <a:gd name="T81" fmla="*/ 272 h 896"/>
              <a:gd name="T82" fmla="*/ 134 w 456"/>
              <a:gd name="T83" fmla="*/ 268 h 896"/>
              <a:gd name="T84" fmla="*/ 130 w 456"/>
              <a:gd name="T85" fmla="*/ 264 h 896"/>
              <a:gd name="T86" fmla="*/ 0 w 456"/>
              <a:gd name="T87" fmla="*/ 2 h 896"/>
              <a:gd name="T88" fmla="*/ 0 w 456"/>
              <a:gd name="T89" fmla="*/ 2 h 896"/>
              <a:gd name="T90" fmla="*/ 0 w 456"/>
              <a:gd name="T91"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896">
                <a:moveTo>
                  <a:pt x="260" y="896"/>
                </a:moveTo>
                <a:lnTo>
                  <a:pt x="260" y="896"/>
                </a:lnTo>
                <a:lnTo>
                  <a:pt x="260" y="896"/>
                </a:lnTo>
                <a:lnTo>
                  <a:pt x="260" y="896"/>
                </a:lnTo>
                <a:lnTo>
                  <a:pt x="260" y="896"/>
                </a:lnTo>
                <a:lnTo>
                  <a:pt x="260" y="896"/>
                </a:lnTo>
                <a:close/>
                <a:moveTo>
                  <a:pt x="282" y="870"/>
                </a:moveTo>
                <a:lnTo>
                  <a:pt x="282" y="870"/>
                </a:lnTo>
                <a:lnTo>
                  <a:pt x="282" y="880"/>
                </a:lnTo>
                <a:lnTo>
                  <a:pt x="278" y="888"/>
                </a:lnTo>
                <a:lnTo>
                  <a:pt x="270" y="894"/>
                </a:lnTo>
                <a:lnTo>
                  <a:pt x="260" y="896"/>
                </a:lnTo>
                <a:lnTo>
                  <a:pt x="260" y="896"/>
                </a:lnTo>
                <a:lnTo>
                  <a:pt x="270" y="894"/>
                </a:lnTo>
                <a:lnTo>
                  <a:pt x="278" y="888"/>
                </a:lnTo>
                <a:lnTo>
                  <a:pt x="282" y="880"/>
                </a:lnTo>
                <a:lnTo>
                  <a:pt x="282" y="870"/>
                </a:lnTo>
                <a:close/>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1" name="Freeform 453"/>
          <p:cNvSpPr/>
          <p:nvPr/>
        </p:nvSpPr>
        <p:spPr bwMode="auto">
          <a:xfrm>
            <a:off x="5928491" y="49956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2" name="Freeform 454"/>
          <p:cNvSpPr/>
          <p:nvPr/>
        </p:nvSpPr>
        <p:spPr bwMode="auto">
          <a:xfrm>
            <a:off x="5928491" y="4986586"/>
            <a:ext cx="7649" cy="9040"/>
          </a:xfrm>
          <a:custGeom>
            <a:avLst/>
            <a:gdLst>
              <a:gd name="T0" fmla="*/ 22 w 22"/>
              <a:gd name="T1" fmla="*/ 0 h 26"/>
              <a:gd name="T2" fmla="*/ 22 w 22"/>
              <a:gd name="T3" fmla="*/ 0 h 26"/>
              <a:gd name="T4" fmla="*/ 22 w 22"/>
              <a:gd name="T5" fmla="*/ 10 h 26"/>
              <a:gd name="T6" fmla="*/ 18 w 22"/>
              <a:gd name="T7" fmla="*/ 18 h 26"/>
              <a:gd name="T8" fmla="*/ 10 w 22"/>
              <a:gd name="T9" fmla="*/ 24 h 26"/>
              <a:gd name="T10" fmla="*/ 0 w 22"/>
              <a:gd name="T11" fmla="*/ 26 h 26"/>
              <a:gd name="T12" fmla="*/ 0 w 22"/>
              <a:gd name="T13" fmla="*/ 26 h 26"/>
              <a:gd name="T14" fmla="*/ 10 w 22"/>
              <a:gd name="T15" fmla="*/ 24 h 26"/>
              <a:gd name="T16" fmla="*/ 18 w 22"/>
              <a:gd name="T17" fmla="*/ 18 h 26"/>
              <a:gd name="T18" fmla="*/ 22 w 22"/>
              <a:gd name="T19" fmla="*/ 10 h 26"/>
              <a:gd name="T20" fmla="*/ 22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22" y="0"/>
                </a:moveTo>
                <a:lnTo>
                  <a:pt x="22" y="0"/>
                </a:lnTo>
                <a:lnTo>
                  <a:pt x="22" y="10"/>
                </a:lnTo>
                <a:lnTo>
                  <a:pt x="18" y="18"/>
                </a:lnTo>
                <a:lnTo>
                  <a:pt x="10" y="24"/>
                </a:lnTo>
                <a:lnTo>
                  <a:pt x="0" y="26"/>
                </a:lnTo>
                <a:lnTo>
                  <a:pt x="0" y="26"/>
                </a:lnTo>
                <a:lnTo>
                  <a:pt x="10" y="24"/>
                </a:lnTo>
                <a:lnTo>
                  <a:pt x="18" y="18"/>
                </a:lnTo>
                <a:lnTo>
                  <a:pt x="22" y="10"/>
                </a:lnTo>
                <a:lnTo>
                  <a:pt x="2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3" name="Freeform 455"/>
          <p:cNvSpPr/>
          <p:nvPr/>
        </p:nvSpPr>
        <p:spPr bwMode="auto">
          <a:xfrm>
            <a:off x="5838095" y="4684106"/>
            <a:ext cx="158541" cy="118211"/>
          </a:xfrm>
          <a:custGeom>
            <a:avLst/>
            <a:gdLst>
              <a:gd name="T0" fmla="*/ 0 w 456"/>
              <a:gd name="T1" fmla="*/ 0 h 340"/>
              <a:gd name="T2" fmla="*/ 0 w 456"/>
              <a:gd name="T3" fmla="*/ 0 h 340"/>
              <a:gd name="T4" fmla="*/ 0 w 456"/>
              <a:gd name="T5" fmla="*/ 2 h 340"/>
              <a:gd name="T6" fmla="*/ 130 w 456"/>
              <a:gd name="T7" fmla="*/ 264 h 340"/>
              <a:gd name="T8" fmla="*/ 130 w 456"/>
              <a:gd name="T9" fmla="*/ 264 h 340"/>
              <a:gd name="T10" fmla="*/ 134 w 456"/>
              <a:gd name="T11" fmla="*/ 268 h 340"/>
              <a:gd name="T12" fmla="*/ 138 w 456"/>
              <a:gd name="T13" fmla="*/ 272 h 340"/>
              <a:gd name="T14" fmla="*/ 142 w 456"/>
              <a:gd name="T15" fmla="*/ 274 h 340"/>
              <a:gd name="T16" fmla="*/ 148 w 456"/>
              <a:gd name="T17" fmla="*/ 276 h 340"/>
              <a:gd name="T18" fmla="*/ 438 w 456"/>
              <a:gd name="T19" fmla="*/ 318 h 340"/>
              <a:gd name="T20" fmla="*/ 438 w 456"/>
              <a:gd name="T21" fmla="*/ 318 h 340"/>
              <a:gd name="T22" fmla="*/ 446 w 456"/>
              <a:gd name="T23" fmla="*/ 322 h 340"/>
              <a:gd name="T24" fmla="*/ 452 w 456"/>
              <a:gd name="T25" fmla="*/ 326 h 340"/>
              <a:gd name="T26" fmla="*/ 456 w 456"/>
              <a:gd name="T27" fmla="*/ 334 h 340"/>
              <a:gd name="T28" fmla="*/ 456 w 456"/>
              <a:gd name="T29" fmla="*/ 340 h 340"/>
              <a:gd name="T30" fmla="*/ 456 w 456"/>
              <a:gd name="T31" fmla="*/ 340 h 340"/>
              <a:gd name="T32" fmla="*/ 456 w 456"/>
              <a:gd name="T33" fmla="*/ 334 h 340"/>
              <a:gd name="T34" fmla="*/ 452 w 456"/>
              <a:gd name="T35" fmla="*/ 326 h 340"/>
              <a:gd name="T36" fmla="*/ 446 w 456"/>
              <a:gd name="T37" fmla="*/ 322 h 340"/>
              <a:gd name="T38" fmla="*/ 438 w 456"/>
              <a:gd name="T39" fmla="*/ 318 h 340"/>
              <a:gd name="T40" fmla="*/ 148 w 456"/>
              <a:gd name="T41" fmla="*/ 276 h 340"/>
              <a:gd name="T42" fmla="*/ 148 w 456"/>
              <a:gd name="T43" fmla="*/ 276 h 340"/>
              <a:gd name="T44" fmla="*/ 142 w 456"/>
              <a:gd name="T45" fmla="*/ 274 h 340"/>
              <a:gd name="T46" fmla="*/ 138 w 456"/>
              <a:gd name="T47" fmla="*/ 272 h 340"/>
              <a:gd name="T48" fmla="*/ 134 w 456"/>
              <a:gd name="T49" fmla="*/ 268 h 340"/>
              <a:gd name="T50" fmla="*/ 130 w 456"/>
              <a:gd name="T51" fmla="*/ 264 h 340"/>
              <a:gd name="T52" fmla="*/ 0 w 456"/>
              <a:gd name="T53" fmla="*/ 2 h 340"/>
              <a:gd name="T54" fmla="*/ 0 w 456"/>
              <a:gd name="T55" fmla="*/ 2 h 340"/>
              <a:gd name="T56" fmla="*/ 0 w 456"/>
              <a:gd name="T5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6" h="340">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4" name="Freeform 456"/>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5" name="Freeform 457"/>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6" name="Freeform 458"/>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7" name="Freeform 459"/>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8" name="Freeform 460"/>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9" name="Freeform 461"/>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0" name="Freeform 462"/>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1" name="Freeform 463"/>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pic>
        <p:nvPicPr>
          <p:cNvPr id="-2147482564" name="图片 -2147482565"/>
          <p:cNvPicPr>
            <a:picLocks noChangeAspect="1"/>
          </p:cNvPicPr>
          <p:nvPr/>
        </p:nvPicPr>
        <p:blipFill>
          <a:blip r:embed="rId2"/>
          <a:stretch>
            <a:fillRect/>
          </a:stretch>
        </p:blipFill>
        <p:spPr>
          <a:xfrm>
            <a:off x="344170" y="1983105"/>
            <a:ext cx="5632450" cy="4246245"/>
          </a:xfrm>
          <a:prstGeom prst="rect">
            <a:avLst/>
          </a:prstGeom>
          <a:noFill/>
          <a:ln w="9525">
            <a:noFill/>
          </a:ln>
        </p:spPr>
      </p:pic>
      <p:sp>
        <p:nvSpPr>
          <p:cNvPr id="2" name="文本框 1"/>
          <p:cNvSpPr txBox="1"/>
          <p:nvPr/>
        </p:nvSpPr>
        <p:spPr>
          <a:xfrm>
            <a:off x="1469390" y="1399540"/>
            <a:ext cx="3124835" cy="583565"/>
          </a:xfrm>
          <a:prstGeom prst="rect">
            <a:avLst/>
          </a:prstGeom>
        </p:spPr>
        <p:txBody>
          <a:bodyPr wrap="square">
            <a:spAutoFit/>
          </a:bodyPr>
          <a:p>
            <a:pPr marL="0"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出生率预测结果</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图片 -2147482562"/>
          <p:cNvPicPr>
            <a:picLocks noChangeAspect="1"/>
          </p:cNvPicPr>
          <p:nvPr/>
        </p:nvPicPr>
        <p:blipFill>
          <a:blip r:embed="rId3"/>
          <a:stretch>
            <a:fillRect/>
          </a:stretch>
        </p:blipFill>
        <p:spPr>
          <a:xfrm>
            <a:off x="5956300" y="2366010"/>
            <a:ext cx="5547360" cy="3763010"/>
          </a:xfrm>
          <a:prstGeom prst="rect">
            <a:avLst/>
          </a:prstGeom>
          <a:noFill/>
          <a:ln w="9525">
            <a:noFill/>
          </a:ln>
        </p:spPr>
      </p:pic>
      <p:sp>
        <p:nvSpPr>
          <p:cNvPr id="7" name="文本框 6"/>
          <p:cNvSpPr txBox="1"/>
          <p:nvPr/>
        </p:nvSpPr>
        <p:spPr>
          <a:xfrm>
            <a:off x="6929120" y="1399540"/>
            <a:ext cx="3698875" cy="583565"/>
          </a:xfrm>
          <a:prstGeom prst="rect">
            <a:avLst/>
          </a:prstGeom>
        </p:spPr>
        <p:txBody>
          <a:bodyPr wrap="square">
            <a:spAutoFit/>
          </a:bodyPr>
          <a:p>
            <a:pPr marL="0"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死亡率率预测结果</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35533" y="333391"/>
            <a:ext cx="3794494" cy="737235"/>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sym typeface="+mn-ea"/>
              </a:rPr>
              <a:t>总结</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8" name="Freeform 31"/>
          <p:cNvSpPr>
            <a:spLocks noEditPoints="1"/>
          </p:cNvSpPr>
          <p:nvPr/>
        </p:nvSpPr>
        <p:spPr bwMode="auto">
          <a:xfrm>
            <a:off x="6689861" y="3702992"/>
            <a:ext cx="357033" cy="43231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9" name="Freeform 32"/>
          <p:cNvSpPr>
            <a:spLocks noEditPoints="1"/>
          </p:cNvSpPr>
          <p:nvPr/>
        </p:nvSpPr>
        <p:spPr bwMode="auto">
          <a:xfrm>
            <a:off x="5273432" y="3254289"/>
            <a:ext cx="311865" cy="49253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30" name="Freeform 206"/>
          <p:cNvSpPr/>
          <p:nvPr/>
        </p:nvSpPr>
        <p:spPr bwMode="auto">
          <a:xfrm>
            <a:off x="6025841" y="4816919"/>
            <a:ext cx="34073" cy="41721"/>
          </a:xfrm>
          <a:custGeom>
            <a:avLst/>
            <a:gdLst>
              <a:gd name="T0" fmla="*/ 26 w 98"/>
              <a:gd name="T1" fmla="*/ 84 h 120"/>
              <a:gd name="T2" fmla="*/ 26 w 98"/>
              <a:gd name="T3" fmla="*/ 84 h 120"/>
              <a:gd name="T4" fmla="*/ 42 w 98"/>
              <a:gd name="T5" fmla="*/ 100 h 120"/>
              <a:gd name="T6" fmla="*/ 58 w 98"/>
              <a:gd name="T7" fmla="*/ 110 h 120"/>
              <a:gd name="T8" fmla="*/ 78 w 98"/>
              <a:gd name="T9" fmla="*/ 118 h 120"/>
              <a:gd name="T10" fmla="*/ 86 w 98"/>
              <a:gd name="T11" fmla="*/ 120 h 120"/>
              <a:gd name="T12" fmla="*/ 96 w 98"/>
              <a:gd name="T13" fmla="*/ 120 h 120"/>
              <a:gd name="T14" fmla="*/ 96 w 98"/>
              <a:gd name="T15" fmla="*/ 120 h 120"/>
              <a:gd name="T16" fmla="*/ 98 w 98"/>
              <a:gd name="T17" fmla="*/ 108 h 120"/>
              <a:gd name="T18" fmla="*/ 98 w 98"/>
              <a:gd name="T19" fmla="*/ 96 h 120"/>
              <a:gd name="T20" fmla="*/ 96 w 98"/>
              <a:gd name="T21" fmla="*/ 84 h 120"/>
              <a:gd name="T22" fmla="*/ 94 w 98"/>
              <a:gd name="T23" fmla="*/ 72 h 120"/>
              <a:gd name="T24" fmla="*/ 90 w 98"/>
              <a:gd name="T25" fmla="*/ 60 h 120"/>
              <a:gd name="T26" fmla="*/ 86 w 98"/>
              <a:gd name="T27" fmla="*/ 48 h 120"/>
              <a:gd name="T28" fmla="*/ 80 w 98"/>
              <a:gd name="T29" fmla="*/ 38 h 120"/>
              <a:gd name="T30" fmla="*/ 72 w 98"/>
              <a:gd name="T31" fmla="*/ 28 h 120"/>
              <a:gd name="T32" fmla="*/ 72 w 98"/>
              <a:gd name="T33" fmla="*/ 28 h 120"/>
              <a:gd name="T34" fmla="*/ 60 w 98"/>
              <a:gd name="T35" fmla="*/ 16 h 120"/>
              <a:gd name="T36" fmla="*/ 46 w 98"/>
              <a:gd name="T37" fmla="*/ 8 h 120"/>
              <a:gd name="T38" fmla="*/ 30 w 98"/>
              <a:gd name="T39" fmla="*/ 2 h 120"/>
              <a:gd name="T40" fmla="*/ 14 w 98"/>
              <a:gd name="T41" fmla="*/ 0 h 120"/>
              <a:gd name="T42" fmla="*/ 14 w 98"/>
              <a:gd name="T43" fmla="*/ 0 h 120"/>
              <a:gd name="T44" fmla="*/ 8 w 98"/>
              <a:gd name="T45" fmla="*/ 2 h 120"/>
              <a:gd name="T46" fmla="*/ 4 w 98"/>
              <a:gd name="T47" fmla="*/ 6 h 120"/>
              <a:gd name="T48" fmla="*/ 0 w 98"/>
              <a:gd name="T49" fmla="*/ 12 h 120"/>
              <a:gd name="T50" fmla="*/ 0 w 98"/>
              <a:gd name="T51" fmla="*/ 20 h 120"/>
              <a:gd name="T52" fmla="*/ 0 w 98"/>
              <a:gd name="T53" fmla="*/ 20 h 120"/>
              <a:gd name="T54" fmla="*/ 4 w 98"/>
              <a:gd name="T55" fmla="*/ 36 h 120"/>
              <a:gd name="T56" fmla="*/ 10 w 98"/>
              <a:gd name="T57" fmla="*/ 52 h 120"/>
              <a:gd name="T58" fmla="*/ 16 w 98"/>
              <a:gd name="T59" fmla="*/ 68 h 120"/>
              <a:gd name="T60" fmla="*/ 26 w 98"/>
              <a:gd name="T61" fmla="*/ 84 h 120"/>
              <a:gd name="T62" fmla="*/ 26 w 98"/>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120">
                <a:moveTo>
                  <a:pt x="26" y="84"/>
                </a:moveTo>
                <a:lnTo>
                  <a:pt x="26" y="84"/>
                </a:lnTo>
                <a:lnTo>
                  <a:pt x="42" y="100"/>
                </a:lnTo>
                <a:lnTo>
                  <a:pt x="58" y="110"/>
                </a:lnTo>
                <a:lnTo>
                  <a:pt x="78" y="118"/>
                </a:lnTo>
                <a:lnTo>
                  <a:pt x="86" y="120"/>
                </a:lnTo>
                <a:lnTo>
                  <a:pt x="96" y="120"/>
                </a:lnTo>
                <a:lnTo>
                  <a:pt x="96" y="120"/>
                </a:lnTo>
                <a:lnTo>
                  <a:pt x="98" y="108"/>
                </a:lnTo>
                <a:lnTo>
                  <a:pt x="98" y="96"/>
                </a:lnTo>
                <a:lnTo>
                  <a:pt x="96" y="84"/>
                </a:lnTo>
                <a:lnTo>
                  <a:pt x="94" y="72"/>
                </a:lnTo>
                <a:lnTo>
                  <a:pt x="90" y="60"/>
                </a:lnTo>
                <a:lnTo>
                  <a:pt x="86" y="48"/>
                </a:lnTo>
                <a:lnTo>
                  <a:pt x="80" y="38"/>
                </a:lnTo>
                <a:lnTo>
                  <a:pt x="72" y="28"/>
                </a:lnTo>
                <a:lnTo>
                  <a:pt x="72" y="28"/>
                </a:lnTo>
                <a:lnTo>
                  <a:pt x="60" y="16"/>
                </a:lnTo>
                <a:lnTo>
                  <a:pt x="46" y="8"/>
                </a:lnTo>
                <a:lnTo>
                  <a:pt x="30" y="2"/>
                </a:lnTo>
                <a:lnTo>
                  <a:pt x="14" y="0"/>
                </a:lnTo>
                <a:lnTo>
                  <a:pt x="14" y="0"/>
                </a:lnTo>
                <a:lnTo>
                  <a:pt x="8" y="2"/>
                </a:lnTo>
                <a:lnTo>
                  <a:pt x="4" y="6"/>
                </a:lnTo>
                <a:lnTo>
                  <a:pt x="0" y="12"/>
                </a:lnTo>
                <a:lnTo>
                  <a:pt x="0" y="20"/>
                </a:lnTo>
                <a:lnTo>
                  <a:pt x="0" y="20"/>
                </a:lnTo>
                <a:lnTo>
                  <a:pt x="4" y="36"/>
                </a:lnTo>
                <a:lnTo>
                  <a:pt x="10" y="52"/>
                </a:lnTo>
                <a:lnTo>
                  <a:pt x="16" y="68"/>
                </a:lnTo>
                <a:lnTo>
                  <a:pt x="26" y="84"/>
                </a:lnTo>
                <a:lnTo>
                  <a:pt x="26"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1" name="Freeform 207"/>
          <p:cNvSpPr/>
          <p:nvPr/>
        </p:nvSpPr>
        <p:spPr bwMode="auto">
          <a:xfrm>
            <a:off x="6049483" y="4871157"/>
            <a:ext cx="41721" cy="41026"/>
          </a:xfrm>
          <a:custGeom>
            <a:avLst/>
            <a:gdLst>
              <a:gd name="T0" fmla="*/ 78 w 120"/>
              <a:gd name="T1" fmla="*/ 96 h 118"/>
              <a:gd name="T2" fmla="*/ 78 w 120"/>
              <a:gd name="T3" fmla="*/ 96 h 118"/>
              <a:gd name="T4" fmla="*/ 68 w 120"/>
              <a:gd name="T5" fmla="*/ 104 h 118"/>
              <a:gd name="T6" fmla="*/ 58 w 120"/>
              <a:gd name="T7" fmla="*/ 110 h 118"/>
              <a:gd name="T8" fmla="*/ 48 w 120"/>
              <a:gd name="T9" fmla="*/ 114 h 118"/>
              <a:gd name="T10" fmla="*/ 38 w 120"/>
              <a:gd name="T11" fmla="*/ 116 h 118"/>
              <a:gd name="T12" fmla="*/ 28 w 120"/>
              <a:gd name="T13" fmla="*/ 118 h 118"/>
              <a:gd name="T14" fmla="*/ 18 w 120"/>
              <a:gd name="T15" fmla="*/ 118 h 118"/>
              <a:gd name="T16" fmla="*/ 10 w 120"/>
              <a:gd name="T17" fmla="*/ 116 h 118"/>
              <a:gd name="T18" fmla="*/ 0 w 120"/>
              <a:gd name="T19" fmla="*/ 112 h 118"/>
              <a:gd name="T20" fmla="*/ 0 w 120"/>
              <a:gd name="T21" fmla="*/ 112 h 118"/>
              <a:gd name="T22" fmla="*/ 8 w 120"/>
              <a:gd name="T23" fmla="*/ 88 h 118"/>
              <a:gd name="T24" fmla="*/ 18 w 120"/>
              <a:gd name="T25" fmla="*/ 66 h 118"/>
              <a:gd name="T26" fmla="*/ 30 w 120"/>
              <a:gd name="T27" fmla="*/ 46 h 118"/>
              <a:gd name="T28" fmla="*/ 48 w 120"/>
              <a:gd name="T29" fmla="*/ 28 h 118"/>
              <a:gd name="T30" fmla="*/ 48 w 120"/>
              <a:gd name="T31" fmla="*/ 28 h 118"/>
              <a:gd name="T32" fmla="*/ 62 w 120"/>
              <a:gd name="T33" fmla="*/ 16 h 118"/>
              <a:gd name="T34" fmla="*/ 76 w 120"/>
              <a:gd name="T35" fmla="*/ 8 h 118"/>
              <a:gd name="T36" fmla="*/ 92 w 120"/>
              <a:gd name="T37" fmla="*/ 2 h 118"/>
              <a:gd name="T38" fmla="*/ 108 w 120"/>
              <a:gd name="T39" fmla="*/ 0 h 118"/>
              <a:gd name="T40" fmla="*/ 108 w 120"/>
              <a:gd name="T41" fmla="*/ 0 h 118"/>
              <a:gd name="T42" fmla="*/ 114 w 120"/>
              <a:gd name="T43" fmla="*/ 2 h 118"/>
              <a:gd name="T44" fmla="*/ 118 w 120"/>
              <a:gd name="T45" fmla="*/ 8 h 118"/>
              <a:gd name="T46" fmla="*/ 120 w 120"/>
              <a:gd name="T47" fmla="*/ 16 h 118"/>
              <a:gd name="T48" fmla="*/ 120 w 120"/>
              <a:gd name="T49" fmla="*/ 24 h 118"/>
              <a:gd name="T50" fmla="*/ 120 w 120"/>
              <a:gd name="T51" fmla="*/ 24 h 118"/>
              <a:gd name="T52" fmla="*/ 114 w 120"/>
              <a:gd name="T53" fmla="*/ 46 h 118"/>
              <a:gd name="T54" fmla="*/ 104 w 120"/>
              <a:gd name="T55" fmla="*/ 66 h 118"/>
              <a:gd name="T56" fmla="*/ 92 w 120"/>
              <a:gd name="T57" fmla="*/ 82 h 118"/>
              <a:gd name="T58" fmla="*/ 78 w 120"/>
              <a:gd name="T59" fmla="*/ 96 h 118"/>
              <a:gd name="T60" fmla="*/ 78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78" y="96"/>
                </a:moveTo>
                <a:lnTo>
                  <a:pt x="78" y="96"/>
                </a:lnTo>
                <a:lnTo>
                  <a:pt x="68" y="104"/>
                </a:lnTo>
                <a:lnTo>
                  <a:pt x="58" y="110"/>
                </a:lnTo>
                <a:lnTo>
                  <a:pt x="48" y="114"/>
                </a:lnTo>
                <a:lnTo>
                  <a:pt x="38" y="116"/>
                </a:lnTo>
                <a:lnTo>
                  <a:pt x="28" y="118"/>
                </a:lnTo>
                <a:lnTo>
                  <a:pt x="18" y="118"/>
                </a:lnTo>
                <a:lnTo>
                  <a:pt x="10" y="116"/>
                </a:lnTo>
                <a:lnTo>
                  <a:pt x="0" y="112"/>
                </a:lnTo>
                <a:lnTo>
                  <a:pt x="0" y="112"/>
                </a:lnTo>
                <a:lnTo>
                  <a:pt x="8" y="88"/>
                </a:lnTo>
                <a:lnTo>
                  <a:pt x="18" y="66"/>
                </a:lnTo>
                <a:lnTo>
                  <a:pt x="30" y="46"/>
                </a:lnTo>
                <a:lnTo>
                  <a:pt x="48" y="28"/>
                </a:lnTo>
                <a:lnTo>
                  <a:pt x="48" y="28"/>
                </a:lnTo>
                <a:lnTo>
                  <a:pt x="62" y="16"/>
                </a:lnTo>
                <a:lnTo>
                  <a:pt x="76" y="8"/>
                </a:lnTo>
                <a:lnTo>
                  <a:pt x="92" y="2"/>
                </a:lnTo>
                <a:lnTo>
                  <a:pt x="108" y="0"/>
                </a:lnTo>
                <a:lnTo>
                  <a:pt x="108" y="0"/>
                </a:lnTo>
                <a:lnTo>
                  <a:pt x="114" y="2"/>
                </a:lnTo>
                <a:lnTo>
                  <a:pt x="118" y="8"/>
                </a:lnTo>
                <a:lnTo>
                  <a:pt x="120" y="16"/>
                </a:lnTo>
                <a:lnTo>
                  <a:pt x="120" y="24"/>
                </a:lnTo>
                <a:lnTo>
                  <a:pt x="120" y="24"/>
                </a:lnTo>
                <a:lnTo>
                  <a:pt x="114" y="46"/>
                </a:lnTo>
                <a:lnTo>
                  <a:pt x="104" y="66"/>
                </a:lnTo>
                <a:lnTo>
                  <a:pt x="92" y="82"/>
                </a:lnTo>
                <a:lnTo>
                  <a:pt x="78" y="96"/>
                </a:lnTo>
                <a:lnTo>
                  <a:pt x="78"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2" name="Freeform 208"/>
          <p:cNvSpPr/>
          <p:nvPr/>
        </p:nvSpPr>
        <p:spPr bwMode="auto">
          <a:xfrm>
            <a:off x="6023755" y="4864203"/>
            <a:ext cx="28510" cy="45894"/>
          </a:xfrm>
          <a:custGeom>
            <a:avLst/>
            <a:gdLst>
              <a:gd name="T0" fmla="*/ 14 w 82"/>
              <a:gd name="T1" fmla="*/ 82 h 132"/>
              <a:gd name="T2" fmla="*/ 14 w 82"/>
              <a:gd name="T3" fmla="*/ 82 h 132"/>
              <a:gd name="T4" fmla="*/ 24 w 82"/>
              <a:gd name="T5" fmla="*/ 100 h 132"/>
              <a:gd name="T6" fmla="*/ 40 w 82"/>
              <a:gd name="T7" fmla="*/ 116 h 132"/>
              <a:gd name="T8" fmla="*/ 56 w 82"/>
              <a:gd name="T9" fmla="*/ 126 h 132"/>
              <a:gd name="T10" fmla="*/ 64 w 82"/>
              <a:gd name="T11" fmla="*/ 130 h 132"/>
              <a:gd name="T12" fmla="*/ 74 w 82"/>
              <a:gd name="T13" fmla="*/ 132 h 132"/>
              <a:gd name="T14" fmla="*/ 74 w 82"/>
              <a:gd name="T15" fmla="*/ 132 h 132"/>
              <a:gd name="T16" fmla="*/ 78 w 82"/>
              <a:gd name="T17" fmla="*/ 120 h 132"/>
              <a:gd name="T18" fmla="*/ 80 w 82"/>
              <a:gd name="T19" fmla="*/ 108 h 132"/>
              <a:gd name="T20" fmla="*/ 82 w 82"/>
              <a:gd name="T21" fmla="*/ 96 h 132"/>
              <a:gd name="T22" fmla="*/ 82 w 82"/>
              <a:gd name="T23" fmla="*/ 84 h 132"/>
              <a:gd name="T24" fmla="*/ 80 w 82"/>
              <a:gd name="T25" fmla="*/ 72 h 132"/>
              <a:gd name="T26" fmla="*/ 78 w 82"/>
              <a:gd name="T27" fmla="*/ 60 h 132"/>
              <a:gd name="T28" fmla="*/ 74 w 82"/>
              <a:gd name="T29" fmla="*/ 50 h 132"/>
              <a:gd name="T30" fmla="*/ 68 w 82"/>
              <a:gd name="T31" fmla="*/ 38 h 132"/>
              <a:gd name="T32" fmla="*/ 68 w 82"/>
              <a:gd name="T33" fmla="*/ 38 h 132"/>
              <a:gd name="T34" fmla="*/ 58 w 82"/>
              <a:gd name="T35" fmla="*/ 24 h 132"/>
              <a:gd name="T36" fmla="*/ 46 w 82"/>
              <a:gd name="T37" fmla="*/ 12 h 132"/>
              <a:gd name="T38" fmla="*/ 32 w 82"/>
              <a:gd name="T39" fmla="*/ 4 h 132"/>
              <a:gd name="T40" fmla="*/ 18 w 82"/>
              <a:gd name="T41" fmla="*/ 0 h 132"/>
              <a:gd name="T42" fmla="*/ 18 w 82"/>
              <a:gd name="T43" fmla="*/ 0 h 132"/>
              <a:gd name="T44" fmla="*/ 12 w 82"/>
              <a:gd name="T45" fmla="*/ 0 h 132"/>
              <a:gd name="T46" fmla="*/ 6 w 82"/>
              <a:gd name="T47" fmla="*/ 2 h 132"/>
              <a:gd name="T48" fmla="*/ 2 w 82"/>
              <a:gd name="T49" fmla="*/ 8 h 132"/>
              <a:gd name="T50" fmla="*/ 0 w 82"/>
              <a:gd name="T51" fmla="*/ 16 h 132"/>
              <a:gd name="T52" fmla="*/ 0 w 82"/>
              <a:gd name="T53" fmla="*/ 16 h 132"/>
              <a:gd name="T54" fmla="*/ 0 w 82"/>
              <a:gd name="T55" fmla="*/ 32 h 132"/>
              <a:gd name="T56" fmla="*/ 2 w 82"/>
              <a:gd name="T57" fmla="*/ 50 h 132"/>
              <a:gd name="T58" fmla="*/ 6 w 82"/>
              <a:gd name="T59" fmla="*/ 66 h 132"/>
              <a:gd name="T60" fmla="*/ 14 w 82"/>
              <a:gd name="T61" fmla="*/ 82 h 132"/>
              <a:gd name="T62" fmla="*/ 14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14" y="82"/>
                </a:moveTo>
                <a:lnTo>
                  <a:pt x="14" y="82"/>
                </a:lnTo>
                <a:lnTo>
                  <a:pt x="24" y="100"/>
                </a:lnTo>
                <a:lnTo>
                  <a:pt x="40" y="116"/>
                </a:lnTo>
                <a:lnTo>
                  <a:pt x="56" y="126"/>
                </a:lnTo>
                <a:lnTo>
                  <a:pt x="64" y="130"/>
                </a:lnTo>
                <a:lnTo>
                  <a:pt x="74" y="132"/>
                </a:lnTo>
                <a:lnTo>
                  <a:pt x="74" y="132"/>
                </a:lnTo>
                <a:lnTo>
                  <a:pt x="78" y="120"/>
                </a:lnTo>
                <a:lnTo>
                  <a:pt x="80" y="108"/>
                </a:lnTo>
                <a:lnTo>
                  <a:pt x="82" y="96"/>
                </a:lnTo>
                <a:lnTo>
                  <a:pt x="82" y="84"/>
                </a:lnTo>
                <a:lnTo>
                  <a:pt x="80" y="72"/>
                </a:lnTo>
                <a:lnTo>
                  <a:pt x="78" y="60"/>
                </a:lnTo>
                <a:lnTo>
                  <a:pt x="74" y="50"/>
                </a:lnTo>
                <a:lnTo>
                  <a:pt x="68" y="38"/>
                </a:lnTo>
                <a:lnTo>
                  <a:pt x="68" y="38"/>
                </a:lnTo>
                <a:lnTo>
                  <a:pt x="58" y="24"/>
                </a:lnTo>
                <a:lnTo>
                  <a:pt x="46" y="12"/>
                </a:lnTo>
                <a:lnTo>
                  <a:pt x="32" y="4"/>
                </a:lnTo>
                <a:lnTo>
                  <a:pt x="18" y="0"/>
                </a:lnTo>
                <a:lnTo>
                  <a:pt x="18" y="0"/>
                </a:lnTo>
                <a:lnTo>
                  <a:pt x="12" y="0"/>
                </a:lnTo>
                <a:lnTo>
                  <a:pt x="6" y="2"/>
                </a:lnTo>
                <a:lnTo>
                  <a:pt x="2" y="8"/>
                </a:lnTo>
                <a:lnTo>
                  <a:pt x="0" y="16"/>
                </a:lnTo>
                <a:lnTo>
                  <a:pt x="0" y="16"/>
                </a:lnTo>
                <a:lnTo>
                  <a:pt x="0" y="32"/>
                </a:lnTo>
                <a:lnTo>
                  <a:pt x="2" y="50"/>
                </a:lnTo>
                <a:lnTo>
                  <a:pt x="6" y="66"/>
                </a:lnTo>
                <a:lnTo>
                  <a:pt x="14" y="82"/>
                </a:lnTo>
                <a:lnTo>
                  <a:pt x="14"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3" name="Freeform 209"/>
          <p:cNvSpPr/>
          <p:nvPr/>
        </p:nvSpPr>
        <p:spPr bwMode="auto">
          <a:xfrm>
            <a:off x="6030013" y="4926786"/>
            <a:ext cx="47284" cy="35463"/>
          </a:xfrm>
          <a:custGeom>
            <a:avLst/>
            <a:gdLst>
              <a:gd name="T0" fmla="*/ 80 w 136"/>
              <a:gd name="T1" fmla="*/ 90 h 102"/>
              <a:gd name="T2" fmla="*/ 80 w 136"/>
              <a:gd name="T3" fmla="*/ 90 h 102"/>
              <a:gd name="T4" fmla="*/ 68 w 136"/>
              <a:gd name="T5" fmla="*/ 96 h 102"/>
              <a:gd name="T6" fmla="*/ 58 w 136"/>
              <a:gd name="T7" fmla="*/ 100 h 102"/>
              <a:gd name="T8" fmla="*/ 48 w 136"/>
              <a:gd name="T9" fmla="*/ 102 h 102"/>
              <a:gd name="T10" fmla="*/ 36 w 136"/>
              <a:gd name="T11" fmla="*/ 102 h 102"/>
              <a:gd name="T12" fmla="*/ 26 w 136"/>
              <a:gd name="T13" fmla="*/ 102 h 102"/>
              <a:gd name="T14" fmla="*/ 18 w 136"/>
              <a:gd name="T15" fmla="*/ 98 h 102"/>
              <a:gd name="T16" fmla="*/ 8 w 136"/>
              <a:gd name="T17" fmla="*/ 96 h 102"/>
              <a:gd name="T18" fmla="*/ 0 w 136"/>
              <a:gd name="T19" fmla="*/ 90 h 102"/>
              <a:gd name="T20" fmla="*/ 0 w 136"/>
              <a:gd name="T21" fmla="*/ 90 h 102"/>
              <a:gd name="T22" fmla="*/ 12 w 136"/>
              <a:gd name="T23" fmla="*/ 70 h 102"/>
              <a:gd name="T24" fmla="*/ 26 w 136"/>
              <a:gd name="T25" fmla="*/ 50 h 102"/>
              <a:gd name="T26" fmla="*/ 42 w 136"/>
              <a:gd name="T27" fmla="*/ 32 h 102"/>
              <a:gd name="T28" fmla="*/ 62 w 136"/>
              <a:gd name="T29" fmla="*/ 18 h 102"/>
              <a:gd name="T30" fmla="*/ 62 w 136"/>
              <a:gd name="T31" fmla="*/ 18 h 102"/>
              <a:gd name="T32" fmla="*/ 78 w 136"/>
              <a:gd name="T33" fmla="*/ 8 h 102"/>
              <a:gd name="T34" fmla="*/ 94 w 136"/>
              <a:gd name="T35" fmla="*/ 4 h 102"/>
              <a:gd name="T36" fmla="*/ 112 w 136"/>
              <a:gd name="T37" fmla="*/ 0 h 102"/>
              <a:gd name="T38" fmla="*/ 126 w 136"/>
              <a:gd name="T39" fmla="*/ 2 h 102"/>
              <a:gd name="T40" fmla="*/ 126 w 136"/>
              <a:gd name="T41" fmla="*/ 2 h 102"/>
              <a:gd name="T42" fmla="*/ 132 w 136"/>
              <a:gd name="T43" fmla="*/ 6 h 102"/>
              <a:gd name="T44" fmla="*/ 136 w 136"/>
              <a:gd name="T45" fmla="*/ 12 h 102"/>
              <a:gd name="T46" fmla="*/ 136 w 136"/>
              <a:gd name="T47" fmla="*/ 20 h 102"/>
              <a:gd name="T48" fmla="*/ 134 w 136"/>
              <a:gd name="T49" fmla="*/ 28 h 102"/>
              <a:gd name="T50" fmla="*/ 134 w 136"/>
              <a:gd name="T51" fmla="*/ 28 h 102"/>
              <a:gd name="T52" fmla="*/ 124 w 136"/>
              <a:gd name="T53" fmla="*/ 48 h 102"/>
              <a:gd name="T54" fmla="*/ 112 w 136"/>
              <a:gd name="T55" fmla="*/ 66 h 102"/>
              <a:gd name="T56" fmla="*/ 96 w 136"/>
              <a:gd name="T57" fmla="*/ 80 h 102"/>
              <a:gd name="T58" fmla="*/ 80 w 136"/>
              <a:gd name="T59" fmla="*/ 90 h 102"/>
              <a:gd name="T60" fmla="*/ 80 w 136"/>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02">
                <a:moveTo>
                  <a:pt x="80" y="90"/>
                </a:moveTo>
                <a:lnTo>
                  <a:pt x="80" y="90"/>
                </a:lnTo>
                <a:lnTo>
                  <a:pt x="68" y="96"/>
                </a:lnTo>
                <a:lnTo>
                  <a:pt x="58" y="100"/>
                </a:lnTo>
                <a:lnTo>
                  <a:pt x="48" y="102"/>
                </a:lnTo>
                <a:lnTo>
                  <a:pt x="36" y="102"/>
                </a:lnTo>
                <a:lnTo>
                  <a:pt x="26" y="102"/>
                </a:lnTo>
                <a:lnTo>
                  <a:pt x="18" y="98"/>
                </a:lnTo>
                <a:lnTo>
                  <a:pt x="8" y="96"/>
                </a:lnTo>
                <a:lnTo>
                  <a:pt x="0" y="90"/>
                </a:lnTo>
                <a:lnTo>
                  <a:pt x="0" y="90"/>
                </a:lnTo>
                <a:lnTo>
                  <a:pt x="12" y="70"/>
                </a:lnTo>
                <a:lnTo>
                  <a:pt x="26" y="50"/>
                </a:lnTo>
                <a:lnTo>
                  <a:pt x="42" y="32"/>
                </a:lnTo>
                <a:lnTo>
                  <a:pt x="62" y="18"/>
                </a:lnTo>
                <a:lnTo>
                  <a:pt x="62" y="18"/>
                </a:lnTo>
                <a:lnTo>
                  <a:pt x="78" y="8"/>
                </a:lnTo>
                <a:lnTo>
                  <a:pt x="94" y="4"/>
                </a:lnTo>
                <a:lnTo>
                  <a:pt x="112" y="0"/>
                </a:lnTo>
                <a:lnTo>
                  <a:pt x="126" y="2"/>
                </a:lnTo>
                <a:lnTo>
                  <a:pt x="126" y="2"/>
                </a:lnTo>
                <a:lnTo>
                  <a:pt x="132" y="6"/>
                </a:lnTo>
                <a:lnTo>
                  <a:pt x="136" y="12"/>
                </a:lnTo>
                <a:lnTo>
                  <a:pt x="136" y="20"/>
                </a:lnTo>
                <a:lnTo>
                  <a:pt x="134" y="28"/>
                </a:lnTo>
                <a:lnTo>
                  <a:pt x="134" y="28"/>
                </a:lnTo>
                <a:lnTo>
                  <a:pt x="124" y="48"/>
                </a:lnTo>
                <a:lnTo>
                  <a:pt x="112" y="66"/>
                </a:lnTo>
                <a:lnTo>
                  <a:pt x="96" y="80"/>
                </a:lnTo>
                <a:lnTo>
                  <a:pt x="80" y="90"/>
                </a:lnTo>
                <a:lnTo>
                  <a:pt x="8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4" name="Freeform 210"/>
          <p:cNvSpPr/>
          <p:nvPr/>
        </p:nvSpPr>
        <p:spPr bwMode="auto">
          <a:xfrm>
            <a:off x="6010543" y="4908706"/>
            <a:ext cx="25728" cy="49370"/>
          </a:xfrm>
          <a:custGeom>
            <a:avLst/>
            <a:gdLst>
              <a:gd name="T0" fmla="*/ 6 w 74"/>
              <a:gd name="T1" fmla="*/ 82 h 142"/>
              <a:gd name="T2" fmla="*/ 6 w 74"/>
              <a:gd name="T3" fmla="*/ 82 h 142"/>
              <a:gd name="T4" fmla="*/ 14 w 74"/>
              <a:gd name="T5" fmla="*/ 102 h 142"/>
              <a:gd name="T6" fmla="*/ 24 w 74"/>
              <a:gd name="T7" fmla="*/ 120 h 142"/>
              <a:gd name="T8" fmla="*/ 38 w 74"/>
              <a:gd name="T9" fmla="*/ 132 h 142"/>
              <a:gd name="T10" fmla="*/ 46 w 74"/>
              <a:gd name="T11" fmla="*/ 138 h 142"/>
              <a:gd name="T12" fmla="*/ 56 w 74"/>
              <a:gd name="T13" fmla="*/ 142 h 142"/>
              <a:gd name="T14" fmla="*/ 56 w 74"/>
              <a:gd name="T15" fmla="*/ 142 h 142"/>
              <a:gd name="T16" fmla="*/ 62 w 74"/>
              <a:gd name="T17" fmla="*/ 132 h 142"/>
              <a:gd name="T18" fmla="*/ 66 w 74"/>
              <a:gd name="T19" fmla="*/ 120 h 142"/>
              <a:gd name="T20" fmla="*/ 70 w 74"/>
              <a:gd name="T21" fmla="*/ 108 h 142"/>
              <a:gd name="T22" fmla="*/ 72 w 74"/>
              <a:gd name="T23" fmla="*/ 96 h 142"/>
              <a:gd name="T24" fmla="*/ 74 w 74"/>
              <a:gd name="T25" fmla="*/ 84 h 142"/>
              <a:gd name="T26" fmla="*/ 72 w 74"/>
              <a:gd name="T27" fmla="*/ 74 h 142"/>
              <a:gd name="T28" fmla="*/ 72 w 74"/>
              <a:gd name="T29" fmla="*/ 62 h 142"/>
              <a:gd name="T30" fmla="*/ 68 w 74"/>
              <a:gd name="T31" fmla="*/ 50 h 142"/>
              <a:gd name="T32" fmla="*/ 68 w 74"/>
              <a:gd name="T33" fmla="*/ 50 h 142"/>
              <a:gd name="T34" fmla="*/ 60 w 74"/>
              <a:gd name="T35" fmla="*/ 34 h 142"/>
              <a:gd name="T36" fmla="*/ 52 w 74"/>
              <a:gd name="T37" fmla="*/ 20 h 142"/>
              <a:gd name="T38" fmla="*/ 40 w 74"/>
              <a:gd name="T39" fmla="*/ 10 h 142"/>
              <a:gd name="T40" fmla="*/ 26 w 74"/>
              <a:gd name="T41" fmla="*/ 2 h 142"/>
              <a:gd name="T42" fmla="*/ 26 w 74"/>
              <a:gd name="T43" fmla="*/ 2 h 142"/>
              <a:gd name="T44" fmla="*/ 20 w 74"/>
              <a:gd name="T45" fmla="*/ 0 h 142"/>
              <a:gd name="T46" fmla="*/ 14 w 74"/>
              <a:gd name="T47" fmla="*/ 2 h 142"/>
              <a:gd name="T48" fmla="*/ 8 w 74"/>
              <a:gd name="T49" fmla="*/ 8 h 142"/>
              <a:gd name="T50" fmla="*/ 6 w 74"/>
              <a:gd name="T51" fmla="*/ 14 h 142"/>
              <a:gd name="T52" fmla="*/ 6 w 74"/>
              <a:gd name="T53" fmla="*/ 14 h 142"/>
              <a:gd name="T54" fmla="*/ 2 w 74"/>
              <a:gd name="T55" fmla="*/ 30 h 142"/>
              <a:gd name="T56" fmla="*/ 0 w 74"/>
              <a:gd name="T57" fmla="*/ 48 h 142"/>
              <a:gd name="T58" fmla="*/ 2 w 74"/>
              <a:gd name="T59" fmla="*/ 64 h 142"/>
              <a:gd name="T60" fmla="*/ 6 w 74"/>
              <a:gd name="T61" fmla="*/ 82 h 142"/>
              <a:gd name="T62" fmla="*/ 6 w 74"/>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142">
                <a:moveTo>
                  <a:pt x="6" y="82"/>
                </a:moveTo>
                <a:lnTo>
                  <a:pt x="6" y="82"/>
                </a:lnTo>
                <a:lnTo>
                  <a:pt x="14" y="102"/>
                </a:lnTo>
                <a:lnTo>
                  <a:pt x="24" y="120"/>
                </a:lnTo>
                <a:lnTo>
                  <a:pt x="38" y="132"/>
                </a:lnTo>
                <a:lnTo>
                  <a:pt x="46" y="138"/>
                </a:lnTo>
                <a:lnTo>
                  <a:pt x="56" y="142"/>
                </a:lnTo>
                <a:lnTo>
                  <a:pt x="56" y="142"/>
                </a:lnTo>
                <a:lnTo>
                  <a:pt x="62" y="132"/>
                </a:lnTo>
                <a:lnTo>
                  <a:pt x="66" y="120"/>
                </a:lnTo>
                <a:lnTo>
                  <a:pt x="70" y="108"/>
                </a:lnTo>
                <a:lnTo>
                  <a:pt x="72" y="96"/>
                </a:lnTo>
                <a:lnTo>
                  <a:pt x="74" y="84"/>
                </a:lnTo>
                <a:lnTo>
                  <a:pt x="72" y="74"/>
                </a:lnTo>
                <a:lnTo>
                  <a:pt x="72" y="62"/>
                </a:lnTo>
                <a:lnTo>
                  <a:pt x="68" y="50"/>
                </a:lnTo>
                <a:lnTo>
                  <a:pt x="68" y="50"/>
                </a:lnTo>
                <a:lnTo>
                  <a:pt x="60" y="34"/>
                </a:lnTo>
                <a:lnTo>
                  <a:pt x="52" y="20"/>
                </a:lnTo>
                <a:lnTo>
                  <a:pt x="40" y="10"/>
                </a:lnTo>
                <a:lnTo>
                  <a:pt x="26" y="2"/>
                </a:lnTo>
                <a:lnTo>
                  <a:pt x="26" y="2"/>
                </a:lnTo>
                <a:lnTo>
                  <a:pt x="20" y="0"/>
                </a:lnTo>
                <a:lnTo>
                  <a:pt x="14" y="2"/>
                </a:lnTo>
                <a:lnTo>
                  <a:pt x="8" y="8"/>
                </a:lnTo>
                <a:lnTo>
                  <a:pt x="6" y="14"/>
                </a:lnTo>
                <a:lnTo>
                  <a:pt x="6" y="14"/>
                </a:lnTo>
                <a:lnTo>
                  <a:pt x="2" y="30"/>
                </a:lnTo>
                <a:lnTo>
                  <a:pt x="0" y="48"/>
                </a:lnTo>
                <a:lnTo>
                  <a:pt x="2" y="64"/>
                </a:lnTo>
                <a:lnTo>
                  <a:pt x="6" y="82"/>
                </a:lnTo>
                <a:lnTo>
                  <a:pt x="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5" name="Freeform 211"/>
          <p:cNvSpPr/>
          <p:nvPr/>
        </p:nvSpPr>
        <p:spPr bwMode="auto">
          <a:xfrm>
            <a:off x="6001504" y="4978242"/>
            <a:ext cx="51456" cy="30596"/>
          </a:xfrm>
          <a:custGeom>
            <a:avLst/>
            <a:gdLst>
              <a:gd name="T0" fmla="*/ 78 w 148"/>
              <a:gd name="T1" fmla="*/ 84 h 88"/>
              <a:gd name="T2" fmla="*/ 78 w 148"/>
              <a:gd name="T3" fmla="*/ 84 h 88"/>
              <a:gd name="T4" fmla="*/ 66 w 148"/>
              <a:gd name="T5" fmla="*/ 86 h 88"/>
              <a:gd name="T6" fmla="*/ 54 w 148"/>
              <a:gd name="T7" fmla="*/ 88 h 88"/>
              <a:gd name="T8" fmla="*/ 44 w 148"/>
              <a:gd name="T9" fmla="*/ 88 h 88"/>
              <a:gd name="T10" fmla="*/ 34 w 148"/>
              <a:gd name="T11" fmla="*/ 86 h 88"/>
              <a:gd name="T12" fmla="*/ 24 w 148"/>
              <a:gd name="T13" fmla="*/ 84 h 88"/>
              <a:gd name="T14" fmla="*/ 16 w 148"/>
              <a:gd name="T15" fmla="*/ 78 h 88"/>
              <a:gd name="T16" fmla="*/ 6 w 148"/>
              <a:gd name="T17" fmla="*/ 74 h 88"/>
              <a:gd name="T18" fmla="*/ 0 w 148"/>
              <a:gd name="T19" fmla="*/ 68 h 88"/>
              <a:gd name="T20" fmla="*/ 0 w 148"/>
              <a:gd name="T21" fmla="*/ 68 h 88"/>
              <a:gd name="T22" fmla="*/ 16 w 148"/>
              <a:gd name="T23" fmla="*/ 48 h 88"/>
              <a:gd name="T24" fmla="*/ 34 w 148"/>
              <a:gd name="T25" fmla="*/ 32 h 88"/>
              <a:gd name="T26" fmla="*/ 54 w 148"/>
              <a:gd name="T27" fmla="*/ 18 h 88"/>
              <a:gd name="T28" fmla="*/ 76 w 148"/>
              <a:gd name="T29" fmla="*/ 8 h 88"/>
              <a:gd name="T30" fmla="*/ 76 w 148"/>
              <a:gd name="T31" fmla="*/ 8 h 88"/>
              <a:gd name="T32" fmla="*/ 94 w 148"/>
              <a:gd name="T33" fmla="*/ 2 h 88"/>
              <a:gd name="T34" fmla="*/ 110 w 148"/>
              <a:gd name="T35" fmla="*/ 0 h 88"/>
              <a:gd name="T36" fmla="*/ 126 w 148"/>
              <a:gd name="T37" fmla="*/ 0 h 88"/>
              <a:gd name="T38" fmla="*/ 142 w 148"/>
              <a:gd name="T39" fmla="*/ 4 h 88"/>
              <a:gd name="T40" fmla="*/ 142 w 148"/>
              <a:gd name="T41" fmla="*/ 4 h 88"/>
              <a:gd name="T42" fmla="*/ 146 w 148"/>
              <a:gd name="T43" fmla="*/ 10 h 88"/>
              <a:gd name="T44" fmla="*/ 148 w 148"/>
              <a:gd name="T45" fmla="*/ 16 h 88"/>
              <a:gd name="T46" fmla="*/ 148 w 148"/>
              <a:gd name="T47" fmla="*/ 24 h 88"/>
              <a:gd name="T48" fmla="*/ 144 w 148"/>
              <a:gd name="T49" fmla="*/ 32 h 88"/>
              <a:gd name="T50" fmla="*/ 144 w 148"/>
              <a:gd name="T51" fmla="*/ 32 h 88"/>
              <a:gd name="T52" fmla="*/ 130 w 148"/>
              <a:gd name="T53" fmla="*/ 50 h 88"/>
              <a:gd name="T54" fmla="*/ 114 w 148"/>
              <a:gd name="T55" fmla="*/ 64 h 88"/>
              <a:gd name="T56" fmla="*/ 96 w 148"/>
              <a:gd name="T57" fmla="*/ 76 h 88"/>
              <a:gd name="T58" fmla="*/ 78 w 148"/>
              <a:gd name="T59" fmla="*/ 84 h 88"/>
              <a:gd name="T60" fmla="*/ 78 w 148"/>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88">
                <a:moveTo>
                  <a:pt x="78" y="84"/>
                </a:moveTo>
                <a:lnTo>
                  <a:pt x="78" y="84"/>
                </a:lnTo>
                <a:lnTo>
                  <a:pt x="66" y="86"/>
                </a:lnTo>
                <a:lnTo>
                  <a:pt x="54" y="88"/>
                </a:lnTo>
                <a:lnTo>
                  <a:pt x="44" y="88"/>
                </a:lnTo>
                <a:lnTo>
                  <a:pt x="34" y="86"/>
                </a:lnTo>
                <a:lnTo>
                  <a:pt x="24" y="84"/>
                </a:lnTo>
                <a:lnTo>
                  <a:pt x="16" y="78"/>
                </a:lnTo>
                <a:lnTo>
                  <a:pt x="6" y="74"/>
                </a:lnTo>
                <a:lnTo>
                  <a:pt x="0" y="68"/>
                </a:lnTo>
                <a:lnTo>
                  <a:pt x="0" y="68"/>
                </a:lnTo>
                <a:lnTo>
                  <a:pt x="16" y="48"/>
                </a:lnTo>
                <a:lnTo>
                  <a:pt x="34" y="32"/>
                </a:lnTo>
                <a:lnTo>
                  <a:pt x="54" y="18"/>
                </a:lnTo>
                <a:lnTo>
                  <a:pt x="76" y="8"/>
                </a:lnTo>
                <a:lnTo>
                  <a:pt x="76" y="8"/>
                </a:lnTo>
                <a:lnTo>
                  <a:pt x="94" y="2"/>
                </a:lnTo>
                <a:lnTo>
                  <a:pt x="110" y="0"/>
                </a:lnTo>
                <a:lnTo>
                  <a:pt x="126" y="0"/>
                </a:lnTo>
                <a:lnTo>
                  <a:pt x="142" y="4"/>
                </a:lnTo>
                <a:lnTo>
                  <a:pt x="142" y="4"/>
                </a:lnTo>
                <a:lnTo>
                  <a:pt x="146" y="10"/>
                </a:lnTo>
                <a:lnTo>
                  <a:pt x="148" y="16"/>
                </a:lnTo>
                <a:lnTo>
                  <a:pt x="148" y="24"/>
                </a:lnTo>
                <a:lnTo>
                  <a:pt x="144" y="32"/>
                </a:lnTo>
                <a:lnTo>
                  <a:pt x="144" y="32"/>
                </a:lnTo>
                <a:lnTo>
                  <a:pt x="130" y="50"/>
                </a:lnTo>
                <a:lnTo>
                  <a:pt x="114" y="64"/>
                </a:lnTo>
                <a:lnTo>
                  <a:pt x="96" y="76"/>
                </a:lnTo>
                <a:lnTo>
                  <a:pt x="78" y="84"/>
                </a:lnTo>
                <a:lnTo>
                  <a:pt x="78"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6" name="Freeform 212"/>
          <p:cNvSpPr/>
          <p:nvPr/>
        </p:nvSpPr>
        <p:spPr bwMode="auto">
          <a:xfrm>
            <a:off x="5988292" y="4951123"/>
            <a:ext cx="23642" cy="50761"/>
          </a:xfrm>
          <a:custGeom>
            <a:avLst/>
            <a:gdLst>
              <a:gd name="T0" fmla="*/ 0 w 68"/>
              <a:gd name="T1" fmla="*/ 76 h 146"/>
              <a:gd name="T2" fmla="*/ 0 w 68"/>
              <a:gd name="T3" fmla="*/ 76 h 146"/>
              <a:gd name="T4" fmla="*/ 4 w 68"/>
              <a:gd name="T5" fmla="*/ 98 h 146"/>
              <a:gd name="T6" fmla="*/ 12 w 68"/>
              <a:gd name="T7" fmla="*/ 116 h 146"/>
              <a:gd name="T8" fmla="*/ 24 w 68"/>
              <a:gd name="T9" fmla="*/ 132 h 146"/>
              <a:gd name="T10" fmla="*/ 30 w 68"/>
              <a:gd name="T11" fmla="*/ 140 h 146"/>
              <a:gd name="T12" fmla="*/ 38 w 68"/>
              <a:gd name="T13" fmla="*/ 146 h 146"/>
              <a:gd name="T14" fmla="*/ 38 w 68"/>
              <a:gd name="T15" fmla="*/ 146 h 146"/>
              <a:gd name="T16" fmla="*/ 46 w 68"/>
              <a:gd name="T17" fmla="*/ 136 h 146"/>
              <a:gd name="T18" fmla="*/ 52 w 68"/>
              <a:gd name="T19" fmla="*/ 126 h 146"/>
              <a:gd name="T20" fmla="*/ 58 w 68"/>
              <a:gd name="T21" fmla="*/ 114 h 146"/>
              <a:gd name="T22" fmla="*/ 62 w 68"/>
              <a:gd name="T23" fmla="*/ 104 h 146"/>
              <a:gd name="T24" fmla="*/ 66 w 68"/>
              <a:gd name="T25" fmla="*/ 92 h 146"/>
              <a:gd name="T26" fmla="*/ 68 w 68"/>
              <a:gd name="T27" fmla="*/ 80 h 146"/>
              <a:gd name="T28" fmla="*/ 68 w 68"/>
              <a:gd name="T29" fmla="*/ 68 h 146"/>
              <a:gd name="T30" fmla="*/ 68 w 68"/>
              <a:gd name="T31" fmla="*/ 56 h 146"/>
              <a:gd name="T32" fmla="*/ 68 w 68"/>
              <a:gd name="T33" fmla="*/ 56 h 146"/>
              <a:gd name="T34" fmla="*/ 64 w 68"/>
              <a:gd name="T35" fmla="*/ 40 h 146"/>
              <a:gd name="T36" fmla="*/ 58 w 68"/>
              <a:gd name="T37" fmla="*/ 24 h 146"/>
              <a:gd name="T38" fmla="*/ 48 w 68"/>
              <a:gd name="T39" fmla="*/ 12 h 146"/>
              <a:gd name="T40" fmla="*/ 36 w 68"/>
              <a:gd name="T41" fmla="*/ 2 h 146"/>
              <a:gd name="T42" fmla="*/ 36 w 68"/>
              <a:gd name="T43" fmla="*/ 2 h 146"/>
              <a:gd name="T44" fmla="*/ 30 w 68"/>
              <a:gd name="T45" fmla="*/ 0 h 146"/>
              <a:gd name="T46" fmla="*/ 24 w 68"/>
              <a:gd name="T47" fmla="*/ 0 h 146"/>
              <a:gd name="T48" fmla="*/ 18 w 68"/>
              <a:gd name="T49" fmla="*/ 4 h 146"/>
              <a:gd name="T50" fmla="*/ 14 w 68"/>
              <a:gd name="T51" fmla="*/ 8 h 146"/>
              <a:gd name="T52" fmla="*/ 14 w 68"/>
              <a:gd name="T53" fmla="*/ 8 h 146"/>
              <a:gd name="T54" fmla="*/ 6 w 68"/>
              <a:gd name="T55" fmla="*/ 24 h 146"/>
              <a:gd name="T56" fmla="*/ 2 w 68"/>
              <a:gd name="T57" fmla="*/ 42 h 146"/>
              <a:gd name="T58" fmla="*/ 0 w 68"/>
              <a:gd name="T59" fmla="*/ 58 h 146"/>
              <a:gd name="T60" fmla="*/ 0 w 68"/>
              <a:gd name="T61" fmla="*/ 76 h 146"/>
              <a:gd name="T62" fmla="*/ 0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0" y="76"/>
                </a:moveTo>
                <a:lnTo>
                  <a:pt x="0" y="76"/>
                </a:lnTo>
                <a:lnTo>
                  <a:pt x="4" y="98"/>
                </a:lnTo>
                <a:lnTo>
                  <a:pt x="12" y="116"/>
                </a:lnTo>
                <a:lnTo>
                  <a:pt x="24" y="132"/>
                </a:lnTo>
                <a:lnTo>
                  <a:pt x="30" y="140"/>
                </a:lnTo>
                <a:lnTo>
                  <a:pt x="38" y="146"/>
                </a:lnTo>
                <a:lnTo>
                  <a:pt x="38" y="146"/>
                </a:lnTo>
                <a:lnTo>
                  <a:pt x="46" y="136"/>
                </a:lnTo>
                <a:lnTo>
                  <a:pt x="52" y="126"/>
                </a:lnTo>
                <a:lnTo>
                  <a:pt x="58" y="114"/>
                </a:lnTo>
                <a:lnTo>
                  <a:pt x="62" y="104"/>
                </a:lnTo>
                <a:lnTo>
                  <a:pt x="66" y="92"/>
                </a:lnTo>
                <a:lnTo>
                  <a:pt x="68" y="80"/>
                </a:lnTo>
                <a:lnTo>
                  <a:pt x="68" y="68"/>
                </a:lnTo>
                <a:lnTo>
                  <a:pt x="68" y="56"/>
                </a:lnTo>
                <a:lnTo>
                  <a:pt x="68" y="56"/>
                </a:lnTo>
                <a:lnTo>
                  <a:pt x="64" y="40"/>
                </a:lnTo>
                <a:lnTo>
                  <a:pt x="58" y="24"/>
                </a:lnTo>
                <a:lnTo>
                  <a:pt x="48" y="12"/>
                </a:lnTo>
                <a:lnTo>
                  <a:pt x="36" y="2"/>
                </a:lnTo>
                <a:lnTo>
                  <a:pt x="36" y="2"/>
                </a:lnTo>
                <a:lnTo>
                  <a:pt x="30" y="0"/>
                </a:lnTo>
                <a:lnTo>
                  <a:pt x="24" y="0"/>
                </a:lnTo>
                <a:lnTo>
                  <a:pt x="18" y="4"/>
                </a:lnTo>
                <a:lnTo>
                  <a:pt x="14" y="8"/>
                </a:lnTo>
                <a:lnTo>
                  <a:pt x="14" y="8"/>
                </a:lnTo>
                <a:lnTo>
                  <a:pt x="6" y="24"/>
                </a:lnTo>
                <a:lnTo>
                  <a:pt x="2" y="42"/>
                </a:lnTo>
                <a:lnTo>
                  <a:pt x="0" y="58"/>
                </a:lnTo>
                <a:lnTo>
                  <a:pt x="0" y="76"/>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7" name="Freeform 213"/>
          <p:cNvSpPr/>
          <p:nvPr/>
        </p:nvSpPr>
        <p:spPr bwMode="auto">
          <a:xfrm>
            <a:off x="5964650" y="5022745"/>
            <a:ext cx="54933" cy="27119"/>
          </a:xfrm>
          <a:custGeom>
            <a:avLst/>
            <a:gdLst>
              <a:gd name="T0" fmla="*/ 74 w 158"/>
              <a:gd name="T1" fmla="*/ 78 h 78"/>
              <a:gd name="T2" fmla="*/ 74 w 158"/>
              <a:gd name="T3" fmla="*/ 78 h 78"/>
              <a:gd name="T4" fmla="*/ 62 w 158"/>
              <a:gd name="T5" fmla="*/ 78 h 78"/>
              <a:gd name="T6" fmla="*/ 50 w 158"/>
              <a:gd name="T7" fmla="*/ 76 h 78"/>
              <a:gd name="T8" fmla="*/ 40 w 158"/>
              <a:gd name="T9" fmla="*/ 74 h 78"/>
              <a:gd name="T10" fmla="*/ 30 w 158"/>
              <a:gd name="T11" fmla="*/ 72 h 78"/>
              <a:gd name="T12" fmla="*/ 20 w 158"/>
              <a:gd name="T13" fmla="*/ 66 h 78"/>
              <a:gd name="T14" fmla="*/ 12 w 158"/>
              <a:gd name="T15" fmla="*/ 60 h 78"/>
              <a:gd name="T16" fmla="*/ 6 w 158"/>
              <a:gd name="T17" fmla="*/ 54 h 78"/>
              <a:gd name="T18" fmla="*/ 0 w 158"/>
              <a:gd name="T19" fmla="*/ 46 h 78"/>
              <a:gd name="T20" fmla="*/ 0 w 158"/>
              <a:gd name="T21" fmla="*/ 46 h 78"/>
              <a:gd name="T22" fmla="*/ 20 w 158"/>
              <a:gd name="T23" fmla="*/ 30 h 78"/>
              <a:gd name="T24" fmla="*/ 40 w 158"/>
              <a:gd name="T25" fmla="*/ 18 h 78"/>
              <a:gd name="T26" fmla="*/ 62 w 158"/>
              <a:gd name="T27" fmla="*/ 8 h 78"/>
              <a:gd name="T28" fmla="*/ 86 w 158"/>
              <a:gd name="T29" fmla="*/ 2 h 78"/>
              <a:gd name="T30" fmla="*/ 86 w 158"/>
              <a:gd name="T31" fmla="*/ 2 h 78"/>
              <a:gd name="T32" fmla="*/ 106 w 158"/>
              <a:gd name="T33" fmla="*/ 0 h 78"/>
              <a:gd name="T34" fmla="*/ 122 w 158"/>
              <a:gd name="T35" fmla="*/ 2 h 78"/>
              <a:gd name="T36" fmla="*/ 138 w 158"/>
              <a:gd name="T37" fmla="*/ 6 h 78"/>
              <a:gd name="T38" fmla="*/ 152 w 158"/>
              <a:gd name="T39" fmla="*/ 12 h 78"/>
              <a:gd name="T40" fmla="*/ 152 w 158"/>
              <a:gd name="T41" fmla="*/ 12 h 78"/>
              <a:gd name="T42" fmla="*/ 156 w 158"/>
              <a:gd name="T43" fmla="*/ 18 h 78"/>
              <a:gd name="T44" fmla="*/ 158 w 158"/>
              <a:gd name="T45" fmla="*/ 24 h 78"/>
              <a:gd name="T46" fmla="*/ 154 w 158"/>
              <a:gd name="T47" fmla="*/ 32 h 78"/>
              <a:gd name="T48" fmla="*/ 148 w 158"/>
              <a:gd name="T49" fmla="*/ 40 h 78"/>
              <a:gd name="T50" fmla="*/ 148 w 158"/>
              <a:gd name="T51" fmla="*/ 40 h 78"/>
              <a:gd name="T52" fmla="*/ 132 w 158"/>
              <a:gd name="T53" fmla="*/ 54 h 78"/>
              <a:gd name="T54" fmla="*/ 114 w 158"/>
              <a:gd name="T55" fmla="*/ 64 h 78"/>
              <a:gd name="T56" fmla="*/ 94 w 158"/>
              <a:gd name="T57" fmla="*/ 72 h 78"/>
              <a:gd name="T58" fmla="*/ 74 w 158"/>
              <a:gd name="T59" fmla="*/ 78 h 78"/>
              <a:gd name="T60" fmla="*/ 74 w 158"/>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78">
                <a:moveTo>
                  <a:pt x="74" y="78"/>
                </a:moveTo>
                <a:lnTo>
                  <a:pt x="74" y="78"/>
                </a:lnTo>
                <a:lnTo>
                  <a:pt x="62" y="78"/>
                </a:lnTo>
                <a:lnTo>
                  <a:pt x="50" y="76"/>
                </a:lnTo>
                <a:lnTo>
                  <a:pt x="40" y="74"/>
                </a:lnTo>
                <a:lnTo>
                  <a:pt x="30" y="72"/>
                </a:lnTo>
                <a:lnTo>
                  <a:pt x="20" y="66"/>
                </a:lnTo>
                <a:lnTo>
                  <a:pt x="12" y="60"/>
                </a:lnTo>
                <a:lnTo>
                  <a:pt x="6" y="54"/>
                </a:lnTo>
                <a:lnTo>
                  <a:pt x="0" y="46"/>
                </a:lnTo>
                <a:lnTo>
                  <a:pt x="0" y="46"/>
                </a:lnTo>
                <a:lnTo>
                  <a:pt x="20" y="30"/>
                </a:lnTo>
                <a:lnTo>
                  <a:pt x="40" y="18"/>
                </a:lnTo>
                <a:lnTo>
                  <a:pt x="62" y="8"/>
                </a:lnTo>
                <a:lnTo>
                  <a:pt x="86" y="2"/>
                </a:lnTo>
                <a:lnTo>
                  <a:pt x="86" y="2"/>
                </a:lnTo>
                <a:lnTo>
                  <a:pt x="106" y="0"/>
                </a:lnTo>
                <a:lnTo>
                  <a:pt x="122" y="2"/>
                </a:lnTo>
                <a:lnTo>
                  <a:pt x="138" y="6"/>
                </a:lnTo>
                <a:lnTo>
                  <a:pt x="152" y="12"/>
                </a:lnTo>
                <a:lnTo>
                  <a:pt x="152" y="12"/>
                </a:lnTo>
                <a:lnTo>
                  <a:pt x="156" y="18"/>
                </a:lnTo>
                <a:lnTo>
                  <a:pt x="158" y="24"/>
                </a:lnTo>
                <a:lnTo>
                  <a:pt x="154" y="32"/>
                </a:lnTo>
                <a:lnTo>
                  <a:pt x="148" y="40"/>
                </a:lnTo>
                <a:lnTo>
                  <a:pt x="148" y="40"/>
                </a:lnTo>
                <a:lnTo>
                  <a:pt x="132" y="54"/>
                </a:lnTo>
                <a:lnTo>
                  <a:pt x="114" y="64"/>
                </a:lnTo>
                <a:lnTo>
                  <a:pt x="94" y="72"/>
                </a:lnTo>
                <a:lnTo>
                  <a:pt x="74" y="78"/>
                </a:lnTo>
                <a:lnTo>
                  <a:pt x="7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8" name="Freeform 214"/>
          <p:cNvSpPr/>
          <p:nvPr/>
        </p:nvSpPr>
        <p:spPr bwMode="auto">
          <a:xfrm>
            <a:off x="5956305" y="4987977"/>
            <a:ext cx="25033" cy="50761"/>
          </a:xfrm>
          <a:custGeom>
            <a:avLst/>
            <a:gdLst>
              <a:gd name="T0" fmla="*/ 2 w 72"/>
              <a:gd name="T1" fmla="*/ 70 h 146"/>
              <a:gd name="T2" fmla="*/ 2 w 72"/>
              <a:gd name="T3" fmla="*/ 70 h 146"/>
              <a:gd name="T4" fmla="*/ 0 w 72"/>
              <a:gd name="T5" fmla="*/ 92 h 146"/>
              <a:gd name="T6" fmla="*/ 4 w 72"/>
              <a:gd name="T7" fmla="*/ 112 h 146"/>
              <a:gd name="T8" fmla="*/ 12 w 72"/>
              <a:gd name="T9" fmla="*/ 130 h 146"/>
              <a:gd name="T10" fmla="*/ 18 w 72"/>
              <a:gd name="T11" fmla="*/ 140 h 146"/>
              <a:gd name="T12" fmla="*/ 24 w 72"/>
              <a:gd name="T13" fmla="*/ 146 h 146"/>
              <a:gd name="T14" fmla="*/ 24 w 72"/>
              <a:gd name="T15" fmla="*/ 146 h 146"/>
              <a:gd name="T16" fmla="*/ 34 w 72"/>
              <a:gd name="T17" fmla="*/ 138 h 146"/>
              <a:gd name="T18" fmla="*/ 42 w 72"/>
              <a:gd name="T19" fmla="*/ 130 h 146"/>
              <a:gd name="T20" fmla="*/ 50 w 72"/>
              <a:gd name="T21" fmla="*/ 120 h 146"/>
              <a:gd name="T22" fmla="*/ 58 w 72"/>
              <a:gd name="T23" fmla="*/ 110 h 146"/>
              <a:gd name="T24" fmla="*/ 62 w 72"/>
              <a:gd name="T25" fmla="*/ 100 h 146"/>
              <a:gd name="T26" fmla="*/ 68 w 72"/>
              <a:gd name="T27" fmla="*/ 88 h 146"/>
              <a:gd name="T28" fmla="*/ 70 w 72"/>
              <a:gd name="T29" fmla="*/ 76 h 146"/>
              <a:gd name="T30" fmla="*/ 72 w 72"/>
              <a:gd name="T31" fmla="*/ 64 h 146"/>
              <a:gd name="T32" fmla="*/ 72 w 72"/>
              <a:gd name="T33" fmla="*/ 64 h 146"/>
              <a:gd name="T34" fmla="*/ 72 w 72"/>
              <a:gd name="T35" fmla="*/ 48 h 146"/>
              <a:gd name="T36" fmla="*/ 68 w 72"/>
              <a:gd name="T37" fmla="*/ 32 h 146"/>
              <a:gd name="T38" fmla="*/ 60 w 72"/>
              <a:gd name="T39" fmla="*/ 16 h 146"/>
              <a:gd name="T40" fmla="*/ 52 w 72"/>
              <a:gd name="T41" fmla="*/ 4 h 146"/>
              <a:gd name="T42" fmla="*/ 52 w 72"/>
              <a:gd name="T43" fmla="*/ 4 h 146"/>
              <a:gd name="T44" fmla="*/ 46 w 72"/>
              <a:gd name="T45" fmla="*/ 0 h 146"/>
              <a:gd name="T46" fmla="*/ 40 w 72"/>
              <a:gd name="T47" fmla="*/ 0 h 146"/>
              <a:gd name="T48" fmla="*/ 32 w 72"/>
              <a:gd name="T49" fmla="*/ 2 h 146"/>
              <a:gd name="T50" fmla="*/ 28 w 72"/>
              <a:gd name="T51" fmla="*/ 8 h 146"/>
              <a:gd name="T52" fmla="*/ 28 w 72"/>
              <a:gd name="T53" fmla="*/ 8 h 146"/>
              <a:gd name="T54" fmla="*/ 18 w 72"/>
              <a:gd name="T55" fmla="*/ 22 h 146"/>
              <a:gd name="T56" fmla="*/ 10 w 72"/>
              <a:gd name="T57" fmla="*/ 36 h 146"/>
              <a:gd name="T58" fmla="*/ 4 w 72"/>
              <a:gd name="T59" fmla="*/ 54 h 146"/>
              <a:gd name="T60" fmla="*/ 2 w 72"/>
              <a:gd name="T61" fmla="*/ 70 h 146"/>
              <a:gd name="T62" fmla="*/ 2 w 72"/>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6">
                <a:moveTo>
                  <a:pt x="2" y="70"/>
                </a:moveTo>
                <a:lnTo>
                  <a:pt x="2" y="70"/>
                </a:lnTo>
                <a:lnTo>
                  <a:pt x="0" y="92"/>
                </a:lnTo>
                <a:lnTo>
                  <a:pt x="4" y="112"/>
                </a:lnTo>
                <a:lnTo>
                  <a:pt x="12" y="130"/>
                </a:lnTo>
                <a:lnTo>
                  <a:pt x="18" y="140"/>
                </a:lnTo>
                <a:lnTo>
                  <a:pt x="24" y="146"/>
                </a:lnTo>
                <a:lnTo>
                  <a:pt x="24" y="146"/>
                </a:lnTo>
                <a:lnTo>
                  <a:pt x="34" y="138"/>
                </a:lnTo>
                <a:lnTo>
                  <a:pt x="42" y="130"/>
                </a:lnTo>
                <a:lnTo>
                  <a:pt x="50" y="120"/>
                </a:lnTo>
                <a:lnTo>
                  <a:pt x="58" y="110"/>
                </a:lnTo>
                <a:lnTo>
                  <a:pt x="62" y="100"/>
                </a:lnTo>
                <a:lnTo>
                  <a:pt x="68" y="88"/>
                </a:lnTo>
                <a:lnTo>
                  <a:pt x="70" y="76"/>
                </a:lnTo>
                <a:lnTo>
                  <a:pt x="72" y="64"/>
                </a:lnTo>
                <a:lnTo>
                  <a:pt x="72" y="64"/>
                </a:lnTo>
                <a:lnTo>
                  <a:pt x="72" y="48"/>
                </a:lnTo>
                <a:lnTo>
                  <a:pt x="68" y="32"/>
                </a:lnTo>
                <a:lnTo>
                  <a:pt x="60" y="16"/>
                </a:lnTo>
                <a:lnTo>
                  <a:pt x="52" y="4"/>
                </a:lnTo>
                <a:lnTo>
                  <a:pt x="52" y="4"/>
                </a:lnTo>
                <a:lnTo>
                  <a:pt x="46" y="0"/>
                </a:lnTo>
                <a:lnTo>
                  <a:pt x="40" y="0"/>
                </a:lnTo>
                <a:lnTo>
                  <a:pt x="32" y="2"/>
                </a:lnTo>
                <a:lnTo>
                  <a:pt x="28" y="8"/>
                </a:lnTo>
                <a:lnTo>
                  <a:pt x="28" y="8"/>
                </a:lnTo>
                <a:lnTo>
                  <a:pt x="18" y="22"/>
                </a:lnTo>
                <a:lnTo>
                  <a:pt x="10" y="36"/>
                </a:lnTo>
                <a:lnTo>
                  <a:pt x="4" y="54"/>
                </a:lnTo>
                <a:lnTo>
                  <a:pt x="2" y="70"/>
                </a:lnTo>
                <a:lnTo>
                  <a:pt x="2"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9" name="Freeform 215"/>
          <p:cNvSpPr/>
          <p:nvPr/>
        </p:nvSpPr>
        <p:spPr bwMode="auto">
          <a:xfrm>
            <a:off x="5920147" y="5058903"/>
            <a:ext cx="56324" cy="25033"/>
          </a:xfrm>
          <a:custGeom>
            <a:avLst/>
            <a:gdLst>
              <a:gd name="T0" fmla="*/ 68 w 162"/>
              <a:gd name="T1" fmla="*/ 72 h 72"/>
              <a:gd name="T2" fmla="*/ 68 w 162"/>
              <a:gd name="T3" fmla="*/ 72 h 72"/>
              <a:gd name="T4" fmla="*/ 56 w 162"/>
              <a:gd name="T5" fmla="*/ 70 h 72"/>
              <a:gd name="T6" fmla="*/ 44 w 162"/>
              <a:gd name="T7" fmla="*/ 68 h 72"/>
              <a:gd name="T8" fmla="*/ 34 w 162"/>
              <a:gd name="T9" fmla="*/ 64 h 72"/>
              <a:gd name="T10" fmla="*/ 26 w 162"/>
              <a:gd name="T11" fmla="*/ 58 h 72"/>
              <a:gd name="T12" fmla="*/ 18 w 162"/>
              <a:gd name="T13" fmla="*/ 52 h 72"/>
              <a:gd name="T14" fmla="*/ 10 w 162"/>
              <a:gd name="T15" fmla="*/ 44 h 72"/>
              <a:gd name="T16" fmla="*/ 6 w 162"/>
              <a:gd name="T17" fmla="*/ 36 h 72"/>
              <a:gd name="T18" fmla="*/ 0 w 162"/>
              <a:gd name="T19" fmla="*/ 28 h 72"/>
              <a:gd name="T20" fmla="*/ 0 w 162"/>
              <a:gd name="T21" fmla="*/ 28 h 72"/>
              <a:gd name="T22" fmla="*/ 24 w 162"/>
              <a:gd name="T23" fmla="*/ 16 h 72"/>
              <a:gd name="T24" fmla="*/ 48 w 162"/>
              <a:gd name="T25" fmla="*/ 8 h 72"/>
              <a:gd name="T26" fmla="*/ 72 w 162"/>
              <a:gd name="T27" fmla="*/ 2 h 72"/>
              <a:gd name="T28" fmla="*/ 96 w 162"/>
              <a:gd name="T29" fmla="*/ 0 h 72"/>
              <a:gd name="T30" fmla="*/ 96 w 162"/>
              <a:gd name="T31" fmla="*/ 0 h 72"/>
              <a:gd name="T32" fmla="*/ 114 w 162"/>
              <a:gd name="T33" fmla="*/ 2 h 72"/>
              <a:gd name="T34" fmla="*/ 132 w 162"/>
              <a:gd name="T35" fmla="*/ 6 h 72"/>
              <a:gd name="T36" fmla="*/ 146 w 162"/>
              <a:gd name="T37" fmla="*/ 14 h 72"/>
              <a:gd name="T38" fmla="*/ 158 w 162"/>
              <a:gd name="T39" fmla="*/ 24 h 72"/>
              <a:gd name="T40" fmla="*/ 158 w 162"/>
              <a:gd name="T41" fmla="*/ 24 h 72"/>
              <a:gd name="T42" fmla="*/ 162 w 162"/>
              <a:gd name="T43" fmla="*/ 30 h 72"/>
              <a:gd name="T44" fmla="*/ 162 w 162"/>
              <a:gd name="T45" fmla="*/ 36 h 72"/>
              <a:gd name="T46" fmla="*/ 158 w 162"/>
              <a:gd name="T47" fmla="*/ 44 h 72"/>
              <a:gd name="T48" fmla="*/ 150 w 162"/>
              <a:gd name="T49" fmla="*/ 50 h 72"/>
              <a:gd name="T50" fmla="*/ 150 w 162"/>
              <a:gd name="T51" fmla="*/ 50 h 72"/>
              <a:gd name="T52" fmla="*/ 130 w 162"/>
              <a:gd name="T53" fmla="*/ 60 h 72"/>
              <a:gd name="T54" fmla="*/ 110 w 162"/>
              <a:gd name="T55" fmla="*/ 68 h 72"/>
              <a:gd name="T56" fmla="*/ 88 w 162"/>
              <a:gd name="T57" fmla="*/ 72 h 72"/>
              <a:gd name="T58" fmla="*/ 68 w 162"/>
              <a:gd name="T59" fmla="*/ 72 h 72"/>
              <a:gd name="T60" fmla="*/ 68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68" y="72"/>
                </a:moveTo>
                <a:lnTo>
                  <a:pt x="68" y="72"/>
                </a:lnTo>
                <a:lnTo>
                  <a:pt x="56" y="70"/>
                </a:lnTo>
                <a:lnTo>
                  <a:pt x="44" y="68"/>
                </a:lnTo>
                <a:lnTo>
                  <a:pt x="34" y="64"/>
                </a:lnTo>
                <a:lnTo>
                  <a:pt x="26" y="58"/>
                </a:lnTo>
                <a:lnTo>
                  <a:pt x="18" y="52"/>
                </a:lnTo>
                <a:lnTo>
                  <a:pt x="10" y="44"/>
                </a:lnTo>
                <a:lnTo>
                  <a:pt x="6" y="36"/>
                </a:lnTo>
                <a:lnTo>
                  <a:pt x="0" y="28"/>
                </a:lnTo>
                <a:lnTo>
                  <a:pt x="0" y="28"/>
                </a:lnTo>
                <a:lnTo>
                  <a:pt x="24" y="16"/>
                </a:lnTo>
                <a:lnTo>
                  <a:pt x="48" y="8"/>
                </a:lnTo>
                <a:lnTo>
                  <a:pt x="72" y="2"/>
                </a:lnTo>
                <a:lnTo>
                  <a:pt x="96" y="0"/>
                </a:lnTo>
                <a:lnTo>
                  <a:pt x="96" y="0"/>
                </a:lnTo>
                <a:lnTo>
                  <a:pt x="114" y="2"/>
                </a:lnTo>
                <a:lnTo>
                  <a:pt x="132" y="6"/>
                </a:lnTo>
                <a:lnTo>
                  <a:pt x="146" y="14"/>
                </a:lnTo>
                <a:lnTo>
                  <a:pt x="158" y="24"/>
                </a:lnTo>
                <a:lnTo>
                  <a:pt x="158" y="24"/>
                </a:lnTo>
                <a:lnTo>
                  <a:pt x="162" y="30"/>
                </a:lnTo>
                <a:lnTo>
                  <a:pt x="162" y="36"/>
                </a:lnTo>
                <a:lnTo>
                  <a:pt x="158" y="44"/>
                </a:lnTo>
                <a:lnTo>
                  <a:pt x="150" y="50"/>
                </a:lnTo>
                <a:lnTo>
                  <a:pt x="150" y="50"/>
                </a:lnTo>
                <a:lnTo>
                  <a:pt x="130" y="60"/>
                </a:lnTo>
                <a:lnTo>
                  <a:pt x="110" y="68"/>
                </a:lnTo>
                <a:lnTo>
                  <a:pt x="88" y="72"/>
                </a:lnTo>
                <a:lnTo>
                  <a:pt x="68" y="72"/>
                </a:lnTo>
                <a:lnTo>
                  <a:pt x="68"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0" name="Freeform 216"/>
          <p:cNvSpPr/>
          <p:nvPr/>
        </p:nvSpPr>
        <p:spPr bwMode="auto">
          <a:xfrm>
            <a:off x="5915975" y="5019268"/>
            <a:ext cx="27814" cy="49370"/>
          </a:xfrm>
          <a:custGeom>
            <a:avLst/>
            <a:gdLst>
              <a:gd name="T0" fmla="*/ 6 w 80"/>
              <a:gd name="T1" fmla="*/ 62 h 142"/>
              <a:gd name="T2" fmla="*/ 6 w 80"/>
              <a:gd name="T3" fmla="*/ 62 h 142"/>
              <a:gd name="T4" fmla="*/ 2 w 80"/>
              <a:gd name="T5" fmla="*/ 84 h 142"/>
              <a:gd name="T6" fmla="*/ 0 w 80"/>
              <a:gd name="T7" fmla="*/ 104 h 142"/>
              <a:gd name="T8" fmla="*/ 2 w 80"/>
              <a:gd name="T9" fmla="*/ 114 h 142"/>
              <a:gd name="T10" fmla="*/ 4 w 80"/>
              <a:gd name="T11" fmla="*/ 124 h 142"/>
              <a:gd name="T12" fmla="*/ 8 w 80"/>
              <a:gd name="T13" fmla="*/ 134 h 142"/>
              <a:gd name="T14" fmla="*/ 12 w 80"/>
              <a:gd name="T15" fmla="*/ 142 h 142"/>
              <a:gd name="T16" fmla="*/ 12 w 80"/>
              <a:gd name="T17" fmla="*/ 142 h 142"/>
              <a:gd name="T18" fmla="*/ 24 w 80"/>
              <a:gd name="T19" fmla="*/ 136 h 142"/>
              <a:gd name="T20" fmla="*/ 34 w 80"/>
              <a:gd name="T21" fmla="*/ 128 h 142"/>
              <a:gd name="T22" fmla="*/ 44 w 80"/>
              <a:gd name="T23" fmla="*/ 120 h 142"/>
              <a:gd name="T24" fmla="*/ 54 w 80"/>
              <a:gd name="T25" fmla="*/ 112 h 142"/>
              <a:gd name="T26" fmla="*/ 62 w 80"/>
              <a:gd name="T27" fmla="*/ 102 h 142"/>
              <a:gd name="T28" fmla="*/ 68 w 80"/>
              <a:gd name="T29" fmla="*/ 92 h 142"/>
              <a:gd name="T30" fmla="*/ 74 w 80"/>
              <a:gd name="T31" fmla="*/ 82 h 142"/>
              <a:gd name="T32" fmla="*/ 78 w 80"/>
              <a:gd name="T33" fmla="*/ 70 h 142"/>
              <a:gd name="T34" fmla="*/ 78 w 80"/>
              <a:gd name="T35" fmla="*/ 70 h 142"/>
              <a:gd name="T36" fmla="*/ 80 w 80"/>
              <a:gd name="T37" fmla="*/ 52 h 142"/>
              <a:gd name="T38" fmla="*/ 80 w 80"/>
              <a:gd name="T39" fmla="*/ 36 h 142"/>
              <a:gd name="T40" fmla="*/ 76 w 80"/>
              <a:gd name="T41" fmla="*/ 20 h 142"/>
              <a:gd name="T42" fmla="*/ 70 w 80"/>
              <a:gd name="T43" fmla="*/ 6 h 142"/>
              <a:gd name="T44" fmla="*/ 70 w 80"/>
              <a:gd name="T45" fmla="*/ 6 h 142"/>
              <a:gd name="T46" fmla="*/ 66 w 80"/>
              <a:gd name="T47" fmla="*/ 2 h 142"/>
              <a:gd name="T48" fmla="*/ 58 w 80"/>
              <a:gd name="T49" fmla="*/ 0 h 142"/>
              <a:gd name="T50" fmla="*/ 52 w 80"/>
              <a:gd name="T51" fmla="*/ 2 h 142"/>
              <a:gd name="T52" fmla="*/ 46 w 80"/>
              <a:gd name="T53" fmla="*/ 6 h 142"/>
              <a:gd name="T54" fmla="*/ 46 w 80"/>
              <a:gd name="T55" fmla="*/ 6 h 142"/>
              <a:gd name="T56" fmla="*/ 34 w 80"/>
              <a:gd name="T57" fmla="*/ 18 h 142"/>
              <a:gd name="T58" fmla="*/ 22 w 80"/>
              <a:gd name="T59" fmla="*/ 30 h 142"/>
              <a:gd name="T60" fmla="*/ 14 w 80"/>
              <a:gd name="T61" fmla="*/ 46 h 142"/>
              <a:gd name="T62" fmla="*/ 6 w 80"/>
              <a:gd name="T63" fmla="*/ 62 h 142"/>
              <a:gd name="T64" fmla="*/ 6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6" y="62"/>
                </a:moveTo>
                <a:lnTo>
                  <a:pt x="6" y="62"/>
                </a:lnTo>
                <a:lnTo>
                  <a:pt x="2" y="84"/>
                </a:lnTo>
                <a:lnTo>
                  <a:pt x="0" y="104"/>
                </a:lnTo>
                <a:lnTo>
                  <a:pt x="2" y="114"/>
                </a:lnTo>
                <a:lnTo>
                  <a:pt x="4" y="124"/>
                </a:lnTo>
                <a:lnTo>
                  <a:pt x="8" y="134"/>
                </a:lnTo>
                <a:lnTo>
                  <a:pt x="12" y="142"/>
                </a:lnTo>
                <a:lnTo>
                  <a:pt x="12" y="142"/>
                </a:lnTo>
                <a:lnTo>
                  <a:pt x="24" y="136"/>
                </a:lnTo>
                <a:lnTo>
                  <a:pt x="34" y="128"/>
                </a:lnTo>
                <a:lnTo>
                  <a:pt x="44" y="120"/>
                </a:lnTo>
                <a:lnTo>
                  <a:pt x="54" y="112"/>
                </a:lnTo>
                <a:lnTo>
                  <a:pt x="62" y="102"/>
                </a:lnTo>
                <a:lnTo>
                  <a:pt x="68" y="92"/>
                </a:lnTo>
                <a:lnTo>
                  <a:pt x="74" y="82"/>
                </a:lnTo>
                <a:lnTo>
                  <a:pt x="78" y="70"/>
                </a:lnTo>
                <a:lnTo>
                  <a:pt x="78" y="70"/>
                </a:lnTo>
                <a:lnTo>
                  <a:pt x="80" y="52"/>
                </a:lnTo>
                <a:lnTo>
                  <a:pt x="80" y="36"/>
                </a:lnTo>
                <a:lnTo>
                  <a:pt x="76" y="20"/>
                </a:lnTo>
                <a:lnTo>
                  <a:pt x="70" y="6"/>
                </a:lnTo>
                <a:lnTo>
                  <a:pt x="70" y="6"/>
                </a:lnTo>
                <a:lnTo>
                  <a:pt x="66" y="2"/>
                </a:lnTo>
                <a:lnTo>
                  <a:pt x="58" y="0"/>
                </a:lnTo>
                <a:lnTo>
                  <a:pt x="52" y="2"/>
                </a:lnTo>
                <a:lnTo>
                  <a:pt x="46" y="6"/>
                </a:lnTo>
                <a:lnTo>
                  <a:pt x="46" y="6"/>
                </a:lnTo>
                <a:lnTo>
                  <a:pt x="34" y="18"/>
                </a:lnTo>
                <a:lnTo>
                  <a:pt x="22" y="30"/>
                </a:lnTo>
                <a:lnTo>
                  <a:pt x="14" y="46"/>
                </a:lnTo>
                <a:lnTo>
                  <a:pt x="6" y="62"/>
                </a:lnTo>
                <a:lnTo>
                  <a:pt x="6"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1" name="Freeform 176"/>
          <p:cNvSpPr/>
          <p:nvPr/>
        </p:nvSpPr>
        <p:spPr bwMode="auto">
          <a:xfrm>
            <a:off x="5887465" y="4738344"/>
            <a:ext cx="28510" cy="28510"/>
          </a:xfrm>
          <a:custGeom>
            <a:avLst/>
            <a:gdLst>
              <a:gd name="T0" fmla="*/ 42 w 82"/>
              <a:gd name="T1" fmla="*/ 0 h 82"/>
              <a:gd name="T2" fmla="*/ 42 w 82"/>
              <a:gd name="T3" fmla="*/ 0 h 82"/>
              <a:gd name="T4" fmla="*/ 48 w 82"/>
              <a:gd name="T5" fmla="*/ 14 h 82"/>
              <a:gd name="T6" fmla="*/ 56 w 82"/>
              <a:gd name="T7" fmla="*/ 26 h 82"/>
              <a:gd name="T8" fmla="*/ 68 w 82"/>
              <a:gd name="T9" fmla="*/ 34 h 82"/>
              <a:gd name="T10" fmla="*/ 82 w 82"/>
              <a:gd name="T11" fmla="*/ 40 h 82"/>
              <a:gd name="T12" fmla="*/ 82 w 82"/>
              <a:gd name="T13" fmla="*/ 40 h 82"/>
              <a:gd name="T14" fmla="*/ 82 w 82"/>
              <a:gd name="T15" fmla="*/ 40 h 82"/>
              <a:gd name="T16" fmla="*/ 82 w 82"/>
              <a:gd name="T17" fmla="*/ 42 h 82"/>
              <a:gd name="T18" fmla="*/ 82 w 82"/>
              <a:gd name="T19" fmla="*/ 42 h 82"/>
              <a:gd name="T20" fmla="*/ 68 w 82"/>
              <a:gd name="T21" fmla="*/ 46 h 82"/>
              <a:gd name="T22" fmla="*/ 56 w 82"/>
              <a:gd name="T23" fmla="*/ 56 h 82"/>
              <a:gd name="T24" fmla="*/ 48 w 82"/>
              <a:gd name="T25" fmla="*/ 66 h 82"/>
              <a:gd name="T26" fmla="*/ 42 w 82"/>
              <a:gd name="T27" fmla="*/ 80 h 82"/>
              <a:gd name="T28" fmla="*/ 42 w 82"/>
              <a:gd name="T29" fmla="*/ 80 h 82"/>
              <a:gd name="T30" fmla="*/ 42 w 82"/>
              <a:gd name="T31" fmla="*/ 82 h 82"/>
              <a:gd name="T32" fmla="*/ 40 w 82"/>
              <a:gd name="T33" fmla="*/ 80 h 82"/>
              <a:gd name="T34" fmla="*/ 40 w 82"/>
              <a:gd name="T35" fmla="*/ 80 h 82"/>
              <a:gd name="T36" fmla="*/ 36 w 82"/>
              <a:gd name="T37" fmla="*/ 66 h 82"/>
              <a:gd name="T38" fmla="*/ 26 w 82"/>
              <a:gd name="T39" fmla="*/ 56 h 82"/>
              <a:gd name="T40" fmla="*/ 16 w 82"/>
              <a:gd name="T41" fmla="*/ 46 h 82"/>
              <a:gd name="T42" fmla="*/ 2 w 82"/>
              <a:gd name="T43" fmla="*/ 42 h 82"/>
              <a:gd name="T44" fmla="*/ 2 w 82"/>
              <a:gd name="T45" fmla="*/ 42 h 82"/>
              <a:gd name="T46" fmla="*/ 0 w 82"/>
              <a:gd name="T47" fmla="*/ 40 h 82"/>
              <a:gd name="T48" fmla="*/ 2 w 82"/>
              <a:gd name="T49" fmla="*/ 40 h 82"/>
              <a:gd name="T50" fmla="*/ 2 w 82"/>
              <a:gd name="T51" fmla="*/ 40 h 82"/>
              <a:gd name="T52" fmla="*/ 16 w 82"/>
              <a:gd name="T53" fmla="*/ 34 h 82"/>
              <a:gd name="T54" fmla="*/ 26 w 82"/>
              <a:gd name="T55" fmla="*/ 26 h 82"/>
              <a:gd name="T56" fmla="*/ 36 w 82"/>
              <a:gd name="T57" fmla="*/ 14 h 82"/>
              <a:gd name="T58" fmla="*/ 40 w 82"/>
              <a:gd name="T59" fmla="*/ 0 h 82"/>
              <a:gd name="T60" fmla="*/ 40 w 82"/>
              <a:gd name="T61" fmla="*/ 0 h 82"/>
              <a:gd name="T62" fmla="*/ 42 w 82"/>
              <a:gd name="T63" fmla="*/ 0 h 82"/>
              <a:gd name="T64" fmla="*/ 42 w 82"/>
              <a:gd name="T65" fmla="*/ 0 h 82"/>
              <a:gd name="T66" fmla="*/ 42 w 82"/>
              <a:gd name="T6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82">
                <a:moveTo>
                  <a:pt x="42" y="0"/>
                </a:moveTo>
                <a:lnTo>
                  <a:pt x="42" y="0"/>
                </a:lnTo>
                <a:lnTo>
                  <a:pt x="48" y="14"/>
                </a:lnTo>
                <a:lnTo>
                  <a:pt x="56" y="26"/>
                </a:lnTo>
                <a:lnTo>
                  <a:pt x="68" y="34"/>
                </a:lnTo>
                <a:lnTo>
                  <a:pt x="82" y="40"/>
                </a:lnTo>
                <a:lnTo>
                  <a:pt x="82" y="40"/>
                </a:lnTo>
                <a:lnTo>
                  <a:pt x="82" y="40"/>
                </a:lnTo>
                <a:lnTo>
                  <a:pt x="82" y="42"/>
                </a:lnTo>
                <a:lnTo>
                  <a:pt x="82" y="42"/>
                </a:lnTo>
                <a:lnTo>
                  <a:pt x="68" y="46"/>
                </a:lnTo>
                <a:lnTo>
                  <a:pt x="56" y="56"/>
                </a:lnTo>
                <a:lnTo>
                  <a:pt x="48" y="66"/>
                </a:lnTo>
                <a:lnTo>
                  <a:pt x="42" y="80"/>
                </a:lnTo>
                <a:lnTo>
                  <a:pt x="42" y="80"/>
                </a:lnTo>
                <a:lnTo>
                  <a:pt x="42" y="82"/>
                </a:lnTo>
                <a:lnTo>
                  <a:pt x="40" y="80"/>
                </a:lnTo>
                <a:lnTo>
                  <a:pt x="40" y="80"/>
                </a:lnTo>
                <a:lnTo>
                  <a:pt x="36" y="66"/>
                </a:lnTo>
                <a:lnTo>
                  <a:pt x="26" y="56"/>
                </a:lnTo>
                <a:lnTo>
                  <a:pt x="16" y="46"/>
                </a:lnTo>
                <a:lnTo>
                  <a:pt x="2" y="42"/>
                </a:lnTo>
                <a:lnTo>
                  <a:pt x="2" y="42"/>
                </a:lnTo>
                <a:lnTo>
                  <a:pt x="0" y="40"/>
                </a:lnTo>
                <a:lnTo>
                  <a:pt x="2" y="40"/>
                </a:lnTo>
                <a:lnTo>
                  <a:pt x="2" y="40"/>
                </a:lnTo>
                <a:lnTo>
                  <a:pt x="16" y="34"/>
                </a:lnTo>
                <a:lnTo>
                  <a:pt x="26" y="26"/>
                </a:lnTo>
                <a:lnTo>
                  <a:pt x="36" y="14"/>
                </a:lnTo>
                <a:lnTo>
                  <a:pt x="40" y="0"/>
                </a:lnTo>
                <a:lnTo>
                  <a:pt x="40" y="0"/>
                </a:lnTo>
                <a:lnTo>
                  <a:pt x="42" y="0"/>
                </a:lnTo>
                <a:lnTo>
                  <a:pt x="42" y="0"/>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2" name="Freeform 177"/>
          <p:cNvSpPr/>
          <p:nvPr/>
        </p:nvSpPr>
        <p:spPr bwMode="auto">
          <a:xfrm>
            <a:off x="5906240" y="4711920"/>
            <a:ext cx="32682" cy="31986"/>
          </a:xfrm>
          <a:custGeom>
            <a:avLst/>
            <a:gdLst>
              <a:gd name="T0" fmla="*/ 48 w 94"/>
              <a:gd name="T1" fmla="*/ 0 h 92"/>
              <a:gd name="T2" fmla="*/ 48 w 94"/>
              <a:gd name="T3" fmla="*/ 0 h 92"/>
              <a:gd name="T4" fmla="*/ 50 w 94"/>
              <a:gd name="T5" fmla="*/ 8 h 92"/>
              <a:gd name="T6" fmla="*/ 54 w 94"/>
              <a:gd name="T7" fmla="*/ 16 h 92"/>
              <a:gd name="T8" fmla="*/ 64 w 94"/>
              <a:gd name="T9" fmla="*/ 30 h 92"/>
              <a:gd name="T10" fmla="*/ 76 w 94"/>
              <a:gd name="T11" fmla="*/ 40 h 92"/>
              <a:gd name="T12" fmla="*/ 84 w 94"/>
              <a:gd name="T13" fmla="*/ 42 h 92"/>
              <a:gd name="T14" fmla="*/ 92 w 94"/>
              <a:gd name="T15" fmla="*/ 46 h 92"/>
              <a:gd name="T16" fmla="*/ 92 w 94"/>
              <a:gd name="T17" fmla="*/ 46 h 92"/>
              <a:gd name="T18" fmla="*/ 94 w 94"/>
              <a:gd name="T19" fmla="*/ 46 h 92"/>
              <a:gd name="T20" fmla="*/ 92 w 94"/>
              <a:gd name="T21" fmla="*/ 48 h 92"/>
              <a:gd name="T22" fmla="*/ 92 w 94"/>
              <a:gd name="T23" fmla="*/ 48 h 92"/>
              <a:gd name="T24" fmla="*/ 84 w 94"/>
              <a:gd name="T25" fmla="*/ 50 h 92"/>
              <a:gd name="T26" fmla="*/ 76 w 94"/>
              <a:gd name="T27" fmla="*/ 54 h 92"/>
              <a:gd name="T28" fmla="*/ 64 w 94"/>
              <a:gd name="T29" fmla="*/ 64 h 92"/>
              <a:gd name="T30" fmla="*/ 54 w 94"/>
              <a:gd name="T31" fmla="*/ 76 h 92"/>
              <a:gd name="T32" fmla="*/ 50 w 94"/>
              <a:gd name="T33" fmla="*/ 84 h 92"/>
              <a:gd name="T34" fmla="*/ 48 w 94"/>
              <a:gd name="T35" fmla="*/ 92 h 92"/>
              <a:gd name="T36" fmla="*/ 48 w 94"/>
              <a:gd name="T37" fmla="*/ 92 h 92"/>
              <a:gd name="T38" fmla="*/ 46 w 94"/>
              <a:gd name="T39" fmla="*/ 92 h 92"/>
              <a:gd name="T40" fmla="*/ 46 w 94"/>
              <a:gd name="T41" fmla="*/ 92 h 92"/>
              <a:gd name="T42" fmla="*/ 46 w 94"/>
              <a:gd name="T43" fmla="*/ 92 h 92"/>
              <a:gd name="T44" fmla="*/ 42 w 94"/>
              <a:gd name="T45" fmla="*/ 84 h 92"/>
              <a:gd name="T46" fmla="*/ 40 w 94"/>
              <a:gd name="T47" fmla="*/ 76 h 92"/>
              <a:gd name="T48" fmla="*/ 30 w 94"/>
              <a:gd name="T49" fmla="*/ 64 h 92"/>
              <a:gd name="T50" fmla="*/ 16 w 94"/>
              <a:gd name="T51" fmla="*/ 54 h 92"/>
              <a:gd name="T52" fmla="*/ 8 w 94"/>
              <a:gd name="T53" fmla="*/ 50 h 92"/>
              <a:gd name="T54" fmla="*/ 0 w 94"/>
              <a:gd name="T55" fmla="*/ 48 h 92"/>
              <a:gd name="T56" fmla="*/ 0 w 94"/>
              <a:gd name="T57" fmla="*/ 48 h 92"/>
              <a:gd name="T58" fmla="*/ 0 w 94"/>
              <a:gd name="T59" fmla="*/ 46 h 92"/>
              <a:gd name="T60" fmla="*/ 0 w 94"/>
              <a:gd name="T61" fmla="*/ 46 h 92"/>
              <a:gd name="T62" fmla="*/ 0 w 94"/>
              <a:gd name="T63" fmla="*/ 46 h 92"/>
              <a:gd name="T64" fmla="*/ 8 w 94"/>
              <a:gd name="T65" fmla="*/ 42 h 92"/>
              <a:gd name="T66" fmla="*/ 16 w 94"/>
              <a:gd name="T67" fmla="*/ 40 h 92"/>
              <a:gd name="T68" fmla="*/ 30 w 94"/>
              <a:gd name="T69" fmla="*/ 30 h 92"/>
              <a:gd name="T70" fmla="*/ 40 w 94"/>
              <a:gd name="T71" fmla="*/ 16 h 92"/>
              <a:gd name="T72" fmla="*/ 42 w 94"/>
              <a:gd name="T73" fmla="*/ 8 h 92"/>
              <a:gd name="T74" fmla="*/ 46 w 94"/>
              <a:gd name="T75" fmla="*/ 0 h 92"/>
              <a:gd name="T76" fmla="*/ 46 w 94"/>
              <a:gd name="T77" fmla="*/ 0 h 92"/>
              <a:gd name="T78" fmla="*/ 46 w 94"/>
              <a:gd name="T79" fmla="*/ 0 h 92"/>
              <a:gd name="T80" fmla="*/ 48 w 94"/>
              <a:gd name="T81" fmla="*/ 0 h 92"/>
              <a:gd name="T82" fmla="*/ 48 w 94"/>
              <a:gd name="T8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92">
                <a:moveTo>
                  <a:pt x="48" y="0"/>
                </a:moveTo>
                <a:lnTo>
                  <a:pt x="48" y="0"/>
                </a:lnTo>
                <a:lnTo>
                  <a:pt x="50" y="8"/>
                </a:lnTo>
                <a:lnTo>
                  <a:pt x="54" y="16"/>
                </a:lnTo>
                <a:lnTo>
                  <a:pt x="64" y="30"/>
                </a:lnTo>
                <a:lnTo>
                  <a:pt x="76" y="40"/>
                </a:lnTo>
                <a:lnTo>
                  <a:pt x="84" y="42"/>
                </a:lnTo>
                <a:lnTo>
                  <a:pt x="92" y="46"/>
                </a:lnTo>
                <a:lnTo>
                  <a:pt x="92" y="46"/>
                </a:lnTo>
                <a:lnTo>
                  <a:pt x="94" y="46"/>
                </a:lnTo>
                <a:lnTo>
                  <a:pt x="92" y="48"/>
                </a:lnTo>
                <a:lnTo>
                  <a:pt x="92" y="48"/>
                </a:lnTo>
                <a:lnTo>
                  <a:pt x="84" y="50"/>
                </a:lnTo>
                <a:lnTo>
                  <a:pt x="76" y="54"/>
                </a:lnTo>
                <a:lnTo>
                  <a:pt x="64" y="64"/>
                </a:lnTo>
                <a:lnTo>
                  <a:pt x="54" y="76"/>
                </a:lnTo>
                <a:lnTo>
                  <a:pt x="50" y="84"/>
                </a:lnTo>
                <a:lnTo>
                  <a:pt x="48" y="92"/>
                </a:lnTo>
                <a:lnTo>
                  <a:pt x="48" y="92"/>
                </a:lnTo>
                <a:lnTo>
                  <a:pt x="46" y="92"/>
                </a:lnTo>
                <a:lnTo>
                  <a:pt x="46" y="92"/>
                </a:lnTo>
                <a:lnTo>
                  <a:pt x="46" y="92"/>
                </a:lnTo>
                <a:lnTo>
                  <a:pt x="42" y="84"/>
                </a:lnTo>
                <a:lnTo>
                  <a:pt x="40" y="76"/>
                </a:lnTo>
                <a:lnTo>
                  <a:pt x="30" y="64"/>
                </a:lnTo>
                <a:lnTo>
                  <a:pt x="16" y="54"/>
                </a:lnTo>
                <a:lnTo>
                  <a:pt x="8" y="50"/>
                </a:lnTo>
                <a:lnTo>
                  <a:pt x="0" y="48"/>
                </a:lnTo>
                <a:lnTo>
                  <a:pt x="0" y="48"/>
                </a:lnTo>
                <a:lnTo>
                  <a:pt x="0" y="46"/>
                </a:lnTo>
                <a:lnTo>
                  <a:pt x="0" y="46"/>
                </a:lnTo>
                <a:lnTo>
                  <a:pt x="0" y="46"/>
                </a:lnTo>
                <a:lnTo>
                  <a:pt x="8" y="42"/>
                </a:lnTo>
                <a:lnTo>
                  <a:pt x="16" y="40"/>
                </a:lnTo>
                <a:lnTo>
                  <a:pt x="30" y="30"/>
                </a:lnTo>
                <a:lnTo>
                  <a:pt x="40" y="16"/>
                </a:lnTo>
                <a:lnTo>
                  <a:pt x="42" y="8"/>
                </a:lnTo>
                <a:lnTo>
                  <a:pt x="46" y="0"/>
                </a:lnTo>
                <a:lnTo>
                  <a:pt x="46" y="0"/>
                </a:lnTo>
                <a:lnTo>
                  <a:pt x="46" y="0"/>
                </a:lnTo>
                <a:lnTo>
                  <a:pt x="48" y="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3" name="Freeform 178"/>
          <p:cNvSpPr/>
          <p:nvPr/>
        </p:nvSpPr>
        <p:spPr bwMode="auto">
          <a:xfrm>
            <a:off x="5675381" y="4752251"/>
            <a:ext cx="25033" cy="25728"/>
          </a:xfrm>
          <a:custGeom>
            <a:avLst/>
            <a:gdLst>
              <a:gd name="T0" fmla="*/ 38 w 72"/>
              <a:gd name="T1" fmla="*/ 2 h 74"/>
              <a:gd name="T2" fmla="*/ 38 w 72"/>
              <a:gd name="T3" fmla="*/ 2 h 74"/>
              <a:gd name="T4" fmla="*/ 42 w 72"/>
              <a:gd name="T5" fmla="*/ 14 h 74"/>
              <a:gd name="T6" fmla="*/ 50 w 72"/>
              <a:gd name="T7" fmla="*/ 24 h 74"/>
              <a:gd name="T8" fmla="*/ 60 w 72"/>
              <a:gd name="T9" fmla="*/ 32 h 74"/>
              <a:gd name="T10" fmla="*/ 72 w 72"/>
              <a:gd name="T11" fmla="*/ 36 h 74"/>
              <a:gd name="T12" fmla="*/ 72 w 72"/>
              <a:gd name="T13" fmla="*/ 36 h 74"/>
              <a:gd name="T14" fmla="*/ 72 w 72"/>
              <a:gd name="T15" fmla="*/ 38 h 74"/>
              <a:gd name="T16" fmla="*/ 72 w 72"/>
              <a:gd name="T17" fmla="*/ 38 h 74"/>
              <a:gd name="T18" fmla="*/ 72 w 72"/>
              <a:gd name="T19" fmla="*/ 38 h 74"/>
              <a:gd name="T20" fmla="*/ 60 w 72"/>
              <a:gd name="T21" fmla="*/ 42 h 74"/>
              <a:gd name="T22" fmla="*/ 50 w 72"/>
              <a:gd name="T23" fmla="*/ 50 h 74"/>
              <a:gd name="T24" fmla="*/ 42 w 72"/>
              <a:gd name="T25" fmla="*/ 60 h 74"/>
              <a:gd name="T26" fmla="*/ 38 w 72"/>
              <a:gd name="T27" fmla="*/ 74 h 74"/>
              <a:gd name="T28" fmla="*/ 38 w 72"/>
              <a:gd name="T29" fmla="*/ 74 h 74"/>
              <a:gd name="T30" fmla="*/ 36 w 72"/>
              <a:gd name="T31" fmla="*/ 74 h 74"/>
              <a:gd name="T32" fmla="*/ 36 w 72"/>
              <a:gd name="T33" fmla="*/ 74 h 74"/>
              <a:gd name="T34" fmla="*/ 36 w 72"/>
              <a:gd name="T35" fmla="*/ 74 h 74"/>
              <a:gd name="T36" fmla="*/ 30 w 72"/>
              <a:gd name="T37" fmla="*/ 60 h 74"/>
              <a:gd name="T38" fmla="*/ 24 w 72"/>
              <a:gd name="T39" fmla="*/ 50 h 74"/>
              <a:gd name="T40" fmla="*/ 12 w 72"/>
              <a:gd name="T41" fmla="*/ 42 h 74"/>
              <a:gd name="T42" fmla="*/ 0 w 72"/>
              <a:gd name="T43" fmla="*/ 38 h 74"/>
              <a:gd name="T44" fmla="*/ 0 w 72"/>
              <a:gd name="T45" fmla="*/ 38 h 74"/>
              <a:gd name="T46" fmla="*/ 0 w 72"/>
              <a:gd name="T47" fmla="*/ 38 h 74"/>
              <a:gd name="T48" fmla="*/ 0 w 72"/>
              <a:gd name="T49" fmla="*/ 36 h 74"/>
              <a:gd name="T50" fmla="*/ 0 w 72"/>
              <a:gd name="T51" fmla="*/ 36 h 74"/>
              <a:gd name="T52" fmla="*/ 12 w 72"/>
              <a:gd name="T53" fmla="*/ 32 h 74"/>
              <a:gd name="T54" fmla="*/ 24 w 72"/>
              <a:gd name="T55" fmla="*/ 24 h 74"/>
              <a:gd name="T56" fmla="*/ 30 w 72"/>
              <a:gd name="T57" fmla="*/ 14 h 74"/>
              <a:gd name="T58" fmla="*/ 36 w 72"/>
              <a:gd name="T59" fmla="*/ 2 h 74"/>
              <a:gd name="T60" fmla="*/ 36 w 72"/>
              <a:gd name="T61" fmla="*/ 2 h 74"/>
              <a:gd name="T62" fmla="*/ 36 w 72"/>
              <a:gd name="T63" fmla="*/ 0 h 74"/>
              <a:gd name="T64" fmla="*/ 38 w 72"/>
              <a:gd name="T65" fmla="*/ 2 h 74"/>
              <a:gd name="T66" fmla="*/ 38 w 72"/>
              <a:gd name="T6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74">
                <a:moveTo>
                  <a:pt x="38" y="2"/>
                </a:moveTo>
                <a:lnTo>
                  <a:pt x="38" y="2"/>
                </a:lnTo>
                <a:lnTo>
                  <a:pt x="42" y="14"/>
                </a:lnTo>
                <a:lnTo>
                  <a:pt x="50" y="24"/>
                </a:lnTo>
                <a:lnTo>
                  <a:pt x="60" y="32"/>
                </a:lnTo>
                <a:lnTo>
                  <a:pt x="72" y="36"/>
                </a:lnTo>
                <a:lnTo>
                  <a:pt x="72" y="36"/>
                </a:lnTo>
                <a:lnTo>
                  <a:pt x="72" y="38"/>
                </a:lnTo>
                <a:lnTo>
                  <a:pt x="72" y="38"/>
                </a:lnTo>
                <a:lnTo>
                  <a:pt x="72" y="38"/>
                </a:lnTo>
                <a:lnTo>
                  <a:pt x="60" y="42"/>
                </a:lnTo>
                <a:lnTo>
                  <a:pt x="50" y="50"/>
                </a:lnTo>
                <a:lnTo>
                  <a:pt x="42" y="60"/>
                </a:lnTo>
                <a:lnTo>
                  <a:pt x="38" y="74"/>
                </a:lnTo>
                <a:lnTo>
                  <a:pt x="38" y="74"/>
                </a:lnTo>
                <a:lnTo>
                  <a:pt x="36" y="74"/>
                </a:lnTo>
                <a:lnTo>
                  <a:pt x="36" y="74"/>
                </a:lnTo>
                <a:lnTo>
                  <a:pt x="36" y="74"/>
                </a:lnTo>
                <a:lnTo>
                  <a:pt x="30" y="60"/>
                </a:lnTo>
                <a:lnTo>
                  <a:pt x="24" y="50"/>
                </a:lnTo>
                <a:lnTo>
                  <a:pt x="12" y="42"/>
                </a:lnTo>
                <a:lnTo>
                  <a:pt x="0" y="38"/>
                </a:lnTo>
                <a:lnTo>
                  <a:pt x="0" y="38"/>
                </a:lnTo>
                <a:lnTo>
                  <a:pt x="0" y="38"/>
                </a:lnTo>
                <a:lnTo>
                  <a:pt x="0" y="36"/>
                </a:lnTo>
                <a:lnTo>
                  <a:pt x="0" y="36"/>
                </a:lnTo>
                <a:lnTo>
                  <a:pt x="12" y="32"/>
                </a:lnTo>
                <a:lnTo>
                  <a:pt x="24" y="24"/>
                </a:lnTo>
                <a:lnTo>
                  <a:pt x="30" y="14"/>
                </a:lnTo>
                <a:lnTo>
                  <a:pt x="36" y="2"/>
                </a:lnTo>
                <a:lnTo>
                  <a:pt x="36" y="2"/>
                </a:lnTo>
                <a:lnTo>
                  <a:pt x="36" y="0"/>
                </a:lnTo>
                <a:lnTo>
                  <a:pt x="38" y="2"/>
                </a:lnTo>
                <a:lnTo>
                  <a:pt x="38"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4" name="Freeform 179"/>
          <p:cNvSpPr/>
          <p:nvPr/>
        </p:nvSpPr>
        <p:spPr bwMode="auto">
          <a:xfrm>
            <a:off x="5696937" y="4738344"/>
            <a:ext cx="10430" cy="11126"/>
          </a:xfrm>
          <a:custGeom>
            <a:avLst/>
            <a:gdLst>
              <a:gd name="T0" fmla="*/ 30 w 30"/>
              <a:gd name="T1" fmla="*/ 16 h 32"/>
              <a:gd name="T2" fmla="*/ 30 w 30"/>
              <a:gd name="T3" fmla="*/ 16 h 32"/>
              <a:gd name="T4" fmla="*/ 30 w 30"/>
              <a:gd name="T5" fmla="*/ 22 h 32"/>
              <a:gd name="T6" fmla="*/ 26 w 30"/>
              <a:gd name="T7" fmla="*/ 26 h 32"/>
              <a:gd name="T8" fmla="*/ 22 w 30"/>
              <a:gd name="T9" fmla="*/ 30 h 32"/>
              <a:gd name="T10" fmla="*/ 16 w 30"/>
              <a:gd name="T11" fmla="*/ 32 h 32"/>
              <a:gd name="T12" fmla="*/ 16 w 30"/>
              <a:gd name="T13" fmla="*/ 32 h 32"/>
              <a:gd name="T14" fmla="*/ 10 w 30"/>
              <a:gd name="T15" fmla="*/ 30 h 32"/>
              <a:gd name="T16" fmla="*/ 4 w 30"/>
              <a:gd name="T17" fmla="*/ 26 h 32"/>
              <a:gd name="T18" fmla="*/ 0 w 30"/>
              <a:gd name="T19" fmla="*/ 22 h 32"/>
              <a:gd name="T20" fmla="*/ 0 w 30"/>
              <a:gd name="T21" fmla="*/ 16 h 32"/>
              <a:gd name="T22" fmla="*/ 0 w 30"/>
              <a:gd name="T23" fmla="*/ 16 h 32"/>
              <a:gd name="T24" fmla="*/ 0 w 30"/>
              <a:gd name="T25" fmla="*/ 10 h 32"/>
              <a:gd name="T26" fmla="*/ 4 w 30"/>
              <a:gd name="T27" fmla="*/ 4 h 32"/>
              <a:gd name="T28" fmla="*/ 10 w 30"/>
              <a:gd name="T29" fmla="*/ 2 h 32"/>
              <a:gd name="T30" fmla="*/ 16 w 30"/>
              <a:gd name="T31" fmla="*/ 0 h 32"/>
              <a:gd name="T32" fmla="*/ 16 w 30"/>
              <a:gd name="T33" fmla="*/ 0 h 32"/>
              <a:gd name="T34" fmla="*/ 22 w 30"/>
              <a:gd name="T35" fmla="*/ 2 h 32"/>
              <a:gd name="T36" fmla="*/ 26 w 30"/>
              <a:gd name="T37" fmla="*/ 4 h 32"/>
              <a:gd name="T38" fmla="*/ 30 w 30"/>
              <a:gd name="T39" fmla="*/ 10 h 32"/>
              <a:gd name="T40" fmla="*/ 30 w 30"/>
              <a:gd name="T41" fmla="*/ 16 h 32"/>
              <a:gd name="T42" fmla="*/ 30 w 30"/>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2">
                <a:moveTo>
                  <a:pt x="30" y="16"/>
                </a:moveTo>
                <a:lnTo>
                  <a:pt x="30"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2"/>
                </a:lnTo>
                <a:lnTo>
                  <a:pt x="16" y="0"/>
                </a:lnTo>
                <a:lnTo>
                  <a:pt x="16" y="0"/>
                </a:lnTo>
                <a:lnTo>
                  <a:pt x="22" y="2"/>
                </a:lnTo>
                <a:lnTo>
                  <a:pt x="26" y="4"/>
                </a:lnTo>
                <a:lnTo>
                  <a:pt x="30" y="10"/>
                </a:lnTo>
                <a:lnTo>
                  <a:pt x="30" y="16"/>
                </a:lnTo>
                <a:lnTo>
                  <a:pt x="3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5" name="Rectangle 180"/>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6" name="Rectangle 181"/>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7" name="Freeform 182"/>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8" name="Freeform 183"/>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9" name="Freeform 184"/>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0" name="Freeform 185"/>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1" name="Freeform 186"/>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2" name="Freeform 187"/>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3" name="Freeform 188"/>
          <p:cNvSpPr/>
          <p:nvPr/>
        </p:nvSpPr>
        <p:spPr bwMode="auto">
          <a:xfrm>
            <a:off x="5576640" y="4752946"/>
            <a:ext cx="28510" cy="52847"/>
          </a:xfrm>
          <a:custGeom>
            <a:avLst/>
            <a:gdLst>
              <a:gd name="T0" fmla="*/ 12 w 82"/>
              <a:gd name="T1" fmla="*/ 106 h 152"/>
              <a:gd name="T2" fmla="*/ 12 w 82"/>
              <a:gd name="T3" fmla="*/ 106 h 152"/>
              <a:gd name="T4" fmla="*/ 18 w 82"/>
              <a:gd name="T5" fmla="*/ 116 h 152"/>
              <a:gd name="T6" fmla="*/ 26 w 82"/>
              <a:gd name="T7" fmla="*/ 126 h 152"/>
              <a:gd name="T8" fmla="*/ 32 w 82"/>
              <a:gd name="T9" fmla="*/ 134 h 152"/>
              <a:gd name="T10" fmla="*/ 42 w 82"/>
              <a:gd name="T11" fmla="*/ 140 h 152"/>
              <a:gd name="T12" fmla="*/ 50 w 82"/>
              <a:gd name="T13" fmla="*/ 146 h 152"/>
              <a:gd name="T14" fmla="*/ 60 w 82"/>
              <a:gd name="T15" fmla="*/ 148 h 152"/>
              <a:gd name="T16" fmla="*/ 68 w 82"/>
              <a:gd name="T17" fmla="*/ 150 h 152"/>
              <a:gd name="T18" fmla="*/ 78 w 82"/>
              <a:gd name="T19" fmla="*/ 152 h 152"/>
              <a:gd name="T20" fmla="*/ 78 w 82"/>
              <a:gd name="T21" fmla="*/ 152 h 152"/>
              <a:gd name="T22" fmla="*/ 82 w 82"/>
              <a:gd name="T23" fmla="*/ 126 h 152"/>
              <a:gd name="T24" fmla="*/ 80 w 82"/>
              <a:gd name="T25" fmla="*/ 100 h 152"/>
              <a:gd name="T26" fmla="*/ 76 w 82"/>
              <a:gd name="T27" fmla="*/ 76 h 152"/>
              <a:gd name="T28" fmla="*/ 70 w 82"/>
              <a:gd name="T29" fmla="*/ 52 h 152"/>
              <a:gd name="T30" fmla="*/ 70 w 82"/>
              <a:gd name="T31" fmla="*/ 52 h 152"/>
              <a:gd name="T32" fmla="*/ 60 w 82"/>
              <a:gd name="T33" fmla="*/ 34 h 152"/>
              <a:gd name="T34" fmla="*/ 50 w 82"/>
              <a:gd name="T35" fmla="*/ 20 h 152"/>
              <a:gd name="T36" fmla="*/ 38 w 82"/>
              <a:gd name="T37" fmla="*/ 8 h 152"/>
              <a:gd name="T38" fmla="*/ 26 w 82"/>
              <a:gd name="T39" fmla="*/ 0 h 152"/>
              <a:gd name="T40" fmla="*/ 26 w 82"/>
              <a:gd name="T41" fmla="*/ 0 h 152"/>
              <a:gd name="T42" fmla="*/ 18 w 82"/>
              <a:gd name="T43" fmla="*/ 0 h 152"/>
              <a:gd name="T44" fmla="*/ 12 w 82"/>
              <a:gd name="T45" fmla="*/ 2 h 152"/>
              <a:gd name="T46" fmla="*/ 6 w 82"/>
              <a:gd name="T47" fmla="*/ 10 h 152"/>
              <a:gd name="T48" fmla="*/ 4 w 82"/>
              <a:gd name="T49" fmla="*/ 18 h 152"/>
              <a:gd name="T50" fmla="*/ 4 w 82"/>
              <a:gd name="T51" fmla="*/ 18 h 152"/>
              <a:gd name="T52" fmla="*/ 0 w 82"/>
              <a:gd name="T53" fmla="*/ 42 h 152"/>
              <a:gd name="T54" fmla="*/ 2 w 82"/>
              <a:gd name="T55" fmla="*/ 64 h 152"/>
              <a:gd name="T56" fmla="*/ 4 w 82"/>
              <a:gd name="T57" fmla="*/ 86 h 152"/>
              <a:gd name="T58" fmla="*/ 12 w 82"/>
              <a:gd name="T59" fmla="*/ 106 h 152"/>
              <a:gd name="T60" fmla="*/ 12 w 82"/>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152">
                <a:moveTo>
                  <a:pt x="12" y="106"/>
                </a:moveTo>
                <a:lnTo>
                  <a:pt x="12" y="106"/>
                </a:lnTo>
                <a:lnTo>
                  <a:pt x="18" y="116"/>
                </a:lnTo>
                <a:lnTo>
                  <a:pt x="26" y="126"/>
                </a:lnTo>
                <a:lnTo>
                  <a:pt x="32" y="134"/>
                </a:lnTo>
                <a:lnTo>
                  <a:pt x="42" y="140"/>
                </a:lnTo>
                <a:lnTo>
                  <a:pt x="50" y="146"/>
                </a:lnTo>
                <a:lnTo>
                  <a:pt x="60" y="148"/>
                </a:lnTo>
                <a:lnTo>
                  <a:pt x="68" y="150"/>
                </a:lnTo>
                <a:lnTo>
                  <a:pt x="78" y="152"/>
                </a:lnTo>
                <a:lnTo>
                  <a:pt x="78" y="152"/>
                </a:lnTo>
                <a:lnTo>
                  <a:pt x="82" y="126"/>
                </a:lnTo>
                <a:lnTo>
                  <a:pt x="80" y="100"/>
                </a:lnTo>
                <a:lnTo>
                  <a:pt x="76" y="76"/>
                </a:lnTo>
                <a:lnTo>
                  <a:pt x="70" y="52"/>
                </a:lnTo>
                <a:lnTo>
                  <a:pt x="70" y="52"/>
                </a:lnTo>
                <a:lnTo>
                  <a:pt x="60" y="34"/>
                </a:lnTo>
                <a:lnTo>
                  <a:pt x="50" y="20"/>
                </a:lnTo>
                <a:lnTo>
                  <a:pt x="38" y="8"/>
                </a:lnTo>
                <a:lnTo>
                  <a:pt x="26" y="0"/>
                </a:lnTo>
                <a:lnTo>
                  <a:pt x="26" y="0"/>
                </a:lnTo>
                <a:lnTo>
                  <a:pt x="18" y="0"/>
                </a:lnTo>
                <a:lnTo>
                  <a:pt x="12" y="2"/>
                </a:lnTo>
                <a:lnTo>
                  <a:pt x="6" y="10"/>
                </a:lnTo>
                <a:lnTo>
                  <a:pt x="4" y="18"/>
                </a:lnTo>
                <a:lnTo>
                  <a:pt x="4" y="18"/>
                </a:lnTo>
                <a:lnTo>
                  <a:pt x="0" y="42"/>
                </a:lnTo>
                <a:lnTo>
                  <a:pt x="2" y="64"/>
                </a:lnTo>
                <a:lnTo>
                  <a:pt x="4" y="86"/>
                </a:lnTo>
                <a:lnTo>
                  <a:pt x="12" y="106"/>
                </a:lnTo>
                <a:lnTo>
                  <a:pt x="12"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4" name="Freeform 189"/>
          <p:cNvSpPr/>
          <p:nvPr/>
        </p:nvSpPr>
        <p:spPr bwMode="auto">
          <a:xfrm>
            <a:off x="5603759" y="4768940"/>
            <a:ext cx="40331" cy="37549"/>
          </a:xfrm>
          <a:custGeom>
            <a:avLst/>
            <a:gdLst>
              <a:gd name="T0" fmla="*/ 76 w 116"/>
              <a:gd name="T1" fmla="*/ 82 h 108"/>
              <a:gd name="T2" fmla="*/ 76 w 116"/>
              <a:gd name="T3" fmla="*/ 82 h 108"/>
              <a:gd name="T4" fmla="*/ 58 w 116"/>
              <a:gd name="T5" fmla="*/ 96 h 108"/>
              <a:gd name="T6" fmla="*/ 40 w 116"/>
              <a:gd name="T7" fmla="*/ 104 h 108"/>
              <a:gd name="T8" fmla="*/ 30 w 116"/>
              <a:gd name="T9" fmla="*/ 106 h 108"/>
              <a:gd name="T10" fmla="*/ 20 w 116"/>
              <a:gd name="T11" fmla="*/ 108 h 108"/>
              <a:gd name="T12" fmla="*/ 10 w 116"/>
              <a:gd name="T13" fmla="*/ 108 h 108"/>
              <a:gd name="T14" fmla="*/ 0 w 116"/>
              <a:gd name="T15" fmla="*/ 106 h 108"/>
              <a:gd name="T16" fmla="*/ 0 w 116"/>
              <a:gd name="T17" fmla="*/ 106 h 108"/>
              <a:gd name="T18" fmla="*/ 2 w 116"/>
              <a:gd name="T19" fmla="*/ 94 h 108"/>
              <a:gd name="T20" fmla="*/ 4 w 116"/>
              <a:gd name="T21" fmla="*/ 80 h 108"/>
              <a:gd name="T22" fmla="*/ 8 w 116"/>
              <a:gd name="T23" fmla="*/ 68 h 108"/>
              <a:gd name="T24" fmla="*/ 12 w 116"/>
              <a:gd name="T25" fmla="*/ 56 h 108"/>
              <a:gd name="T26" fmla="*/ 18 w 116"/>
              <a:gd name="T27" fmla="*/ 46 h 108"/>
              <a:gd name="T28" fmla="*/ 26 w 116"/>
              <a:gd name="T29" fmla="*/ 36 h 108"/>
              <a:gd name="T30" fmla="*/ 34 w 116"/>
              <a:gd name="T31" fmla="*/ 26 h 108"/>
              <a:gd name="T32" fmla="*/ 44 w 116"/>
              <a:gd name="T33" fmla="*/ 18 h 108"/>
              <a:gd name="T34" fmla="*/ 44 w 116"/>
              <a:gd name="T35" fmla="*/ 18 h 108"/>
              <a:gd name="T36" fmla="*/ 58 w 116"/>
              <a:gd name="T37" fmla="*/ 8 h 108"/>
              <a:gd name="T38" fmla="*/ 74 w 116"/>
              <a:gd name="T39" fmla="*/ 2 h 108"/>
              <a:gd name="T40" fmla="*/ 90 w 116"/>
              <a:gd name="T41" fmla="*/ 0 h 108"/>
              <a:gd name="T42" fmla="*/ 106 w 116"/>
              <a:gd name="T43" fmla="*/ 0 h 108"/>
              <a:gd name="T44" fmla="*/ 106 w 116"/>
              <a:gd name="T45" fmla="*/ 0 h 108"/>
              <a:gd name="T46" fmla="*/ 112 w 116"/>
              <a:gd name="T47" fmla="*/ 2 h 108"/>
              <a:gd name="T48" fmla="*/ 116 w 116"/>
              <a:gd name="T49" fmla="*/ 8 h 108"/>
              <a:gd name="T50" fmla="*/ 116 w 116"/>
              <a:gd name="T51" fmla="*/ 16 h 108"/>
              <a:gd name="T52" fmla="*/ 116 w 116"/>
              <a:gd name="T53" fmla="*/ 22 h 108"/>
              <a:gd name="T54" fmla="*/ 116 w 116"/>
              <a:gd name="T55" fmla="*/ 22 h 108"/>
              <a:gd name="T56" fmla="*/ 108 w 116"/>
              <a:gd name="T57" fmla="*/ 40 h 108"/>
              <a:gd name="T58" fmla="*/ 100 w 116"/>
              <a:gd name="T59" fmla="*/ 54 h 108"/>
              <a:gd name="T60" fmla="*/ 88 w 116"/>
              <a:gd name="T61" fmla="*/ 70 h 108"/>
              <a:gd name="T62" fmla="*/ 76 w 116"/>
              <a:gd name="T63" fmla="*/ 82 h 108"/>
              <a:gd name="T64" fmla="*/ 76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76" y="82"/>
                </a:moveTo>
                <a:lnTo>
                  <a:pt x="76" y="82"/>
                </a:lnTo>
                <a:lnTo>
                  <a:pt x="58" y="96"/>
                </a:lnTo>
                <a:lnTo>
                  <a:pt x="40" y="104"/>
                </a:lnTo>
                <a:lnTo>
                  <a:pt x="30" y="106"/>
                </a:lnTo>
                <a:lnTo>
                  <a:pt x="20" y="108"/>
                </a:lnTo>
                <a:lnTo>
                  <a:pt x="10" y="108"/>
                </a:lnTo>
                <a:lnTo>
                  <a:pt x="0" y="106"/>
                </a:lnTo>
                <a:lnTo>
                  <a:pt x="0" y="106"/>
                </a:lnTo>
                <a:lnTo>
                  <a:pt x="2" y="94"/>
                </a:lnTo>
                <a:lnTo>
                  <a:pt x="4" y="80"/>
                </a:lnTo>
                <a:lnTo>
                  <a:pt x="8" y="68"/>
                </a:lnTo>
                <a:lnTo>
                  <a:pt x="12" y="56"/>
                </a:lnTo>
                <a:lnTo>
                  <a:pt x="18" y="46"/>
                </a:lnTo>
                <a:lnTo>
                  <a:pt x="26" y="36"/>
                </a:lnTo>
                <a:lnTo>
                  <a:pt x="34" y="26"/>
                </a:lnTo>
                <a:lnTo>
                  <a:pt x="44" y="18"/>
                </a:lnTo>
                <a:lnTo>
                  <a:pt x="44" y="18"/>
                </a:lnTo>
                <a:lnTo>
                  <a:pt x="58" y="8"/>
                </a:lnTo>
                <a:lnTo>
                  <a:pt x="74" y="2"/>
                </a:lnTo>
                <a:lnTo>
                  <a:pt x="90" y="0"/>
                </a:lnTo>
                <a:lnTo>
                  <a:pt x="106" y="0"/>
                </a:lnTo>
                <a:lnTo>
                  <a:pt x="106" y="0"/>
                </a:lnTo>
                <a:lnTo>
                  <a:pt x="112" y="2"/>
                </a:lnTo>
                <a:lnTo>
                  <a:pt x="116" y="8"/>
                </a:lnTo>
                <a:lnTo>
                  <a:pt x="116" y="16"/>
                </a:lnTo>
                <a:lnTo>
                  <a:pt x="116" y="22"/>
                </a:lnTo>
                <a:lnTo>
                  <a:pt x="116" y="22"/>
                </a:lnTo>
                <a:lnTo>
                  <a:pt x="108" y="40"/>
                </a:lnTo>
                <a:lnTo>
                  <a:pt x="100" y="54"/>
                </a:lnTo>
                <a:lnTo>
                  <a:pt x="88" y="70"/>
                </a:lnTo>
                <a:lnTo>
                  <a:pt x="76" y="82"/>
                </a:lnTo>
                <a:lnTo>
                  <a:pt x="7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5" name="Freeform 190"/>
          <p:cNvSpPr/>
          <p:nvPr/>
        </p:nvSpPr>
        <p:spPr bwMode="auto">
          <a:xfrm>
            <a:off x="5568296" y="4812052"/>
            <a:ext cx="34768" cy="47284"/>
          </a:xfrm>
          <a:custGeom>
            <a:avLst/>
            <a:gdLst>
              <a:gd name="T0" fmla="*/ 26 w 100"/>
              <a:gd name="T1" fmla="*/ 104 h 136"/>
              <a:gd name="T2" fmla="*/ 26 w 100"/>
              <a:gd name="T3" fmla="*/ 104 h 136"/>
              <a:gd name="T4" fmla="*/ 34 w 100"/>
              <a:gd name="T5" fmla="*/ 112 h 136"/>
              <a:gd name="T6" fmla="*/ 44 w 100"/>
              <a:gd name="T7" fmla="*/ 120 h 136"/>
              <a:gd name="T8" fmla="*/ 52 w 100"/>
              <a:gd name="T9" fmla="*/ 126 h 136"/>
              <a:gd name="T10" fmla="*/ 62 w 100"/>
              <a:gd name="T11" fmla="*/ 132 h 136"/>
              <a:gd name="T12" fmla="*/ 72 w 100"/>
              <a:gd name="T13" fmla="*/ 134 h 136"/>
              <a:gd name="T14" fmla="*/ 82 w 100"/>
              <a:gd name="T15" fmla="*/ 136 h 136"/>
              <a:gd name="T16" fmla="*/ 90 w 100"/>
              <a:gd name="T17" fmla="*/ 136 h 136"/>
              <a:gd name="T18" fmla="*/ 100 w 100"/>
              <a:gd name="T19" fmla="*/ 134 h 136"/>
              <a:gd name="T20" fmla="*/ 100 w 100"/>
              <a:gd name="T21" fmla="*/ 134 h 136"/>
              <a:gd name="T22" fmla="*/ 98 w 100"/>
              <a:gd name="T23" fmla="*/ 110 h 136"/>
              <a:gd name="T24" fmla="*/ 92 w 100"/>
              <a:gd name="T25" fmla="*/ 86 h 136"/>
              <a:gd name="T26" fmla="*/ 84 w 100"/>
              <a:gd name="T27" fmla="*/ 62 h 136"/>
              <a:gd name="T28" fmla="*/ 72 w 100"/>
              <a:gd name="T29" fmla="*/ 40 h 136"/>
              <a:gd name="T30" fmla="*/ 72 w 100"/>
              <a:gd name="T31" fmla="*/ 40 h 136"/>
              <a:gd name="T32" fmla="*/ 60 w 100"/>
              <a:gd name="T33" fmla="*/ 26 h 136"/>
              <a:gd name="T34" fmla="*/ 46 w 100"/>
              <a:gd name="T35" fmla="*/ 14 h 136"/>
              <a:gd name="T36" fmla="*/ 32 w 100"/>
              <a:gd name="T37" fmla="*/ 6 h 136"/>
              <a:gd name="T38" fmla="*/ 18 w 100"/>
              <a:gd name="T39" fmla="*/ 0 h 136"/>
              <a:gd name="T40" fmla="*/ 18 w 100"/>
              <a:gd name="T41" fmla="*/ 0 h 136"/>
              <a:gd name="T42" fmla="*/ 12 w 100"/>
              <a:gd name="T43" fmla="*/ 2 h 136"/>
              <a:gd name="T44" fmla="*/ 6 w 100"/>
              <a:gd name="T45" fmla="*/ 6 h 136"/>
              <a:gd name="T46" fmla="*/ 2 w 100"/>
              <a:gd name="T47" fmla="*/ 14 h 136"/>
              <a:gd name="T48" fmla="*/ 0 w 100"/>
              <a:gd name="T49" fmla="*/ 24 h 136"/>
              <a:gd name="T50" fmla="*/ 0 w 100"/>
              <a:gd name="T51" fmla="*/ 24 h 136"/>
              <a:gd name="T52" fmla="*/ 2 w 100"/>
              <a:gd name="T53" fmla="*/ 46 h 136"/>
              <a:gd name="T54" fmla="*/ 8 w 100"/>
              <a:gd name="T55" fmla="*/ 66 h 136"/>
              <a:gd name="T56" fmla="*/ 16 w 100"/>
              <a:gd name="T57" fmla="*/ 86 h 136"/>
              <a:gd name="T58" fmla="*/ 26 w 100"/>
              <a:gd name="T59" fmla="*/ 104 h 136"/>
              <a:gd name="T60" fmla="*/ 26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26" y="104"/>
                </a:moveTo>
                <a:lnTo>
                  <a:pt x="26" y="104"/>
                </a:lnTo>
                <a:lnTo>
                  <a:pt x="34" y="112"/>
                </a:lnTo>
                <a:lnTo>
                  <a:pt x="44" y="120"/>
                </a:lnTo>
                <a:lnTo>
                  <a:pt x="52" y="126"/>
                </a:lnTo>
                <a:lnTo>
                  <a:pt x="62" y="132"/>
                </a:lnTo>
                <a:lnTo>
                  <a:pt x="72" y="134"/>
                </a:lnTo>
                <a:lnTo>
                  <a:pt x="82" y="136"/>
                </a:lnTo>
                <a:lnTo>
                  <a:pt x="90" y="136"/>
                </a:lnTo>
                <a:lnTo>
                  <a:pt x="100" y="134"/>
                </a:lnTo>
                <a:lnTo>
                  <a:pt x="100" y="134"/>
                </a:lnTo>
                <a:lnTo>
                  <a:pt x="98" y="110"/>
                </a:lnTo>
                <a:lnTo>
                  <a:pt x="92" y="86"/>
                </a:lnTo>
                <a:lnTo>
                  <a:pt x="84" y="62"/>
                </a:lnTo>
                <a:lnTo>
                  <a:pt x="72" y="40"/>
                </a:lnTo>
                <a:lnTo>
                  <a:pt x="72" y="40"/>
                </a:lnTo>
                <a:lnTo>
                  <a:pt x="60" y="26"/>
                </a:lnTo>
                <a:lnTo>
                  <a:pt x="46" y="14"/>
                </a:lnTo>
                <a:lnTo>
                  <a:pt x="32" y="6"/>
                </a:lnTo>
                <a:lnTo>
                  <a:pt x="18" y="0"/>
                </a:lnTo>
                <a:lnTo>
                  <a:pt x="18" y="0"/>
                </a:lnTo>
                <a:lnTo>
                  <a:pt x="12" y="2"/>
                </a:lnTo>
                <a:lnTo>
                  <a:pt x="6" y="6"/>
                </a:lnTo>
                <a:lnTo>
                  <a:pt x="2" y="14"/>
                </a:lnTo>
                <a:lnTo>
                  <a:pt x="0" y="24"/>
                </a:lnTo>
                <a:lnTo>
                  <a:pt x="0" y="24"/>
                </a:lnTo>
                <a:lnTo>
                  <a:pt x="2" y="46"/>
                </a:lnTo>
                <a:lnTo>
                  <a:pt x="8" y="66"/>
                </a:lnTo>
                <a:lnTo>
                  <a:pt x="16" y="86"/>
                </a:lnTo>
                <a:lnTo>
                  <a:pt x="26" y="104"/>
                </a:lnTo>
                <a:lnTo>
                  <a:pt x="26"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6" name="Freeform 191"/>
          <p:cNvSpPr/>
          <p:nvPr/>
        </p:nvSpPr>
        <p:spPr bwMode="auto">
          <a:xfrm>
            <a:off x="5603064" y="4816919"/>
            <a:ext cx="33377" cy="41721"/>
          </a:xfrm>
          <a:custGeom>
            <a:avLst/>
            <a:gdLst>
              <a:gd name="T0" fmla="*/ 70 w 96"/>
              <a:gd name="T1" fmla="*/ 84 h 120"/>
              <a:gd name="T2" fmla="*/ 70 w 96"/>
              <a:gd name="T3" fmla="*/ 84 h 120"/>
              <a:gd name="T4" fmla="*/ 56 w 96"/>
              <a:gd name="T5" fmla="*/ 100 h 120"/>
              <a:gd name="T6" fmla="*/ 38 w 96"/>
              <a:gd name="T7" fmla="*/ 110 h 120"/>
              <a:gd name="T8" fmla="*/ 20 w 96"/>
              <a:gd name="T9" fmla="*/ 118 h 120"/>
              <a:gd name="T10" fmla="*/ 10 w 96"/>
              <a:gd name="T11" fmla="*/ 120 h 120"/>
              <a:gd name="T12" fmla="*/ 0 w 96"/>
              <a:gd name="T13" fmla="*/ 120 h 120"/>
              <a:gd name="T14" fmla="*/ 0 w 96"/>
              <a:gd name="T15" fmla="*/ 120 h 120"/>
              <a:gd name="T16" fmla="*/ 0 w 96"/>
              <a:gd name="T17" fmla="*/ 108 h 120"/>
              <a:gd name="T18" fmla="*/ 0 w 96"/>
              <a:gd name="T19" fmla="*/ 96 h 120"/>
              <a:gd name="T20" fmla="*/ 0 w 96"/>
              <a:gd name="T21" fmla="*/ 84 h 120"/>
              <a:gd name="T22" fmla="*/ 4 w 96"/>
              <a:gd name="T23" fmla="*/ 72 h 120"/>
              <a:gd name="T24" fmla="*/ 6 w 96"/>
              <a:gd name="T25" fmla="*/ 60 h 120"/>
              <a:gd name="T26" fmla="*/ 12 w 96"/>
              <a:gd name="T27" fmla="*/ 48 h 120"/>
              <a:gd name="T28" fmla="*/ 18 w 96"/>
              <a:gd name="T29" fmla="*/ 38 h 120"/>
              <a:gd name="T30" fmla="*/ 24 w 96"/>
              <a:gd name="T31" fmla="*/ 28 h 120"/>
              <a:gd name="T32" fmla="*/ 24 w 96"/>
              <a:gd name="T33" fmla="*/ 28 h 120"/>
              <a:gd name="T34" fmla="*/ 38 w 96"/>
              <a:gd name="T35" fmla="*/ 16 h 120"/>
              <a:gd name="T36" fmla="*/ 52 w 96"/>
              <a:gd name="T37" fmla="*/ 8 h 120"/>
              <a:gd name="T38" fmla="*/ 66 w 96"/>
              <a:gd name="T39" fmla="*/ 2 h 120"/>
              <a:gd name="T40" fmla="*/ 82 w 96"/>
              <a:gd name="T41" fmla="*/ 0 h 120"/>
              <a:gd name="T42" fmla="*/ 82 w 96"/>
              <a:gd name="T43" fmla="*/ 0 h 120"/>
              <a:gd name="T44" fmla="*/ 88 w 96"/>
              <a:gd name="T45" fmla="*/ 2 h 120"/>
              <a:gd name="T46" fmla="*/ 94 w 96"/>
              <a:gd name="T47" fmla="*/ 6 h 120"/>
              <a:gd name="T48" fmla="*/ 96 w 96"/>
              <a:gd name="T49" fmla="*/ 12 h 120"/>
              <a:gd name="T50" fmla="*/ 96 w 96"/>
              <a:gd name="T51" fmla="*/ 20 h 120"/>
              <a:gd name="T52" fmla="*/ 96 w 96"/>
              <a:gd name="T53" fmla="*/ 20 h 120"/>
              <a:gd name="T54" fmla="*/ 94 w 96"/>
              <a:gd name="T55" fmla="*/ 36 h 120"/>
              <a:gd name="T56" fmla="*/ 88 w 96"/>
              <a:gd name="T57" fmla="*/ 52 h 120"/>
              <a:gd name="T58" fmla="*/ 80 w 96"/>
              <a:gd name="T59" fmla="*/ 68 h 120"/>
              <a:gd name="T60" fmla="*/ 70 w 96"/>
              <a:gd name="T61" fmla="*/ 84 h 120"/>
              <a:gd name="T62" fmla="*/ 70 w 96"/>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0">
                <a:moveTo>
                  <a:pt x="70" y="84"/>
                </a:moveTo>
                <a:lnTo>
                  <a:pt x="70" y="84"/>
                </a:lnTo>
                <a:lnTo>
                  <a:pt x="56" y="100"/>
                </a:lnTo>
                <a:lnTo>
                  <a:pt x="38" y="110"/>
                </a:lnTo>
                <a:lnTo>
                  <a:pt x="20" y="118"/>
                </a:lnTo>
                <a:lnTo>
                  <a:pt x="10" y="120"/>
                </a:lnTo>
                <a:lnTo>
                  <a:pt x="0" y="120"/>
                </a:lnTo>
                <a:lnTo>
                  <a:pt x="0" y="120"/>
                </a:lnTo>
                <a:lnTo>
                  <a:pt x="0" y="108"/>
                </a:lnTo>
                <a:lnTo>
                  <a:pt x="0" y="96"/>
                </a:lnTo>
                <a:lnTo>
                  <a:pt x="0" y="84"/>
                </a:lnTo>
                <a:lnTo>
                  <a:pt x="4" y="72"/>
                </a:lnTo>
                <a:lnTo>
                  <a:pt x="6" y="60"/>
                </a:lnTo>
                <a:lnTo>
                  <a:pt x="12" y="48"/>
                </a:lnTo>
                <a:lnTo>
                  <a:pt x="18" y="38"/>
                </a:lnTo>
                <a:lnTo>
                  <a:pt x="24" y="28"/>
                </a:lnTo>
                <a:lnTo>
                  <a:pt x="24" y="28"/>
                </a:lnTo>
                <a:lnTo>
                  <a:pt x="38" y="16"/>
                </a:lnTo>
                <a:lnTo>
                  <a:pt x="52" y="8"/>
                </a:lnTo>
                <a:lnTo>
                  <a:pt x="66" y="2"/>
                </a:lnTo>
                <a:lnTo>
                  <a:pt x="82" y="0"/>
                </a:lnTo>
                <a:lnTo>
                  <a:pt x="82" y="0"/>
                </a:lnTo>
                <a:lnTo>
                  <a:pt x="88" y="2"/>
                </a:lnTo>
                <a:lnTo>
                  <a:pt x="94" y="6"/>
                </a:lnTo>
                <a:lnTo>
                  <a:pt x="96" y="12"/>
                </a:lnTo>
                <a:lnTo>
                  <a:pt x="96" y="20"/>
                </a:lnTo>
                <a:lnTo>
                  <a:pt x="96" y="20"/>
                </a:lnTo>
                <a:lnTo>
                  <a:pt x="94" y="36"/>
                </a:lnTo>
                <a:lnTo>
                  <a:pt x="88" y="52"/>
                </a:lnTo>
                <a:lnTo>
                  <a:pt x="80" y="68"/>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7" name="Freeform 192"/>
          <p:cNvSpPr/>
          <p:nvPr/>
        </p:nvSpPr>
        <p:spPr bwMode="auto">
          <a:xfrm>
            <a:off x="5571077" y="4871157"/>
            <a:ext cx="41721" cy="41026"/>
          </a:xfrm>
          <a:custGeom>
            <a:avLst/>
            <a:gdLst>
              <a:gd name="T0" fmla="*/ 42 w 120"/>
              <a:gd name="T1" fmla="*/ 96 h 118"/>
              <a:gd name="T2" fmla="*/ 42 w 120"/>
              <a:gd name="T3" fmla="*/ 96 h 118"/>
              <a:gd name="T4" fmla="*/ 52 w 120"/>
              <a:gd name="T5" fmla="*/ 104 h 118"/>
              <a:gd name="T6" fmla="*/ 62 w 120"/>
              <a:gd name="T7" fmla="*/ 110 h 118"/>
              <a:gd name="T8" fmla="*/ 72 w 120"/>
              <a:gd name="T9" fmla="*/ 114 h 118"/>
              <a:gd name="T10" fmla="*/ 82 w 120"/>
              <a:gd name="T11" fmla="*/ 116 h 118"/>
              <a:gd name="T12" fmla="*/ 92 w 120"/>
              <a:gd name="T13" fmla="*/ 118 h 118"/>
              <a:gd name="T14" fmla="*/ 102 w 120"/>
              <a:gd name="T15" fmla="*/ 118 h 118"/>
              <a:gd name="T16" fmla="*/ 112 w 120"/>
              <a:gd name="T17" fmla="*/ 116 h 118"/>
              <a:gd name="T18" fmla="*/ 120 w 120"/>
              <a:gd name="T19" fmla="*/ 112 h 118"/>
              <a:gd name="T20" fmla="*/ 120 w 120"/>
              <a:gd name="T21" fmla="*/ 112 h 118"/>
              <a:gd name="T22" fmla="*/ 114 w 120"/>
              <a:gd name="T23" fmla="*/ 88 h 118"/>
              <a:gd name="T24" fmla="*/ 104 w 120"/>
              <a:gd name="T25" fmla="*/ 66 h 118"/>
              <a:gd name="T26" fmla="*/ 90 w 120"/>
              <a:gd name="T27" fmla="*/ 46 h 118"/>
              <a:gd name="T28" fmla="*/ 74 w 120"/>
              <a:gd name="T29" fmla="*/ 28 h 118"/>
              <a:gd name="T30" fmla="*/ 74 w 120"/>
              <a:gd name="T31" fmla="*/ 28 h 118"/>
              <a:gd name="T32" fmla="*/ 60 w 120"/>
              <a:gd name="T33" fmla="*/ 16 h 118"/>
              <a:gd name="T34" fmla="*/ 44 w 120"/>
              <a:gd name="T35" fmla="*/ 8 h 118"/>
              <a:gd name="T36" fmla="*/ 28 w 120"/>
              <a:gd name="T37" fmla="*/ 2 h 118"/>
              <a:gd name="T38" fmla="*/ 14 w 120"/>
              <a:gd name="T39" fmla="*/ 0 h 118"/>
              <a:gd name="T40" fmla="*/ 14 w 120"/>
              <a:gd name="T41" fmla="*/ 0 h 118"/>
              <a:gd name="T42" fmla="*/ 8 w 120"/>
              <a:gd name="T43" fmla="*/ 2 h 118"/>
              <a:gd name="T44" fmla="*/ 2 w 120"/>
              <a:gd name="T45" fmla="*/ 8 h 118"/>
              <a:gd name="T46" fmla="*/ 0 w 120"/>
              <a:gd name="T47" fmla="*/ 16 h 118"/>
              <a:gd name="T48" fmla="*/ 0 w 120"/>
              <a:gd name="T49" fmla="*/ 24 h 118"/>
              <a:gd name="T50" fmla="*/ 0 w 120"/>
              <a:gd name="T51" fmla="*/ 24 h 118"/>
              <a:gd name="T52" fmla="*/ 8 w 120"/>
              <a:gd name="T53" fmla="*/ 46 h 118"/>
              <a:gd name="T54" fmla="*/ 16 w 120"/>
              <a:gd name="T55" fmla="*/ 66 h 118"/>
              <a:gd name="T56" fmla="*/ 28 w 120"/>
              <a:gd name="T57" fmla="*/ 82 h 118"/>
              <a:gd name="T58" fmla="*/ 42 w 120"/>
              <a:gd name="T59" fmla="*/ 96 h 118"/>
              <a:gd name="T60" fmla="*/ 42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42" y="96"/>
                </a:moveTo>
                <a:lnTo>
                  <a:pt x="42" y="96"/>
                </a:lnTo>
                <a:lnTo>
                  <a:pt x="52" y="104"/>
                </a:lnTo>
                <a:lnTo>
                  <a:pt x="62" y="110"/>
                </a:lnTo>
                <a:lnTo>
                  <a:pt x="72" y="114"/>
                </a:lnTo>
                <a:lnTo>
                  <a:pt x="82" y="116"/>
                </a:lnTo>
                <a:lnTo>
                  <a:pt x="92" y="118"/>
                </a:lnTo>
                <a:lnTo>
                  <a:pt x="102" y="118"/>
                </a:lnTo>
                <a:lnTo>
                  <a:pt x="112" y="116"/>
                </a:lnTo>
                <a:lnTo>
                  <a:pt x="120" y="112"/>
                </a:lnTo>
                <a:lnTo>
                  <a:pt x="120" y="112"/>
                </a:lnTo>
                <a:lnTo>
                  <a:pt x="114" y="88"/>
                </a:lnTo>
                <a:lnTo>
                  <a:pt x="104" y="66"/>
                </a:lnTo>
                <a:lnTo>
                  <a:pt x="90" y="46"/>
                </a:lnTo>
                <a:lnTo>
                  <a:pt x="74" y="28"/>
                </a:lnTo>
                <a:lnTo>
                  <a:pt x="74" y="28"/>
                </a:lnTo>
                <a:lnTo>
                  <a:pt x="60" y="16"/>
                </a:lnTo>
                <a:lnTo>
                  <a:pt x="44" y="8"/>
                </a:lnTo>
                <a:lnTo>
                  <a:pt x="28" y="2"/>
                </a:lnTo>
                <a:lnTo>
                  <a:pt x="14" y="0"/>
                </a:lnTo>
                <a:lnTo>
                  <a:pt x="14" y="0"/>
                </a:lnTo>
                <a:lnTo>
                  <a:pt x="8" y="2"/>
                </a:lnTo>
                <a:lnTo>
                  <a:pt x="2" y="8"/>
                </a:lnTo>
                <a:lnTo>
                  <a:pt x="0" y="16"/>
                </a:lnTo>
                <a:lnTo>
                  <a:pt x="0" y="24"/>
                </a:lnTo>
                <a:lnTo>
                  <a:pt x="0" y="24"/>
                </a:lnTo>
                <a:lnTo>
                  <a:pt x="8" y="46"/>
                </a:lnTo>
                <a:lnTo>
                  <a:pt x="16" y="66"/>
                </a:lnTo>
                <a:lnTo>
                  <a:pt x="28" y="82"/>
                </a:lnTo>
                <a:lnTo>
                  <a:pt x="42" y="96"/>
                </a:lnTo>
                <a:lnTo>
                  <a:pt x="42"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8" name="Freeform 193"/>
          <p:cNvSpPr/>
          <p:nvPr/>
        </p:nvSpPr>
        <p:spPr bwMode="auto">
          <a:xfrm>
            <a:off x="5610713" y="4864203"/>
            <a:ext cx="28510" cy="45894"/>
          </a:xfrm>
          <a:custGeom>
            <a:avLst/>
            <a:gdLst>
              <a:gd name="T0" fmla="*/ 68 w 82"/>
              <a:gd name="T1" fmla="*/ 82 h 132"/>
              <a:gd name="T2" fmla="*/ 68 w 82"/>
              <a:gd name="T3" fmla="*/ 82 h 132"/>
              <a:gd name="T4" fmla="*/ 56 w 82"/>
              <a:gd name="T5" fmla="*/ 100 h 132"/>
              <a:gd name="T6" fmla="*/ 42 w 82"/>
              <a:gd name="T7" fmla="*/ 116 h 132"/>
              <a:gd name="T8" fmla="*/ 26 w 82"/>
              <a:gd name="T9" fmla="*/ 126 h 132"/>
              <a:gd name="T10" fmla="*/ 16 w 82"/>
              <a:gd name="T11" fmla="*/ 130 h 132"/>
              <a:gd name="T12" fmla="*/ 6 w 82"/>
              <a:gd name="T13" fmla="*/ 132 h 132"/>
              <a:gd name="T14" fmla="*/ 6 w 82"/>
              <a:gd name="T15" fmla="*/ 132 h 132"/>
              <a:gd name="T16" fmla="*/ 4 w 82"/>
              <a:gd name="T17" fmla="*/ 120 h 132"/>
              <a:gd name="T18" fmla="*/ 0 w 82"/>
              <a:gd name="T19" fmla="*/ 108 h 132"/>
              <a:gd name="T20" fmla="*/ 0 w 82"/>
              <a:gd name="T21" fmla="*/ 96 h 132"/>
              <a:gd name="T22" fmla="*/ 0 w 82"/>
              <a:gd name="T23" fmla="*/ 84 h 132"/>
              <a:gd name="T24" fmla="*/ 2 w 82"/>
              <a:gd name="T25" fmla="*/ 72 h 132"/>
              <a:gd name="T26" fmla="*/ 4 w 82"/>
              <a:gd name="T27" fmla="*/ 60 h 132"/>
              <a:gd name="T28" fmla="*/ 8 w 82"/>
              <a:gd name="T29" fmla="*/ 50 h 132"/>
              <a:gd name="T30" fmla="*/ 12 w 82"/>
              <a:gd name="T31" fmla="*/ 38 h 132"/>
              <a:gd name="T32" fmla="*/ 12 w 82"/>
              <a:gd name="T33" fmla="*/ 38 h 132"/>
              <a:gd name="T34" fmla="*/ 22 w 82"/>
              <a:gd name="T35" fmla="*/ 24 h 132"/>
              <a:gd name="T36" fmla="*/ 34 w 82"/>
              <a:gd name="T37" fmla="*/ 12 h 132"/>
              <a:gd name="T38" fmla="*/ 48 w 82"/>
              <a:gd name="T39" fmla="*/ 4 h 132"/>
              <a:gd name="T40" fmla="*/ 64 w 82"/>
              <a:gd name="T41" fmla="*/ 0 h 132"/>
              <a:gd name="T42" fmla="*/ 64 w 82"/>
              <a:gd name="T43" fmla="*/ 0 h 132"/>
              <a:gd name="T44" fmla="*/ 70 w 82"/>
              <a:gd name="T45" fmla="*/ 0 h 132"/>
              <a:gd name="T46" fmla="*/ 76 w 82"/>
              <a:gd name="T47" fmla="*/ 2 h 132"/>
              <a:gd name="T48" fmla="*/ 80 w 82"/>
              <a:gd name="T49" fmla="*/ 8 h 132"/>
              <a:gd name="T50" fmla="*/ 82 w 82"/>
              <a:gd name="T51" fmla="*/ 16 h 132"/>
              <a:gd name="T52" fmla="*/ 82 w 82"/>
              <a:gd name="T53" fmla="*/ 16 h 132"/>
              <a:gd name="T54" fmla="*/ 82 w 82"/>
              <a:gd name="T55" fmla="*/ 32 h 132"/>
              <a:gd name="T56" fmla="*/ 80 w 82"/>
              <a:gd name="T57" fmla="*/ 50 h 132"/>
              <a:gd name="T58" fmla="*/ 74 w 82"/>
              <a:gd name="T59" fmla="*/ 66 h 132"/>
              <a:gd name="T60" fmla="*/ 68 w 82"/>
              <a:gd name="T61" fmla="*/ 82 h 132"/>
              <a:gd name="T62" fmla="*/ 68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68" y="82"/>
                </a:moveTo>
                <a:lnTo>
                  <a:pt x="68" y="82"/>
                </a:lnTo>
                <a:lnTo>
                  <a:pt x="56" y="100"/>
                </a:lnTo>
                <a:lnTo>
                  <a:pt x="42" y="116"/>
                </a:lnTo>
                <a:lnTo>
                  <a:pt x="26" y="126"/>
                </a:lnTo>
                <a:lnTo>
                  <a:pt x="16" y="130"/>
                </a:lnTo>
                <a:lnTo>
                  <a:pt x="6" y="132"/>
                </a:lnTo>
                <a:lnTo>
                  <a:pt x="6" y="132"/>
                </a:lnTo>
                <a:lnTo>
                  <a:pt x="4" y="120"/>
                </a:lnTo>
                <a:lnTo>
                  <a:pt x="0" y="108"/>
                </a:lnTo>
                <a:lnTo>
                  <a:pt x="0" y="96"/>
                </a:lnTo>
                <a:lnTo>
                  <a:pt x="0" y="84"/>
                </a:lnTo>
                <a:lnTo>
                  <a:pt x="2" y="72"/>
                </a:lnTo>
                <a:lnTo>
                  <a:pt x="4" y="60"/>
                </a:lnTo>
                <a:lnTo>
                  <a:pt x="8" y="50"/>
                </a:lnTo>
                <a:lnTo>
                  <a:pt x="12" y="38"/>
                </a:lnTo>
                <a:lnTo>
                  <a:pt x="12" y="38"/>
                </a:lnTo>
                <a:lnTo>
                  <a:pt x="22" y="24"/>
                </a:lnTo>
                <a:lnTo>
                  <a:pt x="34" y="12"/>
                </a:lnTo>
                <a:lnTo>
                  <a:pt x="48" y="4"/>
                </a:lnTo>
                <a:lnTo>
                  <a:pt x="64" y="0"/>
                </a:lnTo>
                <a:lnTo>
                  <a:pt x="64" y="0"/>
                </a:lnTo>
                <a:lnTo>
                  <a:pt x="70" y="0"/>
                </a:lnTo>
                <a:lnTo>
                  <a:pt x="76" y="2"/>
                </a:lnTo>
                <a:lnTo>
                  <a:pt x="80" y="8"/>
                </a:lnTo>
                <a:lnTo>
                  <a:pt x="82" y="16"/>
                </a:lnTo>
                <a:lnTo>
                  <a:pt x="82" y="16"/>
                </a:lnTo>
                <a:lnTo>
                  <a:pt x="82" y="32"/>
                </a:lnTo>
                <a:lnTo>
                  <a:pt x="80" y="50"/>
                </a:lnTo>
                <a:lnTo>
                  <a:pt x="74" y="66"/>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9" name="Freeform 194"/>
          <p:cNvSpPr/>
          <p:nvPr/>
        </p:nvSpPr>
        <p:spPr bwMode="auto">
          <a:xfrm>
            <a:off x="5584985" y="4926786"/>
            <a:ext cx="47980" cy="35463"/>
          </a:xfrm>
          <a:custGeom>
            <a:avLst/>
            <a:gdLst>
              <a:gd name="T0" fmla="*/ 56 w 138"/>
              <a:gd name="T1" fmla="*/ 90 h 102"/>
              <a:gd name="T2" fmla="*/ 56 w 138"/>
              <a:gd name="T3" fmla="*/ 90 h 102"/>
              <a:gd name="T4" fmla="*/ 68 w 138"/>
              <a:gd name="T5" fmla="*/ 96 h 102"/>
              <a:gd name="T6" fmla="*/ 78 w 138"/>
              <a:gd name="T7" fmla="*/ 100 h 102"/>
              <a:gd name="T8" fmla="*/ 90 w 138"/>
              <a:gd name="T9" fmla="*/ 102 h 102"/>
              <a:gd name="T10" fmla="*/ 100 w 138"/>
              <a:gd name="T11" fmla="*/ 102 h 102"/>
              <a:gd name="T12" fmla="*/ 110 w 138"/>
              <a:gd name="T13" fmla="*/ 102 h 102"/>
              <a:gd name="T14" fmla="*/ 120 w 138"/>
              <a:gd name="T15" fmla="*/ 98 h 102"/>
              <a:gd name="T16" fmla="*/ 128 w 138"/>
              <a:gd name="T17" fmla="*/ 96 h 102"/>
              <a:gd name="T18" fmla="*/ 138 w 138"/>
              <a:gd name="T19" fmla="*/ 90 h 102"/>
              <a:gd name="T20" fmla="*/ 138 w 138"/>
              <a:gd name="T21" fmla="*/ 90 h 102"/>
              <a:gd name="T22" fmla="*/ 126 w 138"/>
              <a:gd name="T23" fmla="*/ 70 h 102"/>
              <a:gd name="T24" fmla="*/ 112 w 138"/>
              <a:gd name="T25" fmla="*/ 50 h 102"/>
              <a:gd name="T26" fmla="*/ 94 w 138"/>
              <a:gd name="T27" fmla="*/ 32 h 102"/>
              <a:gd name="T28" fmla="*/ 74 w 138"/>
              <a:gd name="T29" fmla="*/ 18 h 102"/>
              <a:gd name="T30" fmla="*/ 74 w 138"/>
              <a:gd name="T31" fmla="*/ 18 h 102"/>
              <a:gd name="T32" fmla="*/ 58 w 138"/>
              <a:gd name="T33" fmla="*/ 8 h 102"/>
              <a:gd name="T34" fmla="*/ 42 w 138"/>
              <a:gd name="T35" fmla="*/ 4 h 102"/>
              <a:gd name="T36" fmla="*/ 26 w 138"/>
              <a:gd name="T37" fmla="*/ 0 h 102"/>
              <a:gd name="T38" fmla="*/ 10 w 138"/>
              <a:gd name="T39" fmla="*/ 2 h 102"/>
              <a:gd name="T40" fmla="*/ 10 w 138"/>
              <a:gd name="T41" fmla="*/ 2 h 102"/>
              <a:gd name="T42" fmla="*/ 4 w 138"/>
              <a:gd name="T43" fmla="*/ 6 h 102"/>
              <a:gd name="T44" fmla="*/ 0 w 138"/>
              <a:gd name="T45" fmla="*/ 12 h 102"/>
              <a:gd name="T46" fmla="*/ 0 w 138"/>
              <a:gd name="T47" fmla="*/ 20 h 102"/>
              <a:gd name="T48" fmla="*/ 2 w 138"/>
              <a:gd name="T49" fmla="*/ 28 h 102"/>
              <a:gd name="T50" fmla="*/ 2 w 138"/>
              <a:gd name="T51" fmla="*/ 28 h 102"/>
              <a:gd name="T52" fmla="*/ 12 w 138"/>
              <a:gd name="T53" fmla="*/ 48 h 102"/>
              <a:gd name="T54" fmla="*/ 26 w 138"/>
              <a:gd name="T55" fmla="*/ 66 h 102"/>
              <a:gd name="T56" fmla="*/ 40 w 138"/>
              <a:gd name="T57" fmla="*/ 80 h 102"/>
              <a:gd name="T58" fmla="*/ 56 w 138"/>
              <a:gd name="T59" fmla="*/ 90 h 102"/>
              <a:gd name="T60" fmla="*/ 56 w 138"/>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02">
                <a:moveTo>
                  <a:pt x="56" y="90"/>
                </a:moveTo>
                <a:lnTo>
                  <a:pt x="56" y="90"/>
                </a:lnTo>
                <a:lnTo>
                  <a:pt x="68" y="96"/>
                </a:lnTo>
                <a:lnTo>
                  <a:pt x="78" y="100"/>
                </a:lnTo>
                <a:lnTo>
                  <a:pt x="90" y="102"/>
                </a:lnTo>
                <a:lnTo>
                  <a:pt x="100" y="102"/>
                </a:lnTo>
                <a:lnTo>
                  <a:pt x="110" y="102"/>
                </a:lnTo>
                <a:lnTo>
                  <a:pt x="120" y="98"/>
                </a:lnTo>
                <a:lnTo>
                  <a:pt x="128" y="96"/>
                </a:lnTo>
                <a:lnTo>
                  <a:pt x="138" y="90"/>
                </a:lnTo>
                <a:lnTo>
                  <a:pt x="138" y="90"/>
                </a:lnTo>
                <a:lnTo>
                  <a:pt x="126" y="70"/>
                </a:lnTo>
                <a:lnTo>
                  <a:pt x="112" y="50"/>
                </a:lnTo>
                <a:lnTo>
                  <a:pt x="94" y="32"/>
                </a:lnTo>
                <a:lnTo>
                  <a:pt x="74" y="18"/>
                </a:lnTo>
                <a:lnTo>
                  <a:pt x="74" y="18"/>
                </a:lnTo>
                <a:lnTo>
                  <a:pt x="58" y="8"/>
                </a:lnTo>
                <a:lnTo>
                  <a:pt x="42" y="4"/>
                </a:lnTo>
                <a:lnTo>
                  <a:pt x="26" y="0"/>
                </a:lnTo>
                <a:lnTo>
                  <a:pt x="10" y="2"/>
                </a:lnTo>
                <a:lnTo>
                  <a:pt x="10" y="2"/>
                </a:lnTo>
                <a:lnTo>
                  <a:pt x="4" y="6"/>
                </a:lnTo>
                <a:lnTo>
                  <a:pt x="0" y="12"/>
                </a:lnTo>
                <a:lnTo>
                  <a:pt x="0" y="20"/>
                </a:lnTo>
                <a:lnTo>
                  <a:pt x="2" y="28"/>
                </a:lnTo>
                <a:lnTo>
                  <a:pt x="2" y="28"/>
                </a:lnTo>
                <a:lnTo>
                  <a:pt x="12" y="48"/>
                </a:lnTo>
                <a:lnTo>
                  <a:pt x="26" y="66"/>
                </a:lnTo>
                <a:lnTo>
                  <a:pt x="40" y="80"/>
                </a:lnTo>
                <a:lnTo>
                  <a:pt x="56" y="90"/>
                </a:lnTo>
                <a:lnTo>
                  <a:pt x="56"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0" name="Freeform 195"/>
          <p:cNvSpPr/>
          <p:nvPr/>
        </p:nvSpPr>
        <p:spPr bwMode="auto">
          <a:xfrm>
            <a:off x="5626706" y="4908706"/>
            <a:ext cx="25033" cy="49370"/>
          </a:xfrm>
          <a:custGeom>
            <a:avLst/>
            <a:gdLst>
              <a:gd name="T0" fmla="*/ 68 w 72"/>
              <a:gd name="T1" fmla="*/ 82 h 142"/>
              <a:gd name="T2" fmla="*/ 68 w 72"/>
              <a:gd name="T3" fmla="*/ 82 h 142"/>
              <a:gd name="T4" fmla="*/ 60 w 72"/>
              <a:gd name="T5" fmla="*/ 102 h 142"/>
              <a:gd name="T6" fmla="*/ 48 w 72"/>
              <a:gd name="T7" fmla="*/ 120 h 142"/>
              <a:gd name="T8" fmla="*/ 34 w 72"/>
              <a:gd name="T9" fmla="*/ 132 h 142"/>
              <a:gd name="T10" fmla="*/ 26 w 72"/>
              <a:gd name="T11" fmla="*/ 138 h 142"/>
              <a:gd name="T12" fmla="*/ 18 w 72"/>
              <a:gd name="T13" fmla="*/ 142 h 142"/>
              <a:gd name="T14" fmla="*/ 18 w 72"/>
              <a:gd name="T15" fmla="*/ 142 h 142"/>
              <a:gd name="T16" fmla="*/ 12 w 72"/>
              <a:gd name="T17" fmla="*/ 132 h 142"/>
              <a:gd name="T18" fmla="*/ 6 w 72"/>
              <a:gd name="T19" fmla="*/ 120 h 142"/>
              <a:gd name="T20" fmla="*/ 4 w 72"/>
              <a:gd name="T21" fmla="*/ 108 h 142"/>
              <a:gd name="T22" fmla="*/ 0 w 72"/>
              <a:gd name="T23" fmla="*/ 96 h 142"/>
              <a:gd name="T24" fmla="*/ 0 w 72"/>
              <a:gd name="T25" fmla="*/ 84 h 142"/>
              <a:gd name="T26" fmla="*/ 0 w 72"/>
              <a:gd name="T27" fmla="*/ 74 h 142"/>
              <a:gd name="T28" fmla="*/ 2 w 72"/>
              <a:gd name="T29" fmla="*/ 62 h 142"/>
              <a:gd name="T30" fmla="*/ 4 w 72"/>
              <a:gd name="T31" fmla="*/ 50 h 142"/>
              <a:gd name="T32" fmla="*/ 4 w 72"/>
              <a:gd name="T33" fmla="*/ 50 h 142"/>
              <a:gd name="T34" fmla="*/ 12 w 72"/>
              <a:gd name="T35" fmla="*/ 34 h 142"/>
              <a:gd name="T36" fmla="*/ 22 w 72"/>
              <a:gd name="T37" fmla="*/ 20 h 142"/>
              <a:gd name="T38" fmla="*/ 34 w 72"/>
              <a:gd name="T39" fmla="*/ 10 h 142"/>
              <a:gd name="T40" fmla="*/ 46 w 72"/>
              <a:gd name="T41" fmla="*/ 2 h 142"/>
              <a:gd name="T42" fmla="*/ 46 w 72"/>
              <a:gd name="T43" fmla="*/ 2 h 142"/>
              <a:gd name="T44" fmla="*/ 54 w 72"/>
              <a:gd name="T45" fmla="*/ 0 h 142"/>
              <a:gd name="T46" fmla="*/ 60 w 72"/>
              <a:gd name="T47" fmla="*/ 2 h 142"/>
              <a:gd name="T48" fmla="*/ 64 w 72"/>
              <a:gd name="T49" fmla="*/ 8 h 142"/>
              <a:gd name="T50" fmla="*/ 68 w 72"/>
              <a:gd name="T51" fmla="*/ 14 h 142"/>
              <a:gd name="T52" fmla="*/ 68 w 72"/>
              <a:gd name="T53" fmla="*/ 14 h 142"/>
              <a:gd name="T54" fmla="*/ 70 w 72"/>
              <a:gd name="T55" fmla="*/ 30 h 142"/>
              <a:gd name="T56" fmla="*/ 72 w 72"/>
              <a:gd name="T57" fmla="*/ 48 h 142"/>
              <a:gd name="T58" fmla="*/ 70 w 72"/>
              <a:gd name="T59" fmla="*/ 64 h 142"/>
              <a:gd name="T60" fmla="*/ 68 w 72"/>
              <a:gd name="T61" fmla="*/ 82 h 142"/>
              <a:gd name="T62" fmla="*/ 68 w 72"/>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2">
                <a:moveTo>
                  <a:pt x="68" y="82"/>
                </a:moveTo>
                <a:lnTo>
                  <a:pt x="68" y="82"/>
                </a:lnTo>
                <a:lnTo>
                  <a:pt x="60" y="102"/>
                </a:lnTo>
                <a:lnTo>
                  <a:pt x="48" y="120"/>
                </a:lnTo>
                <a:lnTo>
                  <a:pt x="34" y="132"/>
                </a:lnTo>
                <a:lnTo>
                  <a:pt x="26" y="138"/>
                </a:lnTo>
                <a:lnTo>
                  <a:pt x="18" y="142"/>
                </a:lnTo>
                <a:lnTo>
                  <a:pt x="18" y="142"/>
                </a:lnTo>
                <a:lnTo>
                  <a:pt x="12" y="132"/>
                </a:lnTo>
                <a:lnTo>
                  <a:pt x="6" y="120"/>
                </a:lnTo>
                <a:lnTo>
                  <a:pt x="4" y="108"/>
                </a:lnTo>
                <a:lnTo>
                  <a:pt x="0" y="96"/>
                </a:lnTo>
                <a:lnTo>
                  <a:pt x="0" y="84"/>
                </a:lnTo>
                <a:lnTo>
                  <a:pt x="0" y="74"/>
                </a:lnTo>
                <a:lnTo>
                  <a:pt x="2" y="62"/>
                </a:lnTo>
                <a:lnTo>
                  <a:pt x="4" y="50"/>
                </a:lnTo>
                <a:lnTo>
                  <a:pt x="4" y="50"/>
                </a:lnTo>
                <a:lnTo>
                  <a:pt x="12" y="34"/>
                </a:lnTo>
                <a:lnTo>
                  <a:pt x="22" y="20"/>
                </a:lnTo>
                <a:lnTo>
                  <a:pt x="34" y="10"/>
                </a:lnTo>
                <a:lnTo>
                  <a:pt x="46" y="2"/>
                </a:lnTo>
                <a:lnTo>
                  <a:pt x="46" y="2"/>
                </a:lnTo>
                <a:lnTo>
                  <a:pt x="54" y="0"/>
                </a:lnTo>
                <a:lnTo>
                  <a:pt x="60" y="2"/>
                </a:lnTo>
                <a:lnTo>
                  <a:pt x="64" y="8"/>
                </a:lnTo>
                <a:lnTo>
                  <a:pt x="68" y="14"/>
                </a:lnTo>
                <a:lnTo>
                  <a:pt x="68" y="14"/>
                </a:lnTo>
                <a:lnTo>
                  <a:pt x="70" y="30"/>
                </a:lnTo>
                <a:lnTo>
                  <a:pt x="72" y="48"/>
                </a:lnTo>
                <a:lnTo>
                  <a:pt x="70" y="64"/>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1" name="Freeform 196"/>
          <p:cNvSpPr/>
          <p:nvPr/>
        </p:nvSpPr>
        <p:spPr bwMode="auto">
          <a:xfrm>
            <a:off x="5609322" y="4978242"/>
            <a:ext cx="52152" cy="30596"/>
          </a:xfrm>
          <a:custGeom>
            <a:avLst/>
            <a:gdLst>
              <a:gd name="T0" fmla="*/ 70 w 150"/>
              <a:gd name="T1" fmla="*/ 84 h 88"/>
              <a:gd name="T2" fmla="*/ 70 w 150"/>
              <a:gd name="T3" fmla="*/ 84 h 88"/>
              <a:gd name="T4" fmla="*/ 82 w 150"/>
              <a:gd name="T5" fmla="*/ 86 h 88"/>
              <a:gd name="T6" fmla="*/ 94 w 150"/>
              <a:gd name="T7" fmla="*/ 88 h 88"/>
              <a:gd name="T8" fmla="*/ 104 w 150"/>
              <a:gd name="T9" fmla="*/ 88 h 88"/>
              <a:gd name="T10" fmla="*/ 116 w 150"/>
              <a:gd name="T11" fmla="*/ 86 h 88"/>
              <a:gd name="T12" fmla="*/ 124 w 150"/>
              <a:gd name="T13" fmla="*/ 84 h 88"/>
              <a:gd name="T14" fmla="*/ 134 w 150"/>
              <a:gd name="T15" fmla="*/ 78 h 88"/>
              <a:gd name="T16" fmla="*/ 142 w 150"/>
              <a:gd name="T17" fmla="*/ 74 h 88"/>
              <a:gd name="T18" fmla="*/ 150 w 150"/>
              <a:gd name="T19" fmla="*/ 68 h 88"/>
              <a:gd name="T20" fmla="*/ 150 w 150"/>
              <a:gd name="T21" fmla="*/ 68 h 88"/>
              <a:gd name="T22" fmla="*/ 134 w 150"/>
              <a:gd name="T23" fmla="*/ 48 h 88"/>
              <a:gd name="T24" fmla="*/ 116 w 150"/>
              <a:gd name="T25" fmla="*/ 32 h 88"/>
              <a:gd name="T26" fmla="*/ 96 w 150"/>
              <a:gd name="T27" fmla="*/ 18 h 88"/>
              <a:gd name="T28" fmla="*/ 74 w 150"/>
              <a:gd name="T29" fmla="*/ 8 h 88"/>
              <a:gd name="T30" fmla="*/ 74 w 150"/>
              <a:gd name="T31" fmla="*/ 8 h 88"/>
              <a:gd name="T32" fmla="*/ 56 w 150"/>
              <a:gd name="T33" fmla="*/ 2 h 88"/>
              <a:gd name="T34" fmla="*/ 38 w 150"/>
              <a:gd name="T35" fmla="*/ 0 h 88"/>
              <a:gd name="T36" fmla="*/ 22 w 150"/>
              <a:gd name="T37" fmla="*/ 0 h 88"/>
              <a:gd name="T38" fmla="*/ 8 w 150"/>
              <a:gd name="T39" fmla="*/ 4 h 88"/>
              <a:gd name="T40" fmla="*/ 8 w 150"/>
              <a:gd name="T41" fmla="*/ 4 h 88"/>
              <a:gd name="T42" fmla="*/ 2 w 150"/>
              <a:gd name="T43" fmla="*/ 10 h 88"/>
              <a:gd name="T44" fmla="*/ 0 w 150"/>
              <a:gd name="T45" fmla="*/ 16 h 88"/>
              <a:gd name="T46" fmla="*/ 0 w 150"/>
              <a:gd name="T47" fmla="*/ 24 h 88"/>
              <a:gd name="T48" fmla="*/ 6 w 150"/>
              <a:gd name="T49" fmla="*/ 32 h 88"/>
              <a:gd name="T50" fmla="*/ 6 w 150"/>
              <a:gd name="T51" fmla="*/ 32 h 88"/>
              <a:gd name="T52" fmla="*/ 18 w 150"/>
              <a:gd name="T53" fmla="*/ 50 h 88"/>
              <a:gd name="T54" fmla="*/ 34 w 150"/>
              <a:gd name="T55" fmla="*/ 64 h 88"/>
              <a:gd name="T56" fmla="*/ 52 w 150"/>
              <a:gd name="T57" fmla="*/ 76 h 88"/>
              <a:gd name="T58" fmla="*/ 70 w 150"/>
              <a:gd name="T59" fmla="*/ 84 h 88"/>
              <a:gd name="T60" fmla="*/ 70 w 150"/>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88">
                <a:moveTo>
                  <a:pt x="70" y="84"/>
                </a:moveTo>
                <a:lnTo>
                  <a:pt x="70" y="84"/>
                </a:lnTo>
                <a:lnTo>
                  <a:pt x="82" y="86"/>
                </a:lnTo>
                <a:lnTo>
                  <a:pt x="94" y="88"/>
                </a:lnTo>
                <a:lnTo>
                  <a:pt x="104" y="88"/>
                </a:lnTo>
                <a:lnTo>
                  <a:pt x="116" y="86"/>
                </a:lnTo>
                <a:lnTo>
                  <a:pt x="124" y="84"/>
                </a:lnTo>
                <a:lnTo>
                  <a:pt x="134" y="78"/>
                </a:lnTo>
                <a:lnTo>
                  <a:pt x="142" y="74"/>
                </a:lnTo>
                <a:lnTo>
                  <a:pt x="150" y="68"/>
                </a:lnTo>
                <a:lnTo>
                  <a:pt x="150" y="68"/>
                </a:lnTo>
                <a:lnTo>
                  <a:pt x="134" y="48"/>
                </a:lnTo>
                <a:lnTo>
                  <a:pt x="116" y="32"/>
                </a:lnTo>
                <a:lnTo>
                  <a:pt x="96" y="18"/>
                </a:lnTo>
                <a:lnTo>
                  <a:pt x="74" y="8"/>
                </a:lnTo>
                <a:lnTo>
                  <a:pt x="74" y="8"/>
                </a:lnTo>
                <a:lnTo>
                  <a:pt x="56" y="2"/>
                </a:lnTo>
                <a:lnTo>
                  <a:pt x="38" y="0"/>
                </a:lnTo>
                <a:lnTo>
                  <a:pt x="22" y="0"/>
                </a:lnTo>
                <a:lnTo>
                  <a:pt x="8" y="4"/>
                </a:lnTo>
                <a:lnTo>
                  <a:pt x="8" y="4"/>
                </a:lnTo>
                <a:lnTo>
                  <a:pt x="2" y="10"/>
                </a:lnTo>
                <a:lnTo>
                  <a:pt x="0" y="16"/>
                </a:lnTo>
                <a:lnTo>
                  <a:pt x="0" y="24"/>
                </a:lnTo>
                <a:lnTo>
                  <a:pt x="6" y="32"/>
                </a:lnTo>
                <a:lnTo>
                  <a:pt x="6" y="32"/>
                </a:lnTo>
                <a:lnTo>
                  <a:pt x="18" y="50"/>
                </a:lnTo>
                <a:lnTo>
                  <a:pt x="34" y="64"/>
                </a:lnTo>
                <a:lnTo>
                  <a:pt x="52" y="76"/>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2" name="Freeform 197"/>
          <p:cNvSpPr/>
          <p:nvPr/>
        </p:nvSpPr>
        <p:spPr bwMode="auto">
          <a:xfrm>
            <a:off x="5650348" y="4951123"/>
            <a:ext cx="23642" cy="50761"/>
          </a:xfrm>
          <a:custGeom>
            <a:avLst/>
            <a:gdLst>
              <a:gd name="T0" fmla="*/ 68 w 68"/>
              <a:gd name="T1" fmla="*/ 76 h 146"/>
              <a:gd name="T2" fmla="*/ 68 w 68"/>
              <a:gd name="T3" fmla="*/ 76 h 146"/>
              <a:gd name="T4" fmla="*/ 64 w 68"/>
              <a:gd name="T5" fmla="*/ 98 h 146"/>
              <a:gd name="T6" fmla="*/ 56 w 68"/>
              <a:gd name="T7" fmla="*/ 116 h 146"/>
              <a:gd name="T8" fmla="*/ 46 w 68"/>
              <a:gd name="T9" fmla="*/ 132 h 146"/>
              <a:gd name="T10" fmla="*/ 38 w 68"/>
              <a:gd name="T11" fmla="*/ 140 h 146"/>
              <a:gd name="T12" fmla="*/ 32 w 68"/>
              <a:gd name="T13" fmla="*/ 146 h 146"/>
              <a:gd name="T14" fmla="*/ 32 w 68"/>
              <a:gd name="T15" fmla="*/ 146 h 146"/>
              <a:gd name="T16" fmla="*/ 24 w 68"/>
              <a:gd name="T17" fmla="*/ 136 h 146"/>
              <a:gd name="T18" fmla="*/ 16 w 68"/>
              <a:gd name="T19" fmla="*/ 126 h 146"/>
              <a:gd name="T20" fmla="*/ 10 w 68"/>
              <a:gd name="T21" fmla="*/ 114 h 146"/>
              <a:gd name="T22" fmla="*/ 6 w 68"/>
              <a:gd name="T23" fmla="*/ 104 h 146"/>
              <a:gd name="T24" fmla="*/ 2 w 68"/>
              <a:gd name="T25" fmla="*/ 92 h 146"/>
              <a:gd name="T26" fmla="*/ 0 w 68"/>
              <a:gd name="T27" fmla="*/ 80 h 146"/>
              <a:gd name="T28" fmla="*/ 0 w 68"/>
              <a:gd name="T29" fmla="*/ 68 h 146"/>
              <a:gd name="T30" fmla="*/ 0 w 68"/>
              <a:gd name="T31" fmla="*/ 56 h 146"/>
              <a:gd name="T32" fmla="*/ 0 w 68"/>
              <a:gd name="T33" fmla="*/ 56 h 146"/>
              <a:gd name="T34" fmla="*/ 4 w 68"/>
              <a:gd name="T35" fmla="*/ 40 h 146"/>
              <a:gd name="T36" fmla="*/ 12 w 68"/>
              <a:gd name="T37" fmla="*/ 24 h 146"/>
              <a:gd name="T38" fmla="*/ 22 w 68"/>
              <a:gd name="T39" fmla="*/ 12 h 146"/>
              <a:gd name="T40" fmla="*/ 32 w 68"/>
              <a:gd name="T41" fmla="*/ 2 h 146"/>
              <a:gd name="T42" fmla="*/ 32 w 68"/>
              <a:gd name="T43" fmla="*/ 2 h 146"/>
              <a:gd name="T44" fmla="*/ 38 w 68"/>
              <a:gd name="T45" fmla="*/ 0 h 146"/>
              <a:gd name="T46" fmla="*/ 46 w 68"/>
              <a:gd name="T47" fmla="*/ 0 h 146"/>
              <a:gd name="T48" fmla="*/ 52 w 68"/>
              <a:gd name="T49" fmla="*/ 4 h 146"/>
              <a:gd name="T50" fmla="*/ 56 w 68"/>
              <a:gd name="T51" fmla="*/ 8 h 146"/>
              <a:gd name="T52" fmla="*/ 56 w 68"/>
              <a:gd name="T53" fmla="*/ 8 h 146"/>
              <a:gd name="T54" fmla="*/ 62 w 68"/>
              <a:gd name="T55" fmla="*/ 24 h 146"/>
              <a:gd name="T56" fmla="*/ 66 w 68"/>
              <a:gd name="T57" fmla="*/ 42 h 146"/>
              <a:gd name="T58" fmla="*/ 68 w 68"/>
              <a:gd name="T59" fmla="*/ 58 h 146"/>
              <a:gd name="T60" fmla="*/ 68 w 68"/>
              <a:gd name="T61" fmla="*/ 76 h 146"/>
              <a:gd name="T62" fmla="*/ 68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68" y="76"/>
                </a:moveTo>
                <a:lnTo>
                  <a:pt x="68" y="76"/>
                </a:lnTo>
                <a:lnTo>
                  <a:pt x="64" y="98"/>
                </a:lnTo>
                <a:lnTo>
                  <a:pt x="56" y="116"/>
                </a:lnTo>
                <a:lnTo>
                  <a:pt x="46" y="132"/>
                </a:lnTo>
                <a:lnTo>
                  <a:pt x="38" y="140"/>
                </a:lnTo>
                <a:lnTo>
                  <a:pt x="32" y="146"/>
                </a:lnTo>
                <a:lnTo>
                  <a:pt x="32" y="146"/>
                </a:lnTo>
                <a:lnTo>
                  <a:pt x="24" y="136"/>
                </a:lnTo>
                <a:lnTo>
                  <a:pt x="16" y="126"/>
                </a:lnTo>
                <a:lnTo>
                  <a:pt x="10" y="114"/>
                </a:lnTo>
                <a:lnTo>
                  <a:pt x="6" y="104"/>
                </a:lnTo>
                <a:lnTo>
                  <a:pt x="2" y="92"/>
                </a:lnTo>
                <a:lnTo>
                  <a:pt x="0" y="80"/>
                </a:lnTo>
                <a:lnTo>
                  <a:pt x="0" y="68"/>
                </a:lnTo>
                <a:lnTo>
                  <a:pt x="0" y="56"/>
                </a:lnTo>
                <a:lnTo>
                  <a:pt x="0" y="56"/>
                </a:lnTo>
                <a:lnTo>
                  <a:pt x="4" y="40"/>
                </a:lnTo>
                <a:lnTo>
                  <a:pt x="12" y="24"/>
                </a:lnTo>
                <a:lnTo>
                  <a:pt x="22" y="12"/>
                </a:lnTo>
                <a:lnTo>
                  <a:pt x="32" y="2"/>
                </a:lnTo>
                <a:lnTo>
                  <a:pt x="32" y="2"/>
                </a:lnTo>
                <a:lnTo>
                  <a:pt x="38" y="0"/>
                </a:lnTo>
                <a:lnTo>
                  <a:pt x="46" y="0"/>
                </a:lnTo>
                <a:lnTo>
                  <a:pt x="52" y="4"/>
                </a:lnTo>
                <a:lnTo>
                  <a:pt x="56" y="8"/>
                </a:lnTo>
                <a:lnTo>
                  <a:pt x="56" y="8"/>
                </a:lnTo>
                <a:lnTo>
                  <a:pt x="62" y="24"/>
                </a:lnTo>
                <a:lnTo>
                  <a:pt x="66" y="42"/>
                </a:lnTo>
                <a:lnTo>
                  <a:pt x="68" y="58"/>
                </a:lnTo>
                <a:lnTo>
                  <a:pt x="68" y="76"/>
                </a:lnTo>
                <a:lnTo>
                  <a:pt x="68"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3" name="Freeform 198"/>
          <p:cNvSpPr/>
          <p:nvPr/>
        </p:nvSpPr>
        <p:spPr bwMode="auto">
          <a:xfrm>
            <a:off x="5643395" y="5022745"/>
            <a:ext cx="54238" cy="27119"/>
          </a:xfrm>
          <a:custGeom>
            <a:avLst/>
            <a:gdLst>
              <a:gd name="T0" fmla="*/ 82 w 156"/>
              <a:gd name="T1" fmla="*/ 78 h 78"/>
              <a:gd name="T2" fmla="*/ 82 w 156"/>
              <a:gd name="T3" fmla="*/ 78 h 78"/>
              <a:gd name="T4" fmla="*/ 94 w 156"/>
              <a:gd name="T5" fmla="*/ 78 h 78"/>
              <a:gd name="T6" fmla="*/ 106 w 156"/>
              <a:gd name="T7" fmla="*/ 76 h 78"/>
              <a:gd name="T8" fmla="*/ 118 w 156"/>
              <a:gd name="T9" fmla="*/ 74 h 78"/>
              <a:gd name="T10" fmla="*/ 126 w 156"/>
              <a:gd name="T11" fmla="*/ 72 h 78"/>
              <a:gd name="T12" fmla="*/ 136 w 156"/>
              <a:gd name="T13" fmla="*/ 66 h 78"/>
              <a:gd name="T14" fmla="*/ 144 w 156"/>
              <a:gd name="T15" fmla="*/ 60 h 78"/>
              <a:gd name="T16" fmla="*/ 150 w 156"/>
              <a:gd name="T17" fmla="*/ 54 h 78"/>
              <a:gd name="T18" fmla="*/ 156 w 156"/>
              <a:gd name="T19" fmla="*/ 46 h 78"/>
              <a:gd name="T20" fmla="*/ 156 w 156"/>
              <a:gd name="T21" fmla="*/ 46 h 78"/>
              <a:gd name="T22" fmla="*/ 138 w 156"/>
              <a:gd name="T23" fmla="*/ 30 h 78"/>
              <a:gd name="T24" fmla="*/ 116 w 156"/>
              <a:gd name="T25" fmla="*/ 18 h 78"/>
              <a:gd name="T26" fmla="*/ 94 w 156"/>
              <a:gd name="T27" fmla="*/ 8 h 78"/>
              <a:gd name="T28" fmla="*/ 70 w 156"/>
              <a:gd name="T29" fmla="*/ 2 h 78"/>
              <a:gd name="T30" fmla="*/ 70 w 156"/>
              <a:gd name="T31" fmla="*/ 2 h 78"/>
              <a:gd name="T32" fmla="*/ 52 w 156"/>
              <a:gd name="T33" fmla="*/ 0 h 78"/>
              <a:gd name="T34" fmla="*/ 34 w 156"/>
              <a:gd name="T35" fmla="*/ 2 h 78"/>
              <a:gd name="T36" fmla="*/ 18 w 156"/>
              <a:gd name="T37" fmla="*/ 6 h 78"/>
              <a:gd name="T38" fmla="*/ 4 w 156"/>
              <a:gd name="T39" fmla="*/ 12 h 78"/>
              <a:gd name="T40" fmla="*/ 4 w 156"/>
              <a:gd name="T41" fmla="*/ 12 h 78"/>
              <a:gd name="T42" fmla="*/ 0 w 156"/>
              <a:gd name="T43" fmla="*/ 18 h 78"/>
              <a:gd name="T44" fmla="*/ 0 w 156"/>
              <a:gd name="T45" fmla="*/ 24 h 78"/>
              <a:gd name="T46" fmla="*/ 2 w 156"/>
              <a:gd name="T47" fmla="*/ 32 h 78"/>
              <a:gd name="T48" fmla="*/ 8 w 156"/>
              <a:gd name="T49" fmla="*/ 40 h 78"/>
              <a:gd name="T50" fmla="*/ 8 w 156"/>
              <a:gd name="T51" fmla="*/ 40 h 78"/>
              <a:gd name="T52" fmla="*/ 24 w 156"/>
              <a:gd name="T53" fmla="*/ 54 h 78"/>
              <a:gd name="T54" fmla="*/ 44 w 156"/>
              <a:gd name="T55" fmla="*/ 64 h 78"/>
              <a:gd name="T56" fmla="*/ 62 w 156"/>
              <a:gd name="T57" fmla="*/ 72 h 78"/>
              <a:gd name="T58" fmla="*/ 82 w 156"/>
              <a:gd name="T59" fmla="*/ 78 h 78"/>
              <a:gd name="T60" fmla="*/ 82 w 156"/>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78">
                <a:moveTo>
                  <a:pt x="82" y="78"/>
                </a:moveTo>
                <a:lnTo>
                  <a:pt x="82" y="78"/>
                </a:lnTo>
                <a:lnTo>
                  <a:pt x="94" y="78"/>
                </a:lnTo>
                <a:lnTo>
                  <a:pt x="106" y="76"/>
                </a:lnTo>
                <a:lnTo>
                  <a:pt x="118" y="74"/>
                </a:lnTo>
                <a:lnTo>
                  <a:pt x="126" y="72"/>
                </a:lnTo>
                <a:lnTo>
                  <a:pt x="136" y="66"/>
                </a:lnTo>
                <a:lnTo>
                  <a:pt x="144" y="60"/>
                </a:lnTo>
                <a:lnTo>
                  <a:pt x="150" y="54"/>
                </a:lnTo>
                <a:lnTo>
                  <a:pt x="156" y="46"/>
                </a:lnTo>
                <a:lnTo>
                  <a:pt x="156" y="46"/>
                </a:lnTo>
                <a:lnTo>
                  <a:pt x="138" y="30"/>
                </a:lnTo>
                <a:lnTo>
                  <a:pt x="116" y="18"/>
                </a:lnTo>
                <a:lnTo>
                  <a:pt x="94" y="8"/>
                </a:lnTo>
                <a:lnTo>
                  <a:pt x="70" y="2"/>
                </a:lnTo>
                <a:lnTo>
                  <a:pt x="70" y="2"/>
                </a:lnTo>
                <a:lnTo>
                  <a:pt x="52" y="0"/>
                </a:lnTo>
                <a:lnTo>
                  <a:pt x="34" y="2"/>
                </a:lnTo>
                <a:lnTo>
                  <a:pt x="18" y="6"/>
                </a:lnTo>
                <a:lnTo>
                  <a:pt x="4" y="12"/>
                </a:lnTo>
                <a:lnTo>
                  <a:pt x="4" y="12"/>
                </a:lnTo>
                <a:lnTo>
                  <a:pt x="0" y="18"/>
                </a:lnTo>
                <a:lnTo>
                  <a:pt x="0" y="24"/>
                </a:lnTo>
                <a:lnTo>
                  <a:pt x="2" y="32"/>
                </a:lnTo>
                <a:lnTo>
                  <a:pt x="8" y="40"/>
                </a:lnTo>
                <a:lnTo>
                  <a:pt x="8" y="40"/>
                </a:lnTo>
                <a:lnTo>
                  <a:pt x="24" y="54"/>
                </a:lnTo>
                <a:lnTo>
                  <a:pt x="44" y="64"/>
                </a:lnTo>
                <a:lnTo>
                  <a:pt x="62" y="72"/>
                </a:lnTo>
                <a:lnTo>
                  <a:pt x="82" y="78"/>
                </a:lnTo>
                <a:lnTo>
                  <a:pt x="82"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4" name="Freeform 199"/>
          <p:cNvSpPr/>
          <p:nvPr/>
        </p:nvSpPr>
        <p:spPr bwMode="auto">
          <a:xfrm>
            <a:off x="5681639" y="4987977"/>
            <a:ext cx="24338" cy="50761"/>
          </a:xfrm>
          <a:custGeom>
            <a:avLst/>
            <a:gdLst>
              <a:gd name="T0" fmla="*/ 70 w 70"/>
              <a:gd name="T1" fmla="*/ 70 h 146"/>
              <a:gd name="T2" fmla="*/ 70 w 70"/>
              <a:gd name="T3" fmla="*/ 70 h 146"/>
              <a:gd name="T4" fmla="*/ 70 w 70"/>
              <a:gd name="T5" fmla="*/ 92 h 146"/>
              <a:gd name="T6" fmla="*/ 66 w 70"/>
              <a:gd name="T7" fmla="*/ 112 h 146"/>
              <a:gd name="T8" fmla="*/ 58 w 70"/>
              <a:gd name="T9" fmla="*/ 130 h 146"/>
              <a:gd name="T10" fmla="*/ 54 w 70"/>
              <a:gd name="T11" fmla="*/ 140 h 146"/>
              <a:gd name="T12" fmla="*/ 46 w 70"/>
              <a:gd name="T13" fmla="*/ 146 h 146"/>
              <a:gd name="T14" fmla="*/ 46 w 70"/>
              <a:gd name="T15" fmla="*/ 146 h 146"/>
              <a:gd name="T16" fmla="*/ 38 w 70"/>
              <a:gd name="T17" fmla="*/ 138 h 146"/>
              <a:gd name="T18" fmla="*/ 28 w 70"/>
              <a:gd name="T19" fmla="*/ 130 h 146"/>
              <a:gd name="T20" fmla="*/ 20 w 70"/>
              <a:gd name="T21" fmla="*/ 120 h 146"/>
              <a:gd name="T22" fmla="*/ 14 w 70"/>
              <a:gd name="T23" fmla="*/ 110 h 146"/>
              <a:gd name="T24" fmla="*/ 8 w 70"/>
              <a:gd name="T25" fmla="*/ 100 h 146"/>
              <a:gd name="T26" fmla="*/ 4 w 70"/>
              <a:gd name="T27" fmla="*/ 88 h 146"/>
              <a:gd name="T28" fmla="*/ 0 w 70"/>
              <a:gd name="T29" fmla="*/ 76 h 146"/>
              <a:gd name="T30" fmla="*/ 0 w 70"/>
              <a:gd name="T31" fmla="*/ 64 h 146"/>
              <a:gd name="T32" fmla="*/ 0 w 70"/>
              <a:gd name="T33" fmla="*/ 64 h 146"/>
              <a:gd name="T34" fmla="*/ 0 w 70"/>
              <a:gd name="T35" fmla="*/ 48 h 146"/>
              <a:gd name="T36" fmla="*/ 4 w 70"/>
              <a:gd name="T37" fmla="*/ 32 h 146"/>
              <a:gd name="T38" fmla="*/ 10 w 70"/>
              <a:gd name="T39" fmla="*/ 16 h 146"/>
              <a:gd name="T40" fmla="*/ 20 w 70"/>
              <a:gd name="T41" fmla="*/ 4 h 146"/>
              <a:gd name="T42" fmla="*/ 20 w 70"/>
              <a:gd name="T43" fmla="*/ 4 h 146"/>
              <a:gd name="T44" fmla="*/ 24 w 70"/>
              <a:gd name="T45" fmla="*/ 0 h 146"/>
              <a:gd name="T46" fmla="*/ 32 w 70"/>
              <a:gd name="T47" fmla="*/ 0 h 146"/>
              <a:gd name="T48" fmla="*/ 38 w 70"/>
              <a:gd name="T49" fmla="*/ 2 h 146"/>
              <a:gd name="T50" fmla="*/ 44 w 70"/>
              <a:gd name="T51" fmla="*/ 8 h 146"/>
              <a:gd name="T52" fmla="*/ 44 w 70"/>
              <a:gd name="T53" fmla="*/ 8 h 146"/>
              <a:gd name="T54" fmla="*/ 52 w 70"/>
              <a:gd name="T55" fmla="*/ 22 h 146"/>
              <a:gd name="T56" fmla="*/ 60 w 70"/>
              <a:gd name="T57" fmla="*/ 36 h 146"/>
              <a:gd name="T58" fmla="*/ 66 w 70"/>
              <a:gd name="T59" fmla="*/ 54 h 146"/>
              <a:gd name="T60" fmla="*/ 70 w 70"/>
              <a:gd name="T61" fmla="*/ 70 h 146"/>
              <a:gd name="T62" fmla="*/ 70 w 70"/>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6">
                <a:moveTo>
                  <a:pt x="70" y="70"/>
                </a:moveTo>
                <a:lnTo>
                  <a:pt x="70" y="70"/>
                </a:lnTo>
                <a:lnTo>
                  <a:pt x="70" y="92"/>
                </a:lnTo>
                <a:lnTo>
                  <a:pt x="66" y="112"/>
                </a:lnTo>
                <a:lnTo>
                  <a:pt x="58" y="130"/>
                </a:lnTo>
                <a:lnTo>
                  <a:pt x="54" y="140"/>
                </a:lnTo>
                <a:lnTo>
                  <a:pt x="46" y="146"/>
                </a:lnTo>
                <a:lnTo>
                  <a:pt x="46" y="146"/>
                </a:lnTo>
                <a:lnTo>
                  <a:pt x="38" y="138"/>
                </a:lnTo>
                <a:lnTo>
                  <a:pt x="28" y="130"/>
                </a:lnTo>
                <a:lnTo>
                  <a:pt x="20" y="120"/>
                </a:lnTo>
                <a:lnTo>
                  <a:pt x="14" y="110"/>
                </a:lnTo>
                <a:lnTo>
                  <a:pt x="8" y="100"/>
                </a:lnTo>
                <a:lnTo>
                  <a:pt x="4" y="88"/>
                </a:lnTo>
                <a:lnTo>
                  <a:pt x="0" y="76"/>
                </a:lnTo>
                <a:lnTo>
                  <a:pt x="0" y="64"/>
                </a:lnTo>
                <a:lnTo>
                  <a:pt x="0" y="64"/>
                </a:lnTo>
                <a:lnTo>
                  <a:pt x="0" y="48"/>
                </a:lnTo>
                <a:lnTo>
                  <a:pt x="4" y="32"/>
                </a:lnTo>
                <a:lnTo>
                  <a:pt x="10" y="16"/>
                </a:lnTo>
                <a:lnTo>
                  <a:pt x="20" y="4"/>
                </a:lnTo>
                <a:lnTo>
                  <a:pt x="20" y="4"/>
                </a:lnTo>
                <a:lnTo>
                  <a:pt x="24" y="0"/>
                </a:lnTo>
                <a:lnTo>
                  <a:pt x="32" y="0"/>
                </a:lnTo>
                <a:lnTo>
                  <a:pt x="38" y="2"/>
                </a:lnTo>
                <a:lnTo>
                  <a:pt x="44" y="8"/>
                </a:lnTo>
                <a:lnTo>
                  <a:pt x="44" y="8"/>
                </a:lnTo>
                <a:lnTo>
                  <a:pt x="52" y="22"/>
                </a:lnTo>
                <a:lnTo>
                  <a:pt x="60" y="36"/>
                </a:lnTo>
                <a:lnTo>
                  <a:pt x="66" y="54"/>
                </a:lnTo>
                <a:lnTo>
                  <a:pt x="70" y="70"/>
                </a:lnTo>
                <a:lnTo>
                  <a:pt x="7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5" name="Freeform 200"/>
          <p:cNvSpPr/>
          <p:nvPr/>
        </p:nvSpPr>
        <p:spPr bwMode="auto">
          <a:xfrm>
            <a:off x="5685811" y="5058903"/>
            <a:ext cx="56324" cy="25033"/>
          </a:xfrm>
          <a:custGeom>
            <a:avLst/>
            <a:gdLst>
              <a:gd name="T0" fmla="*/ 94 w 162"/>
              <a:gd name="T1" fmla="*/ 72 h 72"/>
              <a:gd name="T2" fmla="*/ 94 w 162"/>
              <a:gd name="T3" fmla="*/ 72 h 72"/>
              <a:gd name="T4" fmla="*/ 106 w 162"/>
              <a:gd name="T5" fmla="*/ 70 h 72"/>
              <a:gd name="T6" fmla="*/ 118 w 162"/>
              <a:gd name="T7" fmla="*/ 68 h 72"/>
              <a:gd name="T8" fmla="*/ 128 w 162"/>
              <a:gd name="T9" fmla="*/ 64 h 72"/>
              <a:gd name="T10" fmla="*/ 138 w 162"/>
              <a:gd name="T11" fmla="*/ 58 h 72"/>
              <a:gd name="T12" fmla="*/ 146 w 162"/>
              <a:gd name="T13" fmla="*/ 52 h 72"/>
              <a:gd name="T14" fmla="*/ 152 w 162"/>
              <a:gd name="T15" fmla="*/ 44 h 72"/>
              <a:gd name="T16" fmla="*/ 158 w 162"/>
              <a:gd name="T17" fmla="*/ 36 h 72"/>
              <a:gd name="T18" fmla="*/ 162 w 162"/>
              <a:gd name="T19" fmla="*/ 28 h 72"/>
              <a:gd name="T20" fmla="*/ 162 w 162"/>
              <a:gd name="T21" fmla="*/ 28 h 72"/>
              <a:gd name="T22" fmla="*/ 140 w 162"/>
              <a:gd name="T23" fmla="*/ 16 h 72"/>
              <a:gd name="T24" fmla="*/ 116 w 162"/>
              <a:gd name="T25" fmla="*/ 8 h 72"/>
              <a:gd name="T26" fmla="*/ 92 w 162"/>
              <a:gd name="T27" fmla="*/ 2 h 72"/>
              <a:gd name="T28" fmla="*/ 66 w 162"/>
              <a:gd name="T29" fmla="*/ 0 h 72"/>
              <a:gd name="T30" fmla="*/ 66 w 162"/>
              <a:gd name="T31" fmla="*/ 0 h 72"/>
              <a:gd name="T32" fmla="*/ 48 w 162"/>
              <a:gd name="T33" fmla="*/ 2 h 72"/>
              <a:gd name="T34" fmla="*/ 32 w 162"/>
              <a:gd name="T35" fmla="*/ 6 h 72"/>
              <a:gd name="T36" fmla="*/ 16 w 162"/>
              <a:gd name="T37" fmla="*/ 14 h 72"/>
              <a:gd name="T38" fmla="*/ 4 w 162"/>
              <a:gd name="T39" fmla="*/ 24 h 72"/>
              <a:gd name="T40" fmla="*/ 4 w 162"/>
              <a:gd name="T41" fmla="*/ 24 h 72"/>
              <a:gd name="T42" fmla="*/ 0 w 162"/>
              <a:gd name="T43" fmla="*/ 30 h 72"/>
              <a:gd name="T44" fmla="*/ 2 w 162"/>
              <a:gd name="T45" fmla="*/ 36 h 72"/>
              <a:gd name="T46" fmla="*/ 6 w 162"/>
              <a:gd name="T47" fmla="*/ 44 h 72"/>
              <a:gd name="T48" fmla="*/ 12 w 162"/>
              <a:gd name="T49" fmla="*/ 50 h 72"/>
              <a:gd name="T50" fmla="*/ 12 w 162"/>
              <a:gd name="T51" fmla="*/ 50 h 72"/>
              <a:gd name="T52" fmla="*/ 32 w 162"/>
              <a:gd name="T53" fmla="*/ 60 h 72"/>
              <a:gd name="T54" fmla="*/ 52 w 162"/>
              <a:gd name="T55" fmla="*/ 68 h 72"/>
              <a:gd name="T56" fmla="*/ 74 w 162"/>
              <a:gd name="T57" fmla="*/ 72 h 72"/>
              <a:gd name="T58" fmla="*/ 94 w 162"/>
              <a:gd name="T59" fmla="*/ 72 h 72"/>
              <a:gd name="T60" fmla="*/ 94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94" y="72"/>
                </a:moveTo>
                <a:lnTo>
                  <a:pt x="94" y="72"/>
                </a:lnTo>
                <a:lnTo>
                  <a:pt x="106" y="70"/>
                </a:lnTo>
                <a:lnTo>
                  <a:pt x="118" y="68"/>
                </a:lnTo>
                <a:lnTo>
                  <a:pt x="128" y="64"/>
                </a:lnTo>
                <a:lnTo>
                  <a:pt x="138" y="58"/>
                </a:lnTo>
                <a:lnTo>
                  <a:pt x="146" y="52"/>
                </a:lnTo>
                <a:lnTo>
                  <a:pt x="152" y="44"/>
                </a:lnTo>
                <a:lnTo>
                  <a:pt x="158" y="36"/>
                </a:lnTo>
                <a:lnTo>
                  <a:pt x="162" y="28"/>
                </a:lnTo>
                <a:lnTo>
                  <a:pt x="162" y="28"/>
                </a:lnTo>
                <a:lnTo>
                  <a:pt x="140" y="16"/>
                </a:lnTo>
                <a:lnTo>
                  <a:pt x="116" y="8"/>
                </a:lnTo>
                <a:lnTo>
                  <a:pt x="92" y="2"/>
                </a:lnTo>
                <a:lnTo>
                  <a:pt x="66" y="0"/>
                </a:lnTo>
                <a:lnTo>
                  <a:pt x="66" y="0"/>
                </a:lnTo>
                <a:lnTo>
                  <a:pt x="48" y="2"/>
                </a:lnTo>
                <a:lnTo>
                  <a:pt x="32" y="6"/>
                </a:lnTo>
                <a:lnTo>
                  <a:pt x="16" y="14"/>
                </a:lnTo>
                <a:lnTo>
                  <a:pt x="4" y="24"/>
                </a:lnTo>
                <a:lnTo>
                  <a:pt x="4" y="24"/>
                </a:lnTo>
                <a:lnTo>
                  <a:pt x="0" y="30"/>
                </a:lnTo>
                <a:lnTo>
                  <a:pt x="2" y="36"/>
                </a:lnTo>
                <a:lnTo>
                  <a:pt x="6" y="44"/>
                </a:lnTo>
                <a:lnTo>
                  <a:pt x="12" y="50"/>
                </a:lnTo>
                <a:lnTo>
                  <a:pt x="12" y="50"/>
                </a:lnTo>
                <a:lnTo>
                  <a:pt x="32" y="60"/>
                </a:lnTo>
                <a:lnTo>
                  <a:pt x="52" y="68"/>
                </a:lnTo>
                <a:lnTo>
                  <a:pt x="74" y="72"/>
                </a:lnTo>
                <a:lnTo>
                  <a:pt x="94" y="72"/>
                </a:lnTo>
                <a:lnTo>
                  <a:pt x="94"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6" name="Freeform 201"/>
          <p:cNvSpPr/>
          <p:nvPr/>
        </p:nvSpPr>
        <p:spPr bwMode="auto">
          <a:xfrm>
            <a:off x="5718493" y="5019268"/>
            <a:ext cx="27814" cy="49370"/>
          </a:xfrm>
          <a:custGeom>
            <a:avLst/>
            <a:gdLst>
              <a:gd name="T0" fmla="*/ 74 w 80"/>
              <a:gd name="T1" fmla="*/ 62 h 142"/>
              <a:gd name="T2" fmla="*/ 74 w 80"/>
              <a:gd name="T3" fmla="*/ 62 h 142"/>
              <a:gd name="T4" fmla="*/ 80 w 80"/>
              <a:gd name="T5" fmla="*/ 84 h 142"/>
              <a:gd name="T6" fmla="*/ 80 w 80"/>
              <a:gd name="T7" fmla="*/ 104 h 142"/>
              <a:gd name="T8" fmla="*/ 78 w 80"/>
              <a:gd name="T9" fmla="*/ 114 h 142"/>
              <a:gd name="T10" fmla="*/ 76 w 80"/>
              <a:gd name="T11" fmla="*/ 124 h 142"/>
              <a:gd name="T12" fmla="*/ 72 w 80"/>
              <a:gd name="T13" fmla="*/ 134 h 142"/>
              <a:gd name="T14" fmla="*/ 68 w 80"/>
              <a:gd name="T15" fmla="*/ 142 h 142"/>
              <a:gd name="T16" fmla="*/ 68 w 80"/>
              <a:gd name="T17" fmla="*/ 142 h 142"/>
              <a:gd name="T18" fmla="*/ 56 w 80"/>
              <a:gd name="T19" fmla="*/ 136 h 142"/>
              <a:gd name="T20" fmla="*/ 46 w 80"/>
              <a:gd name="T21" fmla="*/ 128 h 142"/>
              <a:gd name="T22" fmla="*/ 36 w 80"/>
              <a:gd name="T23" fmla="*/ 120 h 142"/>
              <a:gd name="T24" fmla="*/ 28 w 80"/>
              <a:gd name="T25" fmla="*/ 112 h 142"/>
              <a:gd name="T26" fmla="*/ 20 w 80"/>
              <a:gd name="T27" fmla="*/ 102 h 142"/>
              <a:gd name="T28" fmla="*/ 12 w 80"/>
              <a:gd name="T29" fmla="*/ 92 h 142"/>
              <a:gd name="T30" fmla="*/ 8 w 80"/>
              <a:gd name="T31" fmla="*/ 82 h 142"/>
              <a:gd name="T32" fmla="*/ 4 w 80"/>
              <a:gd name="T33" fmla="*/ 70 h 142"/>
              <a:gd name="T34" fmla="*/ 4 w 80"/>
              <a:gd name="T35" fmla="*/ 70 h 142"/>
              <a:gd name="T36" fmla="*/ 0 w 80"/>
              <a:gd name="T37" fmla="*/ 52 h 142"/>
              <a:gd name="T38" fmla="*/ 0 w 80"/>
              <a:gd name="T39" fmla="*/ 36 h 142"/>
              <a:gd name="T40" fmla="*/ 4 w 80"/>
              <a:gd name="T41" fmla="*/ 20 h 142"/>
              <a:gd name="T42" fmla="*/ 10 w 80"/>
              <a:gd name="T43" fmla="*/ 6 h 142"/>
              <a:gd name="T44" fmla="*/ 10 w 80"/>
              <a:gd name="T45" fmla="*/ 6 h 142"/>
              <a:gd name="T46" fmla="*/ 16 w 80"/>
              <a:gd name="T47" fmla="*/ 2 h 142"/>
              <a:gd name="T48" fmla="*/ 22 w 80"/>
              <a:gd name="T49" fmla="*/ 0 h 142"/>
              <a:gd name="T50" fmla="*/ 28 w 80"/>
              <a:gd name="T51" fmla="*/ 2 h 142"/>
              <a:gd name="T52" fmla="*/ 36 w 80"/>
              <a:gd name="T53" fmla="*/ 6 h 142"/>
              <a:gd name="T54" fmla="*/ 36 w 80"/>
              <a:gd name="T55" fmla="*/ 6 h 142"/>
              <a:gd name="T56" fmla="*/ 48 w 80"/>
              <a:gd name="T57" fmla="*/ 18 h 142"/>
              <a:gd name="T58" fmla="*/ 58 w 80"/>
              <a:gd name="T59" fmla="*/ 30 h 142"/>
              <a:gd name="T60" fmla="*/ 68 w 80"/>
              <a:gd name="T61" fmla="*/ 46 h 142"/>
              <a:gd name="T62" fmla="*/ 74 w 80"/>
              <a:gd name="T63" fmla="*/ 62 h 142"/>
              <a:gd name="T64" fmla="*/ 74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74" y="62"/>
                </a:moveTo>
                <a:lnTo>
                  <a:pt x="74" y="62"/>
                </a:lnTo>
                <a:lnTo>
                  <a:pt x="80" y="84"/>
                </a:lnTo>
                <a:lnTo>
                  <a:pt x="80" y="104"/>
                </a:lnTo>
                <a:lnTo>
                  <a:pt x="78" y="114"/>
                </a:lnTo>
                <a:lnTo>
                  <a:pt x="76" y="124"/>
                </a:lnTo>
                <a:lnTo>
                  <a:pt x="72" y="134"/>
                </a:lnTo>
                <a:lnTo>
                  <a:pt x="68" y="142"/>
                </a:lnTo>
                <a:lnTo>
                  <a:pt x="68" y="142"/>
                </a:lnTo>
                <a:lnTo>
                  <a:pt x="56" y="136"/>
                </a:lnTo>
                <a:lnTo>
                  <a:pt x="46" y="128"/>
                </a:lnTo>
                <a:lnTo>
                  <a:pt x="36" y="120"/>
                </a:lnTo>
                <a:lnTo>
                  <a:pt x="28" y="112"/>
                </a:lnTo>
                <a:lnTo>
                  <a:pt x="20" y="102"/>
                </a:lnTo>
                <a:lnTo>
                  <a:pt x="12" y="92"/>
                </a:lnTo>
                <a:lnTo>
                  <a:pt x="8" y="82"/>
                </a:lnTo>
                <a:lnTo>
                  <a:pt x="4" y="70"/>
                </a:lnTo>
                <a:lnTo>
                  <a:pt x="4" y="70"/>
                </a:lnTo>
                <a:lnTo>
                  <a:pt x="0" y="52"/>
                </a:lnTo>
                <a:lnTo>
                  <a:pt x="0" y="36"/>
                </a:lnTo>
                <a:lnTo>
                  <a:pt x="4" y="20"/>
                </a:lnTo>
                <a:lnTo>
                  <a:pt x="10" y="6"/>
                </a:lnTo>
                <a:lnTo>
                  <a:pt x="10" y="6"/>
                </a:lnTo>
                <a:lnTo>
                  <a:pt x="16" y="2"/>
                </a:lnTo>
                <a:lnTo>
                  <a:pt x="22" y="0"/>
                </a:lnTo>
                <a:lnTo>
                  <a:pt x="28" y="2"/>
                </a:lnTo>
                <a:lnTo>
                  <a:pt x="36" y="6"/>
                </a:lnTo>
                <a:lnTo>
                  <a:pt x="36" y="6"/>
                </a:lnTo>
                <a:lnTo>
                  <a:pt x="48" y="18"/>
                </a:lnTo>
                <a:lnTo>
                  <a:pt x="58" y="30"/>
                </a:lnTo>
                <a:lnTo>
                  <a:pt x="68" y="46"/>
                </a:lnTo>
                <a:lnTo>
                  <a:pt x="74" y="62"/>
                </a:lnTo>
                <a:lnTo>
                  <a:pt x="74"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7" name="Freeform 202"/>
          <p:cNvSpPr/>
          <p:nvPr/>
        </p:nvSpPr>
        <p:spPr bwMode="auto">
          <a:xfrm>
            <a:off x="6057827" y="4752946"/>
            <a:ext cx="27814" cy="52847"/>
          </a:xfrm>
          <a:custGeom>
            <a:avLst/>
            <a:gdLst>
              <a:gd name="T0" fmla="*/ 68 w 80"/>
              <a:gd name="T1" fmla="*/ 106 h 152"/>
              <a:gd name="T2" fmla="*/ 68 w 80"/>
              <a:gd name="T3" fmla="*/ 106 h 152"/>
              <a:gd name="T4" fmla="*/ 62 w 80"/>
              <a:gd name="T5" fmla="*/ 116 h 152"/>
              <a:gd name="T6" fmla="*/ 56 w 80"/>
              <a:gd name="T7" fmla="*/ 126 h 152"/>
              <a:gd name="T8" fmla="*/ 48 w 80"/>
              <a:gd name="T9" fmla="*/ 134 h 152"/>
              <a:gd name="T10" fmla="*/ 40 w 80"/>
              <a:gd name="T11" fmla="*/ 140 h 152"/>
              <a:gd name="T12" fmla="*/ 30 w 80"/>
              <a:gd name="T13" fmla="*/ 146 h 152"/>
              <a:gd name="T14" fmla="*/ 22 w 80"/>
              <a:gd name="T15" fmla="*/ 148 h 152"/>
              <a:gd name="T16" fmla="*/ 12 w 80"/>
              <a:gd name="T17" fmla="*/ 150 h 152"/>
              <a:gd name="T18" fmla="*/ 2 w 80"/>
              <a:gd name="T19" fmla="*/ 152 h 152"/>
              <a:gd name="T20" fmla="*/ 2 w 80"/>
              <a:gd name="T21" fmla="*/ 152 h 152"/>
              <a:gd name="T22" fmla="*/ 0 w 80"/>
              <a:gd name="T23" fmla="*/ 126 h 152"/>
              <a:gd name="T24" fmla="*/ 0 w 80"/>
              <a:gd name="T25" fmla="*/ 100 h 152"/>
              <a:gd name="T26" fmla="*/ 4 w 80"/>
              <a:gd name="T27" fmla="*/ 76 h 152"/>
              <a:gd name="T28" fmla="*/ 12 w 80"/>
              <a:gd name="T29" fmla="*/ 52 h 152"/>
              <a:gd name="T30" fmla="*/ 12 w 80"/>
              <a:gd name="T31" fmla="*/ 52 h 152"/>
              <a:gd name="T32" fmla="*/ 20 w 80"/>
              <a:gd name="T33" fmla="*/ 34 h 152"/>
              <a:gd name="T34" fmla="*/ 30 w 80"/>
              <a:gd name="T35" fmla="*/ 20 h 152"/>
              <a:gd name="T36" fmla="*/ 42 w 80"/>
              <a:gd name="T37" fmla="*/ 8 h 152"/>
              <a:gd name="T38" fmla="*/ 56 w 80"/>
              <a:gd name="T39" fmla="*/ 0 h 152"/>
              <a:gd name="T40" fmla="*/ 56 w 80"/>
              <a:gd name="T41" fmla="*/ 0 h 152"/>
              <a:gd name="T42" fmla="*/ 62 w 80"/>
              <a:gd name="T43" fmla="*/ 0 h 152"/>
              <a:gd name="T44" fmla="*/ 68 w 80"/>
              <a:gd name="T45" fmla="*/ 2 h 152"/>
              <a:gd name="T46" fmla="*/ 74 w 80"/>
              <a:gd name="T47" fmla="*/ 10 h 152"/>
              <a:gd name="T48" fmla="*/ 78 w 80"/>
              <a:gd name="T49" fmla="*/ 18 h 152"/>
              <a:gd name="T50" fmla="*/ 78 w 80"/>
              <a:gd name="T51" fmla="*/ 18 h 152"/>
              <a:gd name="T52" fmla="*/ 80 w 80"/>
              <a:gd name="T53" fmla="*/ 42 h 152"/>
              <a:gd name="T54" fmla="*/ 80 w 80"/>
              <a:gd name="T55" fmla="*/ 64 h 152"/>
              <a:gd name="T56" fmla="*/ 76 w 80"/>
              <a:gd name="T57" fmla="*/ 86 h 152"/>
              <a:gd name="T58" fmla="*/ 68 w 80"/>
              <a:gd name="T59" fmla="*/ 106 h 152"/>
              <a:gd name="T60" fmla="*/ 68 w 80"/>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52">
                <a:moveTo>
                  <a:pt x="68" y="106"/>
                </a:moveTo>
                <a:lnTo>
                  <a:pt x="68" y="106"/>
                </a:lnTo>
                <a:lnTo>
                  <a:pt x="62" y="116"/>
                </a:lnTo>
                <a:lnTo>
                  <a:pt x="56" y="126"/>
                </a:lnTo>
                <a:lnTo>
                  <a:pt x="48" y="134"/>
                </a:lnTo>
                <a:lnTo>
                  <a:pt x="40" y="140"/>
                </a:lnTo>
                <a:lnTo>
                  <a:pt x="30" y="146"/>
                </a:lnTo>
                <a:lnTo>
                  <a:pt x="22" y="148"/>
                </a:lnTo>
                <a:lnTo>
                  <a:pt x="12" y="150"/>
                </a:lnTo>
                <a:lnTo>
                  <a:pt x="2" y="152"/>
                </a:lnTo>
                <a:lnTo>
                  <a:pt x="2" y="152"/>
                </a:lnTo>
                <a:lnTo>
                  <a:pt x="0" y="126"/>
                </a:lnTo>
                <a:lnTo>
                  <a:pt x="0" y="100"/>
                </a:lnTo>
                <a:lnTo>
                  <a:pt x="4" y="76"/>
                </a:lnTo>
                <a:lnTo>
                  <a:pt x="12" y="52"/>
                </a:lnTo>
                <a:lnTo>
                  <a:pt x="12" y="52"/>
                </a:lnTo>
                <a:lnTo>
                  <a:pt x="20" y="34"/>
                </a:lnTo>
                <a:lnTo>
                  <a:pt x="30" y="20"/>
                </a:lnTo>
                <a:lnTo>
                  <a:pt x="42" y="8"/>
                </a:lnTo>
                <a:lnTo>
                  <a:pt x="56" y="0"/>
                </a:lnTo>
                <a:lnTo>
                  <a:pt x="56" y="0"/>
                </a:lnTo>
                <a:lnTo>
                  <a:pt x="62" y="0"/>
                </a:lnTo>
                <a:lnTo>
                  <a:pt x="68" y="2"/>
                </a:lnTo>
                <a:lnTo>
                  <a:pt x="74" y="10"/>
                </a:lnTo>
                <a:lnTo>
                  <a:pt x="78" y="18"/>
                </a:lnTo>
                <a:lnTo>
                  <a:pt x="78" y="18"/>
                </a:lnTo>
                <a:lnTo>
                  <a:pt x="80" y="42"/>
                </a:lnTo>
                <a:lnTo>
                  <a:pt x="80" y="64"/>
                </a:lnTo>
                <a:lnTo>
                  <a:pt x="76" y="86"/>
                </a:lnTo>
                <a:lnTo>
                  <a:pt x="68" y="106"/>
                </a:lnTo>
                <a:lnTo>
                  <a:pt x="68"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8" name="Freeform 203"/>
          <p:cNvSpPr/>
          <p:nvPr/>
        </p:nvSpPr>
        <p:spPr bwMode="auto">
          <a:xfrm>
            <a:off x="6018192" y="4768940"/>
            <a:ext cx="40331" cy="37549"/>
          </a:xfrm>
          <a:custGeom>
            <a:avLst/>
            <a:gdLst>
              <a:gd name="T0" fmla="*/ 40 w 116"/>
              <a:gd name="T1" fmla="*/ 82 h 108"/>
              <a:gd name="T2" fmla="*/ 40 w 116"/>
              <a:gd name="T3" fmla="*/ 82 h 108"/>
              <a:gd name="T4" fmla="*/ 58 w 116"/>
              <a:gd name="T5" fmla="*/ 96 h 108"/>
              <a:gd name="T6" fmla="*/ 78 w 116"/>
              <a:gd name="T7" fmla="*/ 104 h 108"/>
              <a:gd name="T8" fmla="*/ 88 w 116"/>
              <a:gd name="T9" fmla="*/ 106 h 108"/>
              <a:gd name="T10" fmla="*/ 98 w 116"/>
              <a:gd name="T11" fmla="*/ 108 h 108"/>
              <a:gd name="T12" fmla="*/ 106 w 116"/>
              <a:gd name="T13" fmla="*/ 108 h 108"/>
              <a:gd name="T14" fmla="*/ 116 w 116"/>
              <a:gd name="T15" fmla="*/ 106 h 108"/>
              <a:gd name="T16" fmla="*/ 116 w 116"/>
              <a:gd name="T17" fmla="*/ 106 h 108"/>
              <a:gd name="T18" fmla="*/ 116 w 116"/>
              <a:gd name="T19" fmla="*/ 94 h 108"/>
              <a:gd name="T20" fmla="*/ 112 w 116"/>
              <a:gd name="T21" fmla="*/ 80 h 108"/>
              <a:gd name="T22" fmla="*/ 108 w 116"/>
              <a:gd name="T23" fmla="*/ 68 h 108"/>
              <a:gd name="T24" fmla="*/ 104 w 116"/>
              <a:gd name="T25" fmla="*/ 56 h 108"/>
              <a:gd name="T26" fmla="*/ 98 w 116"/>
              <a:gd name="T27" fmla="*/ 46 h 108"/>
              <a:gd name="T28" fmla="*/ 90 w 116"/>
              <a:gd name="T29" fmla="*/ 36 h 108"/>
              <a:gd name="T30" fmla="*/ 82 w 116"/>
              <a:gd name="T31" fmla="*/ 26 h 108"/>
              <a:gd name="T32" fmla="*/ 74 w 116"/>
              <a:gd name="T33" fmla="*/ 18 h 108"/>
              <a:gd name="T34" fmla="*/ 74 w 116"/>
              <a:gd name="T35" fmla="*/ 18 h 108"/>
              <a:gd name="T36" fmla="*/ 58 w 116"/>
              <a:gd name="T37" fmla="*/ 8 h 108"/>
              <a:gd name="T38" fmla="*/ 42 w 116"/>
              <a:gd name="T39" fmla="*/ 2 h 108"/>
              <a:gd name="T40" fmla="*/ 26 w 116"/>
              <a:gd name="T41" fmla="*/ 0 h 108"/>
              <a:gd name="T42" fmla="*/ 12 w 116"/>
              <a:gd name="T43" fmla="*/ 0 h 108"/>
              <a:gd name="T44" fmla="*/ 12 w 116"/>
              <a:gd name="T45" fmla="*/ 0 h 108"/>
              <a:gd name="T46" fmla="*/ 6 w 116"/>
              <a:gd name="T47" fmla="*/ 2 h 108"/>
              <a:gd name="T48" fmla="*/ 2 w 116"/>
              <a:gd name="T49" fmla="*/ 8 h 108"/>
              <a:gd name="T50" fmla="*/ 0 w 116"/>
              <a:gd name="T51" fmla="*/ 16 h 108"/>
              <a:gd name="T52" fmla="*/ 2 w 116"/>
              <a:gd name="T53" fmla="*/ 22 h 108"/>
              <a:gd name="T54" fmla="*/ 2 w 116"/>
              <a:gd name="T55" fmla="*/ 22 h 108"/>
              <a:gd name="T56" fmla="*/ 8 w 116"/>
              <a:gd name="T57" fmla="*/ 40 h 108"/>
              <a:gd name="T58" fmla="*/ 18 w 116"/>
              <a:gd name="T59" fmla="*/ 54 h 108"/>
              <a:gd name="T60" fmla="*/ 28 w 116"/>
              <a:gd name="T61" fmla="*/ 70 h 108"/>
              <a:gd name="T62" fmla="*/ 40 w 116"/>
              <a:gd name="T63" fmla="*/ 82 h 108"/>
              <a:gd name="T64" fmla="*/ 40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40" y="82"/>
                </a:moveTo>
                <a:lnTo>
                  <a:pt x="40" y="82"/>
                </a:lnTo>
                <a:lnTo>
                  <a:pt x="58" y="96"/>
                </a:lnTo>
                <a:lnTo>
                  <a:pt x="78" y="104"/>
                </a:lnTo>
                <a:lnTo>
                  <a:pt x="88" y="106"/>
                </a:lnTo>
                <a:lnTo>
                  <a:pt x="98" y="108"/>
                </a:lnTo>
                <a:lnTo>
                  <a:pt x="106" y="108"/>
                </a:lnTo>
                <a:lnTo>
                  <a:pt x="116" y="106"/>
                </a:lnTo>
                <a:lnTo>
                  <a:pt x="116" y="106"/>
                </a:lnTo>
                <a:lnTo>
                  <a:pt x="116" y="94"/>
                </a:lnTo>
                <a:lnTo>
                  <a:pt x="112" y="80"/>
                </a:lnTo>
                <a:lnTo>
                  <a:pt x="108" y="68"/>
                </a:lnTo>
                <a:lnTo>
                  <a:pt x="104" y="56"/>
                </a:lnTo>
                <a:lnTo>
                  <a:pt x="98" y="46"/>
                </a:lnTo>
                <a:lnTo>
                  <a:pt x="90" y="36"/>
                </a:lnTo>
                <a:lnTo>
                  <a:pt x="82" y="26"/>
                </a:lnTo>
                <a:lnTo>
                  <a:pt x="74" y="18"/>
                </a:lnTo>
                <a:lnTo>
                  <a:pt x="74" y="18"/>
                </a:lnTo>
                <a:lnTo>
                  <a:pt x="58" y="8"/>
                </a:lnTo>
                <a:lnTo>
                  <a:pt x="42" y="2"/>
                </a:lnTo>
                <a:lnTo>
                  <a:pt x="26" y="0"/>
                </a:lnTo>
                <a:lnTo>
                  <a:pt x="12" y="0"/>
                </a:lnTo>
                <a:lnTo>
                  <a:pt x="12" y="0"/>
                </a:lnTo>
                <a:lnTo>
                  <a:pt x="6" y="2"/>
                </a:lnTo>
                <a:lnTo>
                  <a:pt x="2" y="8"/>
                </a:lnTo>
                <a:lnTo>
                  <a:pt x="0" y="16"/>
                </a:lnTo>
                <a:lnTo>
                  <a:pt x="2" y="22"/>
                </a:lnTo>
                <a:lnTo>
                  <a:pt x="2" y="22"/>
                </a:lnTo>
                <a:lnTo>
                  <a:pt x="8" y="40"/>
                </a:lnTo>
                <a:lnTo>
                  <a:pt x="18" y="54"/>
                </a:lnTo>
                <a:lnTo>
                  <a:pt x="28" y="70"/>
                </a:lnTo>
                <a:lnTo>
                  <a:pt x="40" y="82"/>
                </a:lnTo>
                <a:lnTo>
                  <a:pt x="40"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9" name="Freeform 204"/>
          <p:cNvSpPr/>
          <p:nvPr/>
        </p:nvSpPr>
        <p:spPr bwMode="auto">
          <a:xfrm>
            <a:off x="6059218" y="4812052"/>
            <a:ext cx="34768" cy="47284"/>
          </a:xfrm>
          <a:custGeom>
            <a:avLst/>
            <a:gdLst>
              <a:gd name="T0" fmla="*/ 74 w 100"/>
              <a:gd name="T1" fmla="*/ 104 h 136"/>
              <a:gd name="T2" fmla="*/ 74 w 100"/>
              <a:gd name="T3" fmla="*/ 104 h 136"/>
              <a:gd name="T4" fmla="*/ 66 w 100"/>
              <a:gd name="T5" fmla="*/ 112 h 136"/>
              <a:gd name="T6" fmla="*/ 58 w 100"/>
              <a:gd name="T7" fmla="*/ 120 h 136"/>
              <a:gd name="T8" fmla="*/ 48 w 100"/>
              <a:gd name="T9" fmla="*/ 126 h 136"/>
              <a:gd name="T10" fmla="*/ 38 w 100"/>
              <a:gd name="T11" fmla="*/ 132 h 136"/>
              <a:gd name="T12" fmla="*/ 30 w 100"/>
              <a:gd name="T13" fmla="*/ 134 h 136"/>
              <a:gd name="T14" fmla="*/ 20 w 100"/>
              <a:gd name="T15" fmla="*/ 136 h 136"/>
              <a:gd name="T16" fmla="*/ 10 w 100"/>
              <a:gd name="T17" fmla="*/ 136 h 136"/>
              <a:gd name="T18" fmla="*/ 0 w 100"/>
              <a:gd name="T19" fmla="*/ 134 h 136"/>
              <a:gd name="T20" fmla="*/ 0 w 100"/>
              <a:gd name="T21" fmla="*/ 134 h 136"/>
              <a:gd name="T22" fmla="*/ 2 w 100"/>
              <a:gd name="T23" fmla="*/ 110 h 136"/>
              <a:gd name="T24" fmla="*/ 8 w 100"/>
              <a:gd name="T25" fmla="*/ 86 h 136"/>
              <a:gd name="T26" fmla="*/ 18 w 100"/>
              <a:gd name="T27" fmla="*/ 62 h 136"/>
              <a:gd name="T28" fmla="*/ 30 w 100"/>
              <a:gd name="T29" fmla="*/ 40 h 136"/>
              <a:gd name="T30" fmla="*/ 30 w 100"/>
              <a:gd name="T31" fmla="*/ 40 h 136"/>
              <a:gd name="T32" fmla="*/ 42 w 100"/>
              <a:gd name="T33" fmla="*/ 26 h 136"/>
              <a:gd name="T34" fmla="*/ 54 w 100"/>
              <a:gd name="T35" fmla="*/ 14 h 136"/>
              <a:gd name="T36" fmla="*/ 68 w 100"/>
              <a:gd name="T37" fmla="*/ 6 h 136"/>
              <a:gd name="T38" fmla="*/ 84 w 100"/>
              <a:gd name="T39" fmla="*/ 0 h 136"/>
              <a:gd name="T40" fmla="*/ 84 w 100"/>
              <a:gd name="T41" fmla="*/ 0 h 136"/>
              <a:gd name="T42" fmla="*/ 90 w 100"/>
              <a:gd name="T43" fmla="*/ 2 h 136"/>
              <a:gd name="T44" fmla="*/ 96 w 100"/>
              <a:gd name="T45" fmla="*/ 6 h 136"/>
              <a:gd name="T46" fmla="*/ 100 w 100"/>
              <a:gd name="T47" fmla="*/ 14 h 136"/>
              <a:gd name="T48" fmla="*/ 100 w 100"/>
              <a:gd name="T49" fmla="*/ 24 h 136"/>
              <a:gd name="T50" fmla="*/ 100 w 100"/>
              <a:gd name="T51" fmla="*/ 24 h 136"/>
              <a:gd name="T52" fmla="*/ 98 w 100"/>
              <a:gd name="T53" fmla="*/ 46 h 136"/>
              <a:gd name="T54" fmla="*/ 94 w 100"/>
              <a:gd name="T55" fmla="*/ 66 h 136"/>
              <a:gd name="T56" fmla="*/ 86 w 100"/>
              <a:gd name="T57" fmla="*/ 86 h 136"/>
              <a:gd name="T58" fmla="*/ 74 w 100"/>
              <a:gd name="T59" fmla="*/ 104 h 136"/>
              <a:gd name="T60" fmla="*/ 74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74" y="104"/>
                </a:moveTo>
                <a:lnTo>
                  <a:pt x="74" y="104"/>
                </a:lnTo>
                <a:lnTo>
                  <a:pt x="66" y="112"/>
                </a:lnTo>
                <a:lnTo>
                  <a:pt x="58" y="120"/>
                </a:lnTo>
                <a:lnTo>
                  <a:pt x="48" y="126"/>
                </a:lnTo>
                <a:lnTo>
                  <a:pt x="38" y="132"/>
                </a:lnTo>
                <a:lnTo>
                  <a:pt x="30" y="134"/>
                </a:lnTo>
                <a:lnTo>
                  <a:pt x="20" y="136"/>
                </a:lnTo>
                <a:lnTo>
                  <a:pt x="10" y="136"/>
                </a:lnTo>
                <a:lnTo>
                  <a:pt x="0" y="134"/>
                </a:lnTo>
                <a:lnTo>
                  <a:pt x="0" y="134"/>
                </a:lnTo>
                <a:lnTo>
                  <a:pt x="2" y="110"/>
                </a:lnTo>
                <a:lnTo>
                  <a:pt x="8" y="86"/>
                </a:lnTo>
                <a:lnTo>
                  <a:pt x="18" y="62"/>
                </a:lnTo>
                <a:lnTo>
                  <a:pt x="30" y="40"/>
                </a:lnTo>
                <a:lnTo>
                  <a:pt x="30" y="40"/>
                </a:lnTo>
                <a:lnTo>
                  <a:pt x="42" y="26"/>
                </a:lnTo>
                <a:lnTo>
                  <a:pt x="54" y="14"/>
                </a:lnTo>
                <a:lnTo>
                  <a:pt x="68" y="6"/>
                </a:lnTo>
                <a:lnTo>
                  <a:pt x="84" y="0"/>
                </a:lnTo>
                <a:lnTo>
                  <a:pt x="84" y="0"/>
                </a:lnTo>
                <a:lnTo>
                  <a:pt x="90" y="2"/>
                </a:lnTo>
                <a:lnTo>
                  <a:pt x="96" y="6"/>
                </a:lnTo>
                <a:lnTo>
                  <a:pt x="100" y="14"/>
                </a:lnTo>
                <a:lnTo>
                  <a:pt x="100" y="24"/>
                </a:lnTo>
                <a:lnTo>
                  <a:pt x="100" y="24"/>
                </a:lnTo>
                <a:lnTo>
                  <a:pt x="98" y="46"/>
                </a:lnTo>
                <a:lnTo>
                  <a:pt x="94" y="66"/>
                </a:lnTo>
                <a:lnTo>
                  <a:pt x="86" y="86"/>
                </a:lnTo>
                <a:lnTo>
                  <a:pt x="74" y="104"/>
                </a:lnTo>
                <a:lnTo>
                  <a:pt x="74"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0" name="Freeform 452"/>
          <p:cNvSpPr>
            <a:spLocks noEditPoints="1"/>
          </p:cNvSpPr>
          <p:nvPr/>
        </p:nvSpPr>
        <p:spPr bwMode="auto">
          <a:xfrm>
            <a:off x="5838095" y="4684106"/>
            <a:ext cx="158541" cy="311520"/>
          </a:xfrm>
          <a:custGeom>
            <a:avLst/>
            <a:gdLst>
              <a:gd name="T0" fmla="*/ 260 w 456"/>
              <a:gd name="T1" fmla="*/ 896 h 896"/>
              <a:gd name="T2" fmla="*/ 260 w 456"/>
              <a:gd name="T3" fmla="*/ 896 h 896"/>
              <a:gd name="T4" fmla="*/ 260 w 456"/>
              <a:gd name="T5" fmla="*/ 896 h 896"/>
              <a:gd name="T6" fmla="*/ 260 w 456"/>
              <a:gd name="T7" fmla="*/ 896 h 896"/>
              <a:gd name="T8" fmla="*/ 260 w 456"/>
              <a:gd name="T9" fmla="*/ 896 h 896"/>
              <a:gd name="T10" fmla="*/ 260 w 456"/>
              <a:gd name="T11" fmla="*/ 896 h 896"/>
              <a:gd name="T12" fmla="*/ 282 w 456"/>
              <a:gd name="T13" fmla="*/ 870 h 896"/>
              <a:gd name="T14" fmla="*/ 282 w 456"/>
              <a:gd name="T15" fmla="*/ 870 h 896"/>
              <a:gd name="T16" fmla="*/ 282 w 456"/>
              <a:gd name="T17" fmla="*/ 880 h 896"/>
              <a:gd name="T18" fmla="*/ 278 w 456"/>
              <a:gd name="T19" fmla="*/ 888 h 896"/>
              <a:gd name="T20" fmla="*/ 270 w 456"/>
              <a:gd name="T21" fmla="*/ 894 h 896"/>
              <a:gd name="T22" fmla="*/ 260 w 456"/>
              <a:gd name="T23" fmla="*/ 896 h 896"/>
              <a:gd name="T24" fmla="*/ 260 w 456"/>
              <a:gd name="T25" fmla="*/ 896 h 896"/>
              <a:gd name="T26" fmla="*/ 270 w 456"/>
              <a:gd name="T27" fmla="*/ 894 h 896"/>
              <a:gd name="T28" fmla="*/ 278 w 456"/>
              <a:gd name="T29" fmla="*/ 888 h 896"/>
              <a:gd name="T30" fmla="*/ 282 w 456"/>
              <a:gd name="T31" fmla="*/ 880 h 896"/>
              <a:gd name="T32" fmla="*/ 282 w 456"/>
              <a:gd name="T33" fmla="*/ 870 h 896"/>
              <a:gd name="T34" fmla="*/ 0 w 456"/>
              <a:gd name="T35" fmla="*/ 0 h 896"/>
              <a:gd name="T36" fmla="*/ 0 w 456"/>
              <a:gd name="T37" fmla="*/ 0 h 896"/>
              <a:gd name="T38" fmla="*/ 0 w 456"/>
              <a:gd name="T39" fmla="*/ 2 h 896"/>
              <a:gd name="T40" fmla="*/ 130 w 456"/>
              <a:gd name="T41" fmla="*/ 264 h 896"/>
              <a:gd name="T42" fmla="*/ 130 w 456"/>
              <a:gd name="T43" fmla="*/ 264 h 896"/>
              <a:gd name="T44" fmla="*/ 134 w 456"/>
              <a:gd name="T45" fmla="*/ 268 h 896"/>
              <a:gd name="T46" fmla="*/ 138 w 456"/>
              <a:gd name="T47" fmla="*/ 272 h 896"/>
              <a:gd name="T48" fmla="*/ 142 w 456"/>
              <a:gd name="T49" fmla="*/ 274 h 896"/>
              <a:gd name="T50" fmla="*/ 148 w 456"/>
              <a:gd name="T51" fmla="*/ 276 h 896"/>
              <a:gd name="T52" fmla="*/ 438 w 456"/>
              <a:gd name="T53" fmla="*/ 318 h 896"/>
              <a:gd name="T54" fmla="*/ 438 w 456"/>
              <a:gd name="T55" fmla="*/ 318 h 896"/>
              <a:gd name="T56" fmla="*/ 446 w 456"/>
              <a:gd name="T57" fmla="*/ 322 h 896"/>
              <a:gd name="T58" fmla="*/ 452 w 456"/>
              <a:gd name="T59" fmla="*/ 326 h 896"/>
              <a:gd name="T60" fmla="*/ 456 w 456"/>
              <a:gd name="T61" fmla="*/ 334 h 896"/>
              <a:gd name="T62" fmla="*/ 456 w 456"/>
              <a:gd name="T63" fmla="*/ 340 h 896"/>
              <a:gd name="T64" fmla="*/ 456 w 456"/>
              <a:gd name="T65" fmla="*/ 340 h 896"/>
              <a:gd name="T66" fmla="*/ 456 w 456"/>
              <a:gd name="T67" fmla="*/ 334 h 896"/>
              <a:gd name="T68" fmla="*/ 452 w 456"/>
              <a:gd name="T69" fmla="*/ 326 h 896"/>
              <a:gd name="T70" fmla="*/ 446 w 456"/>
              <a:gd name="T71" fmla="*/ 322 h 896"/>
              <a:gd name="T72" fmla="*/ 438 w 456"/>
              <a:gd name="T73" fmla="*/ 318 h 896"/>
              <a:gd name="T74" fmla="*/ 148 w 456"/>
              <a:gd name="T75" fmla="*/ 276 h 896"/>
              <a:gd name="T76" fmla="*/ 148 w 456"/>
              <a:gd name="T77" fmla="*/ 276 h 896"/>
              <a:gd name="T78" fmla="*/ 142 w 456"/>
              <a:gd name="T79" fmla="*/ 274 h 896"/>
              <a:gd name="T80" fmla="*/ 138 w 456"/>
              <a:gd name="T81" fmla="*/ 272 h 896"/>
              <a:gd name="T82" fmla="*/ 134 w 456"/>
              <a:gd name="T83" fmla="*/ 268 h 896"/>
              <a:gd name="T84" fmla="*/ 130 w 456"/>
              <a:gd name="T85" fmla="*/ 264 h 896"/>
              <a:gd name="T86" fmla="*/ 0 w 456"/>
              <a:gd name="T87" fmla="*/ 2 h 896"/>
              <a:gd name="T88" fmla="*/ 0 w 456"/>
              <a:gd name="T89" fmla="*/ 2 h 896"/>
              <a:gd name="T90" fmla="*/ 0 w 456"/>
              <a:gd name="T91"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896">
                <a:moveTo>
                  <a:pt x="260" y="896"/>
                </a:moveTo>
                <a:lnTo>
                  <a:pt x="260" y="896"/>
                </a:lnTo>
                <a:lnTo>
                  <a:pt x="260" y="896"/>
                </a:lnTo>
                <a:lnTo>
                  <a:pt x="260" y="896"/>
                </a:lnTo>
                <a:lnTo>
                  <a:pt x="260" y="896"/>
                </a:lnTo>
                <a:lnTo>
                  <a:pt x="260" y="896"/>
                </a:lnTo>
                <a:close/>
                <a:moveTo>
                  <a:pt x="282" y="870"/>
                </a:moveTo>
                <a:lnTo>
                  <a:pt x="282" y="870"/>
                </a:lnTo>
                <a:lnTo>
                  <a:pt x="282" y="880"/>
                </a:lnTo>
                <a:lnTo>
                  <a:pt x="278" y="888"/>
                </a:lnTo>
                <a:lnTo>
                  <a:pt x="270" y="894"/>
                </a:lnTo>
                <a:lnTo>
                  <a:pt x="260" y="896"/>
                </a:lnTo>
                <a:lnTo>
                  <a:pt x="260" y="896"/>
                </a:lnTo>
                <a:lnTo>
                  <a:pt x="270" y="894"/>
                </a:lnTo>
                <a:lnTo>
                  <a:pt x="278" y="888"/>
                </a:lnTo>
                <a:lnTo>
                  <a:pt x="282" y="880"/>
                </a:lnTo>
                <a:lnTo>
                  <a:pt x="282" y="870"/>
                </a:lnTo>
                <a:close/>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1" name="Freeform 453"/>
          <p:cNvSpPr/>
          <p:nvPr/>
        </p:nvSpPr>
        <p:spPr bwMode="auto">
          <a:xfrm>
            <a:off x="5928491" y="49956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2" name="Freeform 454"/>
          <p:cNvSpPr/>
          <p:nvPr/>
        </p:nvSpPr>
        <p:spPr bwMode="auto">
          <a:xfrm>
            <a:off x="5928491" y="4986586"/>
            <a:ext cx="7649" cy="9040"/>
          </a:xfrm>
          <a:custGeom>
            <a:avLst/>
            <a:gdLst>
              <a:gd name="T0" fmla="*/ 22 w 22"/>
              <a:gd name="T1" fmla="*/ 0 h 26"/>
              <a:gd name="T2" fmla="*/ 22 w 22"/>
              <a:gd name="T3" fmla="*/ 0 h 26"/>
              <a:gd name="T4" fmla="*/ 22 w 22"/>
              <a:gd name="T5" fmla="*/ 10 h 26"/>
              <a:gd name="T6" fmla="*/ 18 w 22"/>
              <a:gd name="T7" fmla="*/ 18 h 26"/>
              <a:gd name="T8" fmla="*/ 10 w 22"/>
              <a:gd name="T9" fmla="*/ 24 h 26"/>
              <a:gd name="T10" fmla="*/ 0 w 22"/>
              <a:gd name="T11" fmla="*/ 26 h 26"/>
              <a:gd name="T12" fmla="*/ 0 w 22"/>
              <a:gd name="T13" fmla="*/ 26 h 26"/>
              <a:gd name="T14" fmla="*/ 10 w 22"/>
              <a:gd name="T15" fmla="*/ 24 h 26"/>
              <a:gd name="T16" fmla="*/ 18 w 22"/>
              <a:gd name="T17" fmla="*/ 18 h 26"/>
              <a:gd name="T18" fmla="*/ 22 w 22"/>
              <a:gd name="T19" fmla="*/ 10 h 26"/>
              <a:gd name="T20" fmla="*/ 22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22" y="0"/>
                </a:moveTo>
                <a:lnTo>
                  <a:pt x="22" y="0"/>
                </a:lnTo>
                <a:lnTo>
                  <a:pt x="22" y="10"/>
                </a:lnTo>
                <a:lnTo>
                  <a:pt x="18" y="18"/>
                </a:lnTo>
                <a:lnTo>
                  <a:pt x="10" y="24"/>
                </a:lnTo>
                <a:lnTo>
                  <a:pt x="0" y="26"/>
                </a:lnTo>
                <a:lnTo>
                  <a:pt x="0" y="26"/>
                </a:lnTo>
                <a:lnTo>
                  <a:pt x="10" y="24"/>
                </a:lnTo>
                <a:lnTo>
                  <a:pt x="18" y="18"/>
                </a:lnTo>
                <a:lnTo>
                  <a:pt x="22" y="10"/>
                </a:lnTo>
                <a:lnTo>
                  <a:pt x="2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3" name="Freeform 455"/>
          <p:cNvSpPr/>
          <p:nvPr/>
        </p:nvSpPr>
        <p:spPr bwMode="auto">
          <a:xfrm>
            <a:off x="5838095" y="4684106"/>
            <a:ext cx="158541" cy="118211"/>
          </a:xfrm>
          <a:custGeom>
            <a:avLst/>
            <a:gdLst>
              <a:gd name="T0" fmla="*/ 0 w 456"/>
              <a:gd name="T1" fmla="*/ 0 h 340"/>
              <a:gd name="T2" fmla="*/ 0 w 456"/>
              <a:gd name="T3" fmla="*/ 0 h 340"/>
              <a:gd name="T4" fmla="*/ 0 w 456"/>
              <a:gd name="T5" fmla="*/ 2 h 340"/>
              <a:gd name="T6" fmla="*/ 130 w 456"/>
              <a:gd name="T7" fmla="*/ 264 h 340"/>
              <a:gd name="T8" fmla="*/ 130 w 456"/>
              <a:gd name="T9" fmla="*/ 264 h 340"/>
              <a:gd name="T10" fmla="*/ 134 w 456"/>
              <a:gd name="T11" fmla="*/ 268 h 340"/>
              <a:gd name="T12" fmla="*/ 138 w 456"/>
              <a:gd name="T13" fmla="*/ 272 h 340"/>
              <a:gd name="T14" fmla="*/ 142 w 456"/>
              <a:gd name="T15" fmla="*/ 274 h 340"/>
              <a:gd name="T16" fmla="*/ 148 w 456"/>
              <a:gd name="T17" fmla="*/ 276 h 340"/>
              <a:gd name="T18" fmla="*/ 438 w 456"/>
              <a:gd name="T19" fmla="*/ 318 h 340"/>
              <a:gd name="T20" fmla="*/ 438 w 456"/>
              <a:gd name="T21" fmla="*/ 318 h 340"/>
              <a:gd name="T22" fmla="*/ 446 w 456"/>
              <a:gd name="T23" fmla="*/ 322 h 340"/>
              <a:gd name="T24" fmla="*/ 452 w 456"/>
              <a:gd name="T25" fmla="*/ 326 h 340"/>
              <a:gd name="T26" fmla="*/ 456 w 456"/>
              <a:gd name="T27" fmla="*/ 334 h 340"/>
              <a:gd name="T28" fmla="*/ 456 w 456"/>
              <a:gd name="T29" fmla="*/ 340 h 340"/>
              <a:gd name="T30" fmla="*/ 456 w 456"/>
              <a:gd name="T31" fmla="*/ 340 h 340"/>
              <a:gd name="T32" fmla="*/ 456 w 456"/>
              <a:gd name="T33" fmla="*/ 334 h 340"/>
              <a:gd name="T34" fmla="*/ 452 w 456"/>
              <a:gd name="T35" fmla="*/ 326 h 340"/>
              <a:gd name="T36" fmla="*/ 446 w 456"/>
              <a:gd name="T37" fmla="*/ 322 h 340"/>
              <a:gd name="T38" fmla="*/ 438 w 456"/>
              <a:gd name="T39" fmla="*/ 318 h 340"/>
              <a:gd name="T40" fmla="*/ 148 w 456"/>
              <a:gd name="T41" fmla="*/ 276 h 340"/>
              <a:gd name="T42" fmla="*/ 148 w 456"/>
              <a:gd name="T43" fmla="*/ 276 h 340"/>
              <a:gd name="T44" fmla="*/ 142 w 456"/>
              <a:gd name="T45" fmla="*/ 274 h 340"/>
              <a:gd name="T46" fmla="*/ 138 w 456"/>
              <a:gd name="T47" fmla="*/ 272 h 340"/>
              <a:gd name="T48" fmla="*/ 134 w 456"/>
              <a:gd name="T49" fmla="*/ 268 h 340"/>
              <a:gd name="T50" fmla="*/ 130 w 456"/>
              <a:gd name="T51" fmla="*/ 264 h 340"/>
              <a:gd name="T52" fmla="*/ 0 w 456"/>
              <a:gd name="T53" fmla="*/ 2 h 340"/>
              <a:gd name="T54" fmla="*/ 0 w 456"/>
              <a:gd name="T55" fmla="*/ 2 h 340"/>
              <a:gd name="T56" fmla="*/ 0 w 456"/>
              <a:gd name="T5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6" h="340">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4" name="Freeform 456"/>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5" name="Freeform 457"/>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6" name="Freeform 458"/>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7" name="Freeform 459"/>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8" name="Freeform 460"/>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9" name="Freeform 461"/>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0" name="Freeform 462"/>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1" name="Freeform 463"/>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2" name="文本框 1"/>
          <p:cNvSpPr txBox="1"/>
          <p:nvPr/>
        </p:nvSpPr>
        <p:spPr>
          <a:xfrm>
            <a:off x="1328420" y="1478915"/>
            <a:ext cx="4994275" cy="941705"/>
          </a:xfrm>
          <a:prstGeom prst="rect">
            <a:avLst/>
          </a:prstGeom>
        </p:spPr>
        <p:txBody>
          <a:bodyPr>
            <a:noAutofit/>
          </a:bodyPr>
          <a:p>
            <a:pPr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0-14岁人口占比预测结果</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2147482557" name="图片 -2147482558"/>
          <p:cNvPicPr>
            <a:picLocks noChangeAspect="1"/>
          </p:cNvPicPr>
          <p:nvPr/>
        </p:nvPicPr>
        <p:blipFill>
          <a:blip r:embed="rId2"/>
          <a:stretch>
            <a:fillRect/>
          </a:stretch>
        </p:blipFill>
        <p:spPr>
          <a:xfrm>
            <a:off x="756920" y="2042795"/>
            <a:ext cx="5334000" cy="4055110"/>
          </a:xfrm>
          <a:prstGeom prst="rect">
            <a:avLst/>
          </a:prstGeom>
          <a:noFill/>
          <a:ln w="9525">
            <a:noFill/>
          </a:ln>
        </p:spPr>
      </p:pic>
      <p:sp>
        <p:nvSpPr>
          <p:cNvPr id="3" name="文本框 2"/>
          <p:cNvSpPr txBox="1"/>
          <p:nvPr/>
        </p:nvSpPr>
        <p:spPr>
          <a:xfrm>
            <a:off x="6322695" y="1478598"/>
            <a:ext cx="5080000" cy="583565"/>
          </a:xfrm>
          <a:prstGeom prst="rect">
            <a:avLst/>
          </a:prstGeom>
        </p:spPr>
        <p:txBody>
          <a:bodyPr>
            <a:spAutoFit/>
          </a:bodyPr>
          <a:p>
            <a:pPr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15-64岁人口占比预测结果</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2147482553" name="图片 -2147482554"/>
          <p:cNvPicPr>
            <a:picLocks noChangeAspect="1"/>
          </p:cNvPicPr>
          <p:nvPr/>
        </p:nvPicPr>
        <p:blipFill>
          <a:blip r:embed="rId3"/>
          <a:stretch>
            <a:fillRect/>
          </a:stretch>
        </p:blipFill>
        <p:spPr>
          <a:xfrm>
            <a:off x="5819775" y="2062480"/>
            <a:ext cx="5280660" cy="403479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35533" y="333391"/>
            <a:ext cx="3794494" cy="737235"/>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sym typeface="+mn-ea"/>
              </a:rPr>
              <a:t>总结</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8" name="Freeform 31"/>
          <p:cNvSpPr>
            <a:spLocks noEditPoints="1"/>
          </p:cNvSpPr>
          <p:nvPr/>
        </p:nvSpPr>
        <p:spPr bwMode="auto">
          <a:xfrm>
            <a:off x="6689861" y="3702992"/>
            <a:ext cx="357033" cy="43231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9" name="Freeform 32"/>
          <p:cNvSpPr>
            <a:spLocks noEditPoints="1"/>
          </p:cNvSpPr>
          <p:nvPr/>
        </p:nvSpPr>
        <p:spPr bwMode="auto">
          <a:xfrm>
            <a:off x="5273432" y="3254289"/>
            <a:ext cx="311865" cy="49253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30" name="Freeform 206"/>
          <p:cNvSpPr/>
          <p:nvPr/>
        </p:nvSpPr>
        <p:spPr bwMode="auto">
          <a:xfrm>
            <a:off x="6025841" y="4816919"/>
            <a:ext cx="34073" cy="41721"/>
          </a:xfrm>
          <a:custGeom>
            <a:avLst/>
            <a:gdLst>
              <a:gd name="T0" fmla="*/ 26 w 98"/>
              <a:gd name="T1" fmla="*/ 84 h 120"/>
              <a:gd name="T2" fmla="*/ 26 w 98"/>
              <a:gd name="T3" fmla="*/ 84 h 120"/>
              <a:gd name="T4" fmla="*/ 42 w 98"/>
              <a:gd name="T5" fmla="*/ 100 h 120"/>
              <a:gd name="T6" fmla="*/ 58 w 98"/>
              <a:gd name="T7" fmla="*/ 110 h 120"/>
              <a:gd name="T8" fmla="*/ 78 w 98"/>
              <a:gd name="T9" fmla="*/ 118 h 120"/>
              <a:gd name="T10" fmla="*/ 86 w 98"/>
              <a:gd name="T11" fmla="*/ 120 h 120"/>
              <a:gd name="T12" fmla="*/ 96 w 98"/>
              <a:gd name="T13" fmla="*/ 120 h 120"/>
              <a:gd name="T14" fmla="*/ 96 w 98"/>
              <a:gd name="T15" fmla="*/ 120 h 120"/>
              <a:gd name="T16" fmla="*/ 98 w 98"/>
              <a:gd name="T17" fmla="*/ 108 h 120"/>
              <a:gd name="T18" fmla="*/ 98 w 98"/>
              <a:gd name="T19" fmla="*/ 96 h 120"/>
              <a:gd name="T20" fmla="*/ 96 w 98"/>
              <a:gd name="T21" fmla="*/ 84 h 120"/>
              <a:gd name="T22" fmla="*/ 94 w 98"/>
              <a:gd name="T23" fmla="*/ 72 h 120"/>
              <a:gd name="T24" fmla="*/ 90 w 98"/>
              <a:gd name="T25" fmla="*/ 60 h 120"/>
              <a:gd name="T26" fmla="*/ 86 w 98"/>
              <a:gd name="T27" fmla="*/ 48 h 120"/>
              <a:gd name="T28" fmla="*/ 80 w 98"/>
              <a:gd name="T29" fmla="*/ 38 h 120"/>
              <a:gd name="T30" fmla="*/ 72 w 98"/>
              <a:gd name="T31" fmla="*/ 28 h 120"/>
              <a:gd name="T32" fmla="*/ 72 w 98"/>
              <a:gd name="T33" fmla="*/ 28 h 120"/>
              <a:gd name="T34" fmla="*/ 60 w 98"/>
              <a:gd name="T35" fmla="*/ 16 h 120"/>
              <a:gd name="T36" fmla="*/ 46 w 98"/>
              <a:gd name="T37" fmla="*/ 8 h 120"/>
              <a:gd name="T38" fmla="*/ 30 w 98"/>
              <a:gd name="T39" fmla="*/ 2 h 120"/>
              <a:gd name="T40" fmla="*/ 14 w 98"/>
              <a:gd name="T41" fmla="*/ 0 h 120"/>
              <a:gd name="T42" fmla="*/ 14 w 98"/>
              <a:gd name="T43" fmla="*/ 0 h 120"/>
              <a:gd name="T44" fmla="*/ 8 w 98"/>
              <a:gd name="T45" fmla="*/ 2 h 120"/>
              <a:gd name="T46" fmla="*/ 4 w 98"/>
              <a:gd name="T47" fmla="*/ 6 h 120"/>
              <a:gd name="T48" fmla="*/ 0 w 98"/>
              <a:gd name="T49" fmla="*/ 12 h 120"/>
              <a:gd name="T50" fmla="*/ 0 w 98"/>
              <a:gd name="T51" fmla="*/ 20 h 120"/>
              <a:gd name="T52" fmla="*/ 0 w 98"/>
              <a:gd name="T53" fmla="*/ 20 h 120"/>
              <a:gd name="T54" fmla="*/ 4 w 98"/>
              <a:gd name="T55" fmla="*/ 36 h 120"/>
              <a:gd name="T56" fmla="*/ 10 w 98"/>
              <a:gd name="T57" fmla="*/ 52 h 120"/>
              <a:gd name="T58" fmla="*/ 16 w 98"/>
              <a:gd name="T59" fmla="*/ 68 h 120"/>
              <a:gd name="T60" fmla="*/ 26 w 98"/>
              <a:gd name="T61" fmla="*/ 84 h 120"/>
              <a:gd name="T62" fmla="*/ 26 w 98"/>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120">
                <a:moveTo>
                  <a:pt x="26" y="84"/>
                </a:moveTo>
                <a:lnTo>
                  <a:pt x="26" y="84"/>
                </a:lnTo>
                <a:lnTo>
                  <a:pt x="42" y="100"/>
                </a:lnTo>
                <a:lnTo>
                  <a:pt x="58" y="110"/>
                </a:lnTo>
                <a:lnTo>
                  <a:pt x="78" y="118"/>
                </a:lnTo>
                <a:lnTo>
                  <a:pt x="86" y="120"/>
                </a:lnTo>
                <a:lnTo>
                  <a:pt x="96" y="120"/>
                </a:lnTo>
                <a:lnTo>
                  <a:pt x="96" y="120"/>
                </a:lnTo>
                <a:lnTo>
                  <a:pt x="98" y="108"/>
                </a:lnTo>
                <a:lnTo>
                  <a:pt x="98" y="96"/>
                </a:lnTo>
                <a:lnTo>
                  <a:pt x="96" y="84"/>
                </a:lnTo>
                <a:lnTo>
                  <a:pt x="94" y="72"/>
                </a:lnTo>
                <a:lnTo>
                  <a:pt x="90" y="60"/>
                </a:lnTo>
                <a:lnTo>
                  <a:pt x="86" y="48"/>
                </a:lnTo>
                <a:lnTo>
                  <a:pt x="80" y="38"/>
                </a:lnTo>
                <a:lnTo>
                  <a:pt x="72" y="28"/>
                </a:lnTo>
                <a:lnTo>
                  <a:pt x="72" y="28"/>
                </a:lnTo>
                <a:lnTo>
                  <a:pt x="60" y="16"/>
                </a:lnTo>
                <a:lnTo>
                  <a:pt x="46" y="8"/>
                </a:lnTo>
                <a:lnTo>
                  <a:pt x="30" y="2"/>
                </a:lnTo>
                <a:lnTo>
                  <a:pt x="14" y="0"/>
                </a:lnTo>
                <a:lnTo>
                  <a:pt x="14" y="0"/>
                </a:lnTo>
                <a:lnTo>
                  <a:pt x="8" y="2"/>
                </a:lnTo>
                <a:lnTo>
                  <a:pt x="4" y="6"/>
                </a:lnTo>
                <a:lnTo>
                  <a:pt x="0" y="12"/>
                </a:lnTo>
                <a:lnTo>
                  <a:pt x="0" y="20"/>
                </a:lnTo>
                <a:lnTo>
                  <a:pt x="0" y="20"/>
                </a:lnTo>
                <a:lnTo>
                  <a:pt x="4" y="36"/>
                </a:lnTo>
                <a:lnTo>
                  <a:pt x="10" y="52"/>
                </a:lnTo>
                <a:lnTo>
                  <a:pt x="16" y="68"/>
                </a:lnTo>
                <a:lnTo>
                  <a:pt x="26" y="84"/>
                </a:lnTo>
                <a:lnTo>
                  <a:pt x="26"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1" name="Freeform 207"/>
          <p:cNvSpPr/>
          <p:nvPr/>
        </p:nvSpPr>
        <p:spPr bwMode="auto">
          <a:xfrm>
            <a:off x="6049483" y="4871157"/>
            <a:ext cx="41721" cy="41026"/>
          </a:xfrm>
          <a:custGeom>
            <a:avLst/>
            <a:gdLst>
              <a:gd name="T0" fmla="*/ 78 w 120"/>
              <a:gd name="T1" fmla="*/ 96 h 118"/>
              <a:gd name="T2" fmla="*/ 78 w 120"/>
              <a:gd name="T3" fmla="*/ 96 h 118"/>
              <a:gd name="T4" fmla="*/ 68 w 120"/>
              <a:gd name="T5" fmla="*/ 104 h 118"/>
              <a:gd name="T6" fmla="*/ 58 w 120"/>
              <a:gd name="T7" fmla="*/ 110 h 118"/>
              <a:gd name="T8" fmla="*/ 48 w 120"/>
              <a:gd name="T9" fmla="*/ 114 h 118"/>
              <a:gd name="T10" fmla="*/ 38 w 120"/>
              <a:gd name="T11" fmla="*/ 116 h 118"/>
              <a:gd name="T12" fmla="*/ 28 w 120"/>
              <a:gd name="T13" fmla="*/ 118 h 118"/>
              <a:gd name="T14" fmla="*/ 18 w 120"/>
              <a:gd name="T15" fmla="*/ 118 h 118"/>
              <a:gd name="T16" fmla="*/ 10 w 120"/>
              <a:gd name="T17" fmla="*/ 116 h 118"/>
              <a:gd name="T18" fmla="*/ 0 w 120"/>
              <a:gd name="T19" fmla="*/ 112 h 118"/>
              <a:gd name="T20" fmla="*/ 0 w 120"/>
              <a:gd name="T21" fmla="*/ 112 h 118"/>
              <a:gd name="T22" fmla="*/ 8 w 120"/>
              <a:gd name="T23" fmla="*/ 88 h 118"/>
              <a:gd name="T24" fmla="*/ 18 w 120"/>
              <a:gd name="T25" fmla="*/ 66 h 118"/>
              <a:gd name="T26" fmla="*/ 30 w 120"/>
              <a:gd name="T27" fmla="*/ 46 h 118"/>
              <a:gd name="T28" fmla="*/ 48 w 120"/>
              <a:gd name="T29" fmla="*/ 28 h 118"/>
              <a:gd name="T30" fmla="*/ 48 w 120"/>
              <a:gd name="T31" fmla="*/ 28 h 118"/>
              <a:gd name="T32" fmla="*/ 62 w 120"/>
              <a:gd name="T33" fmla="*/ 16 h 118"/>
              <a:gd name="T34" fmla="*/ 76 w 120"/>
              <a:gd name="T35" fmla="*/ 8 h 118"/>
              <a:gd name="T36" fmla="*/ 92 w 120"/>
              <a:gd name="T37" fmla="*/ 2 h 118"/>
              <a:gd name="T38" fmla="*/ 108 w 120"/>
              <a:gd name="T39" fmla="*/ 0 h 118"/>
              <a:gd name="T40" fmla="*/ 108 w 120"/>
              <a:gd name="T41" fmla="*/ 0 h 118"/>
              <a:gd name="T42" fmla="*/ 114 w 120"/>
              <a:gd name="T43" fmla="*/ 2 h 118"/>
              <a:gd name="T44" fmla="*/ 118 w 120"/>
              <a:gd name="T45" fmla="*/ 8 h 118"/>
              <a:gd name="T46" fmla="*/ 120 w 120"/>
              <a:gd name="T47" fmla="*/ 16 h 118"/>
              <a:gd name="T48" fmla="*/ 120 w 120"/>
              <a:gd name="T49" fmla="*/ 24 h 118"/>
              <a:gd name="T50" fmla="*/ 120 w 120"/>
              <a:gd name="T51" fmla="*/ 24 h 118"/>
              <a:gd name="T52" fmla="*/ 114 w 120"/>
              <a:gd name="T53" fmla="*/ 46 h 118"/>
              <a:gd name="T54" fmla="*/ 104 w 120"/>
              <a:gd name="T55" fmla="*/ 66 h 118"/>
              <a:gd name="T56" fmla="*/ 92 w 120"/>
              <a:gd name="T57" fmla="*/ 82 h 118"/>
              <a:gd name="T58" fmla="*/ 78 w 120"/>
              <a:gd name="T59" fmla="*/ 96 h 118"/>
              <a:gd name="T60" fmla="*/ 78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78" y="96"/>
                </a:moveTo>
                <a:lnTo>
                  <a:pt x="78" y="96"/>
                </a:lnTo>
                <a:lnTo>
                  <a:pt x="68" y="104"/>
                </a:lnTo>
                <a:lnTo>
                  <a:pt x="58" y="110"/>
                </a:lnTo>
                <a:lnTo>
                  <a:pt x="48" y="114"/>
                </a:lnTo>
                <a:lnTo>
                  <a:pt x="38" y="116"/>
                </a:lnTo>
                <a:lnTo>
                  <a:pt x="28" y="118"/>
                </a:lnTo>
                <a:lnTo>
                  <a:pt x="18" y="118"/>
                </a:lnTo>
                <a:lnTo>
                  <a:pt x="10" y="116"/>
                </a:lnTo>
                <a:lnTo>
                  <a:pt x="0" y="112"/>
                </a:lnTo>
                <a:lnTo>
                  <a:pt x="0" y="112"/>
                </a:lnTo>
                <a:lnTo>
                  <a:pt x="8" y="88"/>
                </a:lnTo>
                <a:lnTo>
                  <a:pt x="18" y="66"/>
                </a:lnTo>
                <a:lnTo>
                  <a:pt x="30" y="46"/>
                </a:lnTo>
                <a:lnTo>
                  <a:pt x="48" y="28"/>
                </a:lnTo>
                <a:lnTo>
                  <a:pt x="48" y="28"/>
                </a:lnTo>
                <a:lnTo>
                  <a:pt x="62" y="16"/>
                </a:lnTo>
                <a:lnTo>
                  <a:pt x="76" y="8"/>
                </a:lnTo>
                <a:lnTo>
                  <a:pt x="92" y="2"/>
                </a:lnTo>
                <a:lnTo>
                  <a:pt x="108" y="0"/>
                </a:lnTo>
                <a:lnTo>
                  <a:pt x="108" y="0"/>
                </a:lnTo>
                <a:lnTo>
                  <a:pt x="114" y="2"/>
                </a:lnTo>
                <a:lnTo>
                  <a:pt x="118" y="8"/>
                </a:lnTo>
                <a:lnTo>
                  <a:pt x="120" y="16"/>
                </a:lnTo>
                <a:lnTo>
                  <a:pt x="120" y="24"/>
                </a:lnTo>
                <a:lnTo>
                  <a:pt x="120" y="24"/>
                </a:lnTo>
                <a:lnTo>
                  <a:pt x="114" y="46"/>
                </a:lnTo>
                <a:lnTo>
                  <a:pt x="104" y="66"/>
                </a:lnTo>
                <a:lnTo>
                  <a:pt x="92" y="82"/>
                </a:lnTo>
                <a:lnTo>
                  <a:pt x="78" y="96"/>
                </a:lnTo>
                <a:lnTo>
                  <a:pt x="78"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2" name="Freeform 208"/>
          <p:cNvSpPr/>
          <p:nvPr/>
        </p:nvSpPr>
        <p:spPr bwMode="auto">
          <a:xfrm>
            <a:off x="6023755" y="4864203"/>
            <a:ext cx="28510" cy="45894"/>
          </a:xfrm>
          <a:custGeom>
            <a:avLst/>
            <a:gdLst>
              <a:gd name="T0" fmla="*/ 14 w 82"/>
              <a:gd name="T1" fmla="*/ 82 h 132"/>
              <a:gd name="T2" fmla="*/ 14 w 82"/>
              <a:gd name="T3" fmla="*/ 82 h 132"/>
              <a:gd name="T4" fmla="*/ 24 w 82"/>
              <a:gd name="T5" fmla="*/ 100 h 132"/>
              <a:gd name="T6" fmla="*/ 40 w 82"/>
              <a:gd name="T7" fmla="*/ 116 h 132"/>
              <a:gd name="T8" fmla="*/ 56 w 82"/>
              <a:gd name="T9" fmla="*/ 126 h 132"/>
              <a:gd name="T10" fmla="*/ 64 w 82"/>
              <a:gd name="T11" fmla="*/ 130 h 132"/>
              <a:gd name="T12" fmla="*/ 74 w 82"/>
              <a:gd name="T13" fmla="*/ 132 h 132"/>
              <a:gd name="T14" fmla="*/ 74 w 82"/>
              <a:gd name="T15" fmla="*/ 132 h 132"/>
              <a:gd name="T16" fmla="*/ 78 w 82"/>
              <a:gd name="T17" fmla="*/ 120 h 132"/>
              <a:gd name="T18" fmla="*/ 80 w 82"/>
              <a:gd name="T19" fmla="*/ 108 h 132"/>
              <a:gd name="T20" fmla="*/ 82 w 82"/>
              <a:gd name="T21" fmla="*/ 96 h 132"/>
              <a:gd name="T22" fmla="*/ 82 w 82"/>
              <a:gd name="T23" fmla="*/ 84 h 132"/>
              <a:gd name="T24" fmla="*/ 80 w 82"/>
              <a:gd name="T25" fmla="*/ 72 h 132"/>
              <a:gd name="T26" fmla="*/ 78 w 82"/>
              <a:gd name="T27" fmla="*/ 60 h 132"/>
              <a:gd name="T28" fmla="*/ 74 w 82"/>
              <a:gd name="T29" fmla="*/ 50 h 132"/>
              <a:gd name="T30" fmla="*/ 68 w 82"/>
              <a:gd name="T31" fmla="*/ 38 h 132"/>
              <a:gd name="T32" fmla="*/ 68 w 82"/>
              <a:gd name="T33" fmla="*/ 38 h 132"/>
              <a:gd name="T34" fmla="*/ 58 w 82"/>
              <a:gd name="T35" fmla="*/ 24 h 132"/>
              <a:gd name="T36" fmla="*/ 46 w 82"/>
              <a:gd name="T37" fmla="*/ 12 h 132"/>
              <a:gd name="T38" fmla="*/ 32 w 82"/>
              <a:gd name="T39" fmla="*/ 4 h 132"/>
              <a:gd name="T40" fmla="*/ 18 w 82"/>
              <a:gd name="T41" fmla="*/ 0 h 132"/>
              <a:gd name="T42" fmla="*/ 18 w 82"/>
              <a:gd name="T43" fmla="*/ 0 h 132"/>
              <a:gd name="T44" fmla="*/ 12 w 82"/>
              <a:gd name="T45" fmla="*/ 0 h 132"/>
              <a:gd name="T46" fmla="*/ 6 w 82"/>
              <a:gd name="T47" fmla="*/ 2 h 132"/>
              <a:gd name="T48" fmla="*/ 2 w 82"/>
              <a:gd name="T49" fmla="*/ 8 h 132"/>
              <a:gd name="T50" fmla="*/ 0 w 82"/>
              <a:gd name="T51" fmla="*/ 16 h 132"/>
              <a:gd name="T52" fmla="*/ 0 w 82"/>
              <a:gd name="T53" fmla="*/ 16 h 132"/>
              <a:gd name="T54" fmla="*/ 0 w 82"/>
              <a:gd name="T55" fmla="*/ 32 h 132"/>
              <a:gd name="T56" fmla="*/ 2 w 82"/>
              <a:gd name="T57" fmla="*/ 50 h 132"/>
              <a:gd name="T58" fmla="*/ 6 w 82"/>
              <a:gd name="T59" fmla="*/ 66 h 132"/>
              <a:gd name="T60" fmla="*/ 14 w 82"/>
              <a:gd name="T61" fmla="*/ 82 h 132"/>
              <a:gd name="T62" fmla="*/ 14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14" y="82"/>
                </a:moveTo>
                <a:lnTo>
                  <a:pt x="14" y="82"/>
                </a:lnTo>
                <a:lnTo>
                  <a:pt x="24" y="100"/>
                </a:lnTo>
                <a:lnTo>
                  <a:pt x="40" y="116"/>
                </a:lnTo>
                <a:lnTo>
                  <a:pt x="56" y="126"/>
                </a:lnTo>
                <a:lnTo>
                  <a:pt x="64" y="130"/>
                </a:lnTo>
                <a:lnTo>
                  <a:pt x="74" y="132"/>
                </a:lnTo>
                <a:lnTo>
                  <a:pt x="74" y="132"/>
                </a:lnTo>
                <a:lnTo>
                  <a:pt x="78" y="120"/>
                </a:lnTo>
                <a:lnTo>
                  <a:pt x="80" y="108"/>
                </a:lnTo>
                <a:lnTo>
                  <a:pt x="82" y="96"/>
                </a:lnTo>
                <a:lnTo>
                  <a:pt x="82" y="84"/>
                </a:lnTo>
                <a:lnTo>
                  <a:pt x="80" y="72"/>
                </a:lnTo>
                <a:lnTo>
                  <a:pt x="78" y="60"/>
                </a:lnTo>
                <a:lnTo>
                  <a:pt x="74" y="50"/>
                </a:lnTo>
                <a:lnTo>
                  <a:pt x="68" y="38"/>
                </a:lnTo>
                <a:lnTo>
                  <a:pt x="68" y="38"/>
                </a:lnTo>
                <a:lnTo>
                  <a:pt x="58" y="24"/>
                </a:lnTo>
                <a:lnTo>
                  <a:pt x="46" y="12"/>
                </a:lnTo>
                <a:lnTo>
                  <a:pt x="32" y="4"/>
                </a:lnTo>
                <a:lnTo>
                  <a:pt x="18" y="0"/>
                </a:lnTo>
                <a:lnTo>
                  <a:pt x="18" y="0"/>
                </a:lnTo>
                <a:lnTo>
                  <a:pt x="12" y="0"/>
                </a:lnTo>
                <a:lnTo>
                  <a:pt x="6" y="2"/>
                </a:lnTo>
                <a:lnTo>
                  <a:pt x="2" y="8"/>
                </a:lnTo>
                <a:lnTo>
                  <a:pt x="0" y="16"/>
                </a:lnTo>
                <a:lnTo>
                  <a:pt x="0" y="16"/>
                </a:lnTo>
                <a:lnTo>
                  <a:pt x="0" y="32"/>
                </a:lnTo>
                <a:lnTo>
                  <a:pt x="2" y="50"/>
                </a:lnTo>
                <a:lnTo>
                  <a:pt x="6" y="66"/>
                </a:lnTo>
                <a:lnTo>
                  <a:pt x="14" y="82"/>
                </a:lnTo>
                <a:lnTo>
                  <a:pt x="14"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3" name="Freeform 209"/>
          <p:cNvSpPr/>
          <p:nvPr/>
        </p:nvSpPr>
        <p:spPr bwMode="auto">
          <a:xfrm>
            <a:off x="6030013" y="4926786"/>
            <a:ext cx="47284" cy="35463"/>
          </a:xfrm>
          <a:custGeom>
            <a:avLst/>
            <a:gdLst>
              <a:gd name="T0" fmla="*/ 80 w 136"/>
              <a:gd name="T1" fmla="*/ 90 h 102"/>
              <a:gd name="T2" fmla="*/ 80 w 136"/>
              <a:gd name="T3" fmla="*/ 90 h 102"/>
              <a:gd name="T4" fmla="*/ 68 w 136"/>
              <a:gd name="T5" fmla="*/ 96 h 102"/>
              <a:gd name="T6" fmla="*/ 58 w 136"/>
              <a:gd name="T7" fmla="*/ 100 h 102"/>
              <a:gd name="T8" fmla="*/ 48 w 136"/>
              <a:gd name="T9" fmla="*/ 102 h 102"/>
              <a:gd name="T10" fmla="*/ 36 w 136"/>
              <a:gd name="T11" fmla="*/ 102 h 102"/>
              <a:gd name="T12" fmla="*/ 26 w 136"/>
              <a:gd name="T13" fmla="*/ 102 h 102"/>
              <a:gd name="T14" fmla="*/ 18 w 136"/>
              <a:gd name="T15" fmla="*/ 98 h 102"/>
              <a:gd name="T16" fmla="*/ 8 w 136"/>
              <a:gd name="T17" fmla="*/ 96 h 102"/>
              <a:gd name="T18" fmla="*/ 0 w 136"/>
              <a:gd name="T19" fmla="*/ 90 h 102"/>
              <a:gd name="T20" fmla="*/ 0 w 136"/>
              <a:gd name="T21" fmla="*/ 90 h 102"/>
              <a:gd name="T22" fmla="*/ 12 w 136"/>
              <a:gd name="T23" fmla="*/ 70 h 102"/>
              <a:gd name="T24" fmla="*/ 26 w 136"/>
              <a:gd name="T25" fmla="*/ 50 h 102"/>
              <a:gd name="T26" fmla="*/ 42 w 136"/>
              <a:gd name="T27" fmla="*/ 32 h 102"/>
              <a:gd name="T28" fmla="*/ 62 w 136"/>
              <a:gd name="T29" fmla="*/ 18 h 102"/>
              <a:gd name="T30" fmla="*/ 62 w 136"/>
              <a:gd name="T31" fmla="*/ 18 h 102"/>
              <a:gd name="T32" fmla="*/ 78 w 136"/>
              <a:gd name="T33" fmla="*/ 8 h 102"/>
              <a:gd name="T34" fmla="*/ 94 w 136"/>
              <a:gd name="T35" fmla="*/ 4 h 102"/>
              <a:gd name="T36" fmla="*/ 112 w 136"/>
              <a:gd name="T37" fmla="*/ 0 h 102"/>
              <a:gd name="T38" fmla="*/ 126 w 136"/>
              <a:gd name="T39" fmla="*/ 2 h 102"/>
              <a:gd name="T40" fmla="*/ 126 w 136"/>
              <a:gd name="T41" fmla="*/ 2 h 102"/>
              <a:gd name="T42" fmla="*/ 132 w 136"/>
              <a:gd name="T43" fmla="*/ 6 h 102"/>
              <a:gd name="T44" fmla="*/ 136 w 136"/>
              <a:gd name="T45" fmla="*/ 12 h 102"/>
              <a:gd name="T46" fmla="*/ 136 w 136"/>
              <a:gd name="T47" fmla="*/ 20 h 102"/>
              <a:gd name="T48" fmla="*/ 134 w 136"/>
              <a:gd name="T49" fmla="*/ 28 h 102"/>
              <a:gd name="T50" fmla="*/ 134 w 136"/>
              <a:gd name="T51" fmla="*/ 28 h 102"/>
              <a:gd name="T52" fmla="*/ 124 w 136"/>
              <a:gd name="T53" fmla="*/ 48 h 102"/>
              <a:gd name="T54" fmla="*/ 112 w 136"/>
              <a:gd name="T55" fmla="*/ 66 h 102"/>
              <a:gd name="T56" fmla="*/ 96 w 136"/>
              <a:gd name="T57" fmla="*/ 80 h 102"/>
              <a:gd name="T58" fmla="*/ 80 w 136"/>
              <a:gd name="T59" fmla="*/ 90 h 102"/>
              <a:gd name="T60" fmla="*/ 80 w 136"/>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02">
                <a:moveTo>
                  <a:pt x="80" y="90"/>
                </a:moveTo>
                <a:lnTo>
                  <a:pt x="80" y="90"/>
                </a:lnTo>
                <a:lnTo>
                  <a:pt x="68" y="96"/>
                </a:lnTo>
                <a:lnTo>
                  <a:pt x="58" y="100"/>
                </a:lnTo>
                <a:lnTo>
                  <a:pt x="48" y="102"/>
                </a:lnTo>
                <a:lnTo>
                  <a:pt x="36" y="102"/>
                </a:lnTo>
                <a:lnTo>
                  <a:pt x="26" y="102"/>
                </a:lnTo>
                <a:lnTo>
                  <a:pt x="18" y="98"/>
                </a:lnTo>
                <a:lnTo>
                  <a:pt x="8" y="96"/>
                </a:lnTo>
                <a:lnTo>
                  <a:pt x="0" y="90"/>
                </a:lnTo>
                <a:lnTo>
                  <a:pt x="0" y="90"/>
                </a:lnTo>
                <a:lnTo>
                  <a:pt x="12" y="70"/>
                </a:lnTo>
                <a:lnTo>
                  <a:pt x="26" y="50"/>
                </a:lnTo>
                <a:lnTo>
                  <a:pt x="42" y="32"/>
                </a:lnTo>
                <a:lnTo>
                  <a:pt x="62" y="18"/>
                </a:lnTo>
                <a:lnTo>
                  <a:pt x="62" y="18"/>
                </a:lnTo>
                <a:lnTo>
                  <a:pt x="78" y="8"/>
                </a:lnTo>
                <a:lnTo>
                  <a:pt x="94" y="4"/>
                </a:lnTo>
                <a:lnTo>
                  <a:pt x="112" y="0"/>
                </a:lnTo>
                <a:lnTo>
                  <a:pt x="126" y="2"/>
                </a:lnTo>
                <a:lnTo>
                  <a:pt x="126" y="2"/>
                </a:lnTo>
                <a:lnTo>
                  <a:pt x="132" y="6"/>
                </a:lnTo>
                <a:lnTo>
                  <a:pt x="136" y="12"/>
                </a:lnTo>
                <a:lnTo>
                  <a:pt x="136" y="20"/>
                </a:lnTo>
                <a:lnTo>
                  <a:pt x="134" y="28"/>
                </a:lnTo>
                <a:lnTo>
                  <a:pt x="134" y="28"/>
                </a:lnTo>
                <a:lnTo>
                  <a:pt x="124" y="48"/>
                </a:lnTo>
                <a:lnTo>
                  <a:pt x="112" y="66"/>
                </a:lnTo>
                <a:lnTo>
                  <a:pt x="96" y="80"/>
                </a:lnTo>
                <a:lnTo>
                  <a:pt x="80" y="90"/>
                </a:lnTo>
                <a:lnTo>
                  <a:pt x="8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4" name="Freeform 210"/>
          <p:cNvSpPr/>
          <p:nvPr/>
        </p:nvSpPr>
        <p:spPr bwMode="auto">
          <a:xfrm>
            <a:off x="6010543" y="4908706"/>
            <a:ext cx="25728" cy="49370"/>
          </a:xfrm>
          <a:custGeom>
            <a:avLst/>
            <a:gdLst>
              <a:gd name="T0" fmla="*/ 6 w 74"/>
              <a:gd name="T1" fmla="*/ 82 h 142"/>
              <a:gd name="T2" fmla="*/ 6 w 74"/>
              <a:gd name="T3" fmla="*/ 82 h 142"/>
              <a:gd name="T4" fmla="*/ 14 w 74"/>
              <a:gd name="T5" fmla="*/ 102 h 142"/>
              <a:gd name="T6" fmla="*/ 24 w 74"/>
              <a:gd name="T7" fmla="*/ 120 h 142"/>
              <a:gd name="T8" fmla="*/ 38 w 74"/>
              <a:gd name="T9" fmla="*/ 132 h 142"/>
              <a:gd name="T10" fmla="*/ 46 w 74"/>
              <a:gd name="T11" fmla="*/ 138 h 142"/>
              <a:gd name="T12" fmla="*/ 56 w 74"/>
              <a:gd name="T13" fmla="*/ 142 h 142"/>
              <a:gd name="T14" fmla="*/ 56 w 74"/>
              <a:gd name="T15" fmla="*/ 142 h 142"/>
              <a:gd name="T16" fmla="*/ 62 w 74"/>
              <a:gd name="T17" fmla="*/ 132 h 142"/>
              <a:gd name="T18" fmla="*/ 66 w 74"/>
              <a:gd name="T19" fmla="*/ 120 h 142"/>
              <a:gd name="T20" fmla="*/ 70 w 74"/>
              <a:gd name="T21" fmla="*/ 108 h 142"/>
              <a:gd name="T22" fmla="*/ 72 w 74"/>
              <a:gd name="T23" fmla="*/ 96 h 142"/>
              <a:gd name="T24" fmla="*/ 74 w 74"/>
              <a:gd name="T25" fmla="*/ 84 h 142"/>
              <a:gd name="T26" fmla="*/ 72 w 74"/>
              <a:gd name="T27" fmla="*/ 74 h 142"/>
              <a:gd name="T28" fmla="*/ 72 w 74"/>
              <a:gd name="T29" fmla="*/ 62 h 142"/>
              <a:gd name="T30" fmla="*/ 68 w 74"/>
              <a:gd name="T31" fmla="*/ 50 h 142"/>
              <a:gd name="T32" fmla="*/ 68 w 74"/>
              <a:gd name="T33" fmla="*/ 50 h 142"/>
              <a:gd name="T34" fmla="*/ 60 w 74"/>
              <a:gd name="T35" fmla="*/ 34 h 142"/>
              <a:gd name="T36" fmla="*/ 52 w 74"/>
              <a:gd name="T37" fmla="*/ 20 h 142"/>
              <a:gd name="T38" fmla="*/ 40 w 74"/>
              <a:gd name="T39" fmla="*/ 10 h 142"/>
              <a:gd name="T40" fmla="*/ 26 w 74"/>
              <a:gd name="T41" fmla="*/ 2 h 142"/>
              <a:gd name="T42" fmla="*/ 26 w 74"/>
              <a:gd name="T43" fmla="*/ 2 h 142"/>
              <a:gd name="T44" fmla="*/ 20 w 74"/>
              <a:gd name="T45" fmla="*/ 0 h 142"/>
              <a:gd name="T46" fmla="*/ 14 w 74"/>
              <a:gd name="T47" fmla="*/ 2 h 142"/>
              <a:gd name="T48" fmla="*/ 8 w 74"/>
              <a:gd name="T49" fmla="*/ 8 h 142"/>
              <a:gd name="T50" fmla="*/ 6 w 74"/>
              <a:gd name="T51" fmla="*/ 14 h 142"/>
              <a:gd name="T52" fmla="*/ 6 w 74"/>
              <a:gd name="T53" fmla="*/ 14 h 142"/>
              <a:gd name="T54" fmla="*/ 2 w 74"/>
              <a:gd name="T55" fmla="*/ 30 h 142"/>
              <a:gd name="T56" fmla="*/ 0 w 74"/>
              <a:gd name="T57" fmla="*/ 48 h 142"/>
              <a:gd name="T58" fmla="*/ 2 w 74"/>
              <a:gd name="T59" fmla="*/ 64 h 142"/>
              <a:gd name="T60" fmla="*/ 6 w 74"/>
              <a:gd name="T61" fmla="*/ 82 h 142"/>
              <a:gd name="T62" fmla="*/ 6 w 74"/>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142">
                <a:moveTo>
                  <a:pt x="6" y="82"/>
                </a:moveTo>
                <a:lnTo>
                  <a:pt x="6" y="82"/>
                </a:lnTo>
                <a:lnTo>
                  <a:pt x="14" y="102"/>
                </a:lnTo>
                <a:lnTo>
                  <a:pt x="24" y="120"/>
                </a:lnTo>
                <a:lnTo>
                  <a:pt x="38" y="132"/>
                </a:lnTo>
                <a:lnTo>
                  <a:pt x="46" y="138"/>
                </a:lnTo>
                <a:lnTo>
                  <a:pt x="56" y="142"/>
                </a:lnTo>
                <a:lnTo>
                  <a:pt x="56" y="142"/>
                </a:lnTo>
                <a:lnTo>
                  <a:pt x="62" y="132"/>
                </a:lnTo>
                <a:lnTo>
                  <a:pt x="66" y="120"/>
                </a:lnTo>
                <a:lnTo>
                  <a:pt x="70" y="108"/>
                </a:lnTo>
                <a:lnTo>
                  <a:pt x="72" y="96"/>
                </a:lnTo>
                <a:lnTo>
                  <a:pt x="74" y="84"/>
                </a:lnTo>
                <a:lnTo>
                  <a:pt x="72" y="74"/>
                </a:lnTo>
                <a:lnTo>
                  <a:pt x="72" y="62"/>
                </a:lnTo>
                <a:lnTo>
                  <a:pt x="68" y="50"/>
                </a:lnTo>
                <a:lnTo>
                  <a:pt x="68" y="50"/>
                </a:lnTo>
                <a:lnTo>
                  <a:pt x="60" y="34"/>
                </a:lnTo>
                <a:lnTo>
                  <a:pt x="52" y="20"/>
                </a:lnTo>
                <a:lnTo>
                  <a:pt x="40" y="10"/>
                </a:lnTo>
                <a:lnTo>
                  <a:pt x="26" y="2"/>
                </a:lnTo>
                <a:lnTo>
                  <a:pt x="26" y="2"/>
                </a:lnTo>
                <a:lnTo>
                  <a:pt x="20" y="0"/>
                </a:lnTo>
                <a:lnTo>
                  <a:pt x="14" y="2"/>
                </a:lnTo>
                <a:lnTo>
                  <a:pt x="8" y="8"/>
                </a:lnTo>
                <a:lnTo>
                  <a:pt x="6" y="14"/>
                </a:lnTo>
                <a:lnTo>
                  <a:pt x="6" y="14"/>
                </a:lnTo>
                <a:lnTo>
                  <a:pt x="2" y="30"/>
                </a:lnTo>
                <a:lnTo>
                  <a:pt x="0" y="48"/>
                </a:lnTo>
                <a:lnTo>
                  <a:pt x="2" y="64"/>
                </a:lnTo>
                <a:lnTo>
                  <a:pt x="6" y="82"/>
                </a:lnTo>
                <a:lnTo>
                  <a:pt x="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5" name="Freeform 211"/>
          <p:cNvSpPr/>
          <p:nvPr/>
        </p:nvSpPr>
        <p:spPr bwMode="auto">
          <a:xfrm>
            <a:off x="6001504" y="4978242"/>
            <a:ext cx="51456" cy="30596"/>
          </a:xfrm>
          <a:custGeom>
            <a:avLst/>
            <a:gdLst>
              <a:gd name="T0" fmla="*/ 78 w 148"/>
              <a:gd name="T1" fmla="*/ 84 h 88"/>
              <a:gd name="T2" fmla="*/ 78 w 148"/>
              <a:gd name="T3" fmla="*/ 84 h 88"/>
              <a:gd name="T4" fmla="*/ 66 w 148"/>
              <a:gd name="T5" fmla="*/ 86 h 88"/>
              <a:gd name="T6" fmla="*/ 54 w 148"/>
              <a:gd name="T7" fmla="*/ 88 h 88"/>
              <a:gd name="T8" fmla="*/ 44 w 148"/>
              <a:gd name="T9" fmla="*/ 88 h 88"/>
              <a:gd name="T10" fmla="*/ 34 w 148"/>
              <a:gd name="T11" fmla="*/ 86 h 88"/>
              <a:gd name="T12" fmla="*/ 24 w 148"/>
              <a:gd name="T13" fmla="*/ 84 h 88"/>
              <a:gd name="T14" fmla="*/ 16 w 148"/>
              <a:gd name="T15" fmla="*/ 78 h 88"/>
              <a:gd name="T16" fmla="*/ 6 w 148"/>
              <a:gd name="T17" fmla="*/ 74 h 88"/>
              <a:gd name="T18" fmla="*/ 0 w 148"/>
              <a:gd name="T19" fmla="*/ 68 h 88"/>
              <a:gd name="T20" fmla="*/ 0 w 148"/>
              <a:gd name="T21" fmla="*/ 68 h 88"/>
              <a:gd name="T22" fmla="*/ 16 w 148"/>
              <a:gd name="T23" fmla="*/ 48 h 88"/>
              <a:gd name="T24" fmla="*/ 34 w 148"/>
              <a:gd name="T25" fmla="*/ 32 h 88"/>
              <a:gd name="T26" fmla="*/ 54 w 148"/>
              <a:gd name="T27" fmla="*/ 18 h 88"/>
              <a:gd name="T28" fmla="*/ 76 w 148"/>
              <a:gd name="T29" fmla="*/ 8 h 88"/>
              <a:gd name="T30" fmla="*/ 76 w 148"/>
              <a:gd name="T31" fmla="*/ 8 h 88"/>
              <a:gd name="T32" fmla="*/ 94 w 148"/>
              <a:gd name="T33" fmla="*/ 2 h 88"/>
              <a:gd name="T34" fmla="*/ 110 w 148"/>
              <a:gd name="T35" fmla="*/ 0 h 88"/>
              <a:gd name="T36" fmla="*/ 126 w 148"/>
              <a:gd name="T37" fmla="*/ 0 h 88"/>
              <a:gd name="T38" fmla="*/ 142 w 148"/>
              <a:gd name="T39" fmla="*/ 4 h 88"/>
              <a:gd name="T40" fmla="*/ 142 w 148"/>
              <a:gd name="T41" fmla="*/ 4 h 88"/>
              <a:gd name="T42" fmla="*/ 146 w 148"/>
              <a:gd name="T43" fmla="*/ 10 h 88"/>
              <a:gd name="T44" fmla="*/ 148 w 148"/>
              <a:gd name="T45" fmla="*/ 16 h 88"/>
              <a:gd name="T46" fmla="*/ 148 w 148"/>
              <a:gd name="T47" fmla="*/ 24 h 88"/>
              <a:gd name="T48" fmla="*/ 144 w 148"/>
              <a:gd name="T49" fmla="*/ 32 h 88"/>
              <a:gd name="T50" fmla="*/ 144 w 148"/>
              <a:gd name="T51" fmla="*/ 32 h 88"/>
              <a:gd name="T52" fmla="*/ 130 w 148"/>
              <a:gd name="T53" fmla="*/ 50 h 88"/>
              <a:gd name="T54" fmla="*/ 114 w 148"/>
              <a:gd name="T55" fmla="*/ 64 h 88"/>
              <a:gd name="T56" fmla="*/ 96 w 148"/>
              <a:gd name="T57" fmla="*/ 76 h 88"/>
              <a:gd name="T58" fmla="*/ 78 w 148"/>
              <a:gd name="T59" fmla="*/ 84 h 88"/>
              <a:gd name="T60" fmla="*/ 78 w 148"/>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88">
                <a:moveTo>
                  <a:pt x="78" y="84"/>
                </a:moveTo>
                <a:lnTo>
                  <a:pt x="78" y="84"/>
                </a:lnTo>
                <a:lnTo>
                  <a:pt x="66" y="86"/>
                </a:lnTo>
                <a:lnTo>
                  <a:pt x="54" y="88"/>
                </a:lnTo>
                <a:lnTo>
                  <a:pt x="44" y="88"/>
                </a:lnTo>
                <a:lnTo>
                  <a:pt x="34" y="86"/>
                </a:lnTo>
                <a:lnTo>
                  <a:pt x="24" y="84"/>
                </a:lnTo>
                <a:lnTo>
                  <a:pt x="16" y="78"/>
                </a:lnTo>
                <a:lnTo>
                  <a:pt x="6" y="74"/>
                </a:lnTo>
                <a:lnTo>
                  <a:pt x="0" y="68"/>
                </a:lnTo>
                <a:lnTo>
                  <a:pt x="0" y="68"/>
                </a:lnTo>
                <a:lnTo>
                  <a:pt x="16" y="48"/>
                </a:lnTo>
                <a:lnTo>
                  <a:pt x="34" y="32"/>
                </a:lnTo>
                <a:lnTo>
                  <a:pt x="54" y="18"/>
                </a:lnTo>
                <a:lnTo>
                  <a:pt x="76" y="8"/>
                </a:lnTo>
                <a:lnTo>
                  <a:pt x="76" y="8"/>
                </a:lnTo>
                <a:lnTo>
                  <a:pt x="94" y="2"/>
                </a:lnTo>
                <a:lnTo>
                  <a:pt x="110" y="0"/>
                </a:lnTo>
                <a:lnTo>
                  <a:pt x="126" y="0"/>
                </a:lnTo>
                <a:lnTo>
                  <a:pt x="142" y="4"/>
                </a:lnTo>
                <a:lnTo>
                  <a:pt x="142" y="4"/>
                </a:lnTo>
                <a:lnTo>
                  <a:pt x="146" y="10"/>
                </a:lnTo>
                <a:lnTo>
                  <a:pt x="148" y="16"/>
                </a:lnTo>
                <a:lnTo>
                  <a:pt x="148" y="24"/>
                </a:lnTo>
                <a:lnTo>
                  <a:pt x="144" y="32"/>
                </a:lnTo>
                <a:lnTo>
                  <a:pt x="144" y="32"/>
                </a:lnTo>
                <a:lnTo>
                  <a:pt x="130" y="50"/>
                </a:lnTo>
                <a:lnTo>
                  <a:pt x="114" y="64"/>
                </a:lnTo>
                <a:lnTo>
                  <a:pt x="96" y="76"/>
                </a:lnTo>
                <a:lnTo>
                  <a:pt x="78" y="84"/>
                </a:lnTo>
                <a:lnTo>
                  <a:pt x="78"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6" name="Freeform 212"/>
          <p:cNvSpPr/>
          <p:nvPr/>
        </p:nvSpPr>
        <p:spPr bwMode="auto">
          <a:xfrm>
            <a:off x="5988292" y="4951123"/>
            <a:ext cx="23642" cy="50761"/>
          </a:xfrm>
          <a:custGeom>
            <a:avLst/>
            <a:gdLst>
              <a:gd name="T0" fmla="*/ 0 w 68"/>
              <a:gd name="T1" fmla="*/ 76 h 146"/>
              <a:gd name="T2" fmla="*/ 0 w 68"/>
              <a:gd name="T3" fmla="*/ 76 h 146"/>
              <a:gd name="T4" fmla="*/ 4 w 68"/>
              <a:gd name="T5" fmla="*/ 98 h 146"/>
              <a:gd name="T6" fmla="*/ 12 w 68"/>
              <a:gd name="T7" fmla="*/ 116 h 146"/>
              <a:gd name="T8" fmla="*/ 24 w 68"/>
              <a:gd name="T9" fmla="*/ 132 h 146"/>
              <a:gd name="T10" fmla="*/ 30 w 68"/>
              <a:gd name="T11" fmla="*/ 140 h 146"/>
              <a:gd name="T12" fmla="*/ 38 w 68"/>
              <a:gd name="T13" fmla="*/ 146 h 146"/>
              <a:gd name="T14" fmla="*/ 38 w 68"/>
              <a:gd name="T15" fmla="*/ 146 h 146"/>
              <a:gd name="T16" fmla="*/ 46 w 68"/>
              <a:gd name="T17" fmla="*/ 136 h 146"/>
              <a:gd name="T18" fmla="*/ 52 w 68"/>
              <a:gd name="T19" fmla="*/ 126 h 146"/>
              <a:gd name="T20" fmla="*/ 58 w 68"/>
              <a:gd name="T21" fmla="*/ 114 h 146"/>
              <a:gd name="T22" fmla="*/ 62 w 68"/>
              <a:gd name="T23" fmla="*/ 104 h 146"/>
              <a:gd name="T24" fmla="*/ 66 w 68"/>
              <a:gd name="T25" fmla="*/ 92 h 146"/>
              <a:gd name="T26" fmla="*/ 68 w 68"/>
              <a:gd name="T27" fmla="*/ 80 h 146"/>
              <a:gd name="T28" fmla="*/ 68 w 68"/>
              <a:gd name="T29" fmla="*/ 68 h 146"/>
              <a:gd name="T30" fmla="*/ 68 w 68"/>
              <a:gd name="T31" fmla="*/ 56 h 146"/>
              <a:gd name="T32" fmla="*/ 68 w 68"/>
              <a:gd name="T33" fmla="*/ 56 h 146"/>
              <a:gd name="T34" fmla="*/ 64 w 68"/>
              <a:gd name="T35" fmla="*/ 40 h 146"/>
              <a:gd name="T36" fmla="*/ 58 w 68"/>
              <a:gd name="T37" fmla="*/ 24 h 146"/>
              <a:gd name="T38" fmla="*/ 48 w 68"/>
              <a:gd name="T39" fmla="*/ 12 h 146"/>
              <a:gd name="T40" fmla="*/ 36 w 68"/>
              <a:gd name="T41" fmla="*/ 2 h 146"/>
              <a:gd name="T42" fmla="*/ 36 w 68"/>
              <a:gd name="T43" fmla="*/ 2 h 146"/>
              <a:gd name="T44" fmla="*/ 30 w 68"/>
              <a:gd name="T45" fmla="*/ 0 h 146"/>
              <a:gd name="T46" fmla="*/ 24 w 68"/>
              <a:gd name="T47" fmla="*/ 0 h 146"/>
              <a:gd name="T48" fmla="*/ 18 w 68"/>
              <a:gd name="T49" fmla="*/ 4 h 146"/>
              <a:gd name="T50" fmla="*/ 14 w 68"/>
              <a:gd name="T51" fmla="*/ 8 h 146"/>
              <a:gd name="T52" fmla="*/ 14 w 68"/>
              <a:gd name="T53" fmla="*/ 8 h 146"/>
              <a:gd name="T54" fmla="*/ 6 w 68"/>
              <a:gd name="T55" fmla="*/ 24 h 146"/>
              <a:gd name="T56" fmla="*/ 2 w 68"/>
              <a:gd name="T57" fmla="*/ 42 h 146"/>
              <a:gd name="T58" fmla="*/ 0 w 68"/>
              <a:gd name="T59" fmla="*/ 58 h 146"/>
              <a:gd name="T60" fmla="*/ 0 w 68"/>
              <a:gd name="T61" fmla="*/ 76 h 146"/>
              <a:gd name="T62" fmla="*/ 0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0" y="76"/>
                </a:moveTo>
                <a:lnTo>
                  <a:pt x="0" y="76"/>
                </a:lnTo>
                <a:lnTo>
                  <a:pt x="4" y="98"/>
                </a:lnTo>
                <a:lnTo>
                  <a:pt x="12" y="116"/>
                </a:lnTo>
                <a:lnTo>
                  <a:pt x="24" y="132"/>
                </a:lnTo>
                <a:lnTo>
                  <a:pt x="30" y="140"/>
                </a:lnTo>
                <a:lnTo>
                  <a:pt x="38" y="146"/>
                </a:lnTo>
                <a:lnTo>
                  <a:pt x="38" y="146"/>
                </a:lnTo>
                <a:lnTo>
                  <a:pt x="46" y="136"/>
                </a:lnTo>
                <a:lnTo>
                  <a:pt x="52" y="126"/>
                </a:lnTo>
                <a:lnTo>
                  <a:pt x="58" y="114"/>
                </a:lnTo>
                <a:lnTo>
                  <a:pt x="62" y="104"/>
                </a:lnTo>
                <a:lnTo>
                  <a:pt x="66" y="92"/>
                </a:lnTo>
                <a:lnTo>
                  <a:pt x="68" y="80"/>
                </a:lnTo>
                <a:lnTo>
                  <a:pt x="68" y="68"/>
                </a:lnTo>
                <a:lnTo>
                  <a:pt x="68" y="56"/>
                </a:lnTo>
                <a:lnTo>
                  <a:pt x="68" y="56"/>
                </a:lnTo>
                <a:lnTo>
                  <a:pt x="64" y="40"/>
                </a:lnTo>
                <a:lnTo>
                  <a:pt x="58" y="24"/>
                </a:lnTo>
                <a:lnTo>
                  <a:pt x="48" y="12"/>
                </a:lnTo>
                <a:lnTo>
                  <a:pt x="36" y="2"/>
                </a:lnTo>
                <a:lnTo>
                  <a:pt x="36" y="2"/>
                </a:lnTo>
                <a:lnTo>
                  <a:pt x="30" y="0"/>
                </a:lnTo>
                <a:lnTo>
                  <a:pt x="24" y="0"/>
                </a:lnTo>
                <a:lnTo>
                  <a:pt x="18" y="4"/>
                </a:lnTo>
                <a:lnTo>
                  <a:pt x="14" y="8"/>
                </a:lnTo>
                <a:lnTo>
                  <a:pt x="14" y="8"/>
                </a:lnTo>
                <a:lnTo>
                  <a:pt x="6" y="24"/>
                </a:lnTo>
                <a:lnTo>
                  <a:pt x="2" y="42"/>
                </a:lnTo>
                <a:lnTo>
                  <a:pt x="0" y="58"/>
                </a:lnTo>
                <a:lnTo>
                  <a:pt x="0" y="76"/>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7" name="Freeform 213"/>
          <p:cNvSpPr/>
          <p:nvPr/>
        </p:nvSpPr>
        <p:spPr bwMode="auto">
          <a:xfrm>
            <a:off x="5964650" y="5022745"/>
            <a:ext cx="54933" cy="27119"/>
          </a:xfrm>
          <a:custGeom>
            <a:avLst/>
            <a:gdLst>
              <a:gd name="T0" fmla="*/ 74 w 158"/>
              <a:gd name="T1" fmla="*/ 78 h 78"/>
              <a:gd name="T2" fmla="*/ 74 w 158"/>
              <a:gd name="T3" fmla="*/ 78 h 78"/>
              <a:gd name="T4" fmla="*/ 62 w 158"/>
              <a:gd name="T5" fmla="*/ 78 h 78"/>
              <a:gd name="T6" fmla="*/ 50 w 158"/>
              <a:gd name="T7" fmla="*/ 76 h 78"/>
              <a:gd name="T8" fmla="*/ 40 w 158"/>
              <a:gd name="T9" fmla="*/ 74 h 78"/>
              <a:gd name="T10" fmla="*/ 30 w 158"/>
              <a:gd name="T11" fmla="*/ 72 h 78"/>
              <a:gd name="T12" fmla="*/ 20 w 158"/>
              <a:gd name="T13" fmla="*/ 66 h 78"/>
              <a:gd name="T14" fmla="*/ 12 w 158"/>
              <a:gd name="T15" fmla="*/ 60 h 78"/>
              <a:gd name="T16" fmla="*/ 6 w 158"/>
              <a:gd name="T17" fmla="*/ 54 h 78"/>
              <a:gd name="T18" fmla="*/ 0 w 158"/>
              <a:gd name="T19" fmla="*/ 46 h 78"/>
              <a:gd name="T20" fmla="*/ 0 w 158"/>
              <a:gd name="T21" fmla="*/ 46 h 78"/>
              <a:gd name="T22" fmla="*/ 20 w 158"/>
              <a:gd name="T23" fmla="*/ 30 h 78"/>
              <a:gd name="T24" fmla="*/ 40 w 158"/>
              <a:gd name="T25" fmla="*/ 18 h 78"/>
              <a:gd name="T26" fmla="*/ 62 w 158"/>
              <a:gd name="T27" fmla="*/ 8 h 78"/>
              <a:gd name="T28" fmla="*/ 86 w 158"/>
              <a:gd name="T29" fmla="*/ 2 h 78"/>
              <a:gd name="T30" fmla="*/ 86 w 158"/>
              <a:gd name="T31" fmla="*/ 2 h 78"/>
              <a:gd name="T32" fmla="*/ 106 w 158"/>
              <a:gd name="T33" fmla="*/ 0 h 78"/>
              <a:gd name="T34" fmla="*/ 122 w 158"/>
              <a:gd name="T35" fmla="*/ 2 h 78"/>
              <a:gd name="T36" fmla="*/ 138 w 158"/>
              <a:gd name="T37" fmla="*/ 6 h 78"/>
              <a:gd name="T38" fmla="*/ 152 w 158"/>
              <a:gd name="T39" fmla="*/ 12 h 78"/>
              <a:gd name="T40" fmla="*/ 152 w 158"/>
              <a:gd name="T41" fmla="*/ 12 h 78"/>
              <a:gd name="T42" fmla="*/ 156 w 158"/>
              <a:gd name="T43" fmla="*/ 18 h 78"/>
              <a:gd name="T44" fmla="*/ 158 w 158"/>
              <a:gd name="T45" fmla="*/ 24 h 78"/>
              <a:gd name="T46" fmla="*/ 154 w 158"/>
              <a:gd name="T47" fmla="*/ 32 h 78"/>
              <a:gd name="T48" fmla="*/ 148 w 158"/>
              <a:gd name="T49" fmla="*/ 40 h 78"/>
              <a:gd name="T50" fmla="*/ 148 w 158"/>
              <a:gd name="T51" fmla="*/ 40 h 78"/>
              <a:gd name="T52" fmla="*/ 132 w 158"/>
              <a:gd name="T53" fmla="*/ 54 h 78"/>
              <a:gd name="T54" fmla="*/ 114 w 158"/>
              <a:gd name="T55" fmla="*/ 64 h 78"/>
              <a:gd name="T56" fmla="*/ 94 w 158"/>
              <a:gd name="T57" fmla="*/ 72 h 78"/>
              <a:gd name="T58" fmla="*/ 74 w 158"/>
              <a:gd name="T59" fmla="*/ 78 h 78"/>
              <a:gd name="T60" fmla="*/ 74 w 158"/>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78">
                <a:moveTo>
                  <a:pt x="74" y="78"/>
                </a:moveTo>
                <a:lnTo>
                  <a:pt x="74" y="78"/>
                </a:lnTo>
                <a:lnTo>
                  <a:pt x="62" y="78"/>
                </a:lnTo>
                <a:lnTo>
                  <a:pt x="50" y="76"/>
                </a:lnTo>
                <a:lnTo>
                  <a:pt x="40" y="74"/>
                </a:lnTo>
                <a:lnTo>
                  <a:pt x="30" y="72"/>
                </a:lnTo>
                <a:lnTo>
                  <a:pt x="20" y="66"/>
                </a:lnTo>
                <a:lnTo>
                  <a:pt x="12" y="60"/>
                </a:lnTo>
                <a:lnTo>
                  <a:pt x="6" y="54"/>
                </a:lnTo>
                <a:lnTo>
                  <a:pt x="0" y="46"/>
                </a:lnTo>
                <a:lnTo>
                  <a:pt x="0" y="46"/>
                </a:lnTo>
                <a:lnTo>
                  <a:pt x="20" y="30"/>
                </a:lnTo>
                <a:lnTo>
                  <a:pt x="40" y="18"/>
                </a:lnTo>
                <a:lnTo>
                  <a:pt x="62" y="8"/>
                </a:lnTo>
                <a:lnTo>
                  <a:pt x="86" y="2"/>
                </a:lnTo>
                <a:lnTo>
                  <a:pt x="86" y="2"/>
                </a:lnTo>
                <a:lnTo>
                  <a:pt x="106" y="0"/>
                </a:lnTo>
                <a:lnTo>
                  <a:pt x="122" y="2"/>
                </a:lnTo>
                <a:lnTo>
                  <a:pt x="138" y="6"/>
                </a:lnTo>
                <a:lnTo>
                  <a:pt x="152" y="12"/>
                </a:lnTo>
                <a:lnTo>
                  <a:pt x="152" y="12"/>
                </a:lnTo>
                <a:lnTo>
                  <a:pt x="156" y="18"/>
                </a:lnTo>
                <a:lnTo>
                  <a:pt x="158" y="24"/>
                </a:lnTo>
                <a:lnTo>
                  <a:pt x="154" y="32"/>
                </a:lnTo>
                <a:lnTo>
                  <a:pt x="148" y="40"/>
                </a:lnTo>
                <a:lnTo>
                  <a:pt x="148" y="40"/>
                </a:lnTo>
                <a:lnTo>
                  <a:pt x="132" y="54"/>
                </a:lnTo>
                <a:lnTo>
                  <a:pt x="114" y="64"/>
                </a:lnTo>
                <a:lnTo>
                  <a:pt x="94" y="72"/>
                </a:lnTo>
                <a:lnTo>
                  <a:pt x="74" y="78"/>
                </a:lnTo>
                <a:lnTo>
                  <a:pt x="7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8" name="Freeform 214"/>
          <p:cNvSpPr/>
          <p:nvPr/>
        </p:nvSpPr>
        <p:spPr bwMode="auto">
          <a:xfrm>
            <a:off x="5956305" y="4987977"/>
            <a:ext cx="25033" cy="50761"/>
          </a:xfrm>
          <a:custGeom>
            <a:avLst/>
            <a:gdLst>
              <a:gd name="T0" fmla="*/ 2 w 72"/>
              <a:gd name="T1" fmla="*/ 70 h 146"/>
              <a:gd name="T2" fmla="*/ 2 w 72"/>
              <a:gd name="T3" fmla="*/ 70 h 146"/>
              <a:gd name="T4" fmla="*/ 0 w 72"/>
              <a:gd name="T5" fmla="*/ 92 h 146"/>
              <a:gd name="T6" fmla="*/ 4 w 72"/>
              <a:gd name="T7" fmla="*/ 112 h 146"/>
              <a:gd name="T8" fmla="*/ 12 w 72"/>
              <a:gd name="T9" fmla="*/ 130 h 146"/>
              <a:gd name="T10" fmla="*/ 18 w 72"/>
              <a:gd name="T11" fmla="*/ 140 h 146"/>
              <a:gd name="T12" fmla="*/ 24 w 72"/>
              <a:gd name="T13" fmla="*/ 146 h 146"/>
              <a:gd name="T14" fmla="*/ 24 w 72"/>
              <a:gd name="T15" fmla="*/ 146 h 146"/>
              <a:gd name="T16" fmla="*/ 34 w 72"/>
              <a:gd name="T17" fmla="*/ 138 h 146"/>
              <a:gd name="T18" fmla="*/ 42 w 72"/>
              <a:gd name="T19" fmla="*/ 130 h 146"/>
              <a:gd name="T20" fmla="*/ 50 w 72"/>
              <a:gd name="T21" fmla="*/ 120 h 146"/>
              <a:gd name="T22" fmla="*/ 58 w 72"/>
              <a:gd name="T23" fmla="*/ 110 h 146"/>
              <a:gd name="T24" fmla="*/ 62 w 72"/>
              <a:gd name="T25" fmla="*/ 100 h 146"/>
              <a:gd name="T26" fmla="*/ 68 w 72"/>
              <a:gd name="T27" fmla="*/ 88 h 146"/>
              <a:gd name="T28" fmla="*/ 70 w 72"/>
              <a:gd name="T29" fmla="*/ 76 h 146"/>
              <a:gd name="T30" fmla="*/ 72 w 72"/>
              <a:gd name="T31" fmla="*/ 64 h 146"/>
              <a:gd name="T32" fmla="*/ 72 w 72"/>
              <a:gd name="T33" fmla="*/ 64 h 146"/>
              <a:gd name="T34" fmla="*/ 72 w 72"/>
              <a:gd name="T35" fmla="*/ 48 h 146"/>
              <a:gd name="T36" fmla="*/ 68 w 72"/>
              <a:gd name="T37" fmla="*/ 32 h 146"/>
              <a:gd name="T38" fmla="*/ 60 w 72"/>
              <a:gd name="T39" fmla="*/ 16 h 146"/>
              <a:gd name="T40" fmla="*/ 52 w 72"/>
              <a:gd name="T41" fmla="*/ 4 h 146"/>
              <a:gd name="T42" fmla="*/ 52 w 72"/>
              <a:gd name="T43" fmla="*/ 4 h 146"/>
              <a:gd name="T44" fmla="*/ 46 w 72"/>
              <a:gd name="T45" fmla="*/ 0 h 146"/>
              <a:gd name="T46" fmla="*/ 40 w 72"/>
              <a:gd name="T47" fmla="*/ 0 h 146"/>
              <a:gd name="T48" fmla="*/ 32 w 72"/>
              <a:gd name="T49" fmla="*/ 2 h 146"/>
              <a:gd name="T50" fmla="*/ 28 w 72"/>
              <a:gd name="T51" fmla="*/ 8 h 146"/>
              <a:gd name="T52" fmla="*/ 28 w 72"/>
              <a:gd name="T53" fmla="*/ 8 h 146"/>
              <a:gd name="T54" fmla="*/ 18 w 72"/>
              <a:gd name="T55" fmla="*/ 22 h 146"/>
              <a:gd name="T56" fmla="*/ 10 w 72"/>
              <a:gd name="T57" fmla="*/ 36 h 146"/>
              <a:gd name="T58" fmla="*/ 4 w 72"/>
              <a:gd name="T59" fmla="*/ 54 h 146"/>
              <a:gd name="T60" fmla="*/ 2 w 72"/>
              <a:gd name="T61" fmla="*/ 70 h 146"/>
              <a:gd name="T62" fmla="*/ 2 w 72"/>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6">
                <a:moveTo>
                  <a:pt x="2" y="70"/>
                </a:moveTo>
                <a:lnTo>
                  <a:pt x="2" y="70"/>
                </a:lnTo>
                <a:lnTo>
                  <a:pt x="0" y="92"/>
                </a:lnTo>
                <a:lnTo>
                  <a:pt x="4" y="112"/>
                </a:lnTo>
                <a:lnTo>
                  <a:pt x="12" y="130"/>
                </a:lnTo>
                <a:lnTo>
                  <a:pt x="18" y="140"/>
                </a:lnTo>
                <a:lnTo>
                  <a:pt x="24" y="146"/>
                </a:lnTo>
                <a:lnTo>
                  <a:pt x="24" y="146"/>
                </a:lnTo>
                <a:lnTo>
                  <a:pt x="34" y="138"/>
                </a:lnTo>
                <a:lnTo>
                  <a:pt x="42" y="130"/>
                </a:lnTo>
                <a:lnTo>
                  <a:pt x="50" y="120"/>
                </a:lnTo>
                <a:lnTo>
                  <a:pt x="58" y="110"/>
                </a:lnTo>
                <a:lnTo>
                  <a:pt x="62" y="100"/>
                </a:lnTo>
                <a:lnTo>
                  <a:pt x="68" y="88"/>
                </a:lnTo>
                <a:lnTo>
                  <a:pt x="70" y="76"/>
                </a:lnTo>
                <a:lnTo>
                  <a:pt x="72" y="64"/>
                </a:lnTo>
                <a:lnTo>
                  <a:pt x="72" y="64"/>
                </a:lnTo>
                <a:lnTo>
                  <a:pt x="72" y="48"/>
                </a:lnTo>
                <a:lnTo>
                  <a:pt x="68" y="32"/>
                </a:lnTo>
                <a:lnTo>
                  <a:pt x="60" y="16"/>
                </a:lnTo>
                <a:lnTo>
                  <a:pt x="52" y="4"/>
                </a:lnTo>
                <a:lnTo>
                  <a:pt x="52" y="4"/>
                </a:lnTo>
                <a:lnTo>
                  <a:pt x="46" y="0"/>
                </a:lnTo>
                <a:lnTo>
                  <a:pt x="40" y="0"/>
                </a:lnTo>
                <a:lnTo>
                  <a:pt x="32" y="2"/>
                </a:lnTo>
                <a:lnTo>
                  <a:pt x="28" y="8"/>
                </a:lnTo>
                <a:lnTo>
                  <a:pt x="28" y="8"/>
                </a:lnTo>
                <a:lnTo>
                  <a:pt x="18" y="22"/>
                </a:lnTo>
                <a:lnTo>
                  <a:pt x="10" y="36"/>
                </a:lnTo>
                <a:lnTo>
                  <a:pt x="4" y="54"/>
                </a:lnTo>
                <a:lnTo>
                  <a:pt x="2" y="70"/>
                </a:lnTo>
                <a:lnTo>
                  <a:pt x="2"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9" name="Freeform 215"/>
          <p:cNvSpPr/>
          <p:nvPr/>
        </p:nvSpPr>
        <p:spPr bwMode="auto">
          <a:xfrm>
            <a:off x="5920147" y="5058903"/>
            <a:ext cx="56324" cy="25033"/>
          </a:xfrm>
          <a:custGeom>
            <a:avLst/>
            <a:gdLst>
              <a:gd name="T0" fmla="*/ 68 w 162"/>
              <a:gd name="T1" fmla="*/ 72 h 72"/>
              <a:gd name="T2" fmla="*/ 68 w 162"/>
              <a:gd name="T3" fmla="*/ 72 h 72"/>
              <a:gd name="T4" fmla="*/ 56 w 162"/>
              <a:gd name="T5" fmla="*/ 70 h 72"/>
              <a:gd name="T6" fmla="*/ 44 w 162"/>
              <a:gd name="T7" fmla="*/ 68 h 72"/>
              <a:gd name="T8" fmla="*/ 34 w 162"/>
              <a:gd name="T9" fmla="*/ 64 h 72"/>
              <a:gd name="T10" fmla="*/ 26 w 162"/>
              <a:gd name="T11" fmla="*/ 58 h 72"/>
              <a:gd name="T12" fmla="*/ 18 w 162"/>
              <a:gd name="T13" fmla="*/ 52 h 72"/>
              <a:gd name="T14" fmla="*/ 10 w 162"/>
              <a:gd name="T15" fmla="*/ 44 h 72"/>
              <a:gd name="T16" fmla="*/ 6 w 162"/>
              <a:gd name="T17" fmla="*/ 36 h 72"/>
              <a:gd name="T18" fmla="*/ 0 w 162"/>
              <a:gd name="T19" fmla="*/ 28 h 72"/>
              <a:gd name="T20" fmla="*/ 0 w 162"/>
              <a:gd name="T21" fmla="*/ 28 h 72"/>
              <a:gd name="T22" fmla="*/ 24 w 162"/>
              <a:gd name="T23" fmla="*/ 16 h 72"/>
              <a:gd name="T24" fmla="*/ 48 w 162"/>
              <a:gd name="T25" fmla="*/ 8 h 72"/>
              <a:gd name="T26" fmla="*/ 72 w 162"/>
              <a:gd name="T27" fmla="*/ 2 h 72"/>
              <a:gd name="T28" fmla="*/ 96 w 162"/>
              <a:gd name="T29" fmla="*/ 0 h 72"/>
              <a:gd name="T30" fmla="*/ 96 w 162"/>
              <a:gd name="T31" fmla="*/ 0 h 72"/>
              <a:gd name="T32" fmla="*/ 114 w 162"/>
              <a:gd name="T33" fmla="*/ 2 h 72"/>
              <a:gd name="T34" fmla="*/ 132 w 162"/>
              <a:gd name="T35" fmla="*/ 6 h 72"/>
              <a:gd name="T36" fmla="*/ 146 w 162"/>
              <a:gd name="T37" fmla="*/ 14 h 72"/>
              <a:gd name="T38" fmla="*/ 158 w 162"/>
              <a:gd name="T39" fmla="*/ 24 h 72"/>
              <a:gd name="T40" fmla="*/ 158 w 162"/>
              <a:gd name="T41" fmla="*/ 24 h 72"/>
              <a:gd name="T42" fmla="*/ 162 w 162"/>
              <a:gd name="T43" fmla="*/ 30 h 72"/>
              <a:gd name="T44" fmla="*/ 162 w 162"/>
              <a:gd name="T45" fmla="*/ 36 h 72"/>
              <a:gd name="T46" fmla="*/ 158 w 162"/>
              <a:gd name="T47" fmla="*/ 44 h 72"/>
              <a:gd name="T48" fmla="*/ 150 w 162"/>
              <a:gd name="T49" fmla="*/ 50 h 72"/>
              <a:gd name="T50" fmla="*/ 150 w 162"/>
              <a:gd name="T51" fmla="*/ 50 h 72"/>
              <a:gd name="T52" fmla="*/ 130 w 162"/>
              <a:gd name="T53" fmla="*/ 60 h 72"/>
              <a:gd name="T54" fmla="*/ 110 w 162"/>
              <a:gd name="T55" fmla="*/ 68 h 72"/>
              <a:gd name="T56" fmla="*/ 88 w 162"/>
              <a:gd name="T57" fmla="*/ 72 h 72"/>
              <a:gd name="T58" fmla="*/ 68 w 162"/>
              <a:gd name="T59" fmla="*/ 72 h 72"/>
              <a:gd name="T60" fmla="*/ 68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68" y="72"/>
                </a:moveTo>
                <a:lnTo>
                  <a:pt x="68" y="72"/>
                </a:lnTo>
                <a:lnTo>
                  <a:pt x="56" y="70"/>
                </a:lnTo>
                <a:lnTo>
                  <a:pt x="44" y="68"/>
                </a:lnTo>
                <a:lnTo>
                  <a:pt x="34" y="64"/>
                </a:lnTo>
                <a:lnTo>
                  <a:pt x="26" y="58"/>
                </a:lnTo>
                <a:lnTo>
                  <a:pt x="18" y="52"/>
                </a:lnTo>
                <a:lnTo>
                  <a:pt x="10" y="44"/>
                </a:lnTo>
                <a:lnTo>
                  <a:pt x="6" y="36"/>
                </a:lnTo>
                <a:lnTo>
                  <a:pt x="0" y="28"/>
                </a:lnTo>
                <a:lnTo>
                  <a:pt x="0" y="28"/>
                </a:lnTo>
                <a:lnTo>
                  <a:pt x="24" y="16"/>
                </a:lnTo>
                <a:lnTo>
                  <a:pt x="48" y="8"/>
                </a:lnTo>
                <a:lnTo>
                  <a:pt x="72" y="2"/>
                </a:lnTo>
                <a:lnTo>
                  <a:pt x="96" y="0"/>
                </a:lnTo>
                <a:lnTo>
                  <a:pt x="96" y="0"/>
                </a:lnTo>
                <a:lnTo>
                  <a:pt x="114" y="2"/>
                </a:lnTo>
                <a:lnTo>
                  <a:pt x="132" y="6"/>
                </a:lnTo>
                <a:lnTo>
                  <a:pt x="146" y="14"/>
                </a:lnTo>
                <a:lnTo>
                  <a:pt x="158" y="24"/>
                </a:lnTo>
                <a:lnTo>
                  <a:pt x="158" y="24"/>
                </a:lnTo>
                <a:lnTo>
                  <a:pt x="162" y="30"/>
                </a:lnTo>
                <a:lnTo>
                  <a:pt x="162" y="36"/>
                </a:lnTo>
                <a:lnTo>
                  <a:pt x="158" y="44"/>
                </a:lnTo>
                <a:lnTo>
                  <a:pt x="150" y="50"/>
                </a:lnTo>
                <a:lnTo>
                  <a:pt x="150" y="50"/>
                </a:lnTo>
                <a:lnTo>
                  <a:pt x="130" y="60"/>
                </a:lnTo>
                <a:lnTo>
                  <a:pt x="110" y="68"/>
                </a:lnTo>
                <a:lnTo>
                  <a:pt x="88" y="72"/>
                </a:lnTo>
                <a:lnTo>
                  <a:pt x="68" y="72"/>
                </a:lnTo>
                <a:lnTo>
                  <a:pt x="68"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0" name="Freeform 216"/>
          <p:cNvSpPr/>
          <p:nvPr/>
        </p:nvSpPr>
        <p:spPr bwMode="auto">
          <a:xfrm>
            <a:off x="5915975" y="5019268"/>
            <a:ext cx="27814" cy="49370"/>
          </a:xfrm>
          <a:custGeom>
            <a:avLst/>
            <a:gdLst>
              <a:gd name="T0" fmla="*/ 6 w 80"/>
              <a:gd name="T1" fmla="*/ 62 h 142"/>
              <a:gd name="T2" fmla="*/ 6 w 80"/>
              <a:gd name="T3" fmla="*/ 62 h 142"/>
              <a:gd name="T4" fmla="*/ 2 w 80"/>
              <a:gd name="T5" fmla="*/ 84 h 142"/>
              <a:gd name="T6" fmla="*/ 0 w 80"/>
              <a:gd name="T7" fmla="*/ 104 h 142"/>
              <a:gd name="T8" fmla="*/ 2 w 80"/>
              <a:gd name="T9" fmla="*/ 114 h 142"/>
              <a:gd name="T10" fmla="*/ 4 w 80"/>
              <a:gd name="T11" fmla="*/ 124 h 142"/>
              <a:gd name="T12" fmla="*/ 8 w 80"/>
              <a:gd name="T13" fmla="*/ 134 h 142"/>
              <a:gd name="T14" fmla="*/ 12 w 80"/>
              <a:gd name="T15" fmla="*/ 142 h 142"/>
              <a:gd name="T16" fmla="*/ 12 w 80"/>
              <a:gd name="T17" fmla="*/ 142 h 142"/>
              <a:gd name="T18" fmla="*/ 24 w 80"/>
              <a:gd name="T19" fmla="*/ 136 h 142"/>
              <a:gd name="T20" fmla="*/ 34 w 80"/>
              <a:gd name="T21" fmla="*/ 128 h 142"/>
              <a:gd name="T22" fmla="*/ 44 w 80"/>
              <a:gd name="T23" fmla="*/ 120 h 142"/>
              <a:gd name="T24" fmla="*/ 54 w 80"/>
              <a:gd name="T25" fmla="*/ 112 h 142"/>
              <a:gd name="T26" fmla="*/ 62 w 80"/>
              <a:gd name="T27" fmla="*/ 102 h 142"/>
              <a:gd name="T28" fmla="*/ 68 w 80"/>
              <a:gd name="T29" fmla="*/ 92 h 142"/>
              <a:gd name="T30" fmla="*/ 74 w 80"/>
              <a:gd name="T31" fmla="*/ 82 h 142"/>
              <a:gd name="T32" fmla="*/ 78 w 80"/>
              <a:gd name="T33" fmla="*/ 70 h 142"/>
              <a:gd name="T34" fmla="*/ 78 w 80"/>
              <a:gd name="T35" fmla="*/ 70 h 142"/>
              <a:gd name="T36" fmla="*/ 80 w 80"/>
              <a:gd name="T37" fmla="*/ 52 h 142"/>
              <a:gd name="T38" fmla="*/ 80 w 80"/>
              <a:gd name="T39" fmla="*/ 36 h 142"/>
              <a:gd name="T40" fmla="*/ 76 w 80"/>
              <a:gd name="T41" fmla="*/ 20 h 142"/>
              <a:gd name="T42" fmla="*/ 70 w 80"/>
              <a:gd name="T43" fmla="*/ 6 h 142"/>
              <a:gd name="T44" fmla="*/ 70 w 80"/>
              <a:gd name="T45" fmla="*/ 6 h 142"/>
              <a:gd name="T46" fmla="*/ 66 w 80"/>
              <a:gd name="T47" fmla="*/ 2 h 142"/>
              <a:gd name="T48" fmla="*/ 58 w 80"/>
              <a:gd name="T49" fmla="*/ 0 h 142"/>
              <a:gd name="T50" fmla="*/ 52 w 80"/>
              <a:gd name="T51" fmla="*/ 2 h 142"/>
              <a:gd name="T52" fmla="*/ 46 w 80"/>
              <a:gd name="T53" fmla="*/ 6 h 142"/>
              <a:gd name="T54" fmla="*/ 46 w 80"/>
              <a:gd name="T55" fmla="*/ 6 h 142"/>
              <a:gd name="T56" fmla="*/ 34 w 80"/>
              <a:gd name="T57" fmla="*/ 18 h 142"/>
              <a:gd name="T58" fmla="*/ 22 w 80"/>
              <a:gd name="T59" fmla="*/ 30 h 142"/>
              <a:gd name="T60" fmla="*/ 14 w 80"/>
              <a:gd name="T61" fmla="*/ 46 h 142"/>
              <a:gd name="T62" fmla="*/ 6 w 80"/>
              <a:gd name="T63" fmla="*/ 62 h 142"/>
              <a:gd name="T64" fmla="*/ 6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6" y="62"/>
                </a:moveTo>
                <a:lnTo>
                  <a:pt x="6" y="62"/>
                </a:lnTo>
                <a:lnTo>
                  <a:pt x="2" y="84"/>
                </a:lnTo>
                <a:lnTo>
                  <a:pt x="0" y="104"/>
                </a:lnTo>
                <a:lnTo>
                  <a:pt x="2" y="114"/>
                </a:lnTo>
                <a:lnTo>
                  <a:pt x="4" y="124"/>
                </a:lnTo>
                <a:lnTo>
                  <a:pt x="8" y="134"/>
                </a:lnTo>
                <a:lnTo>
                  <a:pt x="12" y="142"/>
                </a:lnTo>
                <a:lnTo>
                  <a:pt x="12" y="142"/>
                </a:lnTo>
                <a:lnTo>
                  <a:pt x="24" y="136"/>
                </a:lnTo>
                <a:lnTo>
                  <a:pt x="34" y="128"/>
                </a:lnTo>
                <a:lnTo>
                  <a:pt x="44" y="120"/>
                </a:lnTo>
                <a:lnTo>
                  <a:pt x="54" y="112"/>
                </a:lnTo>
                <a:lnTo>
                  <a:pt x="62" y="102"/>
                </a:lnTo>
                <a:lnTo>
                  <a:pt x="68" y="92"/>
                </a:lnTo>
                <a:lnTo>
                  <a:pt x="74" y="82"/>
                </a:lnTo>
                <a:lnTo>
                  <a:pt x="78" y="70"/>
                </a:lnTo>
                <a:lnTo>
                  <a:pt x="78" y="70"/>
                </a:lnTo>
                <a:lnTo>
                  <a:pt x="80" y="52"/>
                </a:lnTo>
                <a:lnTo>
                  <a:pt x="80" y="36"/>
                </a:lnTo>
                <a:lnTo>
                  <a:pt x="76" y="20"/>
                </a:lnTo>
                <a:lnTo>
                  <a:pt x="70" y="6"/>
                </a:lnTo>
                <a:lnTo>
                  <a:pt x="70" y="6"/>
                </a:lnTo>
                <a:lnTo>
                  <a:pt x="66" y="2"/>
                </a:lnTo>
                <a:lnTo>
                  <a:pt x="58" y="0"/>
                </a:lnTo>
                <a:lnTo>
                  <a:pt x="52" y="2"/>
                </a:lnTo>
                <a:lnTo>
                  <a:pt x="46" y="6"/>
                </a:lnTo>
                <a:lnTo>
                  <a:pt x="46" y="6"/>
                </a:lnTo>
                <a:lnTo>
                  <a:pt x="34" y="18"/>
                </a:lnTo>
                <a:lnTo>
                  <a:pt x="22" y="30"/>
                </a:lnTo>
                <a:lnTo>
                  <a:pt x="14" y="46"/>
                </a:lnTo>
                <a:lnTo>
                  <a:pt x="6" y="62"/>
                </a:lnTo>
                <a:lnTo>
                  <a:pt x="6"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1" name="Freeform 176"/>
          <p:cNvSpPr/>
          <p:nvPr/>
        </p:nvSpPr>
        <p:spPr bwMode="auto">
          <a:xfrm>
            <a:off x="5887465" y="4738344"/>
            <a:ext cx="28510" cy="28510"/>
          </a:xfrm>
          <a:custGeom>
            <a:avLst/>
            <a:gdLst>
              <a:gd name="T0" fmla="*/ 42 w 82"/>
              <a:gd name="T1" fmla="*/ 0 h 82"/>
              <a:gd name="T2" fmla="*/ 42 w 82"/>
              <a:gd name="T3" fmla="*/ 0 h 82"/>
              <a:gd name="T4" fmla="*/ 48 w 82"/>
              <a:gd name="T5" fmla="*/ 14 h 82"/>
              <a:gd name="T6" fmla="*/ 56 w 82"/>
              <a:gd name="T7" fmla="*/ 26 h 82"/>
              <a:gd name="T8" fmla="*/ 68 w 82"/>
              <a:gd name="T9" fmla="*/ 34 h 82"/>
              <a:gd name="T10" fmla="*/ 82 w 82"/>
              <a:gd name="T11" fmla="*/ 40 h 82"/>
              <a:gd name="T12" fmla="*/ 82 w 82"/>
              <a:gd name="T13" fmla="*/ 40 h 82"/>
              <a:gd name="T14" fmla="*/ 82 w 82"/>
              <a:gd name="T15" fmla="*/ 40 h 82"/>
              <a:gd name="T16" fmla="*/ 82 w 82"/>
              <a:gd name="T17" fmla="*/ 42 h 82"/>
              <a:gd name="T18" fmla="*/ 82 w 82"/>
              <a:gd name="T19" fmla="*/ 42 h 82"/>
              <a:gd name="T20" fmla="*/ 68 w 82"/>
              <a:gd name="T21" fmla="*/ 46 h 82"/>
              <a:gd name="T22" fmla="*/ 56 w 82"/>
              <a:gd name="T23" fmla="*/ 56 h 82"/>
              <a:gd name="T24" fmla="*/ 48 w 82"/>
              <a:gd name="T25" fmla="*/ 66 h 82"/>
              <a:gd name="T26" fmla="*/ 42 w 82"/>
              <a:gd name="T27" fmla="*/ 80 h 82"/>
              <a:gd name="T28" fmla="*/ 42 w 82"/>
              <a:gd name="T29" fmla="*/ 80 h 82"/>
              <a:gd name="T30" fmla="*/ 42 w 82"/>
              <a:gd name="T31" fmla="*/ 82 h 82"/>
              <a:gd name="T32" fmla="*/ 40 w 82"/>
              <a:gd name="T33" fmla="*/ 80 h 82"/>
              <a:gd name="T34" fmla="*/ 40 w 82"/>
              <a:gd name="T35" fmla="*/ 80 h 82"/>
              <a:gd name="T36" fmla="*/ 36 w 82"/>
              <a:gd name="T37" fmla="*/ 66 h 82"/>
              <a:gd name="T38" fmla="*/ 26 w 82"/>
              <a:gd name="T39" fmla="*/ 56 h 82"/>
              <a:gd name="T40" fmla="*/ 16 w 82"/>
              <a:gd name="T41" fmla="*/ 46 h 82"/>
              <a:gd name="T42" fmla="*/ 2 w 82"/>
              <a:gd name="T43" fmla="*/ 42 h 82"/>
              <a:gd name="T44" fmla="*/ 2 w 82"/>
              <a:gd name="T45" fmla="*/ 42 h 82"/>
              <a:gd name="T46" fmla="*/ 0 w 82"/>
              <a:gd name="T47" fmla="*/ 40 h 82"/>
              <a:gd name="T48" fmla="*/ 2 w 82"/>
              <a:gd name="T49" fmla="*/ 40 h 82"/>
              <a:gd name="T50" fmla="*/ 2 w 82"/>
              <a:gd name="T51" fmla="*/ 40 h 82"/>
              <a:gd name="T52" fmla="*/ 16 w 82"/>
              <a:gd name="T53" fmla="*/ 34 h 82"/>
              <a:gd name="T54" fmla="*/ 26 w 82"/>
              <a:gd name="T55" fmla="*/ 26 h 82"/>
              <a:gd name="T56" fmla="*/ 36 w 82"/>
              <a:gd name="T57" fmla="*/ 14 h 82"/>
              <a:gd name="T58" fmla="*/ 40 w 82"/>
              <a:gd name="T59" fmla="*/ 0 h 82"/>
              <a:gd name="T60" fmla="*/ 40 w 82"/>
              <a:gd name="T61" fmla="*/ 0 h 82"/>
              <a:gd name="T62" fmla="*/ 42 w 82"/>
              <a:gd name="T63" fmla="*/ 0 h 82"/>
              <a:gd name="T64" fmla="*/ 42 w 82"/>
              <a:gd name="T65" fmla="*/ 0 h 82"/>
              <a:gd name="T66" fmla="*/ 42 w 82"/>
              <a:gd name="T6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82">
                <a:moveTo>
                  <a:pt x="42" y="0"/>
                </a:moveTo>
                <a:lnTo>
                  <a:pt x="42" y="0"/>
                </a:lnTo>
                <a:lnTo>
                  <a:pt x="48" y="14"/>
                </a:lnTo>
                <a:lnTo>
                  <a:pt x="56" y="26"/>
                </a:lnTo>
                <a:lnTo>
                  <a:pt x="68" y="34"/>
                </a:lnTo>
                <a:lnTo>
                  <a:pt x="82" y="40"/>
                </a:lnTo>
                <a:lnTo>
                  <a:pt x="82" y="40"/>
                </a:lnTo>
                <a:lnTo>
                  <a:pt x="82" y="40"/>
                </a:lnTo>
                <a:lnTo>
                  <a:pt x="82" y="42"/>
                </a:lnTo>
                <a:lnTo>
                  <a:pt x="82" y="42"/>
                </a:lnTo>
                <a:lnTo>
                  <a:pt x="68" y="46"/>
                </a:lnTo>
                <a:lnTo>
                  <a:pt x="56" y="56"/>
                </a:lnTo>
                <a:lnTo>
                  <a:pt x="48" y="66"/>
                </a:lnTo>
                <a:lnTo>
                  <a:pt x="42" y="80"/>
                </a:lnTo>
                <a:lnTo>
                  <a:pt x="42" y="80"/>
                </a:lnTo>
                <a:lnTo>
                  <a:pt x="42" y="82"/>
                </a:lnTo>
                <a:lnTo>
                  <a:pt x="40" y="80"/>
                </a:lnTo>
                <a:lnTo>
                  <a:pt x="40" y="80"/>
                </a:lnTo>
                <a:lnTo>
                  <a:pt x="36" y="66"/>
                </a:lnTo>
                <a:lnTo>
                  <a:pt x="26" y="56"/>
                </a:lnTo>
                <a:lnTo>
                  <a:pt x="16" y="46"/>
                </a:lnTo>
                <a:lnTo>
                  <a:pt x="2" y="42"/>
                </a:lnTo>
                <a:lnTo>
                  <a:pt x="2" y="42"/>
                </a:lnTo>
                <a:lnTo>
                  <a:pt x="0" y="40"/>
                </a:lnTo>
                <a:lnTo>
                  <a:pt x="2" y="40"/>
                </a:lnTo>
                <a:lnTo>
                  <a:pt x="2" y="40"/>
                </a:lnTo>
                <a:lnTo>
                  <a:pt x="16" y="34"/>
                </a:lnTo>
                <a:lnTo>
                  <a:pt x="26" y="26"/>
                </a:lnTo>
                <a:lnTo>
                  <a:pt x="36" y="14"/>
                </a:lnTo>
                <a:lnTo>
                  <a:pt x="40" y="0"/>
                </a:lnTo>
                <a:lnTo>
                  <a:pt x="40" y="0"/>
                </a:lnTo>
                <a:lnTo>
                  <a:pt x="42" y="0"/>
                </a:lnTo>
                <a:lnTo>
                  <a:pt x="42" y="0"/>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2" name="Freeform 177"/>
          <p:cNvSpPr/>
          <p:nvPr/>
        </p:nvSpPr>
        <p:spPr bwMode="auto">
          <a:xfrm>
            <a:off x="5906240" y="4711920"/>
            <a:ext cx="32682" cy="31986"/>
          </a:xfrm>
          <a:custGeom>
            <a:avLst/>
            <a:gdLst>
              <a:gd name="T0" fmla="*/ 48 w 94"/>
              <a:gd name="T1" fmla="*/ 0 h 92"/>
              <a:gd name="T2" fmla="*/ 48 w 94"/>
              <a:gd name="T3" fmla="*/ 0 h 92"/>
              <a:gd name="T4" fmla="*/ 50 w 94"/>
              <a:gd name="T5" fmla="*/ 8 h 92"/>
              <a:gd name="T6" fmla="*/ 54 w 94"/>
              <a:gd name="T7" fmla="*/ 16 h 92"/>
              <a:gd name="T8" fmla="*/ 64 w 94"/>
              <a:gd name="T9" fmla="*/ 30 h 92"/>
              <a:gd name="T10" fmla="*/ 76 w 94"/>
              <a:gd name="T11" fmla="*/ 40 h 92"/>
              <a:gd name="T12" fmla="*/ 84 w 94"/>
              <a:gd name="T13" fmla="*/ 42 h 92"/>
              <a:gd name="T14" fmla="*/ 92 w 94"/>
              <a:gd name="T15" fmla="*/ 46 h 92"/>
              <a:gd name="T16" fmla="*/ 92 w 94"/>
              <a:gd name="T17" fmla="*/ 46 h 92"/>
              <a:gd name="T18" fmla="*/ 94 w 94"/>
              <a:gd name="T19" fmla="*/ 46 h 92"/>
              <a:gd name="T20" fmla="*/ 92 w 94"/>
              <a:gd name="T21" fmla="*/ 48 h 92"/>
              <a:gd name="T22" fmla="*/ 92 w 94"/>
              <a:gd name="T23" fmla="*/ 48 h 92"/>
              <a:gd name="T24" fmla="*/ 84 w 94"/>
              <a:gd name="T25" fmla="*/ 50 h 92"/>
              <a:gd name="T26" fmla="*/ 76 w 94"/>
              <a:gd name="T27" fmla="*/ 54 h 92"/>
              <a:gd name="T28" fmla="*/ 64 w 94"/>
              <a:gd name="T29" fmla="*/ 64 h 92"/>
              <a:gd name="T30" fmla="*/ 54 w 94"/>
              <a:gd name="T31" fmla="*/ 76 h 92"/>
              <a:gd name="T32" fmla="*/ 50 w 94"/>
              <a:gd name="T33" fmla="*/ 84 h 92"/>
              <a:gd name="T34" fmla="*/ 48 w 94"/>
              <a:gd name="T35" fmla="*/ 92 h 92"/>
              <a:gd name="T36" fmla="*/ 48 w 94"/>
              <a:gd name="T37" fmla="*/ 92 h 92"/>
              <a:gd name="T38" fmla="*/ 46 w 94"/>
              <a:gd name="T39" fmla="*/ 92 h 92"/>
              <a:gd name="T40" fmla="*/ 46 w 94"/>
              <a:gd name="T41" fmla="*/ 92 h 92"/>
              <a:gd name="T42" fmla="*/ 46 w 94"/>
              <a:gd name="T43" fmla="*/ 92 h 92"/>
              <a:gd name="T44" fmla="*/ 42 w 94"/>
              <a:gd name="T45" fmla="*/ 84 h 92"/>
              <a:gd name="T46" fmla="*/ 40 w 94"/>
              <a:gd name="T47" fmla="*/ 76 h 92"/>
              <a:gd name="T48" fmla="*/ 30 w 94"/>
              <a:gd name="T49" fmla="*/ 64 h 92"/>
              <a:gd name="T50" fmla="*/ 16 w 94"/>
              <a:gd name="T51" fmla="*/ 54 h 92"/>
              <a:gd name="T52" fmla="*/ 8 w 94"/>
              <a:gd name="T53" fmla="*/ 50 h 92"/>
              <a:gd name="T54" fmla="*/ 0 w 94"/>
              <a:gd name="T55" fmla="*/ 48 h 92"/>
              <a:gd name="T56" fmla="*/ 0 w 94"/>
              <a:gd name="T57" fmla="*/ 48 h 92"/>
              <a:gd name="T58" fmla="*/ 0 w 94"/>
              <a:gd name="T59" fmla="*/ 46 h 92"/>
              <a:gd name="T60" fmla="*/ 0 w 94"/>
              <a:gd name="T61" fmla="*/ 46 h 92"/>
              <a:gd name="T62" fmla="*/ 0 w 94"/>
              <a:gd name="T63" fmla="*/ 46 h 92"/>
              <a:gd name="T64" fmla="*/ 8 w 94"/>
              <a:gd name="T65" fmla="*/ 42 h 92"/>
              <a:gd name="T66" fmla="*/ 16 w 94"/>
              <a:gd name="T67" fmla="*/ 40 h 92"/>
              <a:gd name="T68" fmla="*/ 30 w 94"/>
              <a:gd name="T69" fmla="*/ 30 h 92"/>
              <a:gd name="T70" fmla="*/ 40 w 94"/>
              <a:gd name="T71" fmla="*/ 16 h 92"/>
              <a:gd name="T72" fmla="*/ 42 w 94"/>
              <a:gd name="T73" fmla="*/ 8 h 92"/>
              <a:gd name="T74" fmla="*/ 46 w 94"/>
              <a:gd name="T75" fmla="*/ 0 h 92"/>
              <a:gd name="T76" fmla="*/ 46 w 94"/>
              <a:gd name="T77" fmla="*/ 0 h 92"/>
              <a:gd name="T78" fmla="*/ 46 w 94"/>
              <a:gd name="T79" fmla="*/ 0 h 92"/>
              <a:gd name="T80" fmla="*/ 48 w 94"/>
              <a:gd name="T81" fmla="*/ 0 h 92"/>
              <a:gd name="T82" fmla="*/ 48 w 94"/>
              <a:gd name="T8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92">
                <a:moveTo>
                  <a:pt x="48" y="0"/>
                </a:moveTo>
                <a:lnTo>
                  <a:pt x="48" y="0"/>
                </a:lnTo>
                <a:lnTo>
                  <a:pt x="50" y="8"/>
                </a:lnTo>
                <a:lnTo>
                  <a:pt x="54" y="16"/>
                </a:lnTo>
                <a:lnTo>
                  <a:pt x="64" y="30"/>
                </a:lnTo>
                <a:lnTo>
                  <a:pt x="76" y="40"/>
                </a:lnTo>
                <a:lnTo>
                  <a:pt x="84" y="42"/>
                </a:lnTo>
                <a:lnTo>
                  <a:pt x="92" y="46"/>
                </a:lnTo>
                <a:lnTo>
                  <a:pt x="92" y="46"/>
                </a:lnTo>
                <a:lnTo>
                  <a:pt x="94" y="46"/>
                </a:lnTo>
                <a:lnTo>
                  <a:pt x="92" y="48"/>
                </a:lnTo>
                <a:lnTo>
                  <a:pt x="92" y="48"/>
                </a:lnTo>
                <a:lnTo>
                  <a:pt x="84" y="50"/>
                </a:lnTo>
                <a:lnTo>
                  <a:pt x="76" y="54"/>
                </a:lnTo>
                <a:lnTo>
                  <a:pt x="64" y="64"/>
                </a:lnTo>
                <a:lnTo>
                  <a:pt x="54" y="76"/>
                </a:lnTo>
                <a:lnTo>
                  <a:pt x="50" y="84"/>
                </a:lnTo>
                <a:lnTo>
                  <a:pt x="48" y="92"/>
                </a:lnTo>
                <a:lnTo>
                  <a:pt x="48" y="92"/>
                </a:lnTo>
                <a:lnTo>
                  <a:pt x="46" y="92"/>
                </a:lnTo>
                <a:lnTo>
                  <a:pt x="46" y="92"/>
                </a:lnTo>
                <a:lnTo>
                  <a:pt x="46" y="92"/>
                </a:lnTo>
                <a:lnTo>
                  <a:pt x="42" y="84"/>
                </a:lnTo>
                <a:lnTo>
                  <a:pt x="40" y="76"/>
                </a:lnTo>
                <a:lnTo>
                  <a:pt x="30" y="64"/>
                </a:lnTo>
                <a:lnTo>
                  <a:pt x="16" y="54"/>
                </a:lnTo>
                <a:lnTo>
                  <a:pt x="8" y="50"/>
                </a:lnTo>
                <a:lnTo>
                  <a:pt x="0" y="48"/>
                </a:lnTo>
                <a:lnTo>
                  <a:pt x="0" y="48"/>
                </a:lnTo>
                <a:lnTo>
                  <a:pt x="0" y="46"/>
                </a:lnTo>
                <a:lnTo>
                  <a:pt x="0" y="46"/>
                </a:lnTo>
                <a:lnTo>
                  <a:pt x="0" y="46"/>
                </a:lnTo>
                <a:lnTo>
                  <a:pt x="8" y="42"/>
                </a:lnTo>
                <a:lnTo>
                  <a:pt x="16" y="40"/>
                </a:lnTo>
                <a:lnTo>
                  <a:pt x="30" y="30"/>
                </a:lnTo>
                <a:lnTo>
                  <a:pt x="40" y="16"/>
                </a:lnTo>
                <a:lnTo>
                  <a:pt x="42" y="8"/>
                </a:lnTo>
                <a:lnTo>
                  <a:pt x="46" y="0"/>
                </a:lnTo>
                <a:lnTo>
                  <a:pt x="46" y="0"/>
                </a:lnTo>
                <a:lnTo>
                  <a:pt x="46" y="0"/>
                </a:lnTo>
                <a:lnTo>
                  <a:pt x="48" y="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3" name="Freeform 178"/>
          <p:cNvSpPr/>
          <p:nvPr/>
        </p:nvSpPr>
        <p:spPr bwMode="auto">
          <a:xfrm>
            <a:off x="5675381" y="4752251"/>
            <a:ext cx="25033" cy="25728"/>
          </a:xfrm>
          <a:custGeom>
            <a:avLst/>
            <a:gdLst>
              <a:gd name="T0" fmla="*/ 38 w 72"/>
              <a:gd name="T1" fmla="*/ 2 h 74"/>
              <a:gd name="T2" fmla="*/ 38 w 72"/>
              <a:gd name="T3" fmla="*/ 2 h 74"/>
              <a:gd name="T4" fmla="*/ 42 w 72"/>
              <a:gd name="T5" fmla="*/ 14 h 74"/>
              <a:gd name="T6" fmla="*/ 50 w 72"/>
              <a:gd name="T7" fmla="*/ 24 h 74"/>
              <a:gd name="T8" fmla="*/ 60 w 72"/>
              <a:gd name="T9" fmla="*/ 32 h 74"/>
              <a:gd name="T10" fmla="*/ 72 w 72"/>
              <a:gd name="T11" fmla="*/ 36 h 74"/>
              <a:gd name="T12" fmla="*/ 72 w 72"/>
              <a:gd name="T13" fmla="*/ 36 h 74"/>
              <a:gd name="T14" fmla="*/ 72 w 72"/>
              <a:gd name="T15" fmla="*/ 38 h 74"/>
              <a:gd name="T16" fmla="*/ 72 w 72"/>
              <a:gd name="T17" fmla="*/ 38 h 74"/>
              <a:gd name="T18" fmla="*/ 72 w 72"/>
              <a:gd name="T19" fmla="*/ 38 h 74"/>
              <a:gd name="T20" fmla="*/ 60 w 72"/>
              <a:gd name="T21" fmla="*/ 42 h 74"/>
              <a:gd name="T22" fmla="*/ 50 w 72"/>
              <a:gd name="T23" fmla="*/ 50 h 74"/>
              <a:gd name="T24" fmla="*/ 42 w 72"/>
              <a:gd name="T25" fmla="*/ 60 h 74"/>
              <a:gd name="T26" fmla="*/ 38 w 72"/>
              <a:gd name="T27" fmla="*/ 74 h 74"/>
              <a:gd name="T28" fmla="*/ 38 w 72"/>
              <a:gd name="T29" fmla="*/ 74 h 74"/>
              <a:gd name="T30" fmla="*/ 36 w 72"/>
              <a:gd name="T31" fmla="*/ 74 h 74"/>
              <a:gd name="T32" fmla="*/ 36 w 72"/>
              <a:gd name="T33" fmla="*/ 74 h 74"/>
              <a:gd name="T34" fmla="*/ 36 w 72"/>
              <a:gd name="T35" fmla="*/ 74 h 74"/>
              <a:gd name="T36" fmla="*/ 30 w 72"/>
              <a:gd name="T37" fmla="*/ 60 h 74"/>
              <a:gd name="T38" fmla="*/ 24 w 72"/>
              <a:gd name="T39" fmla="*/ 50 h 74"/>
              <a:gd name="T40" fmla="*/ 12 w 72"/>
              <a:gd name="T41" fmla="*/ 42 h 74"/>
              <a:gd name="T42" fmla="*/ 0 w 72"/>
              <a:gd name="T43" fmla="*/ 38 h 74"/>
              <a:gd name="T44" fmla="*/ 0 w 72"/>
              <a:gd name="T45" fmla="*/ 38 h 74"/>
              <a:gd name="T46" fmla="*/ 0 w 72"/>
              <a:gd name="T47" fmla="*/ 38 h 74"/>
              <a:gd name="T48" fmla="*/ 0 w 72"/>
              <a:gd name="T49" fmla="*/ 36 h 74"/>
              <a:gd name="T50" fmla="*/ 0 w 72"/>
              <a:gd name="T51" fmla="*/ 36 h 74"/>
              <a:gd name="T52" fmla="*/ 12 w 72"/>
              <a:gd name="T53" fmla="*/ 32 h 74"/>
              <a:gd name="T54" fmla="*/ 24 w 72"/>
              <a:gd name="T55" fmla="*/ 24 h 74"/>
              <a:gd name="T56" fmla="*/ 30 w 72"/>
              <a:gd name="T57" fmla="*/ 14 h 74"/>
              <a:gd name="T58" fmla="*/ 36 w 72"/>
              <a:gd name="T59" fmla="*/ 2 h 74"/>
              <a:gd name="T60" fmla="*/ 36 w 72"/>
              <a:gd name="T61" fmla="*/ 2 h 74"/>
              <a:gd name="T62" fmla="*/ 36 w 72"/>
              <a:gd name="T63" fmla="*/ 0 h 74"/>
              <a:gd name="T64" fmla="*/ 38 w 72"/>
              <a:gd name="T65" fmla="*/ 2 h 74"/>
              <a:gd name="T66" fmla="*/ 38 w 72"/>
              <a:gd name="T6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74">
                <a:moveTo>
                  <a:pt x="38" y="2"/>
                </a:moveTo>
                <a:lnTo>
                  <a:pt x="38" y="2"/>
                </a:lnTo>
                <a:lnTo>
                  <a:pt x="42" y="14"/>
                </a:lnTo>
                <a:lnTo>
                  <a:pt x="50" y="24"/>
                </a:lnTo>
                <a:lnTo>
                  <a:pt x="60" y="32"/>
                </a:lnTo>
                <a:lnTo>
                  <a:pt x="72" y="36"/>
                </a:lnTo>
                <a:lnTo>
                  <a:pt x="72" y="36"/>
                </a:lnTo>
                <a:lnTo>
                  <a:pt x="72" y="38"/>
                </a:lnTo>
                <a:lnTo>
                  <a:pt x="72" y="38"/>
                </a:lnTo>
                <a:lnTo>
                  <a:pt x="72" y="38"/>
                </a:lnTo>
                <a:lnTo>
                  <a:pt x="60" y="42"/>
                </a:lnTo>
                <a:lnTo>
                  <a:pt x="50" y="50"/>
                </a:lnTo>
                <a:lnTo>
                  <a:pt x="42" y="60"/>
                </a:lnTo>
                <a:lnTo>
                  <a:pt x="38" y="74"/>
                </a:lnTo>
                <a:lnTo>
                  <a:pt x="38" y="74"/>
                </a:lnTo>
                <a:lnTo>
                  <a:pt x="36" y="74"/>
                </a:lnTo>
                <a:lnTo>
                  <a:pt x="36" y="74"/>
                </a:lnTo>
                <a:lnTo>
                  <a:pt x="36" y="74"/>
                </a:lnTo>
                <a:lnTo>
                  <a:pt x="30" y="60"/>
                </a:lnTo>
                <a:lnTo>
                  <a:pt x="24" y="50"/>
                </a:lnTo>
                <a:lnTo>
                  <a:pt x="12" y="42"/>
                </a:lnTo>
                <a:lnTo>
                  <a:pt x="0" y="38"/>
                </a:lnTo>
                <a:lnTo>
                  <a:pt x="0" y="38"/>
                </a:lnTo>
                <a:lnTo>
                  <a:pt x="0" y="38"/>
                </a:lnTo>
                <a:lnTo>
                  <a:pt x="0" y="36"/>
                </a:lnTo>
                <a:lnTo>
                  <a:pt x="0" y="36"/>
                </a:lnTo>
                <a:lnTo>
                  <a:pt x="12" y="32"/>
                </a:lnTo>
                <a:lnTo>
                  <a:pt x="24" y="24"/>
                </a:lnTo>
                <a:lnTo>
                  <a:pt x="30" y="14"/>
                </a:lnTo>
                <a:lnTo>
                  <a:pt x="36" y="2"/>
                </a:lnTo>
                <a:lnTo>
                  <a:pt x="36" y="2"/>
                </a:lnTo>
                <a:lnTo>
                  <a:pt x="36" y="0"/>
                </a:lnTo>
                <a:lnTo>
                  <a:pt x="38" y="2"/>
                </a:lnTo>
                <a:lnTo>
                  <a:pt x="38"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4" name="Freeform 179"/>
          <p:cNvSpPr/>
          <p:nvPr/>
        </p:nvSpPr>
        <p:spPr bwMode="auto">
          <a:xfrm>
            <a:off x="5696937" y="4738344"/>
            <a:ext cx="10430" cy="11126"/>
          </a:xfrm>
          <a:custGeom>
            <a:avLst/>
            <a:gdLst>
              <a:gd name="T0" fmla="*/ 30 w 30"/>
              <a:gd name="T1" fmla="*/ 16 h 32"/>
              <a:gd name="T2" fmla="*/ 30 w 30"/>
              <a:gd name="T3" fmla="*/ 16 h 32"/>
              <a:gd name="T4" fmla="*/ 30 w 30"/>
              <a:gd name="T5" fmla="*/ 22 h 32"/>
              <a:gd name="T6" fmla="*/ 26 w 30"/>
              <a:gd name="T7" fmla="*/ 26 h 32"/>
              <a:gd name="T8" fmla="*/ 22 w 30"/>
              <a:gd name="T9" fmla="*/ 30 h 32"/>
              <a:gd name="T10" fmla="*/ 16 w 30"/>
              <a:gd name="T11" fmla="*/ 32 h 32"/>
              <a:gd name="T12" fmla="*/ 16 w 30"/>
              <a:gd name="T13" fmla="*/ 32 h 32"/>
              <a:gd name="T14" fmla="*/ 10 w 30"/>
              <a:gd name="T15" fmla="*/ 30 h 32"/>
              <a:gd name="T16" fmla="*/ 4 w 30"/>
              <a:gd name="T17" fmla="*/ 26 h 32"/>
              <a:gd name="T18" fmla="*/ 0 w 30"/>
              <a:gd name="T19" fmla="*/ 22 h 32"/>
              <a:gd name="T20" fmla="*/ 0 w 30"/>
              <a:gd name="T21" fmla="*/ 16 h 32"/>
              <a:gd name="T22" fmla="*/ 0 w 30"/>
              <a:gd name="T23" fmla="*/ 16 h 32"/>
              <a:gd name="T24" fmla="*/ 0 w 30"/>
              <a:gd name="T25" fmla="*/ 10 h 32"/>
              <a:gd name="T26" fmla="*/ 4 w 30"/>
              <a:gd name="T27" fmla="*/ 4 h 32"/>
              <a:gd name="T28" fmla="*/ 10 w 30"/>
              <a:gd name="T29" fmla="*/ 2 h 32"/>
              <a:gd name="T30" fmla="*/ 16 w 30"/>
              <a:gd name="T31" fmla="*/ 0 h 32"/>
              <a:gd name="T32" fmla="*/ 16 w 30"/>
              <a:gd name="T33" fmla="*/ 0 h 32"/>
              <a:gd name="T34" fmla="*/ 22 w 30"/>
              <a:gd name="T35" fmla="*/ 2 h 32"/>
              <a:gd name="T36" fmla="*/ 26 w 30"/>
              <a:gd name="T37" fmla="*/ 4 h 32"/>
              <a:gd name="T38" fmla="*/ 30 w 30"/>
              <a:gd name="T39" fmla="*/ 10 h 32"/>
              <a:gd name="T40" fmla="*/ 30 w 30"/>
              <a:gd name="T41" fmla="*/ 16 h 32"/>
              <a:gd name="T42" fmla="*/ 30 w 30"/>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2">
                <a:moveTo>
                  <a:pt x="30" y="16"/>
                </a:moveTo>
                <a:lnTo>
                  <a:pt x="30"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2"/>
                </a:lnTo>
                <a:lnTo>
                  <a:pt x="16" y="0"/>
                </a:lnTo>
                <a:lnTo>
                  <a:pt x="16" y="0"/>
                </a:lnTo>
                <a:lnTo>
                  <a:pt x="22" y="2"/>
                </a:lnTo>
                <a:lnTo>
                  <a:pt x="26" y="4"/>
                </a:lnTo>
                <a:lnTo>
                  <a:pt x="30" y="10"/>
                </a:lnTo>
                <a:lnTo>
                  <a:pt x="30" y="16"/>
                </a:lnTo>
                <a:lnTo>
                  <a:pt x="3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5" name="Rectangle 180"/>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6" name="Rectangle 181"/>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7" name="Freeform 182"/>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8" name="Freeform 183"/>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9" name="Freeform 184"/>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0" name="Freeform 185"/>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1" name="Freeform 186"/>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2" name="Freeform 187"/>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3" name="Freeform 188"/>
          <p:cNvSpPr/>
          <p:nvPr/>
        </p:nvSpPr>
        <p:spPr bwMode="auto">
          <a:xfrm>
            <a:off x="5576640" y="4752946"/>
            <a:ext cx="28510" cy="52847"/>
          </a:xfrm>
          <a:custGeom>
            <a:avLst/>
            <a:gdLst>
              <a:gd name="T0" fmla="*/ 12 w 82"/>
              <a:gd name="T1" fmla="*/ 106 h 152"/>
              <a:gd name="T2" fmla="*/ 12 w 82"/>
              <a:gd name="T3" fmla="*/ 106 h 152"/>
              <a:gd name="T4" fmla="*/ 18 w 82"/>
              <a:gd name="T5" fmla="*/ 116 h 152"/>
              <a:gd name="T6" fmla="*/ 26 w 82"/>
              <a:gd name="T7" fmla="*/ 126 h 152"/>
              <a:gd name="T8" fmla="*/ 32 w 82"/>
              <a:gd name="T9" fmla="*/ 134 h 152"/>
              <a:gd name="T10" fmla="*/ 42 w 82"/>
              <a:gd name="T11" fmla="*/ 140 h 152"/>
              <a:gd name="T12" fmla="*/ 50 w 82"/>
              <a:gd name="T13" fmla="*/ 146 h 152"/>
              <a:gd name="T14" fmla="*/ 60 w 82"/>
              <a:gd name="T15" fmla="*/ 148 h 152"/>
              <a:gd name="T16" fmla="*/ 68 w 82"/>
              <a:gd name="T17" fmla="*/ 150 h 152"/>
              <a:gd name="T18" fmla="*/ 78 w 82"/>
              <a:gd name="T19" fmla="*/ 152 h 152"/>
              <a:gd name="T20" fmla="*/ 78 w 82"/>
              <a:gd name="T21" fmla="*/ 152 h 152"/>
              <a:gd name="T22" fmla="*/ 82 w 82"/>
              <a:gd name="T23" fmla="*/ 126 h 152"/>
              <a:gd name="T24" fmla="*/ 80 w 82"/>
              <a:gd name="T25" fmla="*/ 100 h 152"/>
              <a:gd name="T26" fmla="*/ 76 w 82"/>
              <a:gd name="T27" fmla="*/ 76 h 152"/>
              <a:gd name="T28" fmla="*/ 70 w 82"/>
              <a:gd name="T29" fmla="*/ 52 h 152"/>
              <a:gd name="T30" fmla="*/ 70 w 82"/>
              <a:gd name="T31" fmla="*/ 52 h 152"/>
              <a:gd name="T32" fmla="*/ 60 w 82"/>
              <a:gd name="T33" fmla="*/ 34 h 152"/>
              <a:gd name="T34" fmla="*/ 50 w 82"/>
              <a:gd name="T35" fmla="*/ 20 h 152"/>
              <a:gd name="T36" fmla="*/ 38 w 82"/>
              <a:gd name="T37" fmla="*/ 8 h 152"/>
              <a:gd name="T38" fmla="*/ 26 w 82"/>
              <a:gd name="T39" fmla="*/ 0 h 152"/>
              <a:gd name="T40" fmla="*/ 26 w 82"/>
              <a:gd name="T41" fmla="*/ 0 h 152"/>
              <a:gd name="T42" fmla="*/ 18 w 82"/>
              <a:gd name="T43" fmla="*/ 0 h 152"/>
              <a:gd name="T44" fmla="*/ 12 w 82"/>
              <a:gd name="T45" fmla="*/ 2 h 152"/>
              <a:gd name="T46" fmla="*/ 6 w 82"/>
              <a:gd name="T47" fmla="*/ 10 h 152"/>
              <a:gd name="T48" fmla="*/ 4 w 82"/>
              <a:gd name="T49" fmla="*/ 18 h 152"/>
              <a:gd name="T50" fmla="*/ 4 w 82"/>
              <a:gd name="T51" fmla="*/ 18 h 152"/>
              <a:gd name="T52" fmla="*/ 0 w 82"/>
              <a:gd name="T53" fmla="*/ 42 h 152"/>
              <a:gd name="T54" fmla="*/ 2 w 82"/>
              <a:gd name="T55" fmla="*/ 64 h 152"/>
              <a:gd name="T56" fmla="*/ 4 w 82"/>
              <a:gd name="T57" fmla="*/ 86 h 152"/>
              <a:gd name="T58" fmla="*/ 12 w 82"/>
              <a:gd name="T59" fmla="*/ 106 h 152"/>
              <a:gd name="T60" fmla="*/ 12 w 82"/>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152">
                <a:moveTo>
                  <a:pt x="12" y="106"/>
                </a:moveTo>
                <a:lnTo>
                  <a:pt x="12" y="106"/>
                </a:lnTo>
                <a:lnTo>
                  <a:pt x="18" y="116"/>
                </a:lnTo>
                <a:lnTo>
                  <a:pt x="26" y="126"/>
                </a:lnTo>
                <a:lnTo>
                  <a:pt x="32" y="134"/>
                </a:lnTo>
                <a:lnTo>
                  <a:pt x="42" y="140"/>
                </a:lnTo>
                <a:lnTo>
                  <a:pt x="50" y="146"/>
                </a:lnTo>
                <a:lnTo>
                  <a:pt x="60" y="148"/>
                </a:lnTo>
                <a:lnTo>
                  <a:pt x="68" y="150"/>
                </a:lnTo>
                <a:lnTo>
                  <a:pt x="78" y="152"/>
                </a:lnTo>
                <a:lnTo>
                  <a:pt x="78" y="152"/>
                </a:lnTo>
                <a:lnTo>
                  <a:pt x="82" y="126"/>
                </a:lnTo>
                <a:lnTo>
                  <a:pt x="80" y="100"/>
                </a:lnTo>
                <a:lnTo>
                  <a:pt x="76" y="76"/>
                </a:lnTo>
                <a:lnTo>
                  <a:pt x="70" y="52"/>
                </a:lnTo>
                <a:lnTo>
                  <a:pt x="70" y="52"/>
                </a:lnTo>
                <a:lnTo>
                  <a:pt x="60" y="34"/>
                </a:lnTo>
                <a:lnTo>
                  <a:pt x="50" y="20"/>
                </a:lnTo>
                <a:lnTo>
                  <a:pt x="38" y="8"/>
                </a:lnTo>
                <a:lnTo>
                  <a:pt x="26" y="0"/>
                </a:lnTo>
                <a:lnTo>
                  <a:pt x="26" y="0"/>
                </a:lnTo>
                <a:lnTo>
                  <a:pt x="18" y="0"/>
                </a:lnTo>
                <a:lnTo>
                  <a:pt x="12" y="2"/>
                </a:lnTo>
                <a:lnTo>
                  <a:pt x="6" y="10"/>
                </a:lnTo>
                <a:lnTo>
                  <a:pt x="4" y="18"/>
                </a:lnTo>
                <a:lnTo>
                  <a:pt x="4" y="18"/>
                </a:lnTo>
                <a:lnTo>
                  <a:pt x="0" y="42"/>
                </a:lnTo>
                <a:lnTo>
                  <a:pt x="2" y="64"/>
                </a:lnTo>
                <a:lnTo>
                  <a:pt x="4" y="86"/>
                </a:lnTo>
                <a:lnTo>
                  <a:pt x="12" y="106"/>
                </a:lnTo>
                <a:lnTo>
                  <a:pt x="12"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4" name="Freeform 189"/>
          <p:cNvSpPr/>
          <p:nvPr/>
        </p:nvSpPr>
        <p:spPr bwMode="auto">
          <a:xfrm>
            <a:off x="5603759" y="4768940"/>
            <a:ext cx="40331" cy="37549"/>
          </a:xfrm>
          <a:custGeom>
            <a:avLst/>
            <a:gdLst>
              <a:gd name="T0" fmla="*/ 76 w 116"/>
              <a:gd name="T1" fmla="*/ 82 h 108"/>
              <a:gd name="T2" fmla="*/ 76 w 116"/>
              <a:gd name="T3" fmla="*/ 82 h 108"/>
              <a:gd name="T4" fmla="*/ 58 w 116"/>
              <a:gd name="T5" fmla="*/ 96 h 108"/>
              <a:gd name="T6" fmla="*/ 40 w 116"/>
              <a:gd name="T7" fmla="*/ 104 h 108"/>
              <a:gd name="T8" fmla="*/ 30 w 116"/>
              <a:gd name="T9" fmla="*/ 106 h 108"/>
              <a:gd name="T10" fmla="*/ 20 w 116"/>
              <a:gd name="T11" fmla="*/ 108 h 108"/>
              <a:gd name="T12" fmla="*/ 10 w 116"/>
              <a:gd name="T13" fmla="*/ 108 h 108"/>
              <a:gd name="T14" fmla="*/ 0 w 116"/>
              <a:gd name="T15" fmla="*/ 106 h 108"/>
              <a:gd name="T16" fmla="*/ 0 w 116"/>
              <a:gd name="T17" fmla="*/ 106 h 108"/>
              <a:gd name="T18" fmla="*/ 2 w 116"/>
              <a:gd name="T19" fmla="*/ 94 h 108"/>
              <a:gd name="T20" fmla="*/ 4 w 116"/>
              <a:gd name="T21" fmla="*/ 80 h 108"/>
              <a:gd name="T22" fmla="*/ 8 w 116"/>
              <a:gd name="T23" fmla="*/ 68 h 108"/>
              <a:gd name="T24" fmla="*/ 12 w 116"/>
              <a:gd name="T25" fmla="*/ 56 h 108"/>
              <a:gd name="T26" fmla="*/ 18 w 116"/>
              <a:gd name="T27" fmla="*/ 46 h 108"/>
              <a:gd name="T28" fmla="*/ 26 w 116"/>
              <a:gd name="T29" fmla="*/ 36 h 108"/>
              <a:gd name="T30" fmla="*/ 34 w 116"/>
              <a:gd name="T31" fmla="*/ 26 h 108"/>
              <a:gd name="T32" fmla="*/ 44 w 116"/>
              <a:gd name="T33" fmla="*/ 18 h 108"/>
              <a:gd name="T34" fmla="*/ 44 w 116"/>
              <a:gd name="T35" fmla="*/ 18 h 108"/>
              <a:gd name="T36" fmla="*/ 58 w 116"/>
              <a:gd name="T37" fmla="*/ 8 h 108"/>
              <a:gd name="T38" fmla="*/ 74 w 116"/>
              <a:gd name="T39" fmla="*/ 2 h 108"/>
              <a:gd name="T40" fmla="*/ 90 w 116"/>
              <a:gd name="T41" fmla="*/ 0 h 108"/>
              <a:gd name="T42" fmla="*/ 106 w 116"/>
              <a:gd name="T43" fmla="*/ 0 h 108"/>
              <a:gd name="T44" fmla="*/ 106 w 116"/>
              <a:gd name="T45" fmla="*/ 0 h 108"/>
              <a:gd name="T46" fmla="*/ 112 w 116"/>
              <a:gd name="T47" fmla="*/ 2 h 108"/>
              <a:gd name="T48" fmla="*/ 116 w 116"/>
              <a:gd name="T49" fmla="*/ 8 h 108"/>
              <a:gd name="T50" fmla="*/ 116 w 116"/>
              <a:gd name="T51" fmla="*/ 16 h 108"/>
              <a:gd name="T52" fmla="*/ 116 w 116"/>
              <a:gd name="T53" fmla="*/ 22 h 108"/>
              <a:gd name="T54" fmla="*/ 116 w 116"/>
              <a:gd name="T55" fmla="*/ 22 h 108"/>
              <a:gd name="T56" fmla="*/ 108 w 116"/>
              <a:gd name="T57" fmla="*/ 40 h 108"/>
              <a:gd name="T58" fmla="*/ 100 w 116"/>
              <a:gd name="T59" fmla="*/ 54 h 108"/>
              <a:gd name="T60" fmla="*/ 88 w 116"/>
              <a:gd name="T61" fmla="*/ 70 h 108"/>
              <a:gd name="T62" fmla="*/ 76 w 116"/>
              <a:gd name="T63" fmla="*/ 82 h 108"/>
              <a:gd name="T64" fmla="*/ 76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76" y="82"/>
                </a:moveTo>
                <a:lnTo>
                  <a:pt x="76" y="82"/>
                </a:lnTo>
                <a:lnTo>
                  <a:pt x="58" y="96"/>
                </a:lnTo>
                <a:lnTo>
                  <a:pt x="40" y="104"/>
                </a:lnTo>
                <a:lnTo>
                  <a:pt x="30" y="106"/>
                </a:lnTo>
                <a:lnTo>
                  <a:pt x="20" y="108"/>
                </a:lnTo>
                <a:lnTo>
                  <a:pt x="10" y="108"/>
                </a:lnTo>
                <a:lnTo>
                  <a:pt x="0" y="106"/>
                </a:lnTo>
                <a:lnTo>
                  <a:pt x="0" y="106"/>
                </a:lnTo>
                <a:lnTo>
                  <a:pt x="2" y="94"/>
                </a:lnTo>
                <a:lnTo>
                  <a:pt x="4" y="80"/>
                </a:lnTo>
                <a:lnTo>
                  <a:pt x="8" y="68"/>
                </a:lnTo>
                <a:lnTo>
                  <a:pt x="12" y="56"/>
                </a:lnTo>
                <a:lnTo>
                  <a:pt x="18" y="46"/>
                </a:lnTo>
                <a:lnTo>
                  <a:pt x="26" y="36"/>
                </a:lnTo>
                <a:lnTo>
                  <a:pt x="34" y="26"/>
                </a:lnTo>
                <a:lnTo>
                  <a:pt x="44" y="18"/>
                </a:lnTo>
                <a:lnTo>
                  <a:pt x="44" y="18"/>
                </a:lnTo>
                <a:lnTo>
                  <a:pt x="58" y="8"/>
                </a:lnTo>
                <a:lnTo>
                  <a:pt x="74" y="2"/>
                </a:lnTo>
                <a:lnTo>
                  <a:pt x="90" y="0"/>
                </a:lnTo>
                <a:lnTo>
                  <a:pt x="106" y="0"/>
                </a:lnTo>
                <a:lnTo>
                  <a:pt x="106" y="0"/>
                </a:lnTo>
                <a:lnTo>
                  <a:pt x="112" y="2"/>
                </a:lnTo>
                <a:lnTo>
                  <a:pt x="116" y="8"/>
                </a:lnTo>
                <a:lnTo>
                  <a:pt x="116" y="16"/>
                </a:lnTo>
                <a:lnTo>
                  <a:pt x="116" y="22"/>
                </a:lnTo>
                <a:lnTo>
                  <a:pt x="116" y="22"/>
                </a:lnTo>
                <a:lnTo>
                  <a:pt x="108" y="40"/>
                </a:lnTo>
                <a:lnTo>
                  <a:pt x="100" y="54"/>
                </a:lnTo>
                <a:lnTo>
                  <a:pt x="88" y="70"/>
                </a:lnTo>
                <a:lnTo>
                  <a:pt x="76" y="82"/>
                </a:lnTo>
                <a:lnTo>
                  <a:pt x="7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5" name="Freeform 190"/>
          <p:cNvSpPr/>
          <p:nvPr/>
        </p:nvSpPr>
        <p:spPr bwMode="auto">
          <a:xfrm>
            <a:off x="5568296" y="4812052"/>
            <a:ext cx="34768" cy="47284"/>
          </a:xfrm>
          <a:custGeom>
            <a:avLst/>
            <a:gdLst>
              <a:gd name="T0" fmla="*/ 26 w 100"/>
              <a:gd name="T1" fmla="*/ 104 h 136"/>
              <a:gd name="T2" fmla="*/ 26 w 100"/>
              <a:gd name="T3" fmla="*/ 104 h 136"/>
              <a:gd name="T4" fmla="*/ 34 w 100"/>
              <a:gd name="T5" fmla="*/ 112 h 136"/>
              <a:gd name="T6" fmla="*/ 44 w 100"/>
              <a:gd name="T7" fmla="*/ 120 h 136"/>
              <a:gd name="T8" fmla="*/ 52 w 100"/>
              <a:gd name="T9" fmla="*/ 126 h 136"/>
              <a:gd name="T10" fmla="*/ 62 w 100"/>
              <a:gd name="T11" fmla="*/ 132 h 136"/>
              <a:gd name="T12" fmla="*/ 72 w 100"/>
              <a:gd name="T13" fmla="*/ 134 h 136"/>
              <a:gd name="T14" fmla="*/ 82 w 100"/>
              <a:gd name="T15" fmla="*/ 136 h 136"/>
              <a:gd name="T16" fmla="*/ 90 w 100"/>
              <a:gd name="T17" fmla="*/ 136 h 136"/>
              <a:gd name="T18" fmla="*/ 100 w 100"/>
              <a:gd name="T19" fmla="*/ 134 h 136"/>
              <a:gd name="T20" fmla="*/ 100 w 100"/>
              <a:gd name="T21" fmla="*/ 134 h 136"/>
              <a:gd name="T22" fmla="*/ 98 w 100"/>
              <a:gd name="T23" fmla="*/ 110 h 136"/>
              <a:gd name="T24" fmla="*/ 92 w 100"/>
              <a:gd name="T25" fmla="*/ 86 h 136"/>
              <a:gd name="T26" fmla="*/ 84 w 100"/>
              <a:gd name="T27" fmla="*/ 62 h 136"/>
              <a:gd name="T28" fmla="*/ 72 w 100"/>
              <a:gd name="T29" fmla="*/ 40 h 136"/>
              <a:gd name="T30" fmla="*/ 72 w 100"/>
              <a:gd name="T31" fmla="*/ 40 h 136"/>
              <a:gd name="T32" fmla="*/ 60 w 100"/>
              <a:gd name="T33" fmla="*/ 26 h 136"/>
              <a:gd name="T34" fmla="*/ 46 w 100"/>
              <a:gd name="T35" fmla="*/ 14 h 136"/>
              <a:gd name="T36" fmla="*/ 32 w 100"/>
              <a:gd name="T37" fmla="*/ 6 h 136"/>
              <a:gd name="T38" fmla="*/ 18 w 100"/>
              <a:gd name="T39" fmla="*/ 0 h 136"/>
              <a:gd name="T40" fmla="*/ 18 w 100"/>
              <a:gd name="T41" fmla="*/ 0 h 136"/>
              <a:gd name="T42" fmla="*/ 12 w 100"/>
              <a:gd name="T43" fmla="*/ 2 h 136"/>
              <a:gd name="T44" fmla="*/ 6 w 100"/>
              <a:gd name="T45" fmla="*/ 6 h 136"/>
              <a:gd name="T46" fmla="*/ 2 w 100"/>
              <a:gd name="T47" fmla="*/ 14 h 136"/>
              <a:gd name="T48" fmla="*/ 0 w 100"/>
              <a:gd name="T49" fmla="*/ 24 h 136"/>
              <a:gd name="T50" fmla="*/ 0 w 100"/>
              <a:gd name="T51" fmla="*/ 24 h 136"/>
              <a:gd name="T52" fmla="*/ 2 w 100"/>
              <a:gd name="T53" fmla="*/ 46 h 136"/>
              <a:gd name="T54" fmla="*/ 8 w 100"/>
              <a:gd name="T55" fmla="*/ 66 h 136"/>
              <a:gd name="T56" fmla="*/ 16 w 100"/>
              <a:gd name="T57" fmla="*/ 86 h 136"/>
              <a:gd name="T58" fmla="*/ 26 w 100"/>
              <a:gd name="T59" fmla="*/ 104 h 136"/>
              <a:gd name="T60" fmla="*/ 26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26" y="104"/>
                </a:moveTo>
                <a:lnTo>
                  <a:pt x="26" y="104"/>
                </a:lnTo>
                <a:lnTo>
                  <a:pt x="34" y="112"/>
                </a:lnTo>
                <a:lnTo>
                  <a:pt x="44" y="120"/>
                </a:lnTo>
                <a:lnTo>
                  <a:pt x="52" y="126"/>
                </a:lnTo>
                <a:lnTo>
                  <a:pt x="62" y="132"/>
                </a:lnTo>
                <a:lnTo>
                  <a:pt x="72" y="134"/>
                </a:lnTo>
                <a:lnTo>
                  <a:pt x="82" y="136"/>
                </a:lnTo>
                <a:lnTo>
                  <a:pt x="90" y="136"/>
                </a:lnTo>
                <a:lnTo>
                  <a:pt x="100" y="134"/>
                </a:lnTo>
                <a:lnTo>
                  <a:pt x="100" y="134"/>
                </a:lnTo>
                <a:lnTo>
                  <a:pt x="98" y="110"/>
                </a:lnTo>
                <a:lnTo>
                  <a:pt x="92" y="86"/>
                </a:lnTo>
                <a:lnTo>
                  <a:pt x="84" y="62"/>
                </a:lnTo>
                <a:lnTo>
                  <a:pt x="72" y="40"/>
                </a:lnTo>
                <a:lnTo>
                  <a:pt x="72" y="40"/>
                </a:lnTo>
                <a:lnTo>
                  <a:pt x="60" y="26"/>
                </a:lnTo>
                <a:lnTo>
                  <a:pt x="46" y="14"/>
                </a:lnTo>
                <a:lnTo>
                  <a:pt x="32" y="6"/>
                </a:lnTo>
                <a:lnTo>
                  <a:pt x="18" y="0"/>
                </a:lnTo>
                <a:lnTo>
                  <a:pt x="18" y="0"/>
                </a:lnTo>
                <a:lnTo>
                  <a:pt x="12" y="2"/>
                </a:lnTo>
                <a:lnTo>
                  <a:pt x="6" y="6"/>
                </a:lnTo>
                <a:lnTo>
                  <a:pt x="2" y="14"/>
                </a:lnTo>
                <a:lnTo>
                  <a:pt x="0" y="24"/>
                </a:lnTo>
                <a:lnTo>
                  <a:pt x="0" y="24"/>
                </a:lnTo>
                <a:lnTo>
                  <a:pt x="2" y="46"/>
                </a:lnTo>
                <a:lnTo>
                  <a:pt x="8" y="66"/>
                </a:lnTo>
                <a:lnTo>
                  <a:pt x="16" y="86"/>
                </a:lnTo>
                <a:lnTo>
                  <a:pt x="26" y="104"/>
                </a:lnTo>
                <a:lnTo>
                  <a:pt x="26"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6" name="Freeform 191"/>
          <p:cNvSpPr/>
          <p:nvPr/>
        </p:nvSpPr>
        <p:spPr bwMode="auto">
          <a:xfrm>
            <a:off x="5603064" y="4816919"/>
            <a:ext cx="33377" cy="41721"/>
          </a:xfrm>
          <a:custGeom>
            <a:avLst/>
            <a:gdLst>
              <a:gd name="T0" fmla="*/ 70 w 96"/>
              <a:gd name="T1" fmla="*/ 84 h 120"/>
              <a:gd name="T2" fmla="*/ 70 w 96"/>
              <a:gd name="T3" fmla="*/ 84 h 120"/>
              <a:gd name="T4" fmla="*/ 56 w 96"/>
              <a:gd name="T5" fmla="*/ 100 h 120"/>
              <a:gd name="T6" fmla="*/ 38 w 96"/>
              <a:gd name="T7" fmla="*/ 110 h 120"/>
              <a:gd name="T8" fmla="*/ 20 w 96"/>
              <a:gd name="T9" fmla="*/ 118 h 120"/>
              <a:gd name="T10" fmla="*/ 10 w 96"/>
              <a:gd name="T11" fmla="*/ 120 h 120"/>
              <a:gd name="T12" fmla="*/ 0 w 96"/>
              <a:gd name="T13" fmla="*/ 120 h 120"/>
              <a:gd name="T14" fmla="*/ 0 w 96"/>
              <a:gd name="T15" fmla="*/ 120 h 120"/>
              <a:gd name="T16" fmla="*/ 0 w 96"/>
              <a:gd name="T17" fmla="*/ 108 h 120"/>
              <a:gd name="T18" fmla="*/ 0 w 96"/>
              <a:gd name="T19" fmla="*/ 96 h 120"/>
              <a:gd name="T20" fmla="*/ 0 w 96"/>
              <a:gd name="T21" fmla="*/ 84 h 120"/>
              <a:gd name="T22" fmla="*/ 4 w 96"/>
              <a:gd name="T23" fmla="*/ 72 h 120"/>
              <a:gd name="T24" fmla="*/ 6 w 96"/>
              <a:gd name="T25" fmla="*/ 60 h 120"/>
              <a:gd name="T26" fmla="*/ 12 w 96"/>
              <a:gd name="T27" fmla="*/ 48 h 120"/>
              <a:gd name="T28" fmla="*/ 18 w 96"/>
              <a:gd name="T29" fmla="*/ 38 h 120"/>
              <a:gd name="T30" fmla="*/ 24 w 96"/>
              <a:gd name="T31" fmla="*/ 28 h 120"/>
              <a:gd name="T32" fmla="*/ 24 w 96"/>
              <a:gd name="T33" fmla="*/ 28 h 120"/>
              <a:gd name="T34" fmla="*/ 38 w 96"/>
              <a:gd name="T35" fmla="*/ 16 h 120"/>
              <a:gd name="T36" fmla="*/ 52 w 96"/>
              <a:gd name="T37" fmla="*/ 8 h 120"/>
              <a:gd name="T38" fmla="*/ 66 w 96"/>
              <a:gd name="T39" fmla="*/ 2 h 120"/>
              <a:gd name="T40" fmla="*/ 82 w 96"/>
              <a:gd name="T41" fmla="*/ 0 h 120"/>
              <a:gd name="T42" fmla="*/ 82 w 96"/>
              <a:gd name="T43" fmla="*/ 0 h 120"/>
              <a:gd name="T44" fmla="*/ 88 w 96"/>
              <a:gd name="T45" fmla="*/ 2 h 120"/>
              <a:gd name="T46" fmla="*/ 94 w 96"/>
              <a:gd name="T47" fmla="*/ 6 h 120"/>
              <a:gd name="T48" fmla="*/ 96 w 96"/>
              <a:gd name="T49" fmla="*/ 12 h 120"/>
              <a:gd name="T50" fmla="*/ 96 w 96"/>
              <a:gd name="T51" fmla="*/ 20 h 120"/>
              <a:gd name="T52" fmla="*/ 96 w 96"/>
              <a:gd name="T53" fmla="*/ 20 h 120"/>
              <a:gd name="T54" fmla="*/ 94 w 96"/>
              <a:gd name="T55" fmla="*/ 36 h 120"/>
              <a:gd name="T56" fmla="*/ 88 w 96"/>
              <a:gd name="T57" fmla="*/ 52 h 120"/>
              <a:gd name="T58" fmla="*/ 80 w 96"/>
              <a:gd name="T59" fmla="*/ 68 h 120"/>
              <a:gd name="T60" fmla="*/ 70 w 96"/>
              <a:gd name="T61" fmla="*/ 84 h 120"/>
              <a:gd name="T62" fmla="*/ 70 w 96"/>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0">
                <a:moveTo>
                  <a:pt x="70" y="84"/>
                </a:moveTo>
                <a:lnTo>
                  <a:pt x="70" y="84"/>
                </a:lnTo>
                <a:lnTo>
                  <a:pt x="56" y="100"/>
                </a:lnTo>
                <a:lnTo>
                  <a:pt x="38" y="110"/>
                </a:lnTo>
                <a:lnTo>
                  <a:pt x="20" y="118"/>
                </a:lnTo>
                <a:lnTo>
                  <a:pt x="10" y="120"/>
                </a:lnTo>
                <a:lnTo>
                  <a:pt x="0" y="120"/>
                </a:lnTo>
                <a:lnTo>
                  <a:pt x="0" y="120"/>
                </a:lnTo>
                <a:lnTo>
                  <a:pt x="0" y="108"/>
                </a:lnTo>
                <a:lnTo>
                  <a:pt x="0" y="96"/>
                </a:lnTo>
                <a:lnTo>
                  <a:pt x="0" y="84"/>
                </a:lnTo>
                <a:lnTo>
                  <a:pt x="4" y="72"/>
                </a:lnTo>
                <a:lnTo>
                  <a:pt x="6" y="60"/>
                </a:lnTo>
                <a:lnTo>
                  <a:pt x="12" y="48"/>
                </a:lnTo>
                <a:lnTo>
                  <a:pt x="18" y="38"/>
                </a:lnTo>
                <a:lnTo>
                  <a:pt x="24" y="28"/>
                </a:lnTo>
                <a:lnTo>
                  <a:pt x="24" y="28"/>
                </a:lnTo>
                <a:lnTo>
                  <a:pt x="38" y="16"/>
                </a:lnTo>
                <a:lnTo>
                  <a:pt x="52" y="8"/>
                </a:lnTo>
                <a:lnTo>
                  <a:pt x="66" y="2"/>
                </a:lnTo>
                <a:lnTo>
                  <a:pt x="82" y="0"/>
                </a:lnTo>
                <a:lnTo>
                  <a:pt x="82" y="0"/>
                </a:lnTo>
                <a:lnTo>
                  <a:pt x="88" y="2"/>
                </a:lnTo>
                <a:lnTo>
                  <a:pt x="94" y="6"/>
                </a:lnTo>
                <a:lnTo>
                  <a:pt x="96" y="12"/>
                </a:lnTo>
                <a:lnTo>
                  <a:pt x="96" y="20"/>
                </a:lnTo>
                <a:lnTo>
                  <a:pt x="96" y="20"/>
                </a:lnTo>
                <a:lnTo>
                  <a:pt x="94" y="36"/>
                </a:lnTo>
                <a:lnTo>
                  <a:pt x="88" y="52"/>
                </a:lnTo>
                <a:lnTo>
                  <a:pt x="80" y="68"/>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7" name="Freeform 192"/>
          <p:cNvSpPr/>
          <p:nvPr/>
        </p:nvSpPr>
        <p:spPr bwMode="auto">
          <a:xfrm>
            <a:off x="5571077" y="4871157"/>
            <a:ext cx="41721" cy="41026"/>
          </a:xfrm>
          <a:custGeom>
            <a:avLst/>
            <a:gdLst>
              <a:gd name="T0" fmla="*/ 42 w 120"/>
              <a:gd name="T1" fmla="*/ 96 h 118"/>
              <a:gd name="T2" fmla="*/ 42 w 120"/>
              <a:gd name="T3" fmla="*/ 96 h 118"/>
              <a:gd name="T4" fmla="*/ 52 w 120"/>
              <a:gd name="T5" fmla="*/ 104 h 118"/>
              <a:gd name="T6" fmla="*/ 62 w 120"/>
              <a:gd name="T7" fmla="*/ 110 h 118"/>
              <a:gd name="T8" fmla="*/ 72 w 120"/>
              <a:gd name="T9" fmla="*/ 114 h 118"/>
              <a:gd name="T10" fmla="*/ 82 w 120"/>
              <a:gd name="T11" fmla="*/ 116 h 118"/>
              <a:gd name="T12" fmla="*/ 92 w 120"/>
              <a:gd name="T13" fmla="*/ 118 h 118"/>
              <a:gd name="T14" fmla="*/ 102 w 120"/>
              <a:gd name="T15" fmla="*/ 118 h 118"/>
              <a:gd name="T16" fmla="*/ 112 w 120"/>
              <a:gd name="T17" fmla="*/ 116 h 118"/>
              <a:gd name="T18" fmla="*/ 120 w 120"/>
              <a:gd name="T19" fmla="*/ 112 h 118"/>
              <a:gd name="T20" fmla="*/ 120 w 120"/>
              <a:gd name="T21" fmla="*/ 112 h 118"/>
              <a:gd name="T22" fmla="*/ 114 w 120"/>
              <a:gd name="T23" fmla="*/ 88 h 118"/>
              <a:gd name="T24" fmla="*/ 104 w 120"/>
              <a:gd name="T25" fmla="*/ 66 h 118"/>
              <a:gd name="T26" fmla="*/ 90 w 120"/>
              <a:gd name="T27" fmla="*/ 46 h 118"/>
              <a:gd name="T28" fmla="*/ 74 w 120"/>
              <a:gd name="T29" fmla="*/ 28 h 118"/>
              <a:gd name="T30" fmla="*/ 74 w 120"/>
              <a:gd name="T31" fmla="*/ 28 h 118"/>
              <a:gd name="T32" fmla="*/ 60 w 120"/>
              <a:gd name="T33" fmla="*/ 16 h 118"/>
              <a:gd name="T34" fmla="*/ 44 w 120"/>
              <a:gd name="T35" fmla="*/ 8 h 118"/>
              <a:gd name="T36" fmla="*/ 28 w 120"/>
              <a:gd name="T37" fmla="*/ 2 h 118"/>
              <a:gd name="T38" fmla="*/ 14 w 120"/>
              <a:gd name="T39" fmla="*/ 0 h 118"/>
              <a:gd name="T40" fmla="*/ 14 w 120"/>
              <a:gd name="T41" fmla="*/ 0 h 118"/>
              <a:gd name="T42" fmla="*/ 8 w 120"/>
              <a:gd name="T43" fmla="*/ 2 h 118"/>
              <a:gd name="T44" fmla="*/ 2 w 120"/>
              <a:gd name="T45" fmla="*/ 8 h 118"/>
              <a:gd name="T46" fmla="*/ 0 w 120"/>
              <a:gd name="T47" fmla="*/ 16 h 118"/>
              <a:gd name="T48" fmla="*/ 0 w 120"/>
              <a:gd name="T49" fmla="*/ 24 h 118"/>
              <a:gd name="T50" fmla="*/ 0 w 120"/>
              <a:gd name="T51" fmla="*/ 24 h 118"/>
              <a:gd name="T52" fmla="*/ 8 w 120"/>
              <a:gd name="T53" fmla="*/ 46 h 118"/>
              <a:gd name="T54" fmla="*/ 16 w 120"/>
              <a:gd name="T55" fmla="*/ 66 h 118"/>
              <a:gd name="T56" fmla="*/ 28 w 120"/>
              <a:gd name="T57" fmla="*/ 82 h 118"/>
              <a:gd name="T58" fmla="*/ 42 w 120"/>
              <a:gd name="T59" fmla="*/ 96 h 118"/>
              <a:gd name="T60" fmla="*/ 42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42" y="96"/>
                </a:moveTo>
                <a:lnTo>
                  <a:pt x="42" y="96"/>
                </a:lnTo>
                <a:lnTo>
                  <a:pt x="52" y="104"/>
                </a:lnTo>
                <a:lnTo>
                  <a:pt x="62" y="110"/>
                </a:lnTo>
                <a:lnTo>
                  <a:pt x="72" y="114"/>
                </a:lnTo>
                <a:lnTo>
                  <a:pt x="82" y="116"/>
                </a:lnTo>
                <a:lnTo>
                  <a:pt x="92" y="118"/>
                </a:lnTo>
                <a:lnTo>
                  <a:pt x="102" y="118"/>
                </a:lnTo>
                <a:lnTo>
                  <a:pt x="112" y="116"/>
                </a:lnTo>
                <a:lnTo>
                  <a:pt x="120" y="112"/>
                </a:lnTo>
                <a:lnTo>
                  <a:pt x="120" y="112"/>
                </a:lnTo>
                <a:lnTo>
                  <a:pt x="114" y="88"/>
                </a:lnTo>
                <a:lnTo>
                  <a:pt x="104" y="66"/>
                </a:lnTo>
                <a:lnTo>
                  <a:pt x="90" y="46"/>
                </a:lnTo>
                <a:lnTo>
                  <a:pt x="74" y="28"/>
                </a:lnTo>
                <a:lnTo>
                  <a:pt x="74" y="28"/>
                </a:lnTo>
                <a:lnTo>
                  <a:pt x="60" y="16"/>
                </a:lnTo>
                <a:lnTo>
                  <a:pt x="44" y="8"/>
                </a:lnTo>
                <a:lnTo>
                  <a:pt x="28" y="2"/>
                </a:lnTo>
                <a:lnTo>
                  <a:pt x="14" y="0"/>
                </a:lnTo>
                <a:lnTo>
                  <a:pt x="14" y="0"/>
                </a:lnTo>
                <a:lnTo>
                  <a:pt x="8" y="2"/>
                </a:lnTo>
                <a:lnTo>
                  <a:pt x="2" y="8"/>
                </a:lnTo>
                <a:lnTo>
                  <a:pt x="0" y="16"/>
                </a:lnTo>
                <a:lnTo>
                  <a:pt x="0" y="24"/>
                </a:lnTo>
                <a:lnTo>
                  <a:pt x="0" y="24"/>
                </a:lnTo>
                <a:lnTo>
                  <a:pt x="8" y="46"/>
                </a:lnTo>
                <a:lnTo>
                  <a:pt x="16" y="66"/>
                </a:lnTo>
                <a:lnTo>
                  <a:pt x="28" y="82"/>
                </a:lnTo>
                <a:lnTo>
                  <a:pt x="42" y="96"/>
                </a:lnTo>
                <a:lnTo>
                  <a:pt x="42"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8" name="Freeform 193"/>
          <p:cNvSpPr/>
          <p:nvPr/>
        </p:nvSpPr>
        <p:spPr bwMode="auto">
          <a:xfrm>
            <a:off x="5610713" y="4864203"/>
            <a:ext cx="28510" cy="45894"/>
          </a:xfrm>
          <a:custGeom>
            <a:avLst/>
            <a:gdLst>
              <a:gd name="T0" fmla="*/ 68 w 82"/>
              <a:gd name="T1" fmla="*/ 82 h 132"/>
              <a:gd name="T2" fmla="*/ 68 w 82"/>
              <a:gd name="T3" fmla="*/ 82 h 132"/>
              <a:gd name="T4" fmla="*/ 56 w 82"/>
              <a:gd name="T5" fmla="*/ 100 h 132"/>
              <a:gd name="T6" fmla="*/ 42 w 82"/>
              <a:gd name="T7" fmla="*/ 116 h 132"/>
              <a:gd name="T8" fmla="*/ 26 w 82"/>
              <a:gd name="T9" fmla="*/ 126 h 132"/>
              <a:gd name="T10" fmla="*/ 16 w 82"/>
              <a:gd name="T11" fmla="*/ 130 h 132"/>
              <a:gd name="T12" fmla="*/ 6 w 82"/>
              <a:gd name="T13" fmla="*/ 132 h 132"/>
              <a:gd name="T14" fmla="*/ 6 w 82"/>
              <a:gd name="T15" fmla="*/ 132 h 132"/>
              <a:gd name="T16" fmla="*/ 4 w 82"/>
              <a:gd name="T17" fmla="*/ 120 h 132"/>
              <a:gd name="T18" fmla="*/ 0 w 82"/>
              <a:gd name="T19" fmla="*/ 108 h 132"/>
              <a:gd name="T20" fmla="*/ 0 w 82"/>
              <a:gd name="T21" fmla="*/ 96 h 132"/>
              <a:gd name="T22" fmla="*/ 0 w 82"/>
              <a:gd name="T23" fmla="*/ 84 h 132"/>
              <a:gd name="T24" fmla="*/ 2 w 82"/>
              <a:gd name="T25" fmla="*/ 72 h 132"/>
              <a:gd name="T26" fmla="*/ 4 w 82"/>
              <a:gd name="T27" fmla="*/ 60 h 132"/>
              <a:gd name="T28" fmla="*/ 8 w 82"/>
              <a:gd name="T29" fmla="*/ 50 h 132"/>
              <a:gd name="T30" fmla="*/ 12 w 82"/>
              <a:gd name="T31" fmla="*/ 38 h 132"/>
              <a:gd name="T32" fmla="*/ 12 w 82"/>
              <a:gd name="T33" fmla="*/ 38 h 132"/>
              <a:gd name="T34" fmla="*/ 22 w 82"/>
              <a:gd name="T35" fmla="*/ 24 h 132"/>
              <a:gd name="T36" fmla="*/ 34 w 82"/>
              <a:gd name="T37" fmla="*/ 12 h 132"/>
              <a:gd name="T38" fmla="*/ 48 w 82"/>
              <a:gd name="T39" fmla="*/ 4 h 132"/>
              <a:gd name="T40" fmla="*/ 64 w 82"/>
              <a:gd name="T41" fmla="*/ 0 h 132"/>
              <a:gd name="T42" fmla="*/ 64 w 82"/>
              <a:gd name="T43" fmla="*/ 0 h 132"/>
              <a:gd name="T44" fmla="*/ 70 w 82"/>
              <a:gd name="T45" fmla="*/ 0 h 132"/>
              <a:gd name="T46" fmla="*/ 76 w 82"/>
              <a:gd name="T47" fmla="*/ 2 h 132"/>
              <a:gd name="T48" fmla="*/ 80 w 82"/>
              <a:gd name="T49" fmla="*/ 8 h 132"/>
              <a:gd name="T50" fmla="*/ 82 w 82"/>
              <a:gd name="T51" fmla="*/ 16 h 132"/>
              <a:gd name="T52" fmla="*/ 82 w 82"/>
              <a:gd name="T53" fmla="*/ 16 h 132"/>
              <a:gd name="T54" fmla="*/ 82 w 82"/>
              <a:gd name="T55" fmla="*/ 32 h 132"/>
              <a:gd name="T56" fmla="*/ 80 w 82"/>
              <a:gd name="T57" fmla="*/ 50 h 132"/>
              <a:gd name="T58" fmla="*/ 74 w 82"/>
              <a:gd name="T59" fmla="*/ 66 h 132"/>
              <a:gd name="T60" fmla="*/ 68 w 82"/>
              <a:gd name="T61" fmla="*/ 82 h 132"/>
              <a:gd name="T62" fmla="*/ 68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68" y="82"/>
                </a:moveTo>
                <a:lnTo>
                  <a:pt x="68" y="82"/>
                </a:lnTo>
                <a:lnTo>
                  <a:pt x="56" y="100"/>
                </a:lnTo>
                <a:lnTo>
                  <a:pt x="42" y="116"/>
                </a:lnTo>
                <a:lnTo>
                  <a:pt x="26" y="126"/>
                </a:lnTo>
                <a:lnTo>
                  <a:pt x="16" y="130"/>
                </a:lnTo>
                <a:lnTo>
                  <a:pt x="6" y="132"/>
                </a:lnTo>
                <a:lnTo>
                  <a:pt x="6" y="132"/>
                </a:lnTo>
                <a:lnTo>
                  <a:pt x="4" y="120"/>
                </a:lnTo>
                <a:lnTo>
                  <a:pt x="0" y="108"/>
                </a:lnTo>
                <a:lnTo>
                  <a:pt x="0" y="96"/>
                </a:lnTo>
                <a:lnTo>
                  <a:pt x="0" y="84"/>
                </a:lnTo>
                <a:lnTo>
                  <a:pt x="2" y="72"/>
                </a:lnTo>
                <a:lnTo>
                  <a:pt x="4" y="60"/>
                </a:lnTo>
                <a:lnTo>
                  <a:pt x="8" y="50"/>
                </a:lnTo>
                <a:lnTo>
                  <a:pt x="12" y="38"/>
                </a:lnTo>
                <a:lnTo>
                  <a:pt x="12" y="38"/>
                </a:lnTo>
                <a:lnTo>
                  <a:pt x="22" y="24"/>
                </a:lnTo>
                <a:lnTo>
                  <a:pt x="34" y="12"/>
                </a:lnTo>
                <a:lnTo>
                  <a:pt x="48" y="4"/>
                </a:lnTo>
                <a:lnTo>
                  <a:pt x="64" y="0"/>
                </a:lnTo>
                <a:lnTo>
                  <a:pt x="64" y="0"/>
                </a:lnTo>
                <a:lnTo>
                  <a:pt x="70" y="0"/>
                </a:lnTo>
                <a:lnTo>
                  <a:pt x="76" y="2"/>
                </a:lnTo>
                <a:lnTo>
                  <a:pt x="80" y="8"/>
                </a:lnTo>
                <a:lnTo>
                  <a:pt x="82" y="16"/>
                </a:lnTo>
                <a:lnTo>
                  <a:pt x="82" y="16"/>
                </a:lnTo>
                <a:lnTo>
                  <a:pt x="82" y="32"/>
                </a:lnTo>
                <a:lnTo>
                  <a:pt x="80" y="50"/>
                </a:lnTo>
                <a:lnTo>
                  <a:pt x="74" y="66"/>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9" name="Freeform 194"/>
          <p:cNvSpPr/>
          <p:nvPr/>
        </p:nvSpPr>
        <p:spPr bwMode="auto">
          <a:xfrm>
            <a:off x="5584985" y="4926786"/>
            <a:ext cx="47980" cy="35463"/>
          </a:xfrm>
          <a:custGeom>
            <a:avLst/>
            <a:gdLst>
              <a:gd name="T0" fmla="*/ 56 w 138"/>
              <a:gd name="T1" fmla="*/ 90 h 102"/>
              <a:gd name="T2" fmla="*/ 56 w 138"/>
              <a:gd name="T3" fmla="*/ 90 h 102"/>
              <a:gd name="T4" fmla="*/ 68 w 138"/>
              <a:gd name="T5" fmla="*/ 96 h 102"/>
              <a:gd name="T6" fmla="*/ 78 w 138"/>
              <a:gd name="T7" fmla="*/ 100 h 102"/>
              <a:gd name="T8" fmla="*/ 90 w 138"/>
              <a:gd name="T9" fmla="*/ 102 h 102"/>
              <a:gd name="T10" fmla="*/ 100 w 138"/>
              <a:gd name="T11" fmla="*/ 102 h 102"/>
              <a:gd name="T12" fmla="*/ 110 w 138"/>
              <a:gd name="T13" fmla="*/ 102 h 102"/>
              <a:gd name="T14" fmla="*/ 120 w 138"/>
              <a:gd name="T15" fmla="*/ 98 h 102"/>
              <a:gd name="T16" fmla="*/ 128 w 138"/>
              <a:gd name="T17" fmla="*/ 96 h 102"/>
              <a:gd name="T18" fmla="*/ 138 w 138"/>
              <a:gd name="T19" fmla="*/ 90 h 102"/>
              <a:gd name="T20" fmla="*/ 138 w 138"/>
              <a:gd name="T21" fmla="*/ 90 h 102"/>
              <a:gd name="T22" fmla="*/ 126 w 138"/>
              <a:gd name="T23" fmla="*/ 70 h 102"/>
              <a:gd name="T24" fmla="*/ 112 w 138"/>
              <a:gd name="T25" fmla="*/ 50 h 102"/>
              <a:gd name="T26" fmla="*/ 94 w 138"/>
              <a:gd name="T27" fmla="*/ 32 h 102"/>
              <a:gd name="T28" fmla="*/ 74 w 138"/>
              <a:gd name="T29" fmla="*/ 18 h 102"/>
              <a:gd name="T30" fmla="*/ 74 w 138"/>
              <a:gd name="T31" fmla="*/ 18 h 102"/>
              <a:gd name="T32" fmla="*/ 58 w 138"/>
              <a:gd name="T33" fmla="*/ 8 h 102"/>
              <a:gd name="T34" fmla="*/ 42 w 138"/>
              <a:gd name="T35" fmla="*/ 4 h 102"/>
              <a:gd name="T36" fmla="*/ 26 w 138"/>
              <a:gd name="T37" fmla="*/ 0 h 102"/>
              <a:gd name="T38" fmla="*/ 10 w 138"/>
              <a:gd name="T39" fmla="*/ 2 h 102"/>
              <a:gd name="T40" fmla="*/ 10 w 138"/>
              <a:gd name="T41" fmla="*/ 2 h 102"/>
              <a:gd name="T42" fmla="*/ 4 w 138"/>
              <a:gd name="T43" fmla="*/ 6 h 102"/>
              <a:gd name="T44" fmla="*/ 0 w 138"/>
              <a:gd name="T45" fmla="*/ 12 h 102"/>
              <a:gd name="T46" fmla="*/ 0 w 138"/>
              <a:gd name="T47" fmla="*/ 20 h 102"/>
              <a:gd name="T48" fmla="*/ 2 w 138"/>
              <a:gd name="T49" fmla="*/ 28 h 102"/>
              <a:gd name="T50" fmla="*/ 2 w 138"/>
              <a:gd name="T51" fmla="*/ 28 h 102"/>
              <a:gd name="T52" fmla="*/ 12 w 138"/>
              <a:gd name="T53" fmla="*/ 48 h 102"/>
              <a:gd name="T54" fmla="*/ 26 w 138"/>
              <a:gd name="T55" fmla="*/ 66 h 102"/>
              <a:gd name="T56" fmla="*/ 40 w 138"/>
              <a:gd name="T57" fmla="*/ 80 h 102"/>
              <a:gd name="T58" fmla="*/ 56 w 138"/>
              <a:gd name="T59" fmla="*/ 90 h 102"/>
              <a:gd name="T60" fmla="*/ 56 w 138"/>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02">
                <a:moveTo>
                  <a:pt x="56" y="90"/>
                </a:moveTo>
                <a:lnTo>
                  <a:pt x="56" y="90"/>
                </a:lnTo>
                <a:lnTo>
                  <a:pt x="68" y="96"/>
                </a:lnTo>
                <a:lnTo>
                  <a:pt x="78" y="100"/>
                </a:lnTo>
                <a:lnTo>
                  <a:pt x="90" y="102"/>
                </a:lnTo>
                <a:lnTo>
                  <a:pt x="100" y="102"/>
                </a:lnTo>
                <a:lnTo>
                  <a:pt x="110" y="102"/>
                </a:lnTo>
                <a:lnTo>
                  <a:pt x="120" y="98"/>
                </a:lnTo>
                <a:lnTo>
                  <a:pt x="128" y="96"/>
                </a:lnTo>
                <a:lnTo>
                  <a:pt x="138" y="90"/>
                </a:lnTo>
                <a:lnTo>
                  <a:pt x="138" y="90"/>
                </a:lnTo>
                <a:lnTo>
                  <a:pt x="126" y="70"/>
                </a:lnTo>
                <a:lnTo>
                  <a:pt x="112" y="50"/>
                </a:lnTo>
                <a:lnTo>
                  <a:pt x="94" y="32"/>
                </a:lnTo>
                <a:lnTo>
                  <a:pt x="74" y="18"/>
                </a:lnTo>
                <a:lnTo>
                  <a:pt x="74" y="18"/>
                </a:lnTo>
                <a:lnTo>
                  <a:pt x="58" y="8"/>
                </a:lnTo>
                <a:lnTo>
                  <a:pt x="42" y="4"/>
                </a:lnTo>
                <a:lnTo>
                  <a:pt x="26" y="0"/>
                </a:lnTo>
                <a:lnTo>
                  <a:pt x="10" y="2"/>
                </a:lnTo>
                <a:lnTo>
                  <a:pt x="10" y="2"/>
                </a:lnTo>
                <a:lnTo>
                  <a:pt x="4" y="6"/>
                </a:lnTo>
                <a:lnTo>
                  <a:pt x="0" y="12"/>
                </a:lnTo>
                <a:lnTo>
                  <a:pt x="0" y="20"/>
                </a:lnTo>
                <a:lnTo>
                  <a:pt x="2" y="28"/>
                </a:lnTo>
                <a:lnTo>
                  <a:pt x="2" y="28"/>
                </a:lnTo>
                <a:lnTo>
                  <a:pt x="12" y="48"/>
                </a:lnTo>
                <a:lnTo>
                  <a:pt x="26" y="66"/>
                </a:lnTo>
                <a:lnTo>
                  <a:pt x="40" y="80"/>
                </a:lnTo>
                <a:lnTo>
                  <a:pt x="56" y="90"/>
                </a:lnTo>
                <a:lnTo>
                  <a:pt x="56"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0" name="Freeform 195"/>
          <p:cNvSpPr/>
          <p:nvPr/>
        </p:nvSpPr>
        <p:spPr bwMode="auto">
          <a:xfrm>
            <a:off x="5626706" y="4908706"/>
            <a:ext cx="25033" cy="49370"/>
          </a:xfrm>
          <a:custGeom>
            <a:avLst/>
            <a:gdLst>
              <a:gd name="T0" fmla="*/ 68 w 72"/>
              <a:gd name="T1" fmla="*/ 82 h 142"/>
              <a:gd name="T2" fmla="*/ 68 w 72"/>
              <a:gd name="T3" fmla="*/ 82 h 142"/>
              <a:gd name="T4" fmla="*/ 60 w 72"/>
              <a:gd name="T5" fmla="*/ 102 h 142"/>
              <a:gd name="T6" fmla="*/ 48 w 72"/>
              <a:gd name="T7" fmla="*/ 120 h 142"/>
              <a:gd name="T8" fmla="*/ 34 w 72"/>
              <a:gd name="T9" fmla="*/ 132 h 142"/>
              <a:gd name="T10" fmla="*/ 26 w 72"/>
              <a:gd name="T11" fmla="*/ 138 h 142"/>
              <a:gd name="T12" fmla="*/ 18 w 72"/>
              <a:gd name="T13" fmla="*/ 142 h 142"/>
              <a:gd name="T14" fmla="*/ 18 w 72"/>
              <a:gd name="T15" fmla="*/ 142 h 142"/>
              <a:gd name="T16" fmla="*/ 12 w 72"/>
              <a:gd name="T17" fmla="*/ 132 h 142"/>
              <a:gd name="T18" fmla="*/ 6 w 72"/>
              <a:gd name="T19" fmla="*/ 120 h 142"/>
              <a:gd name="T20" fmla="*/ 4 w 72"/>
              <a:gd name="T21" fmla="*/ 108 h 142"/>
              <a:gd name="T22" fmla="*/ 0 w 72"/>
              <a:gd name="T23" fmla="*/ 96 h 142"/>
              <a:gd name="T24" fmla="*/ 0 w 72"/>
              <a:gd name="T25" fmla="*/ 84 h 142"/>
              <a:gd name="T26" fmla="*/ 0 w 72"/>
              <a:gd name="T27" fmla="*/ 74 h 142"/>
              <a:gd name="T28" fmla="*/ 2 w 72"/>
              <a:gd name="T29" fmla="*/ 62 h 142"/>
              <a:gd name="T30" fmla="*/ 4 w 72"/>
              <a:gd name="T31" fmla="*/ 50 h 142"/>
              <a:gd name="T32" fmla="*/ 4 w 72"/>
              <a:gd name="T33" fmla="*/ 50 h 142"/>
              <a:gd name="T34" fmla="*/ 12 w 72"/>
              <a:gd name="T35" fmla="*/ 34 h 142"/>
              <a:gd name="T36" fmla="*/ 22 w 72"/>
              <a:gd name="T37" fmla="*/ 20 h 142"/>
              <a:gd name="T38" fmla="*/ 34 w 72"/>
              <a:gd name="T39" fmla="*/ 10 h 142"/>
              <a:gd name="T40" fmla="*/ 46 w 72"/>
              <a:gd name="T41" fmla="*/ 2 h 142"/>
              <a:gd name="T42" fmla="*/ 46 w 72"/>
              <a:gd name="T43" fmla="*/ 2 h 142"/>
              <a:gd name="T44" fmla="*/ 54 w 72"/>
              <a:gd name="T45" fmla="*/ 0 h 142"/>
              <a:gd name="T46" fmla="*/ 60 w 72"/>
              <a:gd name="T47" fmla="*/ 2 h 142"/>
              <a:gd name="T48" fmla="*/ 64 w 72"/>
              <a:gd name="T49" fmla="*/ 8 h 142"/>
              <a:gd name="T50" fmla="*/ 68 w 72"/>
              <a:gd name="T51" fmla="*/ 14 h 142"/>
              <a:gd name="T52" fmla="*/ 68 w 72"/>
              <a:gd name="T53" fmla="*/ 14 h 142"/>
              <a:gd name="T54" fmla="*/ 70 w 72"/>
              <a:gd name="T55" fmla="*/ 30 h 142"/>
              <a:gd name="T56" fmla="*/ 72 w 72"/>
              <a:gd name="T57" fmla="*/ 48 h 142"/>
              <a:gd name="T58" fmla="*/ 70 w 72"/>
              <a:gd name="T59" fmla="*/ 64 h 142"/>
              <a:gd name="T60" fmla="*/ 68 w 72"/>
              <a:gd name="T61" fmla="*/ 82 h 142"/>
              <a:gd name="T62" fmla="*/ 68 w 72"/>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2">
                <a:moveTo>
                  <a:pt x="68" y="82"/>
                </a:moveTo>
                <a:lnTo>
                  <a:pt x="68" y="82"/>
                </a:lnTo>
                <a:lnTo>
                  <a:pt x="60" y="102"/>
                </a:lnTo>
                <a:lnTo>
                  <a:pt x="48" y="120"/>
                </a:lnTo>
                <a:lnTo>
                  <a:pt x="34" y="132"/>
                </a:lnTo>
                <a:lnTo>
                  <a:pt x="26" y="138"/>
                </a:lnTo>
                <a:lnTo>
                  <a:pt x="18" y="142"/>
                </a:lnTo>
                <a:lnTo>
                  <a:pt x="18" y="142"/>
                </a:lnTo>
                <a:lnTo>
                  <a:pt x="12" y="132"/>
                </a:lnTo>
                <a:lnTo>
                  <a:pt x="6" y="120"/>
                </a:lnTo>
                <a:lnTo>
                  <a:pt x="4" y="108"/>
                </a:lnTo>
                <a:lnTo>
                  <a:pt x="0" y="96"/>
                </a:lnTo>
                <a:lnTo>
                  <a:pt x="0" y="84"/>
                </a:lnTo>
                <a:lnTo>
                  <a:pt x="0" y="74"/>
                </a:lnTo>
                <a:lnTo>
                  <a:pt x="2" y="62"/>
                </a:lnTo>
                <a:lnTo>
                  <a:pt x="4" y="50"/>
                </a:lnTo>
                <a:lnTo>
                  <a:pt x="4" y="50"/>
                </a:lnTo>
                <a:lnTo>
                  <a:pt x="12" y="34"/>
                </a:lnTo>
                <a:lnTo>
                  <a:pt x="22" y="20"/>
                </a:lnTo>
                <a:lnTo>
                  <a:pt x="34" y="10"/>
                </a:lnTo>
                <a:lnTo>
                  <a:pt x="46" y="2"/>
                </a:lnTo>
                <a:lnTo>
                  <a:pt x="46" y="2"/>
                </a:lnTo>
                <a:lnTo>
                  <a:pt x="54" y="0"/>
                </a:lnTo>
                <a:lnTo>
                  <a:pt x="60" y="2"/>
                </a:lnTo>
                <a:lnTo>
                  <a:pt x="64" y="8"/>
                </a:lnTo>
                <a:lnTo>
                  <a:pt x="68" y="14"/>
                </a:lnTo>
                <a:lnTo>
                  <a:pt x="68" y="14"/>
                </a:lnTo>
                <a:lnTo>
                  <a:pt x="70" y="30"/>
                </a:lnTo>
                <a:lnTo>
                  <a:pt x="72" y="48"/>
                </a:lnTo>
                <a:lnTo>
                  <a:pt x="70" y="64"/>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1" name="Freeform 196"/>
          <p:cNvSpPr/>
          <p:nvPr/>
        </p:nvSpPr>
        <p:spPr bwMode="auto">
          <a:xfrm>
            <a:off x="5609322" y="4978242"/>
            <a:ext cx="52152" cy="30596"/>
          </a:xfrm>
          <a:custGeom>
            <a:avLst/>
            <a:gdLst>
              <a:gd name="T0" fmla="*/ 70 w 150"/>
              <a:gd name="T1" fmla="*/ 84 h 88"/>
              <a:gd name="T2" fmla="*/ 70 w 150"/>
              <a:gd name="T3" fmla="*/ 84 h 88"/>
              <a:gd name="T4" fmla="*/ 82 w 150"/>
              <a:gd name="T5" fmla="*/ 86 h 88"/>
              <a:gd name="T6" fmla="*/ 94 w 150"/>
              <a:gd name="T7" fmla="*/ 88 h 88"/>
              <a:gd name="T8" fmla="*/ 104 w 150"/>
              <a:gd name="T9" fmla="*/ 88 h 88"/>
              <a:gd name="T10" fmla="*/ 116 w 150"/>
              <a:gd name="T11" fmla="*/ 86 h 88"/>
              <a:gd name="T12" fmla="*/ 124 w 150"/>
              <a:gd name="T13" fmla="*/ 84 h 88"/>
              <a:gd name="T14" fmla="*/ 134 w 150"/>
              <a:gd name="T15" fmla="*/ 78 h 88"/>
              <a:gd name="T16" fmla="*/ 142 w 150"/>
              <a:gd name="T17" fmla="*/ 74 h 88"/>
              <a:gd name="T18" fmla="*/ 150 w 150"/>
              <a:gd name="T19" fmla="*/ 68 h 88"/>
              <a:gd name="T20" fmla="*/ 150 w 150"/>
              <a:gd name="T21" fmla="*/ 68 h 88"/>
              <a:gd name="T22" fmla="*/ 134 w 150"/>
              <a:gd name="T23" fmla="*/ 48 h 88"/>
              <a:gd name="T24" fmla="*/ 116 w 150"/>
              <a:gd name="T25" fmla="*/ 32 h 88"/>
              <a:gd name="T26" fmla="*/ 96 w 150"/>
              <a:gd name="T27" fmla="*/ 18 h 88"/>
              <a:gd name="T28" fmla="*/ 74 w 150"/>
              <a:gd name="T29" fmla="*/ 8 h 88"/>
              <a:gd name="T30" fmla="*/ 74 w 150"/>
              <a:gd name="T31" fmla="*/ 8 h 88"/>
              <a:gd name="T32" fmla="*/ 56 w 150"/>
              <a:gd name="T33" fmla="*/ 2 h 88"/>
              <a:gd name="T34" fmla="*/ 38 w 150"/>
              <a:gd name="T35" fmla="*/ 0 h 88"/>
              <a:gd name="T36" fmla="*/ 22 w 150"/>
              <a:gd name="T37" fmla="*/ 0 h 88"/>
              <a:gd name="T38" fmla="*/ 8 w 150"/>
              <a:gd name="T39" fmla="*/ 4 h 88"/>
              <a:gd name="T40" fmla="*/ 8 w 150"/>
              <a:gd name="T41" fmla="*/ 4 h 88"/>
              <a:gd name="T42" fmla="*/ 2 w 150"/>
              <a:gd name="T43" fmla="*/ 10 h 88"/>
              <a:gd name="T44" fmla="*/ 0 w 150"/>
              <a:gd name="T45" fmla="*/ 16 h 88"/>
              <a:gd name="T46" fmla="*/ 0 w 150"/>
              <a:gd name="T47" fmla="*/ 24 h 88"/>
              <a:gd name="T48" fmla="*/ 6 w 150"/>
              <a:gd name="T49" fmla="*/ 32 h 88"/>
              <a:gd name="T50" fmla="*/ 6 w 150"/>
              <a:gd name="T51" fmla="*/ 32 h 88"/>
              <a:gd name="T52" fmla="*/ 18 w 150"/>
              <a:gd name="T53" fmla="*/ 50 h 88"/>
              <a:gd name="T54" fmla="*/ 34 w 150"/>
              <a:gd name="T55" fmla="*/ 64 h 88"/>
              <a:gd name="T56" fmla="*/ 52 w 150"/>
              <a:gd name="T57" fmla="*/ 76 h 88"/>
              <a:gd name="T58" fmla="*/ 70 w 150"/>
              <a:gd name="T59" fmla="*/ 84 h 88"/>
              <a:gd name="T60" fmla="*/ 70 w 150"/>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88">
                <a:moveTo>
                  <a:pt x="70" y="84"/>
                </a:moveTo>
                <a:lnTo>
                  <a:pt x="70" y="84"/>
                </a:lnTo>
                <a:lnTo>
                  <a:pt x="82" y="86"/>
                </a:lnTo>
                <a:lnTo>
                  <a:pt x="94" y="88"/>
                </a:lnTo>
                <a:lnTo>
                  <a:pt x="104" y="88"/>
                </a:lnTo>
                <a:lnTo>
                  <a:pt x="116" y="86"/>
                </a:lnTo>
                <a:lnTo>
                  <a:pt x="124" y="84"/>
                </a:lnTo>
                <a:lnTo>
                  <a:pt x="134" y="78"/>
                </a:lnTo>
                <a:lnTo>
                  <a:pt x="142" y="74"/>
                </a:lnTo>
                <a:lnTo>
                  <a:pt x="150" y="68"/>
                </a:lnTo>
                <a:lnTo>
                  <a:pt x="150" y="68"/>
                </a:lnTo>
                <a:lnTo>
                  <a:pt x="134" y="48"/>
                </a:lnTo>
                <a:lnTo>
                  <a:pt x="116" y="32"/>
                </a:lnTo>
                <a:lnTo>
                  <a:pt x="96" y="18"/>
                </a:lnTo>
                <a:lnTo>
                  <a:pt x="74" y="8"/>
                </a:lnTo>
                <a:lnTo>
                  <a:pt x="74" y="8"/>
                </a:lnTo>
                <a:lnTo>
                  <a:pt x="56" y="2"/>
                </a:lnTo>
                <a:lnTo>
                  <a:pt x="38" y="0"/>
                </a:lnTo>
                <a:lnTo>
                  <a:pt x="22" y="0"/>
                </a:lnTo>
                <a:lnTo>
                  <a:pt x="8" y="4"/>
                </a:lnTo>
                <a:lnTo>
                  <a:pt x="8" y="4"/>
                </a:lnTo>
                <a:lnTo>
                  <a:pt x="2" y="10"/>
                </a:lnTo>
                <a:lnTo>
                  <a:pt x="0" y="16"/>
                </a:lnTo>
                <a:lnTo>
                  <a:pt x="0" y="24"/>
                </a:lnTo>
                <a:lnTo>
                  <a:pt x="6" y="32"/>
                </a:lnTo>
                <a:lnTo>
                  <a:pt x="6" y="32"/>
                </a:lnTo>
                <a:lnTo>
                  <a:pt x="18" y="50"/>
                </a:lnTo>
                <a:lnTo>
                  <a:pt x="34" y="64"/>
                </a:lnTo>
                <a:lnTo>
                  <a:pt x="52" y="76"/>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2" name="Freeform 197"/>
          <p:cNvSpPr/>
          <p:nvPr/>
        </p:nvSpPr>
        <p:spPr bwMode="auto">
          <a:xfrm>
            <a:off x="5650348" y="4951123"/>
            <a:ext cx="23642" cy="50761"/>
          </a:xfrm>
          <a:custGeom>
            <a:avLst/>
            <a:gdLst>
              <a:gd name="T0" fmla="*/ 68 w 68"/>
              <a:gd name="T1" fmla="*/ 76 h 146"/>
              <a:gd name="T2" fmla="*/ 68 w 68"/>
              <a:gd name="T3" fmla="*/ 76 h 146"/>
              <a:gd name="T4" fmla="*/ 64 w 68"/>
              <a:gd name="T5" fmla="*/ 98 h 146"/>
              <a:gd name="T6" fmla="*/ 56 w 68"/>
              <a:gd name="T7" fmla="*/ 116 h 146"/>
              <a:gd name="T8" fmla="*/ 46 w 68"/>
              <a:gd name="T9" fmla="*/ 132 h 146"/>
              <a:gd name="T10" fmla="*/ 38 w 68"/>
              <a:gd name="T11" fmla="*/ 140 h 146"/>
              <a:gd name="T12" fmla="*/ 32 w 68"/>
              <a:gd name="T13" fmla="*/ 146 h 146"/>
              <a:gd name="T14" fmla="*/ 32 w 68"/>
              <a:gd name="T15" fmla="*/ 146 h 146"/>
              <a:gd name="T16" fmla="*/ 24 w 68"/>
              <a:gd name="T17" fmla="*/ 136 h 146"/>
              <a:gd name="T18" fmla="*/ 16 w 68"/>
              <a:gd name="T19" fmla="*/ 126 h 146"/>
              <a:gd name="T20" fmla="*/ 10 w 68"/>
              <a:gd name="T21" fmla="*/ 114 h 146"/>
              <a:gd name="T22" fmla="*/ 6 w 68"/>
              <a:gd name="T23" fmla="*/ 104 h 146"/>
              <a:gd name="T24" fmla="*/ 2 w 68"/>
              <a:gd name="T25" fmla="*/ 92 h 146"/>
              <a:gd name="T26" fmla="*/ 0 w 68"/>
              <a:gd name="T27" fmla="*/ 80 h 146"/>
              <a:gd name="T28" fmla="*/ 0 w 68"/>
              <a:gd name="T29" fmla="*/ 68 h 146"/>
              <a:gd name="T30" fmla="*/ 0 w 68"/>
              <a:gd name="T31" fmla="*/ 56 h 146"/>
              <a:gd name="T32" fmla="*/ 0 w 68"/>
              <a:gd name="T33" fmla="*/ 56 h 146"/>
              <a:gd name="T34" fmla="*/ 4 w 68"/>
              <a:gd name="T35" fmla="*/ 40 h 146"/>
              <a:gd name="T36" fmla="*/ 12 w 68"/>
              <a:gd name="T37" fmla="*/ 24 h 146"/>
              <a:gd name="T38" fmla="*/ 22 w 68"/>
              <a:gd name="T39" fmla="*/ 12 h 146"/>
              <a:gd name="T40" fmla="*/ 32 w 68"/>
              <a:gd name="T41" fmla="*/ 2 h 146"/>
              <a:gd name="T42" fmla="*/ 32 w 68"/>
              <a:gd name="T43" fmla="*/ 2 h 146"/>
              <a:gd name="T44" fmla="*/ 38 w 68"/>
              <a:gd name="T45" fmla="*/ 0 h 146"/>
              <a:gd name="T46" fmla="*/ 46 w 68"/>
              <a:gd name="T47" fmla="*/ 0 h 146"/>
              <a:gd name="T48" fmla="*/ 52 w 68"/>
              <a:gd name="T49" fmla="*/ 4 h 146"/>
              <a:gd name="T50" fmla="*/ 56 w 68"/>
              <a:gd name="T51" fmla="*/ 8 h 146"/>
              <a:gd name="T52" fmla="*/ 56 w 68"/>
              <a:gd name="T53" fmla="*/ 8 h 146"/>
              <a:gd name="T54" fmla="*/ 62 w 68"/>
              <a:gd name="T55" fmla="*/ 24 h 146"/>
              <a:gd name="T56" fmla="*/ 66 w 68"/>
              <a:gd name="T57" fmla="*/ 42 h 146"/>
              <a:gd name="T58" fmla="*/ 68 w 68"/>
              <a:gd name="T59" fmla="*/ 58 h 146"/>
              <a:gd name="T60" fmla="*/ 68 w 68"/>
              <a:gd name="T61" fmla="*/ 76 h 146"/>
              <a:gd name="T62" fmla="*/ 68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68" y="76"/>
                </a:moveTo>
                <a:lnTo>
                  <a:pt x="68" y="76"/>
                </a:lnTo>
                <a:lnTo>
                  <a:pt x="64" y="98"/>
                </a:lnTo>
                <a:lnTo>
                  <a:pt x="56" y="116"/>
                </a:lnTo>
                <a:lnTo>
                  <a:pt x="46" y="132"/>
                </a:lnTo>
                <a:lnTo>
                  <a:pt x="38" y="140"/>
                </a:lnTo>
                <a:lnTo>
                  <a:pt x="32" y="146"/>
                </a:lnTo>
                <a:lnTo>
                  <a:pt x="32" y="146"/>
                </a:lnTo>
                <a:lnTo>
                  <a:pt x="24" y="136"/>
                </a:lnTo>
                <a:lnTo>
                  <a:pt x="16" y="126"/>
                </a:lnTo>
                <a:lnTo>
                  <a:pt x="10" y="114"/>
                </a:lnTo>
                <a:lnTo>
                  <a:pt x="6" y="104"/>
                </a:lnTo>
                <a:lnTo>
                  <a:pt x="2" y="92"/>
                </a:lnTo>
                <a:lnTo>
                  <a:pt x="0" y="80"/>
                </a:lnTo>
                <a:lnTo>
                  <a:pt x="0" y="68"/>
                </a:lnTo>
                <a:lnTo>
                  <a:pt x="0" y="56"/>
                </a:lnTo>
                <a:lnTo>
                  <a:pt x="0" y="56"/>
                </a:lnTo>
                <a:lnTo>
                  <a:pt x="4" y="40"/>
                </a:lnTo>
                <a:lnTo>
                  <a:pt x="12" y="24"/>
                </a:lnTo>
                <a:lnTo>
                  <a:pt x="22" y="12"/>
                </a:lnTo>
                <a:lnTo>
                  <a:pt x="32" y="2"/>
                </a:lnTo>
                <a:lnTo>
                  <a:pt x="32" y="2"/>
                </a:lnTo>
                <a:lnTo>
                  <a:pt x="38" y="0"/>
                </a:lnTo>
                <a:lnTo>
                  <a:pt x="46" y="0"/>
                </a:lnTo>
                <a:lnTo>
                  <a:pt x="52" y="4"/>
                </a:lnTo>
                <a:lnTo>
                  <a:pt x="56" y="8"/>
                </a:lnTo>
                <a:lnTo>
                  <a:pt x="56" y="8"/>
                </a:lnTo>
                <a:lnTo>
                  <a:pt x="62" y="24"/>
                </a:lnTo>
                <a:lnTo>
                  <a:pt x="66" y="42"/>
                </a:lnTo>
                <a:lnTo>
                  <a:pt x="68" y="58"/>
                </a:lnTo>
                <a:lnTo>
                  <a:pt x="68" y="76"/>
                </a:lnTo>
                <a:lnTo>
                  <a:pt x="68"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3" name="Freeform 198"/>
          <p:cNvSpPr/>
          <p:nvPr/>
        </p:nvSpPr>
        <p:spPr bwMode="auto">
          <a:xfrm>
            <a:off x="5643395" y="5022745"/>
            <a:ext cx="54238" cy="27119"/>
          </a:xfrm>
          <a:custGeom>
            <a:avLst/>
            <a:gdLst>
              <a:gd name="T0" fmla="*/ 82 w 156"/>
              <a:gd name="T1" fmla="*/ 78 h 78"/>
              <a:gd name="T2" fmla="*/ 82 w 156"/>
              <a:gd name="T3" fmla="*/ 78 h 78"/>
              <a:gd name="T4" fmla="*/ 94 w 156"/>
              <a:gd name="T5" fmla="*/ 78 h 78"/>
              <a:gd name="T6" fmla="*/ 106 w 156"/>
              <a:gd name="T7" fmla="*/ 76 h 78"/>
              <a:gd name="T8" fmla="*/ 118 w 156"/>
              <a:gd name="T9" fmla="*/ 74 h 78"/>
              <a:gd name="T10" fmla="*/ 126 w 156"/>
              <a:gd name="T11" fmla="*/ 72 h 78"/>
              <a:gd name="T12" fmla="*/ 136 w 156"/>
              <a:gd name="T13" fmla="*/ 66 h 78"/>
              <a:gd name="T14" fmla="*/ 144 w 156"/>
              <a:gd name="T15" fmla="*/ 60 h 78"/>
              <a:gd name="T16" fmla="*/ 150 w 156"/>
              <a:gd name="T17" fmla="*/ 54 h 78"/>
              <a:gd name="T18" fmla="*/ 156 w 156"/>
              <a:gd name="T19" fmla="*/ 46 h 78"/>
              <a:gd name="T20" fmla="*/ 156 w 156"/>
              <a:gd name="T21" fmla="*/ 46 h 78"/>
              <a:gd name="T22" fmla="*/ 138 w 156"/>
              <a:gd name="T23" fmla="*/ 30 h 78"/>
              <a:gd name="T24" fmla="*/ 116 w 156"/>
              <a:gd name="T25" fmla="*/ 18 h 78"/>
              <a:gd name="T26" fmla="*/ 94 w 156"/>
              <a:gd name="T27" fmla="*/ 8 h 78"/>
              <a:gd name="T28" fmla="*/ 70 w 156"/>
              <a:gd name="T29" fmla="*/ 2 h 78"/>
              <a:gd name="T30" fmla="*/ 70 w 156"/>
              <a:gd name="T31" fmla="*/ 2 h 78"/>
              <a:gd name="T32" fmla="*/ 52 w 156"/>
              <a:gd name="T33" fmla="*/ 0 h 78"/>
              <a:gd name="T34" fmla="*/ 34 w 156"/>
              <a:gd name="T35" fmla="*/ 2 h 78"/>
              <a:gd name="T36" fmla="*/ 18 w 156"/>
              <a:gd name="T37" fmla="*/ 6 h 78"/>
              <a:gd name="T38" fmla="*/ 4 w 156"/>
              <a:gd name="T39" fmla="*/ 12 h 78"/>
              <a:gd name="T40" fmla="*/ 4 w 156"/>
              <a:gd name="T41" fmla="*/ 12 h 78"/>
              <a:gd name="T42" fmla="*/ 0 w 156"/>
              <a:gd name="T43" fmla="*/ 18 h 78"/>
              <a:gd name="T44" fmla="*/ 0 w 156"/>
              <a:gd name="T45" fmla="*/ 24 h 78"/>
              <a:gd name="T46" fmla="*/ 2 w 156"/>
              <a:gd name="T47" fmla="*/ 32 h 78"/>
              <a:gd name="T48" fmla="*/ 8 w 156"/>
              <a:gd name="T49" fmla="*/ 40 h 78"/>
              <a:gd name="T50" fmla="*/ 8 w 156"/>
              <a:gd name="T51" fmla="*/ 40 h 78"/>
              <a:gd name="T52" fmla="*/ 24 w 156"/>
              <a:gd name="T53" fmla="*/ 54 h 78"/>
              <a:gd name="T54" fmla="*/ 44 w 156"/>
              <a:gd name="T55" fmla="*/ 64 h 78"/>
              <a:gd name="T56" fmla="*/ 62 w 156"/>
              <a:gd name="T57" fmla="*/ 72 h 78"/>
              <a:gd name="T58" fmla="*/ 82 w 156"/>
              <a:gd name="T59" fmla="*/ 78 h 78"/>
              <a:gd name="T60" fmla="*/ 82 w 156"/>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78">
                <a:moveTo>
                  <a:pt x="82" y="78"/>
                </a:moveTo>
                <a:lnTo>
                  <a:pt x="82" y="78"/>
                </a:lnTo>
                <a:lnTo>
                  <a:pt x="94" y="78"/>
                </a:lnTo>
                <a:lnTo>
                  <a:pt x="106" y="76"/>
                </a:lnTo>
                <a:lnTo>
                  <a:pt x="118" y="74"/>
                </a:lnTo>
                <a:lnTo>
                  <a:pt x="126" y="72"/>
                </a:lnTo>
                <a:lnTo>
                  <a:pt x="136" y="66"/>
                </a:lnTo>
                <a:lnTo>
                  <a:pt x="144" y="60"/>
                </a:lnTo>
                <a:lnTo>
                  <a:pt x="150" y="54"/>
                </a:lnTo>
                <a:lnTo>
                  <a:pt x="156" y="46"/>
                </a:lnTo>
                <a:lnTo>
                  <a:pt x="156" y="46"/>
                </a:lnTo>
                <a:lnTo>
                  <a:pt x="138" y="30"/>
                </a:lnTo>
                <a:lnTo>
                  <a:pt x="116" y="18"/>
                </a:lnTo>
                <a:lnTo>
                  <a:pt x="94" y="8"/>
                </a:lnTo>
                <a:lnTo>
                  <a:pt x="70" y="2"/>
                </a:lnTo>
                <a:lnTo>
                  <a:pt x="70" y="2"/>
                </a:lnTo>
                <a:lnTo>
                  <a:pt x="52" y="0"/>
                </a:lnTo>
                <a:lnTo>
                  <a:pt x="34" y="2"/>
                </a:lnTo>
                <a:lnTo>
                  <a:pt x="18" y="6"/>
                </a:lnTo>
                <a:lnTo>
                  <a:pt x="4" y="12"/>
                </a:lnTo>
                <a:lnTo>
                  <a:pt x="4" y="12"/>
                </a:lnTo>
                <a:lnTo>
                  <a:pt x="0" y="18"/>
                </a:lnTo>
                <a:lnTo>
                  <a:pt x="0" y="24"/>
                </a:lnTo>
                <a:lnTo>
                  <a:pt x="2" y="32"/>
                </a:lnTo>
                <a:lnTo>
                  <a:pt x="8" y="40"/>
                </a:lnTo>
                <a:lnTo>
                  <a:pt x="8" y="40"/>
                </a:lnTo>
                <a:lnTo>
                  <a:pt x="24" y="54"/>
                </a:lnTo>
                <a:lnTo>
                  <a:pt x="44" y="64"/>
                </a:lnTo>
                <a:lnTo>
                  <a:pt x="62" y="72"/>
                </a:lnTo>
                <a:lnTo>
                  <a:pt x="82" y="78"/>
                </a:lnTo>
                <a:lnTo>
                  <a:pt x="82"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4" name="Freeform 199"/>
          <p:cNvSpPr/>
          <p:nvPr/>
        </p:nvSpPr>
        <p:spPr bwMode="auto">
          <a:xfrm>
            <a:off x="5681639" y="4987977"/>
            <a:ext cx="24338" cy="50761"/>
          </a:xfrm>
          <a:custGeom>
            <a:avLst/>
            <a:gdLst>
              <a:gd name="T0" fmla="*/ 70 w 70"/>
              <a:gd name="T1" fmla="*/ 70 h 146"/>
              <a:gd name="T2" fmla="*/ 70 w 70"/>
              <a:gd name="T3" fmla="*/ 70 h 146"/>
              <a:gd name="T4" fmla="*/ 70 w 70"/>
              <a:gd name="T5" fmla="*/ 92 h 146"/>
              <a:gd name="T6" fmla="*/ 66 w 70"/>
              <a:gd name="T7" fmla="*/ 112 h 146"/>
              <a:gd name="T8" fmla="*/ 58 w 70"/>
              <a:gd name="T9" fmla="*/ 130 h 146"/>
              <a:gd name="T10" fmla="*/ 54 w 70"/>
              <a:gd name="T11" fmla="*/ 140 h 146"/>
              <a:gd name="T12" fmla="*/ 46 w 70"/>
              <a:gd name="T13" fmla="*/ 146 h 146"/>
              <a:gd name="T14" fmla="*/ 46 w 70"/>
              <a:gd name="T15" fmla="*/ 146 h 146"/>
              <a:gd name="T16" fmla="*/ 38 w 70"/>
              <a:gd name="T17" fmla="*/ 138 h 146"/>
              <a:gd name="T18" fmla="*/ 28 w 70"/>
              <a:gd name="T19" fmla="*/ 130 h 146"/>
              <a:gd name="T20" fmla="*/ 20 w 70"/>
              <a:gd name="T21" fmla="*/ 120 h 146"/>
              <a:gd name="T22" fmla="*/ 14 w 70"/>
              <a:gd name="T23" fmla="*/ 110 h 146"/>
              <a:gd name="T24" fmla="*/ 8 w 70"/>
              <a:gd name="T25" fmla="*/ 100 h 146"/>
              <a:gd name="T26" fmla="*/ 4 w 70"/>
              <a:gd name="T27" fmla="*/ 88 h 146"/>
              <a:gd name="T28" fmla="*/ 0 w 70"/>
              <a:gd name="T29" fmla="*/ 76 h 146"/>
              <a:gd name="T30" fmla="*/ 0 w 70"/>
              <a:gd name="T31" fmla="*/ 64 h 146"/>
              <a:gd name="T32" fmla="*/ 0 w 70"/>
              <a:gd name="T33" fmla="*/ 64 h 146"/>
              <a:gd name="T34" fmla="*/ 0 w 70"/>
              <a:gd name="T35" fmla="*/ 48 h 146"/>
              <a:gd name="T36" fmla="*/ 4 w 70"/>
              <a:gd name="T37" fmla="*/ 32 h 146"/>
              <a:gd name="T38" fmla="*/ 10 w 70"/>
              <a:gd name="T39" fmla="*/ 16 h 146"/>
              <a:gd name="T40" fmla="*/ 20 w 70"/>
              <a:gd name="T41" fmla="*/ 4 h 146"/>
              <a:gd name="T42" fmla="*/ 20 w 70"/>
              <a:gd name="T43" fmla="*/ 4 h 146"/>
              <a:gd name="T44" fmla="*/ 24 w 70"/>
              <a:gd name="T45" fmla="*/ 0 h 146"/>
              <a:gd name="T46" fmla="*/ 32 w 70"/>
              <a:gd name="T47" fmla="*/ 0 h 146"/>
              <a:gd name="T48" fmla="*/ 38 w 70"/>
              <a:gd name="T49" fmla="*/ 2 h 146"/>
              <a:gd name="T50" fmla="*/ 44 w 70"/>
              <a:gd name="T51" fmla="*/ 8 h 146"/>
              <a:gd name="T52" fmla="*/ 44 w 70"/>
              <a:gd name="T53" fmla="*/ 8 h 146"/>
              <a:gd name="T54" fmla="*/ 52 w 70"/>
              <a:gd name="T55" fmla="*/ 22 h 146"/>
              <a:gd name="T56" fmla="*/ 60 w 70"/>
              <a:gd name="T57" fmla="*/ 36 h 146"/>
              <a:gd name="T58" fmla="*/ 66 w 70"/>
              <a:gd name="T59" fmla="*/ 54 h 146"/>
              <a:gd name="T60" fmla="*/ 70 w 70"/>
              <a:gd name="T61" fmla="*/ 70 h 146"/>
              <a:gd name="T62" fmla="*/ 70 w 70"/>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6">
                <a:moveTo>
                  <a:pt x="70" y="70"/>
                </a:moveTo>
                <a:lnTo>
                  <a:pt x="70" y="70"/>
                </a:lnTo>
                <a:lnTo>
                  <a:pt x="70" y="92"/>
                </a:lnTo>
                <a:lnTo>
                  <a:pt x="66" y="112"/>
                </a:lnTo>
                <a:lnTo>
                  <a:pt x="58" y="130"/>
                </a:lnTo>
                <a:lnTo>
                  <a:pt x="54" y="140"/>
                </a:lnTo>
                <a:lnTo>
                  <a:pt x="46" y="146"/>
                </a:lnTo>
                <a:lnTo>
                  <a:pt x="46" y="146"/>
                </a:lnTo>
                <a:lnTo>
                  <a:pt x="38" y="138"/>
                </a:lnTo>
                <a:lnTo>
                  <a:pt x="28" y="130"/>
                </a:lnTo>
                <a:lnTo>
                  <a:pt x="20" y="120"/>
                </a:lnTo>
                <a:lnTo>
                  <a:pt x="14" y="110"/>
                </a:lnTo>
                <a:lnTo>
                  <a:pt x="8" y="100"/>
                </a:lnTo>
                <a:lnTo>
                  <a:pt x="4" y="88"/>
                </a:lnTo>
                <a:lnTo>
                  <a:pt x="0" y="76"/>
                </a:lnTo>
                <a:lnTo>
                  <a:pt x="0" y="64"/>
                </a:lnTo>
                <a:lnTo>
                  <a:pt x="0" y="64"/>
                </a:lnTo>
                <a:lnTo>
                  <a:pt x="0" y="48"/>
                </a:lnTo>
                <a:lnTo>
                  <a:pt x="4" y="32"/>
                </a:lnTo>
                <a:lnTo>
                  <a:pt x="10" y="16"/>
                </a:lnTo>
                <a:lnTo>
                  <a:pt x="20" y="4"/>
                </a:lnTo>
                <a:lnTo>
                  <a:pt x="20" y="4"/>
                </a:lnTo>
                <a:lnTo>
                  <a:pt x="24" y="0"/>
                </a:lnTo>
                <a:lnTo>
                  <a:pt x="32" y="0"/>
                </a:lnTo>
                <a:lnTo>
                  <a:pt x="38" y="2"/>
                </a:lnTo>
                <a:lnTo>
                  <a:pt x="44" y="8"/>
                </a:lnTo>
                <a:lnTo>
                  <a:pt x="44" y="8"/>
                </a:lnTo>
                <a:lnTo>
                  <a:pt x="52" y="22"/>
                </a:lnTo>
                <a:lnTo>
                  <a:pt x="60" y="36"/>
                </a:lnTo>
                <a:lnTo>
                  <a:pt x="66" y="54"/>
                </a:lnTo>
                <a:lnTo>
                  <a:pt x="70" y="70"/>
                </a:lnTo>
                <a:lnTo>
                  <a:pt x="7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5" name="Freeform 200"/>
          <p:cNvSpPr/>
          <p:nvPr/>
        </p:nvSpPr>
        <p:spPr bwMode="auto">
          <a:xfrm>
            <a:off x="5685811" y="5058903"/>
            <a:ext cx="56324" cy="25033"/>
          </a:xfrm>
          <a:custGeom>
            <a:avLst/>
            <a:gdLst>
              <a:gd name="T0" fmla="*/ 94 w 162"/>
              <a:gd name="T1" fmla="*/ 72 h 72"/>
              <a:gd name="T2" fmla="*/ 94 w 162"/>
              <a:gd name="T3" fmla="*/ 72 h 72"/>
              <a:gd name="T4" fmla="*/ 106 w 162"/>
              <a:gd name="T5" fmla="*/ 70 h 72"/>
              <a:gd name="T6" fmla="*/ 118 w 162"/>
              <a:gd name="T7" fmla="*/ 68 h 72"/>
              <a:gd name="T8" fmla="*/ 128 w 162"/>
              <a:gd name="T9" fmla="*/ 64 h 72"/>
              <a:gd name="T10" fmla="*/ 138 w 162"/>
              <a:gd name="T11" fmla="*/ 58 h 72"/>
              <a:gd name="T12" fmla="*/ 146 w 162"/>
              <a:gd name="T13" fmla="*/ 52 h 72"/>
              <a:gd name="T14" fmla="*/ 152 w 162"/>
              <a:gd name="T15" fmla="*/ 44 h 72"/>
              <a:gd name="T16" fmla="*/ 158 w 162"/>
              <a:gd name="T17" fmla="*/ 36 h 72"/>
              <a:gd name="T18" fmla="*/ 162 w 162"/>
              <a:gd name="T19" fmla="*/ 28 h 72"/>
              <a:gd name="T20" fmla="*/ 162 w 162"/>
              <a:gd name="T21" fmla="*/ 28 h 72"/>
              <a:gd name="T22" fmla="*/ 140 w 162"/>
              <a:gd name="T23" fmla="*/ 16 h 72"/>
              <a:gd name="T24" fmla="*/ 116 w 162"/>
              <a:gd name="T25" fmla="*/ 8 h 72"/>
              <a:gd name="T26" fmla="*/ 92 w 162"/>
              <a:gd name="T27" fmla="*/ 2 h 72"/>
              <a:gd name="T28" fmla="*/ 66 w 162"/>
              <a:gd name="T29" fmla="*/ 0 h 72"/>
              <a:gd name="T30" fmla="*/ 66 w 162"/>
              <a:gd name="T31" fmla="*/ 0 h 72"/>
              <a:gd name="T32" fmla="*/ 48 w 162"/>
              <a:gd name="T33" fmla="*/ 2 h 72"/>
              <a:gd name="T34" fmla="*/ 32 w 162"/>
              <a:gd name="T35" fmla="*/ 6 h 72"/>
              <a:gd name="T36" fmla="*/ 16 w 162"/>
              <a:gd name="T37" fmla="*/ 14 h 72"/>
              <a:gd name="T38" fmla="*/ 4 w 162"/>
              <a:gd name="T39" fmla="*/ 24 h 72"/>
              <a:gd name="T40" fmla="*/ 4 w 162"/>
              <a:gd name="T41" fmla="*/ 24 h 72"/>
              <a:gd name="T42" fmla="*/ 0 w 162"/>
              <a:gd name="T43" fmla="*/ 30 h 72"/>
              <a:gd name="T44" fmla="*/ 2 w 162"/>
              <a:gd name="T45" fmla="*/ 36 h 72"/>
              <a:gd name="T46" fmla="*/ 6 w 162"/>
              <a:gd name="T47" fmla="*/ 44 h 72"/>
              <a:gd name="T48" fmla="*/ 12 w 162"/>
              <a:gd name="T49" fmla="*/ 50 h 72"/>
              <a:gd name="T50" fmla="*/ 12 w 162"/>
              <a:gd name="T51" fmla="*/ 50 h 72"/>
              <a:gd name="T52" fmla="*/ 32 w 162"/>
              <a:gd name="T53" fmla="*/ 60 h 72"/>
              <a:gd name="T54" fmla="*/ 52 w 162"/>
              <a:gd name="T55" fmla="*/ 68 h 72"/>
              <a:gd name="T56" fmla="*/ 74 w 162"/>
              <a:gd name="T57" fmla="*/ 72 h 72"/>
              <a:gd name="T58" fmla="*/ 94 w 162"/>
              <a:gd name="T59" fmla="*/ 72 h 72"/>
              <a:gd name="T60" fmla="*/ 94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94" y="72"/>
                </a:moveTo>
                <a:lnTo>
                  <a:pt x="94" y="72"/>
                </a:lnTo>
                <a:lnTo>
                  <a:pt x="106" y="70"/>
                </a:lnTo>
                <a:lnTo>
                  <a:pt x="118" y="68"/>
                </a:lnTo>
                <a:lnTo>
                  <a:pt x="128" y="64"/>
                </a:lnTo>
                <a:lnTo>
                  <a:pt x="138" y="58"/>
                </a:lnTo>
                <a:lnTo>
                  <a:pt x="146" y="52"/>
                </a:lnTo>
                <a:lnTo>
                  <a:pt x="152" y="44"/>
                </a:lnTo>
                <a:lnTo>
                  <a:pt x="158" y="36"/>
                </a:lnTo>
                <a:lnTo>
                  <a:pt x="162" y="28"/>
                </a:lnTo>
                <a:lnTo>
                  <a:pt x="162" y="28"/>
                </a:lnTo>
                <a:lnTo>
                  <a:pt x="140" y="16"/>
                </a:lnTo>
                <a:lnTo>
                  <a:pt x="116" y="8"/>
                </a:lnTo>
                <a:lnTo>
                  <a:pt x="92" y="2"/>
                </a:lnTo>
                <a:lnTo>
                  <a:pt x="66" y="0"/>
                </a:lnTo>
                <a:lnTo>
                  <a:pt x="66" y="0"/>
                </a:lnTo>
                <a:lnTo>
                  <a:pt x="48" y="2"/>
                </a:lnTo>
                <a:lnTo>
                  <a:pt x="32" y="6"/>
                </a:lnTo>
                <a:lnTo>
                  <a:pt x="16" y="14"/>
                </a:lnTo>
                <a:lnTo>
                  <a:pt x="4" y="24"/>
                </a:lnTo>
                <a:lnTo>
                  <a:pt x="4" y="24"/>
                </a:lnTo>
                <a:lnTo>
                  <a:pt x="0" y="30"/>
                </a:lnTo>
                <a:lnTo>
                  <a:pt x="2" y="36"/>
                </a:lnTo>
                <a:lnTo>
                  <a:pt x="6" y="44"/>
                </a:lnTo>
                <a:lnTo>
                  <a:pt x="12" y="50"/>
                </a:lnTo>
                <a:lnTo>
                  <a:pt x="12" y="50"/>
                </a:lnTo>
                <a:lnTo>
                  <a:pt x="32" y="60"/>
                </a:lnTo>
                <a:lnTo>
                  <a:pt x="52" y="68"/>
                </a:lnTo>
                <a:lnTo>
                  <a:pt x="74" y="72"/>
                </a:lnTo>
                <a:lnTo>
                  <a:pt x="94" y="72"/>
                </a:lnTo>
                <a:lnTo>
                  <a:pt x="94"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6" name="Freeform 201"/>
          <p:cNvSpPr/>
          <p:nvPr/>
        </p:nvSpPr>
        <p:spPr bwMode="auto">
          <a:xfrm>
            <a:off x="5718493" y="5019268"/>
            <a:ext cx="27814" cy="49370"/>
          </a:xfrm>
          <a:custGeom>
            <a:avLst/>
            <a:gdLst>
              <a:gd name="T0" fmla="*/ 74 w 80"/>
              <a:gd name="T1" fmla="*/ 62 h 142"/>
              <a:gd name="T2" fmla="*/ 74 w 80"/>
              <a:gd name="T3" fmla="*/ 62 h 142"/>
              <a:gd name="T4" fmla="*/ 80 w 80"/>
              <a:gd name="T5" fmla="*/ 84 h 142"/>
              <a:gd name="T6" fmla="*/ 80 w 80"/>
              <a:gd name="T7" fmla="*/ 104 h 142"/>
              <a:gd name="T8" fmla="*/ 78 w 80"/>
              <a:gd name="T9" fmla="*/ 114 h 142"/>
              <a:gd name="T10" fmla="*/ 76 w 80"/>
              <a:gd name="T11" fmla="*/ 124 h 142"/>
              <a:gd name="T12" fmla="*/ 72 w 80"/>
              <a:gd name="T13" fmla="*/ 134 h 142"/>
              <a:gd name="T14" fmla="*/ 68 w 80"/>
              <a:gd name="T15" fmla="*/ 142 h 142"/>
              <a:gd name="T16" fmla="*/ 68 w 80"/>
              <a:gd name="T17" fmla="*/ 142 h 142"/>
              <a:gd name="T18" fmla="*/ 56 w 80"/>
              <a:gd name="T19" fmla="*/ 136 h 142"/>
              <a:gd name="T20" fmla="*/ 46 w 80"/>
              <a:gd name="T21" fmla="*/ 128 h 142"/>
              <a:gd name="T22" fmla="*/ 36 w 80"/>
              <a:gd name="T23" fmla="*/ 120 h 142"/>
              <a:gd name="T24" fmla="*/ 28 w 80"/>
              <a:gd name="T25" fmla="*/ 112 h 142"/>
              <a:gd name="T26" fmla="*/ 20 w 80"/>
              <a:gd name="T27" fmla="*/ 102 h 142"/>
              <a:gd name="T28" fmla="*/ 12 w 80"/>
              <a:gd name="T29" fmla="*/ 92 h 142"/>
              <a:gd name="T30" fmla="*/ 8 w 80"/>
              <a:gd name="T31" fmla="*/ 82 h 142"/>
              <a:gd name="T32" fmla="*/ 4 w 80"/>
              <a:gd name="T33" fmla="*/ 70 h 142"/>
              <a:gd name="T34" fmla="*/ 4 w 80"/>
              <a:gd name="T35" fmla="*/ 70 h 142"/>
              <a:gd name="T36" fmla="*/ 0 w 80"/>
              <a:gd name="T37" fmla="*/ 52 h 142"/>
              <a:gd name="T38" fmla="*/ 0 w 80"/>
              <a:gd name="T39" fmla="*/ 36 h 142"/>
              <a:gd name="T40" fmla="*/ 4 w 80"/>
              <a:gd name="T41" fmla="*/ 20 h 142"/>
              <a:gd name="T42" fmla="*/ 10 w 80"/>
              <a:gd name="T43" fmla="*/ 6 h 142"/>
              <a:gd name="T44" fmla="*/ 10 w 80"/>
              <a:gd name="T45" fmla="*/ 6 h 142"/>
              <a:gd name="T46" fmla="*/ 16 w 80"/>
              <a:gd name="T47" fmla="*/ 2 h 142"/>
              <a:gd name="T48" fmla="*/ 22 w 80"/>
              <a:gd name="T49" fmla="*/ 0 h 142"/>
              <a:gd name="T50" fmla="*/ 28 w 80"/>
              <a:gd name="T51" fmla="*/ 2 h 142"/>
              <a:gd name="T52" fmla="*/ 36 w 80"/>
              <a:gd name="T53" fmla="*/ 6 h 142"/>
              <a:gd name="T54" fmla="*/ 36 w 80"/>
              <a:gd name="T55" fmla="*/ 6 h 142"/>
              <a:gd name="T56" fmla="*/ 48 w 80"/>
              <a:gd name="T57" fmla="*/ 18 h 142"/>
              <a:gd name="T58" fmla="*/ 58 w 80"/>
              <a:gd name="T59" fmla="*/ 30 h 142"/>
              <a:gd name="T60" fmla="*/ 68 w 80"/>
              <a:gd name="T61" fmla="*/ 46 h 142"/>
              <a:gd name="T62" fmla="*/ 74 w 80"/>
              <a:gd name="T63" fmla="*/ 62 h 142"/>
              <a:gd name="T64" fmla="*/ 74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74" y="62"/>
                </a:moveTo>
                <a:lnTo>
                  <a:pt x="74" y="62"/>
                </a:lnTo>
                <a:lnTo>
                  <a:pt x="80" y="84"/>
                </a:lnTo>
                <a:lnTo>
                  <a:pt x="80" y="104"/>
                </a:lnTo>
                <a:lnTo>
                  <a:pt x="78" y="114"/>
                </a:lnTo>
                <a:lnTo>
                  <a:pt x="76" y="124"/>
                </a:lnTo>
                <a:lnTo>
                  <a:pt x="72" y="134"/>
                </a:lnTo>
                <a:lnTo>
                  <a:pt x="68" y="142"/>
                </a:lnTo>
                <a:lnTo>
                  <a:pt x="68" y="142"/>
                </a:lnTo>
                <a:lnTo>
                  <a:pt x="56" y="136"/>
                </a:lnTo>
                <a:lnTo>
                  <a:pt x="46" y="128"/>
                </a:lnTo>
                <a:lnTo>
                  <a:pt x="36" y="120"/>
                </a:lnTo>
                <a:lnTo>
                  <a:pt x="28" y="112"/>
                </a:lnTo>
                <a:lnTo>
                  <a:pt x="20" y="102"/>
                </a:lnTo>
                <a:lnTo>
                  <a:pt x="12" y="92"/>
                </a:lnTo>
                <a:lnTo>
                  <a:pt x="8" y="82"/>
                </a:lnTo>
                <a:lnTo>
                  <a:pt x="4" y="70"/>
                </a:lnTo>
                <a:lnTo>
                  <a:pt x="4" y="70"/>
                </a:lnTo>
                <a:lnTo>
                  <a:pt x="0" y="52"/>
                </a:lnTo>
                <a:lnTo>
                  <a:pt x="0" y="36"/>
                </a:lnTo>
                <a:lnTo>
                  <a:pt x="4" y="20"/>
                </a:lnTo>
                <a:lnTo>
                  <a:pt x="10" y="6"/>
                </a:lnTo>
                <a:lnTo>
                  <a:pt x="10" y="6"/>
                </a:lnTo>
                <a:lnTo>
                  <a:pt x="16" y="2"/>
                </a:lnTo>
                <a:lnTo>
                  <a:pt x="22" y="0"/>
                </a:lnTo>
                <a:lnTo>
                  <a:pt x="28" y="2"/>
                </a:lnTo>
                <a:lnTo>
                  <a:pt x="36" y="6"/>
                </a:lnTo>
                <a:lnTo>
                  <a:pt x="36" y="6"/>
                </a:lnTo>
                <a:lnTo>
                  <a:pt x="48" y="18"/>
                </a:lnTo>
                <a:lnTo>
                  <a:pt x="58" y="30"/>
                </a:lnTo>
                <a:lnTo>
                  <a:pt x="68" y="46"/>
                </a:lnTo>
                <a:lnTo>
                  <a:pt x="74" y="62"/>
                </a:lnTo>
                <a:lnTo>
                  <a:pt x="74"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7" name="Freeform 202"/>
          <p:cNvSpPr/>
          <p:nvPr/>
        </p:nvSpPr>
        <p:spPr bwMode="auto">
          <a:xfrm>
            <a:off x="6057827" y="4752946"/>
            <a:ext cx="27814" cy="52847"/>
          </a:xfrm>
          <a:custGeom>
            <a:avLst/>
            <a:gdLst>
              <a:gd name="T0" fmla="*/ 68 w 80"/>
              <a:gd name="T1" fmla="*/ 106 h 152"/>
              <a:gd name="T2" fmla="*/ 68 w 80"/>
              <a:gd name="T3" fmla="*/ 106 h 152"/>
              <a:gd name="T4" fmla="*/ 62 w 80"/>
              <a:gd name="T5" fmla="*/ 116 h 152"/>
              <a:gd name="T6" fmla="*/ 56 w 80"/>
              <a:gd name="T7" fmla="*/ 126 h 152"/>
              <a:gd name="T8" fmla="*/ 48 w 80"/>
              <a:gd name="T9" fmla="*/ 134 h 152"/>
              <a:gd name="T10" fmla="*/ 40 w 80"/>
              <a:gd name="T11" fmla="*/ 140 h 152"/>
              <a:gd name="T12" fmla="*/ 30 w 80"/>
              <a:gd name="T13" fmla="*/ 146 h 152"/>
              <a:gd name="T14" fmla="*/ 22 w 80"/>
              <a:gd name="T15" fmla="*/ 148 h 152"/>
              <a:gd name="T16" fmla="*/ 12 w 80"/>
              <a:gd name="T17" fmla="*/ 150 h 152"/>
              <a:gd name="T18" fmla="*/ 2 w 80"/>
              <a:gd name="T19" fmla="*/ 152 h 152"/>
              <a:gd name="T20" fmla="*/ 2 w 80"/>
              <a:gd name="T21" fmla="*/ 152 h 152"/>
              <a:gd name="T22" fmla="*/ 0 w 80"/>
              <a:gd name="T23" fmla="*/ 126 h 152"/>
              <a:gd name="T24" fmla="*/ 0 w 80"/>
              <a:gd name="T25" fmla="*/ 100 h 152"/>
              <a:gd name="T26" fmla="*/ 4 w 80"/>
              <a:gd name="T27" fmla="*/ 76 h 152"/>
              <a:gd name="T28" fmla="*/ 12 w 80"/>
              <a:gd name="T29" fmla="*/ 52 h 152"/>
              <a:gd name="T30" fmla="*/ 12 w 80"/>
              <a:gd name="T31" fmla="*/ 52 h 152"/>
              <a:gd name="T32" fmla="*/ 20 w 80"/>
              <a:gd name="T33" fmla="*/ 34 h 152"/>
              <a:gd name="T34" fmla="*/ 30 w 80"/>
              <a:gd name="T35" fmla="*/ 20 h 152"/>
              <a:gd name="T36" fmla="*/ 42 w 80"/>
              <a:gd name="T37" fmla="*/ 8 h 152"/>
              <a:gd name="T38" fmla="*/ 56 w 80"/>
              <a:gd name="T39" fmla="*/ 0 h 152"/>
              <a:gd name="T40" fmla="*/ 56 w 80"/>
              <a:gd name="T41" fmla="*/ 0 h 152"/>
              <a:gd name="T42" fmla="*/ 62 w 80"/>
              <a:gd name="T43" fmla="*/ 0 h 152"/>
              <a:gd name="T44" fmla="*/ 68 w 80"/>
              <a:gd name="T45" fmla="*/ 2 h 152"/>
              <a:gd name="T46" fmla="*/ 74 w 80"/>
              <a:gd name="T47" fmla="*/ 10 h 152"/>
              <a:gd name="T48" fmla="*/ 78 w 80"/>
              <a:gd name="T49" fmla="*/ 18 h 152"/>
              <a:gd name="T50" fmla="*/ 78 w 80"/>
              <a:gd name="T51" fmla="*/ 18 h 152"/>
              <a:gd name="T52" fmla="*/ 80 w 80"/>
              <a:gd name="T53" fmla="*/ 42 h 152"/>
              <a:gd name="T54" fmla="*/ 80 w 80"/>
              <a:gd name="T55" fmla="*/ 64 h 152"/>
              <a:gd name="T56" fmla="*/ 76 w 80"/>
              <a:gd name="T57" fmla="*/ 86 h 152"/>
              <a:gd name="T58" fmla="*/ 68 w 80"/>
              <a:gd name="T59" fmla="*/ 106 h 152"/>
              <a:gd name="T60" fmla="*/ 68 w 80"/>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52">
                <a:moveTo>
                  <a:pt x="68" y="106"/>
                </a:moveTo>
                <a:lnTo>
                  <a:pt x="68" y="106"/>
                </a:lnTo>
                <a:lnTo>
                  <a:pt x="62" y="116"/>
                </a:lnTo>
                <a:lnTo>
                  <a:pt x="56" y="126"/>
                </a:lnTo>
                <a:lnTo>
                  <a:pt x="48" y="134"/>
                </a:lnTo>
                <a:lnTo>
                  <a:pt x="40" y="140"/>
                </a:lnTo>
                <a:lnTo>
                  <a:pt x="30" y="146"/>
                </a:lnTo>
                <a:lnTo>
                  <a:pt x="22" y="148"/>
                </a:lnTo>
                <a:lnTo>
                  <a:pt x="12" y="150"/>
                </a:lnTo>
                <a:lnTo>
                  <a:pt x="2" y="152"/>
                </a:lnTo>
                <a:lnTo>
                  <a:pt x="2" y="152"/>
                </a:lnTo>
                <a:lnTo>
                  <a:pt x="0" y="126"/>
                </a:lnTo>
                <a:lnTo>
                  <a:pt x="0" y="100"/>
                </a:lnTo>
                <a:lnTo>
                  <a:pt x="4" y="76"/>
                </a:lnTo>
                <a:lnTo>
                  <a:pt x="12" y="52"/>
                </a:lnTo>
                <a:lnTo>
                  <a:pt x="12" y="52"/>
                </a:lnTo>
                <a:lnTo>
                  <a:pt x="20" y="34"/>
                </a:lnTo>
                <a:lnTo>
                  <a:pt x="30" y="20"/>
                </a:lnTo>
                <a:lnTo>
                  <a:pt x="42" y="8"/>
                </a:lnTo>
                <a:lnTo>
                  <a:pt x="56" y="0"/>
                </a:lnTo>
                <a:lnTo>
                  <a:pt x="56" y="0"/>
                </a:lnTo>
                <a:lnTo>
                  <a:pt x="62" y="0"/>
                </a:lnTo>
                <a:lnTo>
                  <a:pt x="68" y="2"/>
                </a:lnTo>
                <a:lnTo>
                  <a:pt x="74" y="10"/>
                </a:lnTo>
                <a:lnTo>
                  <a:pt x="78" y="18"/>
                </a:lnTo>
                <a:lnTo>
                  <a:pt x="78" y="18"/>
                </a:lnTo>
                <a:lnTo>
                  <a:pt x="80" y="42"/>
                </a:lnTo>
                <a:lnTo>
                  <a:pt x="80" y="64"/>
                </a:lnTo>
                <a:lnTo>
                  <a:pt x="76" y="86"/>
                </a:lnTo>
                <a:lnTo>
                  <a:pt x="68" y="106"/>
                </a:lnTo>
                <a:lnTo>
                  <a:pt x="68"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8" name="Freeform 203"/>
          <p:cNvSpPr/>
          <p:nvPr/>
        </p:nvSpPr>
        <p:spPr bwMode="auto">
          <a:xfrm>
            <a:off x="6018192" y="4768940"/>
            <a:ext cx="40331" cy="37549"/>
          </a:xfrm>
          <a:custGeom>
            <a:avLst/>
            <a:gdLst>
              <a:gd name="T0" fmla="*/ 40 w 116"/>
              <a:gd name="T1" fmla="*/ 82 h 108"/>
              <a:gd name="T2" fmla="*/ 40 w 116"/>
              <a:gd name="T3" fmla="*/ 82 h 108"/>
              <a:gd name="T4" fmla="*/ 58 w 116"/>
              <a:gd name="T5" fmla="*/ 96 h 108"/>
              <a:gd name="T6" fmla="*/ 78 w 116"/>
              <a:gd name="T7" fmla="*/ 104 h 108"/>
              <a:gd name="T8" fmla="*/ 88 w 116"/>
              <a:gd name="T9" fmla="*/ 106 h 108"/>
              <a:gd name="T10" fmla="*/ 98 w 116"/>
              <a:gd name="T11" fmla="*/ 108 h 108"/>
              <a:gd name="T12" fmla="*/ 106 w 116"/>
              <a:gd name="T13" fmla="*/ 108 h 108"/>
              <a:gd name="T14" fmla="*/ 116 w 116"/>
              <a:gd name="T15" fmla="*/ 106 h 108"/>
              <a:gd name="T16" fmla="*/ 116 w 116"/>
              <a:gd name="T17" fmla="*/ 106 h 108"/>
              <a:gd name="T18" fmla="*/ 116 w 116"/>
              <a:gd name="T19" fmla="*/ 94 h 108"/>
              <a:gd name="T20" fmla="*/ 112 w 116"/>
              <a:gd name="T21" fmla="*/ 80 h 108"/>
              <a:gd name="T22" fmla="*/ 108 w 116"/>
              <a:gd name="T23" fmla="*/ 68 h 108"/>
              <a:gd name="T24" fmla="*/ 104 w 116"/>
              <a:gd name="T25" fmla="*/ 56 h 108"/>
              <a:gd name="T26" fmla="*/ 98 w 116"/>
              <a:gd name="T27" fmla="*/ 46 h 108"/>
              <a:gd name="T28" fmla="*/ 90 w 116"/>
              <a:gd name="T29" fmla="*/ 36 h 108"/>
              <a:gd name="T30" fmla="*/ 82 w 116"/>
              <a:gd name="T31" fmla="*/ 26 h 108"/>
              <a:gd name="T32" fmla="*/ 74 w 116"/>
              <a:gd name="T33" fmla="*/ 18 h 108"/>
              <a:gd name="T34" fmla="*/ 74 w 116"/>
              <a:gd name="T35" fmla="*/ 18 h 108"/>
              <a:gd name="T36" fmla="*/ 58 w 116"/>
              <a:gd name="T37" fmla="*/ 8 h 108"/>
              <a:gd name="T38" fmla="*/ 42 w 116"/>
              <a:gd name="T39" fmla="*/ 2 h 108"/>
              <a:gd name="T40" fmla="*/ 26 w 116"/>
              <a:gd name="T41" fmla="*/ 0 h 108"/>
              <a:gd name="T42" fmla="*/ 12 w 116"/>
              <a:gd name="T43" fmla="*/ 0 h 108"/>
              <a:gd name="T44" fmla="*/ 12 w 116"/>
              <a:gd name="T45" fmla="*/ 0 h 108"/>
              <a:gd name="T46" fmla="*/ 6 w 116"/>
              <a:gd name="T47" fmla="*/ 2 h 108"/>
              <a:gd name="T48" fmla="*/ 2 w 116"/>
              <a:gd name="T49" fmla="*/ 8 h 108"/>
              <a:gd name="T50" fmla="*/ 0 w 116"/>
              <a:gd name="T51" fmla="*/ 16 h 108"/>
              <a:gd name="T52" fmla="*/ 2 w 116"/>
              <a:gd name="T53" fmla="*/ 22 h 108"/>
              <a:gd name="T54" fmla="*/ 2 w 116"/>
              <a:gd name="T55" fmla="*/ 22 h 108"/>
              <a:gd name="T56" fmla="*/ 8 w 116"/>
              <a:gd name="T57" fmla="*/ 40 h 108"/>
              <a:gd name="T58" fmla="*/ 18 w 116"/>
              <a:gd name="T59" fmla="*/ 54 h 108"/>
              <a:gd name="T60" fmla="*/ 28 w 116"/>
              <a:gd name="T61" fmla="*/ 70 h 108"/>
              <a:gd name="T62" fmla="*/ 40 w 116"/>
              <a:gd name="T63" fmla="*/ 82 h 108"/>
              <a:gd name="T64" fmla="*/ 40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40" y="82"/>
                </a:moveTo>
                <a:lnTo>
                  <a:pt x="40" y="82"/>
                </a:lnTo>
                <a:lnTo>
                  <a:pt x="58" y="96"/>
                </a:lnTo>
                <a:lnTo>
                  <a:pt x="78" y="104"/>
                </a:lnTo>
                <a:lnTo>
                  <a:pt x="88" y="106"/>
                </a:lnTo>
                <a:lnTo>
                  <a:pt x="98" y="108"/>
                </a:lnTo>
                <a:lnTo>
                  <a:pt x="106" y="108"/>
                </a:lnTo>
                <a:lnTo>
                  <a:pt x="116" y="106"/>
                </a:lnTo>
                <a:lnTo>
                  <a:pt x="116" y="106"/>
                </a:lnTo>
                <a:lnTo>
                  <a:pt x="116" y="94"/>
                </a:lnTo>
                <a:lnTo>
                  <a:pt x="112" y="80"/>
                </a:lnTo>
                <a:lnTo>
                  <a:pt x="108" y="68"/>
                </a:lnTo>
                <a:lnTo>
                  <a:pt x="104" y="56"/>
                </a:lnTo>
                <a:lnTo>
                  <a:pt x="98" y="46"/>
                </a:lnTo>
                <a:lnTo>
                  <a:pt x="90" y="36"/>
                </a:lnTo>
                <a:lnTo>
                  <a:pt x="82" y="26"/>
                </a:lnTo>
                <a:lnTo>
                  <a:pt x="74" y="18"/>
                </a:lnTo>
                <a:lnTo>
                  <a:pt x="74" y="18"/>
                </a:lnTo>
                <a:lnTo>
                  <a:pt x="58" y="8"/>
                </a:lnTo>
                <a:lnTo>
                  <a:pt x="42" y="2"/>
                </a:lnTo>
                <a:lnTo>
                  <a:pt x="26" y="0"/>
                </a:lnTo>
                <a:lnTo>
                  <a:pt x="12" y="0"/>
                </a:lnTo>
                <a:lnTo>
                  <a:pt x="12" y="0"/>
                </a:lnTo>
                <a:lnTo>
                  <a:pt x="6" y="2"/>
                </a:lnTo>
                <a:lnTo>
                  <a:pt x="2" y="8"/>
                </a:lnTo>
                <a:lnTo>
                  <a:pt x="0" y="16"/>
                </a:lnTo>
                <a:lnTo>
                  <a:pt x="2" y="22"/>
                </a:lnTo>
                <a:lnTo>
                  <a:pt x="2" y="22"/>
                </a:lnTo>
                <a:lnTo>
                  <a:pt x="8" y="40"/>
                </a:lnTo>
                <a:lnTo>
                  <a:pt x="18" y="54"/>
                </a:lnTo>
                <a:lnTo>
                  <a:pt x="28" y="70"/>
                </a:lnTo>
                <a:lnTo>
                  <a:pt x="40" y="82"/>
                </a:lnTo>
                <a:lnTo>
                  <a:pt x="40"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9" name="Freeform 204"/>
          <p:cNvSpPr/>
          <p:nvPr/>
        </p:nvSpPr>
        <p:spPr bwMode="auto">
          <a:xfrm>
            <a:off x="6059218" y="4812052"/>
            <a:ext cx="34768" cy="47284"/>
          </a:xfrm>
          <a:custGeom>
            <a:avLst/>
            <a:gdLst>
              <a:gd name="T0" fmla="*/ 74 w 100"/>
              <a:gd name="T1" fmla="*/ 104 h 136"/>
              <a:gd name="T2" fmla="*/ 74 w 100"/>
              <a:gd name="T3" fmla="*/ 104 h 136"/>
              <a:gd name="T4" fmla="*/ 66 w 100"/>
              <a:gd name="T5" fmla="*/ 112 h 136"/>
              <a:gd name="T6" fmla="*/ 58 w 100"/>
              <a:gd name="T7" fmla="*/ 120 h 136"/>
              <a:gd name="T8" fmla="*/ 48 w 100"/>
              <a:gd name="T9" fmla="*/ 126 h 136"/>
              <a:gd name="T10" fmla="*/ 38 w 100"/>
              <a:gd name="T11" fmla="*/ 132 h 136"/>
              <a:gd name="T12" fmla="*/ 30 w 100"/>
              <a:gd name="T13" fmla="*/ 134 h 136"/>
              <a:gd name="T14" fmla="*/ 20 w 100"/>
              <a:gd name="T15" fmla="*/ 136 h 136"/>
              <a:gd name="T16" fmla="*/ 10 w 100"/>
              <a:gd name="T17" fmla="*/ 136 h 136"/>
              <a:gd name="T18" fmla="*/ 0 w 100"/>
              <a:gd name="T19" fmla="*/ 134 h 136"/>
              <a:gd name="T20" fmla="*/ 0 w 100"/>
              <a:gd name="T21" fmla="*/ 134 h 136"/>
              <a:gd name="T22" fmla="*/ 2 w 100"/>
              <a:gd name="T23" fmla="*/ 110 h 136"/>
              <a:gd name="T24" fmla="*/ 8 w 100"/>
              <a:gd name="T25" fmla="*/ 86 h 136"/>
              <a:gd name="T26" fmla="*/ 18 w 100"/>
              <a:gd name="T27" fmla="*/ 62 h 136"/>
              <a:gd name="T28" fmla="*/ 30 w 100"/>
              <a:gd name="T29" fmla="*/ 40 h 136"/>
              <a:gd name="T30" fmla="*/ 30 w 100"/>
              <a:gd name="T31" fmla="*/ 40 h 136"/>
              <a:gd name="T32" fmla="*/ 42 w 100"/>
              <a:gd name="T33" fmla="*/ 26 h 136"/>
              <a:gd name="T34" fmla="*/ 54 w 100"/>
              <a:gd name="T35" fmla="*/ 14 h 136"/>
              <a:gd name="T36" fmla="*/ 68 w 100"/>
              <a:gd name="T37" fmla="*/ 6 h 136"/>
              <a:gd name="T38" fmla="*/ 84 w 100"/>
              <a:gd name="T39" fmla="*/ 0 h 136"/>
              <a:gd name="T40" fmla="*/ 84 w 100"/>
              <a:gd name="T41" fmla="*/ 0 h 136"/>
              <a:gd name="T42" fmla="*/ 90 w 100"/>
              <a:gd name="T43" fmla="*/ 2 h 136"/>
              <a:gd name="T44" fmla="*/ 96 w 100"/>
              <a:gd name="T45" fmla="*/ 6 h 136"/>
              <a:gd name="T46" fmla="*/ 100 w 100"/>
              <a:gd name="T47" fmla="*/ 14 h 136"/>
              <a:gd name="T48" fmla="*/ 100 w 100"/>
              <a:gd name="T49" fmla="*/ 24 h 136"/>
              <a:gd name="T50" fmla="*/ 100 w 100"/>
              <a:gd name="T51" fmla="*/ 24 h 136"/>
              <a:gd name="T52" fmla="*/ 98 w 100"/>
              <a:gd name="T53" fmla="*/ 46 h 136"/>
              <a:gd name="T54" fmla="*/ 94 w 100"/>
              <a:gd name="T55" fmla="*/ 66 h 136"/>
              <a:gd name="T56" fmla="*/ 86 w 100"/>
              <a:gd name="T57" fmla="*/ 86 h 136"/>
              <a:gd name="T58" fmla="*/ 74 w 100"/>
              <a:gd name="T59" fmla="*/ 104 h 136"/>
              <a:gd name="T60" fmla="*/ 74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74" y="104"/>
                </a:moveTo>
                <a:lnTo>
                  <a:pt x="74" y="104"/>
                </a:lnTo>
                <a:lnTo>
                  <a:pt x="66" y="112"/>
                </a:lnTo>
                <a:lnTo>
                  <a:pt x="58" y="120"/>
                </a:lnTo>
                <a:lnTo>
                  <a:pt x="48" y="126"/>
                </a:lnTo>
                <a:lnTo>
                  <a:pt x="38" y="132"/>
                </a:lnTo>
                <a:lnTo>
                  <a:pt x="30" y="134"/>
                </a:lnTo>
                <a:lnTo>
                  <a:pt x="20" y="136"/>
                </a:lnTo>
                <a:lnTo>
                  <a:pt x="10" y="136"/>
                </a:lnTo>
                <a:lnTo>
                  <a:pt x="0" y="134"/>
                </a:lnTo>
                <a:lnTo>
                  <a:pt x="0" y="134"/>
                </a:lnTo>
                <a:lnTo>
                  <a:pt x="2" y="110"/>
                </a:lnTo>
                <a:lnTo>
                  <a:pt x="8" y="86"/>
                </a:lnTo>
                <a:lnTo>
                  <a:pt x="18" y="62"/>
                </a:lnTo>
                <a:lnTo>
                  <a:pt x="30" y="40"/>
                </a:lnTo>
                <a:lnTo>
                  <a:pt x="30" y="40"/>
                </a:lnTo>
                <a:lnTo>
                  <a:pt x="42" y="26"/>
                </a:lnTo>
                <a:lnTo>
                  <a:pt x="54" y="14"/>
                </a:lnTo>
                <a:lnTo>
                  <a:pt x="68" y="6"/>
                </a:lnTo>
                <a:lnTo>
                  <a:pt x="84" y="0"/>
                </a:lnTo>
                <a:lnTo>
                  <a:pt x="84" y="0"/>
                </a:lnTo>
                <a:lnTo>
                  <a:pt x="90" y="2"/>
                </a:lnTo>
                <a:lnTo>
                  <a:pt x="96" y="6"/>
                </a:lnTo>
                <a:lnTo>
                  <a:pt x="100" y="14"/>
                </a:lnTo>
                <a:lnTo>
                  <a:pt x="100" y="24"/>
                </a:lnTo>
                <a:lnTo>
                  <a:pt x="100" y="24"/>
                </a:lnTo>
                <a:lnTo>
                  <a:pt x="98" y="46"/>
                </a:lnTo>
                <a:lnTo>
                  <a:pt x="94" y="66"/>
                </a:lnTo>
                <a:lnTo>
                  <a:pt x="86" y="86"/>
                </a:lnTo>
                <a:lnTo>
                  <a:pt x="74" y="104"/>
                </a:lnTo>
                <a:lnTo>
                  <a:pt x="74"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0" name="Freeform 452"/>
          <p:cNvSpPr>
            <a:spLocks noEditPoints="1"/>
          </p:cNvSpPr>
          <p:nvPr/>
        </p:nvSpPr>
        <p:spPr bwMode="auto">
          <a:xfrm>
            <a:off x="5838095" y="4684106"/>
            <a:ext cx="158541" cy="311520"/>
          </a:xfrm>
          <a:custGeom>
            <a:avLst/>
            <a:gdLst>
              <a:gd name="T0" fmla="*/ 260 w 456"/>
              <a:gd name="T1" fmla="*/ 896 h 896"/>
              <a:gd name="T2" fmla="*/ 260 w 456"/>
              <a:gd name="T3" fmla="*/ 896 h 896"/>
              <a:gd name="T4" fmla="*/ 260 w 456"/>
              <a:gd name="T5" fmla="*/ 896 h 896"/>
              <a:gd name="T6" fmla="*/ 260 w 456"/>
              <a:gd name="T7" fmla="*/ 896 h 896"/>
              <a:gd name="T8" fmla="*/ 260 w 456"/>
              <a:gd name="T9" fmla="*/ 896 h 896"/>
              <a:gd name="T10" fmla="*/ 260 w 456"/>
              <a:gd name="T11" fmla="*/ 896 h 896"/>
              <a:gd name="T12" fmla="*/ 282 w 456"/>
              <a:gd name="T13" fmla="*/ 870 h 896"/>
              <a:gd name="T14" fmla="*/ 282 w 456"/>
              <a:gd name="T15" fmla="*/ 870 h 896"/>
              <a:gd name="T16" fmla="*/ 282 w 456"/>
              <a:gd name="T17" fmla="*/ 880 h 896"/>
              <a:gd name="T18" fmla="*/ 278 w 456"/>
              <a:gd name="T19" fmla="*/ 888 h 896"/>
              <a:gd name="T20" fmla="*/ 270 w 456"/>
              <a:gd name="T21" fmla="*/ 894 h 896"/>
              <a:gd name="T22" fmla="*/ 260 w 456"/>
              <a:gd name="T23" fmla="*/ 896 h 896"/>
              <a:gd name="T24" fmla="*/ 260 w 456"/>
              <a:gd name="T25" fmla="*/ 896 h 896"/>
              <a:gd name="T26" fmla="*/ 270 w 456"/>
              <a:gd name="T27" fmla="*/ 894 h 896"/>
              <a:gd name="T28" fmla="*/ 278 w 456"/>
              <a:gd name="T29" fmla="*/ 888 h 896"/>
              <a:gd name="T30" fmla="*/ 282 w 456"/>
              <a:gd name="T31" fmla="*/ 880 h 896"/>
              <a:gd name="T32" fmla="*/ 282 w 456"/>
              <a:gd name="T33" fmla="*/ 870 h 896"/>
              <a:gd name="T34" fmla="*/ 0 w 456"/>
              <a:gd name="T35" fmla="*/ 0 h 896"/>
              <a:gd name="T36" fmla="*/ 0 w 456"/>
              <a:gd name="T37" fmla="*/ 0 h 896"/>
              <a:gd name="T38" fmla="*/ 0 w 456"/>
              <a:gd name="T39" fmla="*/ 2 h 896"/>
              <a:gd name="T40" fmla="*/ 130 w 456"/>
              <a:gd name="T41" fmla="*/ 264 h 896"/>
              <a:gd name="T42" fmla="*/ 130 w 456"/>
              <a:gd name="T43" fmla="*/ 264 h 896"/>
              <a:gd name="T44" fmla="*/ 134 w 456"/>
              <a:gd name="T45" fmla="*/ 268 h 896"/>
              <a:gd name="T46" fmla="*/ 138 w 456"/>
              <a:gd name="T47" fmla="*/ 272 h 896"/>
              <a:gd name="T48" fmla="*/ 142 w 456"/>
              <a:gd name="T49" fmla="*/ 274 h 896"/>
              <a:gd name="T50" fmla="*/ 148 w 456"/>
              <a:gd name="T51" fmla="*/ 276 h 896"/>
              <a:gd name="T52" fmla="*/ 438 w 456"/>
              <a:gd name="T53" fmla="*/ 318 h 896"/>
              <a:gd name="T54" fmla="*/ 438 w 456"/>
              <a:gd name="T55" fmla="*/ 318 h 896"/>
              <a:gd name="T56" fmla="*/ 446 w 456"/>
              <a:gd name="T57" fmla="*/ 322 h 896"/>
              <a:gd name="T58" fmla="*/ 452 w 456"/>
              <a:gd name="T59" fmla="*/ 326 h 896"/>
              <a:gd name="T60" fmla="*/ 456 w 456"/>
              <a:gd name="T61" fmla="*/ 334 h 896"/>
              <a:gd name="T62" fmla="*/ 456 w 456"/>
              <a:gd name="T63" fmla="*/ 340 h 896"/>
              <a:gd name="T64" fmla="*/ 456 w 456"/>
              <a:gd name="T65" fmla="*/ 340 h 896"/>
              <a:gd name="T66" fmla="*/ 456 w 456"/>
              <a:gd name="T67" fmla="*/ 334 h 896"/>
              <a:gd name="T68" fmla="*/ 452 w 456"/>
              <a:gd name="T69" fmla="*/ 326 h 896"/>
              <a:gd name="T70" fmla="*/ 446 w 456"/>
              <a:gd name="T71" fmla="*/ 322 h 896"/>
              <a:gd name="T72" fmla="*/ 438 w 456"/>
              <a:gd name="T73" fmla="*/ 318 h 896"/>
              <a:gd name="T74" fmla="*/ 148 w 456"/>
              <a:gd name="T75" fmla="*/ 276 h 896"/>
              <a:gd name="T76" fmla="*/ 148 w 456"/>
              <a:gd name="T77" fmla="*/ 276 h 896"/>
              <a:gd name="T78" fmla="*/ 142 w 456"/>
              <a:gd name="T79" fmla="*/ 274 h 896"/>
              <a:gd name="T80" fmla="*/ 138 w 456"/>
              <a:gd name="T81" fmla="*/ 272 h 896"/>
              <a:gd name="T82" fmla="*/ 134 w 456"/>
              <a:gd name="T83" fmla="*/ 268 h 896"/>
              <a:gd name="T84" fmla="*/ 130 w 456"/>
              <a:gd name="T85" fmla="*/ 264 h 896"/>
              <a:gd name="T86" fmla="*/ 0 w 456"/>
              <a:gd name="T87" fmla="*/ 2 h 896"/>
              <a:gd name="T88" fmla="*/ 0 w 456"/>
              <a:gd name="T89" fmla="*/ 2 h 896"/>
              <a:gd name="T90" fmla="*/ 0 w 456"/>
              <a:gd name="T91"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896">
                <a:moveTo>
                  <a:pt x="260" y="896"/>
                </a:moveTo>
                <a:lnTo>
                  <a:pt x="260" y="896"/>
                </a:lnTo>
                <a:lnTo>
                  <a:pt x="260" y="896"/>
                </a:lnTo>
                <a:lnTo>
                  <a:pt x="260" y="896"/>
                </a:lnTo>
                <a:lnTo>
                  <a:pt x="260" y="896"/>
                </a:lnTo>
                <a:lnTo>
                  <a:pt x="260" y="896"/>
                </a:lnTo>
                <a:close/>
                <a:moveTo>
                  <a:pt x="282" y="870"/>
                </a:moveTo>
                <a:lnTo>
                  <a:pt x="282" y="870"/>
                </a:lnTo>
                <a:lnTo>
                  <a:pt x="282" y="880"/>
                </a:lnTo>
                <a:lnTo>
                  <a:pt x="278" y="888"/>
                </a:lnTo>
                <a:lnTo>
                  <a:pt x="270" y="894"/>
                </a:lnTo>
                <a:lnTo>
                  <a:pt x="260" y="896"/>
                </a:lnTo>
                <a:lnTo>
                  <a:pt x="260" y="896"/>
                </a:lnTo>
                <a:lnTo>
                  <a:pt x="270" y="894"/>
                </a:lnTo>
                <a:lnTo>
                  <a:pt x="278" y="888"/>
                </a:lnTo>
                <a:lnTo>
                  <a:pt x="282" y="880"/>
                </a:lnTo>
                <a:lnTo>
                  <a:pt x="282" y="870"/>
                </a:lnTo>
                <a:close/>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1" name="Freeform 453"/>
          <p:cNvSpPr/>
          <p:nvPr/>
        </p:nvSpPr>
        <p:spPr bwMode="auto">
          <a:xfrm>
            <a:off x="5928491" y="49956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2" name="Freeform 454"/>
          <p:cNvSpPr/>
          <p:nvPr/>
        </p:nvSpPr>
        <p:spPr bwMode="auto">
          <a:xfrm>
            <a:off x="5928491" y="4986586"/>
            <a:ext cx="7649" cy="9040"/>
          </a:xfrm>
          <a:custGeom>
            <a:avLst/>
            <a:gdLst>
              <a:gd name="T0" fmla="*/ 22 w 22"/>
              <a:gd name="T1" fmla="*/ 0 h 26"/>
              <a:gd name="T2" fmla="*/ 22 w 22"/>
              <a:gd name="T3" fmla="*/ 0 h 26"/>
              <a:gd name="T4" fmla="*/ 22 w 22"/>
              <a:gd name="T5" fmla="*/ 10 h 26"/>
              <a:gd name="T6" fmla="*/ 18 w 22"/>
              <a:gd name="T7" fmla="*/ 18 h 26"/>
              <a:gd name="T8" fmla="*/ 10 w 22"/>
              <a:gd name="T9" fmla="*/ 24 h 26"/>
              <a:gd name="T10" fmla="*/ 0 w 22"/>
              <a:gd name="T11" fmla="*/ 26 h 26"/>
              <a:gd name="T12" fmla="*/ 0 w 22"/>
              <a:gd name="T13" fmla="*/ 26 h 26"/>
              <a:gd name="T14" fmla="*/ 10 w 22"/>
              <a:gd name="T15" fmla="*/ 24 h 26"/>
              <a:gd name="T16" fmla="*/ 18 w 22"/>
              <a:gd name="T17" fmla="*/ 18 h 26"/>
              <a:gd name="T18" fmla="*/ 22 w 22"/>
              <a:gd name="T19" fmla="*/ 10 h 26"/>
              <a:gd name="T20" fmla="*/ 22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22" y="0"/>
                </a:moveTo>
                <a:lnTo>
                  <a:pt x="22" y="0"/>
                </a:lnTo>
                <a:lnTo>
                  <a:pt x="22" y="10"/>
                </a:lnTo>
                <a:lnTo>
                  <a:pt x="18" y="18"/>
                </a:lnTo>
                <a:lnTo>
                  <a:pt x="10" y="24"/>
                </a:lnTo>
                <a:lnTo>
                  <a:pt x="0" y="26"/>
                </a:lnTo>
                <a:lnTo>
                  <a:pt x="0" y="26"/>
                </a:lnTo>
                <a:lnTo>
                  <a:pt x="10" y="24"/>
                </a:lnTo>
                <a:lnTo>
                  <a:pt x="18" y="18"/>
                </a:lnTo>
                <a:lnTo>
                  <a:pt x="22" y="10"/>
                </a:lnTo>
                <a:lnTo>
                  <a:pt x="2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3" name="Freeform 455"/>
          <p:cNvSpPr/>
          <p:nvPr/>
        </p:nvSpPr>
        <p:spPr bwMode="auto">
          <a:xfrm>
            <a:off x="5838095" y="4684106"/>
            <a:ext cx="158541" cy="118211"/>
          </a:xfrm>
          <a:custGeom>
            <a:avLst/>
            <a:gdLst>
              <a:gd name="T0" fmla="*/ 0 w 456"/>
              <a:gd name="T1" fmla="*/ 0 h 340"/>
              <a:gd name="T2" fmla="*/ 0 w 456"/>
              <a:gd name="T3" fmla="*/ 0 h 340"/>
              <a:gd name="T4" fmla="*/ 0 w 456"/>
              <a:gd name="T5" fmla="*/ 2 h 340"/>
              <a:gd name="T6" fmla="*/ 130 w 456"/>
              <a:gd name="T7" fmla="*/ 264 h 340"/>
              <a:gd name="T8" fmla="*/ 130 w 456"/>
              <a:gd name="T9" fmla="*/ 264 h 340"/>
              <a:gd name="T10" fmla="*/ 134 w 456"/>
              <a:gd name="T11" fmla="*/ 268 h 340"/>
              <a:gd name="T12" fmla="*/ 138 w 456"/>
              <a:gd name="T13" fmla="*/ 272 h 340"/>
              <a:gd name="T14" fmla="*/ 142 w 456"/>
              <a:gd name="T15" fmla="*/ 274 h 340"/>
              <a:gd name="T16" fmla="*/ 148 w 456"/>
              <a:gd name="T17" fmla="*/ 276 h 340"/>
              <a:gd name="T18" fmla="*/ 438 w 456"/>
              <a:gd name="T19" fmla="*/ 318 h 340"/>
              <a:gd name="T20" fmla="*/ 438 w 456"/>
              <a:gd name="T21" fmla="*/ 318 h 340"/>
              <a:gd name="T22" fmla="*/ 446 w 456"/>
              <a:gd name="T23" fmla="*/ 322 h 340"/>
              <a:gd name="T24" fmla="*/ 452 w 456"/>
              <a:gd name="T25" fmla="*/ 326 h 340"/>
              <a:gd name="T26" fmla="*/ 456 w 456"/>
              <a:gd name="T27" fmla="*/ 334 h 340"/>
              <a:gd name="T28" fmla="*/ 456 w 456"/>
              <a:gd name="T29" fmla="*/ 340 h 340"/>
              <a:gd name="T30" fmla="*/ 456 w 456"/>
              <a:gd name="T31" fmla="*/ 340 h 340"/>
              <a:gd name="T32" fmla="*/ 456 w 456"/>
              <a:gd name="T33" fmla="*/ 334 h 340"/>
              <a:gd name="T34" fmla="*/ 452 w 456"/>
              <a:gd name="T35" fmla="*/ 326 h 340"/>
              <a:gd name="T36" fmla="*/ 446 w 456"/>
              <a:gd name="T37" fmla="*/ 322 h 340"/>
              <a:gd name="T38" fmla="*/ 438 w 456"/>
              <a:gd name="T39" fmla="*/ 318 h 340"/>
              <a:gd name="T40" fmla="*/ 148 w 456"/>
              <a:gd name="T41" fmla="*/ 276 h 340"/>
              <a:gd name="T42" fmla="*/ 148 w 456"/>
              <a:gd name="T43" fmla="*/ 276 h 340"/>
              <a:gd name="T44" fmla="*/ 142 w 456"/>
              <a:gd name="T45" fmla="*/ 274 h 340"/>
              <a:gd name="T46" fmla="*/ 138 w 456"/>
              <a:gd name="T47" fmla="*/ 272 h 340"/>
              <a:gd name="T48" fmla="*/ 134 w 456"/>
              <a:gd name="T49" fmla="*/ 268 h 340"/>
              <a:gd name="T50" fmla="*/ 130 w 456"/>
              <a:gd name="T51" fmla="*/ 264 h 340"/>
              <a:gd name="T52" fmla="*/ 0 w 456"/>
              <a:gd name="T53" fmla="*/ 2 h 340"/>
              <a:gd name="T54" fmla="*/ 0 w 456"/>
              <a:gd name="T55" fmla="*/ 2 h 340"/>
              <a:gd name="T56" fmla="*/ 0 w 456"/>
              <a:gd name="T5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6" h="340">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4" name="Freeform 456"/>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5" name="Freeform 457"/>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6" name="Freeform 458"/>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7" name="Freeform 459"/>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8" name="Freeform 460"/>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9" name="Freeform 461"/>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0" name="Freeform 462"/>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1" name="Freeform 463"/>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2" name="文本框 1"/>
          <p:cNvSpPr txBox="1"/>
          <p:nvPr/>
        </p:nvSpPr>
        <p:spPr>
          <a:xfrm>
            <a:off x="1529080" y="1813878"/>
            <a:ext cx="5080000" cy="583565"/>
          </a:xfrm>
          <a:prstGeom prst="rect">
            <a:avLst/>
          </a:prstGeom>
        </p:spPr>
        <p:txBody>
          <a:bodyPr>
            <a:spAutoFit/>
          </a:bodyPr>
          <a:p>
            <a:pPr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老龄化比例预测结果</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2147482549" name="图片 -2147482550"/>
          <p:cNvPicPr>
            <a:picLocks noChangeAspect="1"/>
          </p:cNvPicPr>
          <p:nvPr/>
        </p:nvPicPr>
        <p:blipFill>
          <a:blip r:embed="rId2"/>
          <a:stretch>
            <a:fillRect/>
          </a:stretch>
        </p:blipFill>
        <p:spPr>
          <a:xfrm>
            <a:off x="600075" y="2397760"/>
            <a:ext cx="5494020" cy="3909060"/>
          </a:xfrm>
          <a:prstGeom prst="rect">
            <a:avLst/>
          </a:prstGeom>
          <a:noFill/>
          <a:ln w="9525">
            <a:noFill/>
          </a:ln>
        </p:spPr>
      </p:pic>
      <p:sp>
        <p:nvSpPr>
          <p:cNvPr id="7" name="文本框 6"/>
          <p:cNvSpPr txBox="1"/>
          <p:nvPr/>
        </p:nvSpPr>
        <p:spPr>
          <a:xfrm>
            <a:off x="6950710" y="1814195"/>
            <a:ext cx="3624580" cy="583565"/>
          </a:xfrm>
          <a:prstGeom prst="rect">
            <a:avLst/>
          </a:prstGeom>
        </p:spPr>
        <p:txBody>
          <a:bodyPr wrap="square">
            <a:spAutoFit/>
          </a:bodyPr>
          <a:p>
            <a:pPr algn="l" defTabSz="266700">
              <a:buClrTx/>
              <a:buSzTx/>
              <a:buFontTx/>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男性人口预测结果</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2147482544" name="图片 -2147482545"/>
          <p:cNvPicPr>
            <a:picLocks noChangeAspect="1"/>
          </p:cNvPicPr>
          <p:nvPr/>
        </p:nvPicPr>
        <p:blipFill>
          <a:blip r:embed="rId3"/>
          <a:stretch>
            <a:fillRect/>
          </a:stretch>
        </p:blipFill>
        <p:spPr>
          <a:xfrm>
            <a:off x="5887720" y="2397760"/>
            <a:ext cx="5532120" cy="390906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女性人口预测结果</a:t>
            </a: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35533" y="333391"/>
            <a:ext cx="3794494" cy="737235"/>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sym typeface="+mn-ea"/>
              </a:rPr>
              <a:t>总结</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8" name="Freeform 31"/>
          <p:cNvSpPr>
            <a:spLocks noEditPoints="1"/>
          </p:cNvSpPr>
          <p:nvPr/>
        </p:nvSpPr>
        <p:spPr bwMode="auto">
          <a:xfrm>
            <a:off x="6689861" y="3702992"/>
            <a:ext cx="357033" cy="43231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9" name="Freeform 32"/>
          <p:cNvSpPr>
            <a:spLocks noEditPoints="1"/>
          </p:cNvSpPr>
          <p:nvPr/>
        </p:nvSpPr>
        <p:spPr bwMode="auto">
          <a:xfrm>
            <a:off x="5273432" y="3254289"/>
            <a:ext cx="311865" cy="49253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30" name="Freeform 206"/>
          <p:cNvSpPr/>
          <p:nvPr/>
        </p:nvSpPr>
        <p:spPr bwMode="auto">
          <a:xfrm>
            <a:off x="6025841" y="4816919"/>
            <a:ext cx="34073" cy="41721"/>
          </a:xfrm>
          <a:custGeom>
            <a:avLst/>
            <a:gdLst>
              <a:gd name="T0" fmla="*/ 26 w 98"/>
              <a:gd name="T1" fmla="*/ 84 h 120"/>
              <a:gd name="T2" fmla="*/ 26 w 98"/>
              <a:gd name="T3" fmla="*/ 84 h 120"/>
              <a:gd name="T4" fmla="*/ 42 w 98"/>
              <a:gd name="T5" fmla="*/ 100 h 120"/>
              <a:gd name="T6" fmla="*/ 58 w 98"/>
              <a:gd name="T7" fmla="*/ 110 h 120"/>
              <a:gd name="T8" fmla="*/ 78 w 98"/>
              <a:gd name="T9" fmla="*/ 118 h 120"/>
              <a:gd name="T10" fmla="*/ 86 w 98"/>
              <a:gd name="T11" fmla="*/ 120 h 120"/>
              <a:gd name="T12" fmla="*/ 96 w 98"/>
              <a:gd name="T13" fmla="*/ 120 h 120"/>
              <a:gd name="T14" fmla="*/ 96 w 98"/>
              <a:gd name="T15" fmla="*/ 120 h 120"/>
              <a:gd name="T16" fmla="*/ 98 w 98"/>
              <a:gd name="T17" fmla="*/ 108 h 120"/>
              <a:gd name="T18" fmla="*/ 98 w 98"/>
              <a:gd name="T19" fmla="*/ 96 h 120"/>
              <a:gd name="T20" fmla="*/ 96 w 98"/>
              <a:gd name="T21" fmla="*/ 84 h 120"/>
              <a:gd name="T22" fmla="*/ 94 w 98"/>
              <a:gd name="T23" fmla="*/ 72 h 120"/>
              <a:gd name="T24" fmla="*/ 90 w 98"/>
              <a:gd name="T25" fmla="*/ 60 h 120"/>
              <a:gd name="T26" fmla="*/ 86 w 98"/>
              <a:gd name="T27" fmla="*/ 48 h 120"/>
              <a:gd name="T28" fmla="*/ 80 w 98"/>
              <a:gd name="T29" fmla="*/ 38 h 120"/>
              <a:gd name="T30" fmla="*/ 72 w 98"/>
              <a:gd name="T31" fmla="*/ 28 h 120"/>
              <a:gd name="T32" fmla="*/ 72 w 98"/>
              <a:gd name="T33" fmla="*/ 28 h 120"/>
              <a:gd name="T34" fmla="*/ 60 w 98"/>
              <a:gd name="T35" fmla="*/ 16 h 120"/>
              <a:gd name="T36" fmla="*/ 46 w 98"/>
              <a:gd name="T37" fmla="*/ 8 h 120"/>
              <a:gd name="T38" fmla="*/ 30 w 98"/>
              <a:gd name="T39" fmla="*/ 2 h 120"/>
              <a:gd name="T40" fmla="*/ 14 w 98"/>
              <a:gd name="T41" fmla="*/ 0 h 120"/>
              <a:gd name="T42" fmla="*/ 14 w 98"/>
              <a:gd name="T43" fmla="*/ 0 h 120"/>
              <a:gd name="T44" fmla="*/ 8 w 98"/>
              <a:gd name="T45" fmla="*/ 2 h 120"/>
              <a:gd name="T46" fmla="*/ 4 w 98"/>
              <a:gd name="T47" fmla="*/ 6 h 120"/>
              <a:gd name="T48" fmla="*/ 0 w 98"/>
              <a:gd name="T49" fmla="*/ 12 h 120"/>
              <a:gd name="T50" fmla="*/ 0 w 98"/>
              <a:gd name="T51" fmla="*/ 20 h 120"/>
              <a:gd name="T52" fmla="*/ 0 w 98"/>
              <a:gd name="T53" fmla="*/ 20 h 120"/>
              <a:gd name="T54" fmla="*/ 4 w 98"/>
              <a:gd name="T55" fmla="*/ 36 h 120"/>
              <a:gd name="T56" fmla="*/ 10 w 98"/>
              <a:gd name="T57" fmla="*/ 52 h 120"/>
              <a:gd name="T58" fmla="*/ 16 w 98"/>
              <a:gd name="T59" fmla="*/ 68 h 120"/>
              <a:gd name="T60" fmla="*/ 26 w 98"/>
              <a:gd name="T61" fmla="*/ 84 h 120"/>
              <a:gd name="T62" fmla="*/ 26 w 98"/>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120">
                <a:moveTo>
                  <a:pt x="26" y="84"/>
                </a:moveTo>
                <a:lnTo>
                  <a:pt x="26" y="84"/>
                </a:lnTo>
                <a:lnTo>
                  <a:pt x="42" y="100"/>
                </a:lnTo>
                <a:lnTo>
                  <a:pt x="58" y="110"/>
                </a:lnTo>
                <a:lnTo>
                  <a:pt x="78" y="118"/>
                </a:lnTo>
                <a:lnTo>
                  <a:pt x="86" y="120"/>
                </a:lnTo>
                <a:lnTo>
                  <a:pt x="96" y="120"/>
                </a:lnTo>
                <a:lnTo>
                  <a:pt x="96" y="120"/>
                </a:lnTo>
                <a:lnTo>
                  <a:pt x="98" y="108"/>
                </a:lnTo>
                <a:lnTo>
                  <a:pt x="98" y="96"/>
                </a:lnTo>
                <a:lnTo>
                  <a:pt x="96" y="84"/>
                </a:lnTo>
                <a:lnTo>
                  <a:pt x="94" y="72"/>
                </a:lnTo>
                <a:lnTo>
                  <a:pt x="90" y="60"/>
                </a:lnTo>
                <a:lnTo>
                  <a:pt x="86" y="48"/>
                </a:lnTo>
                <a:lnTo>
                  <a:pt x="80" y="38"/>
                </a:lnTo>
                <a:lnTo>
                  <a:pt x="72" y="28"/>
                </a:lnTo>
                <a:lnTo>
                  <a:pt x="72" y="28"/>
                </a:lnTo>
                <a:lnTo>
                  <a:pt x="60" y="16"/>
                </a:lnTo>
                <a:lnTo>
                  <a:pt x="46" y="8"/>
                </a:lnTo>
                <a:lnTo>
                  <a:pt x="30" y="2"/>
                </a:lnTo>
                <a:lnTo>
                  <a:pt x="14" y="0"/>
                </a:lnTo>
                <a:lnTo>
                  <a:pt x="14" y="0"/>
                </a:lnTo>
                <a:lnTo>
                  <a:pt x="8" y="2"/>
                </a:lnTo>
                <a:lnTo>
                  <a:pt x="4" y="6"/>
                </a:lnTo>
                <a:lnTo>
                  <a:pt x="0" y="12"/>
                </a:lnTo>
                <a:lnTo>
                  <a:pt x="0" y="20"/>
                </a:lnTo>
                <a:lnTo>
                  <a:pt x="0" y="20"/>
                </a:lnTo>
                <a:lnTo>
                  <a:pt x="4" y="36"/>
                </a:lnTo>
                <a:lnTo>
                  <a:pt x="10" y="52"/>
                </a:lnTo>
                <a:lnTo>
                  <a:pt x="16" y="68"/>
                </a:lnTo>
                <a:lnTo>
                  <a:pt x="26" y="84"/>
                </a:lnTo>
                <a:lnTo>
                  <a:pt x="26"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1" name="Freeform 207"/>
          <p:cNvSpPr/>
          <p:nvPr/>
        </p:nvSpPr>
        <p:spPr bwMode="auto">
          <a:xfrm>
            <a:off x="6049483" y="4871157"/>
            <a:ext cx="41721" cy="41026"/>
          </a:xfrm>
          <a:custGeom>
            <a:avLst/>
            <a:gdLst>
              <a:gd name="T0" fmla="*/ 78 w 120"/>
              <a:gd name="T1" fmla="*/ 96 h 118"/>
              <a:gd name="T2" fmla="*/ 78 w 120"/>
              <a:gd name="T3" fmla="*/ 96 h 118"/>
              <a:gd name="T4" fmla="*/ 68 w 120"/>
              <a:gd name="T5" fmla="*/ 104 h 118"/>
              <a:gd name="T6" fmla="*/ 58 w 120"/>
              <a:gd name="T7" fmla="*/ 110 h 118"/>
              <a:gd name="T8" fmla="*/ 48 w 120"/>
              <a:gd name="T9" fmla="*/ 114 h 118"/>
              <a:gd name="T10" fmla="*/ 38 w 120"/>
              <a:gd name="T11" fmla="*/ 116 h 118"/>
              <a:gd name="T12" fmla="*/ 28 w 120"/>
              <a:gd name="T13" fmla="*/ 118 h 118"/>
              <a:gd name="T14" fmla="*/ 18 w 120"/>
              <a:gd name="T15" fmla="*/ 118 h 118"/>
              <a:gd name="T16" fmla="*/ 10 w 120"/>
              <a:gd name="T17" fmla="*/ 116 h 118"/>
              <a:gd name="T18" fmla="*/ 0 w 120"/>
              <a:gd name="T19" fmla="*/ 112 h 118"/>
              <a:gd name="T20" fmla="*/ 0 w 120"/>
              <a:gd name="T21" fmla="*/ 112 h 118"/>
              <a:gd name="T22" fmla="*/ 8 w 120"/>
              <a:gd name="T23" fmla="*/ 88 h 118"/>
              <a:gd name="T24" fmla="*/ 18 w 120"/>
              <a:gd name="T25" fmla="*/ 66 h 118"/>
              <a:gd name="T26" fmla="*/ 30 w 120"/>
              <a:gd name="T27" fmla="*/ 46 h 118"/>
              <a:gd name="T28" fmla="*/ 48 w 120"/>
              <a:gd name="T29" fmla="*/ 28 h 118"/>
              <a:gd name="T30" fmla="*/ 48 w 120"/>
              <a:gd name="T31" fmla="*/ 28 h 118"/>
              <a:gd name="T32" fmla="*/ 62 w 120"/>
              <a:gd name="T33" fmla="*/ 16 h 118"/>
              <a:gd name="T34" fmla="*/ 76 w 120"/>
              <a:gd name="T35" fmla="*/ 8 h 118"/>
              <a:gd name="T36" fmla="*/ 92 w 120"/>
              <a:gd name="T37" fmla="*/ 2 h 118"/>
              <a:gd name="T38" fmla="*/ 108 w 120"/>
              <a:gd name="T39" fmla="*/ 0 h 118"/>
              <a:gd name="T40" fmla="*/ 108 w 120"/>
              <a:gd name="T41" fmla="*/ 0 h 118"/>
              <a:gd name="T42" fmla="*/ 114 w 120"/>
              <a:gd name="T43" fmla="*/ 2 h 118"/>
              <a:gd name="T44" fmla="*/ 118 w 120"/>
              <a:gd name="T45" fmla="*/ 8 h 118"/>
              <a:gd name="T46" fmla="*/ 120 w 120"/>
              <a:gd name="T47" fmla="*/ 16 h 118"/>
              <a:gd name="T48" fmla="*/ 120 w 120"/>
              <a:gd name="T49" fmla="*/ 24 h 118"/>
              <a:gd name="T50" fmla="*/ 120 w 120"/>
              <a:gd name="T51" fmla="*/ 24 h 118"/>
              <a:gd name="T52" fmla="*/ 114 w 120"/>
              <a:gd name="T53" fmla="*/ 46 h 118"/>
              <a:gd name="T54" fmla="*/ 104 w 120"/>
              <a:gd name="T55" fmla="*/ 66 h 118"/>
              <a:gd name="T56" fmla="*/ 92 w 120"/>
              <a:gd name="T57" fmla="*/ 82 h 118"/>
              <a:gd name="T58" fmla="*/ 78 w 120"/>
              <a:gd name="T59" fmla="*/ 96 h 118"/>
              <a:gd name="T60" fmla="*/ 78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78" y="96"/>
                </a:moveTo>
                <a:lnTo>
                  <a:pt x="78" y="96"/>
                </a:lnTo>
                <a:lnTo>
                  <a:pt x="68" y="104"/>
                </a:lnTo>
                <a:lnTo>
                  <a:pt x="58" y="110"/>
                </a:lnTo>
                <a:lnTo>
                  <a:pt x="48" y="114"/>
                </a:lnTo>
                <a:lnTo>
                  <a:pt x="38" y="116"/>
                </a:lnTo>
                <a:lnTo>
                  <a:pt x="28" y="118"/>
                </a:lnTo>
                <a:lnTo>
                  <a:pt x="18" y="118"/>
                </a:lnTo>
                <a:lnTo>
                  <a:pt x="10" y="116"/>
                </a:lnTo>
                <a:lnTo>
                  <a:pt x="0" y="112"/>
                </a:lnTo>
                <a:lnTo>
                  <a:pt x="0" y="112"/>
                </a:lnTo>
                <a:lnTo>
                  <a:pt x="8" y="88"/>
                </a:lnTo>
                <a:lnTo>
                  <a:pt x="18" y="66"/>
                </a:lnTo>
                <a:lnTo>
                  <a:pt x="30" y="46"/>
                </a:lnTo>
                <a:lnTo>
                  <a:pt x="48" y="28"/>
                </a:lnTo>
                <a:lnTo>
                  <a:pt x="48" y="28"/>
                </a:lnTo>
                <a:lnTo>
                  <a:pt x="62" y="16"/>
                </a:lnTo>
                <a:lnTo>
                  <a:pt x="76" y="8"/>
                </a:lnTo>
                <a:lnTo>
                  <a:pt x="92" y="2"/>
                </a:lnTo>
                <a:lnTo>
                  <a:pt x="108" y="0"/>
                </a:lnTo>
                <a:lnTo>
                  <a:pt x="108" y="0"/>
                </a:lnTo>
                <a:lnTo>
                  <a:pt x="114" y="2"/>
                </a:lnTo>
                <a:lnTo>
                  <a:pt x="118" y="8"/>
                </a:lnTo>
                <a:lnTo>
                  <a:pt x="120" y="16"/>
                </a:lnTo>
                <a:lnTo>
                  <a:pt x="120" y="24"/>
                </a:lnTo>
                <a:lnTo>
                  <a:pt x="120" y="24"/>
                </a:lnTo>
                <a:lnTo>
                  <a:pt x="114" y="46"/>
                </a:lnTo>
                <a:lnTo>
                  <a:pt x="104" y="66"/>
                </a:lnTo>
                <a:lnTo>
                  <a:pt x="92" y="82"/>
                </a:lnTo>
                <a:lnTo>
                  <a:pt x="78" y="96"/>
                </a:lnTo>
                <a:lnTo>
                  <a:pt x="78"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2" name="Freeform 208"/>
          <p:cNvSpPr/>
          <p:nvPr/>
        </p:nvSpPr>
        <p:spPr bwMode="auto">
          <a:xfrm>
            <a:off x="6023755" y="4864203"/>
            <a:ext cx="28510" cy="45894"/>
          </a:xfrm>
          <a:custGeom>
            <a:avLst/>
            <a:gdLst>
              <a:gd name="T0" fmla="*/ 14 w 82"/>
              <a:gd name="T1" fmla="*/ 82 h 132"/>
              <a:gd name="T2" fmla="*/ 14 w 82"/>
              <a:gd name="T3" fmla="*/ 82 h 132"/>
              <a:gd name="T4" fmla="*/ 24 w 82"/>
              <a:gd name="T5" fmla="*/ 100 h 132"/>
              <a:gd name="T6" fmla="*/ 40 w 82"/>
              <a:gd name="T7" fmla="*/ 116 h 132"/>
              <a:gd name="T8" fmla="*/ 56 w 82"/>
              <a:gd name="T9" fmla="*/ 126 h 132"/>
              <a:gd name="T10" fmla="*/ 64 w 82"/>
              <a:gd name="T11" fmla="*/ 130 h 132"/>
              <a:gd name="T12" fmla="*/ 74 w 82"/>
              <a:gd name="T13" fmla="*/ 132 h 132"/>
              <a:gd name="T14" fmla="*/ 74 w 82"/>
              <a:gd name="T15" fmla="*/ 132 h 132"/>
              <a:gd name="T16" fmla="*/ 78 w 82"/>
              <a:gd name="T17" fmla="*/ 120 h 132"/>
              <a:gd name="T18" fmla="*/ 80 w 82"/>
              <a:gd name="T19" fmla="*/ 108 h 132"/>
              <a:gd name="T20" fmla="*/ 82 w 82"/>
              <a:gd name="T21" fmla="*/ 96 h 132"/>
              <a:gd name="T22" fmla="*/ 82 w 82"/>
              <a:gd name="T23" fmla="*/ 84 h 132"/>
              <a:gd name="T24" fmla="*/ 80 w 82"/>
              <a:gd name="T25" fmla="*/ 72 h 132"/>
              <a:gd name="T26" fmla="*/ 78 w 82"/>
              <a:gd name="T27" fmla="*/ 60 h 132"/>
              <a:gd name="T28" fmla="*/ 74 w 82"/>
              <a:gd name="T29" fmla="*/ 50 h 132"/>
              <a:gd name="T30" fmla="*/ 68 w 82"/>
              <a:gd name="T31" fmla="*/ 38 h 132"/>
              <a:gd name="T32" fmla="*/ 68 w 82"/>
              <a:gd name="T33" fmla="*/ 38 h 132"/>
              <a:gd name="T34" fmla="*/ 58 w 82"/>
              <a:gd name="T35" fmla="*/ 24 h 132"/>
              <a:gd name="T36" fmla="*/ 46 w 82"/>
              <a:gd name="T37" fmla="*/ 12 h 132"/>
              <a:gd name="T38" fmla="*/ 32 w 82"/>
              <a:gd name="T39" fmla="*/ 4 h 132"/>
              <a:gd name="T40" fmla="*/ 18 w 82"/>
              <a:gd name="T41" fmla="*/ 0 h 132"/>
              <a:gd name="T42" fmla="*/ 18 w 82"/>
              <a:gd name="T43" fmla="*/ 0 h 132"/>
              <a:gd name="T44" fmla="*/ 12 w 82"/>
              <a:gd name="T45" fmla="*/ 0 h 132"/>
              <a:gd name="T46" fmla="*/ 6 w 82"/>
              <a:gd name="T47" fmla="*/ 2 h 132"/>
              <a:gd name="T48" fmla="*/ 2 w 82"/>
              <a:gd name="T49" fmla="*/ 8 h 132"/>
              <a:gd name="T50" fmla="*/ 0 w 82"/>
              <a:gd name="T51" fmla="*/ 16 h 132"/>
              <a:gd name="T52" fmla="*/ 0 w 82"/>
              <a:gd name="T53" fmla="*/ 16 h 132"/>
              <a:gd name="T54" fmla="*/ 0 w 82"/>
              <a:gd name="T55" fmla="*/ 32 h 132"/>
              <a:gd name="T56" fmla="*/ 2 w 82"/>
              <a:gd name="T57" fmla="*/ 50 h 132"/>
              <a:gd name="T58" fmla="*/ 6 w 82"/>
              <a:gd name="T59" fmla="*/ 66 h 132"/>
              <a:gd name="T60" fmla="*/ 14 w 82"/>
              <a:gd name="T61" fmla="*/ 82 h 132"/>
              <a:gd name="T62" fmla="*/ 14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14" y="82"/>
                </a:moveTo>
                <a:lnTo>
                  <a:pt x="14" y="82"/>
                </a:lnTo>
                <a:lnTo>
                  <a:pt x="24" y="100"/>
                </a:lnTo>
                <a:lnTo>
                  <a:pt x="40" y="116"/>
                </a:lnTo>
                <a:lnTo>
                  <a:pt x="56" y="126"/>
                </a:lnTo>
                <a:lnTo>
                  <a:pt x="64" y="130"/>
                </a:lnTo>
                <a:lnTo>
                  <a:pt x="74" y="132"/>
                </a:lnTo>
                <a:lnTo>
                  <a:pt x="74" y="132"/>
                </a:lnTo>
                <a:lnTo>
                  <a:pt x="78" y="120"/>
                </a:lnTo>
                <a:lnTo>
                  <a:pt x="80" y="108"/>
                </a:lnTo>
                <a:lnTo>
                  <a:pt x="82" y="96"/>
                </a:lnTo>
                <a:lnTo>
                  <a:pt x="82" y="84"/>
                </a:lnTo>
                <a:lnTo>
                  <a:pt x="80" y="72"/>
                </a:lnTo>
                <a:lnTo>
                  <a:pt x="78" y="60"/>
                </a:lnTo>
                <a:lnTo>
                  <a:pt x="74" y="50"/>
                </a:lnTo>
                <a:lnTo>
                  <a:pt x="68" y="38"/>
                </a:lnTo>
                <a:lnTo>
                  <a:pt x="68" y="38"/>
                </a:lnTo>
                <a:lnTo>
                  <a:pt x="58" y="24"/>
                </a:lnTo>
                <a:lnTo>
                  <a:pt x="46" y="12"/>
                </a:lnTo>
                <a:lnTo>
                  <a:pt x="32" y="4"/>
                </a:lnTo>
                <a:lnTo>
                  <a:pt x="18" y="0"/>
                </a:lnTo>
                <a:lnTo>
                  <a:pt x="18" y="0"/>
                </a:lnTo>
                <a:lnTo>
                  <a:pt x="12" y="0"/>
                </a:lnTo>
                <a:lnTo>
                  <a:pt x="6" y="2"/>
                </a:lnTo>
                <a:lnTo>
                  <a:pt x="2" y="8"/>
                </a:lnTo>
                <a:lnTo>
                  <a:pt x="0" y="16"/>
                </a:lnTo>
                <a:lnTo>
                  <a:pt x="0" y="16"/>
                </a:lnTo>
                <a:lnTo>
                  <a:pt x="0" y="32"/>
                </a:lnTo>
                <a:lnTo>
                  <a:pt x="2" y="50"/>
                </a:lnTo>
                <a:lnTo>
                  <a:pt x="6" y="66"/>
                </a:lnTo>
                <a:lnTo>
                  <a:pt x="14" y="82"/>
                </a:lnTo>
                <a:lnTo>
                  <a:pt x="14"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3" name="Freeform 209"/>
          <p:cNvSpPr/>
          <p:nvPr/>
        </p:nvSpPr>
        <p:spPr bwMode="auto">
          <a:xfrm>
            <a:off x="6030013" y="4926786"/>
            <a:ext cx="47284" cy="35463"/>
          </a:xfrm>
          <a:custGeom>
            <a:avLst/>
            <a:gdLst>
              <a:gd name="T0" fmla="*/ 80 w 136"/>
              <a:gd name="T1" fmla="*/ 90 h 102"/>
              <a:gd name="T2" fmla="*/ 80 w 136"/>
              <a:gd name="T3" fmla="*/ 90 h 102"/>
              <a:gd name="T4" fmla="*/ 68 w 136"/>
              <a:gd name="T5" fmla="*/ 96 h 102"/>
              <a:gd name="T6" fmla="*/ 58 w 136"/>
              <a:gd name="T7" fmla="*/ 100 h 102"/>
              <a:gd name="T8" fmla="*/ 48 w 136"/>
              <a:gd name="T9" fmla="*/ 102 h 102"/>
              <a:gd name="T10" fmla="*/ 36 w 136"/>
              <a:gd name="T11" fmla="*/ 102 h 102"/>
              <a:gd name="T12" fmla="*/ 26 w 136"/>
              <a:gd name="T13" fmla="*/ 102 h 102"/>
              <a:gd name="T14" fmla="*/ 18 w 136"/>
              <a:gd name="T15" fmla="*/ 98 h 102"/>
              <a:gd name="T16" fmla="*/ 8 w 136"/>
              <a:gd name="T17" fmla="*/ 96 h 102"/>
              <a:gd name="T18" fmla="*/ 0 w 136"/>
              <a:gd name="T19" fmla="*/ 90 h 102"/>
              <a:gd name="T20" fmla="*/ 0 w 136"/>
              <a:gd name="T21" fmla="*/ 90 h 102"/>
              <a:gd name="T22" fmla="*/ 12 w 136"/>
              <a:gd name="T23" fmla="*/ 70 h 102"/>
              <a:gd name="T24" fmla="*/ 26 w 136"/>
              <a:gd name="T25" fmla="*/ 50 h 102"/>
              <a:gd name="T26" fmla="*/ 42 w 136"/>
              <a:gd name="T27" fmla="*/ 32 h 102"/>
              <a:gd name="T28" fmla="*/ 62 w 136"/>
              <a:gd name="T29" fmla="*/ 18 h 102"/>
              <a:gd name="T30" fmla="*/ 62 w 136"/>
              <a:gd name="T31" fmla="*/ 18 h 102"/>
              <a:gd name="T32" fmla="*/ 78 w 136"/>
              <a:gd name="T33" fmla="*/ 8 h 102"/>
              <a:gd name="T34" fmla="*/ 94 w 136"/>
              <a:gd name="T35" fmla="*/ 4 h 102"/>
              <a:gd name="T36" fmla="*/ 112 w 136"/>
              <a:gd name="T37" fmla="*/ 0 h 102"/>
              <a:gd name="T38" fmla="*/ 126 w 136"/>
              <a:gd name="T39" fmla="*/ 2 h 102"/>
              <a:gd name="T40" fmla="*/ 126 w 136"/>
              <a:gd name="T41" fmla="*/ 2 h 102"/>
              <a:gd name="T42" fmla="*/ 132 w 136"/>
              <a:gd name="T43" fmla="*/ 6 h 102"/>
              <a:gd name="T44" fmla="*/ 136 w 136"/>
              <a:gd name="T45" fmla="*/ 12 h 102"/>
              <a:gd name="T46" fmla="*/ 136 w 136"/>
              <a:gd name="T47" fmla="*/ 20 h 102"/>
              <a:gd name="T48" fmla="*/ 134 w 136"/>
              <a:gd name="T49" fmla="*/ 28 h 102"/>
              <a:gd name="T50" fmla="*/ 134 w 136"/>
              <a:gd name="T51" fmla="*/ 28 h 102"/>
              <a:gd name="T52" fmla="*/ 124 w 136"/>
              <a:gd name="T53" fmla="*/ 48 h 102"/>
              <a:gd name="T54" fmla="*/ 112 w 136"/>
              <a:gd name="T55" fmla="*/ 66 h 102"/>
              <a:gd name="T56" fmla="*/ 96 w 136"/>
              <a:gd name="T57" fmla="*/ 80 h 102"/>
              <a:gd name="T58" fmla="*/ 80 w 136"/>
              <a:gd name="T59" fmla="*/ 90 h 102"/>
              <a:gd name="T60" fmla="*/ 80 w 136"/>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02">
                <a:moveTo>
                  <a:pt x="80" y="90"/>
                </a:moveTo>
                <a:lnTo>
                  <a:pt x="80" y="90"/>
                </a:lnTo>
                <a:lnTo>
                  <a:pt x="68" y="96"/>
                </a:lnTo>
                <a:lnTo>
                  <a:pt x="58" y="100"/>
                </a:lnTo>
                <a:lnTo>
                  <a:pt x="48" y="102"/>
                </a:lnTo>
                <a:lnTo>
                  <a:pt x="36" y="102"/>
                </a:lnTo>
                <a:lnTo>
                  <a:pt x="26" y="102"/>
                </a:lnTo>
                <a:lnTo>
                  <a:pt x="18" y="98"/>
                </a:lnTo>
                <a:lnTo>
                  <a:pt x="8" y="96"/>
                </a:lnTo>
                <a:lnTo>
                  <a:pt x="0" y="90"/>
                </a:lnTo>
                <a:lnTo>
                  <a:pt x="0" y="90"/>
                </a:lnTo>
                <a:lnTo>
                  <a:pt x="12" y="70"/>
                </a:lnTo>
                <a:lnTo>
                  <a:pt x="26" y="50"/>
                </a:lnTo>
                <a:lnTo>
                  <a:pt x="42" y="32"/>
                </a:lnTo>
                <a:lnTo>
                  <a:pt x="62" y="18"/>
                </a:lnTo>
                <a:lnTo>
                  <a:pt x="62" y="18"/>
                </a:lnTo>
                <a:lnTo>
                  <a:pt x="78" y="8"/>
                </a:lnTo>
                <a:lnTo>
                  <a:pt x="94" y="4"/>
                </a:lnTo>
                <a:lnTo>
                  <a:pt x="112" y="0"/>
                </a:lnTo>
                <a:lnTo>
                  <a:pt x="126" y="2"/>
                </a:lnTo>
                <a:lnTo>
                  <a:pt x="126" y="2"/>
                </a:lnTo>
                <a:lnTo>
                  <a:pt x="132" y="6"/>
                </a:lnTo>
                <a:lnTo>
                  <a:pt x="136" y="12"/>
                </a:lnTo>
                <a:lnTo>
                  <a:pt x="136" y="20"/>
                </a:lnTo>
                <a:lnTo>
                  <a:pt x="134" y="28"/>
                </a:lnTo>
                <a:lnTo>
                  <a:pt x="134" y="28"/>
                </a:lnTo>
                <a:lnTo>
                  <a:pt x="124" y="48"/>
                </a:lnTo>
                <a:lnTo>
                  <a:pt x="112" y="66"/>
                </a:lnTo>
                <a:lnTo>
                  <a:pt x="96" y="80"/>
                </a:lnTo>
                <a:lnTo>
                  <a:pt x="80" y="90"/>
                </a:lnTo>
                <a:lnTo>
                  <a:pt x="8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4" name="Freeform 210"/>
          <p:cNvSpPr/>
          <p:nvPr/>
        </p:nvSpPr>
        <p:spPr bwMode="auto">
          <a:xfrm>
            <a:off x="6010543" y="4908706"/>
            <a:ext cx="25728" cy="49370"/>
          </a:xfrm>
          <a:custGeom>
            <a:avLst/>
            <a:gdLst>
              <a:gd name="T0" fmla="*/ 6 w 74"/>
              <a:gd name="T1" fmla="*/ 82 h 142"/>
              <a:gd name="T2" fmla="*/ 6 w 74"/>
              <a:gd name="T3" fmla="*/ 82 h 142"/>
              <a:gd name="T4" fmla="*/ 14 w 74"/>
              <a:gd name="T5" fmla="*/ 102 h 142"/>
              <a:gd name="T6" fmla="*/ 24 w 74"/>
              <a:gd name="T7" fmla="*/ 120 h 142"/>
              <a:gd name="T8" fmla="*/ 38 w 74"/>
              <a:gd name="T9" fmla="*/ 132 h 142"/>
              <a:gd name="T10" fmla="*/ 46 w 74"/>
              <a:gd name="T11" fmla="*/ 138 h 142"/>
              <a:gd name="T12" fmla="*/ 56 w 74"/>
              <a:gd name="T13" fmla="*/ 142 h 142"/>
              <a:gd name="T14" fmla="*/ 56 w 74"/>
              <a:gd name="T15" fmla="*/ 142 h 142"/>
              <a:gd name="T16" fmla="*/ 62 w 74"/>
              <a:gd name="T17" fmla="*/ 132 h 142"/>
              <a:gd name="T18" fmla="*/ 66 w 74"/>
              <a:gd name="T19" fmla="*/ 120 h 142"/>
              <a:gd name="T20" fmla="*/ 70 w 74"/>
              <a:gd name="T21" fmla="*/ 108 h 142"/>
              <a:gd name="T22" fmla="*/ 72 w 74"/>
              <a:gd name="T23" fmla="*/ 96 h 142"/>
              <a:gd name="T24" fmla="*/ 74 w 74"/>
              <a:gd name="T25" fmla="*/ 84 h 142"/>
              <a:gd name="T26" fmla="*/ 72 w 74"/>
              <a:gd name="T27" fmla="*/ 74 h 142"/>
              <a:gd name="T28" fmla="*/ 72 w 74"/>
              <a:gd name="T29" fmla="*/ 62 h 142"/>
              <a:gd name="T30" fmla="*/ 68 w 74"/>
              <a:gd name="T31" fmla="*/ 50 h 142"/>
              <a:gd name="T32" fmla="*/ 68 w 74"/>
              <a:gd name="T33" fmla="*/ 50 h 142"/>
              <a:gd name="T34" fmla="*/ 60 w 74"/>
              <a:gd name="T35" fmla="*/ 34 h 142"/>
              <a:gd name="T36" fmla="*/ 52 w 74"/>
              <a:gd name="T37" fmla="*/ 20 h 142"/>
              <a:gd name="T38" fmla="*/ 40 w 74"/>
              <a:gd name="T39" fmla="*/ 10 h 142"/>
              <a:gd name="T40" fmla="*/ 26 w 74"/>
              <a:gd name="T41" fmla="*/ 2 h 142"/>
              <a:gd name="T42" fmla="*/ 26 w 74"/>
              <a:gd name="T43" fmla="*/ 2 h 142"/>
              <a:gd name="T44" fmla="*/ 20 w 74"/>
              <a:gd name="T45" fmla="*/ 0 h 142"/>
              <a:gd name="T46" fmla="*/ 14 w 74"/>
              <a:gd name="T47" fmla="*/ 2 h 142"/>
              <a:gd name="T48" fmla="*/ 8 w 74"/>
              <a:gd name="T49" fmla="*/ 8 h 142"/>
              <a:gd name="T50" fmla="*/ 6 w 74"/>
              <a:gd name="T51" fmla="*/ 14 h 142"/>
              <a:gd name="T52" fmla="*/ 6 w 74"/>
              <a:gd name="T53" fmla="*/ 14 h 142"/>
              <a:gd name="T54" fmla="*/ 2 w 74"/>
              <a:gd name="T55" fmla="*/ 30 h 142"/>
              <a:gd name="T56" fmla="*/ 0 w 74"/>
              <a:gd name="T57" fmla="*/ 48 h 142"/>
              <a:gd name="T58" fmla="*/ 2 w 74"/>
              <a:gd name="T59" fmla="*/ 64 h 142"/>
              <a:gd name="T60" fmla="*/ 6 w 74"/>
              <a:gd name="T61" fmla="*/ 82 h 142"/>
              <a:gd name="T62" fmla="*/ 6 w 74"/>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142">
                <a:moveTo>
                  <a:pt x="6" y="82"/>
                </a:moveTo>
                <a:lnTo>
                  <a:pt x="6" y="82"/>
                </a:lnTo>
                <a:lnTo>
                  <a:pt x="14" y="102"/>
                </a:lnTo>
                <a:lnTo>
                  <a:pt x="24" y="120"/>
                </a:lnTo>
                <a:lnTo>
                  <a:pt x="38" y="132"/>
                </a:lnTo>
                <a:lnTo>
                  <a:pt x="46" y="138"/>
                </a:lnTo>
                <a:lnTo>
                  <a:pt x="56" y="142"/>
                </a:lnTo>
                <a:lnTo>
                  <a:pt x="56" y="142"/>
                </a:lnTo>
                <a:lnTo>
                  <a:pt x="62" y="132"/>
                </a:lnTo>
                <a:lnTo>
                  <a:pt x="66" y="120"/>
                </a:lnTo>
                <a:lnTo>
                  <a:pt x="70" y="108"/>
                </a:lnTo>
                <a:lnTo>
                  <a:pt x="72" y="96"/>
                </a:lnTo>
                <a:lnTo>
                  <a:pt x="74" y="84"/>
                </a:lnTo>
                <a:lnTo>
                  <a:pt x="72" y="74"/>
                </a:lnTo>
                <a:lnTo>
                  <a:pt x="72" y="62"/>
                </a:lnTo>
                <a:lnTo>
                  <a:pt x="68" y="50"/>
                </a:lnTo>
                <a:lnTo>
                  <a:pt x="68" y="50"/>
                </a:lnTo>
                <a:lnTo>
                  <a:pt x="60" y="34"/>
                </a:lnTo>
                <a:lnTo>
                  <a:pt x="52" y="20"/>
                </a:lnTo>
                <a:lnTo>
                  <a:pt x="40" y="10"/>
                </a:lnTo>
                <a:lnTo>
                  <a:pt x="26" y="2"/>
                </a:lnTo>
                <a:lnTo>
                  <a:pt x="26" y="2"/>
                </a:lnTo>
                <a:lnTo>
                  <a:pt x="20" y="0"/>
                </a:lnTo>
                <a:lnTo>
                  <a:pt x="14" y="2"/>
                </a:lnTo>
                <a:lnTo>
                  <a:pt x="8" y="8"/>
                </a:lnTo>
                <a:lnTo>
                  <a:pt x="6" y="14"/>
                </a:lnTo>
                <a:lnTo>
                  <a:pt x="6" y="14"/>
                </a:lnTo>
                <a:lnTo>
                  <a:pt x="2" y="30"/>
                </a:lnTo>
                <a:lnTo>
                  <a:pt x="0" y="48"/>
                </a:lnTo>
                <a:lnTo>
                  <a:pt x="2" y="64"/>
                </a:lnTo>
                <a:lnTo>
                  <a:pt x="6" y="82"/>
                </a:lnTo>
                <a:lnTo>
                  <a:pt x="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5" name="Freeform 211"/>
          <p:cNvSpPr/>
          <p:nvPr/>
        </p:nvSpPr>
        <p:spPr bwMode="auto">
          <a:xfrm>
            <a:off x="6001504" y="4978242"/>
            <a:ext cx="51456" cy="30596"/>
          </a:xfrm>
          <a:custGeom>
            <a:avLst/>
            <a:gdLst>
              <a:gd name="T0" fmla="*/ 78 w 148"/>
              <a:gd name="T1" fmla="*/ 84 h 88"/>
              <a:gd name="T2" fmla="*/ 78 w 148"/>
              <a:gd name="T3" fmla="*/ 84 h 88"/>
              <a:gd name="T4" fmla="*/ 66 w 148"/>
              <a:gd name="T5" fmla="*/ 86 h 88"/>
              <a:gd name="T6" fmla="*/ 54 w 148"/>
              <a:gd name="T7" fmla="*/ 88 h 88"/>
              <a:gd name="T8" fmla="*/ 44 w 148"/>
              <a:gd name="T9" fmla="*/ 88 h 88"/>
              <a:gd name="T10" fmla="*/ 34 w 148"/>
              <a:gd name="T11" fmla="*/ 86 h 88"/>
              <a:gd name="T12" fmla="*/ 24 w 148"/>
              <a:gd name="T13" fmla="*/ 84 h 88"/>
              <a:gd name="T14" fmla="*/ 16 w 148"/>
              <a:gd name="T15" fmla="*/ 78 h 88"/>
              <a:gd name="T16" fmla="*/ 6 w 148"/>
              <a:gd name="T17" fmla="*/ 74 h 88"/>
              <a:gd name="T18" fmla="*/ 0 w 148"/>
              <a:gd name="T19" fmla="*/ 68 h 88"/>
              <a:gd name="T20" fmla="*/ 0 w 148"/>
              <a:gd name="T21" fmla="*/ 68 h 88"/>
              <a:gd name="T22" fmla="*/ 16 w 148"/>
              <a:gd name="T23" fmla="*/ 48 h 88"/>
              <a:gd name="T24" fmla="*/ 34 w 148"/>
              <a:gd name="T25" fmla="*/ 32 h 88"/>
              <a:gd name="T26" fmla="*/ 54 w 148"/>
              <a:gd name="T27" fmla="*/ 18 h 88"/>
              <a:gd name="T28" fmla="*/ 76 w 148"/>
              <a:gd name="T29" fmla="*/ 8 h 88"/>
              <a:gd name="T30" fmla="*/ 76 w 148"/>
              <a:gd name="T31" fmla="*/ 8 h 88"/>
              <a:gd name="T32" fmla="*/ 94 w 148"/>
              <a:gd name="T33" fmla="*/ 2 h 88"/>
              <a:gd name="T34" fmla="*/ 110 w 148"/>
              <a:gd name="T35" fmla="*/ 0 h 88"/>
              <a:gd name="T36" fmla="*/ 126 w 148"/>
              <a:gd name="T37" fmla="*/ 0 h 88"/>
              <a:gd name="T38" fmla="*/ 142 w 148"/>
              <a:gd name="T39" fmla="*/ 4 h 88"/>
              <a:gd name="T40" fmla="*/ 142 w 148"/>
              <a:gd name="T41" fmla="*/ 4 h 88"/>
              <a:gd name="T42" fmla="*/ 146 w 148"/>
              <a:gd name="T43" fmla="*/ 10 h 88"/>
              <a:gd name="T44" fmla="*/ 148 w 148"/>
              <a:gd name="T45" fmla="*/ 16 h 88"/>
              <a:gd name="T46" fmla="*/ 148 w 148"/>
              <a:gd name="T47" fmla="*/ 24 h 88"/>
              <a:gd name="T48" fmla="*/ 144 w 148"/>
              <a:gd name="T49" fmla="*/ 32 h 88"/>
              <a:gd name="T50" fmla="*/ 144 w 148"/>
              <a:gd name="T51" fmla="*/ 32 h 88"/>
              <a:gd name="T52" fmla="*/ 130 w 148"/>
              <a:gd name="T53" fmla="*/ 50 h 88"/>
              <a:gd name="T54" fmla="*/ 114 w 148"/>
              <a:gd name="T55" fmla="*/ 64 h 88"/>
              <a:gd name="T56" fmla="*/ 96 w 148"/>
              <a:gd name="T57" fmla="*/ 76 h 88"/>
              <a:gd name="T58" fmla="*/ 78 w 148"/>
              <a:gd name="T59" fmla="*/ 84 h 88"/>
              <a:gd name="T60" fmla="*/ 78 w 148"/>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88">
                <a:moveTo>
                  <a:pt x="78" y="84"/>
                </a:moveTo>
                <a:lnTo>
                  <a:pt x="78" y="84"/>
                </a:lnTo>
                <a:lnTo>
                  <a:pt x="66" y="86"/>
                </a:lnTo>
                <a:lnTo>
                  <a:pt x="54" y="88"/>
                </a:lnTo>
                <a:lnTo>
                  <a:pt x="44" y="88"/>
                </a:lnTo>
                <a:lnTo>
                  <a:pt x="34" y="86"/>
                </a:lnTo>
                <a:lnTo>
                  <a:pt x="24" y="84"/>
                </a:lnTo>
                <a:lnTo>
                  <a:pt x="16" y="78"/>
                </a:lnTo>
                <a:lnTo>
                  <a:pt x="6" y="74"/>
                </a:lnTo>
                <a:lnTo>
                  <a:pt x="0" y="68"/>
                </a:lnTo>
                <a:lnTo>
                  <a:pt x="0" y="68"/>
                </a:lnTo>
                <a:lnTo>
                  <a:pt x="16" y="48"/>
                </a:lnTo>
                <a:lnTo>
                  <a:pt x="34" y="32"/>
                </a:lnTo>
                <a:lnTo>
                  <a:pt x="54" y="18"/>
                </a:lnTo>
                <a:lnTo>
                  <a:pt x="76" y="8"/>
                </a:lnTo>
                <a:lnTo>
                  <a:pt x="76" y="8"/>
                </a:lnTo>
                <a:lnTo>
                  <a:pt x="94" y="2"/>
                </a:lnTo>
                <a:lnTo>
                  <a:pt x="110" y="0"/>
                </a:lnTo>
                <a:lnTo>
                  <a:pt x="126" y="0"/>
                </a:lnTo>
                <a:lnTo>
                  <a:pt x="142" y="4"/>
                </a:lnTo>
                <a:lnTo>
                  <a:pt x="142" y="4"/>
                </a:lnTo>
                <a:lnTo>
                  <a:pt x="146" y="10"/>
                </a:lnTo>
                <a:lnTo>
                  <a:pt x="148" y="16"/>
                </a:lnTo>
                <a:lnTo>
                  <a:pt x="148" y="24"/>
                </a:lnTo>
                <a:lnTo>
                  <a:pt x="144" y="32"/>
                </a:lnTo>
                <a:lnTo>
                  <a:pt x="144" y="32"/>
                </a:lnTo>
                <a:lnTo>
                  <a:pt x="130" y="50"/>
                </a:lnTo>
                <a:lnTo>
                  <a:pt x="114" y="64"/>
                </a:lnTo>
                <a:lnTo>
                  <a:pt x="96" y="76"/>
                </a:lnTo>
                <a:lnTo>
                  <a:pt x="78" y="84"/>
                </a:lnTo>
                <a:lnTo>
                  <a:pt x="78"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6" name="Freeform 212"/>
          <p:cNvSpPr/>
          <p:nvPr/>
        </p:nvSpPr>
        <p:spPr bwMode="auto">
          <a:xfrm>
            <a:off x="5988292" y="4951123"/>
            <a:ext cx="23642" cy="50761"/>
          </a:xfrm>
          <a:custGeom>
            <a:avLst/>
            <a:gdLst>
              <a:gd name="T0" fmla="*/ 0 w 68"/>
              <a:gd name="T1" fmla="*/ 76 h 146"/>
              <a:gd name="T2" fmla="*/ 0 w 68"/>
              <a:gd name="T3" fmla="*/ 76 h 146"/>
              <a:gd name="T4" fmla="*/ 4 w 68"/>
              <a:gd name="T5" fmla="*/ 98 h 146"/>
              <a:gd name="T6" fmla="*/ 12 w 68"/>
              <a:gd name="T7" fmla="*/ 116 h 146"/>
              <a:gd name="T8" fmla="*/ 24 w 68"/>
              <a:gd name="T9" fmla="*/ 132 h 146"/>
              <a:gd name="T10" fmla="*/ 30 w 68"/>
              <a:gd name="T11" fmla="*/ 140 h 146"/>
              <a:gd name="T12" fmla="*/ 38 w 68"/>
              <a:gd name="T13" fmla="*/ 146 h 146"/>
              <a:gd name="T14" fmla="*/ 38 w 68"/>
              <a:gd name="T15" fmla="*/ 146 h 146"/>
              <a:gd name="T16" fmla="*/ 46 w 68"/>
              <a:gd name="T17" fmla="*/ 136 h 146"/>
              <a:gd name="T18" fmla="*/ 52 w 68"/>
              <a:gd name="T19" fmla="*/ 126 h 146"/>
              <a:gd name="T20" fmla="*/ 58 w 68"/>
              <a:gd name="T21" fmla="*/ 114 h 146"/>
              <a:gd name="T22" fmla="*/ 62 w 68"/>
              <a:gd name="T23" fmla="*/ 104 h 146"/>
              <a:gd name="T24" fmla="*/ 66 w 68"/>
              <a:gd name="T25" fmla="*/ 92 h 146"/>
              <a:gd name="T26" fmla="*/ 68 w 68"/>
              <a:gd name="T27" fmla="*/ 80 h 146"/>
              <a:gd name="T28" fmla="*/ 68 w 68"/>
              <a:gd name="T29" fmla="*/ 68 h 146"/>
              <a:gd name="T30" fmla="*/ 68 w 68"/>
              <a:gd name="T31" fmla="*/ 56 h 146"/>
              <a:gd name="T32" fmla="*/ 68 w 68"/>
              <a:gd name="T33" fmla="*/ 56 h 146"/>
              <a:gd name="T34" fmla="*/ 64 w 68"/>
              <a:gd name="T35" fmla="*/ 40 h 146"/>
              <a:gd name="T36" fmla="*/ 58 w 68"/>
              <a:gd name="T37" fmla="*/ 24 h 146"/>
              <a:gd name="T38" fmla="*/ 48 w 68"/>
              <a:gd name="T39" fmla="*/ 12 h 146"/>
              <a:gd name="T40" fmla="*/ 36 w 68"/>
              <a:gd name="T41" fmla="*/ 2 h 146"/>
              <a:gd name="T42" fmla="*/ 36 w 68"/>
              <a:gd name="T43" fmla="*/ 2 h 146"/>
              <a:gd name="T44" fmla="*/ 30 w 68"/>
              <a:gd name="T45" fmla="*/ 0 h 146"/>
              <a:gd name="T46" fmla="*/ 24 w 68"/>
              <a:gd name="T47" fmla="*/ 0 h 146"/>
              <a:gd name="T48" fmla="*/ 18 w 68"/>
              <a:gd name="T49" fmla="*/ 4 h 146"/>
              <a:gd name="T50" fmla="*/ 14 w 68"/>
              <a:gd name="T51" fmla="*/ 8 h 146"/>
              <a:gd name="T52" fmla="*/ 14 w 68"/>
              <a:gd name="T53" fmla="*/ 8 h 146"/>
              <a:gd name="T54" fmla="*/ 6 w 68"/>
              <a:gd name="T55" fmla="*/ 24 h 146"/>
              <a:gd name="T56" fmla="*/ 2 w 68"/>
              <a:gd name="T57" fmla="*/ 42 h 146"/>
              <a:gd name="T58" fmla="*/ 0 w 68"/>
              <a:gd name="T59" fmla="*/ 58 h 146"/>
              <a:gd name="T60" fmla="*/ 0 w 68"/>
              <a:gd name="T61" fmla="*/ 76 h 146"/>
              <a:gd name="T62" fmla="*/ 0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0" y="76"/>
                </a:moveTo>
                <a:lnTo>
                  <a:pt x="0" y="76"/>
                </a:lnTo>
                <a:lnTo>
                  <a:pt x="4" y="98"/>
                </a:lnTo>
                <a:lnTo>
                  <a:pt x="12" y="116"/>
                </a:lnTo>
                <a:lnTo>
                  <a:pt x="24" y="132"/>
                </a:lnTo>
                <a:lnTo>
                  <a:pt x="30" y="140"/>
                </a:lnTo>
                <a:lnTo>
                  <a:pt x="38" y="146"/>
                </a:lnTo>
                <a:lnTo>
                  <a:pt x="38" y="146"/>
                </a:lnTo>
                <a:lnTo>
                  <a:pt x="46" y="136"/>
                </a:lnTo>
                <a:lnTo>
                  <a:pt x="52" y="126"/>
                </a:lnTo>
                <a:lnTo>
                  <a:pt x="58" y="114"/>
                </a:lnTo>
                <a:lnTo>
                  <a:pt x="62" y="104"/>
                </a:lnTo>
                <a:lnTo>
                  <a:pt x="66" y="92"/>
                </a:lnTo>
                <a:lnTo>
                  <a:pt x="68" y="80"/>
                </a:lnTo>
                <a:lnTo>
                  <a:pt x="68" y="68"/>
                </a:lnTo>
                <a:lnTo>
                  <a:pt x="68" y="56"/>
                </a:lnTo>
                <a:lnTo>
                  <a:pt x="68" y="56"/>
                </a:lnTo>
                <a:lnTo>
                  <a:pt x="64" y="40"/>
                </a:lnTo>
                <a:lnTo>
                  <a:pt x="58" y="24"/>
                </a:lnTo>
                <a:lnTo>
                  <a:pt x="48" y="12"/>
                </a:lnTo>
                <a:lnTo>
                  <a:pt x="36" y="2"/>
                </a:lnTo>
                <a:lnTo>
                  <a:pt x="36" y="2"/>
                </a:lnTo>
                <a:lnTo>
                  <a:pt x="30" y="0"/>
                </a:lnTo>
                <a:lnTo>
                  <a:pt x="24" y="0"/>
                </a:lnTo>
                <a:lnTo>
                  <a:pt x="18" y="4"/>
                </a:lnTo>
                <a:lnTo>
                  <a:pt x="14" y="8"/>
                </a:lnTo>
                <a:lnTo>
                  <a:pt x="14" y="8"/>
                </a:lnTo>
                <a:lnTo>
                  <a:pt x="6" y="24"/>
                </a:lnTo>
                <a:lnTo>
                  <a:pt x="2" y="42"/>
                </a:lnTo>
                <a:lnTo>
                  <a:pt x="0" y="58"/>
                </a:lnTo>
                <a:lnTo>
                  <a:pt x="0" y="76"/>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7" name="Freeform 213"/>
          <p:cNvSpPr/>
          <p:nvPr/>
        </p:nvSpPr>
        <p:spPr bwMode="auto">
          <a:xfrm>
            <a:off x="5964650" y="5022745"/>
            <a:ext cx="54933" cy="27119"/>
          </a:xfrm>
          <a:custGeom>
            <a:avLst/>
            <a:gdLst>
              <a:gd name="T0" fmla="*/ 74 w 158"/>
              <a:gd name="T1" fmla="*/ 78 h 78"/>
              <a:gd name="T2" fmla="*/ 74 w 158"/>
              <a:gd name="T3" fmla="*/ 78 h 78"/>
              <a:gd name="T4" fmla="*/ 62 w 158"/>
              <a:gd name="T5" fmla="*/ 78 h 78"/>
              <a:gd name="T6" fmla="*/ 50 w 158"/>
              <a:gd name="T7" fmla="*/ 76 h 78"/>
              <a:gd name="T8" fmla="*/ 40 w 158"/>
              <a:gd name="T9" fmla="*/ 74 h 78"/>
              <a:gd name="T10" fmla="*/ 30 w 158"/>
              <a:gd name="T11" fmla="*/ 72 h 78"/>
              <a:gd name="T12" fmla="*/ 20 w 158"/>
              <a:gd name="T13" fmla="*/ 66 h 78"/>
              <a:gd name="T14" fmla="*/ 12 w 158"/>
              <a:gd name="T15" fmla="*/ 60 h 78"/>
              <a:gd name="T16" fmla="*/ 6 w 158"/>
              <a:gd name="T17" fmla="*/ 54 h 78"/>
              <a:gd name="T18" fmla="*/ 0 w 158"/>
              <a:gd name="T19" fmla="*/ 46 h 78"/>
              <a:gd name="T20" fmla="*/ 0 w 158"/>
              <a:gd name="T21" fmla="*/ 46 h 78"/>
              <a:gd name="T22" fmla="*/ 20 w 158"/>
              <a:gd name="T23" fmla="*/ 30 h 78"/>
              <a:gd name="T24" fmla="*/ 40 w 158"/>
              <a:gd name="T25" fmla="*/ 18 h 78"/>
              <a:gd name="T26" fmla="*/ 62 w 158"/>
              <a:gd name="T27" fmla="*/ 8 h 78"/>
              <a:gd name="T28" fmla="*/ 86 w 158"/>
              <a:gd name="T29" fmla="*/ 2 h 78"/>
              <a:gd name="T30" fmla="*/ 86 w 158"/>
              <a:gd name="T31" fmla="*/ 2 h 78"/>
              <a:gd name="T32" fmla="*/ 106 w 158"/>
              <a:gd name="T33" fmla="*/ 0 h 78"/>
              <a:gd name="T34" fmla="*/ 122 w 158"/>
              <a:gd name="T35" fmla="*/ 2 h 78"/>
              <a:gd name="T36" fmla="*/ 138 w 158"/>
              <a:gd name="T37" fmla="*/ 6 h 78"/>
              <a:gd name="T38" fmla="*/ 152 w 158"/>
              <a:gd name="T39" fmla="*/ 12 h 78"/>
              <a:gd name="T40" fmla="*/ 152 w 158"/>
              <a:gd name="T41" fmla="*/ 12 h 78"/>
              <a:gd name="T42" fmla="*/ 156 w 158"/>
              <a:gd name="T43" fmla="*/ 18 h 78"/>
              <a:gd name="T44" fmla="*/ 158 w 158"/>
              <a:gd name="T45" fmla="*/ 24 h 78"/>
              <a:gd name="T46" fmla="*/ 154 w 158"/>
              <a:gd name="T47" fmla="*/ 32 h 78"/>
              <a:gd name="T48" fmla="*/ 148 w 158"/>
              <a:gd name="T49" fmla="*/ 40 h 78"/>
              <a:gd name="T50" fmla="*/ 148 w 158"/>
              <a:gd name="T51" fmla="*/ 40 h 78"/>
              <a:gd name="T52" fmla="*/ 132 w 158"/>
              <a:gd name="T53" fmla="*/ 54 h 78"/>
              <a:gd name="T54" fmla="*/ 114 w 158"/>
              <a:gd name="T55" fmla="*/ 64 h 78"/>
              <a:gd name="T56" fmla="*/ 94 w 158"/>
              <a:gd name="T57" fmla="*/ 72 h 78"/>
              <a:gd name="T58" fmla="*/ 74 w 158"/>
              <a:gd name="T59" fmla="*/ 78 h 78"/>
              <a:gd name="T60" fmla="*/ 74 w 158"/>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78">
                <a:moveTo>
                  <a:pt x="74" y="78"/>
                </a:moveTo>
                <a:lnTo>
                  <a:pt x="74" y="78"/>
                </a:lnTo>
                <a:lnTo>
                  <a:pt x="62" y="78"/>
                </a:lnTo>
                <a:lnTo>
                  <a:pt x="50" y="76"/>
                </a:lnTo>
                <a:lnTo>
                  <a:pt x="40" y="74"/>
                </a:lnTo>
                <a:lnTo>
                  <a:pt x="30" y="72"/>
                </a:lnTo>
                <a:lnTo>
                  <a:pt x="20" y="66"/>
                </a:lnTo>
                <a:lnTo>
                  <a:pt x="12" y="60"/>
                </a:lnTo>
                <a:lnTo>
                  <a:pt x="6" y="54"/>
                </a:lnTo>
                <a:lnTo>
                  <a:pt x="0" y="46"/>
                </a:lnTo>
                <a:lnTo>
                  <a:pt x="0" y="46"/>
                </a:lnTo>
                <a:lnTo>
                  <a:pt x="20" y="30"/>
                </a:lnTo>
                <a:lnTo>
                  <a:pt x="40" y="18"/>
                </a:lnTo>
                <a:lnTo>
                  <a:pt x="62" y="8"/>
                </a:lnTo>
                <a:lnTo>
                  <a:pt x="86" y="2"/>
                </a:lnTo>
                <a:lnTo>
                  <a:pt x="86" y="2"/>
                </a:lnTo>
                <a:lnTo>
                  <a:pt x="106" y="0"/>
                </a:lnTo>
                <a:lnTo>
                  <a:pt x="122" y="2"/>
                </a:lnTo>
                <a:lnTo>
                  <a:pt x="138" y="6"/>
                </a:lnTo>
                <a:lnTo>
                  <a:pt x="152" y="12"/>
                </a:lnTo>
                <a:lnTo>
                  <a:pt x="152" y="12"/>
                </a:lnTo>
                <a:lnTo>
                  <a:pt x="156" y="18"/>
                </a:lnTo>
                <a:lnTo>
                  <a:pt x="158" y="24"/>
                </a:lnTo>
                <a:lnTo>
                  <a:pt x="154" y="32"/>
                </a:lnTo>
                <a:lnTo>
                  <a:pt x="148" y="40"/>
                </a:lnTo>
                <a:lnTo>
                  <a:pt x="148" y="40"/>
                </a:lnTo>
                <a:lnTo>
                  <a:pt x="132" y="54"/>
                </a:lnTo>
                <a:lnTo>
                  <a:pt x="114" y="64"/>
                </a:lnTo>
                <a:lnTo>
                  <a:pt x="94" y="72"/>
                </a:lnTo>
                <a:lnTo>
                  <a:pt x="74" y="78"/>
                </a:lnTo>
                <a:lnTo>
                  <a:pt x="7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8" name="Freeform 214"/>
          <p:cNvSpPr/>
          <p:nvPr/>
        </p:nvSpPr>
        <p:spPr bwMode="auto">
          <a:xfrm>
            <a:off x="5956305" y="4987977"/>
            <a:ext cx="25033" cy="50761"/>
          </a:xfrm>
          <a:custGeom>
            <a:avLst/>
            <a:gdLst>
              <a:gd name="T0" fmla="*/ 2 w 72"/>
              <a:gd name="T1" fmla="*/ 70 h 146"/>
              <a:gd name="T2" fmla="*/ 2 w 72"/>
              <a:gd name="T3" fmla="*/ 70 h 146"/>
              <a:gd name="T4" fmla="*/ 0 w 72"/>
              <a:gd name="T5" fmla="*/ 92 h 146"/>
              <a:gd name="T6" fmla="*/ 4 w 72"/>
              <a:gd name="T7" fmla="*/ 112 h 146"/>
              <a:gd name="T8" fmla="*/ 12 w 72"/>
              <a:gd name="T9" fmla="*/ 130 h 146"/>
              <a:gd name="T10" fmla="*/ 18 w 72"/>
              <a:gd name="T11" fmla="*/ 140 h 146"/>
              <a:gd name="T12" fmla="*/ 24 w 72"/>
              <a:gd name="T13" fmla="*/ 146 h 146"/>
              <a:gd name="T14" fmla="*/ 24 w 72"/>
              <a:gd name="T15" fmla="*/ 146 h 146"/>
              <a:gd name="T16" fmla="*/ 34 w 72"/>
              <a:gd name="T17" fmla="*/ 138 h 146"/>
              <a:gd name="T18" fmla="*/ 42 w 72"/>
              <a:gd name="T19" fmla="*/ 130 h 146"/>
              <a:gd name="T20" fmla="*/ 50 w 72"/>
              <a:gd name="T21" fmla="*/ 120 h 146"/>
              <a:gd name="T22" fmla="*/ 58 w 72"/>
              <a:gd name="T23" fmla="*/ 110 h 146"/>
              <a:gd name="T24" fmla="*/ 62 w 72"/>
              <a:gd name="T25" fmla="*/ 100 h 146"/>
              <a:gd name="T26" fmla="*/ 68 w 72"/>
              <a:gd name="T27" fmla="*/ 88 h 146"/>
              <a:gd name="T28" fmla="*/ 70 w 72"/>
              <a:gd name="T29" fmla="*/ 76 h 146"/>
              <a:gd name="T30" fmla="*/ 72 w 72"/>
              <a:gd name="T31" fmla="*/ 64 h 146"/>
              <a:gd name="T32" fmla="*/ 72 w 72"/>
              <a:gd name="T33" fmla="*/ 64 h 146"/>
              <a:gd name="T34" fmla="*/ 72 w 72"/>
              <a:gd name="T35" fmla="*/ 48 h 146"/>
              <a:gd name="T36" fmla="*/ 68 w 72"/>
              <a:gd name="T37" fmla="*/ 32 h 146"/>
              <a:gd name="T38" fmla="*/ 60 w 72"/>
              <a:gd name="T39" fmla="*/ 16 h 146"/>
              <a:gd name="T40" fmla="*/ 52 w 72"/>
              <a:gd name="T41" fmla="*/ 4 h 146"/>
              <a:gd name="T42" fmla="*/ 52 w 72"/>
              <a:gd name="T43" fmla="*/ 4 h 146"/>
              <a:gd name="T44" fmla="*/ 46 w 72"/>
              <a:gd name="T45" fmla="*/ 0 h 146"/>
              <a:gd name="T46" fmla="*/ 40 w 72"/>
              <a:gd name="T47" fmla="*/ 0 h 146"/>
              <a:gd name="T48" fmla="*/ 32 w 72"/>
              <a:gd name="T49" fmla="*/ 2 h 146"/>
              <a:gd name="T50" fmla="*/ 28 w 72"/>
              <a:gd name="T51" fmla="*/ 8 h 146"/>
              <a:gd name="T52" fmla="*/ 28 w 72"/>
              <a:gd name="T53" fmla="*/ 8 h 146"/>
              <a:gd name="T54" fmla="*/ 18 w 72"/>
              <a:gd name="T55" fmla="*/ 22 h 146"/>
              <a:gd name="T56" fmla="*/ 10 w 72"/>
              <a:gd name="T57" fmla="*/ 36 h 146"/>
              <a:gd name="T58" fmla="*/ 4 w 72"/>
              <a:gd name="T59" fmla="*/ 54 h 146"/>
              <a:gd name="T60" fmla="*/ 2 w 72"/>
              <a:gd name="T61" fmla="*/ 70 h 146"/>
              <a:gd name="T62" fmla="*/ 2 w 72"/>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6">
                <a:moveTo>
                  <a:pt x="2" y="70"/>
                </a:moveTo>
                <a:lnTo>
                  <a:pt x="2" y="70"/>
                </a:lnTo>
                <a:lnTo>
                  <a:pt x="0" y="92"/>
                </a:lnTo>
                <a:lnTo>
                  <a:pt x="4" y="112"/>
                </a:lnTo>
                <a:lnTo>
                  <a:pt x="12" y="130"/>
                </a:lnTo>
                <a:lnTo>
                  <a:pt x="18" y="140"/>
                </a:lnTo>
                <a:lnTo>
                  <a:pt x="24" y="146"/>
                </a:lnTo>
                <a:lnTo>
                  <a:pt x="24" y="146"/>
                </a:lnTo>
                <a:lnTo>
                  <a:pt x="34" y="138"/>
                </a:lnTo>
                <a:lnTo>
                  <a:pt x="42" y="130"/>
                </a:lnTo>
                <a:lnTo>
                  <a:pt x="50" y="120"/>
                </a:lnTo>
                <a:lnTo>
                  <a:pt x="58" y="110"/>
                </a:lnTo>
                <a:lnTo>
                  <a:pt x="62" y="100"/>
                </a:lnTo>
                <a:lnTo>
                  <a:pt x="68" y="88"/>
                </a:lnTo>
                <a:lnTo>
                  <a:pt x="70" y="76"/>
                </a:lnTo>
                <a:lnTo>
                  <a:pt x="72" y="64"/>
                </a:lnTo>
                <a:lnTo>
                  <a:pt x="72" y="64"/>
                </a:lnTo>
                <a:lnTo>
                  <a:pt x="72" y="48"/>
                </a:lnTo>
                <a:lnTo>
                  <a:pt x="68" y="32"/>
                </a:lnTo>
                <a:lnTo>
                  <a:pt x="60" y="16"/>
                </a:lnTo>
                <a:lnTo>
                  <a:pt x="52" y="4"/>
                </a:lnTo>
                <a:lnTo>
                  <a:pt x="52" y="4"/>
                </a:lnTo>
                <a:lnTo>
                  <a:pt x="46" y="0"/>
                </a:lnTo>
                <a:lnTo>
                  <a:pt x="40" y="0"/>
                </a:lnTo>
                <a:lnTo>
                  <a:pt x="32" y="2"/>
                </a:lnTo>
                <a:lnTo>
                  <a:pt x="28" y="8"/>
                </a:lnTo>
                <a:lnTo>
                  <a:pt x="28" y="8"/>
                </a:lnTo>
                <a:lnTo>
                  <a:pt x="18" y="22"/>
                </a:lnTo>
                <a:lnTo>
                  <a:pt x="10" y="36"/>
                </a:lnTo>
                <a:lnTo>
                  <a:pt x="4" y="54"/>
                </a:lnTo>
                <a:lnTo>
                  <a:pt x="2" y="70"/>
                </a:lnTo>
                <a:lnTo>
                  <a:pt x="2"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9" name="Freeform 215"/>
          <p:cNvSpPr/>
          <p:nvPr/>
        </p:nvSpPr>
        <p:spPr bwMode="auto">
          <a:xfrm>
            <a:off x="5920147" y="5058903"/>
            <a:ext cx="56324" cy="25033"/>
          </a:xfrm>
          <a:custGeom>
            <a:avLst/>
            <a:gdLst>
              <a:gd name="T0" fmla="*/ 68 w 162"/>
              <a:gd name="T1" fmla="*/ 72 h 72"/>
              <a:gd name="T2" fmla="*/ 68 w 162"/>
              <a:gd name="T3" fmla="*/ 72 h 72"/>
              <a:gd name="T4" fmla="*/ 56 w 162"/>
              <a:gd name="T5" fmla="*/ 70 h 72"/>
              <a:gd name="T6" fmla="*/ 44 w 162"/>
              <a:gd name="T7" fmla="*/ 68 h 72"/>
              <a:gd name="T8" fmla="*/ 34 w 162"/>
              <a:gd name="T9" fmla="*/ 64 h 72"/>
              <a:gd name="T10" fmla="*/ 26 w 162"/>
              <a:gd name="T11" fmla="*/ 58 h 72"/>
              <a:gd name="T12" fmla="*/ 18 w 162"/>
              <a:gd name="T13" fmla="*/ 52 h 72"/>
              <a:gd name="T14" fmla="*/ 10 w 162"/>
              <a:gd name="T15" fmla="*/ 44 h 72"/>
              <a:gd name="T16" fmla="*/ 6 w 162"/>
              <a:gd name="T17" fmla="*/ 36 h 72"/>
              <a:gd name="T18" fmla="*/ 0 w 162"/>
              <a:gd name="T19" fmla="*/ 28 h 72"/>
              <a:gd name="T20" fmla="*/ 0 w 162"/>
              <a:gd name="T21" fmla="*/ 28 h 72"/>
              <a:gd name="T22" fmla="*/ 24 w 162"/>
              <a:gd name="T23" fmla="*/ 16 h 72"/>
              <a:gd name="T24" fmla="*/ 48 w 162"/>
              <a:gd name="T25" fmla="*/ 8 h 72"/>
              <a:gd name="T26" fmla="*/ 72 w 162"/>
              <a:gd name="T27" fmla="*/ 2 h 72"/>
              <a:gd name="T28" fmla="*/ 96 w 162"/>
              <a:gd name="T29" fmla="*/ 0 h 72"/>
              <a:gd name="T30" fmla="*/ 96 w 162"/>
              <a:gd name="T31" fmla="*/ 0 h 72"/>
              <a:gd name="T32" fmla="*/ 114 w 162"/>
              <a:gd name="T33" fmla="*/ 2 h 72"/>
              <a:gd name="T34" fmla="*/ 132 w 162"/>
              <a:gd name="T35" fmla="*/ 6 h 72"/>
              <a:gd name="T36" fmla="*/ 146 w 162"/>
              <a:gd name="T37" fmla="*/ 14 h 72"/>
              <a:gd name="T38" fmla="*/ 158 w 162"/>
              <a:gd name="T39" fmla="*/ 24 h 72"/>
              <a:gd name="T40" fmla="*/ 158 w 162"/>
              <a:gd name="T41" fmla="*/ 24 h 72"/>
              <a:gd name="T42" fmla="*/ 162 w 162"/>
              <a:gd name="T43" fmla="*/ 30 h 72"/>
              <a:gd name="T44" fmla="*/ 162 w 162"/>
              <a:gd name="T45" fmla="*/ 36 h 72"/>
              <a:gd name="T46" fmla="*/ 158 w 162"/>
              <a:gd name="T47" fmla="*/ 44 h 72"/>
              <a:gd name="T48" fmla="*/ 150 w 162"/>
              <a:gd name="T49" fmla="*/ 50 h 72"/>
              <a:gd name="T50" fmla="*/ 150 w 162"/>
              <a:gd name="T51" fmla="*/ 50 h 72"/>
              <a:gd name="T52" fmla="*/ 130 w 162"/>
              <a:gd name="T53" fmla="*/ 60 h 72"/>
              <a:gd name="T54" fmla="*/ 110 w 162"/>
              <a:gd name="T55" fmla="*/ 68 h 72"/>
              <a:gd name="T56" fmla="*/ 88 w 162"/>
              <a:gd name="T57" fmla="*/ 72 h 72"/>
              <a:gd name="T58" fmla="*/ 68 w 162"/>
              <a:gd name="T59" fmla="*/ 72 h 72"/>
              <a:gd name="T60" fmla="*/ 68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68" y="72"/>
                </a:moveTo>
                <a:lnTo>
                  <a:pt x="68" y="72"/>
                </a:lnTo>
                <a:lnTo>
                  <a:pt x="56" y="70"/>
                </a:lnTo>
                <a:lnTo>
                  <a:pt x="44" y="68"/>
                </a:lnTo>
                <a:lnTo>
                  <a:pt x="34" y="64"/>
                </a:lnTo>
                <a:lnTo>
                  <a:pt x="26" y="58"/>
                </a:lnTo>
                <a:lnTo>
                  <a:pt x="18" y="52"/>
                </a:lnTo>
                <a:lnTo>
                  <a:pt x="10" y="44"/>
                </a:lnTo>
                <a:lnTo>
                  <a:pt x="6" y="36"/>
                </a:lnTo>
                <a:lnTo>
                  <a:pt x="0" y="28"/>
                </a:lnTo>
                <a:lnTo>
                  <a:pt x="0" y="28"/>
                </a:lnTo>
                <a:lnTo>
                  <a:pt x="24" y="16"/>
                </a:lnTo>
                <a:lnTo>
                  <a:pt x="48" y="8"/>
                </a:lnTo>
                <a:lnTo>
                  <a:pt x="72" y="2"/>
                </a:lnTo>
                <a:lnTo>
                  <a:pt x="96" y="0"/>
                </a:lnTo>
                <a:lnTo>
                  <a:pt x="96" y="0"/>
                </a:lnTo>
                <a:lnTo>
                  <a:pt x="114" y="2"/>
                </a:lnTo>
                <a:lnTo>
                  <a:pt x="132" y="6"/>
                </a:lnTo>
                <a:lnTo>
                  <a:pt x="146" y="14"/>
                </a:lnTo>
                <a:lnTo>
                  <a:pt x="158" y="24"/>
                </a:lnTo>
                <a:lnTo>
                  <a:pt x="158" y="24"/>
                </a:lnTo>
                <a:lnTo>
                  <a:pt x="162" y="30"/>
                </a:lnTo>
                <a:lnTo>
                  <a:pt x="162" y="36"/>
                </a:lnTo>
                <a:lnTo>
                  <a:pt x="158" y="44"/>
                </a:lnTo>
                <a:lnTo>
                  <a:pt x="150" y="50"/>
                </a:lnTo>
                <a:lnTo>
                  <a:pt x="150" y="50"/>
                </a:lnTo>
                <a:lnTo>
                  <a:pt x="130" y="60"/>
                </a:lnTo>
                <a:lnTo>
                  <a:pt x="110" y="68"/>
                </a:lnTo>
                <a:lnTo>
                  <a:pt x="88" y="72"/>
                </a:lnTo>
                <a:lnTo>
                  <a:pt x="68" y="72"/>
                </a:lnTo>
                <a:lnTo>
                  <a:pt x="68"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0" name="Freeform 216"/>
          <p:cNvSpPr/>
          <p:nvPr/>
        </p:nvSpPr>
        <p:spPr bwMode="auto">
          <a:xfrm>
            <a:off x="5915975" y="5019268"/>
            <a:ext cx="27814" cy="49370"/>
          </a:xfrm>
          <a:custGeom>
            <a:avLst/>
            <a:gdLst>
              <a:gd name="T0" fmla="*/ 6 w 80"/>
              <a:gd name="T1" fmla="*/ 62 h 142"/>
              <a:gd name="T2" fmla="*/ 6 w 80"/>
              <a:gd name="T3" fmla="*/ 62 h 142"/>
              <a:gd name="T4" fmla="*/ 2 w 80"/>
              <a:gd name="T5" fmla="*/ 84 h 142"/>
              <a:gd name="T6" fmla="*/ 0 w 80"/>
              <a:gd name="T7" fmla="*/ 104 h 142"/>
              <a:gd name="T8" fmla="*/ 2 w 80"/>
              <a:gd name="T9" fmla="*/ 114 h 142"/>
              <a:gd name="T10" fmla="*/ 4 w 80"/>
              <a:gd name="T11" fmla="*/ 124 h 142"/>
              <a:gd name="T12" fmla="*/ 8 w 80"/>
              <a:gd name="T13" fmla="*/ 134 h 142"/>
              <a:gd name="T14" fmla="*/ 12 w 80"/>
              <a:gd name="T15" fmla="*/ 142 h 142"/>
              <a:gd name="T16" fmla="*/ 12 w 80"/>
              <a:gd name="T17" fmla="*/ 142 h 142"/>
              <a:gd name="T18" fmla="*/ 24 w 80"/>
              <a:gd name="T19" fmla="*/ 136 h 142"/>
              <a:gd name="T20" fmla="*/ 34 w 80"/>
              <a:gd name="T21" fmla="*/ 128 h 142"/>
              <a:gd name="T22" fmla="*/ 44 w 80"/>
              <a:gd name="T23" fmla="*/ 120 h 142"/>
              <a:gd name="T24" fmla="*/ 54 w 80"/>
              <a:gd name="T25" fmla="*/ 112 h 142"/>
              <a:gd name="T26" fmla="*/ 62 w 80"/>
              <a:gd name="T27" fmla="*/ 102 h 142"/>
              <a:gd name="T28" fmla="*/ 68 w 80"/>
              <a:gd name="T29" fmla="*/ 92 h 142"/>
              <a:gd name="T30" fmla="*/ 74 w 80"/>
              <a:gd name="T31" fmla="*/ 82 h 142"/>
              <a:gd name="T32" fmla="*/ 78 w 80"/>
              <a:gd name="T33" fmla="*/ 70 h 142"/>
              <a:gd name="T34" fmla="*/ 78 w 80"/>
              <a:gd name="T35" fmla="*/ 70 h 142"/>
              <a:gd name="T36" fmla="*/ 80 w 80"/>
              <a:gd name="T37" fmla="*/ 52 h 142"/>
              <a:gd name="T38" fmla="*/ 80 w 80"/>
              <a:gd name="T39" fmla="*/ 36 h 142"/>
              <a:gd name="T40" fmla="*/ 76 w 80"/>
              <a:gd name="T41" fmla="*/ 20 h 142"/>
              <a:gd name="T42" fmla="*/ 70 w 80"/>
              <a:gd name="T43" fmla="*/ 6 h 142"/>
              <a:gd name="T44" fmla="*/ 70 w 80"/>
              <a:gd name="T45" fmla="*/ 6 h 142"/>
              <a:gd name="T46" fmla="*/ 66 w 80"/>
              <a:gd name="T47" fmla="*/ 2 h 142"/>
              <a:gd name="T48" fmla="*/ 58 w 80"/>
              <a:gd name="T49" fmla="*/ 0 h 142"/>
              <a:gd name="T50" fmla="*/ 52 w 80"/>
              <a:gd name="T51" fmla="*/ 2 h 142"/>
              <a:gd name="T52" fmla="*/ 46 w 80"/>
              <a:gd name="T53" fmla="*/ 6 h 142"/>
              <a:gd name="T54" fmla="*/ 46 w 80"/>
              <a:gd name="T55" fmla="*/ 6 h 142"/>
              <a:gd name="T56" fmla="*/ 34 w 80"/>
              <a:gd name="T57" fmla="*/ 18 h 142"/>
              <a:gd name="T58" fmla="*/ 22 w 80"/>
              <a:gd name="T59" fmla="*/ 30 h 142"/>
              <a:gd name="T60" fmla="*/ 14 w 80"/>
              <a:gd name="T61" fmla="*/ 46 h 142"/>
              <a:gd name="T62" fmla="*/ 6 w 80"/>
              <a:gd name="T63" fmla="*/ 62 h 142"/>
              <a:gd name="T64" fmla="*/ 6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6" y="62"/>
                </a:moveTo>
                <a:lnTo>
                  <a:pt x="6" y="62"/>
                </a:lnTo>
                <a:lnTo>
                  <a:pt x="2" y="84"/>
                </a:lnTo>
                <a:lnTo>
                  <a:pt x="0" y="104"/>
                </a:lnTo>
                <a:lnTo>
                  <a:pt x="2" y="114"/>
                </a:lnTo>
                <a:lnTo>
                  <a:pt x="4" y="124"/>
                </a:lnTo>
                <a:lnTo>
                  <a:pt x="8" y="134"/>
                </a:lnTo>
                <a:lnTo>
                  <a:pt x="12" y="142"/>
                </a:lnTo>
                <a:lnTo>
                  <a:pt x="12" y="142"/>
                </a:lnTo>
                <a:lnTo>
                  <a:pt x="24" y="136"/>
                </a:lnTo>
                <a:lnTo>
                  <a:pt x="34" y="128"/>
                </a:lnTo>
                <a:lnTo>
                  <a:pt x="44" y="120"/>
                </a:lnTo>
                <a:lnTo>
                  <a:pt x="54" y="112"/>
                </a:lnTo>
                <a:lnTo>
                  <a:pt x="62" y="102"/>
                </a:lnTo>
                <a:lnTo>
                  <a:pt x="68" y="92"/>
                </a:lnTo>
                <a:lnTo>
                  <a:pt x="74" y="82"/>
                </a:lnTo>
                <a:lnTo>
                  <a:pt x="78" y="70"/>
                </a:lnTo>
                <a:lnTo>
                  <a:pt x="78" y="70"/>
                </a:lnTo>
                <a:lnTo>
                  <a:pt x="80" y="52"/>
                </a:lnTo>
                <a:lnTo>
                  <a:pt x="80" y="36"/>
                </a:lnTo>
                <a:lnTo>
                  <a:pt x="76" y="20"/>
                </a:lnTo>
                <a:lnTo>
                  <a:pt x="70" y="6"/>
                </a:lnTo>
                <a:lnTo>
                  <a:pt x="70" y="6"/>
                </a:lnTo>
                <a:lnTo>
                  <a:pt x="66" y="2"/>
                </a:lnTo>
                <a:lnTo>
                  <a:pt x="58" y="0"/>
                </a:lnTo>
                <a:lnTo>
                  <a:pt x="52" y="2"/>
                </a:lnTo>
                <a:lnTo>
                  <a:pt x="46" y="6"/>
                </a:lnTo>
                <a:lnTo>
                  <a:pt x="46" y="6"/>
                </a:lnTo>
                <a:lnTo>
                  <a:pt x="34" y="18"/>
                </a:lnTo>
                <a:lnTo>
                  <a:pt x="22" y="30"/>
                </a:lnTo>
                <a:lnTo>
                  <a:pt x="14" y="46"/>
                </a:lnTo>
                <a:lnTo>
                  <a:pt x="6" y="62"/>
                </a:lnTo>
                <a:lnTo>
                  <a:pt x="6"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1" name="Freeform 176"/>
          <p:cNvSpPr/>
          <p:nvPr/>
        </p:nvSpPr>
        <p:spPr bwMode="auto">
          <a:xfrm>
            <a:off x="5887465" y="4738344"/>
            <a:ext cx="28510" cy="28510"/>
          </a:xfrm>
          <a:custGeom>
            <a:avLst/>
            <a:gdLst>
              <a:gd name="T0" fmla="*/ 42 w 82"/>
              <a:gd name="T1" fmla="*/ 0 h 82"/>
              <a:gd name="T2" fmla="*/ 42 w 82"/>
              <a:gd name="T3" fmla="*/ 0 h 82"/>
              <a:gd name="T4" fmla="*/ 48 w 82"/>
              <a:gd name="T5" fmla="*/ 14 h 82"/>
              <a:gd name="T6" fmla="*/ 56 w 82"/>
              <a:gd name="T7" fmla="*/ 26 h 82"/>
              <a:gd name="T8" fmla="*/ 68 w 82"/>
              <a:gd name="T9" fmla="*/ 34 h 82"/>
              <a:gd name="T10" fmla="*/ 82 w 82"/>
              <a:gd name="T11" fmla="*/ 40 h 82"/>
              <a:gd name="T12" fmla="*/ 82 w 82"/>
              <a:gd name="T13" fmla="*/ 40 h 82"/>
              <a:gd name="T14" fmla="*/ 82 w 82"/>
              <a:gd name="T15" fmla="*/ 40 h 82"/>
              <a:gd name="T16" fmla="*/ 82 w 82"/>
              <a:gd name="T17" fmla="*/ 42 h 82"/>
              <a:gd name="T18" fmla="*/ 82 w 82"/>
              <a:gd name="T19" fmla="*/ 42 h 82"/>
              <a:gd name="T20" fmla="*/ 68 w 82"/>
              <a:gd name="T21" fmla="*/ 46 h 82"/>
              <a:gd name="T22" fmla="*/ 56 w 82"/>
              <a:gd name="T23" fmla="*/ 56 h 82"/>
              <a:gd name="T24" fmla="*/ 48 w 82"/>
              <a:gd name="T25" fmla="*/ 66 h 82"/>
              <a:gd name="T26" fmla="*/ 42 w 82"/>
              <a:gd name="T27" fmla="*/ 80 h 82"/>
              <a:gd name="T28" fmla="*/ 42 w 82"/>
              <a:gd name="T29" fmla="*/ 80 h 82"/>
              <a:gd name="T30" fmla="*/ 42 w 82"/>
              <a:gd name="T31" fmla="*/ 82 h 82"/>
              <a:gd name="T32" fmla="*/ 40 w 82"/>
              <a:gd name="T33" fmla="*/ 80 h 82"/>
              <a:gd name="T34" fmla="*/ 40 w 82"/>
              <a:gd name="T35" fmla="*/ 80 h 82"/>
              <a:gd name="T36" fmla="*/ 36 w 82"/>
              <a:gd name="T37" fmla="*/ 66 h 82"/>
              <a:gd name="T38" fmla="*/ 26 w 82"/>
              <a:gd name="T39" fmla="*/ 56 h 82"/>
              <a:gd name="T40" fmla="*/ 16 w 82"/>
              <a:gd name="T41" fmla="*/ 46 h 82"/>
              <a:gd name="T42" fmla="*/ 2 w 82"/>
              <a:gd name="T43" fmla="*/ 42 h 82"/>
              <a:gd name="T44" fmla="*/ 2 w 82"/>
              <a:gd name="T45" fmla="*/ 42 h 82"/>
              <a:gd name="T46" fmla="*/ 0 w 82"/>
              <a:gd name="T47" fmla="*/ 40 h 82"/>
              <a:gd name="T48" fmla="*/ 2 w 82"/>
              <a:gd name="T49" fmla="*/ 40 h 82"/>
              <a:gd name="T50" fmla="*/ 2 w 82"/>
              <a:gd name="T51" fmla="*/ 40 h 82"/>
              <a:gd name="T52" fmla="*/ 16 w 82"/>
              <a:gd name="T53" fmla="*/ 34 h 82"/>
              <a:gd name="T54" fmla="*/ 26 w 82"/>
              <a:gd name="T55" fmla="*/ 26 h 82"/>
              <a:gd name="T56" fmla="*/ 36 w 82"/>
              <a:gd name="T57" fmla="*/ 14 h 82"/>
              <a:gd name="T58" fmla="*/ 40 w 82"/>
              <a:gd name="T59" fmla="*/ 0 h 82"/>
              <a:gd name="T60" fmla="*/ 40 w 82"/>
              <a:gd name="T61" fmla="*/ 0 h 82"/>
              <a:gd name="T62" fmla="*/ 42 w 82"/>
              <a:gd name="T63" fmla="*/ 0 h 82"/>
              <a:gd name="T64" fmla="*/ 42 w 82"/>
              <a:gd name="T65" fmla="*/ 0 h 82"/>
              <a:gd name="T66" fmla="*/ 42 w 82"/>
              <a:gd name="T6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82">
                <a:moveTo>
                  <a:pt x="42" y="0"/>
                </a:moveTo>
                <a:lnTo>
                  <a:pt x="42" y="0"/>
                </a:lnTo>
                <a:lnTo>
                  <a:pt x="48" y="14"/>
                </a:lnTo>
                <a:lnTo>
                  <a:pt x="56" y="26"/>
                </a:lnTo>
                <a:lnTo>
                  <a:pt x="68" y="34"/>
                </a:lnTo>
                <a:lnTo>
                  <a:pt x="82" y="40"/>
                </a:lnTo>
                <a:lnTo>
                  <a:pt x="82" y="40"/>
                </a:lnTo>
                <a:lnTo>
                  <a:pt x="82" y="40"/>
                </a:lnTo>
                <a:lnTo>
                  <a:pt x="82" y="42"/>
                </a:lnTo>
                <a:lnTo>
                  <a:pt x="82" y="42"/>
                </a:lnTo>
                <a:lnTo>
                  <a:pt x="68" y="46"/>
                </a:lnTo>
                <a:lnTo>
                  <a:pt x="56" y="56"/>
                </a:lnTo>
                <a:lnTo>
                  <a:pt x="48" y="66"/>
                </a:lnTo>
                <a:lnTo>
                  <a:pt x="42" y="80"/>
                </a:lnTo>
                <a:lnTo>
                  <a:pt x="42" y="80"/>
                </a:lnTo>
                <a:lnTo>
                  <a:pt x="42" y="82"/>
                </a:lnTo>
                <a:lnTo>
                  <a:pt x="40" y="80"/>
                </a:lnTo>
                <a:lnTo>
                  <a:pt x="40" y="80"/>
                </a:lnTo>
                <a:lnTo>
                  <a:pt x="36" y="66"/>
                </a:lnTo>
                <a:lnTo>
                  <a:pt x="26" y="56"/>
                </a:lnTo>
                <a:lnTo>
                  <a:pt x="16" y="46"/>
                </a:lnTo>
                <a:lnTo>
                  <a:pt x="2" y="42"/>
                </a:lnTo>
                <a:lnTo>
                  <a:pt x="2" y="42"/>
                </a:lnTo>
                <a:lnTo>
                  <a:pt x="0" y="40"/>
                </a:lnTo>
                <a:lnTo>
                  <a:pt x="2" y="40"/>
                </a:lnTo>
                <a:lnTo>
                  <a:pt x="2" y="40"/>
                </a:lnTo>
                <a:lnTo>
                  <a:pt x="16" y="34"/>
                </a:lnTo>
                <a:lnTo>
                  <a:pt x="26" y="26"/>
                </a:lnTo>
                <a:lnTo>
                  <a:pt x="36" y="14"/>
                </a:lnTo>
                <a:lnTo>
                  <a:pt x="40" y="0"/>
                </a:lnTo>
                <a:lnTo>
                  <a:pt x="40" y="0"/>
                </a:lnTo>
                <a:lnTo>
                  <a:pt x="42" y="0"/>
                </a:lnTo>
                <a:lnTo>
                  <a:pt x="42" y="0"/>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2" name="Freeform 177"/>
          <p:cNvSpPr/>
          <p:nvPr/>
        </p:nvSpPr>
        <p:spPr bwMode="auto">
          <a:xfrm>
            <a:off x="5906240" y="4711920"/>
            <a:ext cx="32682" cy="31986"/>
          </a:xfrm>
          <a:custGeom>
            <a:avLst/>
            <a:gdLst>
              <a:gd name="T0" fmla="*/ 48 w 94"/>
              <a:gd name="T1" fmla="*/ 0 h 92"/>
              <a:gd name="T2" fmla="*/ 48 w 94"/>
              <a:gd name="T3" fmla="*/ 0 h 92"/>
              <a:gd name="T4" fmla="*/ 50 w 94"/>
              <a:gd name="T5" fmla="*/ 8 h 92"/>
              <a:gd name="T6" fmla="*/ 54 w 94"/>
              <a:gd name="T7" fmla="*/ 16 h 92"/>
              <a:gd name="T8" fmla="*/ 64 w 94"/>
              <a:gd name="T9" fmla="*/ 30 h 92"/>
              <a:gd name="T10" fmla="*/ 76 w 94"/>
              <a:gd name="T11" fmla="*/ 40 h 92"/>
              <a:gd name="T12" fmla="*/ 84 w 94"/>
              <a:gd name="T13" fmla="*/ 42 h 92"/>
              <a:gd name="T14" fmla="*/ 92 w 94"/>
              <a:gd name="T15" fmla="*/ 46 h 92"/>
              <a:gd name="T16" fmla="*/ 92 w 94"/>
              <a:gd name="T17" fmla="*/ 46 h 92"/>
              <a:gd name="T18" fmla="*/ 94 w 94"/>
              <a:gd name="T19" fmla="*/ 46 h 92"/>
              <a:gd name="T20" fmla="*/ 92 w 94"/>
              <a:gd name="T21" fmla="*/ 48 h 92"/>
              <a:gd name="T22" fmla="*/ 92 w 94"/>
              <a:gd name="T23" fmla="*/ 48 h 92"/>
              <a:gd name="T24" fmla="*/ 84 w 94"/>
              <a:gd name="T25" fmla="*/ 50 h 92"/>
              <a:gd name="T26" fmla="*/ 76 w 94"/>
              <a:gd name="T27" fmla="*/ 54 h 92"/>
              <a:gd name="T28" fmla="*/ 64 w 94"/>
              <a:gd name="T29" fmla="*/ 64 h 92"/>
              <a:gd name="T30" fmla="*/ 54 w 94"/>
              <a:gd name="T31" fmla="*/ 76 h 92"/>
              <a:gd name="T32" fmla="*/ 50 w 94"/>
              <a:gd name="T33" fmla="*/ 84 h 92"/>
              <a:gd name="T34" fmla="*/ 48 w 94"/>
              <a:gd name="T35" fmla="*/ 92 h 92"/>
              <a:gd name="T36" fmla="*/ 48 w 94"/>
              <a:gd name="T37" fmla="*/ 92 h 92"/>
              <a:gd name="T38" fmla="*/ 46 w 94"/>
              <a:gd name="T39" fmla="*/ 92 h 92"/>
              <a:gd name="T40" fmla="*/ 46 w 94"/>
              <a:gd name="T41" fmla="*/ 92 h 92"/>
              <a:gd name="T42" fmla="*/ 46 w 94"/>
              <a:gd name="T43" fmla="*/ 92 h 92"/>
              <a:gd name="T44" fmla="*/ 42 w 94"/>
              <a:gd name="T45" fmla="*/ 84 h 92"/>
              <a:gd name="T46" fmla="*/ 40 w 94"/>
              <a:gd name="T47" fmla="*/ 76 h 92"/>
              <a:gd name="T48" fmla="*/ 30 w 94"/>
              <a:gd name="T49" fmla="*/ 64 h 92"/>
              <a:gd name="T50" fmla="*/ 16 w 94"/>
              <a:gd name="T51" fmla="*/ 54 h 92"/>
              <a:gd name="T52" fmla="*/ 8 w 94"/>
              <a:gd name="T53" fmla="*/ 50 h 92"/>
              <a:gd name="T54" fmla="*/ 0 w 94"/>
              <a:gd name="T55" fmla="*/ 48 h 92"/>
              <a:gd name="T56" fmla="*/ 0 w 94"/>
              <a:gd name="T57" fmla="*/ 48 h 92"/>
              <a:gd name="T58" fmla="*/ 0 w 94"/>
              <a:gd name="T59" fmla="*/ 46 h 92"/>
              <a:gd name="T60" fmla="*/ 0 w 94"/>
              <a:gd name="T61" fmla="*/ 46 h 92"/>
              <a:gd name="T62" fmla="*/ 0 w 94"/>
              <a:gd name="T63" fmla="*/ 46 h 92"/>
              <a:gd name="T64" fmla="*/ 8 w 94"/>
              <a:gd name="T65" fmla="*/ 42 h 92"/>
              <a:gd name="T66" fmla="*/ 16 w 94"/>
              <a:gd name="T67" fmla="*/ 40 h 92"/>
              <a:gd name="T68" fmla="*/ 30 w 94"/>
              <a:gd name="T69" fmla="*/ 30 h 92"/>
              <a:gd name="T70" fmla="*/ 40 w 94"/>
              <a:gd name="T71" fmla="*/ 16 h 92"/>
              <a:gd name="T72" fmla="*/ 42 w 94"/>
              <a:gd name="T73" fmla="*/ 8 h 92"/>
              <a:gd name="T74" fmla="*/ 46 w 94"/>
              <a:gd name="T75" fmla="*/ 0 h 92"/>
              <a:gd name="T76" fmla="*/ 46 w 94"/>
              <a:gd name="T77" fmla="*/ 0 h 92"/>
              <a:gd name="T78" fmla="*/ 46 w 94"/>
              <a:gd name="T79" fmla="*/ 0 h 92"/>
              <a:gd name="T80" fmla="*/ 48 w 94"/>
              <a:gd name="T81" fmla="*/ 0 h 92"/>
              <a:gd name="T82" fmla="*/ 48 w 94"/>
              <a:gd name="T8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92">
                <a:moveTo>
                  <a:pt x="48" y="0"/>
                </a:moveTo>
                <a:lnTo>
                  <a:pt x="48" y="0"/>
                </a:lnTo>
                <a:lnTo>
                  <a:pt x="50" y="8"/>
                </a:lnTo>
                <a:lnTo>
                  <a:pt x="54" y="16"/>
                </a:lnTo>
                <a:lnTo>
                  <a:pt x="64" y="30"/>
                </a:lnTo>
                <a:lnTo>
                  <a:pt x="76" y="40"/>
                </a:lnTo>
                <a:lnTo>
                  <a:pt x="84" y="42"/>
                </a:lnTo>
                <a:lnTo>
                  <a:pt x="92" y="46"/>
                </a:lnTo>
                <a:lnTo>
                  <a:pt x="92" y="46"/>
                </a:lnTo>
                <a:lnTo>
                  <a:pt x="94" y="46"/>
                </a:lnTo>
                <a:lnTo>
                  <a:pt x="92" y="48"/>
                </a:lnTo>
                <a:lnTo>
                  <a:pt x="92" y="48"/>
                </a:lnTo>
                <a:lnTo>
                  <a:pt x="84" y="50"/>
                </a:lnTo>
                <a:lnTo>
                  <a:pt x="76" y="54"/>
                </a:lnTo>
                <a:lnTo>
                  <a:pt x="64" y="64"/>
                </a:lnTo>
                <a:lnTo>
                  <a:pt x="54" y="76"/>
                </a:lnTo>
                <a:lnTo>
                  <a:pt x="50" y="84"/>
                </a:lnTo>
                <a:lnTo>
                  <a:pt x="48" y="92"/>
                </a:lnTo>
                <a:lnTo>
                  <a:pt x="48" y="92"/>
                </a:lnTo>
                <a:lnTo>
                  <a:pt x="46" y="92"/>
                </a:lnTo>
                <a:lnTo>
                  <a:pt x="46" y="92"/>
                </a:lnTo>
                <a:lnTo>
                  <a:pt x="46" y="92"/>
                </a:lnTo>
                <a:lnTo>
                  <a:pt x="42" y="84"/>
                </a:lnTo>
                <a:lnTo>
                  <a:pt x="40" y="76"/>
                </a:lnTo>
                <a:lnTo>
                  <a:pt x="30" y="64"/>
                </a:lnTo>
                <a:lnTo>
                  <a:pt x="16" y="54"/>
                </a:lnTo>
                <a:lnTo>
                  <a:pt x="8" y="50"/>
                </a:lnTo>
                <a:lnTo>
                  <a:pt x="0" y="48"/>
                </a:lnTo>
                <a:lnTo>
                  <a:pt x="0" y="48"/>
                </a:lnTo>
                <a:lnTo>
                  <a:pt x="0" y="46"/>
                </a:lnTo>
                <a:lnTo>
                  <a:pt x="0" y="46"/>
                </a:lnTo>
                <a:lnTo>
                  <a:pt x="0" y="46"/>
                </a:lnTo>
                <a:lnTo>
                  <a:pt x="8" y="42"/>
                </a:lnTo>
                <a:lnTo>
                  <a:pt x="16" y="40"/>
                </a:lnTo>
                <a:lnTo>
                  <a:pt x="30" y="30"/>
                </a:lnTo>
                <a:lnTo>
                  <a:pt x="40" y="16"/>
                </a:lnTo>
                <a:lnTo>
                  <a:pt x="42" y="8"/>
                </a:lnTo>
                <a:lnTo>
                  <a:pt x="46" y="0"/>
                </a:lnTo>
                <a:lnTo>
                  <a:pt x="46" y="0"/>
                </a:lnTo>
                <a:lnTo>
                  <a:pt x="46" y="0"/>
                </a:lnTo>
                <a:lnTo>
                  <a:pt x="48" y="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3" name="Freeform 178"/>
          <p:cNvSpPr/>
          <p:nvPr/>
        </p:nvSpPr>
        <p:spPr bwMode="auto">
          <a:xfrm>
            <a:off x="5675381" y="4752251"/>
            <a:ext cx="25033" cy="25728"/>
          </a:xfrm>
          <a:custGeom>
            <a:avLst/>
            <a:gdLst>
              <a:gd name="T0" fmla="*/ 38 w 72"/>
              <a:gd name="T1" fmla="*/ 2 h 74"/>
              <a:gd name="T2" fmla="*/ 38 w 72"/>
              <a:gd name="T3" fmla="*/ 2 h 74"/>
              <a:gd name="T4" fmla="*/ 42 w 72"/>
              <a:gd name="T5" fmla="*/ 14 h 74"/>
              <a:gd name="T6" fmla="*/ 50 w 72"/>
              <a:gd name="T7" fmla="*/ 24 h 74"/>
              <a:gd name="T8" fmla="*/ 60 w 72"/>
              <a:gd name="T9" fmla="*/ 32 h 74"/>
              <a:gd name="T10" fmla="*/ 72 w 72"/>
              <a:gd name="T11" fmla="*/ 36 h 74"/>
              <a:gd name="T12" fmla="*/ 72 w 72"/>
              <a:gd name="T13" fmla="*/ 36 h 74"/>
              <a:gd name="T14" fmla="*/ 72 w 72"/>
              <a:gd name="T15" fmla="*/ 38 h 74"/>
              <a:gd name="T16" fmla="*/ 72 w 72"/>
              <a:gd name="T17" fmla="*/ 38 h 74"/>
              <a:gd name="T18" fmla="*/ 72 w 72"/>
              <a:gd name="T19" fmla="*/ 38 h 74"/>
              <a:gd name="T20" fmla="*/ 60 w 72"/>
              <a:gd name="T21" fmla="*/ 42 h 74"/>
              <a:gd name="T22" fmla="*/ 50 w 72"/>
              <a:gd name="T23" fmla="*/ 50 h 74"/>
              <a:gd name="T24" fmla="*/ 42 w 72"/>
              <a:gd name="T25" fmla="*/ 60 h 74"/>
              <a:gd name="T26" fmla="*/ 38 w 72"/>
              <a:gd name="T27" fmla="*/ 74 h 74"/>
              <a:gd name="T28" fmla="*/ 38 w 72"/>
              <a:gd name="T29" fmla="*/ 74 h 74"/>
              <a:gd name="T30" fmla="*/ 36 w 72"/>
              <a:gd name="T31" fmla="*/ 74 h 74"/>
              <a:gd name="T32" fmla="*/ 36 w 72"/>
              <a:gd name="T33" fmla="*/ 74 h 74"/>
              <a:gd name="T34" fmla="*/ 36 w 72"/>
              <a:gd name="T35" fmla="*/ 74 h 74"/>
              <a:gd name="T36" fmla="*/ 30 w 72"/>
              <a:gd name="T37" fmla="*/ 60 h 74"/>
              <a:gd name="T38" fmla="*/ 24 w 72"/>
              <a:gd name="T39" fmla="*/ 50 h 74"/>
              <a:gd name="T40" fmla="*/ 12 w 72"/>
              <a:gd name="T41" fmla="*/ 42 h 74"/>
              <a:gd name="T42" fmla="*/ 0 w 72"/>
              <a:gd name="T43" fmla="*/ 38 h 74"/>
              <a:gd name="T44" fmla="*/ 0 w 72"/>
              <a:gd name="T45" fmla="*/ 38 h 74"/>
              <a:gd name="T46" fmla="*/ 0 w 72"/>
              <a:gd name="T47" fmla="*/ 38 h 74"/>
              <a:gd name="T48" fmla="*/ 0 w 72"/>
              <a:gd name="T49" fmla="*/ 36 h 74"/>
              <a:gd name="T50" fmla="*/ 0 w 72"/>
              <a:gd name="T51" fmla="*/ 36 h 74"/>
              <a:gd name="T52" fmla="*/ 12 w 72"/>
              <a:gd name="T53" fmla="*/ 32 h 74"/>
              <a:gd name="T54" fmla="*/ 24 w 72"/>
              <a:gd name="T55" fmla="*/ 24 h 74"/>
              <a:gd name="T56" fmla="*/ 30 w 72"/>
              <a:gd name="T57" fmla="*/ 14 h 74"/>
              <a:gd name="T58" fmla="*/ 36 w 72"/>
              <a:gd name="T59" fmla="*/ 2 h 74"/>
              <a:gd name="T60" fmla="*/ 36 w 72"/>
              <a:gd name="T61" fmla="*/ 2 h 74"/>
              <a:gd name="T62" fmla="*/ 36 w 72"/>
              <a:gd name="T63" fmla="*/ 0 h 74"/>
              <a:gd name="T64" fmla="*/ 38 w 72"/>
              <a:gd name="T65" fmla="*/ 2 h 74"/>
              <a:gd name="T66" fmla="*/ 38 w 72"/>
              <a:gd name="T6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74">
                <a:moveTo>
                  <a:pt x="38" y="2"/>
                </a:moveTo>
                <a:lnTo>
                  <a:pt x="38" y="2"/>
                </a:lnTo>
                <a:lnTo>
                  <a:pt x="42" y="14"/>
                </a:lnTo>
                <a:lnTo>
                  <a:pt x="50" y="24"/>
                </a:lnTo>
                <a:lnTo>
                  <a:pt x="60" y="32"/>
                </a:lnTo>
                <a:lnTo>
                  <a:pt x="72" y="36"/>
                </a:lnTo>
                <a:lnTo>
                  <a:pt x="72" y="36"/>
                </a:lnTo>
                <a:lnTo>
                  <a:pt x="72" y="38"/>
                </a:lnTo>
                <a:lnTo>
                  <a:pt x="72" y="38"/>
                </a:lnTo>
                <a:lnTo>
                  <a:pt x="72" y="38"/>
                </a:lnTo>
                <a:lnTo>
                  <a:pt x="60" y="42"/>
                </a:lnTo>
                <a:lnTo>
                  <a:pt x="50" y="50"/>
                </a:lnTo>
                <a:lnTo>
                  <a:pt x="42" y="60"/>
                </a:lnTo>
                <a:lnTo>
                  <a:pt x="38" y="74"/>
                </a:lnTo>
                <a:lnTo>
                  <a:pt x="38" y="74"/>
                </a:lnTo>
                <a:lnTo>
                  <a:pt x="36" y="74"/>
                </a:lnTo>
                <a:lnTo>
                  <a:pt x="36" y="74"/>
                </a:lnTo>
                <a:lnTo>
                  <a:pt x="36" y="74"/>
                </a:lnTo>
                <a:lnTo>
                  <a:pt x="30" y="60"/>
                </a:lnTo>
                <a:lnTo>
                  <a:pt x="24" y="50"/>
                </a:lnTo>
                <a:lnTo>
                  <a:pt x="12" y="42"/>
                </a:lnTo>
                <a:lnTo>
                  <a:pt x="0" y="38"/>
                </a:lnTo>
                <a:lnTo>
                  <a:pt x="0" y="38"/>
                </a:lnTo>
                <a:lnTo>
                  <a:pt x="0" y="38"/>
                </a:lnTo>
                <a:lnTo>
                  <a:pt x="0" y="36"/>
                </a:lnTo>
                <a:lnTo>
                  <a:pt x="0" y="36"/>
                </a:lnTo>
                <a:lnTo>
                  <a:pt x="12" y="32"/>
                </a:lnTo>
                <a:lnTo>
                  <a:pt x="24" y="24"/>
                </a:lnTo>
                <a:lnTo>
                  <a:pt x="30" y="14"/>
                </a:lnTo>
                <a:lnTo>
                  <a:pt x="36" y="2"/>
                </a:lnTo>
                <a:lnTo>
                  <a:pt x="36" y="2"/>
                </a:lnTo>
                <a:lnTo>
                  <a:pt x="36" y="0"/>
                </a:lnTo>
                <a:lnTo>
                  <a:pt x="38" y="2"/>
                </a:lnTo>
                <a:lnTo>
                  <a:pt x="38"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4" name="Freeform 179"/>
          <p:cNvSpPr/>
          <p:nvPr/>
        </p:nvSpPr>
        <p:spPr bwMode="auto">
          <a:xfrm>
            <a:off x="5696937" y="4738344"/>
            <a:ext cx="10430" cy="11126"/>
          </a:xfrm>
          <a:custGeom>
            <a:avLst/>
            <a:gdLst>
              <a:gd name="T0" fmla="*/ 30 w 30"/>
              <a:gd name="T1" fmla="*/ 16 h 32"/>
              <a:gd name="T2" fmla="*/ 30 w 30"/>
              <a:gd name="T3" fmla="*/ 16 h 32"/>
              <a:gd name="T4" fmla="*/ 30 w 30"/>
              <a:gd name="T5" fmla="*/ 22 h 32"/>
              <a:gd name="T6" fmla="*/ 26 w 30"/>
              <a:gd name="T7" fmla="*/ 26 h 32"/>
              <a:gd name="T8" fmla="*/ 22 w 30"/>
              <a:gd name="T9" fmla="*/ 30 h 32"/>
              <a:gd name="T10" fmla="*/ 16 w 30"/>
              <a:gd name="T11" fmla="*/ 32 h 32"/>
              <a:gd name="T12" fmla="*/ 16 w 30"/>
              <a:gd name="T13" fmla="*/ 32 h 32"/>
              <a:gd name="T14" fmla="*/ 10 w 30"/>
              <a:gd name="T15" fmla="*/ 30 h 32"/>
              <a:gd name="T16" fmla="*/ 4 w 30"/>
              <a:gd name="T17" fmla="*/ 26 h 32"/>
              <a:gd name="T18" fmla="*/ 0 w 30"/>
              <a:gd name="T19" fmla="*/ 22 h 32"/>
              <a:gd name="T20" fmla="*/ 0 w 30"/>
              <a:gd name="T21" fmla="*/ 16 h 32"/>
              <a:gd name="T22" fmla="*/ 0 w 30"/>
              <a:gd name="T23" fmla="*/ 16 h 32"/>
              <a:gd name="T24" fmla="*/ 0 w 30"/>
              <a:gd name="T25" fmla="*/ 10 h 32"/>
              <a:gd name="T26" fmla="*/ 4 w 30"/>
              <a:gd name="T27" fmla="*/ 4 h 32"/>
              <a:gd name="T28" fmla="*/ 10 w 30"/>
              <a:gd name="T29" fmla="*/ 2 h 32"/>
              <a:gd name="T30" fmla="*/ 16 w 30"/>
              <a:gd name="T31" fmla="*/ 0 h 32"/>
              <a:gd name="T32" fmla="*/ 16 w 30"/>
              <a:gd name="T33" fmla="*/ 0 h 32"/>
              <a:gd name="T34" fmla="*/ 22 w 30"/>
              <a:gd name="T35" fmla="*/ 2 h 32"/>
              <a:gd name="T36" fmla="*/ 26 w 30"/>
              <a:gd name="T37" fmla="*/ 4 h 32"/>
              <a:gd name="T38" fmla="*/ 30 w 30"/>
              <a:gd name="T39" fmla="*/ 10 h 32"/>
              <a:gd name="T40" fmla="*/ 30 w 30"/>
              <a:gd name="T41" fmla="*/ 16 h 32"/>
              <a:gd name="T42" fmla="*/ 30 w 30"/>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2">
                <a:moveTo>
                  <a:pt x="30" y="16"/>
                </a:moveTo>
                <a:lnTo>
                  <a:pt x="30"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2"/>
                </a:lnTo>
                <a:lnTo>
                  <a:pt x="16" y="0"/>
                </a:lnTo>
                <a:lnTo>
                  <a:pt x="16" y="0"/>
                </a:lnTo>
                <a:lnTo>
                  <a:pt x="22" y="2"/>
                </a:lnTo>
                <a:lnTo>
                  <a:pt x="26" y="4"/>
                </a:lnTo>
                <a:lnTo>
                  <a:pt x="30" y="10"/>
                </a:lnTo>
                <a:lnTo>
                  <a:pt x="30" y="16"/>
                </a:lnTo>
                <a:lnTo>
                  <a:pt x="3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5" name="Rectangle 180"/>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6" name="Rectangle 181"/>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7" name="Freeform 182"/>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8" name="Freeform 183"/>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9" name="Freeform 184"/>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0" name="Freeform 185"/>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1" name="Freeform 186"/>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2" name="Freeform 187"/>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3" name="Freeform 188"/>
          <p:cNvSpPr/>
          <p:nvPr/>
        </p:nvSpPr>
        <p:spPr bwMode="auto">
          <a:xfrm>
            <a:off x="5576640" y="4752946"/>
            <a:ext cx="28510" cy="52847"/>
          </a:xfrm>
          <a:custGeom>
            <a:avLst/>
            <a:gdLst>
              <a:gd name="T0" fmla="*/ 12 w 82"/>
              <a:gd name="T1" fmla="*/ 106 h 152"/>
              <a:gd name="T2" fmla="*/ 12 w 82"/>
              <a:gd name="T3" fmla="*/ 106 h 152"/>
              <a:gd name="T4" fmla="*/ 18 w 82"/>
              <a:gd name="T5" fmla="*/ 116 h 152"/>
              <a:gd name="T6" fmla="*/ 26 w 82"/>
              <a:gd name="T7" fmla="*/ 126 h 152"/>
              <a:gd name="T8" fmla="*/ 32 w 82"/>
              <a:gd name="T9" fmla="*/ 134 h 152"/>
              <a:gd name="T10" fmla="*/ 42 w 82"/>
              <a:gd name="T11" fmla="*/ 140 h 152"/>
              <a:gd name="T12" fmla="*/ 50 w 82"/>
              <a:gd name="T13" fmla="*/ 146 h 152"/>
              <a:gd name="T14" fmla="*/ 60 w 82"/>
              <a:gd name="T15" fmla="*/ 148 h 152"/>
              <a:gd name="T16" fmla="*/ 68 w 82"/>
              <a:gd name="T17" fmla="*/ 150 h 152"/>
              <a:gd name="T18" fmla="*/ 78 w 82"/>
              <a:gd name="T19" fmla="*/ 152 h 152"/>
              <a:gd name="T20" fmla="*/ 78 w 82"/>
              <a:gd name="T21" fmla="*/ 152 h 152"/>
              <a:gd name="T22" fmla="*/ 82 w 82"/>
              <a:gd name="T23" fmla="*/ 126 h 152"/>
              <a:gd name="T24" fmla="*/ 80 w 82"/>
              <a:gd name="T25" fmla="*/ 100 h 152"/>
              <a:gd name="T26" fmla="*/ 76 w 82"/>
              <a:gd name="T27" fmla="*/ 76 h 152"/>
              <a:gd name="T28" fmla="*/ 70 w 82"/>
              <a:gd name="T29" fmla="*/ 52 h 152"/>
              <a:gd name="T30" fmla="*/ 70 w 82"/>
              <a:gd name="T31" fmla="*/ 52 h 152"/>
              <a:gd name="T32" fmla="*/ 60 w 82"/>
              <a:gd name="T33" fmla="*/ 34 h 152"/>
              <a:gd name="T34" fmla="*/ 50 w 82"/>
              <a:gd name="T35" fmla="*/ 20 h 152"/>
              <a:gd name="T36" fmla="*/ 38 w 82"/>
              <a:gd name="T37" fmla="*/ 8 h 152"/>
              <a:gd name="T38" fmla="*/ 26 w 82"/>
              <a:gd name="T39" fmla="*/ 0 h 152"/>
              <a:gd name="T40" fmla="*/ 26 w 82"/>
              <a:gd name="T41" fmla="*/ 0 h 152"/>
              <a:gd name="T42" fmla="*/ 18 w 82"/>
              <a:gd name="T43" fmla="*/ 0 h 152"/>
              <a:gd name="T44" fmla="*/ 12 w 82"/>
              <a:gd name="T45" fmla="*/ 2 h 152"/>
              <a:gd name="T46" fmla="*/ 6 w 82"/>
              <a:gd name="T47" fmla="*/ 10 h 152"/>
              <a:gd name="T48" fmla="*/ 4 w 82"/>
              <a:gd name="T49" fmla="*/ 18 h 152"/>
              <a:gd name="T50" fmla="*/ 4 w 82"/>
              <a:gd name="T51" fmla="*/ 18 h 152"/>
              <a:gd name="T52" fmla="*/ 0 w 82"/>
              <a:gd name="T53" fmla="*/ 42 h 152"/>
              <a:gd name="T54" fmla="*/ 2 w 82"/>
              <a:gd name="T55" fmla="*/ 64 h 152"/>
              <a:gd name="T56" fmla="*/ 4 w 82"/>
              <a:gd name="T57" fmla="*/ 86 h 152"/>
              <a:gd name="T58" fmla="*/ 12 w 82"/>
              <a:gd name="T59" fmla="*/ 106 h 152"/>
              <a:gd name="T60" fmla="*/ 12 w 82"/>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152">
                <a:moveTo>
                  <a:pt x="12" y="106"/>
                </a:moveTo>
                <a:lnTo>
                  <a:pt x="12" y="106"/>
                </a:lnTo>
                <a:lnTo>
                  <a:pt x="18" y="116"/>
                </a:lnTo>
                <a:lnTo>
                  <a:pt x="26" y="126"/>
                </a:lnTo>
                <a:lnTo>
                  <a:pt x="32" y="134"/>
                </a:lnTo>
                <a:lnTo>
                  <a:pt x="42" y="140"/>
                </a:lnTo>
                <a:lnTo>
                  <a:pt x="50" y="146"/>
                </a:lnTo>
                <a:lnTo>
                  <a:pt x="60" y="148"/>
                </a:lnTo>
                <a:lnTo>
                  <a:pt x="68" y="150"/>
                </a:lnTo>
                <a:lnTo>
                  <a:pt x="78" y="152"/>
                </a:lnTo>
                <a:lnTo>
                  <a:pt x="78" y="152"/>
                </a:lnTo>
                <a:lnTo>
                  <a:pt x="82" y="126"/>
                </a:lnTo>
                <a:lnTo>
                  <a:pt x="80" y="100"/>
                </a:lnTo>
                <a:lnTo>
                  <a:pt x="76" y="76"/>
                </a:lnTo>
                <a:lnTo>
                  <a:pt x="70" y="52"/>
                </a:lnTo>
                <a:lnTo>
                  <a:pt x="70" y="52"/>
                </a:lnTo>
                <a:lnTo>
                  <a:pt x="60" y="34"/>
                </a:lnTo>
                <a:lnTo>
                  <a:pt x="50" y="20"/>
                </a:lnTo>
                <a:lnTo>
                  <a:pt x="38" y="8"/>
                </a:lnTo>
                <a:lnTo>
                  <a:pt x="26" y="0"/>
                </a:lnTo>
                <a:lnTo>
                  <a:pt x="26" y="0"/>
                </a:lnTo>
                <a:lnTo>
                  <a:pt x="18" y="0"/>
                </a:lnTo>
                <a:lnTo>
                  <a:pt x="12" y="2"/>
                </a:lnTo>
                <a:lnTo>
                  <a:pt x="6" y="10"/>
                </a:lnTo>
                <a:lnTo>
                  <a:pt x="4" y="18"/>
                </a:lnTo>
                <a:lnTo>
                  <a:pt x="4" y="18"/>
                </a:lnTo>
                <a:lnTo>
                  <a:pt x="0" y="42"/>
                </a:lnTo>
                <a:lnTo>
                  <a:pt x="2" y="64"/>
                </a:lnTo>
                <a:lnTo>
                  <a:pt x="4" y="86"/>
                </a:lnTo>
                <a:lnTo>
                  <a:pt x="12" y="106"/>
                </a:lnTo>
                <a:lnTo>
                  <a:pt x="12"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4" name="Freeform 189"/>
          <p:cNvSpPr/>
          <p:nvPr/>
        </p:nvSpPr>
        <p:spPr bwMode="auto">
          <a:xfrm>
            <a:off x="5603759" y="4768940"/>
            <a:ext cx="40331" cy="37549"/>
          </a:xfrm>
          <a:custGeom>
            <a:avLst/>
            <a:gdLst>
              <a:gd name="T0" fmla="*/ 76 w 116"/>
              <a:gd name="T1" fmla="*/ 82 h 108"/>
              <a:gd name="T2" fmla="*/ 76 w 116"/>
              <a:gd name="T3" fmla="*/ 82 h 108"/>
              <a:gd name="T4" fmla="*/ 58 w 116"/>
              <a:gd name="T5" fmla="*/ 96 h 108"/>
              <a:gd name="T6" fmla="*/ 40 w 116"/>
              <a:gd name="T7" fmla="*/ 104 h 108"/>
              <a:gd name="T8" fmla="*/ 30 w 116"/>
              <a:gd name="T9" fmla="*/ 106 h 108"/>
              <a:gd name="T10" fmla="*/ 20 w 116"/>
              <a:gd name="T11" fmla="*/ 108 h 108"/>
              <a:gd name="T12" fmla="*/ 10 w 116"/>
              <a:gd name="T13" fmla="*/ 108 h 108"/>
              <a:gd name="T14" fmla="*/ 0 w 116"/>
              <a:gd name="T15" fmla="*/ 106 h 108"/>
              <a:gd name="T16" fmla="*/ 0 w 116"/>
              <a:gd name="T17" fmla="*/ 106 h 108"/>
              <a:gd name="T18" fmla="*/ 2 w 116"/>
              <a:gd name="T19" fmla="*/ 94 h 108"/>
              <a:gd name="T20" fmla="*/ 4 w 116"/>
              <a:gd name="T21" fmla="*/ 80 h 108"/>
              <a:gd name="T22" fmla="*/ 8 w 116"/>
              <a:gd name="T23" fmla="*/ 68 h 108"/>
              <a:gd name="T24" fmla="*/ 12 w 116"/>
              <a:gd name="T25" fmla="*/ 56 h 108"/>
              <a:gd name="T26" fmla="*/ 18 w 116"/>
              <a:gd name="T27" fmla="*/ 46 h 108"/>
              <a:gd name="T28" fmla="*/ 26 w 116"/>
              <a:gd name="T29" fmla="*/ 36 h 108"/>
              <a:gd name="T30" fmla="*/ 34 w 116"/>
              <a:gd name="T31" fmla="*/ 26 h 108"/>
              <a:gd name="T32" fmla="*/ 44 w 116"/>
              <a:gd name="T33" fmla="*/ 18 h 108"/>
              <a:gd name="T34" fmla="*/ 44 w 116"/>
              <a:gd name="T35" fmla="*/ 18 h 108"/>
              <a:gd name="T36" fmla="*/ 58 w 116"/>
              <a:gd name="T37" fmla="*/ 8 h 108"/>
              <a:gd name="T38" fmla="*/ 74 w 116"/>
              <a:gd name="T39" fmla="*/ 2 h 108"/>
              <a:gd name="T40" fmla="*/ 90 w 116"/>
              <a:gd name="T41" fmla="*/ 0 h 108"/>
              <a:gd name="T42" fmla="*/ 106 w 116"/>
              <a:gd name="T43" fmla="*/ 0 h 108"/>
              <a:gd name="T44" fmla="*/ 106 w 116"/>
              <a:gd name="T45" fmla="*/ 0 h 108"/>
              <a:gd name="T46" fmla="*/ 112 w 116"/>
              <a:gd name="T47" fmla="*/ 2 h 108"/>
              <a:gd name="T48" fmla="*/ 116 w 116"/>
              <a:gd name="T49" fmla="*/ 8 h 108"/>
              <a:gd name="T50" fmla="*/ 116 w 116"/>
              <a:gd name="T51" fmla="*/ 16 h 108"/>
              <a:gd name="T52" fmla="*/ 116 w 116"/>
              <a:gd name="T53" fmla="*/ 22 h 108"/>
              <a:gd name="T54" fmla="*/ 116 w 116"/>
              <a:gd name="T55" fmla="*/ 22 h 108"/>
              <a:gd name="T56" fmla="*/ 108 w 116"/>
              <a:gd name="T57" fmla="*/ 40 h 108"/>
              <a:gd name="T58" fmla="*/ 100 w 116"/>
              <a:gd name="T59" fmla="*/ 54 h 108"/>
              <a:gd name="T60" fmla="*/ 88 w 116"/>
              <a:gd name="T61" fmla="*/ 70 h 108"/>
              <a:gd name="T62" fmla="*/ 76 w 116"/>
              <a:gd name="T63" fmla="*/ 82 h 108"/>
              <a:gd name="T64" fmla="*/ 76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76" y="82"/>
                </a:moveTo>
                <a:lnTo>
                  <a:pt x="76" y="82"/>
                </a:lnTo>
                <a:lnTo>
                  <a:pt x="58" y="96"/>
                </a:lnTo>
                <a:lnTo>
                  <a:pt x="40" y="104"/>
                </a:lnTo>
                <a:lnTo>
                  <a:pt x="30" y="106"/>
                </a:lnTo>
                <a:lnTo>
                  <a:pt x="20" y="108"/>
                </a:lnTo>
                <a:lnTo>
                  <a:pt x="10" y="108"/>
                </a:lnTo>
                <a:lnTo>
                  <a:pt x="0" y="106"/>
                </a:lnTo>
                <a:lnTo>
                  <a:pt x="0" y="106"/>
                </a:lnTo>
                <a:lnTo>
                  <a:pt x="2" y="94"/>
                </a:lnTo>
                <a:lnTo>
                  <a:pt x="4" y="80"/>
                </a:lnTo>
                <a:lnTo>
                  <a:pt x="8" y="68"/>
                </a:lnTo>
                <a:lnTo>
                  <a:pt x="12" y="56"/>
                </a:lnTo>
                <a:lnTo>
                  <a:pt x="18" y="46"/>
                </a:lnTo>
                <a:lnTo>
                  <a:pt x="26" y="36"/>
                </a:lnTo>
                <a:lnTo>
                  <a:pt x="34" y="26"/>
                </a:lnTo>
                <a:lnTo>
                  <a:pt x="44" y="18"/>
                </a:lnTo>
                <a:lnTo>
                  <a:pt x="44" y="18"/>
                </a:lnTo>
                <a:lnTo>
                  <a:pt x="58" y="8"/>
                </a:lnTo>
                <a:lnTo>
                  <a:pt x="74" y="2"/>
                </a:lnTo>
                <a:lnTo>
                  <a:pt x="90" y="0"/>
                </a:lnTo>
                <a:lnTo>
                  <a:pt x="106" y="0"/>
                </a:lnTo>
                <a:lnTo>
                  <a:pt x="106" y="0"/>
                </a:lnTo>
                <a:lnTo>
                  <a:pt x="112" y="2"/>
                </a:lnTo>
                <a:lnTo>
                  <a:pt x="116" y="8"/>
                </a:lnTo>
                <a:lnTo>
                  <a:pt x="116" y="16"/>
                </a:lnTo>
                <a:lnTo>
                  <a:pt x="116" y="22"/>
                </a:lnTo>
                <a:lnTo>
                  <a:pt x="116" y="22"/>
                </a:lnTo>
                <a:lnTo>
                  <a:pt x="108" y="40"/>
                </a:lnTo>
                <a:lnTo>
                  <a:pt x="100" y="54"/>
                </a:lnTo>
                <a:lnTo>
                  <a:pt x="88" y="70"/>
                </a:lnTo>
                <a:lnTo>
                  <a:pt x="76" y="82"/>
                </a:lnTo>
                <a:lnTo>
                  <a:pt x="7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5" name="Freeform 190"/>
          <p:cNvSpPr/>
          <p:nvPr/>
        </p:nvSpPr>
        <p:spPr bwMode="auto">
          <a:xfrm>
            <a:off x="5568296" y="4812052"/>
            <a:ext cx="34768" cy="47284"/>
          </a:xfrm>
          <a:custGeom>
            <a:avLst/>
            <a:gdLst>
              <a:gd name="T0" fmla="*/ 26 w 100"/>
              <a:gd name="T1" fmla="*/ 104 h 136"/>
              <a:gd name="T2" fmla="*/ 26 w 100"/>
              <a:gd name="T3" fmla="*/ 104 h 136"/>
              <a:gd name="T4" fmla="*/ 34 w 100"/>
              <a:gd name="T5" fmla="*/ 112 h 136"/>
              <a:gd name="T6" fmla="*/ 44 w 100"/>
              <a:gd name="T7" fmla="*/ 120 h 136"/>
              <a:gd name="T8" fmla="*/ 52 w 100"/>
              <a:gd name="T9" fmla="*/ 126 h 136"/>
              <a:gd name="T10" fmla="*/ 62 w 100"/>
              <a:gd name="T11" fmla="*/ 132 h 136"/>
              <a:gd name="T12" fmla="*/ 72 w 100"/>
              <a:gd name="T13" fmla="*/ 134 h 136"/>
              <a:gd name="T14" fmla="*/ 82 w 100"/>
              <a:gd name="T15" fmla="*/ 136 h 136"/>
              <a:gd name="T16" fmla="*/ 90 w 100"/>
              <a:gd name="T17" fmla="*/ 136 h 136"/>
              <a:gd name="T18" fmla="*/ 100 w 100"/>
              <a:gd name="T19" fmla="*/ 134 h 136"/>
              <a:gd name="T20" fmla="*/ 100 w 100"/>
              <a:gd name="T21" fmla="*/ 134 h 136"/>
              <a:gd name="T22" fmla="*/ 98 w 100"/>
              <a:gd name="T23" fmla="*/ 110 h 136"/>
              <a:gd name="T24" fmla="*/ 92 w 100"/>
              <a:gd name="T25" fmla="*/ 86 h 136"/>
              <a:gd name="T26" fmla="*/ 84 w 100"/>
              <a:gd name="T27" fmla="*/ 62 h 136"/>
              <a:gd name="T28" fmla="*/ 72 w 100"/>
              <a:gd name="T29" fmla="*/ 40 h 136"/>
              <a:gd name="T30" fmla="*/ 72 w 100"/>
              <a:gd name="T31" fmla="*/ 40 h 136"/>
              <a:gd name="T32" fmla="*/ 60 w 100"/>
              <a:gd name="T33" fmla="*/ 26 h 136"/>
              <a:gd name="T34" fmla="*/ 46 w 100"/>
              <a:gd name="T35" fmla="*/ 14 h 136"/>
              <a:gd name="T36" fmla="*/ 32 w 100"/>
              <a:gd name="T37" fmla="*/ 6 h 136"/>
              <a:gd name="T38" fmla="*/ 18 w 100"/>
              <a:gd name="T39" fmla="*/ 0 h 136"/>
              <a:gd name="T40" fmla="*/ 18 w 100"/>
              <a:gd name="T41" fmla="*/ 0 h 136"/>
              <a:gd name="T42" fmla="*/ 12 w 100"/>
              <a:gd name="T43" fmla="*/ 2 h 136"/>
              <a:gd name="T44" fmla="*/ 6 w 100"/>
              <a:gd name="T45" fmla="*/ 6 h 136"/>
              <a:gd name="T46" fmla="*/ 2 w 100"/>
              <a:gd name="T47" fmla="*/ 14 h 136"/>
              <a:gd name="T48" fmla="*/ 0 w 100"/>
              <a:gd name="T49" fmla="*/ 24 h 136"/>
              <a:gd name="T50" fmla="*/ 0 w 100"/>
              <a:gd name="T51" fmla="*/ 24 h 136"/>
              <a:gd name="T52" fmla="*/ 2 w 100"/>
              <a:gd name="T53" fmla="*/ 46 h 136"/>
              <a:gd name="T54" fmla="*/ 8 w 100"/>
              <a:gd name="T55" fmla="*/ 66 h 136"/>
              <a:gd name="T56" fmla="*/ 16 w 100"/>
              <a:gd name="T57" fmla="*/ 86 h 136"/>
              <a:gd name="T58" fmla="*/ 26 w 100"/>
              <a:gd name="T59" fmla="*/ 104 h 136"/>
              <a:gd name="T60" fmla="*/ 26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26" y="104"/>
                </a:moveTo>
                <a:lnTo>
                  <a:pt x="26" y="104"/>
                </a:lnTo>
                <a:lnTo>
                  <a:pt x="34" y="112"/>
                </a:lnTo>
                <a:lnTo>
                  <a:pt x="44" y="120"/>
                </a:lnTo>
                <a:lnTo>
                  <a:pt x="52" y="126"/>
                </a:lnTo>
                <a:lnTo>
                  <a:pt x="62" y="132"/>
                </a:lnTo>
                <a:lnTo>
                  <a:pt x="72" y="134"/>
                </a:lnTo>
                <a:lnTo>
                  <a:pt x="82" y="136"/>
                </a:lnTo>
                <a:lnTo>
                  <a:pt x="90" y="136"/>
                </a:lnTo>
                <a:lnTo>
                  <a:pt x="100" y="134"/>
                </a:lnTo>
                <a:lnTo>
                  <a:pt x="100" y="134"/>
                </a:lnTo>
                <a:lnTo>
                  <a:pt x="98" y="110"/>
                </a:lnTo>
                <a:lnTo>
                  <a:pt x="92" y="86"/>
                </a:lnTo>
                <a:lnTo>
                  <a:pt x="84" y="62"/>
                </a:lnTo>
                <a:lnTo>
                  <a:pt x="72" y="40"/>
                </a:lnTo>
                <a:lnTo>
                  <a:pt x="72" y="40"/>
                </a:lnTo>
                <a:lnTo>
                  <a:pt x="60" y="26"/>
                </a:lnTo>
                <a:lnTo>
                  <a:pt x="46" y="14"/>
                </a:lnTo>
                <a:lnTo>
                  <a:pt x="32" y="6"/>
                </a:lnTo>
                <a:lnTo>
                  <a:pt x="18" y="0"/>
                </a:lnTo>
                <a:lnTo>
                  <a:pt x="18" y="0"/>
                </a:lnTo>
                <a:lnTo>
                  <a:pt x="12" y="2"/>
                </a:lnTo>
                <a:lnTo>
                  <a:pt x="6" y="6"/>
                </a:lnTo>
                <a:lnTo>
                  <a:pt x="2" y="14"/>
                </a:lnTo>
                <a:lnTo>
                  <a:pt x="0" y="24"/>
                </a:lnTo>
                <a:lnTo>
                  <a:pt x="0" y="24"/>
                </a:lnTo>
                <a:lnTo>
                  <a:pt x="2" y="46"/>
                </a:lnTo>
                <a:lnTo>
                  <a:pt x="8" y="66"/>
                </a:lnTo>
                <a:lnTo>
                  <a:pt x="16" y="86"/>
                </a:lnTo>
                <a:lnTo>
                  <a:pt x="26" y="104"/>
                </a:lnTo>
                <a:lnTo>
                  <a:pt x="26"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6" name="Freeform 191"/>
          <p:cNvSpPr/>
          <p:nvPr/>
        </p:nvSpPr>
        <p:spPr bwMode="auto">
          <a:xfrm>
            <a:off x="5603064" y="4816919"/>
            <a:ext cx="33377" cy="41721"/>
          </a:xfrm>
          <a:custGeom>
            <a:avLst/>
            <a:gdLst>
              <a:gd name="T0" fmla="*/ 70 w 96"/>
              <a:gd name="T1" fmla="*/ 84 h 120"/>
              <a:gd name="T2" fmla="*/ 70 w 96"/>
              <a:gd name="T3" fmla="*/ 84 h 120"/>
              <a:gd name="T4" fmla="*/ 56 w 96"/>
              <a:gd name="T5" fmla="*/ 100 h 120"/>
              <a:gd name="T6" fmla="*/ 38 w 96"/>
              <a:gd name="T7" fmla="*/ 110 h 120"/>
              <a:gd name="T8" fmla="*/ 20 w 96"/>
              <a:gd name="T9" fmla="*/ 118 h 120"/>
              <a:gd name="T10" fmla="*/ 10 w 96"/>
              <a:gd name="T11" fmla="*/ 120 h 120"/>
              <a:gd name="T12" fmla="*/ 0 w 96"/>
              <a:gd name="T13" fmla="*/ 120 h 120"/>
              <a:gd name="T14" fmla="*/ 0 w 96"/>
              <a:gd name="T15" fmla="*/ 120 h 120"/>
              <a:gd name="T16" fmla="*/ 0 w 96"/>
              <a:gd name="T17" fmla="*/ 108 h 120"/>
              <a:gd name="T18" fmla="*/ 0 w 96"/>
              <a:gd name="T19" fmla="*/ 96 h 120"/>
              <a:gd name="T20" fmla="*/ 0 w 96"/>
              <a:gd name="T21" fmla="*/ 84 h 120"/>
              <a:gd name="T22" fmla="*/ 4 w 96"/>
              <a:gd name="T23" fmla="*/ 72 h 120"/>
              <a:gd name="T24" fmla="*/ 6 w 96"/>
              <a:gd name="T25" fmla="*/ 60 h 120"/>
              <a:gd name="T26" fmla="*/ 12 w 96"/>
              <a:gd name="T27" fmla="*/ 48 h 120"/>
              <a:gd name="T28" fmla="*/ 18 w 96"/>
              <a:gd name="T29" fmla="*/ 38 h 120"/>
              <a:gd name="T30" fmla="*/ 24 w 96"/>
              <a:gd name="T31" fmla="*/ 28 h 120"/>
              <a:gd name="T32" fmla="*/ 24 w 96"/>
              <a:gd name="T33" fmla="*/ 28 h 120"/>
              <a:gd name="T34" fmla="*/ 38 w 96"/>
              <a:gd name="T35" fmla="*/ 16 h 120"/>
              <a:gd name="T36" fmla="*/ 52 w 96"/>
              <a:gd name="T37" fmla="*/ 8 h 120"/>
              <a:gd name="T38" fmla="*/ 66 w 96"/>
              <a:gd name="T39" fmla="*/ 2 h 120"/>
              <a:gd name="T40" fmla="*/ 82 w 96"/>
              <a:gd name="T41" fmla="*/ 0 h 120"/>
              <a:gd name="T42" fmla="*/ 82 w 96"/>
              <a:gd name="T43" fmla="*/ 0 h 120"/>
              <a:gd name="T44" fmla="*/ 88 w 96"/>
              <a:gd name="T45" fmla="*/ 2 h 120"/>
              <a:gd name="T46" fmla="*/ 94 w 96"/>
              <a:gd name="T47" fmla="*/ 6 h 120"/>
              <a:gd name="T48" fmla="*/ 96 w 96"/>
              <a:gd name="T49" fmla="*/ 12 h 120"/>
              <a:gd name="T50" fmla="*/ 96 w 96"/>
              <a:gd name="T51" fmla="*/ 20 h 120"/>
              <a:gd name="T52" fmla="*/ 96 w 96"/>
              <a:gd name="T53" fmla="*/ 20 h 120"/>
              <a:gd name="T54" fmla="*/ 94 w 96"/>
              <a:gd name="T55" fmla="*/ 36 h 120"/>
              <a:gd name="T56" fmla="*/ 88 w 96"/>
              <a:gd name="T57" fmla="*/ 52 h 120"/>
              <a:gd name="T58" fmla="*/ 80 w 96"/>
              <a:gd name="T59" fmla="*/ 68 h 120"/>
              <a:gd name="T60" fmla="*/ 70 w 96"/>
              <a:gd name="T61" fmla="*/ 84 h 120"/>
              <a:gd name="T62" fmla="*/ 70 w 96"/>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0">
                <a:moveTo>
                  <a:pt x="70" y="84"/>
                </a:moveTo>
                <a:lnTo>
                  <a:pt x="70" y="84"/>
                </a:lnTo>
                <a:lnTo>
                  <a:pt x="56" y="100"/>
                </a:lnTo>
                <a:lnTo>
                  <a:pt x="38" y="110"/>
                </a:lnTo>
                <a:lnTo>
                  <a:pt x="20" y="118"/>
                </a:lnTo>
                <a:lnTo>
                  <a:pt x="10" y="120"/>
                </a:lnTo>
                <a:lnTo>
                  <a:pt x="0" y="120"/>
                </a:lnTo>
                <a:lnTo>
                  <a:pt x="0" y="120"/>
                </a:lnTo>
                <a:lnTo>
                  <a:pt x="0" y="108"/>
                </a:lnTo>
                <a:lnTo>
                  <a:pt x="0" y="96"/>
                </a:lnTo>
                <a:lnTo>
                  <a:pt x="0" y="84"/>
                </a:lnTo>
                <a:lnTo>
                  <a:pt x="4" y="72"/>
                </a:lnTo>
                <a:lnTo>
                  <a:pt x="6" y="60"/>
                </a:lnTo>
                <a:lnTo>
                  <a:pt x="12" y="48"/>
                </a:lnTo>
                <a:lnTo>
                  <a:pt x="18" y="38"/>
                </a:lnTo>
                <a:lnTo>
                  <a:pt x="24" y="28"/>
                </a:lnTo>
                <a:lnTo>
                  <a:pt x="24" y="28"/>
                </a:lnTo>
                <a:lnTo>
                  <a:pt x="38" y="16"/>
                </a:lnTo>
                <a:lnTo>
                  <a:pt x="52" y="8"/>
                </a:lnTo>
                <a:lnTo>
                  <a:pt x="66" y="2"/>
                </a:lnTo>
                <a:lnTo>
                  <a:pt x="82" y="0"/>
                </a:lnTo>
                <a:lnTo>
                  <a:pt x="82" y="0"/>
                </a:lnTo>
                <a:lnTo>
                  <a:pt x="88" y="2"/>
                </a:lnTo>
                <a:lnTo>
                  <a:pt x="94" y="6"/>
                </a:lnTo>
                <a:lnTo>
                  <a:pt x="96" y="12"/>
                </a:lnTo>
                <a:lnTo>
                  <a:pt x="96" y="20"/>
                </a:lnTo>
                <a:lnTo>
                  <a:pt x="96" y="20"/>
                </a:lnTo>
                <a:lnTo>
                  <a:pt x="94" y="36"/>
                </a:lnTo>
                <a:lnTo>
                  <a:pt x="88" y="52"/>
                </a:lnTo>
                <a:lnTo>
                  <a:pt x="80" y="68"/>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7" name="Freeform 192"/>
          <p:cNvSpPr/>
          <p:nvPr/>
        </p:nvSpPr>
        <p:spPr bwMode="auto">
          <a:xfrm>
            <a:off x="5571077" y="4871157"/>
            <a:ext cx="41721" cy="41026"/>
          </a:xfrm>
          <a:custGeom>
            <a:avLst/>
            <a:gdLst>
              <a:gd name="T0" fmla="*/ 42 w 120"/>
              <a:gd name="T1" fmla="*/ 96 h 118"/>
              <a:gd name="T2" fmla="*/ 42 w 120"/>
              <a:gd name="T3" fmla="*/ 96 h 118"/>
              <a:gd name="T4" fmla="*/ 52 w 120"/>
              <a:gd name="T5" fmla="*/ 104 h 118"/>
              <a:gd name="T6" fmla="*/ 62 w 120"/>
              <a:gd name="T7" fmla="*/ 110 h 118"/>
              <a:gd name="T8" fmla="*/ 72 w 120"/>
              <a:gd name="T9" fmla="*/ 114 h 118"/>
              <a:gd name="T10" fmla="*/ 82 w 120"/>
              <a:gd name="T11" fmla="*/ 116 h 118"/>
              <a:gd name="T12" fmla="*/ 92 w 120"/>
              <a:gd name="T13" fmla="*/ 118 h 118"/>
              <a:gd name="T14" fmla="*/ 102 w 120"/>
              <a:gd name="T15" fmla="*/ 118 h 118"/>
              <a:gd name="T16" fmla="*/ 112 w 120"/>
              <a:gd name="T17" fmla="*/ 116 h 118"/>
              <a:gd name="T18" fmla="*/ 120 w 120"/>
              <a:gd name="T19" fmla="*/ 112 h 118"/>
              <a:gd name="T20" fmla="*/ 120 w 120"/>
              <a:gd name="T21" fmla="*/ 112 h 118"/>
              <a:gd name="T22" fmla="*/ 114 w 120"/>
              <a:gd name="T23" fmla="*/ 88 h 118"/>
              <a:gd name="T24" fmla="*/ 104 w 120"/>
              <a:gd name="T25" fmla="*/ 66 h 118"/>
              <a:gd name="T26" fmla="*/ 90 w 120"/>
              <a:gd name="T27" fmla="*/ 46 h 118"/>
              <a:gd name="T28" fmla="*/ 74 w 120"/>
              <a:gd name="T29" fmla="*/ 28 h 118"/>
              <a:gd name="T30" fmla="*/ 74 w 120"/>
              <a:gd name="T31" fmla="*/ 28 h 118"/>
              <a:gd name="T32" fmla="*/ 60 w 120"/>
              <a:gd name="T33" fmla="*/ 16 h 118"/>
              <a:gd name="T34" fmla="*/ 44 w 120"/>
              <a:gd name="T35" fmla="*/ 8 h 118"/>
              <a:gd name="T36" fmla="*/ 28 w 120"/>
              <a:gd name="T37" fmla="*/ 2 h 118"/>
              <a:gd name="T38" fmla="*/ 14 w 120"/>
              <a:gd name="T39" fmla="*/ 0 h 118"/>
              <a:gd name="T40" fmla="*/ 14 w 120"/>
              <a:gd name="T41" fmla="*/ 0 h 118"/>
              <a:gd name="T42" fmla="*/ 8 w 120"/>
              <a:gd name="T43" fmla="*/ 2 h 118"/>
              <a:gd name="T44" fmla="*/ 2 w 120"/>
              <a:gd name="T45" fmla="*/ 8 h 118"/>
              <a:gd name="T46" fmla="*/ 0 w 120"/>
              <a:gd name="T47" fmla="*/ 16 h 118"/>
              <a:gd name="T48" fmla="*/ 0 w 120"/>
              <a:gd name="T49" fmla="*/ 24 h 118"/>
              <a:gd name="T50" fmla="*/ 0 w 120"/>
              <a:gd name="T51" fmla="*/ 24 h 118"/>
              <a:gd name="T52" fmla="*/ 8 w 120"/>
              <a:gd name="T53" fmla="*/ 46 h 118"/>
              <a:gd name="T54" fmla="*/ 16 w 120"/>
              <a:gd name="T55" fmla="*/ 66 h 118"/>
              <a:gd name="T56" fmla="*/ 28 w 120"/>
              <a:gd name="T57" fmla="*/ 82 h 118"/>
              <a:gd name="T58" fmla="*/ 42 w 120"/>
              <a:gd name="T59" fmla="*/ 96 h 118"/>
              <a:gd name="T60" fmla="*/ 42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42" y="96"/>
                </a:moveTo>
                <a:lnTo>
                  <a:pt x="42" y="96"/>
                </a:lnTo>
                <a:lnTo>
                  <a:pt x="52" y="104"/>
                </a:lnTo>
                <a:lnTo>
                  <a:pt x="62" y="110"/>
                </a:lnTo>
                <a:lnTo>
                  <a:pt x="72" y="114"/>
                </a:lnTo>
                <a:lnTo>
                  <a:pt x="82" y="116"/>
                </a:lnTo>
                <a:lnTo>
                  <a:pt x="92" y="118"/>
                </a:lnTo>
                <a:lnTo>
                  <a:pt x="102" y="118"/>
                </a:lnTo>
                <a:lnTo>
                  <a:pt x="112" y="116"/>
                </a:lnTo>
                <a:lnTo>
                  <a:pt x="120" y="112"/>
                </a:lnTo>
                <a:lnTo>
                  <a:pt x="120" y="112"/>
                </a:lnTo>
                <a:lnTo>
                  <a:pt x="114" y="88"/>
                </a:lnTo>
                <a:lnTo>
                  <a:pt x="104" y="66"/>
                </a:lnTo>
                <a:lnTo>
                  <a:pt x="90" y="46"/>
                </a:lnTo>
                <a:lnTo>
                  <a:pt x="74" y="28"/>
                </a:lnTo>
                <a:lnTo>
                  <a:pt x="74" y="28"/>
                </a:lnTo>
                <a:lnTo>
                  <a:pt x="60" y="16"/>
                </a:lnTo>
                <a:lnTo>
                  <a:pt x="44" y="8"/>
                </a:lnTo>
                <a:lnTo>
                  <a:pt x="28" y="2"/>
                </a:lnTo>
                <a:lnTo>
                  <a:pt x="14" y="0"/>
                </a:lnTo>
                <a:lnTo>
                  <a:pt x="14" y="0"/>
                </a:lnTo>
                <a:lnTo>
                  <a:pt x="8" y="2"/>
                </a:lnTo>
                <a:lnTo>
                  <a:pt x="2" y="8"/>
                </a:lnTo>
                <a:lnTo>
                  <a:pt x="0" y="16"/>
                </a:lnTo>
                <a:lnTo>
                  <a:pt x="0" y="24"/>
                </a:lnTo>
                <a:lnTo>
                  <a:pt x="0" y="24"/>
                </a:lnTo>
                <a:lnTo>
                  <a:pt x="8" y="46"/>
                </a:lnTo>
                <a:lnTo>
                  <a:pt x="16" y="66"/>
                </a:lnTo>
                <a:lnTo>
                  <a:pt x="28" y="82"/>
                </a:lnTo>
                <a:lnTo>
                  <a:pt x="42" y="96"/>
                </a:lnTo>
                <a:lnTo>
                  <a:pt x="42"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8" name="Freeform 193"/>
          <p:cNvSpPr/>
          <p:nvPr/>
        </p:nvSpPr>
        <p:spPr bwMode="auto">
          <a:xfrm>
            <a:off x="5610713" y="4864203"/>
            <a:ext cx="28510" cy="45894"/>
          </a:xfrm>
          <a:custGeom>
            <a:avLst/>
            <a:gdLst>
              <a:gd name="T0" fmla="*/ 68 w 82"/>
              <a:gd name="T1" fmla="*/ 82 h 132"/>
              <a:gd name="T2" fmla="*/ 68 w 82"/>
              <a:gd name="T3" fmla="*/ 82 h 132"/>
              <a:gd name="T4" fmla="*/ 56 w 82"/>
              <a:gd name="T5" fmla="*/ 100 h 132"/>
              <a:gd name="T6" fmla="*/ 42 w 82"/>
              <a:gd name="T7" fmla="*/ 116 h 132"/>
              <a:gd name="T8" fmla="*/ 26 w 82"/>
              <a:gd name="T9" fmla="*/ 126 h 132"/>
              <a:gd name="T10" fmla="*/ 16 w 82"/>
              <a:gd name="T11" fmla="*/ 130 h 132"/>
              <a:gd name="T12" fmla="*/ 6 w 82"/>
              <a:gd name="T13" fmla="*/ 132 h 132"/>
              <a:gd name="T14" fmla="*/ 6 w 82"/>
              <a:gd name="T15" fmla="*/ 132 h 132"/>
              <a:gd name="T16" fmla="*/ 4 w 82"/>
              <a:gd name="T17" fmla="*/ 120 h 132"/>
              <a:gd name="T18" fmla="*/ 0 w 82"/>
              <a:gd name="T19" fmla="*/ 108 h 132"/>
              <a:gd name="T20" fmla="*/ 0 w 82"/>
              <a:gd name="T21" fmla="*/ 96 h 132"/>
              <a:gd name="T22" fmla="*/ 0 w 82"/>
              <a:gd name="T23" fmla="*/ 84 h 132"/>
              <a:gd name="T24" fmla="*/ 2 w 82"/>
              <a:gd name="T25" fmla="*/ 72 h 132"/>
              <a:gd name="T26" fmla="*/ 4 w 82"/>
              <a:gd name="T27" fmla="*/ 60 h 132"/>
              <a:gd name="T28" fmla="*/ 8 w 82"/>
              <a:gd name="T29" fmla="*/ 50 h 132"/>
              <a:gd name="T30" fmla="*/ 12 w 82"/>
              <a:gd name="T31" fmla="*/ 38 h 132"/>
              <a:gd name="T32" fmla="*/ 12 w 82"/>
              <a:gd name="T33" fmla="*/ 38 h 132"/>
              <a:gd name="T34" fmla="*/ 22 w 82"/>
              <a:gd name="T35" fmla="*/ 24 h 132"/>
              <a:gd name="T36" fmla="*/ 34 w 82"/>
              <a:gd name="T37" fmla="*/ 12 h 132"/>
              <a:gd name="T38" fmla="*/ 48 w 82"/>
              <a:gd name="T39" fmla="*/ 4 h 132"/>
              <a:gd name="T40" fmla="*/ 64 w 82"/>
              <a:gd name="T41" fmla="*/ 0 h 132"/>
              <a:gd name="T42" fmla="*/ 64 w 82"/>
              <a:gd name="T43" fmla="*/ 0 h 132"/>
              <a:gd name="T44" fmla="*/ 70 w 82"/>
              <a:gd name="T45" fmla="*/ 0 h 132"/>
              <a:gd name="T46" fmla="*/ 76 w 82"/>
              <a:gd name="T47" fmla="*/ 2 h 132"/>
              <a:gd name="T48" fmla="*/ 80 w 82"/>
              <a:gd name="T49" fmla="*/ 8 h 132"/>
              <a:gd name="T50" fmla="*/ 82 w 82"/>
              <a:gd name="T51" fmla="*/ 16 h 132"/>
              <a:gd name="T52" fmla="*/ 82 w 82"/>
              <a:gd name="T53" fmla="*/ 16 h 132"/>
              <a:gd name="T54" fmla="*/ 82 w 82"/>
              <a:gd name="T55" fmla="*/ 32 h 132"/>
              <a:gd name="T56" fmla="*/ 80 w 82"/>
              <a:gd name="T57" fmla="*/ 50 h 132"/>
              <a:gd name="T58" fmla="*/ 74 w 82"/>
              <a:gd name="T59" fmla="*/ 66 h 132"/>
              <a:gd name="T60" fmla="*/ 68 w 82"/>
              <a:gd name="T61" fmla="*/ 82 h 132"/>
              <a:gd name="T62" fmla="*/ 68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68" y="82"/>
                </a:moveTo>
                <a:lnTo>
                  <a:pt x="68" y="82"/>
                </a:lnTo>
                <a:lnTo>
                  <a:pt x="56" y="100"/>
                </a:lnTo>
                <a:lnTo>
                  <a:pt x="42" y="116"/>
                </a:lnTo>
                <a:lnTo>
                  <a:pt x="26" y="126"/>
                </a:lnTo>
                <a:lnTo>
                  <a:pt x="16" y="130"/>
                </a:lnTo>
                <a:lnTo>
                  <a:pt x="6" y="132"/>
                </a:lnTo>
                <a:lnTo>
                  <a:pt x="6" y="132"/>
                </a:lnTo>
                <a:lnTo>
                  <a:pt x="4" y="120"/>
                </a:lnTo>
                <a:lnTo>
                  <a:pt x="0" y="108"/>
                </a:lnTo>
                <a:lnTo>
                  <a:pt x="0" y="96"/>
                </a:lnTo>
                <a:lnTo>
                  <a:pt x="0" y="84"/>
                </a:lnTo>
                <a:lnTo>
                  <a:pt x="2" y="72"/>
                </a:lnTo>
                <a:lnTo>
                  <a:pt x="4" y="60"/>
                </a:lnTo>
                <a:lnTo>
                  <a:pt x="8" y="50"/>
                </a:lnTo>
                <a:lnTo>
                  <a:pt x="12" y="38"/>
                </a:lnTo>
                <a:lnTo>
                  <a:pt x="12" y="38"/>
                </a:lnTo>
                <a:lnTo>
                  <a:pt x="22" y="24"/>
                </a:lnTo>
                <a:lnTo>
                  <a:pt x="34" y="12"/>
                </a:lnTo>
                <a:lnTo>
                  <a:pt x="48" y="4"/>
                </a:lnTo>
                <a:lnTo>
                  <a:pt x="64" y="0"/>
                </a:lnTo>
                <a:lnTo>
                  <a:pt x="64" y="0"/>
                </a:lnTo>
                <a:lnTo>
                  <a:pt x="70" y="0"/>
                </a:lnTo>
                <a:lnTo>
                  <a:pt x="76" y="2"/>
                </a:lnTo>
                <a:lnTo>
                  <a:pt x="80" y="8"/>
                </a:lnTo>
                <a:lnTo>
                  <a:pt x="82" y="16"/>
                </a:lnTo>
                <a:lnTo>
                  <a:pt x="82" y="16"/>
                </a:lnTo>
                <a:lnTo>
                  <a:pt x="82" y="32"/>
                </a:lnTo>
                <a:lnTo>
                  <a:pt x="80" y="50"/>
                </a:lnTo>
                <a:lnTo>
                  <a:pt x="74" y="66"/>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9" name="Freeform 194"/>
          <p:cNvSpPr/>
          <p:nvPr/>
        </p:nvSpPr>
        <p:spPr bwMode="auto">
          <a:xfrm>
            <a:off x="5584985" y="4926786"/>
            <a:ext cx="47980" cy="35463"/>
          </a:xfrm>
          <a:custGeom>
            <a:avLst/>
            <a:gdLst>
              <a:gd name="T0" fmla="*/ 56 w 138"/>
              <a:gd name="T1" fmla="*/ 90 h 102"/>
              <a:gd name="T2" fmla="*/ 56 w 138"/>
              <a:gd name="T3" fmla="*/ 90 h 102"/>
              <a:gd name="T4" fmla="*/ 68 w 138"/>
              <a:gd name="T5" fmla="*/ 96 h 102"/>
              <a:gd name="T6" fmla="*/ 78 w 138"/>
              <a:gd name="T7" fmla="*/ 100 h 102"/>
              <a:gd name="T8" fmla="*/ 90 w 138"/>
              <a:gd name="T9" fmla="*/ 102 h 102"/>
              <a:gd name="T10" fmla="*/ 100 w 138"/>
              <a:gd name="T11" fmla="*/ 102 h 102"/>
              <a:gd name="T12" fmla="*/ 110 w 138"/>
              <a:gd name="T13" fmla="*/ 102 h 102"/>
              <a:gd name="T14" fmla="*/ 120 w 138"/>
              <a:gd name="T15" fmla="*/ 98 h 102"/>
              <a:gd name="T16" fmla="*/ 128 w 138"/>
              <a:gd name="T17" fmla="*/ 96 h 102"/>
              <a:gd name="T18" fmla="*/ 138 w 138"/>
              <a:gd name="T19" fmla="*/ 90 h 102"/>
              <a:gd name="T20" fmla="*/ 138 w 138"/>
              <a:gd name="T21" fmla="*/ 90 h 102"/>
              <a:gd name="T22" fmla="*/ 126 w 138"/>
              <a:gd name="T23" fmla="*/ 70 h 102"/>
              <a:gd name="T24" fmla="*/ 112 w 138"/>
              <a:gd name="T25" fmla="*/ 50 h 102"/>
              <a:gd name="T26" fmla="*/ 94 w 138"/>
              <a:gd name="T27" fmla="*/ 32 h 102"/>
              <a:gd name="T28" fmla="*/ 74 w 138"/>
              <a:gd name="T29" fmla="*/ 18 h 102"/>
              <a:gd name="T30" fmla="*/ 74 w 138"/>
              <a:gd name="T31" fmla="*/ 18 h 102"/>
              <a:gd name="T32" fmla="*/ 58 w 138"/>
              <a:gd name="T33" fmla="*/ 8 h 102"/>
              <a:gd name="T34" fmla="*/ 42 w 138"/>
              <a:gd name="T35" fmla="*/ 4 h 102"/>
              <a:gd name="T36" fmla="*/ 26 w 138"/>
              <a:gd name="T37" fmla="*/ 0 h 102"/>
              <a:gd name="T38" fmla="*/ 10 w 138"/>
              <a:gd name="T39" fmla="*/ 2 h 102"/>
              <a:gd name="T40" fmla="*/ 10 w 138"/>
              <a:gd name="T41" fmla="*/ 2 h 102"/>
              <a:gd name="T42" fmla="*/ 4 w 138"/>
              <a:gd name="T43" fmla="*/ 6 h 102"/>
              <a:gd name="T44" fmla="*/ 0 w 138"/>
              <a:gd name="T45" fmla="*/ 12 h 102"/>
              <a:gd name="T46" fmla="*/ 0 w 138"/>
              <a:gd name="T47" fmla="*/ 20 h 102"/>
              <a:gd name="T48" fmla="*/ 2 w 138"/>
              <a:gd name="T49" fmla="*/ 28 h 102"/>
              <a:gd name="T50" fmla="*/ 2 w 138"/>
              <a:gd name="T51" fmla="*/ 28 h 102"/>
              <a:gd name="T52" fmla="*/ 12 w 138"/>
              <a:gd name="T53" fmla="*/ 48 h 102"/>
              <a:gd name="T54" fmla="*/ 26 w 138"/>
              <a:gd name="T55" fmla="*/ 66 h 102"/>
              <a:gd name="T56" fmla="*/ 40 w 138"/>
              <a:gd name="T57" fmla="*/ 80 h 102"/>
              <a:gd name="T58" fmla="*/ 56 w 138"/>
              <a:gd name="T59" fmla="*/ 90 h 102"/>
              <a:gd name="T60" fmla="*/ 56 w 138"/>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02">
                <a:moveTo>
                  <a:pt x="56" y="90"/>
                </a:moveTo>
                <a:lnTo>
                  <a:pt x="56" y="90"/>
                </a:lnTo>
                <a:lnTo>
                  <a:pt x="68" y="96"/>
                </a:lnTo>
                <a:lnTo>
                  <a:pt x="78" y="100"/>
                </a:lnTo>
                <a:lnTo>
                  <a:pt x="90" y="102"/>
                </a:lnTo>
                <a:lnTo>
                  <a:pt x="100" y="102"/>
                </a:lnTo>
                <a:lnTo>
                  <a:pt x="110" y="102"/>
                </a:lnTo>
                <a:lnTo>
                  <a:pt x="120" y="98"/>
                </a:lnTo>
                <a:lnTo>
                  <a:pt x="128" y="96"/>
                </a:lnTo>
                <a:lnTo>
                  <a:pt x="138" y="90"/>
                </a:lnTo>
                <a:lnTo>
                  <a:pt x="138" y="90"/>
                </a:lnTo>
                <a:lnTo>
                  <a:pt x="126" y="70"/>
                </a:lnTo>
                <a:lnTo>
                  <a:pt x="112" y="50"/>
                </a:lnTo>
                <a:lnTo>
                  <a:pt x="94" y="32"/>
                </a:lnTo>
                <a:lnTo>
                  <a:pt x="74" y="18"/>
                </a:lnTo>
                <a:lnTo>
                  <a:pt x="74" y="18"/>
                </a:lnTo>
                <a:lnTo>
                  <a:pt x="58" y="8"/>
                </a:lnTo>
                <a:lnTo>
                  <a:pt x="42" y="4"/>
                </a:lnTo>
                <a:lnTo>
                  <a:pt x="26" y="0"/>
                </a:lnTo>
                <a:lnTo>
                  <a:pt x="10" y="2"/>
                </a:lnTo>
                <a:lnTo>
                  <a:pt x="10" y="2"/>
                </a:lnTo>
                <a:lnTo>
                  <a:pt x="4" y="6"/>
                </a:lnTo>
                <a:lnTo>
                  <a:pt x="0" y="12"/>
                </a:lnTo>
                <a:lnTo>
                  <a:pt x="0" y="20"/>
                </a:lnTo>
                <a:lnTo>
                  <a:pt x="2" y="28"/>
                </a:lnTo>
                <a:lnTo>
                  <a:pt x="2" y="28"/>
                </a:lnTo>
                <a:lnTo>
                  <a:pt x="12" y="48"/>
                </a:lnTo>
                <a:lnTo>
                  <a:pt x="26" y="66"/>
                </a:lnTo>
                <a:lnTo>
                  <a:pt x="40" y="80"/>
                </a:lnTo>
                <a:lnTo>
                  <a:pt x="56" y="90"/>
                </a:lnTo>
                <a:lnTo>
                  <a:pt x="56"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0" name="Freeform 195"/>
          <p:cNvSpPr/>
          <p:nvPr/>
        </p:nvSpPr>
        <p:spPr bwMode="auto">
          <a:xfrm>
            <a:off x="5626706" y="4908706"/>
            <a:ext cx="25033" cy="49370"/>
          </a:xfrm>
          <a:custGeom>
            <a:avLst/>
            <a:gdLst>
              <a:gd name="T0" fmla="*/ 68 w 72"/>
              <a:gd name="T1" fmla="*/ 82 h 142"/>
              <a:gd name="T2" fmla="*/ 68 w 72"/>
              <a:gd name="T3" fmla="*/ 82 h 142"/>
              <a:gd name="T4" fmla="*/ 60 w 72"/>
              <a:gd name="T5" fmla="*/ 102 h 142"/>
              <a:gd name="T6" fmla="*/ 48 w 72"/>
              <a:gd name="T7" fmla="*/ 120 h 142"/>
              <a:gd name="T8" fmla="*/ 34 w 72"/>
              <a:gd name="T9" fmla="*/ 132 h 142"/>
              <a:gd name="T10" fmla="*/ 26 w 72"/>
              <a:gd name="T11" fmla="*/ 138 h 142"/>
              <a:gd name="T12" fmla="*/ 18 w 72"/>
              <a:gd name="T13" fmla="*/ 142 h 142"/>
              <a:gd name="T14" fmla="*/ 18 w 72"/>
              <a:gd name="T15" fmla="*/ 142 h 142"/>
              <a:gd name="T16" fmla="*/ 12 w 72"/>
              <a:gd name="T17" fmla="*/ 132 h 142"/>
              <a:gd name="T18" fmla="*/ 6 w 72"/>
              <a:gd name="T19" fmla="*/ 120 h 142"/>
              <a:gd name="T20" fmla="*/ 4 w 72"/>
              <a:gd name="T21" fmla="*/ 108 h 142"/>
              <a:gd name="T22" fmla="*/ 0 w 72"/>
              <a:gd name="T23" fmla="*/ 96 h 142"/>
              <a:gd name="T24" fmla="*/ 0 w 72"/>
              <a:gd name="T25" fmla="*/ 84 h 142"/>
              <a:gd name="T26" fmla="*/ 0 w 72"/>
              <a:gd name="T27" fmla="*/ 74 h 142"/>
              <a:gd name="T28" fmla="*/ 2 w 72"/>
              <a:gd name="T29" fmla="*/ 62 h 142"/>
              <a:gd name="T30" fmla="*/ 4 w 72"/>
              <a:gd name="T31" fmla="*/ 50 h 142"/>
              <a:gd name="T32" fmla="*/ 4 w 72"/>
              <a:gd name="T33" fmla="*/ 50 h 142"/>
              <a:gd name="T34" fmla="*/ 12 w 72"/>
              <a:gd name="T35" fmla="*/ 34 h 142"/>
              <a:gd name="T36" fmla="*/ 22 w 72"/>
              <a:gd name="T37" fmla="*/ 20 h 142"/>
              <a:gd name="T38" fmla="*/ 34 w 72"/>
              <a:gd name="T39" fmla="*/ 10 h 142"/>
              <a:gd name="T40" fmla="*/ 46 w 72"/>
              <a:gd name="T41" fmla="*/ 2 h 142"/>
              <a:gd name="T42" fmla="*/ 46 w 72"/>
              <a:gd name="T43" fmla="*/ 2 h 142"/>
              <a:gd name="T44" fmla="*/ 54 w 72"/>
              <a:gd name="T45" fmla="*/ 0 h 142"/>
              <a:gd name="T46" fmla="*/ 60 w 72"/>
              <a:gd name="T47" fmla="*/ 2 h 142"/>
              <a:gd name="T48" fmla="*/ 64 w 72"/>
              <a:gd name="T49" fmla="*/ 8 h 142"/>
              <a:gd name="T50" fmla="*/ 68 w 72"/>
              <a:gd name="T51" fmla="*/ 14 h 142"/>
              <a:gd name="T52" fmla="*/ 68 w 72"/>
              <a:gd name="T53" fmla="*/ 14 h 142"/>
              <a:gd name="T54" fmla="*/ 70 w 72"/>
              <a:gd name="T55" fmla="*/ 30 h 142"/>
              <a:gd name="T56" fmla="*/ 72 w 72"/>
              <a:gd name="T57" fmla="*/ 48 h 142"/>
              <a:gd name="T58" fmla="*/ 70 w 72"/>
              <a:gd name="T59" fmla="*/ 64 h 142"/>
              <a:gd name="T60" fmla="*/ 68 w 72"/>
              <a:gd name="T61" fmla="*/ 82 h 142"/>
              <a:gd name="T62" fmla="*/ 68 w 72"/>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2">
                <a:moveTo>
                  <a:pt x="68" y="82"/>
                </a:moveTo>
                <a:lnTo>
                  <a:pt x="68" y="82"/>
                </a:lnTo>
                <a:lnTo>
                  <a:pt x="60" y="102"/>
                </a:lnTo>
                <a:lnTo>
                  <a:pt x="48" y="120"/>
                </a:lnTo>
                <a:lnTo>
                  <a:pt x="34" y="132"/>
                </a:lnTo>
                <a:lnTo>
                  <a:pt x="26" y="138"/>
                </a:lnTo>
                <a:lnTo>
                  <a:pt x="18" y="142"/>
                </a:lnTo>
                <a:lnTo>
                  <a:pt x="18" y="142"/>
                </a:lnTo>
                <a:lnTo>
                  <a:pt x="12" y="132"/>
                </a:lnTo>
                <a:lnTo>
                  <a:pt x="6" y="120"/>
                </a:lnTo>
                <a:lnTo>
                  <a:pt x="4" y="108"/>
                </a:lnTo>
                <a:lnTo>
                  <a:pt x="0" y="96"/>
                </a:lnTo>
                <a:lnTo>
                  <a:pt x="0" y="84"/>
                </a:lnTo>
                <a:lnTo>
                  <a:pt x="0" y="74"/>
                </a:lnTo>
                <a:lnTo>
                  <a:pt x="2" y="62"/>
                </a:lnTo>
                <a:lnTo>
                  <a:pt x="4" y="50"/>
                </a:lnTo>
                <a:lnTo>
                  <a:pt x="4" y="50"/>
                </a:lnTo>
                <a:lnTo>
                  <a:pt x="12" y="34"/>
                </a:lnTo>
                <a:lnTo>
                  <a:pt x="22" y="20"/>
                </a:lnTo>
                <a:lnTo>
                  <a:pt x="34" y="10"/>
                </a:lnTo>
                <a:lnTo>
                  <a:pt x="46" y="2"/>
                </a:lnTo>
                <a:lnTo>
                  <a:pt x="46" y="2"/>
                </a:lnTo>
                <a:lnTo>
                  <a:pt x="54" y="0"/>
                </a:lnTo>
                <a:lnTo>
                  <a:pt x="60" y="2"/>
                </a:lnTo>
                <a:lnTo>
                  <a:pt x="64" y="8"/>
                </a:lnTo>
                <a:lnTo>
                  <a:pt x="68" y="14"/>
                </a:lnTo>
                <a:lnTo>
                  <a:pt x="68" y="14"/>
                </a:lnTo>
                <a:lnTo>
                  <a:pt x="70" y="30"/>
                </a:lnTo>
                <a:lnTo>
                  <a:pt x="72" y="48"/>
                </a:lnTo>
                <a:lnTo>
                  <a:pt x="70" y="64"/>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1" name="Freeform 196"/>
          <p:cNvSpPr/>
          <p:nvPr/>
        </p:nvSpPr>
        <p:spPr bwMode="auto">
          <a:xfrm>
            <a:off x="5609322" y="4978242"/>
            <a:ext cx="52152" cy="30596"/>
          </a:xfrm>
          <a:custGeom>
            <a:avLst/>
            <a:gdLst>
              <a:gd name="T0" fmla="*/ 70 w 150"/>
              <a:gd name="T1" fmla="*/ 84 h 88"/>
              <a:gd name="T2" fmla="*/ 70 w 150"/>
              <a:gd name="T3" fmla="*/ 84 h 88"/>
              <a:gd name="T4" fmla="*/ 82 w 150"/>
              <a:gd name="T5" fmla="*/ 86 h 88"/>
              <a:gd name="T6" fmla="*/ 94 w 150"/>
              <a:gd name="T7" fmla="*/ 88 h 88"/>
              <a:gd name="T8" fmla="*/ 104 w 150"/>
              <a:gd name="T9" fmla="*/ 88 h 88"/>
              <a:gd name="T10" fmla="*/ 116 w 150"/>
              <a:gd name="T11" fmla="*/ 86 h 88"/>
              <a:gd name="T12" fmla="*/ 124 w 150"/>
              <a:gd name="T13" fmla="*/ 84 h 88"/>
              <a:gd name="T14" fmla="*/ 134 w 150"/>
              <a:gd name="T15" fmla="*/ 78 h 88"/>
              <a:gd name="T16" fmla="*/ 142 w 150"/>
              <a:gd name="T17" fmla="*/ 74 h 88"/>
              <a:gd name="T18" fmla="*/ 150 w 150"/>
              <a:gd name="T19" fmla="*/ 68 h 88"/>
              <a:gd name="T20" fmla="*/ 150 w 150"/>
              <a:gd name="T21" fmla="*/ 68 h 88"/>
              <a:gd name="T22" fmla="*/ 134 w 150"/>
              <a:gd name="T23" fmla="*/ 48 h 88"/>
              <a:gd name="T24" fmla="*/ 116 w 150"/>
              <a:gd name="T25" fmla="*/ 32 h 88"/>
              <a:gd name="T26" fmla="*/ 96 w 150"/>
              <a:gd name="T27" fmla="*/ 18 h 88"/>
              <a:gd name="T28" fmla="*/ 74 w 150"/>
              <a:gd name="T29" fmla="*/ 8 h 88"/>
              <a:gd name="T30" fmla="*/ 74 w 150"/>
              <a:gd name="T31" fmla="*/ 8 h 88"/>
              <a:gd name="T32" fmla="*/ 56 w 150"/>
              <a:gd name="T33" fmla="*/ 2 h 88"/>
              <a:gd name="T34" fmla="*/ 38 w 150"/>
              <a:gd name="T35" fmla="*/ 0 h 88"/>
              <a:gd name="T36" fmla="*/ 22 w 150"/>
              <a:gd name="T37" fmla="*/ 0 h 88"/>
              <a:gd name="T38" fmla="*/ 8 w 150"/>
              <a:gd name="T39" fmla="*/ 4 h 88"/>
              <a:gd name="T40" fmla="*/ 8 w 150"/>
              <a:gd name="T41" fmla="*/ 4 h 88"/>
              <a:gd name="T42" fmla="*/ 2 w 150"/>
              <a:gd name="T43" fmla="*/ 10 h 88"/>
              <a:gd name="T44" fmla="*/ 0 w 150"/>
              <a:gd name="T45" fmla="*/ 16 h 88"/>
              <a:gd name="T46" fmla="*/ 0 w 150"/>
              <a:gd name="T47" fmla="*/ 24 h 88"/>
              <a:gd name="T48" fmla="*/ 6 w 150"/>
              <a:gd name="T49" fmla="*/ 32 h 88"/>
              <a:gd name="T50" fmla="*/ 6 w 150"/>
              <a:gd name="T51" fmla="*/ 32 h 88"/>
              <a:gd name="T52" fmla="*/ 18 w 150"/>
              <a:gd name="T53" fmla="*/ 50 h 88"/>
              <a:gd name="T54" fmla="*/ 34 w 150"/>
              <a:gd name="T55" fmla="*/ 64 h 88"/>
              <a:gd name="T56" fmla="*/ 52 w 150"/>
              <a:gd name="T57" fmla="*/ 76 h 88"/>
              <a:gd name="T58" fmla="*/ 70 w 150"/>
              <a:gd name="T59" fmla="*/ 84 h 88"/>
              <a:gd name="T60" fmla="*/ 70 w 150"/>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88">
                <a:moveTo>
                  <a:pt x="70" y="84"/>
                </a:moveTo>
                <a:lnTo>
                  <a:pt x="70" y="84"/>
                </a:lnTo>
                <a:lnTo>
                  <a:pt x="82" y="86"/>
                </a:lnTo>
                <a:lnTo>
                  <a:pt x="94" y="88"/>
                </a:lnTo>
                <a:lnTo>
                  <a:pt x="104" y="88"/>
                </a:lnTo>
                <a:lnTo>
                  <a:pt x="116" y="86"/>
                </a:lnTo>
                <a:lnTo>
                  <a:pt x="124" y="84"/>
                </a:lnTo>
                <a:lnTo>
                  <a:pt x="134" y="78"/>
                </a:lnTo>
                <a:lnTo>
                  <a:pt x="142" y="74"/>
                </a:lnTo>
                <a:lnTo>
                  <a:pt x="150" y="68"/>
                </a:lnTo>
                <a:lnTo>
                  <a:pt x="150" y="68"/>
                </a:lnTo>
                <a:lnTo>
                  <a:pt x="134" y="48"/>
                </a:lnTo>
                <a:lnTo>
                  <a:pt x="116" y="32"/>
                </a:lnTo>
                <a:lnTo>
                  <a:pt x="96" y="18"/>
                </a:lnTo>
                <a:lnTo>
                  <a:pt x="74" y="8"/>
                </a:lnTo>
                <a:lnTo>
                  <a:pt x="74" y="8"/>
                </a:lnTo>
                <a:lnTo>
                  <a:pt x="56" y="2"/>
                </a:lnTo>
                <a:lnTo>
                  <a:pt x="38" y="0"/>
                </a:lnTo>
                <a:lnTo>
                  <a:pt x="22" y="0"/>
                </a:lnTo>
                <a:lnTo>
                  <a:pt x="8" y="4"/>
                </a:lnTo>
                <a:lnTo>
                  <a:pt x="8" y="4"/>
                </a:lnTo>
                <a:lnTo>
                  <a:pt x="2" y="10"/>
                </a:lnTo>
                <a:lnTo>
                  <a:pt x="0" y="16"/>
                </a:lnTo>
                <a:lnTo>
                  <a:pt x="0" y="24"/>
                </a:lnTo>
                <a:lnTo>
                  <a:pt x="6" y="32"/>
                </a:lnTo>
                <a:lnTo>
                  <a:pt x="6" y="32"/>
                </a:lnTo>
                <a:lnTo>
                  <a:pt x="18" y="50"/>
                </a:lnTo>
                <a:lnTo>
                  <a:pt x="34" y="64"/>
                </a:lnTo>
                <a:lnTo>
                  <a:pt x="52" y="76"/>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2" name="Freeform 197"/>
          <p:cNvSpPr/>
          <p:nvPr/>
        </p:nvSpPr>
        <p:spPr bwMode="auto">
          <a:xfrm>
            <a:off x="5650348" y="4951123"/>
            <a:ext cx="23642" cy="50761"/>
          </a:xfrm>
          <a:custGeom>
            <a:avLst/>
            <a:gdLst>
              <a:gd name="T0" fmla="*/ 68 w 68"/>
              <a:gd name="T1" fmla="*/ 76 h 146"/>
              <a:gd name="T2" fmla="*/ 68 w 68"/>
              <a:gd name="T3" fmla="*/ 76 h 146"/>
              <a:gd name="T4" fmla="*/ 64 w 68"/>
              <a:gd name="T5" fmla="*/ 98 h 146"/>
              <a:gd name="T6" fmla="*/ 56 w 68"/>
              <a:gd name="T7" fmla="*/ 116 h 146"/>
              <a:gd name="T8" fmla="*/ 46 w 68"/>
              <a:gd name="T9" fmla="*/ 132 h 146"/>
              <a:gd name="T10" fmla="*/ 38 w 68"/>
              <a:gd name="T11" fmla="*/ 140 h 146"/>
              <a:gd name="T12" fmla="*/ 32 w 68"/>
              <a:gd name="T13" fmla="*/ 146 h 146"/>
              <a:gd name="T14" fmla="*/ 32 w 68"/>
              <a:gd name="T15" fmla="*/ 146 h 146"/>
              <a:gd name="T16" fmla="*/ 24 w 68"/>
              <a:gd name="T17" fmla="*/ 136 h 146"/>
              <a:gd name="T18" fmla="*/ 16 w 68"/>
              <a:gd name="T19" fmla="*/ 126 h 146"/>
              <a:gd name="T20" fmla="*/ 10 w 68"/>
              <a:gd name="T21" fmla="*/ 114 h 146"/>
              <a:gd name="T22" fmla="*/ 6 w 68"/>
              <a:gd name="T23" fmla="*/ 104 h 146"/>
              <a:gd name="T24" fmla="*/ 2 w 68"/>
              <a:gd name="T25" fmla="*/ 92 h 146"/>
              <a:gd name="T26" fmla="*/ 0 w 68"/>
              <a:gd name="T27" fmla="*/ 80 h 146"/>
              <a:gd name="T28" fmla="*/ 0 w 68"/>
              <a:gd name="T29" fmla="*/ 68 h 146"/>
              <a:gd name="T30" fmla="*/ 0 w 68"/>
              <a:gd name="T31" fmla="*/ 56 h 146"/>
              <a:gd name="T32" fmla="*/ 0 w 68"/>
              <a:gd name="T33" fmla="*/ 56 h 146"/>
              <a:gd name="T34" fmla="*/ 4 w 68"/>
              <a:gd name="T35" fmla="*/ 40 h 146"/>
              <a:gd name="T36" fmla="*/ 12 w 68"/>
              <a:gd name="T37" fmla="*/ 24 h 146"/>
              <a:gd name="T38" fmla="*/ 22 w 68"/>
              <a:gd name="T39" fmla="*/ 12 h 146"/>
              <a:gd name="T40" fmla="*/ 32 w 68"/>
              <a:gd name="T41" fmla="*/ 2 h 146"/>
              <a:gd name="T42" fmla="*/ 32 w 68"/>
              <a:gd name="T43" fmla="*/ 2 h 146"/>
              <a:gd name="T44" fmla="*/ 38 w 68"/>
              <a:gd name="T45" fmla="*/ 0 h 146"/>
              <a:gd name="T46" fmla="*/ 46 w 68"/>
              <a:gd name="T47" fmla="*/ 0 h 146"/>
              <a:gd name="T48" fmla="*/ 52 w 68"/>
              <a:gd name="T49" fmla="*/ 4 h 146"/>
              <a:gd name="T50" fmla="*/ 56 w 68"/>
              <a:gd name="T51" fmla="*/ 8 h 146"/>
              <a:gd name="T52" fmla="*/ 56 w 68"/>
              <a:gd name="T53" fmla="*/ 8 h 146"/>
              <a:gd name="T54" fmla="*/ 62 w 68"/>
              <a:gd name="T55" fmla="*/ 24 h 146"/>
              <a:gd name="T56" fmla="*/ 66 w 68"/>
              <a:gd name="T57" fmla="*/ 42 h 146"/>
              <a:gd name="T58" fmla="*/ 68 w 68"/>
              <a:gd name="T59" fmla="*/ 58 h 146"/>
              <a:gd name="T60" fmla="*/ 68 w 68"/>
              <a:gd name="T61" fmla="*/ 76 h 146"/>
              <a:gd name="T62" fmla="*/ 68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68" y="76"/>
                </a:moveTo>
                <a:lnTo>
                  <a:pt x="68" y="76"/>
                </a:lnTo>
                <a:lnTo>
                  <a:pt x="64" y="98"/>
                </a:lnTo>
                <a:lnTo>
                  <a:pt x="56" y="116"/>
                </a:lnTo>
                <a:lnTo>
                  <a:pt x="46" y="132"/>
                </a:lnTo>
                <a:lnTo>
                  <a:pt x="38" y="140"/>
                </a:lnTo>
                <a:lnTo>
                  <a:pt x="32" y="146"/>
                </a:lnTo>
                <a:lnTo>
                  <a:pt x="32" y="146"/>
                </a:lnTo>
                <a:lnTo>
                  <a:pt x="24" y="136"/>
                </a:lnTo>
                <a:lnTo>
                  <a:pt x="16" y="126"/>
                </a:lnTo>
                <a:lnTo>
                  <a:pt x="10" y="114"/>
                </a:lnTo>
                <a:lnTo>
                  <a:pt x="6" y="104"/>
                </a:lnTo>
                <a:lnTo>
                  <a:pt x="2" y="92"/>
                </a:lnTo>
                <a:lnTo>
                  <a:pt x="0" y="80"/>
                </a:lnTo>
                <a:lnTo>
                  <a:pt x="0" y="68"/>
                </a:lnTo>
                <a:lnTo>
                  <a:pt x="0" y="56"/>
                </a:lnTo>
                <a:lnTo>
                  <a:pt x="0" y="56"/>
                </a:lnTo>
                <a:lnTo>
                  <a:pt x="4" y="40"/>
                </a:lnTo>
                <a:lnTo>
                  <a:pt x="12" y="24"/>
                </a:lnTo>
                <a:lnTo>
                  <a:pt x="22" y="12"/>
                </a:lnTo>
                <a:lnTo>
                  <a:pt x="32" y="2"/>
                </a:lnTo>
                <a:lnTo>
                  <a:pt x="32" y="2"/>
                </a:lnTo>
                <a:lnTo>
                  <a:pt x="38" y="0"/>
                </a:lnTo>
                <a:lnTo>
                  <a:pt x="46" y="0"/>
                </a:lnTo>
                <a:lnTo>
                  <a:pt x="52" y="4"/>
                </a:lnTo>
                <a:lnTo>
                  <a:pt x="56" y="8"/>
                </a:lnTo>
                <a:lnTo>
                  <a:pt x="56" y="8"/>
                </a:lnTo>
                <a:lnTo>
                  <a:pt x="62" y="24"/>
                </a:lnTo>
                <a:lnTo>
                  <a:pt x="66" y="42"/>
                </a:lnTo>
                <a:lnTo>
                  <a:pt x="68" y="58"/>
                </a:lnTo>
                <a:lnTo>
                  <a:pt x="68" y="76"/>
                </a:lnTo>
                <a:lnTo>
                  <a:pt x="68"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3" name="Freeform 198"/>
          <p:cNvSpPr/>
          <p:nvPr/>
        </p:nvSpPr>
        <p:spPr bwMode="auto">
          <a:xfrm>
            <a:off x="5643395" y="5022745"/>
            <a:ext cx="54238" cy="27119"/>
          </a:xfrm>
          <a:custGeom>
            <a:avLst/>
            <a:gdLst>
              <a:gd name="T0" fmla="*/ 82 w 156"/>
              <a:gd name="T1" fmla="*/ 78 h 78"/>
              <a:gd name="T2" fmla="*/ 82 w 156"/>
              <a:gd name="T3" fmla="*/ 78 h 78"/>
              <a:gd name="T4" fmla="*/ 94 w 156"/>
              <a:gd name="T5" fmla="*/ 78 h 78"/>
              <a:gd name="T6" fmla="*/ 106 w 156"/>
              <a:gd name="T7" fmla="*/ 76 h 78"/>
              <a:gd name="T8" fmla="*/ 118 w 156"/>
              <a:gd name="T9" fmla="*/ 74 h 78"/>
              <a:gd name="T10" fmla="*/ 126 w 156"/>
              <a:gd name="T11" fmla="*/ 72 h 78"/>
              <a:gd name="T12" fmla="*/ 136 w 156"/>
              <a:gd name="T13" fmla="*/ 66 h 78"/>
              <a:gd name="T14" fmla="*/ 144 w 156"/>
              <a:gd name="T15" fmla="*/ 60 h 78"/>
              <a:gd name="T16" fmla="*/ 150 w 156"/>
              <a:gd name="T17" fmla="*/ 54 h 78"/>
              <a:gd name="T18" fmla="*/ 156 w 156"/>
              <a:gd name="T19" fmla="*/ 46 h 78"/>
              <a:gd name="T20" fmla="*/ 156 w 156"/>
              <a:gd name="T21" fmla="*/ 46 h 78"/>
              <a:gd name="T22" fmla="*/ 138 w 156"/>
              <a:gd name="T23" fmla="*/ 30 h 78"/>
              <a:gd name="T24" fmla="*/ 116 w 156"/>
              <a:gd name="T25" fmla="*/ 18 h 78"/>
              <a:gd name="T26" fmla="*/ 94 w 156"/>
              <a:gd name="T27" fmla="*/ 8 h 78"/>
              <a:gd name="T28" fmla="*/ 70 w 156"/>
              <a:gd name="T29" fmla="*/ 2 h 78"/>
              <a:gd name="T30" fmla="*/ 70 w 156"/>
              <a:gd name="T31" fmla="*/ 2 h 78"/>
              <a:gd name="T32" fmla="*/ 52 w 156"/>
              <a:gd name="T33" fmla="*/ 0 h 78"/>
              <a:gd name="T34" fmla="*/ 34 w 156"/>
              <a:gd name="T35" fmla="*/ 2 h 78"/>
              <a:gd name="T36" fmla="*/ 18 w 156"/>
              <a:gd name="T37" fmla="*/ 6 h 78"/>
              <a:gd name="T38" fmla="*/ 4 w 156"/>
              <a:gd name="T39" fmla="*/ 12 h 78"/>
              <a:gd name="T40" fmla="*/ 4 w 156"/>
              <a:gd name="T41" fmla="*/ 12 h 78"/>
              <a:gd name="T42" fmla="*/ 0 w 156"/>
              <a:gd name="T43" fmla="*/ 18 h 78"/>
              <a:gd name="T44" fmla="*/ 0 w 156"/>
              <a:gd name="T45" fmla="*/ 24 h 78"/>
              <a:gd name="T46" fmla="*/ 2 w 156"/>
              <a:gd name="T47" fmla="*/ 32 h 78"/>
              <a:gd name="T48" fmla="*/ 8 w 156"/>
              <a:gd name="T49" fmla="*/ 40 h 78"/>
              <a:gd name="T50" fmla="*/ 8 w 156"/>
              <a:gd name="T51" fmla="*/ 40 h 78"/>
              <a:gd name="T52" fmla="*/ 24 w 156"/>
              <a:gd name="T53" fmla="*/ 54 h 78"/>
              <a:gd name="T54" fmla="*/ 44 w 156"/>
              <a:gd name="T55" fmla="*/ 64 h 78"/>
              <a:gd name="T56" fmla="*/ 62 w 156"/>
              <a:gd name="T57" fmla="*/ 72 h 78"/>
              <a:gd name="T58" fmla="*/ 82 w 156"/>
              <a:gd name="T59" fmla="*/ 78 h 78"/>
              <a:gd name="T60" fmla="*/ 82 w 156"/>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78">
                <a:moveTo>
                  <a:pt x="82" y="78"/>
                </a:moveTo>
                <a:lnTo>
                  <a:pt x="82" y="78"/>
                </a:lnTo>
                <a:lnTo>
                  <a:pt x="94" y="78"/>
                </a:lnTo>
                <a:lnTo>
                  <a:pt x="106" y="76"/>
                </a:lnTo>
                <a:lnTo>
                  <a:pt x="118" y="74"/>
                </a:lnTo>
                <a:lnTo>
                  <a:pt x="126" y="72"/>
                </a:lnTo>
                <a:lnTo>
                  <a:pt x="136" y="66"/>
                </a:lnTo>
                <a:lnTo>
                  <a:pt x="144" y="60"/>
                </a:lnTo>
                <a:lnTo>
                  <a:pt x="150" y="54"/>
                </a:lnTo>
                <a:lnTo>
                  <a:pt x="156" y="46"/>
                </a:lnTo>
                <a:lnTo>
                  <a:pt x="156" y="46"/>
                </a:lnTo>
                <a:lnTo>
                  <a:pt x="138" y="30"/>
                </a:lnTo>
                <a:lnTo>
                  <a:pt x="116" y="18"/>
                </a:lnTo>
                <a:lnTo>
                  <a:pt x="94" y="8"/>
                </a:lnTo>
                <a:lnTo>
                  <a:pt x="70" y="2"/>
                </a:lnTo>
                <a:lnTo>
                  <a:pt x="70" y="2"/>
                </a:lnTo>
                <a:lnTo>
                  <a:pt x="52" y="0"/>
                </a:lnTo>
                <a:lnTo>
                  <a:pt x="34" y="2"/>
                </a:lnTo>
                <a:lnTo>
                  <a:pt x="18" y="6"/>
                </a:lnTo>
                <a:lnTo>
                  <a:pt x="4" y="12"/>
                </a:lnTo>
                <a:lnTo>
                  <a:pt x="4" y="12"/>
                </a:lnTo>
                <a:lnTo>
                  <a:pt x="0" y="18"/>
                </a:lnTo>
                <a:lnTo>
                  <a:pt x="0" y="24"/>
                </a:lnTo>
                <a:lnTo>
                  <a:pt x="2" y="32"/>
                </a:lnTo>
                <a:lnTo>
                  <a:pt x="8" y="40"/>
                </a:lnTo>
                <a:lnTo>
                  <a:pt x="8" y="40"/>
                </a:lnTo>
                <a:lnTo>
                  <a:pt x="24" y="54"/>
                </a:lnTo>
                <a:lnTo>
                  <a:pt x="44" y="64"/>
                </a:lnTo>
                <a:lnTo>
                  <a:pt x="62" y="72"/>
                </a:lnTo>
                <a:lnTo>
                  <a:pt x="82" y="78"/>
                </a:lnTo>
                <a:lnTo>
                  <a:pt x="82"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4" name="Freeform 199"/>
          <p:cNvSpPr/>
          <p:nvPr/>
        </p:nvSpPr>
        <p:spPr bwMode="auto">
          <a:xfrm>
            <a:off x="5681639" y="4987977"/>
            <a:ext cx="24338" cy="50761"/>
          </a:xfrm>
          <a:custGeom>
            <a:avLst/>
            <a:gdLst>
              <a:gd name="T0" fmla="*/ 70 w 70"/>
              <a:gd name="T1" fmla="*/ 70 h 146"/>
              <a:gd name="T2" fmla="*/ 70 w 70"/>
              <a:gd name="T3" fmla="*/ 70 h 146"/>
              <a:gd name="T4" fmla="*/ 70 w 70"/>
              <a:gd name="T5" fmla="*/ 92 h 146"/>
              <a:gd name="T6" fmla="*/ 66 w 70"/>
              <a:gd name="T7" fmla="*/ 112 h 146"/>
              <a:gd name="T8" fmla="*/ 58 w 70"/>
              <a:gd name="T9" fmla="*/ 130 h 146"/>
              <a:gd name="T10" fmla="*/ 54 w 70"/>
              <a:gd name="T11" fmla="*/ 140 h 146"/>
              <a:gd name="T12" fmla="*/ 46 w 70"/>
              <a:gd name="T13" fmla="*/ 146 h 146"/>
              <a:gd name="T14" fmla="*/ 46 w 70"/>
              <a:gd name="T15" fmla="*/ 146 h 146"/>
              <a:gd name="T16" fmla="*/ 38 w 70"/>
              <a:gd name="T17" fmla="*/ 138 h 146"/>
              <a:gd name="T18" fmla="*/ 28 w 70"/>
              <a:gd name="T19" fmla="*/ 130 h 146"/>
              <a:gd name="T20" fmla="*/ 20 w 70"/>
              <a:gd name="T21" fmla="*/ 120 h 146"/>
              <a:gd name="T22" fmla="*/ 14 w 70"/>
              <a:gd name="T23" fmla="*/ 110 h 146"/>
              <a:gd name="T24" fmla="*/ 8 w 70"/>
              <a:gd name="T25" fmla="*/ 100 h 146"/>
              <a:gd name="T26" fmla="*/ 4 w 70"/>
              <a:gd name="T27" fmla="*/ 88 h 146"/>
              <a:gd name="T28" fmla="*/ 0 w 70"/>
              <a:gd name="T29" fmla="*/ 76 h 146"/>
              <a:gd name="T30" fmla="*/ 0 w 70"/>
              <a:gd name="T31" fmla="*/ 64 h 146"/>
              <a:gd name="T32" fmla="*/ 0 w 70"/>
              <a:gd name="T33" fmla="*/ 64 h 146"/>
              <a:gd name="T34" fmla="*/ 0 w 70"/>
              <a:gd name="T35" fmla="*/ 48 h 146"/>
              <a:gd name="T36" fmla="*/ 4 w 70"/>
              <a:gd name="T37" fmla="*/ 32 h 146"/>
              <a:gd name="T38" fmla="*/ 10 w 70"/>
              <a:gd name="T39" fmla="*/ 16 h 146"/>
              <a:gd name="T40" fmla="*/ 20 w 70"/>
              <a:gd name="T41" fmla="*/ 4 h 146"/>
              <a:gd name="T42" fmla="*/ 20 w 70"/>
              <a:gd name="T43" fmla="*/ 4 h 146"/>
              <a:gd name="T44" fmla="*/ 24 w 70"/>
              <a:gd name="T45" fmla="*/ 0 h 146"/>
              <a:gd name="T46" fmla="*/ 32 w 70"/>
              <a:gd name="T47" fmla="*/ 0 h 146"/>
              <a:gd name="T48" fmla="*/ 38 w 70"/>
              <a:gd name="T49" fmla="*/ 2 h 146"/>
              <a:gd name="T50" fmla="*/ 44 w 70"/>
              <a:gd name="T51" fmla="*/ 8 h 146"/>
              <a:gd name="T52" fmla="*/ 44 w 70"/>
              <a:gd name="T53" fmla="*/ 8 h 146"/>
              <a:gd name="T54" fmla="*/ 52 w 70"/>
              <a:gd name="T55" fmla="*/ 22 h 146"/>
              <a:gd name="T56" fmla="*/ 60 w 70"/>
              <a:gd name="T57" fmla="*/ 36 h 146"/>
              <a:gd name="T58" fmla="*/ 66 w 70"/>
              <a:gd name="T59" fmla="*/ 54 h 146"/>
              <a:gd name="T60" fmla="*/ 70 w 70"/>
              <a:gd name="T61" fmla="*/ 70 h 146"/>
              <a:gd name="T62" fmla="*/ 70 w 70"/>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6">
                <a:moveTo>
                  <a:pt x="70" y="70"/>
                </a:moveTo>
                <a:lnTo>
                  <a:pt x="70" y="70"/>
                </a:lnTo>
                <a:lnTo>
                  <a:pt x="70" y="92"/>
                </a:lnTo>
                <a:lnTo>
                  <a:pt x="66" y="112"/>
                </a:lnTo>
                <a:lnTo>
                  <a:pt x="58" y="130"/>
                </a:lnTo>
                <a:lnTo>
                  <a:pt x="54" y="140"/>
                </a:lnTo>
                <a:lnTo>
                  <a:pt x="46" y="146"/>
                </a:lnTo>
                <a:lnTo>
                  <a:pt x="46" y="146"/>
                </a:lnTo>
                <a:lnTo>
                  <a:pt x="38" y="138"/>
                </a:lnTo>
                <a:lnTo>
                  <a:pt x="28" y="130"/>
                </a:lnTo>
                <a:lnTo>
                  <a:pt x="20" y="120"/>
                </a:lnTo>
                <a:lnTo>
                  <a:pt x="14" y="110"/>
                </a:lnTo>
                <a:lnTo>
                  <a:pt x="8" y="100"/>
                </a:lnTo>
                <a:lnTo>
                  <a:pt x="4" y="88"/>
                </a:lnTo>
                <a:lnTo>
                  <a:pt x="0" y="76"/>
                </a:lnTo>
                <a:lnTo>
                  <a:pt x="0" y="64"/>
                </a:lnTo>
                <a:lnTo>
                  <a:pt x="0" y="64"/>
                </a:lnTo>
                <a:lnTo>
                  <a:pt x="0" y="48"/>
                </a:lnTo>
                <a:lnTo>
                  <a:pt x="4" y="32"/>
                </a:lnTo>
                <a:lnTo>
                  <a:pt x="10" y="16"/>
                </a:lnTo>
                <a:lnTo>
                  <a:pt x="20" y="4"/>
                </a:lnTo>
                <a:lnTo>
                  <a:pt x="20" y="4"/>
                </a:lnTo>
                <a:lnTo>
                  <a:pt x="24" y="0"/>
                </a:lnTo>
                <a:lnTo>
                  <a:pt x="32" y="0"/>
                </a:lnTo>
                <a:lnTo>
                  <a:pt x="38" y="2"/>
                </a:lnTo>
                <a:lnTo>
                  <a:pt x="44" y="8"/>
                </a:lnTo>
                <a:lnTo>
                  <a:pt x="44" y="8"/>
                </a:lnTo>
                <a:lnTo>
                  <a:pt x="52" y="22"/>
                </a:lnTo>
                <a:lnTo>
                  <a:pt x="60" y="36"/>
                </a:lnTo>
                <a:lnTo>
                  <a:pt x="66" y="54"/>
                </a:lnTo>
                <a:lnTo>
                  <a:pt x="70" y="70"/>
                </a:lnTo>
                <a:lnTo>
                  <a:pt x="7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5" name="Freeform 200"/>
          <p:cNvSpPr/>
          <p:nvPr/>
        </p:nvSpPr>
        <p:spPr bwMode="auto">
          <a:xfrm>
            <a:off x="5685811" y="5058903"/>
            <a:ext cx="56324" cy="25033"/>
          </a:xfrm>
          <a:custGeom>
            <a:avLst/>
            <a:gdLst>
              <a:gd name="T0" fmla="*/ 94 w 162"/>
              <a:gd name="T1" fmla="*/ 72 h 72"/>
              <a:gd name="T2" fmla="*/ 94 w 162"/>
              <a:gd name="T3" fmla="*/ 72 h 72"/>
              <a:gd name="T4" fmla="*/ 106 w 162"/>
              <a:gd name="T5" fmla="*/ 70 h 72"/>
              <a:gd name="T6" fmla="*/ 118 w 162"/>
              <a:gd name="T7" fmla="*/ 68 h 72"/>
              <a:gd name="T8" fmla="*/ 128 w 162"/>
              <a:gd name="T9" fmla="*/ 64 h 72"/>
              <a:gd name="T10" fmla="*/ 138 w 162"/>
              <a:gd name="T11" fmla="*/ 58 h 72"/>
              <a:gd name="T12" fmla="*/ 146 w 162"/>
              <a:gd name="T13" fmla="*/ 52 h 72"/>
              <a:gd name="T14" fmla="*/ 152 w 162"/>
              <a:gd name="T15" fmla="*/ 44 h 72"/>
              <a:gd name="T16" fmla="*/ 158 w 162"/>
              <a:gd name="T17" fmla="*/ 36 h 72"/>
              <a:gd name="T18" fmla="*/ 162 w 162"/>
              <a:gd name="T19" fmla="*/ 28 h 72"/>
              <a:gd name="T20" fmla="*/ 162 w 162"/>
              <a:gd name="T21" fmla="*/ 28 h 72"/>
              <a:gd name="T22" fmla="*/ 140 w 162"/>
              <a:gd name="T23" fmla="*/ 16 h 72"/>
              <a:gd name="T24" fmla="*/ 116 w 162"/>
              <a:gd name="T25" fmla="*/ 8 h 72"/>
              <a:gd name="T26" fmla="*/ 92 w 162"/>
              <a:gd name="T27" fmla="*/ 2 h 72"/>
              <a:gd name="T28" fmla="*/ 66 w 162"/>
              <a:gd name="T29" fmla="*/ 0 h 72"/>
              <a:gd name="T30" fmla="*/ 66 w 162"/>
              <a:gd name="T31" fmla="*/ 0 h 72"/>
              <a:gd name="T32" fmla="*/ 48 w 162"/>
              <a:gd name="T33" fmla="*/ 2 h 72"/>
              <a:gd name="T34" fmla="*/ 32 w 162"/>
              <a:gd name="T35" fmla="*/ 6 h 72"/>
              <a:gd name="T36" fmla="*/ 16 w 162"/>
              <a:gd name="T37" fmla="*/ 14 h 72"/>
              <a:gd name="T38" fmla="*/ 4 w 162"/>
              <a:gd name="T39" fmla="*/ 24 h 72"/>
              <a:gd name="T40" fmla="*/ 4 w 162"/>
              <a:gd name="T41" fmla="*/ 24 h 72"/>
              <a:gd name="T42" fmla="*/ 0 w 162"/>
              <a:gd name="T43" fmla="*/ 30 h 72"/>
              <a:gd name="T44" fmla="*/ 2 w 162"/>
              <a:gd name="T45" fmla="*/ 36 h 72"/>
              <a:gd name="T46" fmla="*/ 6 w 162"/>
              <a:gd name="T47" fmla="*/ 44 h 72"/>
              <a:gd name="T48" fmla="*/ 12 w 162"/>
              <a:gd name="T49" fmla="*/ 50 h 72"/>
              <a:gd name="T50" fmla="*/ 12 w 162"/>
              <a:gd name="T51" fmla="*/ 50 h 72"/>
              <a:gd name="T52" fmla="*/ 32 w 162"/>
              <a:gd name="T53" fmla="*/ 60 h 72"/>
              <a:gd name="T54" fmla="*/ 52 w 162"/>
              <a:gd name="T55" fmla="*/ 68 h 72"/>
              <a:gd name="T56" fmla="*/ 74 w 162"/>
              <a:gd name="T57" fmla="*/ 72 h 72"/>
              <a:gd name="T58" fmla="*/ 94 w 162"/>
              <a:gd name="T59" fmla="*/ 72 h 72"/>
              <a:gd name="T60" fmla="*/ 94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94" y="72"/>
                </a:moveTo>
                <a:lnTo>
                  <a:pt x="94" y="72"/>
                </a:lnTo>
                <a:lnTo>
                  <a:pt x="106" y="70"/>
                </a:lnTo>
                <a:lnTo>
                  <a:pt x="118" y="68"/>
                </a:lnTo>
                <a:lnTo>
                  <a:pt x="128" y="64"/>
                </a:lnTo>
                <a:lnTo>
                  <a:pt x="138" y="58"/>
                </a:lnTo>
                <a:lnTo>
                  <a:pt x="146" y="52"/>
                </a:lnTo>
                <a:lnTo>
                  <a:pt x="152" y="44"/>
                </a:lnTo>
                <a:lnTo>
                  <a:pt x="158" y="36"/>
                </a:lnTo>
                <a:lnTo>
                  <a:pt x="162" y="28"/>
                </a:lnTo>
                <a:lnTo>
                  <a:pt x="162" y="28"/>
                </a:lnTo>
                <a:lnTo>
                  <a:pt x="140" y="16"/>
                </a:lnTo>
                <a:lnTo>
                  <a:pt x="116" y="8"/>
                </a:lnTo>
                <a:lnTo>
                  <a:pt x="92" y="2"/>
                </a:lnTo>
                <a:lnTo>
                  <a:pt x="66" y="0"/>
                </a:lnTo>
                <a:lnTo>
                  <a:pt x="66" y="0"/>
                </a:lnTo>
                <a:lnTo>
                  <a:pt x="48" y="2"/>
                </a:lnTo>
                <a:lnTo>
                  <a:pt x="32" y="6"/>
                </a:lnTo>
                <a:lnTo>
                  <a:pt x="16" y="14"/>
                </a:lnTo>
                <a:lnTo>
                  <a:pt x="4" y="24"/>
                </a:lnTo>
                <a:lnTo>
                  <a:pt x="4" y="24"/>
                </a:lnTo>
                <a:lnTo>
                  <a:pt x="0" y="30"/>
                </a:lnTo>
                <a:lnTo>
                  <a:pt x="2" y="36"/>
                </a:lnTo>
                <a:lnTo>
                  <a:pt x="6" y="44"/>
                </a:lnTo>
                <a:lnTo>
                  <a:pt x="12" y="50"/>
                </a:lnTo>
                <a:lnTo>
                  <a:pt x="12" y="50"/>
                </a:lnTo>
                <a:lnTo>
                  <a:pt x="32" y="60"/>
                </a:lnTo>
                <a:lnTo>
                  <a:pt x="52" y="68"/>
                </a:lnTo>
                <a:lnTo>
                  <a:pt x="74" y="72"/>
                </a:lnTo>
                <a:lnTo>
                  <a:pt x="94" y="72"/>
                </a:lnTo>
                <a:lnTo>
                  <a:pt x="94"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6" name="Freeform 201"/>
          <p:cNvSpPr/>
          <p:nvPr/>
        </p:nvSpPr>
        <p:spPr bwMode="auto">
          <a:xfrm>
            <a:off x="5718493" y="5019268"/>
            <a:ext cx="27814" cy="49370"/>
          </a:xfrm>
          <a:custGeom>
            <a:avLst/>
            <a:gdLst>
              <a:gd name="T0" fmla="*/ 74 w 80"/>
              <a:gd name="T1" fmla="*/ 62 h 142"/>
              <a:gd name="T2" fmla="*/ 74 w 80"/>
              <a:gd name="T3" fmla="*/ 62 h 142"/>
              <a:gd name="T4" fmla="*/ 80 w 80"/>
              <a:gd name="T5" fmla="*/ 84 h 142"/>
              <a:gd name="T6" fmla="*/ 80 w 80"/>
              <a:gd name="T7" fmla="*/ 104 h 142"/>
              <a:gd name="T8" fmla="*/ 78 w 80"/>
              <a:gd name="T9" fmla="*/ 114 h 142"/>
              <a:gd name="T10" fmla="*/ 76 w 80"/>
              <a:gd name="T11" fmla="*/ 124 h 142"/>
              <a:gd name="T12" fmla="*/ 72 w 80"/>
              <a:gd name="T13" fmla="*/ 134 h 142"/>
              <a:gd name="T14" fmla="*/ 68 w 80"/>
              <a:gd name="T15" fmla="*/ 142 h 142"/>
              <a:gd name="T16" fmla="*/ 68 w 80"/>
              <a:gd name="T17" fmla="*/ 142 h 142"/>
              <a:gd name="T18" fmla="*/ 56 w 80"/>
              <a:gd name="T19" fmla="*/ 136 h 142"/>
              <a:gd name="T20" fmla="*/ 46 w 80"/>
              <a:gd name="T21" fmla="*/ 128 h 142"/>
              <a:gd name="T22" fmla="*/ 36 w 80"/>
              <a:gd name="T23" fmla="*/ 120 h 142"/>
              <a:gd name="T24" fmla="*/ 28 w 80"/>
              <a:gd name="T25" fmla="*/ 112 h 142"/>
              <a:gd name="T26" fmla="*/ 20 w 80"/>
              <a:gd name="T27" fmla="*/ 102 h 142"/>
              <a:gd name="T28" fmla="*/ 12 w 80"/>
              <a:gd name="T29" fmla="*/ 92 h 142"/>
              <a:gd name="T30" fmla="*/ 8 w 80"/>
              <a:gd name="T31" fmla="*/ 82 h 142"/>
              <a:gd name="T32" fmla="*/ 4 w 80"/>
              <a:gd name="T33" fmla="*/ 70 h 142"/>
              <a:gd name="T34" fmla="*/ 4 w 80"/>
              <a:gd name="T35" fmla="*/ 70 h 142"/>
              <a:gd name="T36" fmla="*/ 0 w 80"/>
              <a:gd name="T37" fmla="*/ 52 h 142"/>
              <a:gd name="T38" fmla="*/ 0 w 80"/>
              <a:gd name="T39" fmla="*/ 36 h 142"/>
              <a:gd name="T40" fmla="*/ 4 w 80"/>
              <a:gd name="T41" fmla="*/ 20 h 142"/>
              <a:gd name="T42" fmla="*/ 10 w 80"/>
              <a:gd name="T43" fmla="*/ 6 h 142"/>
              <a:gd name="T44" fmla="*/ 10 w 80"/>
              <a:gd name="T45" fmla="*/ 6 h 142"/>
              <a:gd name="T46" fmla="*/ 16 w 80"/>
              <a:gd name="T47" fmla="*/ 2 h 142"/>
              <a:gd name="T48" fmla="*/ 22 w 80"/>
              <a:gd name="T49" fmla="*/ 0 h 142"/>
              <a:gd name="T50" fmla="*/ 28 w 80"/>
              <a:gd name="T51" fmla="*/ 2 h 142"/>
              <a:gd name="T52" fmla="*/ 36 w 80"/>
              <a:gd name="T53" fmla="*/ 6 h 142"/>
              <a:gd name="T54" fmla="*/ 36 w 80"/>
              <a:gd name="T55" fmla="*/ 6 h 142"/>
              <a:gd name="T56" fmla="*/ 48 w 80"/>
              <a:gd name="T57" fmla="*/ 18 h 142"/>
              <a:gd name="T58" fmla="*/ 58 w 80"/>
              <a:gd name="T59" fmla="*/ 30 h 142"/>
              <a:gd name="T60" fmla="*/ 68 w 80"/>
              <a:gd name="T61" fmla="*/ 46 h 142"/>
              <a:gd name="T62" fmla="*/ 74 w 80"/>
              <a:gd name="T63" fmla="*/ 62 h 142"/>
              <a:gd name="T64" fmla="*/ 74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74" y="62"/>
                </a:moveTo>
                <a:lnTo>
                  <a:pt x="74" y="62"/>
                </a:lnTo>
                <a:lnTo>
                  <a:pt x="80" y="84"/>
                </a:lnTo>
                <a:lnTo>
                  <a:pt x="80" y="104"/>
                </a:lnTo>
                <a:lnTo>
                  <a:pt x="78" y="114"/>
                </a:lnTo>
                <a:lnTo>
                  <a:pt x="76" y="124"/>
                </a:lnTo>
                <a:lnTo>
                  <a:pt x="72" y="134"/>
                </a:lnTo>
                <a:lnTo>
                  <a:pt x="68" y="142"/>
                </a:lnTo>
                <a:lnTo>
                  <a:pt x="68" y="142"/>
                </a:lnTo>
                <a:lnTo>
                  <a:pt x="56" y="136"/>
                </a:lnTo>
                <a:lnTo>
                  <a:pt x="46" y="128"/>
                </a:lnTo>
                <a:lnTo>
                  <a:pt x="36" y="120"/>
                </a:lnTo>
                <a:lnTo>
                  <a:pt x="28" y="112"/>
                </a:lnTo>
                <a:lnTo>
                  <a:pt x="20" y="102"/>
                </a:lnTo>
                <a:lnTo>
                  <a:pt x="12" y="92"/>
                </a:lnTo>
                <a:lnTo>
                  <a:pt x="8" y="82"/>
                </a:lnTo>
                <a:lnTo>
                  <a:pt x="4" y="70"/>
                </a:lnTo>
                <a:lnTo>
                  <a:pt x="4" y="70"/>
                </a:lnTo>
                <a:lnTo>
                  <a:pt x="0" y="52"/>
                </a:lnTo>
                <a:lnTo>
                  <a:pt x="0" y="36"/>
                </a:lnTo>
                <a:lnTo>
                  <a:pt x="4" y="20"/>
                </a:lnTo>
                <a:lnTo>
                  <a:pt x="10" y="6"/>
                </a:lnTo>
                <a:lnTo>
                  <a:pt x="10" y="6"/>
                </a:lnTo>
                <a:lnTo>
                  <a:pt x="16" y="2"/>
                </a:lnTo>
                <a:lnTo>
                  <a:pt x="22" y="0"/>
                </a:lnTo>
                <a:lnTo>
                  <a:pt x="28" y="2"/>
                </a:lnTo>
                <a:lnTo>
                  <a:pt x="36" y="6"/>
                </a:lnTo>
                <a:lnTo>
                  <a:pt x="36" y="6"/>
                </a:lnTo>
                <a:lnTo>
                  <a:pt x="48" y="18"/>
                </a:lnTo>
                <a:lnTo>
                  <a:pt x="58" y="30"/>
                </a:lnTo>
                <a:lnTo>
                  <a:pt x="68" y="46"/>
                </a:lnTo>
                <a:lnTo>
                  <a:pt x="74" y="62"/>
                </a:lnTo>
                <a:lnTo>
                  <a:pt x="74"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7" name="Freeform 202"/>
          <p:cNvSpPr/>
          <p:nvPr/>
        </p:nvSpPr>
        <p:spPr bwMode="auto">
          <a:xfrm>
            <a:off x="6057827" y="4752946"/>
            <a:ext cx="27814" cy="52847"/>
          </a:xfrm>
          <a:custGeom>
            <a:avLst/>
            <a:gdLst>
              <a:gd name="T0" fmla="*/ 68 w 80"/>
              <a:gd name="T1" fmla="*/ 106 h 152"/>
              <a:gd name="T2" fmla="*/ 68 w 80"/>
              <a:gd name="T3" fmla="*/ 106 h 152"/>
              <a:gd name="T4" fmla="*/ 62 w 80"/>
              <a:gd name="T5" fmla="*/ 116 h 152"/>
              <a:gd name="T6" fmla="*/ 56 w 80"/>
              <a:gd name="T7" fmla="*/ 126 h 152"/>
              <a:gd name="T8" fmla="*/ 48 w 80"/>
              <a:gd name="T9" fmla="*/ 134 h 152"/>
              <a:gd name="T10" fmla="*/ 40 w 80"/>
              <a:gd name="T11" fmla="*/ 140 h 152"/>
              <a:gd name="T12" fmla="*/ 30 w 80"/>
              <a:gd name="T13" fmla="*/ 146 h 152"/>
              <a:gd name="T14" fmla="*/ 22 w 80"/>
              <a:gd name="T15" fmla="*/ 148 h 152"/>
              <a:gd name="T16" fmla="*/ 12 w 80"/>
              <a:gd name="T17" fmla="*/ 150 h 152"/>
              <a:gd name="T18" fmla="*/ 2 w 80"/>
              <a:gd name="T19" fmla="*/ 152 h 152"/>
              <a:gd name="T20" fmla="*/ 2 w 80"/>
              <a:gd name="T21" fmla="*/ 152 h 152"/>
              <a:gd name="T22" fmla="*/ 0 w 80"/>
              <a:gd name="T23" fmla="*/ 126 h 152"/>
              <a:gd name="T24" fmla="*/ 0 w 80"/>
              <a:gd name="T25" fmla="*/ 100 h 152"/>
              <a:gd name="T26" fmla="*/ 4 w 80"/>
              <a:gd name="T27" fmla="*/ 76 h 152"/>
              <a:gd name="T28" fmla="*/ 12 w 80"/>
              <a:gd name="T29" fmla="*/ 52 h 152"/>
              <a:gd name="T30" fmla="*/ 12 w 80"/>
              <a:gd name="T31" fmla="*/ 52 h 152"/>
              <a:gd name="T32" fmla="*/ 20 w 80"/>
              <a:gd name="T33" fmla="*/ 34 h 152"/>
              <a:gd name="T34" fmla="*/ 30 w 80"/>
              <a:gd name="T35" fmla="*/ 20 h 152"/>
              <a:gd name="T36" fmla="*/ 42 w 80"/>
              <a:gd name="T37" fmla="*/ 8 h 152"/>
              <a:gd name="T38" fmla="*/ 56 w 80"/>
              <a:gd name="T39" fmla="*/ 0 h 152"/>
              <a:gd name="T40" fmla="*/ 56 w 80"/>
              <a:gd name="T41" fmla="*/ 0 h 152"/>
              <a:gd name="T42" fmla="*/ 62 w 80"/>
              <a:gd name="T43" fmla="*/ 0 h 152"/>
              <a:gd name="T44" fmla="*/ 68 w 80"/>
              <a:gd name="T45" fmla="*/ 2 h 152"/>
              <a:gd name="T46" fmla="*/ 74 w 80"/>
              <a:gd name="T47" fmla="*/ 10 h 152"/>
              <a:gd name="T48" fmla="*/ 78 w 80"/>
              <a:gd name="T49" fmla="*/ 18 h 152"/>
              <a:gd name="T50" fmla="*/ 78 w 80"/>
              <a:gd name="T51" fmla="*/ 18 h 152"/>
              <a:gd name="T52" fmla="*/ 80 w 80"/>
              <a:gd name="T53" fmla="*/ 42 h 152"/>
              <a:gd name="T54" fmla="*/ 80 w 80"/>
              <a:gd name="T55" fmla="*/ 64 h 152"/>
              <a:gd name="T56" fmla="*/ 76 w 80"/>
              <a:gd name="T57" fmla="*/ 86 h 152"/>
              <a:gd name="T58" fmla="*/ 68 w 80"/>
              <a:gd name="T59" fmla="*/ 106 h 152"/>
              <a:gd name="T60" fmla="*/ 68 w 80"/>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52">
                <a:moveTo>
                  <a:pt x="68" y="106"/>
                </a:moveTo>
                <a:lnTo>
                  <a:pt x="68" y="106"/>
                </a:lnTo>
                <a:lnTo>
                  <a:pt x="62" y="116"/>
                </a:lnTo>
                <a:lnTo>
                  <a:pt x="56" y="126"/>
                </a:lnTo>
                <a:lnTo>
                  <a:pt x="48" y="134"/>
                </a:lnTo>
                <a:lnTo>
                  <a:pt x="40" y="140"/>
                </a:lnTo>
                <a:lnTo>
                  <a:pt x="30" y="146"/>
                </a:lnTo>
                <a:lnTo>
                  <a:pt x="22" y="148"/>
                </a:lnTo>
                <a:lnTo>
                  <a:pt x="12" y="150"/>
                </a:lnTo>
                <a:lnTo>
                  <a:pt x="2" y="152"/>
                </a:lnTo>
                <a:lnTo>
                  <a:pt x="2" y="152"/>
                </a:lnTo>
                <a:lnTo>
                  <a:pt x="0" y="126"/>
                </a:lnTo>
                <a:lnTo>
                  <a:pt x="0" y="100"/>
                </a:lnTo>
                <a:lnTo>
                  <a:pt x="4" y="76"/>
                </a:lnTo>
                <a:lnTo>
                  <a:pt x="12" y="52"/>
                </a:lnTo>
                <a:lnTo>
                  <a:pt x="12" y="52"/>
                </a:lnTo>
                <a:lnTo>
                  <a:pt x="20" y="34"/>
                </a:lnTo>
                <a:lnTo>
                  <a:pt x="30" y="20"/>
                </a:lnTo>
                <a:lnTo>
                  <a:pt x="42" y="8"/>
                </a:lnTo>
                <a:lnTo>
                  <a:pt x="56" y="0"/>
                </a:lnTo>
                <a:lnTo>
                  <a:pt x="56" y="0"/>
                </a:lnTo>
                <a:lnTo>
                  <a:pt x="62" y="0"/>
                </a:lnTo>
                <a:lnTo>
                  <a:pt x="68" y="2"/>
                </a:lnTo>
                <a:lnTo>
                  <a:pt x="74" y="10"/>
                </a:lnTo>
                <a:lnTo>
                  <a:pt x="78" y="18"/>
                </a:lnTo>
                <a:lnTo>
                  <a:pt x="78" y="18"/>
                </a:lnTo>
                <a:lnTo>
                  <a:pt x="80" y="42"/>
                </a:lnTo>
                <a:lnTo>
                  <a:pt x="80" y="64"/>
                </a:lnTo>
                <a:lnTo>
                  <a:pt x="76" y="86"/>
                </a:lnTo>
                <a:lnTo>
                  <a:pt x="68" y="106"/>
                </a:lnTo>
                <a:lnTo>
                  <a:pt x="68"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8" name="Freeform 203"/>
          <p:cNvSpPr/>
          <p:nvPr/>
        </p:nvSpPr>
        <p:spPr bwMode="auto">
          <a:xfrm>
            <a:off x="6018192" y="4768940"/>
            <a:ext cx="40331" cy="37549"/>
          </a:xfrm>
          <a:custGeom>
            <a:avLst/>
            <a:gdLst>
              <a:gd name="T0" fmla="*/ 40 w 116"/>
              <a:gd name="T1" fmla="*/ 82 h 108"/>
              <a:gd name="T2" fmla="*/ 40 w 116"/>
              <a:gd name="T3" fmla="*/ 82 h 108"/>
              <a:gd name="T4" fmla="*/ 58 w 116"/>
              <a:gd name="T5" fmla="*/ 96 h 108"/>
              <a:gd name="T6" fmla="*/ 78 w 116"/>
              <a:gd name="T7" fmla="*/ 104 h 108"/>
              <a:gd name="T8" fmla="*/ 88 w 116"/>
              <a:gd name="T9" fmla="*/ 106 h 108"/>
              <a:gd name="T10" fmla="*/ 98 w 116"/>
              <a:gd name="T11" fmla="*/ 108 h 108"/>
              <a:gd name="T12" fmla="*/ 106 w 116"/>
              <a:gd name="T13" fmla="*/ 108 h 108"/>
              <a:gd name="T14" fmla="*/ 116 w 116"/>
              <a:gd name="T15" fmla="*/ 106 h 108"/>
              <a:gd name="T16" fmla="*/ 116 w 116"/>
              <a:gd name="T17" fmla="*/ 106 h 108"/>
              <a:gd name="T18" fmla="*/ 116 w 116"/>
              <a:gd name="T19" fmla="*/ 94 h 108"/>
              <a:gd name="T20" fmla="*/ 112 w 116"/>
              <a:gd name="T21" fmla="*/ 80 h 108"/>
              <a:gd name="T22" fmla="*/ 108 w 116"/>
              <a:gd name="T23" fmla="*/ 68 h 108"/>
              <a:gd name="T24" fmla="*/ 104 w 116"/>
              <a:gd name="T25" fmla="*/ 56 h 108"/>
              <a:gd name="T26" fmla="*/ 98 w 116"/>
              <a:gd name="T27" fmla="*/ 46 h 108"/>
              <a:gd name="T28" fmla="*/ 90 w 116"/>
              <a:gd name="T29" fmla="*/ 36 h 108"/>
              <a:gd name="T30" fmla="*/ 82 w 116"/>
              <a:gd name="T31" fmla="*/ 26 h 108"/>
              <a:gd name="T32" fmla="*/ 74 w 116"/>
              <a:gd name="T33" fmla="*/ 18 h 108"/>
              <a:gd name="T34" fmla="*/ 74 w 116"/>
              <a:gd name="T35" fmla="*/ 18 h 108"/>
              <a:gd name="T36" fmla="*/ 58 w 116"/>
              <a:gd name="T37" fmla="*/ 8 h 108"/>
              <a:gd name="T38" fmla="*/ 42 w 116"/>
              <a:gd name="T39" fmla="*/ 2 h 108"/>
              <a:gd name="T40" fmla="*/ 26 w 116"/>
              <a:gd name="T41" fmla="*/ 0 h 108"/>
              <a:gd name="T42" fmla="*/ 12 w 116"/>
              <a:gd name="T43" fmla="*/ 0 h 108"/>
              <a:gd name="T44" fmla="*/ 12 w 116"/>
              <a:gd name="T45" fmla="*/ 0 h 108"/>
              <a:gd name="T46" fmla="*/ 6 w 116"/>
              <a:gd name="T47" fmla="*/ 2 h 108"/>
              <a:gd name="T48" fmla="*/ 2 w 116"/>
              <a:gd name="T49" fmla="*/ 8 h 108"/>
              <a:gd name="T50" fmla="*/ 0 w 116"/>
              <a:gd name="T51" fmla="*/ 16 h 108"/>
              <a:gd name="T52" fmla="*/ 2 w 116"/>
              <a:gd name="T53" fmla="*/ 22 h 108"/>
              <a:gd name="T54" fmla="*/ 2 w 116"/>
              <a:gd name="T55" fmla="*/ 22 h 108"/>
              <a:gd name="T56" fmla="*/ 8 w 116"/>
              <a:gd name="T57" fmla="*/ 40 h 108"/>
              <a:gd name="T58" fmla="*/ 18 w 116"/>
              <a:gd name="T59" fmla="*/ 54 h 108"/>
              <a:gd name="T60" fmla="*/ 28 w 116"/>
              <a:gd name="T61" fmla="*/ 70 h 108"/>
              <a:gd name="T62" fmla="*/ 40 w 116"/>
              <a:gd name="T63" fmla="*/ 82 h 108"/>
              <a:gd name="T64" fmla="*/ 40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40" y="82"/>
                </a:moveTo>
                <a:lnTo>
                  <a:pt x="40" y="82"/>
                </a:lnTo>
                <a:lnTo>
                  <a:pt x="58" y="96"/>
                </a:lnTo>
                <a:lnTo>
                  <a:pt x="78" y="104"/>
                </a:lnTo>
                <a:lnTo>
                  <a:pt x="88" y="106"/>
                </a:lnTo>
                <a:lnTo>
                  <a:pt x="98" y="108"/>
                </a:lnTo>
                <a:lnTo>
                  <a:pt x="106" y="108"/>
                </a:lnTo>
                <a:lnTo>
                  <a:pt x="116" y="106"/>
                </a:lnTo>
                <a:lnTo>
                  <a:pt x="116" y="106"/>
                </a:lnTo>
                <a:lnTo>
                  <a:pt x="116" y="94"/>
                </a:lnTo>
                <a:lnTo>
                  <a:pt x="112" y="80"/>
                </a:lnTo>
                <a:lnTo>
                  <a:pt x="108" y="68"/>
                </a:lnTo>
                <a:lnTo>
                  <a:pt x="104" y="56"/>
                </a:lnTo>
                <a:lnTo>
                  <a:pt x="98" y="46"/>
                </a:lnTo>
                <a:lnTo>
                  <a:pt x="90" y="36"/>
                </a:lnTo>
                <a:lnTo>
                  <a:pt x="82" y="26"/>
                </a:lnTo>
                <a:lnTo>
                  <a:pt x="74" y="18"/>
                </a:lnTo>
                <a:lnTo>
                  <a:pt x="74" y="18"/>
                </a:lnTo>
                <a:lnTo>
                  <a:pt x="58" y="8"/>
                </a:lnTo>
                <a:lnTo>
                  <a:pt x="42" y="2"/>
                </a:lnTo>
                <a:lnTo>
                  <a:pt x="26" y="0"/>
                </a:lnTo>
                <a:lnTo>
                  <a:pt x="12" y="0"/>
                </a:lnTo>
                <a:lnTo>
                  <a:pt x="12" y="0"/>
                </a:lnTo>
                <a:lnTo>
                  <a:pt x="6" y="2"/>
                </a:lnTo>
                <a:lnTo>
                  <a:pt x="2" y="8"/>
                </a:lnTo>
                <a:lnTo>
                  <a:pt x="0" y="16"/>
                </a:lnTo>
                <a:lnTo>
                  <a:pt x="2" y="22"/>
                </a:lnTo>
                <a:lnTo>
                  <a:pt x="2" y="22"/>
                </a:lnTo>
                <a:lnTo>
                  <a:pt x="8" y="40"/>
                </a:lnTo>
                <a:lnTo>
                  <a:pt x="18" y="54"/>
                </a:lnTo>
                <a:lnTo>
                  <a:pt x="28" y="70"/>
                </a:lnTo>
                <a:lnTo>
                  <a:pt x="40" y="82"/>
                </a:lnTo>
                <a:lnTo>
                  <a:pt x="40"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9" name="Freeform 204"/>
          <p:cNvSpPr/>
          <p:nvPr/>
        </p:nvSpPr>
        <p:spPr bwMode="auto">
          <a:xfrm>
            <a:off x="6059218" y="4812052"/>
            <a:ext cx="34768" cy="47284"/>
          </a:xfrm>
          <a:custGeom>
            <a:avLst/>
            <a:gdLst>
              <a:gd name="T0" fmla="*/ 74 w 100"/>
              <a:gd name="T1" fmla="*/ 104 h 136"/>
              <a:gd name="T2" fmla="*/ 74 w 100"/>
              <a:gd name="T3" fmla="*/ 104 h 136"/>
              <a:gd name="T4" fmla="*/ 66 w 100"/>
              <a:gd name="T5" fmla="*/ 112 h 136"/>
              <a:gd name="T6" fmla="*/ 58 w 100"/>
              <a:gd name="T7" fmla="*/ 120 h 136"/>
              <a:gd name="T8" fmla="*/ 48 w 100"/>
              <a:gd name="T9" fmla="*/ 126 h 136"/>
              <a:gd name="T10" fmla="*/ 38 w 100"/>
              <a:gd name="T11" fmla="*/ 132 h 136"/>
              <a:gd name="T12" fmla="*/ 30 w 100"/>
              <a:gd name="T13" fmla="*/ 134 h 136"/>
              <a:gd name="T14" fmla="*/ 20 w 100"/>
              <a:gd name="T15" fmla="*/ 136 h 136"/>
              <a:gd name="T16" fmla="*/ 10 w 100"/>
              <a:gd name="T17" fmla="*/ 136 h 136"/>
              <a:gd name="T18" fmla="*/ 0 w 100"/>
              <a:gd name="T19" fmla="*/ 134 h 136"/>
              <a:gd name="T20" fmla="*/ 0 w 100"/>
              <a:gd name="T21" fmla="*/ 134 h 136"/>
              <a:gd name="T22" fmla="*/ 2 w 100"/>
              <a:gd name="T23" fmla="*/ 110 h 136"/>
              <a:gd name="T24" fmla="*/ 8 w 100"/>
              <a:gd name="T25" fmla="*/ 86 h 136"/>
              <a:gd name="T26" fmla="*/ 18 w 100"/>
              <a:gd name="T27" fmla="*/ 62 h 136"/>
              <a:gd name="T28" fmla="*/ 30 w 100"/>
              <a:gd name="T29" fmla="*/ 40 h 136"/>
              <a:gd name="T30" fmla="*/ 30 w 100"/>
              <a:gd name="T31" fmla="*/ 40 h 136"/>
              <a:gd name="T32" fmla="*/ 42 w 100"/>
              <a:gd name="T33" fmla="*/ 26 h 136"/>
              <a:gd name="T34" fmla="*/ 54 w 100"/>
              <a:gd name="T35" fmla="*/ 14 h 136"/>
              <a:gd name="T36" fmla="*/ 68 w 100"/>
              <a:gd name="T37" fmla="*/ 6 h 136"/>
              <a:gd name="T38" fmla="*/ 84 w 100"/>
              <a:gd name="T39" fmla="*/ 0 h 136"/>
              <a:gd name="T40" fmla="*/ 84 w 100"/>
              <a:gd name="T41" fmla="*/ 0 h 136"/>
              <a:gd name="T42" fmla="*/ 90 w 100"/>
              <a:gd name="T43" fmla="*/ 2 h 136"/>
              <a:gd name="T44" fmla="*/ 96 w 100"/>
              <a:gd name="T45" fmla="*/ 6 h 136"/>
              <a:gd name="T46" fmla="*/ 100 w 100"/>
              <a:gd name="T47" fmla="*/ 14 h 136"/>
              <a:gd name="T48" fmla="*/ 100 w 100"/>
              <a:gd name="T49" fmla="*/ 24 h 136"/>
              <a:gd name="T50" fmla="*/ 100 w 100"/>
              <a:gd name="T51" fmla="*/ 24 h 136"/>
              <a:gd name="T52" fmla="*/ 98 w 100"/>
              <a:gd name="T53" fmla="*/ 46 h 136"/>
              <a:gd name="T54" fmla="*/ 94 w 100"/>
              <a:gd name="T55" fmla="*/ 66 h 136"/>
              <a:gd name="T56" fmla="*/ 86 w 100"/>
              <a:gd name="T57" fmla="*/ 86 h 136"/>
              <a:gd name="T58" fmla="*/ 74 w 100"/>
              <a:gd name="T59" fmla="*/ 104 h 136"/>
              <a:gd name="T60" fmla="*/ 74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74" y="104"/>
                </a:moveTo>
                <a:lnTo>
                  <a:pt x="74" y="104"/>
                </a:lnTo>
                <a:lnTo>
                  <a:pt x="66" y="112"/>
                </a:lnTo>
                <a:lnTo>
                  <a:pt x="58" y="120"/>
                </a:lnTo>
                <a:lnTo>
                  <a:pt x="48" y="126"/>
                </a:lnTo>
                <a:lnTo>
                  <a:pt x="38" y="132"/>
                </a:lnTo>
                <a:lnTo>
                  <a:pt x="30" y="134"/>
                </a:lnTo>
                <a:lnTo>
                  <a:pt x="20" y="136"/>
                </a:lnTo>
                <a:lnTo>
                  <a:pt x="10" y="136"/>
                </a:lnTo>
                <a:lnTo>
                  <a:pt x="0" y="134"/>
                </a:lnTo>
                <a:lnTo>
                  <a:pt x="0" y="134"/>
                </a:lnTo>
                <a:lnTo>
                  <a:pt x="2" y="110"/>
                </a:lnTo>
                <a:lnTo>
                  <a:pt x="8" y="86"/>
                </a:lnTo>
                <a:lnTo>
                  <a:pt x="18" y="62"/>
                </a:lnTo>
                <a:lnTo>
                  <a:pt x="30" y="40"/>
                </a:lnTo>
                <a:lnTo>
                  <a:pt x="30" y="40"/>
                </a:lnTo>
                <a:lnTo>
                  <a:pt x="42" y="26"/>
                </a:lnTo>
                <a:lnTo>
                  <a:pt x="54" y="14"/>
                </a:lnTo>
                <a:lnTo>
                  <a:pt x="68" y="6"/>
                </a:lnTo>
                <a:lnTo>
                  <a:pt x="84" y="0"/>
                </a:lnTo>
                <a:lnTo>
                  <a:pt x="84" y="0"/>
                </a:lnTo>
                <a:lnTo>
                  <a:pt x="90" y="2"/>
                </a:lnTo>
                <a:lnTo>
                  <a:pt x="96" y="6"/>
                </a:lnTo>
                <a:lnTo>
                  <a:pt x="100" y="14"/>
                </a:lnTo>
                <a:lnTo>
                  <a:pt x="100" y="24"/>
                </a:lnTo>
                <a:lnTo>
                  <a:pt x="100" y="24"/>
                </a:lnTo>
                <a:lnTo>
                  <a:pt x="98" y="46"/>
                </a:lnTo>
                <a:lnTo>
                  <a:pt x="94" y="66"/>
                </a:lnTo>
                <a:lnTo>
                  <a:pt x="86" y="86"/>
                </a:lnTo>
                <a:lnTo>
                  <a:pt x="74" y="104"/>
                </a:lnTo>
                <a:lnTo>
                  <a:pt x="74"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0" name="Freeform 452"/>
          <p:cNvSpPr>
            <a:spLocks noEditPoints="1"/>
          </p:cNvSpPr>
          <p:nvPr/>
        </p:nvSpPr>
        <p:spPr bwMode="auto">
          <a:xfrm>
            <a:off x="5838095" y="4684106"/>
            <a:ext cx="158541" cy="311520"/>
          </a:xfrm>
          <a:custGeom>
            <a:avLst/>
            <a:gdLst>
              <a:gd name="T0" fmla="*/ 260 w 456"/>
              <a:gd name="T1" fmla="*/ 896 h 896"/>
              <a:gd name="T2" fmla="*/ 260 w 456"/>
              <a:gd name="T3" fmla="*/ 896 h 896"/>
              <a:gd name="T4" fmla="*/ 260 w 456"/>
              <a:gd name="T5" fmla="*/ 896 h 896"/>
              <a:gd name="T6" fmla="*/ 260 w 456"/>
              <a:gd name="T7" fmla="*/ 896 h 896"/>
              <a:gd name="T8" fmla="*/ 260 w 456"/>
              <a:gd name="T9" fmla="*/ 896 h 896"/>
              <a:gd name="T10" fmla="*/ 260 w 456"/>
              <a:gd name="T11" fmla="*/ 896 h 896"/>
              <a:gd name="T12" fmla="*/ 282 w 456"/>
              <a:gd name="T13" fmla="*/ 870 h 896"/>
              <a:gd name="T14" fmla="*/ 282 w 456"/>
              <a:gd name="T15" fmla="*/ 870 h 896"/>
              <a:gd name="T16" fmla="*/ 282 w 456"/>
              <a:gd name="T17" fmla="*/ 880 h 896"/>
              <a:gd name="T18" fmla="*/ 278 w 456"/>
              <a:gd name="T19" fmla="*/ 888 h 896"/>
              <a:gd name="T20" fmla="*/ 270 w 456"/>
              <a:gd name="T21" fmla="*/ 894 h 896"/>
              <a:gd name="T22" fmla="*/ 260 w 456"/>
              <a:gd name="T23" fmla="*/ 896 h 896"/>
              <a:gd name="T24" fmla="*/ 260 w 456"/>
              <a:gd name="T25" fmla="*/ 896 h 896"/>
              <a:gd name="T26" fmla="*/ 270 w 456"/>
              <a:gd name="T27" fmla="*/ 894 h 896"/>
              <a:gd name="T28" fmla="*/ 278 w 456"/>
              <a:gd name="T29" fmla="*/ 888 h 896"/>
              <a:gd name="T30" fmla="*/ 282 w 456"/>
              <a:gd name="T31" fmla="*/ 880 h 896"/>
              <a:gd name="T32" fmla="*/ 282 w 456"/>
              <a:gd name="T33" fmla="*/ 870 h 896"/>
              <a:gd name="T34" fmla="*/ 0 w 456"/>
              <a:gd name="T35" fmla="*/ 0 h 896"/>
              <a:gd name="T36" fmla="*/ 0 w 456"/>
              <a:gd name="T37" fmla="*/ 0 h 896"/>
              <a:gd name="T38" fmla="*/ 0 w 456"/>
              <a:gd name="T39" fmla="*/ 2 h 896"/>
              <a:gd name="T40" fmla="*/ 130 w 456"/>
              <a:gd name="T41" fmla="*/ 264 h 896"/>
              <a:gd name="T42" fmla="*/ 130 w 456"/>
              <a:gd name="T43" fmla="*/ 264 h 896"/>
              <a:gd name="T44" fmla="*/ 134 w 456"/>
              <a:gd name="T45" fmla="*/ 268 h 896"/>
              <a:gd name="T46" fmla="*/ 138 w 456"/>
              <a:gd name="T47" fmla="*/ 272 h 896"/>
              <a:gd name="T48" fmla="*/ 142 w 456"/>
              <a:gd name="T49" fmla="*/ 274 h 896"/>
              <a:gd name="T50" fmla="*/ 148 w 456"/>
              <a:gd name="T51" fmla="*/ 276 h 896"/>
              <a:gd name="T52" fmla="*/ 438 w 456"/>
              <a:gd name="T53" fmla="*/ 318 h 896"/>
              <a:gd name="T54" fmla="*/ 438 w 456"/>
              <a:gd name="T55" fmla="*/ 318 h 896"/>
              <a:gd name="T56" fmla="*/ 446 w 456"/>
              <a:gd name="T57" fmla="*/ 322 h 896"/>
              <a:gd name="T58" fmla="*/ 452 w 456"/>
              <a:gd name="T59" fmla="*/ 326 h 896"/>
              <a:gd name="T60" fmla="*/ 456 w 456"/>
              <a:gd name="T61" fmla="*/ 334 h 896"/>
              <a:gd name="T62" fmla="*/ 456 w 456"/>
              <a:gd name="T63" fmla="*/ 340 h 896"/>
              <a:gd name="T64" fmla="*/ 456 w 456"/>
              <a:gd name="T65" fmla="*/ 340 h 896"/>
              <a:gd name="T66" fmla="*/ 456 w 456"/>
              <a:gd name="T67" fmla="*/ 334 h 896"/>
              <a:gd name="T68" fmla="*/ 452 w 456"/>
              <a:gd name="T69" fmla="*/ 326 h 896"/>
              <a:gd name="T70" fmla="*/ 446 w 456"/>
              <a:gd name="T71" fmla="*/ 322 h 896"/>
              <a:gd name="T72" fmla="*/ 438 w 456"/>
              <a:gd name="T73" fmla="*/ 318 h 896"/>
              <a:gd name="T74" fmla="*/ 148 w 456"/>
              <a:gd name="T75" fmla="*/ 276 h 896"/>
              <a:gd name="T76" fmla="*/ 148 w 456"/>
              <a:gd name="T77" fmla="*/ 276 h 896"/>
              <a:gd name="T78" fmla="*/ 142 w 456"/>
              <a:gd name="T79" fmla="*/ 274 h 896"/>
              <a:gd name="T80" fmla="*/ 138 w 456"/>
              <a:gd name="T81" fmla="*/ 272 h 896"/>
              <a:gd name="T82" fmla="*/ 134 w 456"/>
              <a:gd name="T83" fmla="*/ 268 h 896"/>
              <a:gd name="T84" fmla="*/ 130 w 456"/>
              <a:gd name="T85" fmla="*/ 264 h 896"/>
              <a:gd name="T86" fmla="*/ 0 w 456"/>
              <a:gd name="T87" fmla="*/ 2 h 896"/>
              <a:gd name="T88" fmla="*/ 0 w 456"/>
              <a:gd name="T89" fmla="*/ 2 h 896"/>
              <a:gd name="T90" fmla="*/ 0 w 456"/>
              <a:gd name="T91"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896">
                <a:moveTo>
                  <a:pt x="260" y="896"/>
                </a:moveTo>
                <a:lnTo>
                  <a:pt x="260" y="896"/>
                </a:lnTo>
                <a:lnTo>
                  <a:pt x="260" y="896"/>
                </a:lnTo>
                <a:lnTo>
                  <a:pt x="260" y="896"/>
                </a:lnTo>
                <a:lnTo>
                  <a:pt x="260" y="896"/>
                </a:lnTo>
                <a:lnTo>
                  <a:pt x="260" y="896"/>
                </a:lnTo>
                <a:close/>
                <a:moveTo>
                  <a:pt x="282" y="870"/>
                </a:moveTo>
                <a:lnTo>
                  <a:pt x="282" y="870"/>
                </a:lnTo>
                <a:lnTo>
                  <a:pt x="282" y="880"/>
                </a:lnTo>
                <a:lnTo>
                  <a:pt x="278" y="888"/>
                </a:lnTo>
                <a:lnTo>
                  <a:pt x="270" y="894"/>
                </a:lnTo>
                <a:lnTo>
                  <a:pt x="260" y="896"/>
                </a:lnTo>
                <a:lnTo>
                  <a:pt x="260" y="896"/>
                </a:lnTo>
                <a:lnTo>
                  <a:pt x="270" y="894"/>
                </a:lnTo>
                <a:lnTo>
                  <a:pt x="278" y="888"/>
                </a:lnTo>
                <a:lnTo>
                  <a:pt x="282" y="880"/>
                </a:lnTo>
                <a:lnTo>
                  <a:pt x="282" y="870"/>
                </a:lnTo>
                <a:close/>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1" name="Freeform 453"/>
          <p:cNvSpPr/>
          <p:nvPr/>
        </p:nvSpPr>
        <p:spPr bwMode="auto">
          <a:xfrm>
            <a:off x="5928491" y="49956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2" name="Freeform 454"/>
          <p:cNvSpPr/>
          <p:nvPr/>
        </p:nvSpPr>
        <p:spPr bwMode="auto">
          <a:xfrm>
            <a:off x="5928491" y="4986586"/>
            <a:ext cx="7649" cy="9040"/>
          </a:xfrm>
          <a:custGeom>
            <a:avLst/>
            <a:gdLst>
              <a:gd name="T0" fmla="*/ 22 w 22"/>
              <a:gd name="T1" fmla="*/ 0 h 26"/>
              <a:gd name="T2" fmla="*/ 22 w 22"/>
              <a:gd name="T3" fmla="*/ 0 h 26"/>
              <a:gd name="T4" fmla="*/ 22 w 22"/>
              <a:gd name="T5" fmla="*/ 10 h 26"/>
              <a:gd name="T6" fmla="*/ 18 w 22"/>
              <a:gd name="T7" fmla="*/ 18 h 26"/>
              <a:gd name="T8" fmla="*/ 10 w 22"/>
              <a:gd name="T9" fmla="*/ 24 h 26"/>
              <a:gd name="T10" fmla="*/ 0 w 22"/>
              <a:gd name="T11" fmla="*/ 26 h 26"/>
              <a:gd name="T12" fmla="*/ 0 w 22"/>
              <a:gd name="T13" fmla="*/ 26 h 26"/>
              <a:gd name="T14" fmla="*/ 10 w 22"/>
              <a:gd name="T15" fmla="*/ 24 h 26"/>
              <a:gd name="T16" fmla="*/ 18 w 22"/>
              <a:gd name="T17" fmla="*/ 18 h 26"/>
              <a:gd name="T18" fmla="*/ 22 w 22"/>
              <a:gd name="T19" fmla="*/ 10 h 26"/>
              <a:gd name="T20" fmla="*/ 22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22" y="0"/>
                </a:moveTo>
                <a:lnTo>
                  <a:pt x="22" y="0"/>
                </a:lnTo>
                <a:lnTo>
                  <a:pt x="22" y="10"/>
                </a:lnTo>
                <a:lnTo>
                  <a:pt x="18" y="18"/>
                </a:lnTo>
                <a:lnTo>
                  <a:pt x="10" y="24"/>
                </a:lnTo>
                <a:lnTo>
                  <a:pt x="0" y="26"/>
                </a:lnTo>
                <a:lnTo>
                  <a:pt x="0" y="26"/>
                </a:lnTo>
                <a:lnTo>
                  <a:pt x="10" y="24"/>
                </a:lnTo>
                <a:lnTo>
                  <a:pt x="18" y="18"/>
                </a:lnTo>
                <a:lnTo>
                  <a:pt x="22" y="10"/>
                </a:lnTo>
                <a:lnTo>
                  <a:pt x="2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3" name="Freeform 455"/>
          <p:cNvSpPr/>
          <p:nvPr/>
        </p:nvSpPr>
        <p:spPr bwMode="auto">
          <a:xfrm>
            <a:off x="5838095" y="4684106"/>
            <a:ext cx="158541" cy="118211"/>
          </a:xfrm>
          <a:custGeom>
            <a:avLst/>
            <a:gdLst>
              <a:gd name="T0" fmla="*/ 0 w 456"/>
              <a:gd name="T1" fmla="*/ 0 h 340"/>
              <a:gd name="T2" fmla="*/ 0 w 456"/>
              <a:gd name="T3" fmla="*/ 0 h 340"/>
              <a:gd name="T4" fmla="*/ 0 w 456"/>
              <a:gd name="T5" fmla="*/ 2 h 340"/>
              <a:gd name="T6" fmla="*/ 130 w 456"/>
              <a:gd name="T7" fmla="*/ 264 h 340"/>
              <a:gd name="T8" fmla="*/ 130 w 456"/>
              <a:gd name="T9" fmla="*/ 264 h 340"/>
              <a:gd name="T10" fmla="*/ 134 w 456"/>
              <a:gd name="T11" fmla="*/ 268 h 340"/>
              <a:gd name="T12" fmla="*/ 138 w 456"/>
              <a:gd name="T13" fmla="*/ 272 h 340"/>
              <a:gd name="T14" fmla="*/ 142 w 456"/>
              <a:gd name="T15" fmla="*/ 274 h 340"/>
              <a:gd name="T16" fmla="*/ 148 w 456"/>
              <a:gd name="T17" fmla="*/ 276 h 340"/>
              <a:gd name="T18" fmla="*/ 438 w 456"/>
              <a:gd name="T19" fmla="*/ 318 h 340"/>
              <a:gd name="T20" fmla="*/ 438 w 456"/>
              <a:gd name="T21" fmla="*/ 318 h 340"/>
              <a:gd name="T22" fmla="*/ 446 w 456"/>
              <a:gd name="T23" fmla="*/ 322 h 340"/>
              <a:gd name="T24" fmla="*/ 452 w 456"/>
              <a:gd name="T25" fmla="*/ 326 h 340"/>
              <a:gd name="T26" fmla="*/ 456 w 456"/>
              <a:gd name="T27" fmla="*/ 334 h 340"/>
              <a:gd name="T28" fmla="*/ 456 w 456"/>
              <a:gd name="T29" fmla="*/ 340 h 340"/>
              <a:gd name="T30" fmla="*/ 456 w 456"/>
              <a:gd name="T31" fmla="*/ 340 h 340"/>
              <a:gd name="T32" fmla="*/ 456 w 456"/>
              <a:gd name="T33" fmla="*/ 334 h 340"/>
              <a:gd name="T34" fmla="*/ 452 w 456"/>
              <a:gd name="T35" fmla="*/ 326 h 340"/>
              <a:gd name="T36" fmla="*/ 446 w 456"/>
              <a:gd name="T37" fmla="*/ 322 h 340"/>
              <a:gd name="T38" fmla="*/ 438 w 456"/>
              <a:gd name="T39" fmla="*/ 318 h 340"/>
              <a:gd name="T40" fmla="*/ 148 w 456"/>
              <a:gd name="T41" fmla="*/ 276 h 340"/>
              <a:gd name="T42" fmla="*/ 148 w 456"/>
              <a:gd name="T43" fmla="*/ 276 h 340"/>
              <a:gd name="T44" fmla="*/ 142 w 456"/>
              <a:gd name="T45" fmla="*/ 274 h 340"/>
              <a:gd name="T46" fmla="*/ 138 w 456"/>
              <a:gd name="T47" fmla="*/ 272 h 340"/>
              <a:gd name="T48" fmla="*/ 134 w 456"/>
              <a:gd name="T49" fmla="*/ 268 h 340"/>
              <a:gd name="T50" fmla="*/ 130 w 456"/>
              <a:gd name="T51" fmla="*/ 264 h 340"/>
              <a:gd name="T52" fmla="*/ 0 w 456"/>
              <a:gd name="T53" fmla="*/ 2 h 340"/>
              <a:gd name="T54" fmla="*/ 0 w 456"/>
              <a:gd name="T55" fmla="*/ 2 h 340"/>
              <a:gd name="T56" fmla="*/ 0 w 456"/>
              <a:gd name="T5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6" h="340">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4" name="Freeform 456"/>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5" name="Freeform 457"/>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6" name="Freeform 458"/>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7" name="Freeform 459"/>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8" name="Freeform 460"/>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9" name="Freeform 461"/>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0" name="Freeform 462"/>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1" name="Freeform 463"/>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2" name="文本框 1"/>
          <p:cNvSpPr txBox="1"/>
          <p:nvPr/>
        </p:nvSpPr>
        <p:spPr>
          <a:xfrm>
            <a:off x="1480185" y="1729105"/>
            <a:ext cx="5080000" cy="865505"/>
          </a:xfrm>
          <a:prstGeom prst="rect">
            <a:avLst/>
          </a:prstGeom>
        </p:spPr>
        <p:txBody>
          <a:bodyPr>
            <a:noAutofit/>
          </a:bodyPr>
          <a:p>
            <a:pPr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女性人口预测结果</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2147482540" name="图片 -2147482541"/>
          <p:cNvPicPr>
            <a:picLocks noChangeAspect="1"/>
          </p:cNvPicPr>
          <p:nvPr/>
        </p:nvPicPr>
        <p:blipFill>
          <a:blip r:embed="rId2"/>
          <a:stretch>
            <a:fillRect/>
          </a:stretch>
        </p:blipFill>
        <p:spPr>
          <a:xfrm>
            <a:off x="355600" y="2348230"/>
            <a:ext cx="5600700" cy="3794760"/>
          </a:xfrm>
          <a:prstGeom prst="rect">
            <a:avLst/>
          </a:prstGeom>
          <a:noFill/>
          <a:ln w="9525">
            <a:noFill/>
          </a:ln>
        </p:spPr>
      </p:pic>
      <p:sp>
        <p:nvSpPr>
          <p:cNvPr id="3" name="文本框 2"/>
          <p:cNvSpPr txBox="1"/>
          <p:nvPr/>
        </p:nvSpPr>
        <p:spPr>
          <a:xfrm>
            <a:off x="6560185" y="1764348"/>
            <a:ext cx="5080000" cy="583565"/>
          </a:xfrm>
          <a:prstGeom prst="rect">
            <a:avLst/>
          </a:prstGeom>
        </p:spPr>
        <p:txBody>
          <a:bodyPr>
            <a:spAutoFit/>
          </a:bodyPr>
          <a:p>
            <a:pPr algn="l" defTabSz="266700">
              <a:buClrTx/>
              <a:buSzTx/>
              <a:buFontTx/>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人均GDP预测结果</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2147482534" name="图片 -2147482535"/>
          <p:cNvPicPr>
            <a:picLocks noChangeAspect="1"/>
          </p:cNvPicPr>
          <p:nvPr/>
        </p:nvPicPr>
        <p:blipFill>
          <a:blip r:embed="rId3"/>
          <a:stretch>
            <a:fillRect/>
          </a:stretch>
        </p:blipFill>
        <p:spPr>
          <a:xfrm>
            <a:off x="5612765" y="2348230"/>
            <a:ext cx="5833745" cy="391922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35533" y="333391"/>
            <a:ext cx="3794494" cy="737235"/>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sym typeface="+mn-ea"/>
              </a:rPr>
              <a:t>总结</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8" name="Freeform 31"/>
          <p:cNvSpPr>
            <a:spLocks noEditPoints="1"/>
          </p:cNvSpPr>
          <p:nvPr/>
        </p:nvSpPr>
        <p:spPr bwMode="auto">
          <a:xfrm>
            <a:off x="6689861" y="3702992"/>
            <a:ext cx="357033" cy="43231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9" name="Freeform 32"/>
          <p:cNvSpPr>
            <a:spLocks noEditPoints="1"/>
          </p:cNvSpPr>
          <p:nvPr/>
        </p:nvSpPr>
        <p:spPr bwMode="auto">
          <a:xfrm>
            <a:off x="5273432" y="3254289"/>
            <a:ext cx="311865" cy="49253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30" name="Freeform 206"/>
          <p:cNvSpPr/>
          <p:nvPr/>
        </p:nvSpPr>
        <p:spPr bwMode="auto">
          <a:xfrm>
            <a:off x="6025841" y="4816919"/>
            <a:ext cx="34073" cy="41721"/>
          </a:xfrm>
          <a:custGeom>
            <a:avLst/>
            <a:gdLst>
              <a:gd name="T0" fmla="*/ 26 w 98"/>
              <a:gd name="T1" fmla="*/ 84 h 120"/>
              <a:gd name="T2" fmla="*/ 26 w 98"/>
              <a:gd name="T3" fmla="*/ 84 h 120"/>
              <a:gd name="T4" fmla="*/ 42 w 98"/>
              <a:gd name="T5" fmla="*/ 100 h 120"/>
              <a:gd name="T6" fmla="*/ 58 w 98"/>
              <a:gd name="T7" fmla="*/ 110 h 120"/>
              <a:gd name="T8" fmla="*/ 78 w 98"/>
              <a:gd name="T9" fmla="*/ 118 h 120"/>
              <a:gd name="T10" fmla="*/ 86 w 98"/>
              <a:gd name="T11" fmla="*/ 120 h 120"/>
              <a:gd name="T12" fmla="*/ 96 w 98"/>
              <a:gd name="T13" fmla="*/ 120 h 120"/>
              <a:gd name="T14" fmla="*/ 96 w 98"/>
              <a:gd name="T15" fmla="*/ 120 h 120"/>
              <a:gd name="T16" fmla="*/ 98 w 98"/>
              <a:gd name="T17" fmla="*/ 108 h 120"/>
              <a:gd name="T18" fmla="*/ 98 w 98"/>
              <a:gd name="T19" fmla="*/ 96 h 120"/>
              <a:gd name="T20" fmla="*/ 96 w 98"/>
              <a:gd name="T21" fmla="*/ 84 h 120"/>
              <a:gd name="T22" fmla="*/ 94 w 98"/>
              <a:gd name="T23" fmla="*/ 72 h 120"/>
              <a:gd name="T24" fmla="*/ 90 w 98"/>
              <a:gd name="T25" fmla="*/ 60 h 120"/>
              <a:gd name="T26" fmla="*/ 86 w 98"/>
              <a:gd name="T27" fmla="*/ 48 h 120"/>
              <a:gd name="T28" fmla="*/ 80 w 98"/>
              <a:gd name="T29" fmla="*/ 38 h 120"/>
              <a:gd name="T30" fmla="*/ 72 w 98"/>
              <a:gd name="T31" fmla="*/ 28 h 120"/>
              <a:gd name="T32" fmla="*/ 72 w 98"/>
              <a:gd name="T33" fmla="*/ 28 h 120"/>
              <a:gd name="T34" fmla="*/ 60 w 98"/>
              <a:gd name="T35" fmla="*/ 16 h 120"/>
              <a:gd name="T36" fmla="*/ 46 w 98"/>
              <a:gd name="T37" fmla="*/ 8 h 120"/>
              <a:gd name="T38" fmla="*/ 30 w 98"/>
              <a:gd name="T39" fmla="*/ 2 h 120"/>
              <a:gd name="T40" fmla="*/ 14 w 98"/>
              <a:gd name="T41" fmla="*/ 0 h 120"/>
              <a:gd name="T42" fmla="*/ 14 w 98"/>
              <a:gd name="T43" fmla="*/ 0 h 120"/>
              <a:gd name="T44" fmla="*/ 8 w 98"/>
              <a:gd name="T45" fmla="*/ 2 h 120"/>
              <a:gd name="T46" fmla="*/ 4 w 98"/>
              <a:gd name="T47" fmla="*/ 6 h 120"/>
              <a:gd name="T48" fmla="*/ 0 w 98"/>
              <a:gd name="T49" fmla="*/ 12 h 120"/>
              <a:gd name="T50" fmla="*/ 0 w 98"/>
              <a:gd name="T51" fmla="*/ 20 h 120"/>
              <a:gd name="T52" fmla="*/ 0 w 98"/>
              <a:gd name="T53" fmla="*/ 20 h 120"/>
              <a:gd name="T54" fmla="*/ 4 w 98"/>
              <a:gd name="T55" fmla="*/ 36 h 120"/>
              <a:gd name="T56" fmla="*/ 10 w 98"/>
              <a:gd name="T57" fmla="*/ 52 h 120"/>
              <a:gd name="T58" fmla="*/ 16 w 98"/>
              <a:gd name="T59" fmla="*/ 68 h 120"/>
              <a:gd name="T60" fmla="*/ 26 w 98"/>
              <a:gd name="T61" fmla="*/ 84 h 120"/>
              <a:gd name="T62" fmla="*/ 26 w 98"/>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120">
                <a:moveTo>
                  <a:pt x="26" y="84"/>
                </a:moveTo>
                <a:lnTo>
                  <a:pt x="26" y="84"/>
                </a:lnTo>
                <a:lnTo>
                  <a:pt x="42" y="100"/>
                </a:lnTo>
                <a:lnTo>
                  <a:pt x="58" y="110"/>
                </a:lnTo>
                <a:lnTo>
                  <a:pt x="78" y="118"/>
                </a:lnTo>
                <a:lnTo>
                  <a:pt x="86" y="120"/>
                </a:lnTo>
                <a:lnTo>
                  <a:pt x="96" y="120"/>
                </a:lnTo>
                <a:lnTo>
                  <a:pt x="96" y="120"/>
                </a:lnTo>
                <a:lnTo>
                  <a:pt x="98" y="108"/>
                </a:lnTo>
                <a:lnTo>
                  <a:pt x="98" y="96"/>
                </a:lnTo>
                <a:lnTo>
                  <a:pt x="96" y="84"/>
                </a:lnTo>
                <a:lnTo>
                  <a:pt x="94" y="72"/>
                </a:lnTo>
                <a:lnTo>
                  <a:pt x="90" y="60"/>
                </a:lnTo>
                <a:lnTo>
                  <a:pt x="86" y="48"/>
                </a:lnTo>
                <a:lnTo>
                  <a:pt x="80" y="38"/>
                </a:lnTo>
                <a:lnTo>
                  <a:pt x="72" y="28"/>
                </a:lnTo>
                <a:lnTo>
                  <a:pt x="72" y="28"/>
                </a:lnTo>
                <a:lnTo>
                  <a:pt x="60" y="16"/>
                </a:lnTo>
                <a:lnTo>
                  <a:pt x="46" y="8"/>
                </a:lnTo>
                <a:lnTo>
                  <a:pt x="30" y="2"/>
                </a:lnTo>
                <a:lnTo>
                  <a:pt x="14" y="0"/>
                </a:lnTo>
                <a:lnTo>
                  <a:pt x="14" y="0"/>
                </a:lnTo>
                <a:lnTo>
                  <a:pt x="8" y="2"/>
                </a:lnTo>
                <a:lnTo>
                  <a:pt x="4" y="6"/>
                </a:lnTo>
                <a:lnTo>
                  <a:pt x="0" y="12"/>
                </a:lnTo>
                <a:lnTo>
                  <a:pt x="0" y="20"/>
                </a:lnTo>
                <a:lnTo>
                  <a:pt x="0" y="20"/>
                </a:lnTo>
                <a:lnTo>
                  <a:pt x="4" y="36"/>
                </a:lnTo>
                <a:lnTo>
                  <a:pt x="10" y="52"/>
                </a:lnTo>
                <a:lnTo>
                  <a:pt x="16" y="68"/>
                </a:lnTo>
                <a:lnTo>
                  <a:pt x="26" y="84"/>
                </a:lnTo>
                <a:lnTo>
                  <a:pt x="26"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1" name="Freeform 207"/>
          <p:cNvSpPr/>
          <p:nvPr/>
        </p:nvSpPr>
        <p:spPr bwMode="auto">
          <a:xfrm>
            <a:off x="6049483" y="4871157"/>
            <a:ext cx="41721" cy="41026"/>
          </a:xfrm>
          <a:custGeom>
            <a:avLst/>
            <a:gdLst>
              <a:gd name="T0" fmla="*/ 78 w 120"/>
              <a:gd name="T1" fmla="*/ 96 h 118"/>
              <a:gd name="T2" fmla="*/ 78 w 120"/>
              <a:gd name="T3" fmla="*/ 96 h 118"/>
              <a:gd name="T4" fmla="*/ 68 w 120"/>
              <a:gd name="T5" fmla="*/ 104 h 118"/>
              <a:gd name="T6" fmla="*/ 58 w 120"/>
              <a:gd name="T7" fmla="*/ 110 h 118"/>
              <a:gd name="T8" fmla="*/ 48 w 120"/>
              <a:gd name="T9" fmla="*/ 114 h 118"/>
              <a:gd name="T10" fmla="*/ 38 w 120"/>
              <a:gd name="T11" fmla="*/ 116 h 118"/>
              <a:gd name="T12" fmla="*/ 28 w 120"/>
              <a:gd name="T13" fmla="*/ 118 h 118"/>
              <a:gd name="T14" fmla="*/ 18 w 120"/>
              <a:gd name="T15" fmla="*/ 118 h 118"/>
              <a:gd name="T16" fmla="*/ 10 w 120"/>
              <a:gd name="T17" fmla="*/ 116 h 118"/>
              <a:gd name="T18" fmla="*/ 0 w 120"/>
              <a:gd name="T19" fmla="*/ 112 h 118"/>
              <a:gd name="T20" fmla="*/ 0 w 120"/>
              <a:gd name="T21" fmla="*/ 112 h 118"/>
              <a:gd name="T22" fmla="*/ 8 w 120"/>
              <a:gd name="T23" fmla="*/ 88 h 118"/>
              <a:gd name="T24" fmla="*/ 18 w 120"/>
              <a:gd name="T25" fmla="*/ 66 h 118"/>
              <a:gd name="T26" fmla="*/ 30 w 120"/>
              <a:gd name="T27" fmla="*/ 46 h 118"/>
              <a:gd name="T28" fmla="*/ 48 w 120"/>
              <a:gd name="T29" fmla="*/ 28 h 118"/>
              <a:gd name="T30" fmla="*/ 48 w 120"/>
              <a:gd name="T31" fmla="*/ 28 h 118"/>
              <a:gd name="T32" fmla="*/ 62 w 120"/>
              <a:gd name="T33" fmla="*/ 16 h 118"/>
              <a:gd name="T34" fmla="*/ 76 w 120"/>
              <a:gd name="T35" fmla="*/ 8 h 118"/>
              <a:gd name="T36" fmla="*/ 92 w 120"/>
              <a:gd name="T37" fmla="*/ 2 h 118"/>
              <a:gd name="T38" fmla="*/ 108 w 120"/>
              <a:gd name="T39" fmla="*/ 0 h 118"/>
              <a:gd name="T40" fmla="*/ 108 w 120"/>
              <a:gd name="T41" fmla="*/ 0 h 118"/>
              <a:gd name="T42" fmla="*/ 114 w 120"/>
              <a:gd name="T43" fmla="*/ 2 h 118"/>
              <a:gd name="T44" fmla="*/ 118 w 120"/>
              <a:gd name="T45" fmla="*/ 8 h 118"/>
              <a:gd name="T46" fmla="*/ 120 w 120"/>
              <a:gd name="T47" fmla="*/ 16 h 118"/>
              <a:gd name="T48" fmla="*/ 120 w 120"/>
              <a:gd name="T49" fmla="*/ 24 h 118"/>
              <a:gd name="T50" fmla="*/ 120 w 120"/>
              <a:gd name="T51" fmla="*/ 24 h 118"/>
              <a:gd name="T52" fmla="*/ 114 w 120"/>
              <a:gd name="T53" fmla="*/ 46 h 118"/>
              <a:gd name="T54" fmla="*/ 104 w 120"/>
              <a:gd name="T55" fmla="*/ 66 h 118"/>
              <a:gd name="T56" fmla="*/ 92 w 120"/>
              <a:gd name="T57" fmla="*/ 82 h 118"/>
              <a:gd name="T58" fmla="*/ 78 w 120"/>
              <a:gd name="T59" fmla="*/ 96 h 118"/>
              <a:gd name="T60" fmla="*/ 78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78" y="96"/>
                </a:moveTo>
                <a:lnTo>
                  <a:pt x="78" y="96"/>
                </a:lnTo>
                <a:lnTo>
                  <a:pt x="68" y="104"/>
                </a:lnTo>
                <a:lnTo>
                  <a:pt x="58" y="110"/>
                </a:lnTo>
                <a:lnTo>
                  <a:pt x="48" y="114"/>
                </a:lnTo>
                <a:lnTo>
                  <a:pt x="38" y="116"/>
                </a:lnTo>
                <a:lnTo>
                  <a:pt x="28" y="118"/>
                </a:lnTo>
                <a:lnTo>
                  <a:pt x="18" y="118"/>
                </a:lnTo>
                <a:lnTo>
                  <a:pt x="10" y="116"/>
                </a:lnTo>
                <a:lnTo>
                  <a:pt x="0" y="112"/>
                </a:lnTo>
                <a:lnTo>
                  <a:pt x="0" y="112"/>
                </a:lnTo>
                <a:lnTo>
                  <a:pt x="8" y="88"/>
                </a:lnTo>
                <a:lnTo>
                  <a:pt x="18" y="66"/>
                </a:lnTo>
                <a:lnTo>
                  <a:pt x="30" y="46"/>
                </a:lnTo>
                <a:lnTo>
                  <a:pt x="48" y="28"/>
                </a:lnTo>
                <a:lnTo>
                  <a:pt x="48" y="28"/>
                </a:lnTo>
                <a:lnTo>
                  <a:pt x="62" y="16"/>
                </a:lnTo>
                <a:lnTo>
                  <a:pt x="76" y="8"/>
                </a:lnTo>
                <a:lnTo>
                  <a:pt x="92" y="2"/>
                </a:lnTo>
                <a:lnTo>
                  <a:pt x="108" y="0"/>
                </a:lnTo>
                <a:lnTo>
                  <a:pt x="108" y="0"/>
                </a:lnTo>
                <a:lnTo>
                  <a:pt x="114" y="2"/>
                </a:lnTo>
                <a:lnTo>
                  <a:pt x="118" y="8"/>
                </a:lnTo>
                <a:lnTo>
                  <a:pt x="120" y="16"/>
                </a:lnTo>
                <a:lnTo>
                  <a:pt x="120" y="24"/>
                </a:lnTo>
                <a:lnTo>
                  <a:pt x="120" y="24"/>
                </a:lnTo>
                <a:lnTo>
                  <a:pt x="114" y="46"/>
                </a:lnTo>
                <a:lnTo>
                  <a:pt x="104" y="66"/>
                </a:lnTo>
                <a:lnTo>
                  <a:pt x="92" y="82"/>
                </a:lnTo>
                <a:lnTo>
                  <a:pt x="78" y="96"/>
                </a:lnTo>
                <a:lnTo>
                  <a:pt x="78"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2" name="Freeform 208"/>
          <p:cNvSpPr/>
          <p:nvPr/>
        </p:nvSpPr>
        <p:spPr bwMode="auto">
          <a:xfrm>
            <a:off x="6023755" y="4864203"/>
            <a:ext cx="28510" cy="45894"/>
          </a:xfrm>
          <a:custGeom>
            <a:avLst/>
            <a:gdLst>
              <a:gd name="T0" fmla="*/ 14 w 82"/>
              <a:gd name="T1" fmla="*/ 82 h 132"/>
              <a:gd name="T2" fmla="*/ 14 w 82"/>
              <a:gd name="T3" fmla="*/ 82 h 132"/>
              <a:gd name="T4" fmla="*/ 24 w 82"/>
              <a:gd name="T5" fmla="*/ 100 h 132"/>
              <a:gd name="T6" fmla="*/ 40 w 82"/>
              <a:gd name="T7" fmla="*/ 116 h 132"/>
              <a:gd name="T8" fmla="*/ 56 w 82"/>
              <a:gd name="T9" fmla="*/ 126 h 132"/>
              <a:gd name="T10" fmla="*/ 64 w 82"/>
              <a:gd name="T11" fmla="*/ 130 h 132"/>
              <a:gd name="T12" fmla="*/ 74 w 82"/>
              <a:gd name="T13" fmla="*/ 132 h 132"/>
              <a:gd name="T14" fmla="*/ 74 w 82"/>
              <a:gd name="T15" fmla="*/ 132 h 132"/>
              <a:gd name="T16" fmla="*/ 78 w 82"/>
              <a:gd name="T17" fmla="*/ 120 h 132"/>
              <a:gd name="T18" fmla="*/ 80 w 82"/>
              <a:gd name="T19" fmla="*/ 108 h 132"/>
              <a:gd name="T20" fmla="*/ 82 w 82"/>
              <a:gd name="T21" fmla="*/ 96 h 132"/>
              <a:gd name="T22" fmla="*/ 82 w 82"/>
              <a:gd name="T23" fmla="*/ 84 h 132"/>
              <a:gd name="T24" fmla="*/ 80 w 82"/>
              <a:gd name="T25" fmla="*/ 72 h 132"/>
              <a:gd name="T26" fmla="*/ 78 w 82"/>
              <a:gd name="T27" fmla="*/ 60 h 132"/>
              <a:gd name="T28" fmla="*/ 74 w 82"/>
              <a:gd name="T29" fmla="*/ 50 h 132"/>
              <a:gd name="T30" fmla="*/ 68 w 82"/>
              <a:gd name="T31" fmla="*/ 38 h 132"/>
              <a:gd name="T32" fmla="*/ 68 w 82"/>
              <a:gd name="T33" fmla="*/ 38 h 132"/>
              <a:gd name="T34" fmla="*/ 58 w 82"/>
              <a:gd name="T35" fmla="*/ 24 h 132"/>
              <a:gd name="T36" fmla="*/ 46 w 82"/>
              <a:gd name="T37" fmla="*/ 12 h 132"/>
              <a:gd name="T38" fmla="*/ 32 w 82"/>
              <a:gd name="T39" fmla="*/ 4 h 132"/>
              <a:gd name="T40" fmla="*/ 18 w 82"/>
              <a:gd name="T41" fmla="*/ 0 h 132"/>
              <a:gd name="T42" fmla="*/ 18 w 82"/>
              <a:gd name="T43" fmla="*/ 0 h 132"/>
              <a:gd name="T44" fmla="*/ 12 w 82"/>
              <a:gd name="T45" fmla="*/ 0 h 132"/>
              <a:gd name="T46" fmla="*/ 6 w 82"/>
              <a:gd name="T47" fmla="*/ 2 h 132"/>
              <a:gd name="T48" fmla="*/ 2 w 82"/>
              <a:gd name="T49" fmla="*/ 8 h 132"/>
              <a:gd name="T50" fmla="*/ 0 w 82"/>
              <a:gd name="T51" fmla="*/ 16 h 132"/>
              <a:gd name="T52" fmla="*/ 0 w 82"/>
              <a:gd name="T53" fmla="*/ 16 h 132"/>
              <a:gd name="T54" fmla="*/ 0 w 82"/>
              <a:gd name="T55" fmla="*/ 32 h 132"/>
              <a:gd name="T56" fmla="*/ 2 w 82"/>
              <a:gd name="T57" fmla="*/ 50 h 132"/>
              <a:gd name="T58" fmla="*/ 6 w 82"/>
              <a:gd name="T59" fmla="*/ 66 h 132"/>
              <a:gd name="T60" fmla="*/ 14 w 82"/>
              <a:gd name="T61" fmla="*/ 82 h 132"/>
              <a:gd name="T62" fmla="*/ 14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14" y="82"/>
                </a:moveTo>
                <a:lnTo>
                  <a:pt x="14" y="82"/>
                </a:lnTo>
                <a:lnTo>
                  <a:pt x="24" y="100"/>
                </a:lnTo>
                <a:lnTo>
                  <a:pt x="40" y="116"/>
                </a:lnTo>
                <a:lnTo>
                  <a:pt x="56" y="126"/>
                </a:lnTo>
                <a:lnTo>
                  <a:pt x="64" y="130"/>
                </a:lnTo>
                <a:lnTo>
                  <a:pt x="74" y="132"/>
                </a:lnTo>
                <a:lnTo>
                  <a:pt x="74" y="132"/>
                </a:lnTo>
                <a:lnTo>
                  <a:pt x="78" y="120"/>
                </a:lnTo>
                <a:lnTo>
                  <a:pt x="80" y="108"/>
                </a:lnTo>
                <a:lnTo>
                  <a:pt x="82" y="96"/>
                </a:lnTo>
                <a:lnTo>
                  <a:pt x="82" y="84"/>
                </a:lnTo>
                <a:lnTo>
                  <a:pt x="80" y="72"/>
                </a:lnTo>
                <a:lnTo>
                  <a:pt x="78" y="60"/>
                </a:lnTo>
                <a:lnTo>
                  <a:pt x="74" y="50"/>
                </a:lnTo>
                <a:lnTo>
                  <a:pt x="68" y="38"/>
                </a:lnTo>
                <a:lnTo>
                  <a:pt x="68" y="38"/>
                </a:lnTo>
                <a:lnTo>
                  <a:pt x="58" y="24"/>
                </a:lnTo>
                <a:lnTo>
                  <a:pt x="46" y="12"/>
                </a:lnTo>
                <a:lnTo>
                  <a:pt x="32" y="4"/>
                </a:lnTo>
                <a:lnTo>
                  <a:pt x="18" y="0"/>
                </a:lnTo>
                <a:lnTo>
                  <a:pt x="18" y="0"/>
                </a:lnTo>
                <a:lnTo>
                  <a:pt x="12" y="0"/>
                </a:lnTo>
                <a:lnTo>
                  <a:pt x="6" y="2"/>
                </a:lnTo>
                <a:lnTo>
                  <a:pt x="2" y="8"/>
                </a:lnTo>
                <a:lnTo>
                  <a:pt x="0" y="16"/>
                </a:lnTo>
                <a:lnTo>
                  <a:pt x="0" y="16"/>
                </a:lnTo>
                <a:lnTo>
                  <a:pt x="0" y="32"/>
                </a:lnTo>
                <a:lnTo>
                  <a:pt x="2" y="50"/>
                </a:lnTo>
                <a:lnTo>
                  <a:pt x="6" y="66"/>
                </a:lnTo>
                <a:lnTo>
                  <a:pt x="14" y="82"/>
                </a:lnTo>
                <a:lnTo>
                  <a:pt x="14"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3" name="Freeform 209"/>
          <p:cNvSpPr/>
          <p:nvPr/>
        </p:nvSpPr>
        <p:spPr bwMode="auto">
          <a:xfrm>
            <a:off x="6030013" y="4926786"/>
            <a:ext cx="47284" cy="35463"/>
          </a:xfrm>
          <a:custGeom>
            <a:avLst/>
            <a:gdLst>
              <a:gd name="T0" fmla="*/ 80 w 136"/>
              <a:gd name="T1" fmla="*/ 90 h 102"/>
              <a:gd name="T2" fmla="*/ 80 w 136"/>
              <a:gd name="T3" fmla="*/ 90 h 102"/>
              <a:gd name="T4" fmla="*/ 68 w 136"/>
              <a:gd name="T5" fmla="*/ 96 h 102"/>
              <a:gd name="T6" fmla="*/ 58 w 136"/>
              <a:gd name="T7" fmla="*/ 100 h 102"/>
              <a:gd name="T8" fmla="*/ 48 w 136"/>
              <a:gd name="T9" fmla="*/ 102 h 102"/>
              <a:gd name="T10" fmla="*/ 36 w 136"/>
              <a:gd name="T11" fmla="*/ 102 h 102"/>
              <a:gd name="T12" fmla="*/ 26 w 136"/>
              <a:gd name="T13" fmla="*/ 102 h 102"/>
              <a:gd name="T14" fmla="*/ 18 w 136"/>
              <a:gd name="T15" fmla="*/ 98 h 102"/>
              <a:gd name="T16" fmla="*/ 8 w 136"/>
              <a:gd name="T17" fmla="*/ 96 h 102"/>
              <a:gd name="T18" fmla="*/ 0 w 136"/>
              <a:gd name="T19" fmla="*/ 90 h 102"/>
              <a:gd name="T20" fmla="*/ 0 w 136"/>
              <a:gd name="T21" fmla="*/ 90 h 102"/>
              <a:gd name="T22" fmla="*/ 12 w 136"/>
              <a:gd name="T23" fmla="*/ 70 h 102"/>
              <a:gd name="T24" fmla="*/ 26 w 136"/>
              <a:gd name="T25" fmla="*/ 50 h 102"/>
              <a:gd name="T26" fmla="*/ 42 w 136"/>
              <a:gd name="T27" fmla="*/ 32 h 102"/>
              <a:gd name="T28" fmla="*/ 62 w 136"/>
              <a:gd name="T29" fmla="*/ 18 h 102"/>
              <a:gd name="T30" fmla="*/ 62 w 136"/>
              <a:gd name="T31" fmla="*/ 18 h 102"/>
              <a:gd name="T32" fmla="*/ 78 w 136"/>
              <a:gd name="T33" fmla="*/ 8 h 102"/>
              <a:gd name="T34" fmla="*/ 94 w 136"/>
              <a:gd name="T35" fmla="*/ 4 h 102"/>
              <a:gd name="T36" fmla="*/ 112 w 136"/>
              <a:gd name="T37" fmla="*/ 0 h 102"/>
              <a:gd name="T38" fmla="*/ 126 w 136"/>
              <a:gd name="T39" fmla="*/ 2 h 102"/>
              <a:gd name="T40" fmla="*/ 126 w 136"/>
              <a:gd name="T41" fmla="*/ 2 h 102"/>
              <a:gd name="T42" fmla="*/ 132 w 136"/>
              <a:gd name="T43" fmla="*/ 6 h 102"/>
              <a:gd name="T44" fmla="*/ 136 w 136"/>
              <a:gd name="T45" fmla="*/ 12 h 102"/>
              <a:gd name="T46" fmla="*/ 136 w 136"/>
              <a:gd name="T47" fmla="*/ 20 h 102"/>
              <a:gd name="T48" fmla="*/ 134 w 136"/>
              <a:gd name="T49" fmla="*/ 28 h 102"/>
              <a:gd name="T50" fmla="*/ 134 w 136"/>
              <a:gd name="T51" fmla="*/ 28 h 102"/>
              <a:gd name="T52" fmla="*/ 124 w 136"/>
              <a:gd name="T53" fmla="*/ 48 h 102"/>
              <a:gd name="T54" fmla="*/ 112 w 136"/>
              <a:gd name="T55" fmla="*/ 66 h 102"/>
              <a:gd name="T56" fmla="*/ 96 w 136"/>
              <a:gd name="T57" fmla="*/ 80 h 102"/>
              <a:gd name="T58" fmla="*/ 80 w 136"/>
              <a:gd name="T59" fmla="*/ 90 h 102"/>
              <a:gd name="T60" fmla="*/ 80 w 136"/>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02">
                <a:moveTo>
                  <a:pt x="80" y="90"/>
                </a:moveTo>
                <a:lnTo>
                  <a:pt x="80" y="90"/>
                </a:lnTo>
                <a:lnTo>
                  <a:pt x="68" y="96"/>
                </a:lnTo>
                <a:lnTo>
                  <a:pt x="58" y="100"/>
                </a:lnTo>
                <a:lnTo>
                  <a:pt x="48" y="102"/>
                </a:lnTo>
                <a:lnTo>
                  <a:pt x="36" y="102"/>
                </a:lnTo>
                <a:lnTo>
                  <a:pt x="26" y="102"/>
                </a:lnTo>
                <a:lnTo>
                  <a:pt x="18" y="98"/>
                </a:lnTo>
                <a:lnTo>
                  <a:pt x="8" y="96"/>
                </a:lnTo>
                <a:lnTo>
                  <a:pt x="0" y="90"/>
                </a:lnTo>
                <a:lnTo>
                  <a:pt x="0" y="90"/>
                </a:lnTo>
                <a:lnTo>
                  <a:pt x="12" y="70"/>
                </a:lnTo>
                <a:lnTo>
                  <a:pt x="26" y="50"/>
                </a:lnTo>
                <a:lnTo>
                  <a:pt x="42" y="32"/>
                </a:lnTo>
                <a:lnTo>
                  <a:pt x="62" y="18"/>
                </a:lnTo>
                <a:lnTo>
                  <a:pt x="62" y="18"/>
                </a:lnTo>
                <a:lnTo>
                  <a:pt x="78" y="8"/>
                </a:lnTo>
                <a:lnTo>
                  <a:pt x="94" y="4"/>
                </a:lnTo>
                <a:lnTo>
                  <a:pt x="112" y="0"/>
                </a:lnTo>
                <a:lnTo>
                  <a:pt x="126" y="2"/>
                </a:lnTo>
                <a:lnTo>
                  <a:pt x="126" y="2"/>
                </a:lnTo>
                <a:lnTo>
                  <a:pt x="132" y="6"/>
                </a:lnTo>
                <a:lnTo>
                  <a:pt x="136" y="12"/>
                </a:lnTo>
                <a:lnTo>
                  <a:pt x="136" y="20"/>
                </a:lnTo>
                <a:lnTo>
                  <a:pt x="134" y="28"/>
                </a:lnTo>
                <a:lnTo>
                  <a:pt x="134" y="28"/>
                </a:lnTo>
                <a:lnTo>
                  <a:pt x="124" y="48"/>
                </a:lnTo>
                <a:lnTo>
                  <a:pt x="112" y="66"/>
                </a:lnTo>
                <a:lnTo>
                  <a:pt x="96" y="80"/>
                </a:lnTo>
                <a:lnTo>
                  <a:pt x="80" y="90"/>
                </a:lnTo>
                <a:lnTo>
                  <a:pt x="8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4" name="Freeform 210"/>
          <p:cNvSpPr/>
          <p:nvPr/>
        </p:nvSpPr>
        <p:spPr bwMode="auto">
          <a:xfrm>
            <a:off x="6010543" y="4908706"/>
            <a:ext cx="25728" cy="49370"/>
          </a:xfrm>
          <a:custGeom>
            <a:avLst/>
            <a:gdLst>
              <a:gd name="T0" fmla="*/ 6 w 74"/>
              <a:gd name="T1" fmla="*/ 82 h 142"/>
              <a:gd name="T2" fmla="*/ 6 w 74"/>
              <a:gd name="T3" fmla="*/ 82 h 142"/>
              <a:gd name="T4" fmla="*/ 14 w 74"/>
              <a:gd name="T5" fmla="*/ 102 h 142"/>
              <a:gd name="T6" fmla="*/ 24 w 74"/>
              <a:gd name="T7" fmla="*/ 120 h 142"/>
              <a:gd name="T8" fmla="*/ 38 w 74"/>
              <a:gd name="T9" fmla="*/ 132 h 142"/>
              <a:gd name="T10" fmla="*/ 46 w 74"/>
              <a:gd name="T11" fmla="*/ 138 h 142"/>
              <a:gd name="T12" fmla="*/ 56 w 74"/>
              <a:gd name="T13" fmla="*/ 142 h 142"/>
              <a:gd name="T14" fmla="*/ 56 w 74"/>
              <a:gd name="T15" fmla="*/ 142 h 142"/>
              <a:gd name="T16" fmla="*/ 62 w 74"/>
              <a:gd name="T17" fmla="*/ 132 h 142"/>
              <a:gd name="T18" fmla="*/ 66 w 74"/>
              <a:gd name="T19" fmla="*/ 120 h 142"/>
              <a:gd name="T20" fmla="*/ 70 w 74"/>
              <a:gd name="T21" fmla="*/ 108 h 142"/>
              <a:gd name="T22" fmla="*/ 72 w 74"/>
              <a:gd name="T23" fmla="*/ 96 h 142"/>
              <a:gd name="T24" fmla="*/ 74 w 74"/>
              <a:gd name="T25" fmla="*/ 84 h 142"/>
              <a:gd name="T26" fmla="*/ 72 w 74"/>
              <a:gd name="T27" fmla="*/ 74 h 142"/>
              <a:gd name="T28" fmla="*/ 72 w 74"/>
              <a:gd name="T29" fmla="*/ 62 h 142"/>
              <a:gd name="T30" fmla="*/ 68 w 74"/>
              <a:gd name="T31" fmla="*/ 50 h 142"/>
              <a:gd name="T32" fmla="*/ 68 w 74"/>
              <a:gd name="T33" fmla="*/ 50 h 142"/>
              <a:gd name="T34" fmla="*/ 60 w 74"/>
              <a:gd name="T35" fmla="*/ 34 h 142"/>
              <a:gd name="T36" fmla="*/ 52 w 74"/>
              <a:gd name="T37" fmla="*/ 20 h 142"/>
              <a:gd name="T38" fmla="*/ 40 w 74"/>
              <a:gd name="T39" fmla="*/ 10 h 142"/>
              <a:gd name="T40" fmla="*/ 26 w 74"/>
              <a:gd name="T41" fmla="*/ 2 h 142"/>
              <a:gd name="T42" fmla="*/ 26 w 74"/>
              <a:gd name="T43" fmla="*/ 2 h 142"/>
              <a:gd name="T44" fmla="*/ 20 w 74"/>
              <a:gd name="T45" fmla="*/ 0 h 142"/>
              <a:gd name="T46" fmla="*/ 14 w 74"/>
              <a:gd name="T47" fmla="*/ 2 h 142"/>
              <a:gd name="T48" fmla="*/ 8 w 74"/>
              <a:gd name="T49" fmla="*/ 8 h 142"/>
              <a:gd name="T50" fmla="*/ 6 w 74"/>
              <a:gd name="T51" fmla="*/ 14 h 142"/>
              <a:gd name="T52" fmla="*/ 6 w 74"/>
              <a:gd name="T53" fmla="*/ 14 h 142"/>
              <a:gd name="T54" fmla="*/ 2 w 74"/>
              <a:gd name="T55" fmla="*/ 30 h 142"/>
              <a:gd name="T56" fmla="*/ 0 w 74"/>
              <a:gd name="T57" fmla="*/ 48 h 142"/>
              <a:gd name="T58" fmla="*/ 2 w 74"/>
              <a:gd name="T59" fmla="*/ 64 h 142"/>
              <a:gd name="T60" fmla="*/ 6 w 74"/>
              <a:gd name="T61" fmla="*/ 82 h 142"/>
              <a:gd name="T62" fmla="*/ 6 w 74"/>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142">
                <a:moveTo>
                  <a:pt x="6" y="82"/>
                </a:moveTo>
                <a:lnTo>
                  <a:pt x="6" y="82"/>
                </a:lnTo>
                <a:lnTo>
                  <a:pt x="14" y="102"/>
                </a:lnTo>
                <a:lnTo>
                  <a:pt x="24" y="120"/>
                </a:lnTo>
                <a:lnTo>
                  <a:pt x="38" y="132"/>
                </a:lnTo>
                <a:lnTo>
                  <a:pt x="46" y="138"/>
                </a:lnTo>
                <a:lnTo>
                  <a:pt x="56" y="142"/>
                </a:lnTo>
                <a:lnTo>
                  <a:pt x="56" y="142"/>
                </a:lnTo>
                <a:lnTo>
                  <a:pt x="62" y="132"/>
                </a:lnTo>
                <a:lnTo>
                  <a:pt x="66" y="120"/>
                </a:lnTo>
                <a:lnTo>
                  <a:pt x="70" y="108"/>
                </a:lnTo>
                <a:lnTo>
                  <a:pt x="72" y="96"/>
                </a:lnTo>
                <a:lnTo>
                  <a:pt x="74" y="84"/>
                </a:lnTo>
                <a:lnTo>
                  <a:pt x="72" y="74"/>
                </a:lnTo>
                <a:lnTo>
                  <a:pt x="72" y="62"/>
                </a:lnTo>
                <a:lnTo>
                  <a:pt x="68" y="50"/>
                </a:lnTo>
                <a:lnTo>
                  <a:pt x="68" y="50"/>
                </a:lnTo>
                <a:lnTo>
                  <a:pt x="60" y="34"/>
                </a:lnTo>
                <a:lnTo>
                  <a:pt x="52" y="20"/>
                </a:lnTo>
                <a:lnTo>
                  <a:pt x="40" y="10"/>
                </a:lnTo>
                <a:lnTo>
                  <a:pt x="26" y="2"/>
                </a:lnTo>
                <a:lnTo>
                  <a:pt x="26" y="2"/>
                </a:lnTo>
                <a:lnTo>
                  <a:pt x="20" y="0"/>
                </a:lnTo>
                <a:lnTo>
                  <a:pt x="14" y="2"/>
                </a:lnTo>
                <a:lnTo>
                  <a:pt x="8" y="8"/>
                </a:lnTo>
                <a:lnTo>
                  <a:pt x="6" y="14"/>
                </a:lnTo>
                <a:lnTo>
                  <a:pt x="6" y="14"/>
                </a:lnTo>
                <a:lnTo>
                  <a:pt x="2" y="30"/>
                </a:lnTo>
                <a:lnTo>
                  <a:pt x="0" y="48"/>
                </a:lnTo>
                <a:lnTo>
                  <a:pt x="2" y="64"/>
                </a:lnTo>
                <a:lnTo>
                  <a:pt x="6" y="82"/>
                </a:lnTo>
                <a:lnTo>
                  <a:pt x="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5" name="Freeform 211"/>
          <p:cNvSpPr/>
          <p:nvPr/>
        </p:nvSpPr>
        <p:spPr bwMode="auto">
          <a:xfrm>
            <a:off x="6001504" y="4978242"/>
            <a:ext cx="51456" cy="30596"/>
          </a:xfrm>
          <a:custGeom>
            <a:avLst/>
            <a:gdLst>
              <a:gd name="T0" fmla="*/ 78 w 148"/>
              <a:gd name="T1" fmla="*/ 84 h 88"/>
              <a:gd name="T2" fmla="*/ 78 w 148"/>
              <a:gd name="T3" fmla="*/ 84 h 88"/>
              <a:gd name="T4" fmla="*/ 66 w 148"/>
              <a:gd name="T5" fmla="*/ 86 h 88"/>
              <a:gd name="T6" fmla="*/ 54 w 148"/>
              <a:gd name="T7" fmla="*/ 88 h 88"/>
              <a:gd name="T8" fmla="*/ 44 w 148"/>
              <a:gd name="T9" fmla="*/ 88 h 88"/>
              <a:gd name="T10" fmla="*/ 34 w 148"/>
              <a:gd name="T11" fmla="*/ 86 h 88"/>
              <a:gd name="T12" fmla="*/ 24 w 148"/>
              <a:gd name="T13" fmla="*/ 84 h 88"/>
              <a:gd name="T14" fmla="*/ 16 w 148"/>
              <a:gd name="T15" fmla="*/ 78 h 88"/>
              <a:gd name="T16" fmla="*/ 6 w 148"/>
              <a:gd name="T17" fmla="*/ 74 h 88"/>
              <a:gd name="T18" fmla="*/ 0 w 148"/>
              <a:gd name="T19" fmla="*/ 68 h 88"/>
              <a:gd name="T20" fmla="*/ 0 w 148"/>
              <a:gd name="T21" fmla="*/ 68 h 88"/>
              <a:gd name="T22" fmla="*/ 16 w 148"/>
              <a:gd name="T23" fmla="*/ 48 h 88"/>
              <a:gd name="T24" fmla="*/ 34 w 148"/>
              <a:gd name="T25" fmla="*/ 32 h 88"/>
              <a:gd name="T26" fmla="*/ 54 w 148"/>
              <a:gd name="T27" fmla="*/ 18 h 88"/>
              <a:gd name="T28" fmla="*/ 76 w 148"/>
              <a:gd name="T29" fmla="*/ 8 h 88"/>
              <a:gd name="T30" fmla="*/ 76 w 148"/>
              <a:gd name="T31" fmla="*/ 8 h 88"/>
              <a:gd name="T32" fmla="*/ 94 w 148"/>
              <a:gd name="T33" fmla="*/ 2 h 88"/>
              <a:gd name="T34" fmla="*/ 110 w 148"/>
              <a:gd name="T35" fmla="*/ 0 h 88"/>
              <a:gd name="T36" fmla="*/ 126 w 148"/>
              <a:gd name="T37" fmla="*/ 0 h 88"/>
              <a:gd name="T38" fmla="*/ 142 w 148"/>
              <a:gd name="T39" fmla="*/ 4 h 88"/>
              <a:gd name="T40" fmla="*/ 142 w 148"/>
              <a:gd name="T41" fmla="*/ 4 h 88"/>
              <a:gd name="T42" fmla="*/ 146 w 148"/>
              <a:gd name="T43" fmla="*/ 10 h 88"/>
              <a:gd name="T44" fmla="*/ 148 w 148"/>
              <a:gd name="T45" fmla="*/ 16 h 88"/>
              <a:gd name="T46" fmla="*/ 148 w 148"/>
              <a:gd name="T47" fmla="*/ 24 h 88"/>
              <a:gd name="T48" fmla="*/ 144 w 148"/>
              <a:gd name="T49" fmla="*/ 32 h 88"/>
              <a:gd name="T50" fmla="*/ 144 w 148"/>
              <a:gd name="T51" fmla="*/ 32 h 88"/>
              <a:gd name="T52" fmla="*/ 130 w 148"/>
              <a:gd name="T53" fmla="*/ 50 h 88"/>
              <a:gd name="T54" fmla="*/ 114 w 148"/>
              <a:gd name="T55" fmla="*/ 64 h 88"/>
              <a:gd name="T56" fmla="*/ 96 w 148"/>
              <a:gd name="T57" fmla="*/ 76 h 88"/>
              <a:gd name="T58" fmla="*/ 78 w 148"/>
              <a:gd name="T59" fmla="*/ 84 h 88"/>
              <a:gd name="T60" fmla="*/ 78 w 148"/>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88">
                <a:moveTo>
                  <a:pt x="78" y="84"/>
                </a:moveTo>
                <a:lnTo>
                  <a:pt x="78" y="84"/>
                </a:lnTo>
                <a:lnTo>
                  <a:pt x="66" y="86"/>
                </a:lnTo>
                <a:lnTo>
                  <a:pt x="54" y="88"/>
                </a:lnTo>
                <a:lnTo>
                  <a:pt x="44" y="88"/>
                </a:lnTo>
                <a:lnTo>
                  <a:pt x="34" y="86"/>
                </a:lnTo>
                <a:lnTo>
                  <a:pt x="24" y="84"/>
                </a:lnTo>
                <a:lnTo>
                  <a:pt x="16" y="78"/>
                </a:lnTo>
                <a:lnTo>
                  <a:pt x="6" y="74"/>
                </a:lnTo>
                <a:lnTo>
                  <a:pt x="0" y="68"/>
                </a:lnTo>
                <a:lnTo>
                  <a:pt x="0" y="68"/>
                </a:lnTo>
                <a:lnTo>
                  <a:pt x="16" y="48"/>
                </a:lnTo>
                <a:lnTo>
                  <a:pt x="34" y="32"/>
                </a:lnTo>
                <a:lnTo>
                  <a:pt x="54" y="18"/>
                </a:lnTo>
                <a:lnTo>
                  <a:pt x="76" y="8"/>
                </a:lnTo>
                <a:lnTo>
                  <a:pt x="76" y="8"/>
                </a:lnTo>
                <a:lnTo>
                  <a:pt x="94" y="2"/>
                </a:lnTo>
                <a:lnTo>
                  <a:pt x="110" y="0"/>
                </a:lnTo>
                <a:lnTo>
                  <a:pt x="126" y="0"/>
                </a:lnTo>
                <a:lnTo>
                  <a:pt x="142" y="4"/>
                </a:lnTo>
                <a:lnTo>
                  <a:pt x="142" y="4"/>
                </a:lnTo>
                <a:lnTo>
                  <a:pt x="146" y="10"/>
                </a:lnTo>
                <a:lnTo>
                  <a:pt x="148" y="16"/>
                </a:lnTo>
                <a:lnTo>
                  <a:pt x="148" y="24"/>
                </a:lnTo>
                <a:lnTo>
                  <a:pt x="144" y="32"/>
                </a:lnTo>
                <a:lnTo>
                  <a:pt x="144" y="32"/>
                </a:lnTo>
                <a:lnTo>
                  <a:pt x="130" y="50"/>
                </a:lnTo>
                <a:lnTo>
                  <a:pt x="114" y="64"/>
                </a:lnTo>
                <a:lnTo>
                  <a:pt x="96" y="76"/>
                </a:lnTo>
                <a:lnTo>
                  <a:pt x="78" y="84"/>
                </a:lnTo>
                <a:lnTo>
                  <a:pt x="78"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6" name="Freeform 212"/>
          <p:cNvSpPr/>
          <p:nvPr/>
        </p:nvSpPr>
        <p:spPr bwMode="auto">
          <a:xfrm>
            <a:off x="5988292" y="4951123"/>
            <a:ext cx="23642" cy="50761"/>
          </a:xfrm>
          <a:custGeom>
            <a:avLst/>
            <a:gdLst>
              <a:gd name="T0" fmla="*/ 0 w 68"/>
              <a:gd name="T1" fmla="*/ 76 h 146"/>
              <a:gd name="T2" fmla="*/ 0 w 68"/>
              <a:gd name="T3" fmla="*/ 76 h 146"/>
              <a:gd name="T4" fmla="*/ 4 w 68"/>
              <a:gd name="T5" fmla="*/ 98 h 146"/>
              <a:gd name="T6" fmla="*/ 12 w 68"/>
              <a:gd name="T7" fmla="*/ 116 h 146"/>
              <a:gd name="T8" fmla="*/ 24 w 68"/>
              <a:gd name="T9" fmla="*/ 132 h 146"/>
              <a:gd name="T10" fmla="*/ 30 w 68"/>
              <a:gd name="T11" fmla="*/ 140 h 146"/>
              <a:gd name="T12" fmla="*/ 38 w 68"/>
              <a:gd name="T13" fmla="*/ 146 h 146"/>
              <a:gd name="T14" fmla="*/ 38 w 68"/>
              <a:gd name="T15" fmla="*/ 146 h 146"/>
              <a:gd name="T16" fmla="*/ 46 w 68"/>
              <a:gd name="T17" fmla="*/ 136 h 146"/>
              <a:gd name="T18" fmla="*/ 52 w 68"/>
              <a:gd name="T19" fmla="*/ 126 h 146"/>
              <a:gd name="T20" fmla="*/ 58 w 68"/>
              <a:gd name="T21" fmla="*/ 114 h 146"/>
              <a:gd name="T22" fmla="*/ 62 w 68"/>
              <a:gd name="T23" fmla="*/ 104 h 146"/>
              <a:gd name="T24" fmla="*/ 66 w 68"/>
              <a:gd name="T25" fmla="*/ 92 h 146"/>
              <a:gd name="T26" fmla="*/ 68 w 68"/>
              <a:gd name="T27" fmla="*/ 80 h 146"/>
              <a:gd name="T28" fmla="*/ 68 w 68"/>
              <a:gd name="T29" fmla="*/ 68 h 146"/>
              <a:gd name="T30" fmla="*/ 68 w 68"/>
              <a:gd name="T31" fmla="*/ 56 h 146"/>
              <a:gd name="T32" fmla="*/ 68 w 68"/>
              <a:gd name="T33" fmla="*/ 56 h 146"/>
              <a:gd name="T34" fmla="*/ 64 w 68"/>
              <a:gd name="T35" fmla="*/ 40 h 146"/>
              <a:gd name="T36" fmla="*/ 58 w 68"/>
              <a:gd name="T37" fmla="*/ 24 h 146"/>
              <a:gd name="T38" fmla="*/ 48 w 68"/>
              <a:gd name="T39" fmla="*/ 12 h 146"/>
              <a:gd name="T40" fmla="*/ 36 w 68"/>
              <a:gd name="T41" fmla="*/ 2 h 146"/>
              <a:gd name="T42" fmla="*/ 36 w 68"/>
              <a:gd name="T43" fmla="*/ 2 h 146"/>
              <a:gd name="T44" fmla="*/ 30 w 68"/>
              <a:gd name="T45" fmla="*/ 0 h 146"/>
              <a:gd name="T46" fmla="*/ 24 w 68"/>
              <a:gd name="T47" fmla="*/ 0 h 146"/>
              <a:gd name="T48" fmla="*/ 18 w 68"/>
              <a:gd name="T49" fmla="*/ 4 h 146"/>
              <a:gd name="T50" fmla="*/ 14 w 68"/>
              <a:gd name="T51" fmla="*/ 8 h 146"/>
              <a:gd name="T52" fmla="*/ 14 w 68"/>
              <a:gd name="T53" fmla="*/ 8 h 146"/>
              <a:gd name="T54" fmla="*/ 6 w 68"/>
              <a:gd name="T55" fmla="*/ 24 h 146"/>
              <a:gd name="T56" fmla="*/ 2 w 68"/>
              <a:gd name="T57" fmla="*/ 42 h 146"/>
              <a:gd name="T58" fmla="*/ 0 w 68"/>
              <a:gd name="T59" fmla="*/ 58 h 146"/>
              <a:gd name="T60" fmla="*/ 0 w 68"/>
              <a:gd name="T61" fmla="*/ 76 h 146"/>
              <a:gd name="T62" fmla="*/ 0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0" y="76"/>
                </a:moveTo>
                <a:lnTo>
                  <a:pt x="0" y="76"/>
                </a:lnTo>
                <a:lnTo>
                  <a:pt x="4" y="98"/>
                </a:lnTo>
                <a:lnTo>
                  <a:pt x="12" y="116"/>
                </a:lnTo>
                <a:lnTo>
                  <a:pt x="24" y="132"/>
                </a:lnTo>
                <a:lnTo>
                  <a:pt x="30" y="140"/>
                </a:lnTo>
                <a:lnTo>
                  <a:pt x="38" y="146"/>
                </a:lnTo>
                <a:lnTo>
                  <a:pt x="38" y="146"/>
                </a:lnTo>
                <a:lnTo>
                  <a:pt x="46" y="136"/>
                </a:lnTo>
                <a:lnTo>
                  <a:pt x="52" y="126"/>
                </a:lnTo>
                <a:lnTo>
                  <a:pt x="58" y="114"/>
                </a:lnTo>
                <a:lnTo>
                  <a:pt x="62" y="104"/>
                </a:lnTo>
                <a:lnTo>
                  <a:pt x="66" y="92"/>
                </a:lnTo>
                <a:lnTo>
                  <a:pt x="68" y="80"/>
                </a:lnTo>
                <a:lnTo>
                  <a:pt x="68" y="68"/>
                </a:lnTo>
                <a:lnTo>
                  <a:pt x="68" y="56"/>
                </a:lnTo>
                <a:lnTo>
                  <a:pt x="68" y="56"/>
                </a:lnTo>
                <a:lnTo>
                  <a:pt x="64" y="40"/>
                </a:lnTo>
                <a:lnTo>
                  <a:pt x="58" y="24"/>
                </a:lnTo>
                <a:lnTo>
                  <a:pt x="48" y="12"/>
                </a:lnTo>
                <a:lnTo>
                  <a:pt x="36" y="2"/>
                </a:lnTo>
                <a:lnTo>
                  <a:pt x="36" y="2"/>
                </a:lnTo>
                <a:lnTo>
                  <a:pt x="30" y="0"/>
                </a:lnTo>
                <a:lnTo>
                  <a:pt x="24" y="0"/>
                </a:lnTo>
                <a:lnTo>
                  <a:pt x="18" y="4"/>
                </a:lnTo>
                <a:lnTo>
                  <a:pt x="14" y="8"/>
                </a:lnTo>
                <a:lnTo>
                  <a:pt x="14" y="8"/>
                </a:lnTo>
                <a:lnTo>
                  <a:pt x="6" y="24"/>
                </a:lnTo>
                <a:lnTo>
                  <a:pt x="2" y="42"/>
                </a:lnTo>
                <a:lnTo>
                  <a:pt x="0" y="58"/>
                </a:lnTo>
                <a:lnTo>
                  <a:pt x="0" y="76"/>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7" name="Freeform 213"/>
          <p:cNvSpPr/>
          <p:nvPr/>
        </p:nvSpPr>
        <p:spPr bwMode="auto">
          <a:xfrm>
            <a:off x="5964650" y="5022745"/>
            <a:ext cx="54933" cy="27119"/>
          </a:xfrm>
          <a:custGeom>
            <a:avLst/>
            <a:gdLst>
              <a:gd name="T0" fmla="*/ 74 w 158"/>
              <a:gd name="T1" fmla="*/ 78 h 78"/>
              <a:gd name="T2" fmla="*/ 74 w 158"/>
              <a:gd name="T3" fmla="*/ 78 h 78"/>
              <a:gd name="T4" fmla="*/ 62 w 158"/>
              <a:gd name="T5" fmla="*/ 78 h 78"/>
              <a:gd name="T6" fmla="*/ 50 w 158"/>
              <a:gd name="T7" fmla="*/ 76 h 78"/>
              <a:gd name="T8" fmla="*/ 40 w 158"/>
              <a:gd name="T9" fmla="*/ 74 h 78"/>
              <a:gd name="T10" fmla="*/ 30 w 158"/>
              <a:gd name="T11" fmla="*/ 72 h 78"/>
              <a:gd name="T12" fmla="*/ 20 w 158"/>
              <a:gd name="T13" fmla="*/ 66 h 78"/>
              <a:gd name="T14" fmla="*/ 12 w 158"/>
              <a:gd name="T15" fmla="*/ 60 h 78"/>
              <a:gd name="T16" fmla="*/ 6 w 158"/>
              <a:gd name="T17" fmla="*/ 54 h 78"/>
              <a:gd name="T18" fmla="*/ 0 w 158"/>
              <a:gd name="T19" fmla="*/ 46 h 78"/>
              <a:gd name="T20" fmla="*/ 0 w 158"/>
              <a:gd name="T21" fmla="*/ 46 h 78"/>
              <a:gd name="T22" fmla="*/ 20 w 158"/>
              <a:gd name="T23" fmla="*/ 30 h 78"/>
              <a:gd name="T24" fmla="*/ 40 w 158"/>
              <a:gd name="T25" fmla="*/ 18 h 78"/>
              <a:gd name="T26" fmla="*/ 62 w 158"/>
              <a:gd name="T27" fmla="*/ 8 h 78"/>
              <a:gd name="T28" fmla="*/ 86 w 158"/>
              <a:gd name="T29" fmla="*/ 2 h 78"/>
              <a:gd name="T30" fmla="*/ 86 w 158"/>
              <a:gd name="T31" fmla="*/ 2 h 78"/>
              <a:gd name="T32" fmla="*/ 106 w 158"/>
              <a:gd name="T33" fmla="*/ 0 h 78"/>
              <a:gd name="T34" fmla="*/ 122 w 158"/>
              <a:gd name="T35" fmla="*/ 2 h 78"/>
              <a:gd name="T36" fmla="*/ 138 w 158"/>
              <a:gd name="T37" fmla="*/ 6 h 78"/>
              <a:gd name="T38" fmla="*/ 152 w 158"/>
              <a:gd name="T39" fmla="*/ 12 h 78"/>
              <a:gd name="T40" fmla="*/ 152 w 158"/>
              <a:gd name="T41" fmla="*/ 12 h 78"/>
              <a:gd name="T42" fmla="*/ 156 w 158"/>
              <a:gd name="T43" fmla="*/ 18 h 78"/>
              <a:gd name="T44" fmla="*/ 158 w 158"/>
              <a:gd name="T45" fmla="*/ 24 h 78"/>
              <a:gd name="T46" fmla="*/ 154 w 158"/>
              <a:gd name="T47" fmla="*/ 32 h 78"/>
              <a:gd name="T48" fmla="*/ 148 w 158"/>
              <a:gd name="T49" fmla="*/ 40 h 78"/>
              <a:gd name="T50" fmla="*/ 148 w 158"/>
              <a:gd name="T51" fmla="*/ 40 h 78"/>
              <a:gd name="T52" fmla="*/ 132 w 158"/>
              <a:gd name="T53" fmla="*/ 54 h 78"/>
              <a:gd name="T54" fmla="*/ 114 w 158"/>
              <a:gd name="T55" fmla="*/ 64 h 78"/>
              <a:gd name="T56" fmla="*/ 94 w 158"/>
              <a:gd name="T57" fmla="*/ 72 h 78"/>
              <a:gd name="T58" fmla="*/ 74 w 158"/>
              <a:gd name="T59" fmla="*/ 78 h 78"/>
              <a:gd name="T60" fmla="*/ 74 w 158"/>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78">
                <a:moveTo>
                  <a:pt x="74" y="78"/>
                </a:moveTo>
                <a:lnTo>
                  <a:pt x="74" y="78"/>
                </a:lnTo>
                <a:lnTo>
                  <a:pt x="62" y="78"/>
                </a:lnTo>
                <a:lnTo>
                  <a:pt x="50" y="76"/>
                </a:lnTo>
                <a:lnTo>
                  <a:pt x="40" y="74"/>
                </a:lnTo>
                <a:lnTo>
                  <a:pt x="30" y="72"/>
                </a:lnTo>
                <a:lnTo>
                  <a:pt x="20" y="66"/>
                </a:lnTo>
                <a:lnTo>
                  <a:pt x="12" y="60"/>
                </a:lnTo>
                <a:lnTo>
                  <a:pt x="6" y="54"/>
                </a:lnTo>
                <a:lnTo>
                  <a:pt x="0" y="46"/>
                </a:lnTo>
                <a:lnTo>
                  <a:pt x="0" y="46"/>
                </a:lnTo>
                <a:lnTo>
                  <a:pt x="20" y="30"/>
                </a:lnTo>
                <a:lnTo>
                  <a:pt x="40" y="18"/>
                </a:lnTo>
                <a:lnTo>
                  <a:pt x="62" y="8"/>
                </a:lnTo>
                <a:lnTo>
                  <a:pt x="86" y="2"/>
                </a:lnTo>
                <a:lnTo>
                  <a:pt x="86" y="2"/>
                </a:lnTo>
                <a:lnTo>
                  <a:pt x="106" y="0"/>
                </a:lnTo>
                <a:lnTo>
                  <a:pt x="122" y="2"/>
                </a:lnTo>
                <a:lnTo>
                  <a:pt x="138" y="6"/>
                </a:lnTo>
                <a:lnTo>
                  <a:pt x="152" y="12"/>
                </a:lnTo>
                <a:lnTo>
                  <a:pt x="152" y="12"/>
                </a:lnTo>
                <a:lnTo>
                  <a:pt x="156" y="18"/>
                </a:lnTo>
                <a:lnTo>
                  <a:pt x="158" y="24"/>
                </a:lnTo>
                <a:lnTo>
                  <a:pt x="154" y="32"/>
                </a:lnTo>
                <a:lnTo>
                  <a:pt x="148" y="40"/>
                </a:lnTo>
                <a:lnTo>
                  <a:pt x="148" y="40"/>
                </a:lnTo>
                <a:lnTo>
                  <a:pt x="132" y="54"/>
                </a:lnTo>
                <a:lnTo>
                  <a:pt x="114" y="64"/>
                </a:lnTo>
                <a:lnTo>
                  <a:pt x="94" y="72"/>
                </a:lnTo>
                <a:lnTo>
                  <a:pt x="74" y="78"/>
                </a:lnTo>
                <a:lnTo>
                  <a:pt x="7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8" name="Freeform 214"/>
          <p:cNvSpPr/>
          <p:nvPr/>
        </p:nvSpPr>
        <p:spPr bwMode="auto">
          <a:xfrm>
            <a:off x="5956305" y="4987977"/>
            <a:ext cx="25033" cy="50761"/>
          </a:xfrm>
          <a:custGeom>
            <a:avLst/>
            <a:gdLst>
              <a:gd name="T0" fmla="*/ 2 w 72"/>
              <a:gd name="T1" fmla="*/ 70 h 146"/>
              <a:gd name="T2" fmla="*/ 2 w 72"/>
              <a:gd name="T3" fmla="*/ 70 h 146"/>
              <a:gd name="T4" fmla="*/ 0 w 72"/>
              <a:gd name="T5" fmla="*/ 92 h 146"/>
              <a:gd name="T6" fmla="*/ 4 w 72"/>
              <a:gd name="T7" fmla="*/ 112 h 146"/>
              <a:gd name="T8" fmla="*/ 12 w 72"/>
              <a:gd name="T9" fmla="*/ 130 h 146"/>
              <a:gd name="T10" fmla="*/ 18 w 72"/>
              <a:gd name="T11" fmla="*/ 140 h 146"/>
              <a:gd name="T12" fmla="*/ 24 w 72"/>
              <a:gd name="T13" fmla="*/ 146 h 146"/>
              <a:gd name="T14" fmla="*/ 24 w 72"/>
              <a:gd name="T15" fmla="*/ 146 h 146"/>
              <a:gd name="T16" fmla="*/ 34 w 72"/>
              <a:gd name="T17" fmla="*/ 138 h 146"/>
              <a:gd name="T18" fmla="*/ 42 w 72"/>
              <a:gd name="T19" fmla="*/ 130 h 146"/>
              <a:gd name="T20" fmla="*/ 50 w 72"/>
              <a:gd name="T21" fmla="*/ 120 h 146"/>
              <a:gd name="T22" fmla="*/ 58 w 72"/>
              <a:gd name="T23" fmla="*/ 110 h 146"/>
              <a:gd name="T24" fmla="*/ 62 w 72"/>
              <a:gd name="T25" fmla="*/ 100 h 146"/>
              <a:gd name="T26" fmla="*/ 68 w 72"/>
              <a:gd name="T27" fmla="*/ 88 h 146"/>
              <a:gd name="T28" fmla="*/ 70 w 72"/>
              <a:gd name="T29" fmla="*/ 76 h 146"/>
              <a:gd name="T30" fmla="*/ 72 w 72"/>
              <a:gd name="T31" fmla="*/ 64 h 146"/>
              <a:gd name="T32" fmla="*/ 72 w 72"/>
              <a:gd name="T33" fmla="*/ 64 h 146"/>
              <a:gd name="T34" fmla="*/ 72 w 72"/>
              <a:gd name="T35" fmla="*/ 48 h 146"/>
              <a:gd name="T36" fmla="*/ 68 w 72"/>
              <a:gd name="T37" fmla="*/ 32 h 146"/>
              <a:gd name="T38" fmla="*/ 60 w 72"/>
              <a:gd name="T39" fmla="*/ 16 h 146"/>
              <a:gd name="T40" fmla="*/ 52 w 72"/>
              <a:gd name="T41" fmla="*/ 4 h 146"/>
              <a:gd name="T42" fmla="*/ 52 w 72"/>
              <a:gd name="T43" fmla="*/ 4 h 146"/>
              <a:gd name="T44" fmla="*/ 46 w 72"/>
              <a:gd name="T45" fmla="*/ 0 h 146"/>
              <a:gd name="T46" fmla="*/ 40 w 72"/>
              <a:gd name="T47" fmla="*/ 0 h 146"/>
              <a:gd name="T48" fmla="*/ 32 w 72"/>
              <a:gd name="T49" fmla="*/ 2 h 146"/>
              <a:gd name="T50" fmla="*/ 28 w 72"/>
              <a:gd name="T51" fmla="*/ 8 h 146"/>
              <a:gd name="T52" fmla="*/ 28 w 72"/>
              <a:gd name="T53" fmla="*/ 8 h 146"/>
              <a:gd name="T54" fmla="*/ 18 w 72"/>
              <a:gd name="T55" fmla="*/ 22 h 146"/>
              <a:gd name="T56" fmla="*/ 10 w 72"/>
              <a:gd name="T57" fmla="*/ 36 h 146"/>
              <a:gd name="T58" fmla="*/ 4 w 72"/>
              <a:gd name="T59" fmla="*/ 54 h 146"/>
              <a:gd name="T60" fmla="*/ 2 w 72"/>
              <a:gd name="T61" fmla="*/ 70 h 146"/>
              <a:gd name="T62" fmla="*/ 2 w 72"/>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6">
                <a:moveTo>
                  <a:pt x="2" y="70"/>
                </a:moveTo>
                <a:lnTo>
                  <a:pt x="2" y="70"/>
                </a:lnTo>
                <a:lnTo>
                  <a:pt x="0" y="92"/>
                </a:lnTo>
                <a:lnTo>
                  <a:pt x="4" y="112"/>
                </a:lnTo>
                <a:lnTo>
                  <a:pt x="12" y="130"/>
                </a:lnTo>
                <a:lnTo>
                  <a:pt x="18" y="140"/>
                </a:lnTo>
                <a:lnTo>
                  <a:pt x="24" y="146"/>
                </a:lnTo>
                <a:lnTo>
                  <a:pt x="24" y="146"/>
                </a:lnTo>
                <a:lnTo>
                  <a:pt x="34" y="138"/>
                </a:lnTo>
                <a:lnTo>
                  <a:pt x="42" y="130"/>
                </a:lnTo>
                <a:lnTo>
                  <a:pt x="50" y="120"/>
                </a:lnTo>
                <a:lnTo>
                  <a:pt x="58" y="110"/>
                </a:lnTo>
                <a:lnTo>
                  <a:pt x="62" y="100"/>
                </a:lnTo>
                <a:lnTo>
                  <a:pt x="68" y="88"/>
                </a:lnTo>
                <a:lnTo>
                  <a:pt x="70" y="76"/>
                </a:lnTo>
                <a:lnTo>
                  <a:pt x="72" y="64"/>
                </a:lnTo>
                <a:lnTo>
                  <a:pt x="72" y="64"/>
                </a:lnTo>
                <a:lnTo>
                  <a:pt x="72" y="48"/>
                </a:lnTo>
                <a:lnTo>
                  <a:pt x="68" y="32"/>
                </a:lnTo>
                <a:lnTo>
                  <a:pt x="60" y="16"/>
                </a:lnTo>
                <a:lnTo>
                  <a:pt x="52" y="4"/>
                </a:lnTo>
                <a:lnTo>
                  <a:pt x="52" y="4"/>
                </a:lnTo>
                <a:lnTo>
                  <a:pt x="46" y="0"/>
                </a:lnTo>
                <a:lnTo>
                  <a:pt x="40" y="0"/>
                </a:lnTo>
                <a:lnTo>
                  <a:pt x="32" y="2"/>
                </a:lnTo>
                <a:lnTo>
                  <a:pt x="28" y="8"/>
                </a:lnTo>
                <a:lnTo>
                  <a:pt x="28" y="8"/>
                </a:lnTo>
                <a:lnTo>
                  <a:pt x="18" y="22"/>
                </a:lnTo>
                <a:lnTo>
                  <a:pt x="10" y="36"/>
                </a:lnTo>
                <a:lnTo>
                  <a:pt x="4" y="54"/>
                </a:lnTo>
                <a:lnTo>
                  <a:pt x="2" y="70"/>
                </a:lnTo>
                <a:lnTo>
                  <a:pt x="2"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9" name="Freeform 215"/>
          <p:cNvSpPr/>
          <p:nvPr/>
        </p:nvSpPr>
        <p:spPr bwMode="auto">
          <a:xfrm>
            <a:off x="5920147" y="5058903"/>
            <a:ext cx="56324" cy="25033"/>
          </a:xfrm>
          <a:custGeom>
            <a:avLst/>
            <a:gdLst>
              <a:gd name="T0" fmla="*/ 68 w 162"/>
              <a:gd name="T1" fmla="*/ 72 h 72"/>
              <a:gd name="T2" fmla="*/ 68 w 162"/>
              <a:gd name="T3" fmla="*/ 72 h 72"/>
              <a:gd name="T4" fmla="*/ 56 w 162"/>
              <a:gd name="T5" fmla="*/ 70 h 72"/>
              <a:gd name="T6" fmla="*/ 44 w 162"/>
              <a:gd name="T7" fmla="*/ 68 h 72"/>
              <a:gd name="T8" fmla="*/ 34 w 162"/>
              <a:gd name="T9" fmla="*/ 64 h 72"/>
              <a:gd name="T10" fmla="*/ 26 w 162"/>
              <a:gd name="T11" fmla="*/ 58 h 72"/>
              <a:gd name="T12" fmla="*/ 18 w 162"/>
              <a:gd name="T13" fmla="*/ 52 h 72"/>
              <a:gd name="T14" fmla="*/ 10 w 162"/>
              <a:gd name="T15" fmla="*/ 44 h 72"/>
              <a:gd name="T16" fmla="*/ 6 w 162"/>
              <a:gd name="T17" fmla="*/ 36 h 72"/>
              <a:gd name="T18" fmla="*/ 0 w 162"/>
              <a:gd name="T19" fmla="*/ 28 h 72"/>
              <a:gd name="T20" fmla="*/ 0 w 162"/>
              <a:gd name="T21" fmla="*/ 28 h 72"/>
              <a:gd name="T22" fmla="*/ 24 w 162"/>
              <a:gd name="T23" fmla="*/ 16 h 72"/>
              <a:gd name="T24" fmla="*/ 48 w 162"/>
              <a:gd name="T25" fmla="*/ 8 h 72"/>
              <a:gd name="T26" fmla="*/ 72 w 162"/>
              <a:gd name="T27" fmla="*/ 2 h 72"/>
              <a:gd name="T28" fmla="*/ 96 w 162"/>
              <a:gd name="T29" fmla="*/ 0 h 72"/>
              <a:gd name="T30" fmla="*/ 96 w 162"/>
              <a:gd name="T31" fmla="*/ 0 h 72"/>
              <a:gd name="T32" fmla="*/ 114 w 162"/>
              <a:gd name="T33" fmla="*/ 2 h 72"/>
              <a:gd name="T34" fmla="*/ 132 w 162"/>
              <a:gd name="T35" fmla="*/ 6 h 72"/>
              <a:gd name="T36" fmla="*/ 146 w 162"/>
              <a:gd name="T37" fmla="*/ 14 h 72"/>
              <a:gd name="T38" fmla="*/ 158 w 162"/>
              <a:gd name="T39" fmla="*/ 24 h 72"/>
              <a:gd name="T40" fmla="*/ 158 w 162"/>
              <a:gd name="T41" fmla="*/ 24 h 72"/>
              <a:gd name="T42" fmla="*/ 162 w 162"/>
              <a:gd name="T43" fmla="*/ 30 h 72"/>
              <a:gd name="T44" fmla="*/ 162 w 162"/>
              <a:gd name="T45" fmla="*/ 36 h 72"/>
              <a:gd name="T46" fmla="*/ 158 w 162"/>
              <a:gd name="T47" fmla="*/ 44 h 72"/>
              <a:gd name="T48" fmla="*/ 150 w 162"/>
              <a:gd name="T49" fmla="*/ 50 h 72"/>
              <a:gd name="T50" fmla="*/ 150 w 162"/>
              <a:gd name="T51" fmla="*/ 50 h 72"/>
              <a:gd name="T52" fmla="*/ 130 w 162"/>
              <a:gd name="T53" fmla="*/ 60 h 72"/>
              <a:gd name="T54" fmla="*/ 110 w 162"/>
              <a:gd name="T55" fmla="*/ 68 h 72"/>
              <a:gd name="T56" fmla="*/ 88 w 162"/>
              <a:gd name="T57" fmla="*/ 72 h 72"/>
              <a:gd name="T58" fmla="*/ 68 w 162"/>
              <a:gd name="T59" fmla="*/ 72 h 72"/>
              <a:gd name="T60" fmla="*/ 68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68" y="72"/>
                </a:moveTo>
                <a:lnTo>
                  <a:pt x="68" y="72"/>
                </a:lnTo>
                <a:lnTo>
                  <a:pt x="56" y="70"/>
                </a:lnTo>
                <a:lnTo>
                  <a:pt x="44" y="68"/>
                </a:lnTo>
                <a:lnTo>
                  <a:pt x="34" y="64"/>
                </a:lnTo>
                <a:lnTo>
                  <a:pt x="26" y="58"/>
                </a:lnTo>
                <a:lnTo>
                  <a:pt x="18" y="52"/>
                </a:lnTo>
                <a:lnTo>
                  <a:pt x="10" y="44"/>
                </a:lnTo>
                <a:lnTo>
                  <a:pt x="6" y="36"/>
                </a:lnTo>
                <a:lnTo>
                  <a:pt x="0" y="28"/>
                </a:lnTo>
                <a:lnTo>
                  <a:pt x="0" y="28"/>
                </a:lnTo>
                <a:lnTo>
                  <a:pt x="24" y="16"/>
                </a:lnTo>
                <a:lnTo>
                  <a:pt x="48" y="8"/>
                </a:lnTo>
                <a:lnTo>
                  <a:pt x="72" y="2"/>
                </a:lnTo>
                <a:lnTo>
                  <a:pt x="96" y="0"/>
                </a:lnTo>
                <a:lnTo>
                  <a:pt x="96" y="0"/>
                </a:lnTo>
                <a:lnTo>
                  <a:pt x="114" y="2"/>
                </a:lnTo>
                <a:lnTo>
                  <a:pt x="132" y="6"/>
                </a:lnTo>
                <a:lnTo>
                  <a:pt x="146" y="14"/>
                </a:lnTo>
                <a:lnTo>
                  <a:pt x="158" y="24"/>
                </a:lnTo>
                <a:lnTo>
                  <a:pt x="158" y="24"/>
                </a:lnTo>
                <a:lnTo>
                  <a:pt x="162" y="30"/>
                </a:lnTo>
                <a:lnTo>
                  <a:pt x="162" y="36"/>
                </a:lnTo>
                <a:lnTo>
                  <a:pt x="158" y="44"/>
                </a:lnTo>
                <a:lnTo>
                  <a:pt x="150" y="50"/>
                </a:lnTo>
                <a:lnTo>
                  <a:pt x="150" y="50"/>
                </a:lnTo>
                <a:lnTo>
                  <a:pt x="130" y="60"/>
                </a:lnTo>
                <a:lnTo>
                  <a:pt x="110" y="68"/>
                </a:lnTo>
                <a:lnTo>
                  <a:pt x="88" y="72"/>
                </a:lnTo>
                <a:lnTo>
                  <a:pt x="68" y="72"/>
                </a:lnTo>
                <a:lnTo>
                  <a:pt x="68"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0" name="Freeform 216"/>
          <p:cNvSpPr/>
          <p:nvPr/>
        </p:nvSpPr>
        <p:spPr bwMode="auto">
          <a:xfrm>
            <a:off x="5915975" y="5019268"/>
            <a:ext cx="27814" cy="49370"/>
          </a:xfrm>
          <a:custGeom>
            <a:avLst/>
            <a:gdLst>
              <a:gd name="T0" fmla="*/ 6 w 80"/>
              <a:gd name="T1" fmla="*/ 62 h 142"/>
              <a:gd name="T2" fmla="*/ 6 w 80"/>
              <a:gd name="T3" fmla="*/ 62 h 142"/>
              <a:gd name="T4" fmla="*/ 2 w 80"/>
              <a:gd name="T5" fmla="*/ 84 h 142"/>
              <a:gd name="T6" fmla="*/ 0 w 80"/>
              <a:gd name="T7" fmla="*/ 104 h 142"/>
              <a:gd name="T8" fmla="*/ 2 w 80"/>
              <a:gd name="T9" fmla="*/ 114 h 142"/>
              <a:gd name="T10" fmla="*/ 4 w 80"/>
              <a:gd name="T11" fmla="*/ 124 h 142"/>
              <a:gd name="T12" fmla="*/ 8 w 80"/>
              <a:gd name="T13" fmla="*/ 134 h 142"/>
              <a:gd name="T14" fmla="*/ 12 w 80"/>
              <a:gd name="T15" fmla="*/ 142 h 142"/>
              <a:gd name="T16" fmla="*/ 12 w 80"/>
              <a:gd name="T17" fmla="*/ 142 h 142"/>
              <a:gd name="T18" fmla="*/ 24 w 80"/>
              <a:gd name="T19" fmla="*/ 136 h 142"/>
              <a:gd name="T20" fmla="*/ 34 w 80"/>
              <a:gd name="T21" fmla="*/ 128 h 142"/>
              <a:gd name="T22" fmla="*/ 44 w 80"/>
              <a:gd name="T23" fmla="*/ 120 h 142"/>
              <a:gd name="T24" fmla="*/ 54 w 80"/>
              <a:gd name="T25" fmla="*/ 112 h 142"/>
              <a:gd name="T26" fmla="*/ 62 w 80"/>
              <a:gd name="T27" fmla="*/ 102 h 142"/>
              <a:gd name="T28" fmla="*/ 68 w 80"/>
              <a:gd name="T29" fmla="*/ 92 h 142"/>
              <a:gd name="T30" fmla="*/ 74 w 80"/>
              <a:gd name="T31" fmla="*/ 82 h 142"/>
              <a:gd name="T32" fmla="*/ 78 w 80"/>
              <a:gd name="T33" fmla="*/ 70 h 142"/>
              <a:gd name="T34" fmla="*/ 78 w 80"/>
              <a:gd name="T35" fmla="*/ 70 h 142"/>
              <a:gd name="T36" fmla="*/ 80 w 80"/>
              <a:gd name="T37" fmla="*/ 52 h 142"/>
              <a:gd name="T38" fmla="*/ 80 w 80"/>
              <a:gd name="T39" fmla="*/ 36 h 142"/>
              <a:gd name="T40" fmla="*/ 76 w 80"/>
              <a:gd name="T41" fmla="*/ 20 h 142"/>
              <a:gd name="T42" fmla="*/ 70 w 80"/>
              <a:gd name="T43" fmla="*/ 6 h 142"/>
              <a:gd name="T44" fmla="*/ 70 w 80"/>
              <a:gd name="T45" fmla="*/ 6 h 142"/>
              <a:gd name="T46" fmla="*/ 66 w 80"/>
              <a:gd name="T47" fmla="*/ 2 h 142"/>
              <a:gd name="T48" fmla="*/ 58 w 80"/>
              <a:gd name="T49" fmla="*/ 0 h 142"/>
              <a:gd name="T50" fmla="*/ 52 w 80"/>
              <a:gd name="T51" fmla="*/ 2 h 142"/>
              <a:gd name="T52" fmla="*/ 46 w 80"/>
              <a:gd name="T53" fmla="*/ 6 h 142"/>
              <a:gd name="T54" fmla="*/ 46 w 80"/>
              <a:gd name="T55" fmla="*/ 6 h 142"/>
              <a:gd name="T56" fmla="*/ 34 w 80"/>
              <a:gd name="T57" fmla="*/ 18 h 142"/>
              <a:gd name="T58" fmla="*/ 22 w 80"/>
              <a:gd name="T59" fmla="*/ 30 h 142"/>
              <a:gd name="T60" fmla="*/ 14 w 80"/>
              <a:gd name="T61" fmla="*/ 46 h 142"/>
              <a:gd name="T62" fmla="*/ 6 w 80"/>
              <a:gd name="T63" fmla="*/ 62 h 142"/>
              <a:gd name="T64" fmla="*/ 6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6" y="62"/>
                </a:moveTo>
                <a:lnTo>
                  <a:pt x="6" y="62"/>
                </a:lnTo>
                <a:lnTo>
                  <a:pt x="2" y="84"/>
                </a:lnTo>
                <a:lnTo>
                  <a:pt x="0" y="104"/>
                </a:lnTo>
                <a:lnTo>
                  <a:pt x="2" y="114"/>
                </a:lnTo>
                <a:lnTo>
                  <a:pt x="4" y="124"/>
                </a:lnTo>
                <a:lnTo>
                  <a:pt x="8" y="134"/>
                </a:lnTo>
                <a:lnTo>
                  <a:pt x="12" y="142"/>
                </a:lnTo>
                <a:lnTo>
                  <a:pt x="12" y="142"/>
                </a:lnTo>
                <a:lnTo>
                  <a:pt x="24" y="136"/>
                </a:lnTo>
                <a:lnTo>
                  <a:pt x="34" y="128"/>
                </a:lnTo>
                <a:lnTo>
                  <a:pt x="44" y="120"/>
                </a:lnTo>
                <a:lnTo>
                  <a:pt x="54" y="112"/>
                </a:lnTo>
                <a:lnTo>
                  <a:pt x="62" y="102"/>
                </a:lnTo>
                <a:lnTo>
                  <a:pt x="68" y="92"/>
                </a:lnTo>
                <a:lnTo>
                  <a:pt x="74" y="82"/>
                </a:lnTo>
                <a:lnTo>
                  <a:pt x="78" y="70"/>
                </a:lnTo>
                <a:lnTo>
                  <a:pt x="78" y="70"/>
                </a:lnTo>
                <a:lnTo>
                  <a:pt x="80" y="52"/>
                </a:lnTo>
                <a:lnTo>
                  <a:pt x="80" y="36"/>
                </a:lnTo>
                <a:lnTo>
                  <a:pt x="76" y="20"/>
                </a:lnTo>
                <a:lnTo>
                  <a:pt x="70" y="6"/>
                </a:lnTo>
                <a:lnTo>
                  <a:pt x="70" y="6"/>
                </a:lnTo>
                <a:lnTo>
                  <a:pt x="66" y="2"/>
                </a:lnTo>
                <a:lnTo>
                  <a:pt x="58" y="0"/>
                </a:lnTo>
                <a:lnTo>
                  <a:pt x="52" y="2"/>
                </a:lnTo>
                <a:lnTo>
                  <a:pt x="46" y="6"/>
                </a:lnTo>
                <a:lnTo>
                  <a:pt x="46" y="6"/>
                </a:lnTo>
                <a:lnTo>
                  <a:pt x="34" y="18"/>
                </a:lnTo>
                <a:lnTo>
                  <a:pt x="22" y="30"/>
                </a:lnTo>
                <a:lnTo>
                  <a:pt x="14" y="46"/>
                </a:lnTo>
                <a:lnTo>
                  <a:pt x="6" y="62"/>
                </a:lnTo>
                <a:lnTo>
                  <a:pt x="6"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1" name="Freeform 176"/>
          <p:cNvSpPr/>
          <p:nvPr/>
        </p:nvSpPr>
        <p:spPr bwMode="auto">
          <a:xfrm>
            <a:off x="5887465" y="4738344"/>
            <a:ext cx="28510" cy="28510"/>
          </a:xfrm>
          <a:custGeom>
            <a:avLst/>
            <a:gdLst>
              <a:gd name="T0" fmla="*/ 42 w 82"/>
              <a:gd name="T1" fmla="*/ 0 h 82"/>
              <a:gd name="T2" fmla="*/ 42 w 82"/>
              <a:gd name="T3" fmla="*/ 0 h 82"/>
              <a:gd name="T4" fmla="*/ 48 w 82"/>
              <a:gd name="T5" fmla="*/ 14 h 82"/>
              <a:gd name="T6" fmla="*/ 56 w 82"/>
              <a:gd name="T7" fmla="*/ 26 h 82"/>
              <a:gd name="T8" fmla="*/ 68 w 82"/>
              <a:gd name="T9" fmla="*/ 34 h 82"/>
              <a:gd name="T10" fmla="*/ 82 w 82"/>
              <a:gd name="T11" fmla="*/ 40 h 82"/>
              <a:gd name="T12" fmla="*/ 82 w 82"/>
              <a:gd name="T13" fmla="*/ 40 h 82"/>
              <a:gd name="T14" fmla="*/ 82 w 82"/>
              <a:gd name="T15" fmla="*/ 40 h 82"/>
              <a:gd name="T16" fmla="*/ 82 w 82"/>
              <a:gd name="T17" fmla="*/ 42 h 82"/>
              <a:gd name="T18" fmla="*/ 82 w 82"/>
              <a:gd name="T19" fmla="*/ 42 h 82"/>
              <a:gd name="T20" fmla="*/ 68 w 82"/>
              <a:gd name="T21" fmla="*/ 46 h 82"/>
              <a:gd name="T22" fmla="*/ 56 w 82"/>
              <a:gd name="T23" fmla="*/ 56 h 82"/>
              <a:gd name="T24" fmla="*/ 48 w 82"/>
              <a:gd name="T25" fmla="*/ 66 h 82"/>
              <a:gd name="T26" fmla="*/ 42 w 82"/>
              <a:gd name="T27" fmla="*/ 80 h 82"/>
              <a:gd name="T28" fmla="*/ 42 w 82"/>
              <a:gd name="T29" fmla="*/ 80 h 82"/>
              <a:gd name="T30" fmla="*/ 42 w 82"/>
              <a:gd name="T31" fmla="*/ 82 h 82"/>
              <a:gd name="T32" fmla="*/ 40 w 82"/>
              <a:gd name="T33" fmla="*/ 80 h 82"/>
              <a:gd name="T34" fmla="*/ 40 w 82"/>
              <a:gd name="T35" fmla="*/ 80 h 82"/>
              <a:gd name="T36" fmla="*/ 36 w 82"/>
              <a:gd name="T37" fmla="*/ 66 h 82"/>
              <a:gd name="T38" fmla="*/ 26 w 82"/>
              <a:gd name="T39" fmla="*/ 56 h 82"/>
              <a:gd name="T40" fmla="*/ 16 w 82"/>
              <a:gd name="T41" fmla="*/ 46 h 82"/>
              <a:gd name="T42" fmla="*/ 2 w 82"/>
              <a:gd name="T43" fmla="*/ 42 h 82"/>
              <a:gd name="T44" fmla="*/ 2 w 82"/>
              <a:gd name="T45" fmla="*/ 42 h 82"/>
              <a:gd name="T46" fmla="*/ 0 w 82"/>
              <a:gd name="T47" fmla="*/ 40 h 82"/>
              <a:gd name="T48" fmla="*/ 2 w 82"/>
              <a:gd name="T49" fmla="*/ 40 h 82"/>
              <a:gd name="T50" fmla="*/ 2 w 82"/>
              <a:gd name="T51" fmla="*/ 40 h 82"/>
              <a:gd name="T52" fmla="*/ 16 w 82"/>
              <a:gd name="T53" fmla="*/ 34 h 82"/>
              <a:gd name="T54" fmla="*/ 26 w 82"/>
              <a:gd name="T55" fmla="*/ 26 h 82"/>
              <a:gd name="T56" fmla="*/ 36 w 82"/>
              <a:gd name="T57" fmla="*/ 14 h 82"/>
              <a:gd name="T58" fmla="*/ 40 w 82"/>
              <a:gd name="T59" fmla="*/ 0 h 82"/>
              <a:gd name="T60" fmla="*/ 40 w 82"/>
              <a:gd name="T61" fmla="*/ 0 h 82"/>
              <a:gd name="T62" fmla="*/ 42 w 82"/>
              <a:gd name="T63" fmla="*/ 0 h 82"/>
              <a:gd name="T64" fmla="*/ 42 w 82"/>
              <a:gd name="T65" fmla="*/ 0 h 82"/>
              <a:gd name="T66" fmla="*/ 42 w 82"/>
              <a:gd name="T6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82">
                <a:moveTo>
                  <a:pt x="42" y="0"/>
                </a:moveTo>
                <a:lnTo>
                  <a:pt x="42" y="0"/>
                </a:lnTo>
                <a:lnTo>
                  <a:pt x="48" y="14"/>
                </a:lnTo>
                <a:lnTo>
                  <a:pt x="56" y="26"/>
                </a:lnTo>
                <a:lnTo>
                  <a:pt x="68" y="34"/>
                </a:lnTo>
                <a:lnTo>
                  <a:pt x="82" y="40"/>
                </a:lnTo>
                <a:lnTo>
                  <a:pt x="82" y="40"/>
                </a:lnTo>
                <a:lnTo>
                  <a:pt x="82" y="40"/>
                </a:lnTo>
                <a:lnTo>
                  <a:pt x="82" y="42"/>
                </a:lnTo>
                <a:lnTo>
                  <a:pt x="82" y="42"/>
                </a:lnTo>
                <a:lnTo>
                  <a:pt x="68" y="46"/>
                </a:lnTo>
                <a:lnTo>
                  <a:pt x="56" y="56"/>
                </a:lnTo>
                <a:lnTo>
                  <a:pt x="48" y="66"/>
                </a:lnTo>
                <a:lnTo>
                  <a:pt x="42" y="80"/>
                </a:lnTo>
                <a:lnTo>
                  <a:pt x="42" y="80"/>
                </a:lnTo>
                <a:lnTo>
                  <a:pt x="42" y="82"/>
                </a:lnTo>
                <a:lnTo>
                  <a:pt x="40" y="80"/>
                </a:lnTo>
                <a:lnTo>
                  <a:pt x="40" y="80"/>
                </a:lnTo>
                <a:lnTo>
                  <a:pt x="36" y="66"/>
                </a:lnTo>
                <a:lnTo>
                  <a:pt x="26" y="56"/>
                </a:lnTo>
                <a:lnTo>
                  <a:pt x="16" y="46"/>
                </a:lnTo>
                <a:lnTo>
                  <a:pt x="2" y="42"/>
                </a:lnTo>
                <a:lnTo>
                  <a:pt x="2" y="42"/>
                </a:lnTo>
                <a:lnTo>
                  <a:pt x="0" y="40"/>
                </a:lnTo>
                <a:lnTo>
                  <a:pt x="2" y="40"/>
                </a:lnTo>
                <a:lnTo>
                  <a:pt x="2" y="40"/>
                </a:lnTo>
                <a:lnTo>
                  <a:pt x="16" y="34"/>
                </a:lnTo>
                <a:lnTo>
                  <a:pt x="26" y="26"/>
                </a:lnTo>
                <a:lnTo>
                  <a:pt x="36" y="14"/>
                </a:lnTo>
                <a:lnTo>
                  <a:pt x="40" y="0"/>
                </a:lnTo>
                <a:lnTo>
                  <a:pt x="40" y="0"/>
                </a:lnTo>
                <a:lnTo>
                  <a:pt x="42" y="0"/>
                </a:lnTo>
                <a:lnTo>
                  <a:pt x="42" y="0"/>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2" name="Freeform 177"/>
          <p:cNvSpPr/>
          <p:nvPr/>
        </p:nvSpPr>
        <p:spPr bwMode="auto">
          <a:xfrm>
            <a:off x="5906240" y="4711920"/>
            <a:ext cx="32682" cy="31986"/>
          </a:xfrm>
          <a:custGeom>
            <a:avLst/>
            <a:gdLst>
              <a:gd name="T0" fmla="*/ 48 w 94"/>
              <a:gd name="T1" fmla="*/ 0 h 92"/>
              <a:gd name="T2" fmla="*/ 48 w 94"/>
              <a:gd name="T3" fmla="*/ 0 h 92"/>
              <a:gd name="T4" fmla="*/ 50 w 94"/>
              <a:gd name="T5" fmla="*/ 8 h 92"/>
              <a:gd name="T6" fmla="*/ 54 w 94"/>
              <a:gd name="T7" fmla="*/ 16 h 92"/>
              <a:gd name="T8" fmla="*/ 64 w 94"/>
              <a:gd name="T9" fmla="*/ 30 h 92"/>
              <a:gd name="T10" fmla="*/ 76 w 94"/>
              <a:gd name="T11" fmla="*/ 40 h 92"/>
              <a:gd name="T12" fmla="*/ 84 w 94"/>
              <a:gd name="T13" fmla="*/ 42 h 92"/>
              <a:gd name="T14" fmla="*/ 92 w 94"/>
              <a:gd name="T15" fmla="*/ 46 h 92"/>
              <a:gd name="T16" fmla="*/ 92 w 94"/>
              <a:gd name="T17" fmla="*/ 46 h 92"/>
              <a:gd name="T18" fmla="*/ 94 w 94"/>
              <a:gd name="T19" fmla="*/ 46 h 92"/>
              <a:gd name="T20" fmla="*/ 92 w 94"/>
              <a:gd name="T21" fmla="*/ 48 h 92"/>
              <a:gd name="T22" fmla="*/ 92 w 94"/>
              <a:gd name="T23" fmla="*/ 48 h 92"/>
              <a:gd name="T24" fmla="*/ 84 w 94"/>
              <a:gd name="T25" fmla="*/ 50 h 92"/>
              <a:gd name="T26" fmla="*/ 76 w 94"/>
              <a:gd name="T27" fmla="*/ 54 h 92"/>
              <a:gd name="T28" fmla="*/ 64 w 94"/>
              <a:gd name="T29" fmla="*/ 64 h 92"/>
              <a:gd name="T30" fmla="*/ 54 w 94"/>
              <a:gd name="T31" fmla="*/ 76 h 92"/>
              <a:gd name="T32" fmla="*/ 50 w 94"/>
              <a:gd name="T33" fmla="*/ 84 h 92"/>
              <a:gd name="T34" fmla="*/ 48 w 94"/>
              <a:gd name="T35" fmla="*/ 92 h 92"/>
              <a:gd name="T36" fmla="*/ 48 w 94"/>
              <a:gd name="T37" fmla="*/ 92 h 92"/>
              <a:gd name="T38" fmla="*/ 46 w 94"/>
              <a:gd name="T39" fmla="*/ 92 h 92"/>
              <a:gd name="T40" fmla="*/ 46 w 94"/>
              <a:gd name="T41" fmla="*/ 92 h 92"/>
              <a:gd name="T42" fmla="*/ 46 w 94"/>
              <a:gd name="T43" fmla="*/ 92 h 92"/>
              <a:gd name="T44" fmla="*/ 42 w 94"/>
              <a:gd name="T45" fmla="*/ 84 h 92"/>
              <a:gd name="T46" fmla="*/ 40 w 94"/>
              <a:gd name="T47" fmla="*/ 76 h 92"/>
              <a:gd name="T48" fmla="*/ 30 w 94"/>
              <a:gd name="T49" fmla="*/ 64 h 92"/>
              <a:gd name="T50" fmla="*/ 16 w 94"/>
              <a:gd name="T51" fmla="*/ 54 h 92"/>
              <a:gd name="T52" fmla="*/ 8 w 94"/>
              <a:gd name="T53" fmla="*/ 50 h 92"/>
              <a:gd name="T54" fmla="*/ 0 w 94"/>
              <a:gd name="T55" fmla="*/ 48 h 92"/>
              <a:gd name="T56" fmla="*/ 0 w 94"/>
              <a:gd name="T57" fmla="*/ 48 h 92"/>
              <a:gd name="T58" fmla="*/ 0 w 94"/>
              <a:gd name="T59" fmla="*/ 46 h 92"/>
              <a:gd name="T60" fmla="*/ 0 w 94"/>
              <a:gd name="T61" fmla="*/ 46 h 92"/>
              <a:gd name="T62" fmla="*/ 0 w 94"/>
              <a:gd name="T63" fmla="*/ 46 h 92"/>
              <a:gd name="T64" fmla="*/ 8 w 94"/>
              <a:gd name="T65" fmla="*/ 42 h 92"/>
              <a:gd name="T66" fmla="*/ 16 w 94"/>
              <a:gd name="T67" fmla="*/ 40 h 92"/>
              <a:gd name="T68" fmla="*/ 30 w 94"/>
              <a:gd name="T69" fmla="*/ 30 h 92"/>
              <a:gd name="T70" fmla="*/ 40 w 94"/>
              <a:gd name="T71" fmla="*/ 16 h 92"/>
              <a:gd name="T72" fmla="*/ 42 w 94"/>
              <a:gd name="T73" fmla="*/ 8 h 92"/>
              <a:gd name="T74" fmla="*/ 46 w 94"/>
              <a:gd name="T75" fmla="*/ 0 h 92"/>
              <a:gd name="T76" fmla="*/ 46 w 94"/>
              <a:gd name="T77" fmla="*/ 0 h 92"/>
              <a:gd name="T78" fmla="*/ 46 w 94"/>
              <a:gd name="T79" fmla="*/ 0 h 92"/>
              <a:gd name="T80" fmla="*/ 48 w 94"/>
              <a:gd name="T81" fmla="*/ 0 h 92"/>
              <a:gd name="T82" fmla="*/ 48 w 94"/>
              <a:gd name="T8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92">
                <a:moveTo>
                  <a:pt x="48" y="0"/>
                </a:moveTo>
                <a:lnTo>
                  <a:pt x="48" y="0"/>
                </a:lnTo>
                <a:lnTo>
                  <a:pt x="50" y="8"/>
                </a:lnTo>
                <a:lnTo>
                  <a:pt x="54" y="16"/>
                </a:lnTo>
                <a:lnTo>
                  <a:pt x="64" y="30"/>
                </a:lnTo>
                <a:lnTo>
                  <a:pt x="76" y="40"/>
                </a:lnTo>
                <a:lnTo>
                  <a:pt x="84" y="42"/>
                </a:lnTo>
                <a:lnTo>
                  <a:pt x="92" y="46"/>
                </a:lnTo>
                <a:lnTo>
                  <a:pt x="92" y="46"/>
                </a:lnTo>
                <a:lnTo>
                  <a:pt x="94" y="46"/>
                </a:lnTo>
                <a:lnTo>
                  <a:pt x="92" y="48"/>
                </a:lnTo>
                <a:lnTo>
                  <a:pt x="92" y="48"/>
                </a:lnTo>
                <a:lnTo>
                  <a:pt x="84" y="50"/>
                </a:lnTo>
                <a:lnTo>
                  <a:pt x="76" y="54"/>
                </a:lnTo>
                <a:lnTo>
                  <a:pt x="64" y="64"/>
                </a:lnTo>
                <a:lnTo>
                  <a:pt x="54" y="76"/>
                </a:lnTo>
                <a:lnTo>
                  <a:pt x="50" y="84"/>
                </a:lnTo>
                <a:lnTo>
                  <a:pt x="48" y="92"/>
                </a:lnTo>
                <a:lnTo>
                  <a:pt x="48" y="92"/>
                </a:lnTo>
                <a:lnTo>
                  <a:pt x="46" y="92"/>
                </a:lnTo>
                <a:lnTo>
                  <a:pt x="46" y="92"/>
                </a:lnTo>
                <a:lnTo>
                  <a:pt x="46" y="92"/>
                </a:lnTo>
                <a:lnTo>
                  <a:pt x="42" y="84"/>
                </a:lnTo>
                <a:lnTo>
                  <a:pt x="40" y="76"/>
                </a:lnTo>
                <a:lnTo>
                  <a:pt x="30" y="64"/>
                </a:lnTo>
                <a:lnTo>
                  <a:pt x="16" y="54"/>
                </a:lnTo>
                <a:lnTo>
                  <a:pt x="8" y="50"/>
                </a:lnTo>
                <a:lnTo>
                  <a:pt x="0" y="48"/>
                </a:lnTo>
                <a:lnTo>
                  <a:pt x="0" y="48"/>
                </a:lnTo>
                <a:lnTo>
                  <a:pt x="0" y="46"/>
                </a:lnTo>
                <a:lnTo>
                  <a:pt x="0" y="46"/>
                </a:lnTo>
                <a:lnTo>
                  <a:pt x="0" y="46"/>
                </a:lnTo>
                <a:lnTo>
                  <a:pt x="8" y="42"/>
                </a:lnTo>
                <a:lnTo>
                  <a:pt x="16" y="40"/>
                </a:lnTo>
                <a:lnTo>
                  <a:pt x="30" y="30"/>
                </a:lnTo>
                <a:lnTo>
                  <a:pt x="40" y="16"/>
                </a:lnTo>
                <a:lnTo>
                  <a:pt x="42" y="8"/>
                </a:lnTo>
                <a:lnTo>
                  <a:pt x="46" y="0"/>
                </a:lnTo>
                <a:lnTo>
                  <a:pt x="46" y="0"/>
                </a:lnTo>
                <a:lnTo>
                  <a:pt x="46" y="0"/>
                </a:lnTo>
                <a:lnTo>
                  <a:pt x="48" y="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3" name="Freeform 178"/>
          <p:cNvSpPr/>
          <p:nvPr/>
        </p:nvSpPr>
        <p:spPr bwMode="auto">
          <a:xfrm>
            <a:off x="5675381" y="4752251"/>
            <a:ext cx="25033" cy="25728"/>
          </a:xfrm>
          <a:custGeom>
            <a:avLst/>
            <a:gdLst>
              <a:gd name="T0" fmla="*/ 38 w 72"/>
              <a:gd name="T1" fmla="*/ 2 h 74"/>
              <a:gd name="T2" fmla="*/ 38 w 72"/>
              <a:gd name="T3" fmla="*/ 2 h 74"/>
              <a:gd name="T4" fmla="*/ 42 w 72"/>
              <a:gd name="T5" fmla="*/ 14 h 74"/>
              <a:gd name="T6" fmla="*/ 50 w 72"/>
              <a:gd name="T7" fmla="*/ 24 h 74"/>
              <a:gd name="T8" fmla="*/ 60 w 72"/>
              <a:gd name="T9" fmla="*/ 32 h 74"/>
              <a:gd name="T10" fmla="*/ 72 w 72"/>
              <a:gd name="T11" fmla="*/ 36 h 74"/>
              <a:gd name="T12" fmla="*/ 72 w 72"/>
              <a:gd name="T13" fmla="*/ 36 h 74"/>
              <a:gd name="T14" fmla="*/ 72 w 72"/>
              <a:gd name="T15" fmla="*/ 38 h 74"/>
              <a:gd name="T16" fmla="*/ 72 w 72"/>
              <a:gd name="T17" fmla="*/ 38 h 74"/>
              <a:gd name="T18" fmla="*/ 72 w 72"/>
              <a:gd name="T19" fmla="*/ 38 h 74"/>
              <a:gd name="T20" fmla="*/ 60 w 72"/>
              <a:gd name="T21" fmla="*/ 42 h 74"/>
              <a:gd name="T22" fmla="*/ 50 w 72"/>
              <a:gd name="T23" fmla="*/ 50 h 74"/>
              <a:gd name="T24" fmla="*/ 42 w 72"/>
              <a:gd name="T25" fmla="*/ 60 h 74"/>
              <a:gd name="T26" fmla="*/ 38 w 72"/>
              <a:gd name="T27" fmla="*/ 74 h 74"/>
              <a:gd name="T28" fmla="*/ 38 w 72"/>
              <a:gd name="T29" fmla="*/ 74 h 74"/>
              <a:gd name="T30" fmla="*/ 36 w 72"/>
              <a:gd name="T31" fmla="*/ 74 h 74"/>
              <a:gd name="T32" fmla="*/ 36 w 72"/>
              <a:gd name="T33" fmla="*/ 74 h 74"/>
              <a:gd name="T34" fmla="*/ 36 w 72"/>
              <a:gd name="T35" fmla="*/ 74 h 74"/>
              <a:gd name="T36" fmla="*/ 30 w 72"/>
              <a:gd name="T37" fmla="*/ 60 h 74"/>
              <a:gd name="T38" fmla="*/ 24 w 72"/>
              <a:gd name="T39" fmla="*/ 50 h 74"/>
              <a:gd name="T40" fmla="*/ 12 w 72"/>
              <a:gd name="T41" fmla="*/ 42 h 74"/>
              <a:gd name="T42" fmla="*/ 0 w 72"/>
              <a:gd name="T43" fmla="*/ 38 h 74"/>
              <a:gd name="T44" fmla="*/ 0 w 72"/>
              <a:gd name="T45" fmla="*/ 38 h 74"/>
              <a:gd name="T46" fmla="*/ 0 w 72"/>
              <a:gd name="T47" fmla="*/ 38 h 74"/>
              <a:gd name="T48" fmla="*/ 0 w 72"/>
              <a:gd name="T49" fmla="*/ 36 h 74"/>
              <a:gd name="T50" fmla="*/ 0 w 72"/>
              <a:gd name="T51" fmla="*/ 36 h 74"/>
              <a:gd name="T52" fmla="*/ 12 w 72"/>
              <a:gd name="T53" fmla="*/ 32 h 74"/>
              <a:gd name="T54" fmla="*/ 24 w 72"/>
              <a:gd name="T55" fmla="*/ 24 h 74"/>
              <a:gd name="T56" fmla="*/ 30 w 72"/>
              <a:gd name="T57" fmla="*/ 14 h 74"/>
              <a:gd name="T58" fmla="*/ 36 w 72"/>
              <a:gd name="T59" fmla="*/ 2 h 74"/>
              <a:gd name="T60" fmla="*/ 36 w 72"/>
              <a:gd name="T61" fmla="*/ 2 h 74"/>
              <a:gd name="T62" fmla="*/ 36 w 72"/>
              <a:gd name="T63" fmla="*/ 0 h 74"/>
              <a:gd name="T64" fmla="*/ 38 w 72"/>
              <a:gd name="T65" fmla="*/ 2 h 74"/>
              <a:gd name="T66" fmla="*/ 38 w 72"/>
              <a:gd name="T6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74">
                <a:moveTo>
                  <a:pt x="38" y="2"/>
                </a:moveTo>
                <a:lnTo>
                  <a:pt x="38" y="2"/>
                </a:lnTo>
                <a:lnTo>
                  <a:pt x="42" y="14"/>
                </a:lnTo>
                <a:lnTo>
                  <a:pt x="50" y="24"/>
                </a:lnTo>
                <a:lnTo>
                  <a:pt x="60" y="32"/>
                </a:lnTo>
                <a:lnTo>
                  <a:pt x="72" y="36"/>
                </a:lnTo>
                <a:lnTo>
                  <a:pt x="72" y="36"/>
                </a:lnTo>
                <a:lnTo>
                  <a:pt x="72" y="38"/>
                </a:lnTo>
                <a:lnTo>
                  <a:pt x="72" y="38"/>
                </a:lnTo>
                <a:lnTo>
                  <a:pt x="72" y="38"/>
                </a:lnTo>
                <a:lnTo>
                  <a:pt x="60" y="42"/>
                </a:lnTo>
                <a:lnTo>
                  <a:pt x="50" y="50"/>
                </a:lnTo>
                <a:lnTo>
                  <a:pt x="42" y="60"/>
                </a:lnTo>
                <a:lnTo>
                  <a:pt x="38" y="74"/>
                </a:lnTo>
                <a:lnTo>
                  <a:pt x="38" y="74"/>
                </a:lnTo>
                <a:lnTo>
                  <a:pt x="36" y="74"/>
                </a:lnTo>
                <a:lnTo>
                  <a:pt x="36" y="74"/>
                </a:lnTo>
                <a:lnTo>
                  <a:pt x="36" y="74"/>
                </a:lnTo>
                <a:lnTo>
                  <a:pt x="30" y="60"/>
                </a:lnTo>
                <a:lnTo>
                  <a:pt x="24" y="50"/>
                </a:lnTo>
                <a:lnTo>
                  <a:pt x="12" y="42"/>
                </a:lnTo>
                <a:lnTo>
                  <a:pt x="0" y="38"/>
                </a:lnTo>
                <a:lnTo>
                  <a:pt x="0" y="38"/>
                </a:lnTo>
                <a:lnTo>
                  <a:pt x="0" y="38"/>
                </a:lnTo>
                <a:lnTo>
                  <a:pt x="0" y="36"/>
                </a:lnTo>
                <a:lnTo>
                  <a:pt x="0" y="36"/>
                </a:lnTo>
                <a:lnTo>
                  <a:pt x="12" y="32"/>
                </a:lnTo>
                <a:lnTo>
                  <a:pt x="24" y="24"/>
                </a:lnTo>
                <a:lnTo>
                  <a:pt x="30" y="14"/>
                </a:lnTo>
                <a:lnTo>
                  <a:pt x="36" y="2"/>
                </a:lnTo>
                <a:lnTo>
                  <a:pt x="36" y="2"/>
                </a:lnTo>
                <a:lnTo>
                  <a:pt x="36" y="0"/>
                </a:lnTo>
                <a:lnTo>
                  <a:pt x="38" y="2"/>
                </a:lnTo>
                <a:lnTo>
                  <a:pt x="38"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4" name="Freeform 179"/>
          <p:cNvSpPr/>
          <p:nvPr/>
        </p:nvSpPr>
        <p:spPr bwMode="auto">
          <a:xfrm>
            <a:off x="5696937" y="4738344"/>
            <a:ext cx="10430" cy="11126"/>
          </a:xfrm>
          <a:custGeom>
            <a:avLst/>
            <a:gdLst>
              <a:gd name="T0" fmla="*/ 30 w 30"/>
              <a:gd name="T1" fmla="*/ 16 h 32"/>
              <a:gd name="T2" fmla="*/ 30 w 30"/>
              <a:gd name="T3" fmla="*/ 16 h 32"/>
              <a:gd name="T4" fmla="*/ 30 w 30"/>
              <a:gd name="T5" fmla="*/ 22 h 32"/>
              <a:gd name="T6" fmla="*/ 26 w 30"/>
              <a:gd name="T7" fmla="*/ 26 h 32"/>
              <a:gd name="T8" fmla="*/ 22 w 30"/>
              <a:gd name="T9" fmla="*/ 30 h 32"/>
              <a:gd name="T10" fmla="*/ 16 w 30"/>
              <a:gd name="T11" fmla="*/ 32 h 32"/>
              <a:gd name="T12" fmla="*/ 16 w 30"/>
              <a:gd name="T13" fmla="*/ 32 h 32"/>
              <a:gd name="T14" fmla="*/ 10 w 30"/>
              <a:gd name="T15" fmla="*/ 30 h 32"/>
              <a:gd name="T16" fmla="*/ 4 w 30"/>
              <a:gd name="T17" fmla="*/ 26 h 32"/>
              <a:gd name="T18" fmla="*/ 0 w 30"/>
              <a:gd name="T19" fmla="*/ 22 h 32"/>
              <a:gd name="T20" fmla="*/ 0 w 30"/>
              <a:gd name="T21" fmla="*/ 16 h 32"/>
              <a:gd name="T22" fmla="*/ 0 w 30"/>
              <a:gd name="T23" fmla="*/ 16 h 32"/>
              <a:gd name="T24" fmla="*/ 0 w 30"/>
              <a:gd name="T25" fmla="*/ 10 h 32"/>
              <a:gd name="T26" fmla="*/ 4 w 30"/>
              <a:gd name="T27" fmla="*/ 4 h 32"/>
              <a:gd name="T28" fmla="*/ 10 w 30"/>
              <a:gd name="T29" fmla="*/ 2 h 32"/>
              <a:gd name="T30" fmla="*/ 16 w 30"/>
              <a:gd name="T31" fmla="*/ 0 h 32"/>
              <a:gd name="T32" fmla="*/ 16 w 30"/>
              <a:gd name="T33" fmla="*/ 0 h 32"/>
              <a:gd name="T34" fmla="*/ 22 w 30"/>
              <a:gd name="T35" fmla="*/ 2 h 32"/>
              <a:gd name="T36" fmla="*/ 26 w 30"/>
              <a:gd name="T37" fmla="*/ 4 h 32"/>
              <a:gd name="T38" fmla="*/ 30 w 30"/>
              <a:gd name="T39" fmla="*/ 10 h 32"/>
              <a:gd name="T40" fmla="*/ 30 w 30"/>
              <a:gd name="T41" fmla="*/ 16 h 32"/>
              <a:gd name="T42" fmla="*/ 30 w 30"/>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2">
                <a:moveTo>
                  <a:pt x="30" y="16"/>
                </a:moveTo>
                <a:lnTo>
                  <a:pt x="30"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2"/>
                </a:lnTo>
                <a:lnTo>
                  <a:pt x="16" y="0"/>
                </a:lnTo>
                <a:lnTo>
                  <a:pt x="16" y="0"/>
                </a:lnTo>
                <a:lnTo>
                  <a:pt x="22" y="2"/>
                </a:lnTo>
                <a:lnTo>
                  <a:pt x="26" y="4"/>
                </a:lnTo>
                <a:lnTo>
                  <a:pt x="30" y="10"/>
                </a:lnTo>
                <a:lnTo>
                  <a:pt x="30" y="16"/>
                </a:lnTo>
                <a:lnTo>
                  <a:pt x="3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5" name="Rectangle 180"/>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6" name="Rectangle 181"/>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7" name="Freeform 182"/>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8" name="Freeform 183"/>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9" name="Freeform 184"/>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0" name="Freeform 185"/>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1" name="Freeform 186"/>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2" name="Freeform 187"/>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3" name="Freeform 188"/>
          <p:cNvSpPr/>
          <p:nvPr/>
        </p:nvSpPr>
        <p:spPr bwMode="auto">
          <a:xfrm>
            <a:off x="5576640" y="4752946"/>
            <a:ext cx="28510" cy="52847"/>
          </a:xfrm>
          <a:custGeom>
            <a:avLst/>
            <a:gdLst>
              <a:gd name="T0" fmla="*/ 12 w 82"/>
              <a:gd name="T1" fmla="*/ 106 h 152"/>
              <a:gd name="T2" fmla="*/ 12 w 82"/>
              <a:gd name="T3" fmla="*/ 106 h 152"/>
              <a:gd name="T4" fmla="*/ 18 w 82"/>
              <a:gd name="T5" fmla="*/ 116 h 152"/>
              <a:gd name="T6" fmla="*/ 26 w 82"/>
              <a:gd name="T7" fmla="*/ 126 h 152"/>
              <a:gd name="T8" fmla="*/ 32 w 82"/>
              <a:gd name="T9" fmla="*/ 134 h 152"/>
              <a:gd name="T10" fmla="*/ 42 w 82"/>
              <a:gd name="T11" fmla="*/ 140 h 152"/>
              <a:gd name="T12" fmla="*/ 50 w 82"/>
              <a:gd name="T13" fmla="*/ 146 h 152"/>
              <a:gd name="T14" fmla="*/ 60 w 82"/>
              <a:gd name="T15" fmla="*/ 148 h 152"/>
              <a:gd name="T16" fmla="*/ 68 w 82"/>
              <a:gd name="T17" fmla="*/ 150 h 152"/>
              <a:gd name="T18" fmla="*/ 78 w 82"/>
              <a:gd name="T19" fmla="*/ 152 h 152"/>
              <a:gd name="T20" fmla="*/ 78 w 82"/>
              <a:gd name="T21" fmla="*/ 152 h 152"/>
              <a:gd name="T22" fmla="*/ 82 w 82"/>
              <a:gd name="T23" fmla="*/ 126 h 152"/>
              <a:gd name="T24" fmla="*/ 80 w 82"/>
              <a:gd name="T25" fmla="*/ 100 h 152"/>
              <a:gd name="T26" fmla="*/ 76 w 82"/>
              <a:gd name="T27" fmla="*/ 76 h 152"/>
              <a:gd name="T28" fmla="*/ 70 w 82"/>
              <a:gd name="T29" fmla="*/ 52 h 152"/>
              <a:gd name="T30" fmla="*/ 70 w 82"/>
              <a:gd name="T31" fmla="*/ 52 h 152"/>
              <a:gd name="T32" fmla="*/ 60 w 82"/>
              <a:gd name="T33" fmla="*/ 34 h 152"/>
              <a:gd name="T34" fmla="*/ 50 w 82"/>
              <a:gd name="T35" fmla="*/ 20 h 152"/>
              <a:gd name="T36" fmla="*/ 38 w 82"/>
              <a:gd name="T37" fmla="*/ 8 h 152"/>
              <a:gd name="T38" fmla="*/ 26 w 82"/>
              <a:gd name="T39" fmla="*/ 0 h 152"/>
              <a:gd name="T40" fmla="*/ 26 w 82"/>
              <a:gd name="T41" fmla="*/ 0 h 152"/>
              <a:gd name="T42" fmla="*/ 18 w 82"/>
              <a:gd name="T43" fmla="*/ 0 h 152"/>
              <a:gd name="T44" fmla="*/ 12 w 82"/>
              <a:gd name="T45" fmla="*/ 2 h 152"/>
              <a:gd name="T46" fmla="*/ 6 w 82"/>
              <a:gd name="T47" fmla="*/ 10 h 152"/>
              <a:gd name="T48" fmla="*/ 4 w 82"/>
              <a:gd name="T49" fmla="*/ 18 h 152"/>
              <a:gd name="T50" fmla="*/ 4 w 82"/>
              <a:gd name="T51" fmla="*/ 18 h 152"/>
              <a:gd name="T52" fmla="*/ 0 w 82"/>
              <a:gd name="T53" fmla="*/ 42 h 152"/>
              <a:gd name="T54" fmla="*/ 2 w 82"/>
              <a:gd name="T55" fmla="*/ 64 h 152"/>
              <a:gd name="T56" fmla="*/ 4 w 82"/>
              <a:gd name="T57" fmla="*/ 86 h 152"/>
              <a:gd name="T58" fmla="*/ 12 w 82"/>
              <a:gd name="T59" fmla="*/ 106 h 152"/>
              <a:gd name="T60" fmla="*/ 12 w 82"/>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152">
                <a:moveTo>
                  <a:pt x="12" y="106"/>
                </a:moveTo>
                <a:lnTo>
                  <a:pt x="12" y="106"/>
                </a:lnTo>
                <a:lnTo>
                  <a:pt x="18" y="116"/>
                </a:lnTo>
                <a:lnTo>
                  <a:pt x="26" y="126"/>
                </a:lnTo>
                <a:lnTo>
                  <a:pt x="32" y="134"/>
                </a:lnTo>
                <a:lnTo>
                  <a:pt x="42" y="140"/>
                </a:lnTo>
                <a:lnTo>
                  <a:pt x="50" y="146"/>
                </a:lnTo>
                <a:lnTo>
                  <a:pt x="60" y="148"/>
                </a:lnTo>
                <a:lnTo>
                  <a:pt x="68" y="150"/>
                </a:lnTo>
                <a:lnTo>
                  <a:pt x="78" y="152"/>
                </a:lnTo>
                <a:lnTo>
                  <a:pt x="78" y="152"/>
                </a:lnTo>
                <a:lnTo>
                  <a:pt x="82" y="126"/>
                </a:lnTo>
                <a:lnTo>
                  <a:pt x="80" y="100"/>
                </a:lnTo>
                <a:lnTo>
                  <a:pt x="76" y="76"/>
                </a:lnTo>
                <a:lnTo>
                  <a:pt x="70" y="52"/>
                </a:lnTo>
                <a:lnTo>
                  <a:pt x="70" y="52"/>
                </a:lnTo>
                <a:lnTo>
                  <a:pt x="60" y="34"/>
                </a:lnTo>
                <a:lnTo>
                  <a:pt x="50" y="20"/>
                </a:lnTo>
                <a:lnTo>
                  <a:pt x="38" y="8"/>
                </a:lnTo>
                <a:lnTo>
                  <a:pt x="26" y="0"/>
                </a:lnTo>
                <a:lnTo>
                  <a:pt x="26" y="0"/>
                </a:lnTo>
                <a:lnTo>
                  <a:pt x="18" y="0"/>
                </a:lnTo>
                <a:lnTo>
                  <a:pt x="12" y="2"/>
                </a:lnTo>
                <a:lnTo>
                  <a:pt x="6" y="10"/>
                </a:lnTo>
                <a:lnTo>
                  <a:pt x="4" y="18"/>
                </a:lnTo>
                <a:lnTo>
                  <a:pt x="4" y="18"/>
                </a:lnTo>
                <a:lnTo>
                  <a:pt x="0" y="42"/>
                </a:lnTo>
                <a:lnTo>
                  <a:pt x="2" y="64"/>
                </a:lnTo>
                <a:lnTo>
                  <a:pt x="4" y="86"/>
                </a:lnTo>
                <a:lnTo>
                  <a:pt x="12" y="106"/>
                </a:lnTo>
                <a:lnTo>
                  <a:pt x="12"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4" name="Freeform 189"/>
          <p:cNvSpPr/>
          <p:nvPr/>
        </p:nvSpPr>
        <p:spPr bwMode="auto">
          <a:xfrm>
            <a:off x="5603759" y="4768940"/>
            <a:ext cx="40331" cy="37549"/>
          </a:xfrm>
          <a:custGeom>
            <a:avLst/>
            <a:gdLst>
              <a:gd name="T0" fmla="*/ 76 w 116"/>
              <a:gd name="T1" fmla="*/ 82 h 108"/>
              <a:gd name="T2" fmla="*/ 76 w 116"/>
              <a:gd name="T3" fmla="*/ 82 h 108"/>
              <a:gd name="T4" fmla="*/ 58 w 116"/>
              <a:gd name="T5" fmla="*/ 96 h 108"/>
              <a:gd name="T6" fmla="*/ 40 w 116"/>
              <a:gd name="T7" fmla="*/ 104 h 108"/>
              <a:gd name="T8" fmla="*/ 30 w 116"/>
              <a:gd name="T9" fmla="*/ 106 h 108"/>
              <a:gd name="T10" fmla="*/ 20 w 116"/>
              <a:gd name="T11" fmla="*/ 108 h 108"/>
              <a:gd name="T12" fmla="*/ 10 w 116"/>
              <a:gd name="T13" fmla="*/ 108 h 108"/>
              <a:gd name="T14" fmla="*/ 0 w 116"/>
              <a:gd name="T15" fmla="*/ 106 h 108"/>
              <a:gd name="T16" fmla="*/ 0 w 116"/>
              <a:gd name="T17" fmla="*/ 106 h 108"/>
              <a:gd name="T18" fmla="*/ 2 w 116"/>
              <a:gd name="T19" fmla="*/ 94 h 108"/>
              <a:gd name="T20" fmla="*/ 4 w 116"/>
              <a:gd name="T21" fmla="*/ 80 h 108"/>
              <a:gd name="T22" fmla="*/ 8 w 116"/>
              <a:gd name="T23" fmla="*/ 68 h 108"/>
              <a:gd name="T24" fmla="*/ 12 w 116"/>
              <a:gd name="T25" fmla="*/ 56 h 108"/>
              <a:gd name="T26" fmla="*/ 18 w 116"/>
              <a:gd name="T27" fmla="*/ 46 h 108"/>
              <a:gd name="T28" fmla="*/ 26 w 116"/>
              <a:gd name="T29" fmla="*/ 36 h 108"/>
              <a:gd name="T30" fmla="*/ 34 w 116"/>
              <a:gd name="T31" fmla="*/ 26 h 108"/>
              <a:gd name="T32" fmla="*/ 44 w 116"/>
              <a:gd name="T33" fmla="*/ 18 h 108"/>
              <a:gd name="T34" fmla="*/ 44 w 116"/>
              <a:gd name="T35" fmla="*/ 18 h 108"/>
              <a:gd name="T36" fmla="*/ 58 w 116"/>
              <a:gd name="T37" fmla="*/ 8 h 108"/>
              <a:gd name="T38" fmla="*/ 74 w 116"/>
              <a:gd name="T39" fmla="*/ 2 h 108"/>
              <a:gd name="T40" fmla="*/ 90 w 116"/>
              <a:gd name="T41" fmla="*/ 0 h 108"/>
              <a:gd name="T42" fmla="*/ 106 w 116"/>
              <a:gd name="T43" fmla="*/ 0 h 108"/>
              <a:gd name="T44" fmla="*/ 106 w 116"/>
              <a:gd name="T45" fmla="*/ 0 h 108"/>
              <a:gd name="T46" fmla="*/ 112 w 116"/>
              <a:gd name="T47" fmla="*/ 2 h 108"/>
              <a:gd name="T48" fmla="*/ 116 w 116"/>
              <a:gd name="T49" fmla="*/ 8 h 108"/>
              <a:gd name="T50" fmla="*/ 116 w 116"/>
              <a:gd name="T51" fmla="*/ 16 h 108"/>
              <a:gd name="T52" fmla="*/ 116 w 116"/>
              <a:gd name="T53" fmla="*/ 22 h 108"/>
              <a:gd name="T54" fmla="*/ 116 w 116"/>
              <a:gd name="T55" fmla="*/ 22 h 108"/>
              <a:gd name="T56" fmla="*/ 108 w 116"/>
              <a:gd name="T57" fmla="*/ 40 h 108"/>
              <a:gd name="T58" fmla="*/ 100 w 116"/>
              <a:gd name="T59" fmla="*/ 54 h 108"/>
              <a:gd name="T60" fmla="*/ 88 w 116"/>
              <a:gd name="T61" fmla="*/ 70 h 108"/>
              <a:gd name="T62" fmla="*/ 76 w 116"/>
              <a:gd name="T63" fmla="*/ 82 h 108"/>
              <a:gd name="T64" fmla="*/ 76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76" y="82"/>
                </a:moveTo>
                <a:lnTo>
                  <a:pt x="76" y="82"/>
                </a:lnTo>
                <a:lnTo>
                  <a:pt x="58" y="96"/>
                </a:lnTo>
                <a:lnTo>
                  <a:pt x="40" y="104"/>
                </a:lnTo>
                <a:lnTo>
                  <a:pt x="30" y="106"/>
                </a:lnTo>
                <a:lnTo>
                  <a:pt x="20" y="108"/>
                </a:lnTo>
                <a:lnTo>
                  <a:pt x="10" y="108"/>
                </a:lnTo>
                <a:lnTo>
                  <a:pt x="0" y="106"/>
                </a:lnTo>
                <a:lnTo>
                  <a:pt x="0" y="106"/>
                </a:lnTo>
                <a:lnTo>
                  <a:pt x="2" y="94"/>
                </a:lnTo>
                <a:lnTo>
                  <a:pt x="4" y="80"/>
                </a:lnTo>
                <a:lnTo>
                  <a:pt x="8" y="68"/>
                </a:lnTo>
                <a:lnTo>
                  <a:pt x="12" y="56"/>
                </a:lnTo>
                <a:lnTo>
                  <a:pt x="18" y="46"/>
                </a:lnTo>
                <a:lnTo>
                  <a:pt x="26" y="36"/>
                </a:lnTo>
                <a:lnTo>
                  <a:pt x="34" y="26"/>
                </a:lnTo>
                <a:lnTo>
                  <a:pt x="44" y="18"/>
                </a:lnTo>
                <a:lnTo>
                  <a:pt x="44" y="18"/>
                </a:lnTo>
                <a:lnTo>
                  <a:pt x="58" y="8"/>
                </a:lnTo>
                <a:lnTo>
                  <a:pt x="74" y="2"/>
                </a:lnTo>
                <a:lnTo>
                  <a:pt x="90" y="0"/>
                </a:lnTo>
                <a:lnTo>
                  <a:pt x="106" y="0"/>
                </a:lnTo>
                <a:lnTo>
                  <a:pt x="106" y="0"/>
                </a:lnTo>
                <a:lnTo>
                  <a:pt x="112" y="2"/>
                </a:lnTo>
                <a:lnTo>
                  <a:pt x="116" y="8"/>
                </a:lnTo>
                <a:lnTo>
                  <a:pt x="116" y="16"/>
                </a:lnTo>
                <a:lnTo>
                  <a:pt x="116" y="22"/>
                </a:lnTo>
                <a:lnTo>
                  <a:pt x="116" y="22"/>
                </a:lnTo>
                <a:lnTo>
                  <a:pt x="108" y="40"/>
                </a:lnTo>
                <a:lnTo>
                  <a:pt x="100" y="54"/>
                </a:lnTo>
                <a:lnTo>
                  <a:pt x="88" y="70"/>
                </a:lnTo>
                <a:lnTo>
                  <a:pt x="76" y="82"/>
                </a:lnTo>
                <a:lnTo>
                  <a:pt x="7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5" name="Freeform 190"/>
          <p:cNvSpPr/>
          <p:nvPr/>
        </p:nvSpPr>
        <p:spPr bwMode="auto">
          <a:xfrm>
            <a:off x="5568296" y="4812052"/>
            <a:ext cx="34768" cy="47284"/>
          </a:xfrm>
          <a:custGeom>
            <a:avLst/>
            <a:gdLst>
              <a:gd name="T0" fmla="*/ 26 w 100"/>
              <a:gd name="T1" fmla="*/ 104 h 136"/>
              <a:gd name="T2" fmla="*/ 26 w 100"/>
              <a:gd name="T3" fmla="*/ 104 h 136"/>
              <a:gd name="T4" fmla="*/ 34 w 100"/>
              <a:gd name="T5" fmla="*/ 112 h 136"/>
              <a:gd name="T6" fmla="*/ 44 w 100"/>
              <a:gd name="T7" fmla="*/ 120 h 136"/>
              <a:gd name="T8" fmla="*/ 52 w 100"/>
              <a:gd name="T9" fmla="*/ 126 h 136"/>
              <a:gd name="T10" fmla="*/ 62 w 100"/>
              <a:gd name="T11" fmla="*/ 132 h 136"/>
              <a:gd name="T12" fmla="*/ 72 w 100"/>
              <a:gd name="T13" fmla="*/ 134 h 136"/>
              <a:gd name="T14" fmla="*/ 82 w 100"/>
              <a:gd name="T15" fmla="*/ 136 h 136"/>
              <a:gd name="T16" fmla="*/ 90 w 100"/>
              <a:gd name="T17" fmla="*/ 136 h 136"/>
              <a:gd name="T18" fmla="*/ 100 w 100"/>
              <a:gd name="T19" fmla="*/ 134 h 136"/>
              <a:gd name="T20" fmla="*/ 100 w 100"/>
              <a:gd name="T21" fmla="*/ 134 h 136"/>
              <a:gd name="T22" fmla="*/ 98 w 100"/>
              <a:gd name="T23" fmla="*/ 110 h 136"/>
              <a:gd name="T24" fmla="*/ 92 w 100"/>
              <a:gd name="T25" fmla="*/ 86 h 136"/>
              <a:gd name="T26" fmla="*/ 84 w 100"/>
              <a:gd name="T27" fmla="*/ 62 h 136"/>
              <a:gd name="T28" fmla="*/ 72 w 100"/>
              <a:gd name="T29" fmla="*/ 40 h 136"/>
              <a:gd name="T30" fmla="*/ 72 w 100"/>
              <a:gd name="T31" fmla="*/ 40 h 136"/>
              <a:gd name="T32" fmla="*/ 60 w 100"/>
              <a:gd name="T33" fmla="*/ 26 h 136"/>
              <a:gd name="T34" fmla="*/ 46 w 100"/>
              <a:gd name="T35" fmla="*/ 14 h 136"/>
              <a:gd name="T36" fmla="*/ 32 w 100"/>
              <a:gd name="T37" fmla="*/ 6 h 136"/>
              <a:gd name="T38" fmla="*/ 18 w 100"/>
              <a:gd name="T39" fmla="*/ 0 h 136"/>
              <a:gd name="T40" fmla="*/ 18 w 100"/>
              <a:gd name="T41" fmla="*/ 0 h 136"/>
              <a:gd name="T42" fmla="*/ 12 w 100"/>
              <a:gd name="T43" fmla="*/ 2 h 136"/>
              <a:gd name="T44" fmla="*/ 6 w 100"/>
              <a:gd name="T45" fmla="*/ 6 h 136"/>
              <a:gd name="T46" fmla="*/ 2 w 100"/>
              <a:gd name="T47" fmla="*/ 14 h 136"/>
              <a:gd name="T48" fmla="*/ 0 w 100"/>
              <a:gd name="T49" fmla="*/ 24 h 136"/>
              <a:gd name="T50" fmla="*/ 0 w 100"/>
              <a:gd name="T51" fmla="*/ 24 h 136"/>
              <a:gd name="T52" fmla="*/ 2 w 100"/>
              <a:gd name="T53" fmla="*/ 46 h 136"/>
              <a:gd name="T54" fmla="*/ 8 w 100"/>
              <a:gd name="T55" fmla="*/ 66 h 136"/>
              <a:gd name="T56" fmla="*/ 16 w 100"/>
              <a:gd name="T57" fmla="*/ 86 h 136"/>
              <a:gd name="T58" fmla="*/ 26 w 100"/>
              <a:gd name="T59" fmla="*/ 104 h 136"/>
              <a:gd name="T60" fmla="*/ 26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26" y="104"/>
                </a:moveTo>
                <a:lnTo>
                  <a:pt x="26" y="104"/>
                </a:lnTo>
                <a:lnTo>
                  <a:pt x="34" y="112"/>
                </a:lnTo>
                <a:lnTo>
                  <a:pt x="44" y="120"/>
                </a:lnTo>
                <a:lnTo>
                  <a:pt x="52" y="126"/>
                </a:lnTo>
                <a:lnTo>
                  <a:pt x="62" y="132"/>
                </a:lnTo>
                <a:lnTo>
                  <a:pt x="72" y="134"/>
                </a:lnTo>
                <a:lnTo>
                  <a:pt x="82" y="136"/>
                </a:lnTo>
                <a:lnTo>
                  <a:pt x="90" y="136"/>
                </a:lnTo>
                <a:lnTo>
                  <a:pt x="100" y="134"/>
                </a:lnTo>
                <a:lnTo>
                  <a:pt x="100" y="134"/>
                </a:lnTo>
                <a:lnTo>
                  <a:pt x="98" y="110"/>
                </a:lnTo>
                <a:lnTo>
                  <a:pt x="92" y="86"/>
                </a:lnTo>
                <a:lnTo>
                  <a:pt x="84" y="62"/>
                </a:lnTo>
                <a:lnTo>
                  <a:pt x="72" y="40"/>
                </a:lnTo>
                <a:lnTo>
                  <a:pt x="72" y="40"/>
                </a:lnTo>
                <a:lnTo>
                  <a:pt x="60" y="26"/>
                </a:lnTo>
                <a:lnTo>
                  <a:pt x="46" y="14"/>
                </a:lnTo>
                <a:lnTo>
                  <a:pt x="32" y="6"/>
                </a:lnTo>
                <a:lnTo>
                  <a:pt x="18" y="0"/>
                </a:lnTo>
                <a:lnTo>
                  <a:pt x="18" y="0"/>
                </a:lnTo>
                <a:lnTo>
                  <a:pt x="12" y="2"/>
                </a:lnTo>
                <a:lnTo>
                  <a:pt x="6" y="6"/>
                </a:lnTo>
                <a:lnTo>
                  <a:pt x="2" y="14"/>
                </a:lnTo>
                <a:lnTo>
                  <a:pt x="0" y="24"/>
                </a:lnTo>
                <a:lnTo>
                  <a:pt x="0" y="24"/>
                </a:lnTo>
                <a:lnTo>
                  <a:pt x="2" y="46"/>
                </a:lnTo>
                <a:lnTo>
                  <a:pt x="8" y="66"/>
                </a:lnTo>
                <a:lnTo>
                  <a:pt x="16" y="86"/>
                </a:lnTo>
                <a:lnTo>
                  <a:pt x="26" y="104"/>
                </a:lnTo>
                <a:lnTo>
                  <a:pt x="26"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6" name="Freeform 191"/>
          <p:cNvSpPr/>
          <p:nvPr/>
        </p:nvSpPr>
        <p:spPr bwMode="auto">
          <a:xfrm>
            <a:off x="5603064" y="4816919"/>
            <a:ext cx="33377" cy="41721"/>
          </a:xfrm>
          <a:custGeom>
            <a:avLst/>
            <a:gdLst>
              <a:gd name="T0" fmla="*/ 70 w 96"/>
              <a:gd name="T1" fmla="*/ 84 h 120"/>
              <a:gd name="T2" fmla="*/ 70 w 96"/>
              <a:gd name="T3" fmla="*/ 84 h 120"/>
              <a:gd name="T4" fmla="*/ 56 w 96"/>
              <a:gd name="T5" fmla="*/ 100 h 120"/>
              <a:gd name="T6" fmla="*/ 38 w 96"/>
              <a:gd name="T7" fmla="*/ 110 h 120"/>
              <a:gd name="T8" fmla="*/ 20 w 96"/>
              <a:gd name="T9" fmla="*/ 118 h 120"/>
              <a:gd name="T10" fmla="*/ 10 w 96"/>
              <a:gd name="T11" fmla="*/ 120 h 120"/>
              <a:gd name="T12" fmla="*/ 0 w 96"/>
              <a:gd name="T13" fmla="*/ 120 h 120"/>
              <a:gd name="T14" fmla="*/ 0 w 96"/>
              <a:gd name="T15" fmla="*/ 120 h 120"/>
              <a:gd name="T16" fmla="*/ 0 w 96"/>
              <a:gd name="T17" fmla="*/ 108 h 120"/>
              <a:gd name="T18" fmla="*/ 0 w 96"/>
              <a:gd name="T19" fmla="*/ 96 h 120"/>
              <a:gd name="T20" fmla="*/ 0 w 96"/>
              <a:gd name="T21" fmla="*/ 84 h 120"/>
              <a:gd name="T22" fmla="*/ 4 w 96"/>
              <a:gd name="T23" fmla="*/ 72 h 120"/>
              <a:gd name="T24" fmla="*/ 6 w 96"/>
              <a:gd name="T25" fmla="*/ 60 h 120"/>
              <a:gd name="T26" fmla="*/ 12 w 96"/>
              <a:gd name="T27" fmla="*/ 48 h 120"/>
              <a:gd name="T28" fmla="*/ 18 w 96"/>
              <a:gd name="T29" fmla="*/ 38 h 120"/>
              <a:gd name="T30" fmla="*/ 24 w 96"/>
              <a:gd name="T31" fmla="*/ 28 h 120"/>
              <a:gd name="T32" fmla="*/ 24 w 96"/>
              <a:gd name="T33" fmla="*/ 28 h 120"/>
              <a:gd name="T34" fmla="*/ 38 w 96"/>
              <a:gd name="T35" fmla="*/ 16 h 120"/>
              <a:gd name="T36" fmla="*/ 52 w 96"/>
              <a:gd name="T37" fmla="*/ 8 h 120"/>
              <a:gd name="T38" fmla="*/ 66 w 96"/>
              <a:gd name="T39" fmla="*/ 2 h 120"/>
              <a:gd name="T40" fmla="*/ 82 w 96"/>
              <a:gd name="T41" fmla="*/ 0 h 120"/>
              <a:gd name="T42" fmla="*/ 82 w 96"/>
              <a:gd name="T43" fmla="*/ 0 h 120"/>
              <a:gd name="T44" fmla="*/ 88 w 96"/>
              <a:gd name="T45" fmla="*/ 2 h 120"/>
              <a:gd name="T46" fmla="*/ 94 w 96"/>
              <a:gd name="T47" fmla="*/ 6 h 120"/>
              <a:gd name="T48" fmla="*/ 96 w 96"/>
              <a:gd name="T49" fmla="*/ 12 h 120"/>
              <a:gd name="T50" fmla="*/ 96 w 96"/>
              <a:gd name="T51" fmla="*/ 20 h 120"/>
              <a:gd name="T52" fmla="*/ 96 w 96"/>
              <a:gd name="T53" fmla="*/ 20 h 120"/>
              <a:gd name="T54" fmla="*/ 94 w 96"/>
              <a:gd name="T55" fmla="*/ 36 h 120"/>
              <a:gd name="T56" fmla="*/ 88 w 96"/>
              <a:gd name="T57" fmla="*/ 52 h 120"/>
              <a:gd name="T58" fmla="*/ 80 w 96"/>
              <a:gd name="T59" fmla="*/ 68 h 120"/>
              <a:gd name="T60" fmla="*/ 70 w 96"/>
              <a:gd name="T61" fmla="*/ 84 h 120"/>
              <a:gd name="T62" fmla="*/ 70 w 96"/>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0">
                <a:moveTo>
                  <a:pt x="70" y="84"/>
                </a:moveTo>
                <a:lnTo>
                  <a:pt x="70" y="84"/>
                </a:lnTo>
                <a:lnTo>
                  <a:pt x="56" y="100"/>
                </a:lnTo>
                <a:lnTo>
                  <a:pt x="38" y="110"/>
                </a:lnTo>
                <a:lnTo>
                  <a:pt x="20" y="118"/>
                </a:lnTo>
                <a:lnTo>
                  <a:pt x="10" y="120"/>
                </a:lnTo>
                <a:lnTo>
                  <a:pt x="0" y="120"/>
                </a:lnTo>
                <a:lnTo>
                  <a:pt x="0" y="120"/>
                </a:lnTo>
                <a:lnTo>
                  <a:pt x="0" y="108"/>
                </a:lnTo>
                <a:lnTo>
                  <a:pt x="0" y="96"/>
                </a:lnTo>
                <a:lnTo>
                  <a:pt x="0" y="84"/>
                </a:lnTo>
                <a:lnTo>
                  <a:pt x="4" y="72"/>
                </a:lnTo>
                <a:lnTo>
                  <a:pt x="6" y="60"/>
                </a:lnTo>
                <a:lnTo>
                  <a:pt x="12" y="48"/>
                </a:lnTo>
                <a:lnTo>
                  <a:pt x="18" y="38"/>
                </a:lnTo>
                <a:lnTo>
                  <a:pt x="24" y="28"/>
                </a:lnTo>
                <a:lnTo>
                  <a:pt x="24" y="28"/>
                </a:lnTo>
                <a:lnTo>
                  <a:pt x="38" y="16"/>
                </a:lnTo>
                <a:lnTo>
                  <a:pt x="52" y="8"/>
                </a:lnTo>
                <a:lnTo>
                  <a:pt x="66" y="2"/>
                </a:lnTo>
                <a:lnTo>
                  <a:pt x="82" y="0"/>
                </a:lnTo>
                <a:lnTo>
                  <a:pt x="82" y="0"/>
                </a:lnTo>
                <a:lnTo>
                  <a:pt x="88" y="2"/>
                </a:lnTo>
                <a:lnTo>
                  <a:pt x="94" y="6"/>
                </a:lnTo>
                <a:lnTo>
                  <a:pt x="96" y="12"/>
                </a:lnTo>
                <a:lnTo>
                  <a:pt x="96" y="20"/>
                </a:lnTo>
                <a:lnTo>
                  <a:pt x="96" y="20"/>
                </a:lnTo>
                <a:lnTo>
                  <a:pt x="94" y="36"/>
                </a:lnTo>
                <a:lnTo>
                  <a:pt x="88" y="52"/>
                </a:lnTo>
                <a:lnTo>
                  <a:pt x="80" y="68"/>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7" name="Freeform 192"/>
          <p:cNvSpPr/>
          <p:nvPr/>
        </p:nvSpPr>
        <p:spPr bwMode="auto">
          <a:xfrm>
            <a:off x="5571077" y="4871157"/>
            <a:ext cx="41721" cy="41026"/>
          </a:xfrm>
          <a:custGeom>
            <a:avLst/>
            <a:gdLst>
              <a:gd name="T0" fmla="*/ 42 w 120"/>
              <a:gd name="T1" fmla="*/ 96 h 118"/>
              <a:gd name="T2" fmla="*/ 42 w 120"/>
              <a:gd name="T3" fmla="*/ 96 h 118"/>
              <a:gd name="T4" fmla="*/ 52 w 120"/>
              <a:gd name="T5" fmla="*/ 104 h 118"/>
              <a:gd name="T6" fmla="*/ 62 w 120"/>
              <a:gd name="T7" fmla="*/ 110 h 118"/>
              <a:gd name="T8" fmla="*/ 72 w 120"/>
              <a:gd name="T9" fmla="*/ 114 h 118"/>
              <a:gd name="T10" fmla="*/ 82 w 120"/>
              <a:gd name="T11" fmla="*/ 116 h 118"/>
              <a:gd name="T12" fmla="*/ 92 w 120"/>
              <a:gd name="T13" fmla="*/ 118 h 118"/>
              <a:gd name="T14" fmla="*/ 102 w 120"/>
              <a:gd name="T15" fmla="*/ 118 h 118"/>
              <a:gd name="T16" fmla="*/ 112 w 120"/>
              <a:gd name="T17" fmla="*/ 116 h 118"/>
              <a:gd name="T18" fmla="*/ 120 w 120"/>
              <a:gd name="T19" fmla="*/ 112 h 118"/>
              <a:gd name="T20" fmla="*/ 120 w 120"/>
              <a:gd name="T21" fmla="*/ 112 h 118"/>
              <a:gd name="T22" fmla="*/ 114 w 120"/>
              <a:gd name="T23" fmla="*/ 88 h 118"/>
              <a:gd name="T24" fmla="*/ 104 w 120"/>
              <a:gd name="T25" fmla="*/ 66 h 118"/>
              <a:gd name="T26" fmla="*/ 90 w 120"/>
              <a:gd name="T27" fmla="*/ 46 h 118"/>
              <a:gd name="T28" fmla="*/ 74 w 120"/>
              <a:gd name="T29" fmla="*/ 28 h 118"/>
              <a:gd name="T30" fmla="*/ 74 w 120"/>
              <a:gd name="T31" fmla="*/ 28 h 118"/>
              <a:gd name="T32" fmla="*/ 60 w 120"/>
              <a:gd name="T33" fmla="*/ 16 h 118"/>
              <a:gd name="T34" fmla="*/ 44 w 120"/>
              <a:gd name="T35" fmla="*/ 8 h 118"/>
              <a:gd name="T36" fmla="*/ 28 w 120"/>
              <a:gd name="T37" fmla="*/ 2 h 118"/>
              <a:gd name="T38" fmla="*/ 14 w 120"/>
              <a:gd name="T39" fmla="*/ 0 h 118"/>
              <a:gd name="T40" fmla="*/ 14 w 120"/>
              <a:gd name="T41" fmla="*/ 0 h 118"/>
              <a:gd name="T42" fmla="*/ 8 w 120"/>
              <a:gd name="T43" fmla="*/ 2 h 118"/>
              <a:gd name="T44" fmla="*/ 2 w 120"/>
              <a:gd name="T45" fmla="*/ 8 h 118"/>
              <a:gd name="T46" fmla="*/ 0 w 120"/>
              <a:gd name="T47" fmla="*/ 16 h 118"/>
              <a:gd name="T48" fmla="*/ 0 w 120"/>
              <a:gd name="T49" fmla="*/ 24 h 118"/>
              <a:gd name="T50" fmla="*/ 0 w 120"/>
              <a:gd name="T51" fmla="*/ 24 h 118"/>
              <a:gd name="T52" fmla="*/ 8 w 120"/>
              <a:gd name="T53" fmla="*/ 46 h 118"/>
              <a:gd name="T54" fmla="*/ 16 w 120"/>
              <a:gd name="T55" fmla="*/ 66 h 118"/>
              <a:gd name="T56" fmla="*/ 28 w 120"/>
              <a:gd name="T57" fmla="*/ 82 h 118"/>
              <a:gd name="T58" fmla="*/ 42 w 120"/>
              <a:gd name="T59" fmla="*/ 96 h 118"/>
              <a:gd name="T60" fmla="*/ 42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42" y="96"/>
                </a:moveTo>
                <a:lnTo>
                  <a:pt x="42" y="96"/>
                </a:lnTo>
                <a:lnTo>
                  <a:pt x="52" y="104"/>
                </a:lnTo>
                <a:lnTo>
                  <a:pt x="62" y="110"/>
                </a:lnTo>
                <a:lnTo>
                  <a:pt x="72" y="114"/>
                </a:lnTo>
                <a:lnTo>
                  <a:pt x="82" y="116"/>
                </a:lnTo>
                <a:lnTo>
                  <a:pt x="92" y="118"/>
                </a:lnTo>
                <a:lnTo>
                  <a:pt x="102" y="118"/>
                </a:lnTo>
                <a:lnTo>
                  <a:pt x="112" y="116"/>
                </a:lnTo>
                <a:lnTo>
                  <a:pt x="120" y="112"/>
                </a:lnTo>
                <a:lnTo>
                  <a:pt x="120" y="112"/>
                </a:lnTo>
                <a:lnTo>
                  <a:pt x="114" y="88"/>
                </a:lnTo>
                <a:lnTo>
                  <a:pt x="104" y="66"/>
                </a:lnTo>
                <a:lnTo>
                  <a:pt x="90" y="46"/>
                </a:lnTo>
                <a:lnTo>
                  <a:pt x="74" y="28"/>
                </a:lnTo>
                <a:lnTo>
                  <a:pt x="74" y="28"/>
                </a:lnTo>
                <a:lnTo>
                  <a:pt x="60" y="16"/>
                </a:lnTo>
                <a:lnTo>
                  <a:pt x="44" y="8"/>
                </a:lnTo>
                <a:lnTo>
                  <a:pt x="28" y="2"/>
                </a:lnTo>
                <a:lnTo>
                  <a:pt x="14" y="0"/>
                </a:lnTo>
                <a:lnTo>
                  <a:pt x="14" y="0"/>
                </a:lnTo>
                <a:lnTo>
                  <a:pt x="8" y="2"/>
                </a:lnTo>
                <a:lnTo>
                  <a:pt x="2" y="8"/>
                </a:lnTo>
                <a:lnTo>
                  <a:pt x="0" y="16"/>
                </a:lnTo>
                <a:lnTo>
                  <a:pt x="0" y="24"/>
                </a:lnTo>
                <a:lnTo>
                  <a:pt x="0" y="24"/>
                </a:lnTo>
                <a:lnTo>
                  <a:pt x="8" y="46"/>
                </a:lnTo>
                <a:lnTo>
                  <a:pt x="16" y="66"/>
                </a:lnTo>
                <a:lnTo>
                  <a:pt x="28" y="82"/>
                </a:lnTo>
                <a:lnTo>
                  <a:pt x="42" y="96"/>
                </a:lnTo>
                <a:lnTo>
                  <a:pt x="42"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8" name="Freeform 193"/>
          <p:cNvSpPr/>
          <p:nvPr/>
        </p:nvSpPr>
        <p:spPr bwMode="auto">
          <a:xfrm>
            <a:off x="5610713" y="4864203"/>
            <a:ext cx="28510" cy="45894"/>
          </a:xfrm>
          <a:custGeom>
            <a:avLst/>
            <a:gdLst>
              <a:gd name="T0" fmla="*/ 68 w 82"/>
              <a:gd name="T1" fmla="*/ 82 h 132"/>
              <a:gd name="T2" fmla="*/ 68 w 82"/>
              <a:gd name="T3" fmla="*/ 82 h 132"/>
              <a:gd name="T4" fmla="*/ 56 w 82"/>
              <a:gd name="T5" fmla="*/ 100 h 132"/>
              <a:gd name="T6" fmla="*/ 42 w 82"/>
              <a:gd name="T7" fmla="*/ 116 h 132"/>
              <a:gd name="T8" fmla="*/ 26 w 82"/>
              <a:gd name="T9" fmla="*/ 126 h 132"/>
              <a:gd name="T10" fmla="*/ 16 w 82"/>
              <a:gd name="T11" fmla="*/ 130 h 132"/>
              <a:gd name="T12" fmla="*/ 6 w 82"/>
              <a:gd name="T13" fmla="*/ 132 h 132"/>
              <a:gd name="T14" fmla="*/ 6 w 82"/>
              <a:gd name="T15" fmla="*/ 132 h 132"/>
              <a:gd name="T16" fmla="*/ 4 w 82"/>
              <a:gd name="T17" fmla="*/ 120 h 132"/>
              <a:gd name="T18" fmla="*/ 0 w 82"/>
              <a:gd name="T19" fmla="*/ 108 h 132"/>
              <a:gd name="T20" fmla="*/ 0 w 82"/>
              <a:gd name="T21" fmla="*/ 96 h 132"/>
              <a:gd name="T22" fmla="*/ 0 w 82"/>
              <a:gd name="T23" fmla="*/ 84 h 132"/>
              <a:gd name="T24" fmla="*/ 2 w 82"/>
              <a:gd name="T25" fmla="*/ 72 h 132"/>
              <a:gd name="T26" fmla="*/ 4 w 82"/>
              <a:gd name="T27" fmla="*/ 60 h 132"/>
              <a:gd name="T28" fmla="*/ 8 w 82"/>
              <a:gd name="T29" fmla="*/ 50 h 132"/>
              <a:gd name="T30" fmla="*/ 12 w 82"/>
              <a:gd name="T31" fmla="*/ 38 h 132"/>
              <a:gd name="T32" fmla="*/ 12 w 82"/>
              <a:gd name="T33" fmla="*/ 38 h 132"/>
              <a:gd name="T34" fmla="*/ 22 w 82"/>
              <a:gd name="T35" fmla="*/ 24 h 132"/>
              <a:gd name="T36" fmla="*/ 34 w 82"/>
              <a:gd name="T37" fmla="*/ 12 h 132"/>
              <a:gd name="T38" fmla="*/ 48 w 82"/>
              <a:gd name="T39" fmla="*/ 4 h 132"/>
              <a:gd name="T40" fmla="*/ 64 w 82"/>
              <a:gd name="T41" fmla="*/ 0 h 132"/>
              <a:gd name="T42" fmla="*/ 64 w 82"/>
              <a:gd name="T43" fmla="*/ 0 h 132"/>
              <a:gd name="T44" fmla="*/ 70 w 82"/>
              <a:gd name="T45" fmla="*/ 0 h 132"/>
              <a:gd name="T46" fmla="*/ 76 w 82"/>
              <a:gd name="T47" fmla="*/ 2 h 132"/>
              <a:gd name="T48" fmla="*/ 80 w 82"/>
              <a:gd name="T49" fmla="*/ 8 h 132"/>
              <a:gd name="T50" fmla="*/ 82 w 82"/>
              <a:gd name="T51" fmla="*/ 16 h 132"/>
              <a:gd name="T52" fmla="*/ 82 w 82"/>
              <a:gd name="T53" fmla="*/ 16 h 132"/>
              <a:gd name="T54" fmla="*/ 82 w 82"/>
              <a:gd name="T55" fmla="*/ 32 h 132"/>
              <a:gd name="T56" fmla="*/ 80 w 82"/>
              <a:gd name="T57" fmla="*/ 50 h 132"/>
              <a:gd name="T58" fmla="*/ 74 w 82"/>
              <a:gd name="T59" fmla="*/ 66 h 132"/>
              <a:gd name="T60" fmla="*/ 68 w 82"/>
              <a:gd name="T61" fmla="*/ 82 h 132"/>
              <a:gd name="T62" fmla="*/ 68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68" y="82"/>
                </a:moveTo>
                <a:lnTo>
                  <a:pt x="68" y="82"/>
                </a:lnTo>
                <a:lnTo>
                  <a:pt x="56" y="100"/>
                </a:lnTo>
                <a:lnTo>
                  <a:pt x="42" y="116"/>
                </a:lnTo>
                <a:lnTo>
                  <a:pt x="26" y="126"/>
                </a:lnTo>
                <a:lnTo>
                  <a:pt x="16" y="130"/>
                </a:lnTo>
                <a:lnTo>
                  <a:pt x="6" y="132"/>
                </a:lnTo>
                <a:lnTo>
                  <a:pt x="6" y="132"/>
                </a:lnTo>
                <a:lnTo>
                  <a:pt x="4" y="120"/>
                </a:lnTo>
                <a:lnTo>
                  <a:pt x="0" y="108"/>
                </a:lnTo>
                <a:lnTo>
                  <a:pt x="0" y="96"/>
                </a:lnTo>
                <a:lnTo>
                  <a:pt x="0" y="84"/>
                </a:lnTo>
                <a:lnTo>
                  <a:pt x="2" y="72"/>
                </a:lnTo>
                <a:lnTo>
                  <a:pt x="4" y="60"/>
                </a:lnTo>
                <a:lnTo>
                  <a:pt x="8" y="50"/>
                </a:lnTo>
                <a:lnTo>
                  <a:pt x="12" y="38"/>
                </a:lnTo>
                <a:lnTo>
                  <a:pt x="12" y="38"/>
                </a:lnTo>
                <a:lnTo>
                  <a:pt x="22" y="24"/>
                </a:lnTo>
                <a:lnTo>
                  <a:pt x="34" y="12"/>
                </a:lnTo>
                <a:lnTo>
                  <a:pt x="48" y="4"/>
                </a:lnTo>
                <a:lnTo>
                  <a:pt x="64" y="0"/>
                </a:lnTo>
                <a:lnTo>
                  <a:pt x="64" y="0"/>
                </a:lnTo>
                <a:lnTo>
                  <a:pt x="70" y="0"/>
                </a:lnTo>
                <a:lnTo>
                  <a:pt x="76" y="2"/>
                </a:lnTo>
                <a:lnTo>
                  <a:pt x="80" y="8"/>
                </a:lnTo>
                <a:lnTo>
                  <a:pt x="82" y="16"/>
                </a:lnTo>
                <a:lnTo>
                  <a:pt x="82" y="16"/>
                </a:lnTo>
                <a:lnTo>
                  <a:pt x="82" y="32"/>
                </a:lnTo>
                <a:lnTo>
                  <a:pt x="80" y="50"/>
                </a:lnTo>
                <a:lnTo>
                  <a:pt x="74" y="66"/>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9" name="Freeform 194"/>
          <p:cNvSpPr/>
          <p:nvPr/>
        </p:nvSpPr>
        <p:spPr bwMode="auto">
          <a:xfrm>
            <a:off x="5584985" y="4926786"/>
            <a:ext cx="47980" cy="35463"/>
          </a:xfrm>
          <a:custGeom>
            <a:avLst/>
            <a:gdLst>
              <a:gd name="T0" fmla="*/ 56 w 138"/>
              <a:gd name="T1" fmla="*/ 90 h 102"/>
              <a:gd name="T2" fmla="*/ 56 w 138"/>
              <a:gd name="T3" fmla="*/ 90 h 102"/>
              <a:gd name="T4" fmla="*/ 68 w 138"/>
              <a:gd name="T5" fmla="*/ 96 h 102"/>
              <a:gd name="T6" fmla="*/ 78 w 138"/>
              <a:gd name="T7" fmla="*/ 100 h 102"/>
              <a:gd name="T8" fmla="*/ 90 w 138"/>
              <a:gd name="T9" fmla="*/ 102 h 102"/>
              <a:gd name="T10" fmla="*/ 100 w 138"/>
              <a:gd name="T11" fmla="*/ 102 h 102"/>
              <a:gd name="T12" fmla="*/ 110 w 138"/>
              <a:gd name="T13" fmla="*/ 102 h 102"/>
              <a:gd name="T14" fmla="*/ 120 w 138"/>
              <a:gd name="T15" fmla="*/ 98 h 102"/>
              <a:gd name="T16" fmla="*/ 128 w 138"/>
              <a:gd name="T17" fmla="*/ 96 h 102"/>
              <a:gd name="T18" fmla="*/ 138 w 138"/>
              <a:gd name="T19" fmla="*/ 90 h 102"/>
              <a:gd name="T20" fmla="*/ 138 w 138"/>
              <a:gd name="T21" fmla="*/ 90 h 102"/>
              <a:gd name="T22" fmla="*/ 126 w 138"/>
              <a:gd name="T23" fmla="*/ 70 h 102"/>
              <a:gd name="T24" fmla="*/ 112 w 138"/>
              <a:gd name="T25" fmla="*/ 50 h 102"/>
              <a:gd name="T26" fmla="*/ 94 w 138"/>
              <a:gd name="T27" fmla="*/ 32 h 102"/>
              <a:gd name="T28" fmla="*/ 74 w 138"/>
              <a:gd name="T29" fmla="*/ 18 h 102"/>
              <a:gd name="T30" fmla="*/ 74 w 138"/>
              <a:gd name="T31" fmla="*/ 18 h 102"/>
              <a:gd name="T32" fmla="*/ 58 w 138"/>
              <a:gd name="T33" fmla="*/ 8 h 102"/>
              <a:gd name="T34" fmla="*/ 42 w 138"/>
              <a:gd name="T35" fmla="*/ 4 h 102"/>
              <a:gd name="T36" fmla="*/ 26 w 138"/>
              <a:gd name="T37" fmla="*/ 0 h 102"/>
              <a:gd name="T38" fmla="*/ 10 w 138"/>
              <a:gd name="T39" fmla="*/ 2 h 102"/>
              <a:gd name="T40" fmla="*/ 10 w 138"/>
              <a:gd name="T41" fmla="*/ 2 h 102"/>
              <a:gd name="T42" fmla="*/ 4 w 138"/>
              <a:gd name="T43" fmla="*/ 6 h 102"/>
              <a:gd name="T44" fmla="*/ 0 w 138"/>
              <a:gd name="T45" fmla="*/ 12 h 102"/>
              <a:gd name="T46" fmla="*/ 0 w 138"/>
              <a:gd name="T47" fmla="*/ 20 h 102"/>
              <a:gd name="T48" fmla="*/ 2 w 138"/>
              <a:gd name="T49" fmla="*/ 28 h 102"/>
              <a:gd name="T50" fmla="*/ 2 w 138"/>
              <a:gd name="T51" fmla="*/ 28 h 102"/>
              <a:gd name="T52" fmla="*/ 12 w 138"/>
              <a:gd name="T53" fmla="*/ 48 h 102"/>
              <a:gd name="T54" fmla="*/ 26 w 138"/>
              <a:gd name="T55" fmla="*/ 66 h 102"/>
              <a:gd name="T56" fmla="*/ 40 w 138"/>
              <a:gd name="T57" fmla="*/ 80 h 102"/>
              <a:gd name="T58" fmla="*/ 56 w 138"/>
              <a:gd name="T59" fmla="*/ 90 h 102"/>
              <a:gd name="T60" fmla="*/ 56 w 138"/>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02">
                <a:moveTo>
                  <a:pt x="56" y="90"/>
                </a:moveTo>
                <a:lnTo>
                  <a:pt x="56" y="90"/>
                </a:lnTo>
                <a:lnTo>
                  <a:pt x="68" y="96"/>
                </a:lnTo>
                <a:lnTo>
                  <a:pt x="78" y="100"/>
                </a:lnTo>
                <a:lnTo>
                  <a:pt x="90" y="102"/>
                </a:lnTo>
                <a:lnTo>
                  <a:pt x="100" y="102"/>
                </a:lnTo>
                <a:lnTo>
                  <a:pt x="110" y="102"/>
                </a:lnTo>
                <a:lnTo>
                  <a:pt x="120" y="98"/>
                </a:lnTo>
                <a:lnTo>
                  <a:pt x="128" y="96"/>
                </a:lnTo>
                <a:lnTo>
                  <a:pt x="138" y="90"/>
                </a:lnTo>
                <a:lnTo>
                  <a:pt x="138" y="90"/>
                </a:lnTo>
                <a:lnTo>
                  <a:pt x="126" y="70"/>
                </a:lnTo>
                <a:lnTo>
                  <a:pt x="112" y="50"/>
                </a:lnTo>
                <a:lnTo>
                  <a:pt x="94" y="32"/>
                </a:lnTo>
                <a:lnTo>
                  <a:pt x="74" y="18"/>
                </a:lnTo>
                <a:lnTo>
                  <a:pt x="74" y="18"/>
                </a:lnTo>
                <a:lnTo>
                  <a:pt x="58" y="8"/>
                </a:lnTo>
                <a:lnTo>
                  <a:pt x="42" y="4"/>
                </a:lnTo>
                <a:lnTo>
                  <a:pt x="26" y="0"/>
                </a:lnTo>
                <a:lnTo>
                  <a:pt x="10" y="2"/>
                </a:lnTo>
                <a:lnTo>
                  <a:pt x="10" y="2"/>
                </a:lnTo>
                <a:lnTo>
                  <a:pt x="4" y="6"/>
                </a:lnTo>
                <a:lnTo>
                  <a:pt x="0" y="12"/>
                </a:lnTo>
                <a:lnTo>
                  <a:pt x="0" y="20"/>
                </a:lnTo>
                <a:lnTo>
                  <a:pt x="2" y="28"/>
                </a:lnTo>
                <a:lnTo>
                  <a:pt x="2" y="28"/>
                </a:lnTo>
                <a:lnTo>
                  <a:pt x="12" y="48"/>
                </a:lnTo>
                <a:lnTo>
                  <a:pt x="26" y="66"/>
                </a:lnTo>
                <a:lnTo>
                  <a:pt x="40" y="80"/>
                </a:lnTo>
                <a:lnTo>
                  <a:pt x="56" y="90"/>
                </a:lnTo>
                <a:lnTo>
                  <a:pt x="56"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0" name="Freeform 195"/>
          <p:cNvSpPr/>
          <p:nvPr/>
        </p:nvSpPr>
        <p:spPr bwMode="auto">
          <a:xfrm>
            <a:off x="5626706" y="4908706"/>
            <a:ext cx="25033" cy="49370"/>
          </a:xfrm>
          <a:custGeom>
            <a:avLst/>
            <a:gdLst>
              <a:gd name="T0" fmla="*/ 68 w 72"/>
              <a:gd name="T1" fmla="*/ 82 h 142"/>
              <a:gd name="T2" fmla="*/ 68 w 72"/>
              <a:gd name="T3" fmla="*/ 82 h 142"/>
              <a:gd name="T4" fmla="*/ 60 w 72"/>
              <a:gd name="T5" fmla="*/ 102 h 142"/>
              <a:gd name="T6" fmla="*/ 48 w 72"/>
              <a:gd name="T7" fmla="*/ 120 h 142"/>
              <a:gd name="T8" fmla="*/ 34 w 72"/>
              <a:gd name="T9" fmla="*/ 132 h 142"/>
              <a:gd name="T10" fmla="*/ 26 w 72"/>
              <a:gd name="T11" fmla="*/ 138 h 142"/>
              <a:gd name="T12" fmla="*/ 18 w 72"/>
              <a:gd name="T13" fmla="*/ 142 h 142"/>
              <a:gd name="T14" fmla="*/ 18 w 72"/>
              <a:gd name="T15" fmla="*/ 142 h 142"/>
              <a:gd name="T16" fmla="*/ 12 w 72"/>
              <a:gd name="T17" fmla="*/ 132 h 142"/>
              <a:gd name="T18" fmla="*/ 6 w 72"/>
              <a:gd name="T19" fmla="*/ 120 h 142"/>
              <a:gd name="T20" fmla="*/ 4 w 72"/>
              <a:gd name="T21" fmla="*/ 108 h 142"/>
              <a:gd name="T22" fmla="*/ 0 w 72"/>
              <a:gd name="T23" fmla="*/ 96 h 142"/>
              <a:gd name="T24" fmla="*/ 0 w 72"/>
              <a:gd name="T25" fmla="*/ 84 h 142"/>
              <a:gd name="T26" fmla="*/ 0 w 72"/>
              <a:gd name="T27" fmla="*/ 74 h 142"/>
              <a:gd name="T28" fmla="*/ 2 w 72"/>
              <a:gd name="T29" fmla="*/ 62 h 142"/>
              <a:gd name="T30" fmla="*/ 4 w 72"/>
              <a:gd name="T31" fmla="*/ 50 h 142"/>
              <a:gd name="T32" fmla="*/ 4 w 72"/>
              <a:gd name="T33" fmla="*/ 50 h 142"/>
              <a:gd name="T34" fmla="*/ 12 w 72"/>
              <a:gd name="T35" fmla="*/ 34 h 142"/>
              <a:gd name="T36" fmla="*/ 22 w 72"/>
              <a:gd name="T37" fmla="*/ 20 h 142"/>
              <a:gd name="T38" fmla="*/ 34 w 72"/>
              <a:gd name="T39" fmla="*/ 10 h 142"/>
              <a:gd name="T40" fmla="*/ 46 w 72"/>
              <a:gd name="T41" fmla="*/ 2 h 142"/>
              <a:gd name="T42" fmla="*/ 46 w 72"/>
              <a:gd name="T43" fmla="*/ 2 h 142"/>
              <a:gd name="T44" fmla="*/ 54 w 72"/>
              <a:gd name="T45" fmla="*/ 0 h 142"/>
              <a:gd name="T46" fmla="*/ 60 w 72"/>
              <a:gd name="T47" fmla="*/ 2 h 142"/>
              <a:gd name="T48" fmla="*/ 64 w 72"/>
              <a:gd name="T49" fmla="*/ 8 h 142"/>
              <a:gd name="T50" fmla="*/ 68 w 72"/>
              <a:gd name="T51" fmla="*/ 14 h 142"/>
              <a:gd name="T52" fmla="*/ 68 w 72"/>
              <a:gd name="T53" fmla="*/ 14 h 142"/>
              <a:gd name="T54" fmla="*/ 70 w 72"/>
              <a:gd name="T55" fmla="*/ 30 h 142"/>
              <a:gd name="T56" fmla="*/ 72 w 72"/>
              <a:gd name="T57" fmla="*/ 48 h 142"/>
              <a:gd name="T58" fmla="*/ 70 w 72"/>
              <a:gd name="T59" fmla="*/ 64 h 142"/>
              <a:gd name="T60" fmla="*/ 68 w 72"/>
              <a:gd name="T61" fmla="*/ 82 h 142"/>
              <a:gd name="T62" fmla="*/ 68 w 72"/>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2">
                <a:moveTo>
                  <a:pt x="68" y="82"/>
                </a:moveTo>
                <a:lnTo>
                  <a:pt x="68" y="82"/>
                </a:lnTo>
                <a:lnTo>
                  <a:pt x="60" y="102"/>
                </a:lnTo>
                <a:lnTo>
                  <a:pt x="48" y="120"/>
                </a:lnTo>
                <a:lnTo>
                  <a:pt x="34" y="132"/>
                </a:lnTo>
                <a:lnTo>
                  <a:pt x="26" y="138"/>
                </a:lnTo>
                <a:lnTo>
                  <a:pt x="18" y="142"/>
                </a:lnTo>
                <a:lnTo>
                  <a:pt x="18" y="142"/>
                </a:lnTo>
                <a:lnTo>
                  <a:pt x="12" y="132"/>
                </a:lnTo>
                <a:lnTo>
                  <a:pt x="6" y="120"/>
                </a:lnTo>
                <a:lnTo>
                  <a:pt x="4" y="108"/>
                </a:lnTo>
                <a:lnTo>
                  <a:pt x="0" y="96"/>
                </a:lnTo>
                <a:lnTo>
                  <a:pt x="0" y="84"/>
                </a:lnTo>
                <a:lnTo>
                  <a:pt x="0" y="74"/>
                </a:lnTo>
                <a:lnTo>
                  <a:pt x="2" y="62"/>
                </a:lnTo>
                <a:lnTo>
                  <a:pt x="4" y="50"/>
                </a:lnTo>
                <a:lnTo>
                  <a:pt x="4" y="50"/>
                </a:lnTo>
                <a:lnTo>
                  <a:pt x="12" y="34"/>
                </a:lnTo>
                <a:lnTo>
                  <a:pt x="22" y="20"/>
                </a:lnTo>
                <a:lnTo>
                  <a:pt x="34" y="10"/>
                </a:lnTo>
                <a:lnTo>
                  <a:pt x="46" y="2"/>
                </a:lnTo>
                <a:lnTo>
                  <a:pt x="46" y="2"/>
                </a:lnTo>
                <a:lnTo>
                  <a:pt x="54" y="0"/>
                </a:lnTo>
                <a:lnTo>
                  <a:pt x="60" y="2"/>
                </a:lnTo>
                <a:lnTo>
                  <a:pt x="64" y="8"/>
                </a:lnTo>
                <a:lnTo>
                  <a:pt x="68" y="14"/>
                </a:lnTo>
                <a:lnTo>
                  <a:pt x="68" y="14"/>
                </a:lnTo>
                <a:lnTo>
                  <a:pt x="70" y="30"/>
                </a:lnTo>
                <a:lnTo>
                  <a:pt x="72" y="48"/>
                </a:lnTo>
                <a:lnTo>
                  <a:pt x="70" y="64"/>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1" name="Freeform 196"/>
          <p:cNvSpPr/>
          <p:nvPr/>
        </p:nvSpPr>
        <p:spPr bwMode="auto">
          <a:xfrm>
            <a:off x="5609322" y="4978242"/>
            <a:ext cx="52152" cy="30596"/>
          </a:xfrm>
          <a:custGeom>
            <a:avLst/>
            <a:gdLst>
              <a:gd name="T0" fmla="*/ 70 w 150"/>
              <a:gd name="T1" fmla="*/ 84 h 88"/>
              <a:gd name="T2" fmla="*/ 70 w 150"/>
              <a:gd name="T3" fmla="*/ 84 h 88"/>
              <a:gd name="T4" fmla="*/ 82 w 150"/>
              <a:gd name="T5" fmla="*/ 86 h 88"/>
              <a:gd name="T6" fmla="*/ 94 w 150"/>
              <a:gd name="T7" fmla="*/ 88 h 88"/>
              <a:gd name="T8" fmla="*/ 104 w 150"/>
              <a:gd name="T9" fmla="*/ 88 h 88"/>
              <a:gd name="T10" fmla="*/ 116 w 150"/>
              <a:gd name="T11" fmla="*/ 86 h 88"/>
              <a:gd name="T12" fmla="*/ 124 w 150"/>
              <a:gd name="T13" fmla="*/ 84 h 88"/>
              <a:gd name="T14" fmla="*/ 134 w 150"/>
              <a:gd name="T15" fmla="*/ 78 h 88"/>
              <a:gd name="T16" fmla="*/ 142 w 150"/>
              <a:gd name="T17" fmla="*/ 74 h 88"/>
              <a:gd name="T18" fmla="*/ 150 w 150"/>
              <a:gd name="T19" fmla="*/ 68 h 88"/>
              <a:gd name="T20" fmla="*/ 150 w 150"/>
              <a:gd name="T21" fmla="*/ 68 h 88"/>
              <a:gd name="T22" fmla="*/ 134 w 150"/>
              <a:gd name="T23" fmla="*/ 48 h 88"/>
              <a:gd name="T24" fmla="*/ 116 w 150"/>
              <a:gd name="T25" fmla="*/ 32 h 88"/>
              <a:gd name="T26" fmla="*/ 96 w 150"/>
              <a:gd name="T27" fmla="*/ 18 h 88"/>
              <a:gd name="T28" fmla="*/ 74 w 150"/>
              <a:gd name="T29" fmla="*/ 8 h 88"/>
              <a:gd name="T30" fmla="*/ 74 w 150"/>
              <a:gd name="T31" fmla="*/ 8 h 88"/>
              <a:gd name="T32" fmla="*/ 56 w 150"/>
              <a:gd name="T33" fmla="*/ 2 h 88"/>
              <a:gd name="T34" fmla="*/ 38 w 150"/>
              <a:gd name="T35" fmla="*/ 0 h 88"/>
              <a:gd name="T36" fmla="*/ 22 w 150"/>
              <a:gd name="T37" fmla="*/ 0 h 88"/>
              <a:gd name="T38" fmla="*/ 8 w 150"/>
              <a:gd name="T39" fmla="*/ 4 h 88"/>
              <a:gd name="T40" fmla="*/ 8 w 150"/>
              <a:gd name="T41" fmla="*/ 4 h 88"/>
              <a:gd name="T42" fmla="*/ 2 w 150"/>
              <a:gd name="T43" fmla="*/ 10 h 88"/>
              <a:gd name="T44" fmla="*/ 0 w 150"/>
              <a:gd name="T45" fmla="*/ 16 h 88"/>
              <a:gd name="T46" fmla="*/ 0 w 150"/>
              <a:gd name="T47" fmla="*/ 24 h 88"/>
              <a:gd name="T48" fmla="*/ 6 w 150"/>
              <a:gd name="T49" fmla="*/ 32 h 88"/>
              <a:gd name="T50" fmla="*/ 6 w 150"/>
              <a:gd name="T51" fmla="*/ 32 h 88"/>
              <a:gd name="T52" fmla="*/ 18 w 150"/>
              <a:gd name="T53" fmla="*/ 50 h 88"/>
              <a:gd name="T54" fmla="*/ 34 w 150"/>
              <a:gd name="T55" fmla="*/ 64 h 88"/>
              <a:gd name="T56" fmla="*/ 52 w 150"/>
              <a:gd name="T57" fmla="*/ 76 h 88"/>
              <a:gd name="T58" fmla="*/ 70 w 150"/>
              <a:gd name="T59" fmla="*/ 84 h 88"/>
              <a:gd name="T60" fmla="*/ 70 w 150"/>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88">
                <a:moveTo>
                  <a:pt x="70" y="84"/>
                </a:moveTo>
                <a:lnTo>
                  <a:pt x="70" y="84"/>
                </a:lnTo>
                <a:lnTo>
                  <a:pt x="82" y="86"/>
                </a:lnTo>
                <a:lnTo>
                  <a:pt x="94" y="88"/>
                </a:lnTo>
                <a:lnTo>
                  <a:pt x="104" y="88"/>
                </a:lnTo>
                <a:lnTo>
                  <a:pt x="116" y="86"/>
                </a:lnTo>
                <a:lnTo>
                  <a:pt x="124" y="84"/>
                </a:lnTo>
                <a:lnTo>
                  <a:pt x="134" y="78"/>
                </a:lnTo>
                <a:lnTo>
                  <a:pt x="142" y="74"/>
                </a:lnTo>
                <a:lnTo>
                  <a:pt x="150" y="68"/>
                </a:lnTo>
                <a:lnTo>
                  <a:pt x="150" y="68"/>
                </a:lnTo>
                <a:lnTo>
                  <a:pt x="134" y="48"/>
                </a:lnTo>
                <a:lnTo>
                  <a:pt x="116" y="32"/>
                </a:lnTo>
                <a:lnTo>
                  <a:pt x="96" y="18"/>
                </a:lnTo>
                <a:lnTo>
                  <a:pt x="74" y="8"/>
                </a:lnTo>
                <a:lnTo>
                  <a:pt x="74" y="8"/>
                </a:lnTo>
                <a:lnTo>
                  <a:pt x="56" y="2"/>
                </a:lnTo>
                <a:lnTo>
                  <a:pt x="38" y="0"/>
                </a:lnTo>
                <a:lnTo>
                  <a:pt x="22" y="0"/>
                </a:lnTo>
                <a:lnTo>
                  <a:pt x="8" y="4"/>
                </a:lnTo>
                <a:lnTo>
                  <a:pt x="8" y="4"/>
                </a:lnTo>
                <a:lnTo>
                  <a:pt x="2" y="10"/>
                </a:lnTo>
                <a:lnTo>
                  <a:pt x="0" y="16"/>
                </a:lnTo>
                <a:lnTo>
                  <a:pt x="0" y="24"/>
                </a:lnTo>
                <a:lnTo>
                  <a:pt x="6" y="32"/>
                </a:lnTo>
                <a:lnTo>
                  <a:pt x="6" y="32"/>
                </a:lnTo>
                <a:lnTo>
                  <a:pt x="18" y="50"/>
                </a:lnTo>
                <a:lnTo>
                  <a:pt x="34" y="64"/>
                </a:lnTo>
                <a:lnTo>
                  <a:pt x="52" y="76"/>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2" name="Freeform 197"/>
          <p:cNvSpPr/>
          <p:nvPr/>
        </p:nvSpPr>
        <p:spPr bwMode="auto">
          <a:xfrm>
            <a:off x="5650348" y="4951123"/>
            <a:ext cx="23642" cy="50761"/>
          </a:xfrm>
          <a:custGeom>
            <a:avLst/>
            <a:gdLst>
              <a:gd name="T0" fmla="*/ 68 w 68"/>
              <a:gd name="T1" fmla="*/ 76 h 146"/>
              <a:gd name="T2" fmla="*/ 68 w 68"/>
              <a:gd name="T3" fmla="*/ 76 h 146"/>
              <a:gd name="T4" fmla="*/ 64 w 68"/>
              <a:gd name="T5" fmla="*/ 98 h 146"/>
              <a:gd name="T6" fmla="*/ 56 w 68"/>
              <a:gd name="T7" fmla="*/ 116 h 146"/>
              <a:gd name="T8" fmla="*/ 46 w 68"/>
              <a:gd name="T9" fmla="*/ 132 h 146"/>
              <a:gd name="T10" fmla="*/ 38 w 68"/>
              <a:gd name="T11" fmla="*/ 140 h 146"/>
              <a:gd name="T12" fmla="*/ 32 w 68"/>
              <a:gd name="T13" fmla="*/ 146 h 146"/>
              <a:gd name="T14" fmla="*/ 32 w 68"/>
              <a:gd name="T15" fmla="*/ 146 h 146"/>
              <a:gd name="T16" fmla="*/ 24 w 68"/>
              <a:gd name="T17" fmla="*/ 136 h 146"/>
              <a:gd name="T18" fmla="*/ 16 w 68"/>
              <a:gd name="T19" fmla="*/ 126 h 146"/>
              <a:gd name="T20" fmla="*/ 10 w 68"/>
              <a:gd name="T21" fmla="*/ 114 h 146"/>
              <a:gd name="T22" fmla="*/ 6 w 68"/>
              <a:gd name="T23" fmla="*/ 104 h 146"/>
              <a:gd name="T24" fmla="*/ 2 w 68"/>
              <a:gd name="T25" fmla="*/ 92 h 146"/>
              <a:gd name="T26" fmla="*/ 0 w 68"/>
              <a:gd name="T27" fmla="*/ 80 h 146"/>
              <a:gd name="T28" fmla="*/ 0 w 68"/>
              <a:gd name="T29" fmla="*/ 68 h 146"/>
              <a:gd name="T30" fmla="*/ 0 w 68"/>
              <a:gd name="T31" fmla="*/ 56 h 146"/>
              <a:gd name="T32" fmla="*/ 0 w 68"/>
              <a:gd name="T33" fmla="*/ 56 h 146"/>
              <a:gd name="T34" fmla="*/ 4 w 68"/>
              <a:gd name="T35" fmla="*/ 40 h 146"/>
              <a:gd name="T36" fmla="*/ 12 w 68"/>
              <a:gd name="T37" fmla="*/ 24 h 146"/>
              <a:gd name="T38" fmla="*/ 22 w 68"/>
              <a:gd name="T39" fmla="*/ 12 h 146"/>
              <a:gd name="T40" fmla="*/ 32 w 68"/>
              <a:gd name="T41" fmla="*/ 2 h 146"/>
              <a:gd name="T42" fmla="*/ 32 w 68"/>
              <a:gd name="T43" fmla="*/ 2 h 146"/>
              <a:gd name="T44" fmla="*/ 38 w 68"/>
              <a:gd name="T45" fmla="*/ 0 h 146"/>
              <a:gd name="T46" fmla="*/ 46 w 68"/>
              <a:gd name="T47" fmla="*/ 0 h 146"/>
              <a:gd name="T48" fmla="*/ 52 w 68"/>
              <a:gd name="T49" fmla="*/ 4 h 146"/>
              <a:gd name="T50" fmla="*/ 56 w 68"/>
              <a:gd name="T51" fmla="*/ 8 h 146"/>
              <a:gd name="T52" fmla="*/ 56 w 68"/>
              <a:gd name="T53" fmla="*/ 8 h 146"/>
              <a:gd name="T54" fmla="*/ 62 w 68"/>
              <a:gd name="T55" fmla="*/ 24 h 146"/>
              <a:gd name="T56" fmla="*/ 66 w 68"/>
              <a:gd name="T57" fmla="*/ 42 h 146"/>
              <a:gd name="T58" fmla="*/ 68 w 68"/>
              <a:gd name="T59" fmla="*/ 58 h 146"/>
              <a:gd name="T60" fmla="*/ 68 w 68"/>
              <a:gd name="T61" fmla="*/ 76 h 146"/>
              <a:gd name="T62" fmla="*/ 68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68" y="76"/>
                </a:moveTo>
                <a:lnTo>
                  <a:pt x="68" y="76"/>
                </a:lnTo>
                <a:lnTo>
                  <a:pt x="64" y="98"/>
                </a:lnTo>
                <a:lnTo>
                  <a:pt x="56" y="116"/>
                </a:lnTo>
                <a:lnTo>
                  <a:pt x="46" y="132"/>
                </a:lnTo>
                <a:lnTo>
                  <a:pt x="38" y="140"/>
                </a:lnTo>
                <a:lnTo>
                  <a:pt x="32" y="146"/>
                </a:lnTo>
                <a:lnTo>
                  <a:pt x="32" y="146"/>
                </a:lnTo>
                <a:lnTo>
                  <a:pt x="24" y="136"/>
                </a:lnTo>
                <a:lnTo>
                  <a:pt x="16" y="126"/>
                </a:lnTo>
                <a:lnTo>
                  <a:pt x="10" y="114"/>
                </a:lnTo>
                <a:lnTo>
                  <a:pt x="6" y="104"/>
                </a:lnTo>
                <a:lnTo>
                  <a:pt x="2" y="92"/>
                </a:lnTo>
                <a:lnTo>
                  <a:pt x="0" y="80"/>
                </a:lnTo>
                <a:lnTo>
                  <a:pt x="0" y="68"/>
                </a:lnTo>
                <a:lnTo>
                  <a:pt x="0" y="56"/>
                </a:lnTo>
                <a:lnTo>
                  <a:pt x="0" y="56"/>
                </a:lnTo>
                <a:lnTo>
                  <a:pt x="4" y="40"/>
                </a:lnTo>
                <a:lnTo>
                  <a:pt x="12" y="24"/>
                </a:lnTo>
                <a:lnTo>
                  <a:pt x="22" y="12"/>
                </a:lnTo>
                <a:lnTo>
                  <a:pt x="32" y="2"/>
                </a:lnTo>
                <a:lnTo>
                  <a:pt x="32" y="2"/>
                </a:lnTo>
                <a:lnTo>
                  <a:pt x="38" y="0"/>
                </a:lnTo>
                <a:lnTo>
                  <a:pt x="46" y="0"/>
                </a:lnTo>
                <a:lnTo>
                  <a:pt x="52" y="4"/>
                </a:lnTo>
                <a:lnTo>
                  <a:pt x="56" y="8"/>
                </a:lnTo>
                <a:lnTo>
                  <a:pt x="56" y="8"/>
                </a:lnTo>
                <a:lnTo>
                  <a:pt x="62" y="24"/>
                </a:lnTo>
                <a:lnTo>
                  <a:pt x="66" y="42"/>
                </a:lnTo>
                <a:lnTo>
                  <a:pt x="68" y="58"/>
                </a:lnTo>
                <a:lnTo>
                  <a:pt x="68" y="76"/>
                </a:lnTo>
                <a:lnTo>
                  <a:pt x="68"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3" name="Freeform 198"/>
          <p:cNvSpPr/>
          <p:nvPr/>
        </p:nvSpPr>
        <p:spPr bwMode="auto">
          <a:xfrm>
            <a:off x="5643395" y="5022745"/>
            <a:ext cx="54238" cy="27119"/>
          </a:xfrm>
          <a:custGeom>
            <a:avLst/>
            <a:gdLst>
              <a:gd name="T0" fmla="*/ 82 w 156"/>
              <a:gd name="T1" fmla="*/ 78 h 78"/>
              <a:gd name="T2" fmla="*/ 82 w 156"/>
              <a:gd name="T3" fmla="*/ 78 h 78"/>
              <a:gd name="T4" fmla="*/ 94 w 156"/>
              <a:gd name="T5" fmla="*/ 78 h 78"/>
              <a:gd name="T6" fmla="*/ 106 w 156"/>
              <a:gd name="T7" fmla="*/ 76 h 78"/>
              <a:gd name="T8" fmla="*/ 118 w 156"/>
              <a:gd name="T9" fmla="*/ 74 h 78"/>
              <a:gd name="T10" fmla="*/ 126 w 156"/>
              <a:gd name="T11" fmla="*/ 72 h 78"/>
              <a:gd name="T12" fmla="*/ 136 w 156"/>
              <a:gd name="T13" fmla="*/ 66 h 78"/>
              <a:gd name="T14" fmla="*/ 144 w 156"/>
              <a:gd name="T15" fmla="*/ 60 h 78"/>
              <a:gd name="T16" fmla="*/ 150 w 156"/>
              <a:gd name="T17" fmla="*/ 54 h 78"/>
              <a:gd name="T18" fmla="*/ 156 w 156"/>
              <a:gd name="T19" fmla="*/ 46 h 78"/>
              <a:gd name="T20" fmla="*/ 156 w 156"/>
              <a:gd name="T21" fmla="*/ 46 h 78"/>
              <a:gd name="T22" fmla="*/ 138 w 156"/>
              <a:gd name="T23" fmla="*/ 30 h 78"/>
              <a:gd name="T24" fmla="*/ 116 w 156"/>
              <a:gd name="T25" fmla="*/ 18 h 78"/>
              <a:gd name="T26" fmla="*/ 94 w 156"/>
              <a:gd name="T27" fmla="*/ 8 h 78"/>
              <a:gd name="T28" fmla="*/ 70 w 156"/>
              <a:gd name="T29" fmla="*/ 2 h 78"/>
              <a:gd name="T30" fmla="*/ 70 w 156"/>
              <a:gd name="T31" fmla="*/ 2 h 78"/>
              <a:gd name="T32" fmla="*/ 52 w 156"/>
              <a:gd name="T33" fmla="*/ 0 h 78"/>
              <a:gd name="T34" fmla="*/ 34 w 156"/>
              <a:gd name="T35" fmla="*/ 2 h 78"/>
              <a:gd name="T36" fmla="*/ 18 w 156"/>
              <a:gd name="T37" fmla="*/ 6 h 78"/>
              <a:gd name="T38" fmla="*/ 4 w 156"/>
              <a:gd name="T39" fmla="*/ 12 h 78"/>
              <a:gd name="T40" fmla="*/ 4 w 156"/>
              <a:gd name="T41" fmla="*/ 12 h 78"/>
              <a:gd name="T42" fmla="*/ 0 w 156"/>
              <a:gd name="T43" fmla="*/ 18 h 78"/>
              <a:gd name="T44" fmla="*/ 0 w 156"/>
              <a:gd name="T45" fmla="*/ 24 h 78"/>
              <a:gd name="T46" fmla="*/ 2 w 156"/>
              <a:gd name="T47" fmla="*/ 32 h 78"/>
              <a:gd name="T48" fmla="*/ 8 w 156"/>
              <a:gd name="T49" fmla="*/ 40 h 78"/>
              <a:gd name="T50" fmla="*/ 8 w 156"/>
              <a:gd name="T51" fmla="*/ 40 h 78"/>
              <a:gd name="T52" fmla="*/ 24 w 156"/>
              <a:gd name="T53" fmla="*/ 54 h 78"/>
              <a:gd name="T54" fmla="*/ 44 w 156"/>
              <a:gd name="T55" fmla="*/ 64 h 78"/>
              <a:gd name="T56" fmla="*/ 62 w 156"/>
              <a:gd name="T57" fmla="*/ 72 h 78"/>
              <a:gd name="T58" fmla="*/ 82 w 156"/>
              <a:gd name="T59" fmla="*/ 78 h 78"/>
              <a:gd name="T60" fmla="*/ 82 w 156"/>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78">
                <a:moveTo>
                  <a:pt x="82" y="78"/>
                </a:moveTo>
                <a:lnTo>
                  <a:pt x="82" y="78"/>
                </a:lnTo>
                <a:lnTo>
                  <a:pt x="94" y="78"/>
                </a:lnTo>
                <a:lnTo>
                  <a:pt x="106" y="76"/>
                </a:lnTo>
                <a:lnTo>
                  <a:pt x="118" y="74"/>
                </a:lnTo>
                <a:lnTo>
                  <a:pt x="126" y="72"/>
                </a:lnTo>
                <a:lnTo>
                  <a:pt x="136" y="66"/>
                </a:lnTo>
                <a:lnTo>
                  <a:pt x="144" y="60"/>
                </a:lnTo>
                <a:lnTo>
                  <a:pt x="150" y="54"/>
                </a:lnTo>
                <a:lnTo>
                  <a:pt x="156" y="46"/>
                </a:lnTo>
                <a:lnTo>
                  <a:pt x="156" y="46"/>
                </a:lnTo>
                <a:lnTo>
                  <a:pt x="138" y="30"/>
                </a:lnTo>
                <a:lnTo>
                  <a:pt x="116" y="18"/>
                </a:lnTo>
                <a:lnTo>
                  <a:pt x="94" y="8"/>
                </a:lnTo>
                <a:lnTo>
                  <a:pt x="70" y="2"/>
                </a:lnTo>
                <a:lnTo>
                  <a:pt x="70" y="2"/>
                </a:lnTo>
                <a:lnTo>
                  <a:pt x="52" y="0"/>
                </a:lnTo>
                <a:lnTo>
                  <a:pt x="34" y="2"/>
                </a:lnTo>
                <a:lnTo>
                  <a:pt x="18" y="6"/>
                </a:lnTo>
                <a:lnTo>
                  <a:pt x="4" y="12"/>
                </a:lnTo>
                <a:lnTo>
                  <a:pt x="4" y="12"/>
                </a:lnTo>
                <a:lnTo>
                  <a:pt x="0" y="18"/>
                </a:lnTo>
                <a:lnTo>
                  <a:pt x="0" y="24"/>
                </a:lnTo>
                <a:lnTo>
                  <a:pt x="2" y="32"/>
                </a:lnTo>
                <a:lnTo>
                  <a:pt x="8" y="40"/>
                </a:lnTo>
                <a:lnTo>
                  <a:pt x="8" y="40"/>
                </a:lnTo>
                <a:lnTo>
                  <a:pt x="24" y="54"/>
                </a:lnTo>
                <a:lnTo>
                  <a:pt x="44" y="64"/>
                </a:lnTo>
                <a:lnTo>
                  <a:pt x="62" y="72"/>
                </a:lnTo>
                <a:lnTo>
                  <a:pt x="82" y="78"/>
                </a:lnTo>
                <a:lnTo>
                  <a:pt x="82"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4" name="Freeform 199"/>
          <p:cNvSpPr/>
          <p:nvPr/>
        </p:nvSpPr>
        <p:spPr bwMode="auto">
          <a:xfrm>
            <a:off x="5681639" y="4987977"/>
            <a:ext cx="24338" cy="50761"/>
          </a:xfrm>
          <a:custGeom>
            <a:avLst/>
            <a:gdLst>
              <a:gd name="T0" fmla="*/ 70 w 70"/>
              <a:gd name="T1" fmla="*/ 70 h 146"/>
              <a:gd name="T2" fmla="*/ 70 w 70"/>
              <a:gd name="T3" fmla="*/ 70 h 146"/>
              <a:gd name="T4" fmla="*/ 70 w 70"/>
              <a:gd name="T5" fmla="*/ 92 h 146"/>
              <a:gd name="T6" fmla="*/ 66 w 70"/>
              <a:gd name="T7" fmla="*/ 112 h 146"/>
              <a:gd name="T8" fmla="*/ 58 w 70"/>
              <a:gd name="T9" fmla="*/ 130 h 146"/>
              <a:gd name="T10" fmla="*/ 54 w 70"/>
              <a:gd name="T11" fmla="*/ 140 h 146"/>
              <a:gd name="T12" fmla="*/ 46 w 70"/>
              <a:gd name="T13" fmla="*/ 146 h 146"/>
              <a:gd name="T14" fmla="*/ 46 w 70"/>
              <a:gd name="T15" fmla="*/ 146 h 146"/>
              <a:gd name="T16" fmla="*/ 38 w 70"/>
              <a:gd name="T17" fmla="*/ 138 h 146"/>
              <a:gd name="T18" fmla="*/ 28 w 70"/>
              <a:gd name="T19" fmla="*/ 130 h 146"/>
              <a:gd name="T20" fmla="*/ 20 w 70"/>
              <a:gd name="T21" fmla="*/ 120 h 146"/>
              <a:gd name="T22" fmla="*/ 14 w 70"/>
              <a:gd name="T23" fmla="*/ 110 h 146"/>
              <a:gd name="T24" fmla="*/ 8 w 70"/>
              <a:gd name="T25" fmla="*/ 100 h 146"/>
              <a:gd name="T26" fmla="*/ 4 w 70"/>
              <a:gd name="T27" fmla="*/ 88 h 146"/>
              <a:gd name="T28" fmla="*/ 0 w 70"/>
              <a:gd name="T29" fmla="*/ 76 h 146"/>
              <a:gd name="T30" fmla="*/ 0 w 70"/>
              <a:gd name="T31" fmla="*/ 64 h 146"/>
              <a:gd name="T32" fmla="*/ 0 w 70"/>
              <a:gd name="T33" fmla="*/ 64 h 146"/>
              <a:gd name="T34" fmla="*/ 0 w 70"/>
              <a:gd name="T35" fmla="*/ 48 h 146"/>
              <a:gd name="T36" fmla="*/ 4 w 70"/>
              <a:gd name="T37" fmla="*/ 32 h 146"/>
              <a:gd name="T38" fmla="*/ 10 w 70"/>
              <a:gd name="T39" fmla="*/ 16 h 146"/>
              <a:gd name="T40" fmla="*/ 20 w 70"/>
              <a:gd name="T41" fmla="*/ 4 h 146"/>
              <a:gd name="T42" fmla="*/ 20 w 70"/>
              <a:gd name="T43" fmla="*/ 4 h 146"/>
              <a:gd name="T44" fmla="*/ 24 w 70"/>
              <a:gd name="T45" fmla="*/ 0 h 146"/>
              <a:gd name="T46" fmla="*/ 32 w 70"/>
              <a:gd name="T47" fmla="*/ 0 h 146"/>
              <a:gd name="T48" fmla="*/ 38 w 70"/>
              <a:gd name="T49" fmla="*/ 2 h 146"/>
              <a:gd name="T50" fmla="*/ 44 w 70"/>
              <a:gd name="T51" fmla="*/ 8 h 146"/>
              <a:gd name="T52" fmla="*/ 44 w 70"/>
              <a:gd name="T53" fmla="*/ 8 h 146"/>
              <a:gd name="T54" fmla="*/ 52 w 70"/>
              <a:gd name="T55" fmla="*/ 22 h 146"/>
              <a:gd name="T56" fmla="*/ 60 w 70"/>
              <a:gd name="T57" fmla="*/ 36 h 146"/>
              <a:gd name="T58" fmla="*/ 66 w 70"/>
              <a:gd name="T59" fmla="*/ 54 h 146"/>
              <a:gd name="T60" fmla="*/ 70 w 70"/>
              <a:gd name="T61" fmla="*/ 70 h 146"/>
              <a:gd name="T62" fmla="*/ 70 w 70"/>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6">
                <a:moveTo>
                  <a:pt x="70" y="70"/>
                </a:moveTo>
                <a:lnTo>
                  <a:pt x="70" y="70"/>
                </a:lnTo>
                <a:lnTo>
                  <a:pt x="70" y="92"/>
                </a:lnTo>
                <a:lnTo>
                  <a:pt x="66" y="112"/>
                </a:lnTo>
                <a:lnTo>
                  <a:pt x="58" y="130"/>
                </a:lnTo>
                <a:lnTo>
                  <a:pt x="54" y="140"/>
                </a:lnTo>
                <a:lnTo>
                  <a:pt x="46" y="146"/>
                </a:lnTo>
                <a:lnTo>
                  <a:pt x="46" y="146"/>
                </a:lnTo>
                <a:lnTo>
                  <a:pt x="38" y="138"/>
                </a:lnTo>
                <a:lnTo>
                  <a:pt x="28" y="130"/>
                </a:lnTo>
                <a:lnTo>
                  <a:pt x="20" y="120"/>
                </a:lnTo>
                <a:lnTo>
                  <a:pt x="14" y="110"/>
                </a:lnTo>
                <a:lnTo>
                  <a:pt x="8" y="100"/>
                </a:lnTo>
                <a:lnTo>
                  <a:pt x="4" y="88"/>
                </a:lnTo>
                <a:lnTo>
                  <a:pt x="0" y="76"/>
                </a:lnTo>
                <a:lnTo>
                  <a:pt x="0" y="64"/>
                </a:lnTo>
                <a:lnTo>
                  <a:pt x="0" y="64"/>
                </a:lnTo>
                <a:lnTo>
                  <a:pt x="0" y="48"/>
                </a:lnTo>
                <a:lnTo>
                  <a:pt x="4" y="32"/>
                </a:lnTo>
                <a:lnTo>
                  <a:pt x="10" y="16"/>
                </a:lnTo>
                <a:lnTo>
                  <a:pt x="20" y="4"/>
                </a:lnTo>
                <a:lnTo>
                  <a:pt x="20" y="4"/>
                </a:lnTo>
                <a:lnTo>
                  <a:pt x="24" y="0"/>
                </a:lnTo>
                <a:lnTo>
                  <a:pt x="32" y="0"/>
                </a:lnTo>
                <a:lnTo>
                  <a:pt x="38" y="2"/>
                </a:lnTo>
                <a:lnTo>
                  <a:pt x="44" y="8"/>
                </a:lnTo>
                <a:lnTo>
                  <a:pt x="44" y="8"/>
                </a:lnTo>
                <a:lnTo>
                  <a:pt x="52" y="22"/>
                </a:lnTo>
                <a:lnTo>
                  <a:pt x="60" y="36"/>
                </a:lnTo>
                <a:lnTo>
                  <a:pt x="66" y="54"/>
                </a:lnTo>
                <a:lnTo>
                  <a:pt x="70" y="70"/>
                </a:lnTo>
                <a:lnTo>
                  <a:pt x="7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5" name="Freeform 200"/>
          <p:cNvSpPr/>
          <p:nvPr/>
        </p:nvSpPr>
        <p:spPr bwMode="auto">
          <a:xfrm>
            <a:off x="5685811" y="5058903"/>
            <a:ext cx="56324" cy="25033"/>
          </a:xfrm>
          <a:custGeom>
            <a:avLst/>
            <a:gdLst>
              <a:gd name="T0" fmla="*/ 94 w 162"/>
              <a:gd name="T1" fmla="*/ 72 h 72"/>
              <a:gd name="T2" fmla="*/ 94 w 162"/>
              <a:gd name="T3" fmla="*/ 72 h 72"/>
              <a:gd name="T4" fmla="*/ 106 w 162"/>
              <a:gd name="T5" fmla="*/ 70 h 72"/>
              <a:gd name="T6" fmla="*/ 118 w 162"/>
              <a:gd name="T7" fmla="*/ 68 h 72"/>
              <a:gd name="T8" fmla="*/ 128 w 162"/>
              <a:gd name="T9" fmla="*/ 64 h 72"/>
              <a:gd name="T10" fmla="*/ 138 w 162"/>
              <a:gd name="T11" fmla="*/ 58 h 72"/>
              <a:gd name="T12" fmla="*/ 146 w 162"/>
              <a:gd name="T13" fmla="*/ 52 h 72"/>
              <a:gd name="T14" fmla="*/ 152 w 162"/>
              <a:gd name="T15" fmla="*/ 44 h 72"/>
              <a:gd name="T16" fmla="*/ 158 w 162"/>
              <a:gd name="T17" fmla="*/ 36 h 72"/>
              <a:gd name="T18" fmla="*/ 162 w 162"/>
              <a:gd name="T19" fmla="*/ 28 h 72"/>
              <a:gd name="T20" fmla="*/ 162 w 162"/>
              <a:gd name="T21" fmla="*/ 28 h 72"/>
              <a:gd name="T22" fmla="*/ 140 w 162"/>
              <a:gd name="T23" fmla="*/ 16 h 72"/>
              <a:gd name="T24" fmla="*/ 116 w 162"/>
              <a:gd name="T25" fmla="*/ 8 h 72"/>
              <a:gd name="T26" fmla="*/ 92 w 162"/>
              <a:gd name="T27" fmla="*/ 2 h 72"/>
              <a:gd name="T28" fmla="*/ 66 w 162"/>
              <a:gd name="T29" fmla="*/ 0 h 72"/>
              <a:gd name="T30" fmla="*/ 66 w 162"/>
              <a:gd name="T31" fmla="*/ 0 h 72"/>
              <a:gd name="T32" fmla="*/ 48 w 162"/>
              <a:gd name="T33" fmla="*/ 2 h 72"/>
              <a:gd name="T34" fmla="*/ 32 w 162"/>
              <a:gd name="T35" fmla="*/ 6 h 72"/>
              <a:gd name="T36" fmla="*/ 16 w 162"/>
              <a:gd name="T37" fmla="*/ 14 h 72"/>
              <a:gd name="T38" fmla="*/ 4 w 162"/>
              <a:gd name="T39" fmla="*/ 24 h 72"/>
              <a:gd name="T40" fmla="*/ 4 w 162"/>
              <a:gd name="T41" fmla="*/ 24 h 72"/>
              <a:gd name="T42" fmla="*/ 0 w 162"/>
              <a:gd name="T43" fmla="*/ 30 h 72"/>
              <a:gd name="T44" fmla="*/ 2 w 162"/>
              <a:gd name="T45" fmla="*/ 36 h 72"/>
              <a:gd name="T46" fmla="*/ 6 w 162"/>
              <a:gd name="T47" fmla="*/ 44 h 72"/>
              <a:gd name="T48" fmla="*/ 12 w 162"/>
              <a:gd name="T49" fmla="*/ 50 h 72"/>
              <a:gd name="T50" fmla="*/ 12 w 162"/>
              <a:gd name="T51" fmla="*/ 50 h 72"/>
              <a:gd name="T52" fmla="*/ 32 w 162"/>
              <a:gd name="T53" fmla="*/ 60 h 72"/>
              <a:gd name="T54" fmla="*/ 52 w 162"/>
              <a:gd name="T55" fmla="*/ 68 h 72"/>
              <a:gd name="T56" fmla="*/ 74 w 162"/>
              <a:gd name="T57" fmla="*/ 72 h 72"/>
              <a:gd name="T58" fmla="*/ 94 w 162"/>
              <a:gd name="T59" fmla="*/ 72 h 72"/>
              <a:gd name="T60" fmla="*/ 94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94" y="72"/>
                </a:moveTo>
                <a:lnTo>
                  <a:pt x="94" y="72"/>
                </a:lnTo>
                <a:lnTo>
                  <a:pt x="106" y="70"/>
                </a:lnTo>
                <a:lnTo>
                  <a:pt x="118" y="68"/>
                </a:lnTo>
                <a:lnTo>
                  <a:pt x="128" y="64"/>
                </a:lnTo>
                <a:lnTo>
                  <a:pt x="138" y="58"/>
                </a:lnTo>
                <a:lnTo>
                  <a:pt x="146" y="52"/>
                </a:lnTo>
                <a:lnTo>
                  <a:pt x="152" y="44"/>
                </a:lnTo>
                <a:lnTo>
                  <a:pt x="158" y="36"/>
                </a:lnTo>
                <a:lnTo>
                  <a:pt x="162" y="28"/>
                </a:lnTo>
                <a:lnTo>
                  <a:pt x="162" y="28"/>
                </a:lnTo>
                <a:lnTo>
                  <a:pt x="140" y="16"/>
                </a:lnTo>
                <a:lnTo>
                  <a:pt x="116" y="8"/>
                </a:lnTo>
                <a:lnTo>
                  <a:pt x="92" y="2"/>
                </a:lnTo>
                <a:lnTo>
                  <a:pt x="66" y="0"/>
                </a:lnTo>
                <a:lnTo>
                  <a:pt x="66" y="0"/>
                </a:lnTo>
                <a:lnTo>
                  <a:pt x="48" y="2"/>
                </a:lnTo>
                <a:lnTo>
                  <a:pt x="32" y="6"/>
                </a:lnTo>
                <a:lnTo>
                  <a:pt x="16" y="14"/>
                </a:lnTo>
                <a:lnTo>
                  <a:pt x="4" y="24"/>
                </a:lnTo>
                <a:lnTo>
                  <a:pt x="4" y="24"/>
                </a:lnTo>
                <a:lnTo>
                  <a:pt x="0" y="30"/>
                </a:lnTo>
                <a:lnTo>
                  <a:pt x="2" y="36"/>
                </a:lnTo>
                <a:lnTo>
                  <a:pt x="6" y="44"/>
                </a:lnTo>
                <a:lnTo>
                  <a:pt x="12" y="50"/>
                </a:lnTo>
                <a:lnTo>
                  <a:pt x="12" y="50"/>
                </a:lnTo>
                <a:lnTo>
                  <a:pt x="32" y="60"/>
                </a:lnTo>
                <a:lnTo>
                  <a:pt x="52" y="68"/>
                </a:lnTo>
                <a:lnTo>
                  <a:pt x="74" y="72"/>
                </a:lnTo>
                <a:lnTo>
                  <a:pt x="94" y="72"/>
                </a:lnTo>
                <a:lnTo>
                  <a:pt x="94"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6" name="Freeform 201"/>
          <p:cNvSpPr/>
          <p:nvPr/>
        </p:nvSpPr>
        <p:spPr bwMode="auto">
          <a:xfrm>
            <a:off x="5718493" y="5019268"/>
            <a:ext cx="27814" cy="49370"/>
          </a:xfrm>
          <a:custGeom>
            <a:avLst/>
            <a:gdLst>
              <a:gd name="T0" fmla="*/ 74 w 80"/>
              <a:gd name="T1" fmla="*/ 62 h 142"/>
              <a:gd name="T2" fmla="*/ 74 w 80"/>
              <a:gd name="T3" fmla="*/ 62 h 142"/>
              <a:gd name="T4" fmla="*/ 80 w 80"/>
              <a:gd name="T5" fmla="*/ 84 h 142"/>
              <a:gd name="T6" fmla="*/ 80 w 80"/>
              <a:gd name="T7" fmla="*/ 104 h 142"/>
              <a:gd name="T8" fmla="*/ 78 w 80"/>
              <a:gd name="T9" fmla="*/ 114 h 142"/>
              <a:gd name="T10" fmla="*/ 76 w 80"/>
              <a:gd name="T11" fmla="*/ 124 h 142"/>
              <a:gd name="T12" fmla="*/ 72 w 80"/>
              <a:gd name="T13" fmla="*/ 134 h 142"/>
              <a:gd name="T14" fmla="*/ 68 w 80"/>
              <a:gd name="T15" fmla="*/ 142 h 142"/>
              <a:gd name="T16" fmla="*/ 68 w 80"/>
              <a:gd name="T17" fmla="*/ 142 h 142"/>
              <a:gd name="T18" fmla="*/ 56 w 80"/>
              <a:gd name="T19" fmla="*/ 136 h 142"/>
              <a:gd name="T20" fmla="*/ 46 w 80"/>
              <a:gd name="T21" fmla="*/ 128 h 142"/>
              <a:gd name="T22" fmla="*/ 36 w 80"/>
              <a:gd name="T23" fmla="*/ 120 h 142"/>
              <a:gd name="T24" fmla="*/ 28 w 80"/>
              <a:gd name="T25" fmla="*/ 112 h 142"/>
              <a:gd name="T26" fmla="*/ 20 w 80"/>
              <a:gd name="T27" fmla="*/ 102 h 142"/>
              <a:gd name="T28" fmla="*/ 12 w 80"/>
              <a:gd name="T29" fmla="*/ 92 h 142"/>
              <a:gd name="T30" fmla="*/ 8 w 80"/>
              <a:gd name="T31" fmla="*/ 82 h 142"/>
              <a:gd name="T32" fmla="*/ 4 w 80"/>
              <a:gd name="T33" fmla="*/ 70 h 142"/>
              <a:gd name="T34" fmla="*/ 4 w 80"/>
              <a:gd name="T35" fmla="*/ 70 h 142"/>
              <a:gd name="T36" fmla="*/ 0 w 80"/>
              <a:gd name="T37" fmla="*/ 52 h 142"/>
              <a:gd name="T38" fmla="*/ 0 w 80"/>
              <a:gd name="T39" fmla="*/ 36 h 142"/>
              <a:gd name="T40" fmla="*/ 4 w 80"/>
              <a:gd name="T41" fmla="*/ 20 h 142"/>
              <a:gd name="T42" fmla="*/ 10 w 80"/>
              <a:gd name="T43" fmla="*/ 6 h 142"/>
              <a:gd name="T44" fmla="*/ 10 w 80"/>
              <a:gd name="T45" fmla="*/ 6 h 142"/>
              <a:gd name="T46" fmla="*/ 16 w 80"/>
              <a:gd name="T47" fmla="*/ 2 h 142"/>
              <a:gd name="T48" fmla="*/ 22 w 80"/>
              <a:gd name="T49" fmla="*/ 0 h 142"/>
              <a:gd name="T50" fmla="*/ 28 w 80"/>
              <a:gd name="T51" fmla="*/ 2 h 142"/>
              <a:gd name="T52" fmla="*/ 36 w 80"/>
              <a:gd name="T53" fmla="*/ 6 h 142"/>
              <a:gd name="T54" fmla="*/ 36 w 80"/>
              <a:gd name="T55" fmla="*/ 6 h 142"/>
              <a:gd name="T56" fmla="*/ 48 w 80"/>
              <a:gd name="T57" fmla="*/ 18 h 142"/>
              <a:gd name="T58" fmla="*/ 58 w 80"/>
              <a:gd name="T59" fmla="*/ 30 h 142"/>
              <a:gd name="T60" fmla="*/ 68 w 80"/>
              <a:gd name="T61" fmla="*/ 46 h 142"/>
              <a:gd name="T62" fmla="*/ 74 w 80"/>
              <a:gd name="T63" fmla="*/ 62 h 142"/>
              <a:gd name="T64" fmla="*/ 74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74" y="62"/>
                </a:moveTo>
                <a:lnTo>
                  <a:pt x="74" y="62"/>
                </a:lnTo>
                <a:lnTo>
                  <a:pt x="80" y="84"/>
                </a:lnTo>
                <a:lnTo>
                  <a:pt x="80" y="104"/>
                </a:lnTo>
                <a:lnTo>
                  <a:pt x="78" y="114"/>
                </a:lnTo>
                <a:lnTo>
                  <a:pt x="76" y="124"/>
                </a:lnTo>
                <a:lnTo>
                  <a:pt x="72" y="134"/>
                </a:lnTo>
                <a:lnTo>
                  <a:pt x="68" y="142"/>
                </a:lnTo>
                <a:lnTo>
                  <a:pt x="68" y="142"/>
                </a:lnTo>
                <a:lnTo>
                  <a:pt x="56" y="136"/>
                </a:lnTo>
                <a:lnTo>
                  <a:pt x="46" y="128"/>
                </a:lnTo>
                <a:lnTo>
                  <a:pt x="36" y="120"/>
                </a:lnTo>
                <a:lnTo>
                  <a:pt x="28" y="112"/>
                </a:lnTo>
                <a:lnTo>
                  <a:pt x="20" y="102"/>
                </a:lnTo>
                <a:lnTo>
                  <a:pt x="12" y="92"/>
                </a:lnTo>
                <a:lnTo>
                  <a:pt x="8" y="82"/>
                </a:lnTo>
                <a:lnTo>
                  <a:pt x="4" y="70"/>
                </a:lnTo>
                <a:lnTo>
                  <a:pt x="4" y="70"/>
                </a:lnTo>
                <a:lnTo>
                  <a:pt x="0" y="52"/>
                </a:lnTo>
                <a:lnTo>
                  <a:pt x="0" y="36"/>
                </a:lnTo>
                <a:lnTo>
                  <a:pt x="4" y="20"/>
                </a:lnTo>
                <a:lnTo>
                  <a:pt x="10" y="6"/>
                </a:lnTo>
                <a:lnTo>
                  <a:pt x="10" y="6"/>
                </a:lnTo>
                <a:lnTo>
                  <a:pt x="16" y="2"/>
                </a:lnTo>
                <a:lnTo>
                  <a:pt x="22" y="0"/>
                </a:lnTo>
                <a:lnTo>
                  <a:pt x="28" y="2"/>
                </a:lnTo>
                <a:lnTo>
                  <a:pt x="36" y="6"/>
                </a:lnTo>
                <a:lnTo>
                  <a:pt x="36" y="6"/>
                </a:lnTo>
                <a:lnTo>
                  <a:pt x="48" y="18"/>
                </a:lnTo>
                <a:lnTo>
                  <a:pt x="58" y="30"/>
                </a:lnTo>
                <a:lnTo>
                  <a:pt x="68" y="46"/>
                </a:lnTo>
                <a:lnTo>
                  <a:pt x="74" y="62"/>
                </a:lnTo>
                <a:lnTo>
                  <a:pt x="74"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7" name="Freeform 202"/>
          <p:cNvSpPr/>
          <p:nvPr/>
        </p:nvSpPr>
        <p:spPr bwMode="auto">
          <a:xfrm>
            <a:off x="6057827" y="4752946"/>
            <a:ext cx="27814" cy="52847"/>
          </a:xfrm>
          <a:custGeom>
            <a:avLst/>
            <a:gdLst>
              <a:gd name="T0" fmla="*/ 68 w 80"/>
              <a:gd name="T1" fmla="*/ 106 h 152"/>
              <a:gd name="T2" fmla="*/ 68 w 80"/>
              <a:gd name="T3" fmla="*/ 106 h 152"/>
              <a:gd name="T4" fmla="*/ 62 w 80"/>
              <a:gd name="T5" fmla="*/ 116 h 152"/>
              <a:gd name="T6" fmla="*/ 56 w 80"/>
              <a:gd name="T7" fmla="*/ 126 h 152"/>
              <a:gd name="T8" fmla="*/ 48 w 80"/>
              <a:gd name="T9" fmla="*/ 134 h 152"/>
              <a:gd name="T10" fmla="*/ 40 w 80"/>
              <a:gd name="T11" fmla="*/ 140 h 152"/>
              <a:gd name="T12" fmla="*/ 30 w 80"/>
              <a:gd name="T13" fmla="*/ 146 h 152"/>
              <a:gd name="T14" fmla="*/ 22 w 80"/>
              <a:gd name="T15" fmla="*/ 148 h 152"/>
              <a:gd name="T16" fmla="*/ 12 w 80"/>
              <a:gd name="T17" fmla="*/ 150 h 152"/>
              <a:gd name="T18" fmla="*/ 2 w 80"/>
              <a:gd name="T19" fmla="*/ 152 h 152"/>
              <a:gd name="T20" fmla="*/ 2 w 80"/>
              <a:gd name="T21" fmla="*/ 152 h 152"/>
              <a:gd name="T22" fmla="*/ 0 w 80"/>
              <a:gd name="T23" fmla="*/ 126 h 152"/>
              <a:gd name="T24" fmla="*/ 0 w 80"/>
              <a:gd name="T25" fmla="*/ 100 h 152"/>
              <a:gd name="T26" fmla="*/ 4 w 80"/>
              <a:gd name="T27" fmla="*/ 76 h 152"/>
              <a:gd name="T28" fmla="*/ 12 w 80"/>
              <a:gd name="T29" fmla="*/ 52 h 152"/>
              <a:gd name="T30" fmla="*/ 12 w 80"/>
              <a:gd name="T31" fmla="*/ 52 h 152"/>
              <a:gd name="T32" fmla="*/ 20 w 80"/>
              <a:gd name="T33" fmla="*/ 34 h 152"/>
              <a:gd name="T34" fmla="*/ 30 w 80"/>
              <a:gd name="T35" fmla="*/ 20 h 152"/>
              <a:gd name="T36" fmla="*/ 42 w 80"/>
              <a:gd name="T37" fmla="*/ 8 h 152"/>
              <a:gd name="T38" fmla="*/ 56 w 80"/>
              <a:gd name="T39" fmla="*/ 0 h 152"/>
              <a:gd name="T40" fmla="*/ 56 w 80"/>
              <a:gd name="T41" fmla="*/ 0 h 152"/>
              <a:gd name="T42" fmla="*/ 62 w 80"/>
              <a:gd name="T43" fmla="*/ 0 h 152"/>
              <a:gd name="T44" fmla="*/ 68 w 80"/>
              <a:gd name="T45" fmla="*/ 2 h 152"/>
              <a:gd name="T46" fmla="*/ 74 w 80"/>
              <a:gd name="T47" fmla="*/ 10 h 152"/>
              <a:gd name="T48" fmla="*/ 78 w 80"/>
              <a:gd name="T49" fmla="*/ 18 h 152"/>
              <a:gd name="T50" fmla="*/ 78 w 80"/>
              <a:gd name="T51" fmla="*/ 18 h 152"/>
              <a:gd name="T52" fmla="*/ 80 w 80"/>
              <a:gd name="T53" fmla="*/ 42 h 152"/>
              <a:gd name="T54" fmla="*/ 80 w 80"/>
              <a:gd name="T55" fmla="*/ 64 h 152"/>
              <a:gd name="T56" fmla="*/ 76 w 80"/>
              <a:gd name="T57" fmla="*/ 86 h 152"/>
              <a:gd name="T58" fmla="*/ 68 w 80"/>
              <a:gd name="T59" fmla="*/ 106 h 152"/>
              <a:gd name="T60" fmla="*/ 68 w 80"/>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52">
                <a:moveTo>
                  <a:pt x="68" y="106"/>
                </a:moveTo>
                <a:lnTo>
                  <a:pt x="68" y="106"/>
                </a:lnTo>
                <a:lnTo>
                  <a:pt x="62" y="116"/>
                </a:lnTo>
                <a:lnTo>
                  <a:pt x="56" y="126"/>
                </a:lnTo>
                <a:lnTo>
                  <a:pt x="48" y="134"/>
                </a:lnTo>
                <a:lnTo>
                  <a:pt x="40" y="140"/>
                </a:lnTo>
                <a:lnTo>
                  <a:pt x="30" y="146"/>
                </a:lnTo>
                <a:lnTo>
                  <a:pt x="22" y="148"/>
                </a:lnTo>
                <a:lnTo>
                  <a:pt x="12" y="150"/>
                </a:lnTo>
                <a:lnTo>
                  <a:pt x="2" y="152"/>
                </a:lnTo>
                <a:lnTo>
                  <a:pt x="2" y="152"/>
                </a:lnTo>
                <a:lnTo>
                  <a:pt x="0" y="126"/>
                </a:lnTo>
                <a:lnTo>
                  <a:pt x="0" y="100"/>
                </a:lnTo>
                <a:lnTo>
                  <a:pt x="4" y="76"/>
                </a:lnTo>
                <a:lnTo>
                  <a:pt x="12" y="52"/>
                </a:lnTo>
                <a:lnTo>
                  <a:pt x="12" y="52"/>
                </a:lnTo>
                <a:lnTo>
                  <a:pt x="20" y="34"/>
                </a:lnTo>
                <a:lnTo>
                  <a:pt x="30" y="20"/>
                </a:lnTo>
                <a:lnTo>
                  <a:pt x="42" y="8"/>
                </a:lnTo>
                <a:lnTo>
                  <a:pt x="56" y="0"/>
                </a:lnTo>
                <a:lnTo>
                  <a:pt x="56" y="0"/>
                </a:lnTo>
                <a:lnTo>
                  <a:pt x="62" y="0"/>
                </a:lnTo>
                <a:lnTo>
                  <a:pt x="68" y="2"/>
                </a:lnTo>
                <a:lnTo>
                  <a:pt x="74" y="10"/>
                </a:lnTo>
                <a:lnTo>
                  <a:pt x="78" y="18"/>
                </a:lnTo>
                <a:lnTo>
                  <a:pt x="78" y="18"/>
                </a:lnTo>
                <a:lnTo>
                  <a:pt x="80" y="42"/>
                </a:lnTo>
                <a:lnTo>
                  <a:pt x="80" y="64"/>
                </a:lnTo>
                <a:lnTo>
                  <a:pt x="76" y="86"/>
                </a:lnTo>
                <a:lnTo>
                  <a:pt x="68" y="106"/>
                </a:lnTo>
                <a:lnTo>
                  <a:pt x="68"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8" name="Freeform 203"/>
          <p:cNvSpPr/>
          <p:nvPr/>
        </p:nvSpPr>
        <p:spPr bwMode="auto">
          <a:xfrm>
            <a:off x="6018192" y="4768940"/>
            <a:ext cx="40331" cy="37549"/>
          </a:xfrm>
          <a:custGeom>
            <a:avLst/>
            <a:gdLst>
              <a:gd name="T0" fmla="*/ 40 w 116"/>
              <a:gd name="T1" fmla="*/ 82 h 108"/>
              <a:gd name="T2" fmla="*/ 40 w 116"/>
              <a:gd name="T3" fmla="*/ 82 h 108"/>
              <a:gd name="T4" fmla="*/ 58 w 116"/>
              <a:gd name="T5" fmla="*/ 96 h 108"/>
              <a:gd name="T6" fmla="*/ 78 w 116"/>
              <a:gd name="T7" fmla="*/ 104 h 108"/>
              <a:gd name="T8" fmla="*/ 88 w 116"/>
              <a:gd name="T9" fmla="*/ 106 h 108"/>
              <a:gd name="T10" fmla="*/ 98 w 116"/>
              <a:gd name="T11" fmla="*/ 108 h 108"/>
              <a:gd name="T12" fmla="*/ 106 w 116"/>
              <a:gd name="T13" fmla="*/ 108 h 108"/>
              <a:gd name="T14" fmla="*/ 116 w 116"/>
              <a:gd name="T15" fmla="*/ 106 h 108"/>
              <a:gd name="T16" fmla="*/ 116 w 116"/>
              <a:gd name="T17" fmla="*/ 106 h 108"/>
              <a:gd name="T18" fmla="*/ 116 w 116"/>
              <a:gd name="T19" fmla="*/ 94 h 108"/>
              <a:gd name="T20" fmla="*/ 112 w 116"/>
              <a:gd name="T21" fmla="*/ 80 h 108"/>
              <a:gd name="T22" fmla="*/ 108 w 116"/>
              <a:gd name="T23" fmla="*/ 68 h 108"/>
              <a:gd name="T24" fmla="*/ 104 w 116"/>
              <a:gd name="T25" fmla="*/ 56 h 108"/>
              <a:gd name="T26" fmla="*/ 98 w 116"/>
              <a:gd name="T27" fmla="*/ 46 h 108"/>
              <a:gd name="T28" fmla="*/ 90 w 116"/>
              <a:gd name="T29" fmla="*/ 36 h 108"/>
              <a:gd name="T30" fmla="*/ 82 w 116"/>
              <a:gd name="T31" fmla="*/ 26 h 108"/>
              <a:gd name="T32" fmla="*/ 74 w 116"/>
              <a:gd name="T33" fmla="*/ 18 h 108"/>
              <a:gd name="T34" fmla="*/ 74 w 116"/>
              <a:gd name="T35" fmla="*/ 18 h 108"/>
              <a:gd name="T36" fmla="*/ 58 w 116"/>
              <a:gd name="T37" fmla="*/ 8 h 108"/>
              <a:gd name="T38" fmla="*/ 42 w 116"/>
              <a:gd name="T39" fmla="*/ 2 h 108"/>
              <a:gd name="T40" fmla="*/ 26 w 116"/>
              <a:gd name="T41" fmla="*/ 0 h 108"/>
              <a:gd name="T42" fmla="*/ 12 w 116"/>
              <a:gd name="T43" fmla="*/ 0 h 108"/>
              <a:gd name="T44" fmla="*/ 12 w 116"/>
              <a:gd name="T45" fmla="*/ 0 h 108"/>
              <a:gd name="T46" fmla="*/ 6 w 116"/>
              <a:gd name="T47" fmla="*/ 2 h 108"/>
              <a:gd name="T48" fmla="*/ 2 w 116"/>
              <a:gd name="T49" fmla="*/ 8 h 108"/>
              <a:gd name="T50" fmla="*/ 0 w 116"/>
              <a:gd name="T51" fmla="*/ 16 h 108"/>
              <a:gd name="T52" fmla="*/ 2 w 116"/>
              <a:gd name="T53" fmla="*/ 22 h 108"/>
              <a:gd name="T54" fmla="*/ 2 w 116"/>
              <a:gd name="T55" fmla="*/ 22 h 108"/>
              <a:gd name="T56" fmla="*/ 8 w 116"/>
              <a:gd name="T57" fmla="*/ 40 h 108"/>
              <a:gd name="T58" fmla="*/ 18 w 116"/>
              <a:gd name="T59" fmla="*/ 54 h 108"/>
              <a:gd name="T60" fmla="*/ 28 w 116"/>
              <a:gd name="T61" fmla="*/ 70 h 108"/>
              <a:gd name="T62" fmla="*/ 40 w 116"/>
              <a:gd name="T63" fmla="*/ 82 h 108"/>
              <a:gd name="T64" fmla="*/ 40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40" y="82"/>
                </a:moveTo>
                <a:lnTo>
                  <a:pt x="40" y="82"/>
                </a:lnTo>
                <a:lnTo>
                  <a:pt x="58" y="96"/>
                </a:lnTo>
                <a:lnTo>
                  <a:pt x="78" y="104"/>
                </a:lnTo>
                <a:lnTo>
                  <a:pt x="88" y="106"/>
                </a:lnTo>
                <a:lnTo>
                  <a:pt x="98" y="108"/>
                </a:lnTo>
                <a:lnTo>
                  <a:pt x="106" y="108"/>
                </a:lnTo>
                <a:lnTo>
                  <a:pt x="116" y="106"/>
                </a:lnTo>
                <a:lnTo>
                  <a:pt x="116" y="106"/>
                </a:lnTo>
                <a:lnTo>
                  <a:pt x="116" y="94"/>
                </a:lnTo>
                <a:lnTo>
                  <a:pt x="112" y="80"/>
                </a:lnTo>
                <a:lnTo>
                  <a:pt x="108" y="68"/>
                </a:lnTo>
                <a:lnTo>
                  <a:pt x="104" y="56"/>
                </a:lnTo>
                <a:lnTo>
                  <a:pt x="98" y="46"/>
                </a:lnTo>
                <a:lnTo>
                  <a:pt x="90" y="36"/>
                </a:lnTo>
                <a:lnTo>
                  <a:pt x="82" y="26"/>
                </a:lnTo>
                <a:lnTo>
                  <a:pt x="74" y="18"/>
                </a:lnTo>
                <a:lnTo>
                  <a:pt x="74" y="18"/>
                </a:lnTo>
                <a:lnTo>
                  <a:pt x="58" y="8"/>
                </a:lnTo>
                <a:lnTo>
                  <a:pt x="42" y="2"/>
                </a:lnTo>
                <a:lnTo>
                  <a:pt x="26" y="0"/>
                </a:lnTo>
                <a:lnTo>
                  <a:pt x="12" y="0"/>
                </a:lnTo>
                <a:lnTo>
                  <a:pt x="12" y="0"/>
                </a:lnTo>
                <a:lnTo>
                  <a:pt x="6" y="2"/>
                </a:lnTo>
                <a:lnTo>
                  <a:pt x="2" y="8"/>
                </a:lnTo>
                <a:lnTo>
                  <a:pt x="0" y="16"/>
                </a:lnTo>
                <a:lnTo>
                  <a:pt x="2" y="22"/>
                </a:lnTo>
                <a:lnTo>
                  <a:pt x="2" y="22"/>
                </a:lnTo>
                <a:lnTo>
                  <a:pt x="8" y="40"/>
                </a:lnTo>
                <a:lnTo>
                  <a:pt x="18" y="54"/>
                </a:lnTo>
                <a:lnTo>
                  <a:pt x="28" y="70"/>
                </a:lnTo>
                <a:lnTo>
                  <a:pt x="40" y="82"/>
                </a:lnTo>
                <a:lnTo>
                  <a:pt x="40"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9" name="Freeform 204"/>
          <p:cNvSpPr/>
          <p:nvPr/>
        </p:nvSpPr>
        <p:spPr bwMode="auto">
          <a:xfrm>
            <a:off x="6059218" y="4812052"/>
            <a:ext cx="34768" cy="47284"/>
          </a:xfrm>
          <a:custGeom>
            <a:avLst/>
            <a:gdLst>
              <a:gd name="T0" fmla="*/ 74 w 100"/>
              <a:gd name="T1" fmla="*/ 104 h 136"/>
              <a:gd name="T2" fmla="*/ 74 w 100"/>
              <a:gd name="T3" fmla="*/ 104 h 136"/>
              <a:gd name="T4" fmla="*/ 66 w 100"/>
              <a:gd name="T5" fmla="*/ 112 h 136"/>
              <a:gd name="T6" fmla="*/ 58 w 100"/>
              <a:gd name="T7" fmla="*/ 120 h 136"/>
              <a:gd name="T8" fmla="*/ 48 w 100"/>
              <a:gd name="T9" fmla="*/ 126 h 136"/>
              <a:gd name="T10" fmla="*/ 38 w 100"/>
              <a:gd name="T11" fmla="*/ 132 h 136"/>
              <a:gd name="T12" fmla="*/ 30 w 100"/>
              <a:gd name="T13" fmla="*/ 134 h 136"/>
              <a:gd name="T14" fmla="*/ 20 w 100"/>
              <a:gd name="T15" fmla="*/ 136 h 136"/>
              <a:gd name="T16" fmla="*/ 10 w 100"/>
              <a:gd name="T17" fmla="*/ 136 h 136"/>
              <a:gd name="T18" fmla="*/ 0 w 100"/>
              <a:gd name="T19" fmla="*/ 134 h 136"/>
              <a:gd name="T20" fmla="*/ 0 w 100"/>
              <a:gd name="T21" fmla="*/ 134 h 136"/>
              <a:gd name="T22" fmla="*/ 2 w 100"/>
              <a:gd name="T23" fmla="*/ 110 h 136"/>
              <a:gd name="T24" fmla="*/ 8 w 100"/>
              <a:gd name="T25" fmla="*/ 86 h 136"/>
              <a:gd name="T26" fmla="*/ 18 w 100"/>
              <a:gd name="T27" fmla="*/ 62 h 136"/>
              <a:gd name="T28" fmla="*/ 30 w 100"/>
              <a:gd name="T29" fmla="*/ 40 h 136"/>
              <a:gd name="T30" fmla="*/ 30 w 100"/>
              <a:gd name="T31" fmla="*/ 40 h 136"/>
              <a:gd name="T32" fmla="*/ 42 w 100"/>
              <a:gd name="T33" fmla="*/ 26 h 136"/>
              <a:gd name="T34" fmla="*/ 54 w 100"/>
              <a:gd name="T35" fmla="*/ 14 h 136"/>
              <a:gd name="T36" fmla="*/ 68 w 100"/>
              <a:gd name="T37" fmla="*/ 6 h 136"/>
              <a:gd name="T38" fmla="*/ 84 w 100"/>
              <a:gd name="T39" fmla="*/ 0 h 136"/>
              <a:gd name="T40" fmla="*/ 84 w 100"/>
              <a:gd name="T41" fmla="*/ 0 h 136"/>
              <a:gd name="T42" fmla="*/ 90 w 100"/>
              <a:gd name="T43" fmla="*/ 2 h 136"/>
              <a:gd name="T44" fmla="*/ 96 w 100"/>
              <a:gd name="T45" fmla="*/ 6 h 136"/>
              <a:gd name="T46" fmla="*/ 100 w 100"/>
              <a:gd name="T47" fmla="*/ 14 h 136"/>
              <a:gd name="T48" fmla="*/ 100 w 100"/>
              <a:gd name="T49" fmla="*/ 24 h 136"/>
              <a:gd name="T50" fmla="*/ 100 w 100"/>
              <a:gd name="T51" fmla="*/ 24 h 136"/>
              <a:gd name="T52" fmla="*/ 98 w 100"/>
              <a:gd name="T53" fmla="*/ 46 h 136"/>
              <a:gd name="T54" fmla="*/ 94 w 100"/>
              <a:gd name="T55" fmla="*/ 66 h 136"/>
              <a:gd name="T56" fmla="*/ 86 w 100"/>
              <a:gd name="T57" fmla="*/ 86 h 136"/>
              <a:gd name="T58" fmla="*/ 74 w 100"/>
              <a:gd name="T59" fmla="*/ 104 h 136"/>
              <a:gd name="T60" fmla="*/ 74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74" y="104"/>
                </a:moveTo>
                <a:lnTo>
                  <a:pt x="74" y="104"/>
                </a:lnTo>
                <a:lnTo>
                  <a:pt x="66" y="112"/>
                </a:lnTo>
                <a:lnTo>
                  <a:pt x="58" y="120"/>
                </a:lnTo>
                <a:lnTo>
                  <a:pt x="48" y="126"/>
                </a:lnTo>
                <a:lnTo>
                  <a:pt x="38" y="132"/>
                </a:lnTo>
                <a:lnTo>
                  <a:pt x="30" y="134"/>
                </a:lnTo>
                <a:lnTo>
                  <a:pt x="20" y="136"/>
                </a:lnTo>
                <a:lnTo>
                  <a:pt x="10" y="136"/>
                </a:lnTo>
                <a:lnTo>
                  <a:pt x="0" y="134"/>
                </a:lnTo>
                <a:lnTo>
                  <a:pt x="0" y="134"/>
                </a:lnTo>
                <a:lnTo>
                  <a:pt x="2" y="110"/>
                </a:lnTo>
                <a:lnTo>
                  <a:pt x="8" y="86"/>
                </a:lnTo>
                <a:lnTo>
                  <a:pt x="18" y="62"/>
                </a:lnTo>
                <a:lnTo>
                  <a:pt x="30" y="40"/>
                </a:lnTo>
                <a:lnTo>
                  <a:pt x="30" y="40"/>
                </a:lnTo>
                <a:lnTo>
                  <a:pt x="42" y="26"/>
                </a:lnTo>
                <a:lnTo>
                  <a:pt x="54" y="14"/>
                </a:lnTo>
                <a:lnTo>
                  <a:pt x="68" y="6"/>
                </a:lnTo>
                <a:lnTo>
                  <a:pt x="84" y="0"/>
                </a:lnTo>
                <a:lnTo>
                  <a:pt x="84" y="0"/>
                </a:lnTo>
                <a:lnTo>
                  <a:pt x="90" y="2"/>
                </a:lnTo>
                <a:lnTo>
                  <a:pt x="96" y="6"/>
                </a:lnTo>
                <a:lnTo>
                  <a:pt x="100" y="14"/>
                </a:lnTo>
                <a:lnTo>
                  <a:pt x="100" y="24"/>
                </a:lnTo>
                <a:lnTo>
                  <a:pt x="100" y="24"/>
                </a:lnTo>
                <a:lnTo>
                  <a:pt x="98" y="46"/>
                </a:lnTo>
                <a:lnTo>
                  <a:pt x="94" y="66"/>
                </a:lnTo>
                <a:lnTo>
                  <a:pt x="86" y="86"/>
                </a:lnTo>
                <a:lnTo>
                  <a:pt x="74" y="104"/>
                </a:lnTo>
                <a:lnTo>
                  <a:pt x="74"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0" name="Freeform 452"/>
          <p:cNvSpPr>
            <a:spLocks noEditPoints="1"/>
          </p:cNvSpPr>
          <p:nvPr/>
        </p:nvSpPr>
        <p:spPr bwMode="auto">
          <a:xfrm>
            <a:off x="5838095" y="4684106"/>
            <a:ext cx="158541" cy="311520"/>
          </a:xfrm>
          <a:custGeom>
            <a:avLst/>
            <a:gdLst>
              <a:gd name="T0" fmla="*/ 260 w 456"/>
              <a:gd name="T1" fmla="*/ 896 h 896"/>
              <a:gd name="T2" fmla="*/ 260 w 456"/>
              <a:gd name="T3" fmla="*/ 896 h 896"/>
              <a:gd name="T4" fmla="*/ 260 w 456"/>
              <a:gd name="T5" fmla="*/ 896 h 896"/>
              <a:gd name="T6" fmla="*/ 260 w 456"/>
              <a:gd name="T7" fmla="*/ 896 h 896"/>
              <a:gd name="T8" fmla="*/ 260 w 456"/>
              <a:gd name="T9" fmla="*/ 896 h 896"/>
              <a:gd name="T10" fmla="*/ 260 w 456"/>
              <a:gd name="T11" fmla="*/ 896 h 896"/>
              <a:gd name="T12" fmla="*/ 282 w 456"/>
              <a:gd name="T13" fmla="*/ 870 h 896"/>
              <a:gd name="T14" fmla="*/ 282 w 456"/>
              <a:gd name="T15" fmla="*/ 870 h 896"/>
              <a:gd name="T16" fmla="*/ 282 w 456"/>
              <a:gd name="T17" fmla="*/ 880 h 896"/>
              <a:gd name="T18" fmla="*/ 278 w 456"/>
              <a:gd name="T19" fmla="*/ 888 h 896"/>
              <a:gd name="T20" fmla="*/ 270 w 456"/>
              <a:gd name="T21" fmla="*/ 894 h 896"/>
              <a:gd name="T22" fmla="*/ 260 w 456"/>
              <a:gd name="T23" fmla="*/ 896 h 896"/>
              <a:gd name="T24" fmla="*/ 260 w 456"/>
              <a:gd name="T25" fmla="*/ 896 h 896"/>
              <a:gd name="T26" fmla="*/ 270 w 456"/>
              <a:gd name="T27" fmla="*/ 894 h 896"/>
              <a:gd name="T28" fmla="*/ 278 w 456"/>
              <a:gd name="T29" fmla="*/ 888 h 896"/>
              <a:gd name="T30" fmla="*/ 282 w 456"/>
              <a:gd name="T31" fmla="*/ 880 h 896"/>
              <a:gd name="T32" fmla="*/ 282 w 456"/>
              <a:gd name="T33" fmla="*/ 870 h 896"/>
              <a:gd name="T34" fmla="*/ 0 w 456"/>
              <a:gd name="T35" fmla="*/ 0 h 896"/>
              <a:gd name="T36" fmla="*/ 0 w 456"/>
              <a:gd name="T37" fmla="*/ 0 h 896"/>
              <a:gd name="T38" fmla="*/ 0 w 456"/>
              <a:gd name="T39" fmla="*/ 2 h 896"/>
              <a:gd name="T40" fmla="*/ 130 w 456"/>
              <a:gd name="T41" fmla="*/ 264 h 896"/>
              <a:gd name="T42" fmla="*/ 130 w 456"/>
              <a:gd name="T43" fmla="*/ 264 h 896"/>
              <a:gd name="T44" fmla="*/ 134 w 456"/>
              <a:gd name="T45" fmla="*/ 268 h 896"/>
              <a:gd name="T46" fmla="*/ 138 w 456"/>
              <a:gd name="T47" fmla="*/ 272 h 896"/>
              <a:gd name="T48" fmla="*/ 142 w 456"/>
              <a:gd name="T49" fmla="*/ 274 h 896"/>
              <a:gd name="T50" fmla="*/ 148 w 456"/>
              <a:gd name="T51" fmla="*/ 276 h 896"/>
              <a:gd name="T52" fmla="*/ 438 w 456"/>
              <a:gd name="T53" fmla="*/ 318 h 896"/>
              <a:gd name="T54" fmla="*/ 438 w 456"/>
              <a:gd name="T55" fmla="*/ 318 h 896"/>
              <a:gd name="T56" fmla="*/ 446 w 456"/>
              <a:gd name="T57" fmla="*/ 322 h 896"/>
              <a:gd name="T58" fmla="*/ 452 w 456"/>
              <a:gd name="T59" fmla="*/ 326 h 896"/>
              <a:gd name="T60" fmla="*/ 456 w 456"/>
              <a:gd name="T61" fmla="*/ 334 h 896"/>
              <a:gd name="T62" fmla="*/ 456 w 456"/>
              <a:gd name="T63" fmla="*/ 340 h 896"/>
              <a:gd name="T64" fmla="*/ 456 w 456"/>
              <a:gd name="T65" fmla="*/ 340 h 896"/>
              <a:gd name="T66" fmla="*/ 456 w 456"/>
              <a:gd name="T67" fmla="*/ 334 h 896"/>
              <a:gd name="T68" fmla="*/ 452 w 456"/>
              <a:gd name="T69" fmla="*/ 326 h 896"/>
              <a:gd name="T70" fmla="*/ 446 w 456"/>
              <a:gd name="T71" fmla="*/ 322 h 896"/>
              <a:gd name="T72" fmla="*/ 438 w 456"/>
              <a:gd name="T73" fmla="*/ 318 h 896"/>
              <a:gd name="T74" fmla="*/ 148 w 456"/>
              <a:gd name="T75" fmla="*/ 276 h 896"/>
              <a:gd name="T76" fmla="*/ 148 w 456"/>
              <a:gd name="T77" fmla="*/ 276 h 896"/>
              <a:gd name="T78" fmla="*/ 142 w 456"/>
              <a:gd name="T79" fmla="*/ 274 h 896"/>
              <a:gd name="T80" fmla="*/ 138 w 456"/>
              <a:gd name="T81" fmla="*/ 272 h 896"/>
              <a:gd name="T82" fmla="*/ 134 w 456"/>
              <a:gd name="T83" fmla="*/ 268 h 896"/>
              <a:gd name="T84" fmla="*/ 130 w 456"/>
              <a:gd name="T85" fmla="*/ 264 h 896"/>
              <a:gd name="T86" fmla="*/ 0 w 456"/>
              <a:gd name="T87" fmla="*/ 2 h 896"/>
              <a:gd name="T88" fmla="*/ 0 w 456"/>
              <a:gd name="T89" fmla="*/ 2 h 896"/>
              <a:gd name="T90" fmla="*/ 0 w 456"/>
              <a:gd name="T91"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896">
                <a:moveTo>
                  <a:pt x="260" y="896"/>
                </a:moveTo>
                <a:lnTo>
                  <a:pt x="260" y="896"/>
                </a:lnTo>
                <a:lnTo>
                  <a:pt x="260" y="896"/>
                </a:lnTo>
                <a:lnTo>
                  <a:pt x="260" y="896"/>
                </a:lnTo>
                <a:lnTo>
                  <a:pt x="260" y="896"/>
                </a:lnTo>
                <a:lnTo>
                  <a:pt x="260" y="896"/>
                </a:lnTo>
                <a:close/>
                <a:moveTo>
                  <a:pt x="282" y="870"/>
                </a:moveTo>
                <a:lnTo>
                  <a:pt x="282" y="870"/>
                </a:lnTo>
                <a:lnTo>
                  <a:pt x="282" y="880"/>
                </a:lnTo>
                <a:lnTo>
                  <a:pt x="278" y="888"/>
                </a:lnTo>
                <a:lnTo>
                  <a:pt x="270" y="894"/>
                </a:lnTo>
                <a:lnTo>
                  <a:pt x="260" y="896"/>
                </a:lnTo>
                <a:lnTo>
                  <a:pt x="260" y="896"/>
                </a:lnTo>
                <a:lnTo>
                  <a:pt x="270" y="894"/>
                </a:lnTo>
                <a:lnTo>
                  <a:pt x="278" y="888"/>
                </a:lnTo>
                <a:lnTo>
                  <a:pt x="282" y="880"/>
                </a:lnTo>
                <a:lnTo>
                  <a:pt x="282" y="870"/>
                </a:lnTo>
                <a:close/>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1" name="Freeform 453"/>
          <p:cNvSpPr/>
          <p:nvPr/>
        </p:nvSpPr>
        <p:spPr bwMode="auto">
          <a:xfrm>
            <a:off x="5928491" y="49956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2" name="Freeform 454"/>
          <p:cNvSpPr/>
          <p:nvPr/>
        </p:nvSpPr>
        <p:spPr bwMode="auto">
          <a:xfrm>
            <a:off x="5928491" y="4986586"/>
            <a:ext cx="7649" cy="9040"/>
          </a:xfrm>
          <a:custGeom>
            <a:avLst/>
            <a:gdLst>
              <a:gd name="T0" fmla="*/ 22 w 22"/>
              <a:gd name="T1" fmla="*/ 0 h 26"/>
              <a:gd name="T2" fmla="*/ 22 w 22"/>
              <a:gd name="T3" fmla="*/ 0 h 26"/>
              <a:gd name="T4" fmla="*/ 22 w 22"/>
              <a:gd name="T5" fmla="*/ 10 h 26"/>
              <a:gd name="T6" fmla="*/ 18 w 22"/>
              <a:gd name="T7" fmla="*/ 18 h 26"/>
              <a:gd name="T8" fmla="*/ 10 w 22"/>
              <a:gd name="T9" fmla="*/ 24 h 26"/>
              <a:gd name="T10" fmla="*/ 0 w 22"/>
              <a:gd name="T11" fmla="*/ 26 h 26"/>
              <a:gd name="T12" fmla="*/ 0 w 22"/>
              <a:gd name="T13" fmla="*/ 26 h 26"/>
              <a:gd name="T14" fmla="*/ 10 w 22"/>
              <a:gd name="T15" fmla="*/ 24 h 26"/>
              <a:gd name="T16" fmla="*/ 18 w 22"/>
              <a:gd name="T17" fmla="*/ 18 h 26"/>
              <a:gd name="T18" fmla="*/ 22 w 22"/>
              <a:gd name="T19" fmla="*/ 10 h 26"/>
              <a:gd name="T20" fmla="*/ 22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22" y="0"/>
                </a:moveTo>
                <a:lnTo>
                  <a:pt x="22" y="0"/>
                </a:lnTo>
                <a:lnTo>
                  <a:pt x="22" y="10"/>
                </a:lnTo>
                <a:lnTo>
                  <a:pt x="18" y="18"/>
                </a:lnTo>
                <a:lnTo>
                  <a:pt x="10" y="24"/>
                </a:lnTo>
                <a:lnTo>
                  <a:pt x="0" y="26"/>
                </a:lnTo>
                <a:lnTo>
                  <a:pt x="0" y="26"/>
                </a:lnTo>
                <a:lnTo>
                  <a:pt x="10" y="24"/>
                </a:lnTo>
                <a:lnTo>
                  <a:pt x="18" y="18"/>
                </a:lnTo>
                <a:lnTo>
                  <a:pt x="22" y="10"/>
                </a:lnTo>
                <a:lnTo>
                  <a:pt x="2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3" name="Freeform 455"/>
          <p:cNvSpPr/>
          <p:nvPr/>
        </p:nvSpPr>
        <p:spPr bwMode="auto">
          <a:xfrm>
            <a:off x="5838095" y="4684106"/>
            <a:ext cx="158541" cy="118211"/>
          </a:xfrm>
          <a:custGeom>
            <a:avLst/>
            <a:gdLst>
              <a:gd name="T0" fmla="*/ 0 w 456"/>
              <a:gd name="T1" fmla="*/ 0 h 340"/>
              <a:gd name="T2" fmla="*/ 0 w 456"/>
              <a:gd name="T3" fmla="*/ 0 h 340"/>
              <a:gd name="T4" fmla="*/ 0 w 456"/>
              <a:gd name="T5" fmla="*/ 2 h 340"/>
              <a:gd name="T6" fmla="*/ 130 w 456"/>
              <a:gd name="T7" fmla="*/ 264 h 340"/>
              <a:gd name="T8" fmla="*/ 130 w 456"/>
              <a:gd name="T9" fmla="*/ 264 h 340"/>
              <a:gd name="T10" fmla="*/ 134 w 456"/>
              <a:gd name="T11" fmla="*/ 268 h 340"/>
              <a:gd name="T12" fmla="*/ 138 w 456"/>
              <a:gd name="T13" fmla="*/ 272 h 340"/>
              <a:gd name="T14" fmla="*/ 142 w 456"/>
              <a:gd name="T15" fmla="*/ 274 h 340"/>
              <a:gd name="T16" fmla="*/ 148 w 456"/>
              <a:gd name="T17" fmla="*/ 276 h 340"/>
              <a:gd name="T18" fmla="*/ 438 w 456"/>
              <a:gd name="T19" fmla="*/ 318 h 340"/>
              <a:gd name="T20" fmla="*/ 438 w 456"/>
              <a:gd name="T21" fmla="*/ 318 h 340"/>
              <a:gd name="T22" fmla="*/ 446 w 456"/>
              <a:gd name="T23" fmla="*/ 322 h 340"/>
              <a:gd name="T24" fmla="*/ 452 w 456"/>
              <a:gd name="T25" fmla="*/ 326 h 340"/>
              <a:gd name="T26" fmla="*/ 456 w 456"/>
              <a:gd name="T27" fmla="*/ 334 h 340"/>
              <a:gd name="T28" fmla="*/ 456 w 456"/>
              <a:gd name="T29" fmla="*/ 340 h 340"/>
              <a:gd name="T30" fmla="*/ 456 w 456"/>
              <a:gd name="T31" fmla="*/ 340 h 340"/>
              <a:gd name="T32" fmla="*/ 456 w 456"/>
              <a:gd name="T33" fmla="*/ 334 h 340"/>
              <a:gd name="T34" fmla="*/ 452 w 456"/>
              <a:gd name="T35" fmla="*/ 326 h 340"/>
              <a:gd name="T36" fmla="*/ 446 w 456"/>
              <a:gd name="T37" fmla="*/ 322 h 340"/>
              <a:gd name="T38" fmla="*/ 438 w 456"/>
              <a:gd name="T39" fmla="*/ 318 h 340"/>
              <a:gd name="T40" fmla="*/ 148 w 456"/>
              <a:gd name="T41" fmla="*/ 276 h 340"/>
              <a:gd name="T42" fmla="*/ 148 w 456"/>
              <a:gd name="T43" fmla="*/ 276 h 340"/>
              <a:gd name="T44" fmla="*/ 142 w 456"/>
              <a:gd name="T45" fmla="*/ 274 h 340"/>
              <a:gd name="T46" fmla="*/ 138 w 456"/>
              <a:gd name="T47" fmla="*/ 272 h 340"/>
              <a:gd name="T48" fmla="*/ 134 w 456"/>
              <a:gd name="T49" fmla="*/ 268 h 340"/>
              <a:gd name="T50" fmla="*/ 130 w 456"/>
              <a:gd name="T51" fmla="*/ 264 h 340"/>
              <a:gd name="T52" fmla="*/ 0 w 456"/>
              <a:gd name="T53" fmla="*/ 2 h 340"/>
              <a:gd name="T54" fmla="*/ 0 w 456"/>
              <a:gd name="T55" fmla="*/ 2 h 340"/>
              <a:gd name="T56" fmla="*/ 0 w 456"/>
              <a:gd name="T5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6" h="340">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4" name="Freeform 456"/>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5" name="Freeform 457"/>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6" name="Freeform 458"/>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7" name="Freeform 459"/>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8" name="Freeform 460"/>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9" name="Freeform 461"/>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0" name="Freeform 462"/>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1" name="Freeform 463"/>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2" name="文本框 1"/>
          <p:cNvSpPr txBox="1"/>
          <p:nvPr/>
        </p:nvSpPr>
        <p:spPr>
          <a:xfrm>
            <a:off x="1741170" y="1804353"/>
            <a:ext cx="5080000" cy="583565"/>
          </a:xfrm>
          <a:prstGeom prst="rect">
            <a:avLst/>
          </a:prstGeom>
        </p:spPr>
        <p:txBody>
          <a:bodyPr>
            <a:spAutoFit/>
          </a:bodyPr>
          <a:p>
            <a:pPr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人均消费预测结果</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2147482529" name="图片 -2147482530"/>
          <p:cNvPicPr>
            <a:picLocks noChangeAspect="1"/>
          </p:cNvPicPr>
          <p:nvPr/>
        </p:nvPicPr>
        <p:blipFill>
          <a:blip r:embed="rId2"/>
          <a:stretch>
            <a:fillRect/>
          </a:stretch>
        </p:blipFill>
        <p:spPr>
          <a:xfrm>
            <a:off x="502285" y="2388235"/>
            <a:ext cx="5478780" cy="3831590"/>
          </a:xfrm>
          <a:prstGeom prst="rect">
            <a:avLst/>
          </a:prstGeom>
          <a:noFill/>
          <a:ln w="9525">
            <a:noFill/>
          </a:ln>
        </p:spPr>
      </p:pic>
      <p:sp>
        <p:nvSpPr>
          <p:cNvPr id="7" name="文本框 6"/>
          <p:cNvSpPr txBox="1"/>
          <p:nvPr/>
        </p:nvSpPr>
        <p:spPr>
          <a:xfrm>
            <a:off x="6228715" y="1804670"/>
            <a:ext cx="5080000" cy="610235"/>
          </a:xfrm>
          <a:prstGeom prst="rect">
            <a:avLst/>
          </a:prstGeom>
        </p:spPr>
        <p:txBody>
          <a:bodyPr>
            <a:noAutofit/>
          </a:bodyPr>
          <a:p>
            <a:pPr algn="l" defTabSz="266700">
              <a:buClrTx/>
              <a:buSzTx/>
              <a:buFontTx/>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人均健康费用预测结果</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2147482526" name="图片 -2147482527"/>
          <p:cNvPicPr>
            <a:picLocks noChangeAspect="1"/>
          </p:cNvPicPr>
          <p:nvPr/>
        </p:nvPicPr>
        <p:blipFill>
          <a:blip r:embed="rId3"/>
          <a:stretch>
            <a:fillRect/>
          </a:stretch>
        </p:blipFill>
        <p:spPr>
          <a:xfrm>
            <a:off x="5742305" y="2414905"/>
            <a:ext cx="5785485" cy="380492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35533" y="333391"/>
            <a:ext cx="3794494" cy="737235"/>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sym typeface="+mn-ea"/>
              </a:rPr>
              <a:t>总结</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8" name="Freeform 31"/>
          <p:cNvSpPr>
            <a:spLocks noEditPoints="1"/>
          </p:cNvSpPr>
          <p:nvPr/>
        </p:nvSpPr>
        <p:spPr bwMode="auto">
          <a:xfrm>
            <a:off x="6689861" y="3702992"/>
            <a:ext cx="357033" cy="43231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9" name="Freeform 32"/>
          <p:cNvSpPr>
            <a:spLocks noEditPoints="1"/>
          </p:cNvSpPr>
          <p:nvPr/>
        </p:nvSpPr>
        <p:spPr bwMode="auto">
          <a:xfrm>
            <a:off x="5273432" y="3254289"/>
            <a:ext cx="311865" cy="49253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30" name="Freeform 206"/>
          <p:cNvSpPr/>
          <p:nvPr/>
        </p:nvSpPr>
        <p:spPr bwMode="auto">
          <a:xfrm>
            <a:off x="6025841" y="4816919"/>
            <a:ext cx="34073" cy="41721"/>
          </a:xfrm>
          <a:custGeom>
            <a:avLst/>
            <a:gdLst>
              <a:gd name="T0" fmla="*/ 26 w 98"/>
              <a:gd name="T1" fmla="*/ 84 h 120"/>
              <a:gd name="T2" fmla="*/ 26 w 98"/>
              <a:gd name="T3" fmla="*/ 84 h 120"/>
              <a:gd name="T4" fmla="*/ 42 w 98"/>
              <a:gd name="T5" fmla="*/ 100 h 120"/>
              <a:gd name="T6" fmla="*/ 58 w 98"/>
              <a:gd name="T7" fmla="*/ 110 h 120"/>
              <a:gd name="T8" fmla="*/ 78 w 98"/>
              <a:gd name="T9" fmla="*/ 118 h 120"/>
              <a:gd name="T10" fmla="*/ 86 w 98"/>
              <a:gd name="T11" fmla="*/ 120 h 120"/>
              <a:gd name="T12" fmla="*/ 96 w 98"/>
              <a:gd name="T13" fmla="*/ 120 h 120"/>
              <a:gd name="T14" fmla="*/ 96 w 98"/>
              <a:gd name="T15" fmla="*/ 120 h 120"/>
              <a:gd name="T16" fmla="*/ 98 w 98"/>
              <a:gd name="T17" fmla="*/ 108 h 120"/>
              <a:gd name="T18" fmla="*/ 98 w 98"/>
              <a:gd name="T19" fmla="*/ 96 h 120"/>
              <a:gd name="T20" fmla="*/ 96 w 98"/>
              <a:gd name="T21" fmla="*/ 84 h 120"/>
              <a:gd name="T22" fmla="*/ 94 w 98"/>
              <a:gd name="T23" fmla="*/ 72 h 120"/>
              <a:gd name="T24" fmla="*/ 90 w 98"/>
              <a:gd name="T25" fmla="*/ 60 h 120"/>
              <a:gd name="T26" fmla="*/ 86 w 98"/>
              <a:gd name="T27" fmla="*/ 48 h 120"/>
              <a:gd name="T28" fmla="*/ 80 w 98"/>
              <a:gd name="T29" fmla="*/ 38 h 120"/>
              <a:gd name="T30" fmla="*/ 72 w 98"/>
              <a:gd name="T31" fmla="*/ 28 h 120"/>
              <a:gd name="T32" fmla="*/ 72 w 98"/>
              <a:gd name="T33" fmla="*/ 28 h 120"/>
              <a:gd name="T34" fmla="*/ 60 w 98"/>
              <a:gd name="T35" fmla="*/ 16 h 120"/>
              <a:gd name="T36" fmla="*/ 46 w 98"/>
              <a:gd name="T37" fmla="*/ 8 h 120"/>
              <a:gd name="T38" fmla="*/ 30 w 98"/>
              <a:gd name="T39" fmla="*/ 2 h 120"/>
              <a:gd name="T40" fmla="*/ 14 w 98"/>
              <a:gd name="T41" fmla="*/ 0 h 120"/>
              <a:gd name="T42" fmla="*/ 14 w 98"/>
              <a:gd name="T43" fmla="*/ 0 h 120"/>
              <a:gd name="T44" fmla="*/ 8 w 98"/>
              <a:gd name="T45" fmla="*/ 2 h 120"/>
              <a:gd name="T46" fmla="*/ 4 w 98"/>
              <a:gd name="T47" fmla="*/ 6 h 120"/>
              <a:gd name="T48" fmla="*/ 0 w 98"/>
              <a:gd name="T49" fmla="*/ 12 h 120"/>
              <a:gd name="T50" fmla="*/ 0 w 98"/>
              <a:gd name="T51" fmla="*/ 20 h 120"/>
              <a:gd name="T52" fmla="*/ 0 w 98"/>
              <a:gd name="T53" fmla="*/ 20 h 120"/>
              <a:gd name="T54" fmla="*/ 4 w 98"/>
              <a:gd name="T55" fmla="*/ 36 h 120"/>
              <a:gd name="T56" fmla="*/ 10 w 98"/>
              <a:gd name="T57" fmla="*/ 52 h 120"/>
              <a:gd name="T58" fmla="*/ 16 w 98"/>
              <a:gd name="T59" fmla="*/ 68 h 120"/>
              <a:gd name="T60" fmla="*/ 26 w 98"/>
              <a:gd name="T61" fmla="*/ 84 h 120"/>
              <a:gd name="T62" fmla="*/ 26 w 98"/>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120">
                <a:moveTo>
                  <a:pt x="26" y="84"/>
                </a:moveTo>
                <a:lnTo>
                  <a:pt x="26" y="84"/>
                </a:lnTo>
                <a:lnTo>
                  <a:pt x="42" y="100"/>
                </a:lnTo>
                <a:lnTo>
                  <a:pt x="58" y="110"/>
                </a:lnTo>
                <a:lnTo>
                  <a:pt x="78" y="118"/>
                </a:lnTo>
                <a:lnTo>
                  <a:pt x="86" y="120"/>
                </a:lnTo>
                <a:lnTo>
                  <a:pt x="96" y="120"/>
                </a:lnTo>
                <a:lnTo>
                  <a:pt x="96" y="120"/>
                </a:lnTo>
                <a:lnTo>
                  <a:pt x="98" y="108"/>
                </a:lnTo>
                <a:lnTo>
                  <a:pt x="98" y="96"/>
                </a:lnTo>
                <a:lnTo>
                  <a:pt x="96" y="84"/>
                </a:lnTo>
                <a:lnTo>
                  <a:pt x="94" y="72"/>
                </a:lnTo>
                <a:lnTo>
                  <a:pt x="90" y="60"/>
                </a:lnTo>
                <a:lnTo>
                  <a:pt x="86" y="48"/>
                </a:lnTo>
                <a:lnTo>
                  <a:pt x="80" y="38"/>
                </a:lnTo>
                <a:lnTo>
                  <a:pt x="72" y="28"/>
                </a:lnTo>
                <a:lnTo>
                  <a:pt x="72" y="28"/>
                </a:lnTo>
                <a:lnTo>
                  <a:pt x="60" y="16"/>
                </a:lnTo>
                <a:lnTo>
                  <a:pt x="46" y="8"/>
                </a:lnTo>
                <a:lnTo>
                  <a:pt x="30" y="2"/>
                </a:lnTo>
                <a:lnTo>
                  <a:pt x="14" y="0"/>
                </a:lnTo>
                <a:lnTo>
                  <a:pt x="14" y="0"/>
                </a:lnTo>
                <a:lnTo>
                  <a:pt x="8" y="2"/>
                </a:lnTo>
                <a:lnTo>
                  <a:pt x="4" y="6"/>
                </a:lnTo>
                <a:lnTo>
                  <a:pt x="0" y="12"/>
                </a:lnTo>
                <a:lnTo>
                  <a:pt x="0" y="20"/>
                </a:lnTo>
                <a:lnTo>
                  <a:pt x="0" y="20"/>
                </a:lnTo>
                <a:lnTo>
                  <a:pt x="4" y="36"/>
                </a:lnTo>
                <a:lnTo>
                  <a:pt x="10" y="52"/>
                </a:lnTo>
                <a:lnTo>
                  <a:pt x="16" y="68"/>
                </a:lnTo>
                <a:lnTo>
                  <a:pt x="26" y="84"/>
                </a:lnTo>
                <a:lnTo>
                  <a:pt x="26"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1" name="Freeform 207"/>
          <p:cNvSpPr/>
          <p:nvPr/>
        </p:nvSpPr>
        <p:spPr bwMode="auto">
          <a:xfrm>
            <a:off x="6049483" y="4871157"/>
            <a:ext cx="41721" cy="41026"/>
          </a:xfrm>
          <a:custGeom>
            <a:avLst/>
            <a:gdLst>
              <a:gd name="T0" fmla="*/ 78 w 120"/>
              <a:gd name="T1" fmla="*/ 96 h 118"/>
              <a:gd name="T2" fmla="*/ 78 w 120"/>
              <a:gd name="T3" fmla="*/ 96 h 118"/>
              <a:gd name="T4" fmla="*/ 68 w 120"/>
              <a:gd name="T5" fmla="*/ 104 h 118"/>
              <a:gd name="T6" fmla="*/ 58 w 120"/>
              <a:gd name="T7" fmla="*/ 110 h 118"/>
              <a:gd name="T8" fmla="*/ 48 w 120"/>
              <a:gd name="T9" fmla="*/ 114 h 118"/>
              <a:gd name="T10" fmla="*/ 38 w 120"/>
              <a:gd name="T11" fmla="*/ 116 h 118"/>
              <a:gd name="T12" fmla="*/ 28 w 120"/>
              <a:gd name="T13" fmla="*/ 118 h 118"/>
              <a:gd name="T14" fmla="*/ 18 w 120"/>
              <a:gd name="T15" fmla="*/ 118 h 118"/>
              <a:gd name="T16" fmla="*/ 10 w 120"/>
              <a:gd name="T17" fmla="*/ 116 h 118"/>
              <a:gd name="T18" fmla="*/ 0 w 120"/>
              <a:gd name="T19" fmla="*/ 112 h 118"/>
              <a:gd name="T20" fmla="*/ 0 w 120"/>
              <a:gd name="T21" fmla="*/ 112 h 118"/>
              <a:gd name="T22" fmla="*/ 8 w 120"/>
              <a:gd name="T23" fmla="*/ 88 h 118"/>
              <a:gd name="T24" fmla="*/ 18 w 120"/>
              <a:gd name="T25" fmla="*/ 66 h 118"/>
              <a:gd name="T26" fmla="*/ 30 w 120"/>
              <a:gd name="T27" fmla="*/ 46 h 118"/>
              <a:gd name="T28" fmla="*/ 48 w 120"/>
              <a:gd name="T29" fmla="*/ 28 h 118"/>
              <a:gd name="T30" fmla="*/ 48 w 120"/>
              <a:gd name="T31" fmla="*/ 28 h 118"/>
              <a:gd name="T32" fmla="*/ 62 w 120"/>
              <a:gd name="T33" fmla="*/ 16 h 118"/>
              <a:gd name="T34" fmla="*/ 76 w 120"/>
              <a:gd name="T35" fmla="*/ 8 h 118"/>
              <a:gd name="T36" fmla="*/ 92 w 120"/>
              <a:gd name="T37" fmla="*/ 2 h 118"/>
              <a:gd name="T38" fmla="*/ 108 w 120"/>
              <a:gd name="T39" fmla="*/ 0 h 118"/>
              <a:gd name="T40" fmla="*/ 108 w 120"/>
              <a:gd name="T41" fmla="*/ 0 h 118"/>
              <a:gd name="T42" fmla="*/ 114 w 120"/>
              <a:gd name="T43" fmla="*/ 2 h 118"/>
              <a:gd name="T44" fmla="*/ 118 w 120"/>
              <a:gd name="T45" fmla="*/ 8 h 118"/>
              <a:gd name="T46" fmla="*/ 120 w 120"/>
              <a:gd name="T47" fmla="*/ 16 h 118"/>
              <a:gd name="T48" fmla="*/ 120 w 120"/>
              <a:gd name="T49" fmla="*/ 24 h 118"/>
              <a:gd name="T50" fmla="*/ 120 w 120"/>
              <a:gd name="T51" fmla="*/ 24 h 118"/>
              <a:gd name="T52" fmla="*/ 114 w 120"/>
              <a:gd name="T53" fmla="*/ 46 h 118"/>
              <a:gd name="T54" fmla="*/ 104 w 120"/>
              <a:gd name="T55" fmla="*/ 66 h 118"/>
              <a:gd name="T56" fmla="*/ 92 w 120"/>
              <a:gd name="T57" fmla="*/ 82 h 118"/>
              <a:gd name="T58" fmla="*/ 78 w 120"/>
              <a:gd name="T59" fmla="*/ 96 h 118"/>
              <a:gd name="T60" fmla="*/ 78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78" y="96"/>
                </a:moveTo>
                <a:lnTo>
                  <a:pt x="78" y="96"/>
                </a:lnTo>
                <a:lnTo>
                  <a:pt x="68" y="104"/>
                </a:lnTo>
                <a:lnTo>
                  <a:pt x="58" y="110"/>
                </a:lnTo>
                <a:lnTo>
                  <a:pt x="48" y="114"/>
                </a:lnTo>
                <a:lnTo>
                  <a:pt x="38" y="116"/>
                </a:lnTo>
                <a:lnTo>
                  <a:pt x="28" y="118"/>
                </a:lnTo>
                <a:lnTo>
                  <a:pt x="18" y="118"/>
                </a:lnTo>
                <a:lnTo>
                  <a:pt x="10" y="116"/>
                </a:lnTo>
                <a:lnTo>
                  <a:pt x="0" y="112"/>
                </a:lnTo>
                <a:lnTo>
                  <a:pt x="0" y="112"/>
                </a:lnTo>
                <a:lnTo>
                  <a:pt x="8" y="88"/>
                </a:lnTo>
                <a:lnTo>
                  <a:pt x="18" y="66"/>
                </a:lnTo>
                <a:lnTo>
                  <a:pt x="30" y="46"/>
                </a:lnTo>
                <a:lnTo>
                  <a:pt x="48" y="28"/>
                </a:lnTo>
                <a:lnTo>
                  <a:pt x="48" y="28"/>
                </a:lnTo>
                <a:lnTo>
                  <a:pt x="62" y="16"/>
                </a:lnTo>
                <a:lnTo>
                  <a:pt x="76" y="8"/>
                </a:lnTo>
                <a:lnTo>
                  <a:pt x="92" y="2"/>
                </a:lnTo>
                <a:lnTo>
                  <a:pt x="108" y="0"/>
                </a:lnTo>
                <a:lnTo>
                  <a:pt x="108" y="0"/>
                </a:lnTo>
                <a:lnTo>
                  <a:pt x="114" y="2"/>
                </a:lnTo>
                <a:lnTo>
                  <a:pt x="118" y="8"/>
                </a:lnTo>
                <a:lnTo>
                  <a:pt x="120" y="16"/>
                </a:lnTo>
                <a:lnTo>
                  <a:pt x="120" y="24"/>
                </a:lnTo>
                <a:lnTo>
                  <a:pt x="120" y="24"/>
                </a:lnTo>
                <a:lnTo>
                  <a:pt x="114" y="46"/>
                </a:lnTo>
                <a:lnTo>
                  <a:pt x="104" y="66"/>
                </a:lnTo>
                <a:lnTo>
                  <a:pt x="92" y="82"/>
                </a:lnTo>
                <a:lnTo>
                  <a:pt x="78" y="96"/>
                </a:lnTo>
                <a:lnTo>
                  <a:pt x="78"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2" name="Freeform 208"/>
          <p:cNvSpPr/>
          <p:nvPr/>
        </p:nvSpPr>
        <p:spPr bwMode="auto">
          <a:xfrm>
            <a:off x="6023755" y="4864203"/>
            <a:ext cx="28510" cy="45894"/>
          </a:xfrm>
          <a:custGeom>
            <a:avLst/>
            <a:gdLst>
              <a:gd name="T0" fmla="*/ 14 w 82"/>
              <a:gd name="T1" fmla="*/ 82 h 132"/>
              <a:gd name="T2" fmla="*/ 14 w 82"/>
              <a:gd name="T3" fmla="*/ 82 h 132"/>
              <a:gd name="T4" fmla="*/ 24 w 82"/>
              <a:gd name="T5" fmla="*/ 100 h 132"/>
              <a:gd name="T6" fmla="*/ 40 w 82"/>
              <a:gd name="T7" fmla="*/ 116 h 132"/>
              <a:gd name="T8" fmla="*/ 56 w 82"/>
              <a:gd name="T9" fmla="*/ 126 h 132"/>
              <a:gd name="T10" fmla="*/ 64 w 82"/>
              <a:gd name="T11" fmla="*/ 130 h 132"/>
              <a:gd name="T12" fmla="*/ 74 w 82"/>
              <a:gd name="T13" fmla="*/ 132 h 132"/>
              <a:gd name="T14" fmla="*/ 74 w 82"/>
              <a:gd name="T15" fmla="*/ 132 h 132"/>
              <a:gd name="T16" fmla="*/ 78 w 82"/>
              <a:gd name="T17" fmla="*/ 120 h 132"/>
              <a:gd name="T18" fmla="*/ 80 w 82"/>
              <a:gd name="T19" fmla="*/ 108 h 132"/>
              <a:gd name="T20" fmla="*/ 82 w 82"/>
              <a:gd name="T21" fmla="*/ 96 h 132"/>
              <a:gd name="T22" fmla="*/ 82 w 82"/>
              <a:gd name="T23" fmla="*/ 84 h 132"/>
              <a:gd name="T24" fmla="*/ 80 w 82"/>
              <a:gd name="T25" fmla="*/ 72 h 132"/>
              <a:gd name="T26" fmla="*/ 78 w 82"/>
              <a:gd name="T27" fmla="*/ 60 h 132"/>
              <a:gd name="T28" fmla="*/ 74 w 82"/>
              <a:gd name="T29" fmla="*/ 50 h 132"/>
              <a:gd name="T30" fmla="*/ 68 w 82"/>
              <a:gd name="T31" fmla="*/ 38 h 132"/>
              <a:gd name="T32" fmla="*/ 68 w 82"/>
              <a:gd name="T33" fmla="*/ 38 h 132"/>
              <a:gd name="T34" fmla="*/ 58 w 82"/>
              <a:gd name="T35" fmla="*/ 24 h 132"/>
              <a:gd name="T36" fmla="*/ 46 w 82"/>
              <a:gd name="T37" fmla="*/ 12 h 132"/>
              <a:gd name="T38" fmla="*/ 32 w 82"/>
              <a:gd name="T39" fmla="*/ 4 h 132"/>
              <a:gd name="T40" fmla="*/ 18 w 82"/>
              <a:gd name="T41" fmla="*/ 0 h 132"/>
              <a:gd name="T42" fmla="*/ 18 w 82"/>
              <a:gd name="T43" fmla="*/ 0 h 132"/>
              <a:gd name="T44" fmla="*/ 12 w 82"/>
              <a:gd name="T45" fmla="*/ 0 h 132"/>
              <a:gd name="T46" fmla="*/ 6 w 82"/>
              <a:gd name="T47" fmla="*/ 2 h 132"/>
              <a:gd name="T48" fmla="*/ 2 w 82"/>
              <a:gd name="T49" fmla="*/ 8 h 132"/>
              <a:gd name="T50" fmla="*/ 0 w 82"/>
              <a:gd name="T51" fmla="*/ 16 h 132"/>
              <a:gd name="T52" fmla="*/ 0 w 82"/>
              <a:gd name="T53" fmla="*/ 16 h 132"/>
              <a:gd name="T54" fmla="*/ 0 w 82"/>
              <a:gd name="T55" fmla="*/ 32 h 132"/>
              <a:gd name="T56" fmla="*/ 2 w 82"/>
              <a:gd name="T57" fmla="*/ 50 h 132"/>
              <a:gd name="T58" fmla="*/ 6 w 82"/>
              <a:gd name="T59" fmla="*/ 66 h 132"/>
              <a:gd name="T60" fmla="*/ 14 w 82"/>
              <a:gd name="T61" fmla="*/ 82 h 132"/>
              <a:gd name="T62" fmla="*/ 14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14" y="82"/>
                </a:moveTo>
                <a:lnTo>
                  <a:pt x="14" y="82"/>
                </a:lnTo>
                <a:lnTo>
                  <a:pt x="24" y="100"/>
                </a:lnTo>
                <a:lnTo>
                  <a:pt x="40" y="116"/>
                </a:lnTo>
                <a:lnTo>
                  <a:pt x="56" y="126"/>
                </a:lnTo>
                <a:lnTo>
                  <a:pt x="64" y="130"/>
                </a:lnTo>
                <a:lnTo>
                  <a:pt x="74" y="132"/>
                </a:lnTo>
                <a:lnTo>
                  <a:pt x="74" y="132"/>
                </a:lnTo>
                <a:lnTo>
                  <a:pt x="78" y="120"/>
                </a:lnTo>
                <a:lnTo>
                  <a:pt x="80" y="108"/>
                </a:lnTo>
                <a:lnTo>
                  <a:pt x="82" y="96"/>
                </a:lnTo>
                <a:lnTo>
                  <a:pt x="82" y="84"/>
                </a:lnTo>
                <a:lnTo>
                  <a:pt x="80" y="72"/>
                </a:lnTo>
                <a:lnTo>
                  <a:pt x="78" y="60"/>
                </a:lnTo>
                <a:lnTo>
                  <a:pt x="74" y="50"/>
                </a:lnTo>
                <a:lnTo>
                  <a:pt x="68" y="38"/>
                </a:lnTo>
                <a:lnTo>
                  <a:pt x="68" y="38"/>
                </a:lnTo>
                <a:lnTo>
                  <a:pt x="58" y="24"/>
                </a:lnTo>
                <a:lnTo>
                  <a:pt x="46" y="12"/>
                </a:lnTo>
                <a:lnTo>
                  <a:pt x="32" y="4"/>
                </a:lnTo>
                <a:lnTo>
                  <a:pt x="18" y="0"/>
                </a:lnTo>
                <a:lnTo>
                  <a:pt x="18" y="0"/>
                </a:lnTo>
                <a:lnTo>
                  <a:pt x="12" y="0"/>
                </a:lnTo>
                <a:lnTo>
                  <a:pt x="6" y="2"/>
                </a:lnTo>
                <a:lnTo>
                  <a:pt x="2" y="8"/>
                </a:lnTo>
                <a:lnTo>
                  <a:pt x="0" y="16"/>
                </a:lnTo>
                <a:lnTo>
                  <a:pt x="0" y="16"/>
                </a:lnTo>
                <a:lnTo>
                  <a:pt x="0" y="32"/>
                </a:lnTo>
                <a:lnTo>
                  <a:pt x="2" y="50"/>
                </a:lnTo>
                <a:lnTo>
                  <a:pt x="6" y="66"/>
                </a:lnTo>
                <a:lnTo>
                  <a:pt x="14" y="82"/>
                </a:lnTo>
                <a:lnTo>
                  <a:pt x="14"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3" name="Freeform 209"/>
          <p:cNvSpPr/>
          <p:nvPr/>
        </p:nvSpPr>
        <p:spPr bwMode="auto">
          <a:xfrm>
            <a:off x="6030013" y="4926786"/>
            <a:ext cx="47284" cy="35463"/>
          </a:xfrm>
          <a:custGeom>
            <a:avLst/>
            <a:gdLst>
              <a:gd name="T0" fmla="*/ 80 w 136"/>
              <a:gd name="T1" fmla="*/ 90 h 102"/>
              <a:gd name="T2" fmla="*/ 80 w 136"/>
              <a:gd name="T3" fmla="*/ 90 h 102"/>
              <a:gd name="T4" fmla="*/ 68 w 136"/>
              <a:gd name="T5" fmla="*/ 96 h 102"/>
              <a:gd name="T6" fmla="*/ 58 w 136"/>
              <a:gd name="T7" fmla="*/ 100 h 102"/>
              <a:gd name="T8" fmla="*/ 48 w 136"/>
              <a:gd name="T9" fmla="*/ 102 h 102"/>
              <a:gd name="T10" fmla="*/ 36 w 136"/>
              <a:gd name="T11" fmla="*/ 102 h 102"/>
              <a:gd name="T12" fmla="*/ 26 w 136"/>
              <a:gd name="T13" fmla="*/ 102 h 102"/>
              <a:gd name="T14" fmla="*/ 18 w 136"/>
              <a:gd name="T15" fmla="*/ 98 h 102"/>
              <a:gd name="T16" fmla="*/ 8 w 136"/>
              <a:gd name="T17" fmla="*/ 96 h 102"/>
              <a:gd name="T18" fmla="*/ 0 w 136"/>
              <a:gd name="T19" fmla="*/ 90 h 102"/>
              <a:gd name="T20" fmla="*/ 0 w 136"/>
              <a:gd name="T21" fmla="*/ 90 h 102"/>
              <a:gd name="T22" fmla="*/ 12 w 136"/>
              <a:gd name="T23" fmla="*/ 70 h 102"/>
              <a:gd name="T24" fmla="*/ 26 w 136"/>
              <a:gd name="T25" fmla="*/ 50 h 102"/>
              <a:gd name="T26" fmla="*/ 42 w 136"/>
              <a:gd name="T27" fmla="*/ 32 h 102"/>
              <a:gd name="T28" fmla="*/ 62 w 136"/>
              <a:gd name="T29" fmla="*/ 18 h 102"/>
              <a:gd name="T30" fmla="*/ 62 w 136"/>
              <a:gd name="T31" fmla="*/ 18 h 102"/>
              <a:gd name="T32" fmla="*/ 78 w 136"/>
              <a:gd name="T33" fmla="*/ 8 h 102"/>
              <a:gd name="T34" fmla="*/ 94 w 136"/>
              <a:gd name="T35" fmla="*/ 4 h 102"/>
              <a:gd name="T36" fmla="*/ 112 w 136"/>
              <a:gd name="T37" fmla="*/ 0 h 102"/>
              <a:gd name="T38" fmla="*/ 126 w 136"/>
              <a:gd name="T39" fmla="*/ 2 h 102"/>
              <a:gd name="T40" fmla="*/ 126 w 136"/>
              <a:gd name="T41" fmla="*/ 2 h 102"/>
              <a:gd name="T42" fmla="*/ 132 w 136"/>
              <a:gd name="T43" fmla="*/ 6 h 102"/>
              <a:gd name="T44" fmla="*/ 136 w 136"/>
              <a:gd name="T45" fmla="*/ 12 h 102"/>
              <a:gd name="T46" fmla="*/ 136 w 136"/>
              <a:gd name="T47" fmla="*/ 20 h 102"/>
              <a:gd name="T48" fmla="*/ 134 w 136"/>
              <a:gd name="T49" fmla="*/ 28 h 102"/>
              <a:gd name="T50" fmla="*/ 134 w 136"/>
              <a:gd name="T51" fmla="*/ 28 h 102"/>
              <a:gd name="T52" fmla="*/ 124 w 136"/>
              <a:gd name="T53" fmla="*/ 48 h 102"/>
              <a:gd name="T54" fmla="*/ 112 w 136"/>
              <a:gd name="T55" fmla="*/ 66 h 102"/>
              <a:gd name="T56" fmla="*/ 96 w 136"/>
              <a:gd name="T57" fmla="*/ 80 h 102"/>
              <a:gd name="T58" fmla="*/ 80 w 136"/>
              <a:gd name="T59" fmla="*/ 90 h 102"/>
              <a:gd name="T60" fmla="*/ 80 w 136"/>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02">
                <a:moveTo>
                  <a:pt x="80" y="90"/>
                </a:moveTo>
                <a:lnTo>
                  <a:pt x="80" y="90"/>
                </a:lnTo>
                <a:lnTo>
                  <a:pt x="68" y="96"/>
                </a:lnTo>
                <a:lnTo>
                  <a:pt x="58" y="100"/>
                </a:lnTo>
                <a:lnTo>
                  <a:pt x="48" y="102"/>
                </a:lnTo>
                <a:lnTo>
                  <a:pt x="36" y="102"/>
                </a:lnTo>
                <a:lnTo>
                  <a:pt x="26" y="102"/>
                </a:lnTo>
                <a:lnTo>
                  <a:pt x="18" y="98"/>
                </a:lnTo>
                <a:lnTo>
                  <a:pt x="8" y="96"/>
                </a:lnTo>
                <a:lnTo>
                  <a:pt x="0" y="90"/>
                </a:lnTo>
                <a:lnTo>
                  <a:pt x="0" y="90"/>
                </a:lnTo>
                <a:lnTo>
                  <a:pt x="12" y="70"/>
                </a:lnTo>
                <a:lnTo>
                  <a:pt x="26" y="50"/>
                </a:lnTo>
                <a:lnTo>
                  <a:pt x="42" y="32"/>
                </a:lnTo>
                <a:lnTo>
                  <a:pt x="62" y="18"/>
                </a:lnTo>
                <a:lnTo>
                  <a:pt x="62" y="18"/>
                </a:lnTo>
                <a:lnTo>
                  <a:pt x="78" y="8"/>
                </a:lnTo>
                <a:lnTo>
                  <a:pt x="94" y="4"/>
                </a:lnTo>
                <a:lnTo>
                  <a:pt x="112" y="0"/>
                </a:lnTo>
                <a:lnTo>
                  <a:pt x="126" y="2"/>
                </a:lnTo>
                <a:lnTo>
                  <a:pt x="126" y="2"/>
                </a:lnTo>
                <a:lnTo>
                  <a:pt x="132" y="6"/>
                </a:lnTo>
                <a:lnTo>
                  <a:pt x="136" y="12"/>
                </a:lnTo>
                <a:lnTo>
                  <a:pt x="136" y="20"/>
                </a:lnTo>
                <a:lnTo>
                  <a:pt x="134" y="28"/>
                </a:lnTo>
                <a:lnTo>
                  <a:pt x="134" y="28"/>
                </a:lnTo>
                <a:lnTo>
                  <a:pt x="124" y="48"/>
                </a:lnTo>
                <a:lnTo>
                  <a:pt x="112" y="66"/>
                </a:lnTo>
                <a:lnTo>
                  <a:pt x="96" y="80"/>
                </a:lnTo>
                <a:lnTo>
                  <a:pt x="80" y="90"/>
                </a:lnTo>
                <a:lnTo>
                  <a:pt x="8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4" name="Freeform 210"/>
          <p:cNvSpPr/>
          <p:nvPr/>
        </p:nvSpPr>
        <p:spPr bwMode="auto">
          <a:xfrm>
            <a:off x="6010543" y="4908706"/>
            <a:ext cx="25728" cy="49370"/>
          </a:xfrm>
          <a:custGeom>
            <a:avLst/>
            <a:gdLst>
              <a:gd name="T0" fmla="*/ 6 w 74"/>
              <a:gd name="T1" fmla="*/ 82 h 142"/>
              <a:gd name="T2" fmla="*/ 6 w 74"/>
              <a:gd name="T3" fmla="*/ 82 h 142"/>
              <a:gd name="T4" fmla="*/ 14 w 74"/>
              <a:gd name="T5" fmla="*/ 102 h 142"/>
              <a:gd name="T6" fmla="*/ 24 w 74"/>
              <a:gd name="T7" fmla="*/ 120 h 142"/>
              <a:gd name="T8" fmla="*/ 38 w 74"/>
              <a:gd name="T9" fmla="*/ 132 h 142"/>
              <a:gd name="T10" fmla="*/ 46 w 74"/>
              <a:gd name="T11" fmla="*/ 138 h 142"/>
              <a:gd name="T12" fmla="*/ 56 w 74"/>
              <a:gd name="T13" fmla="*/ 142 h 142"/>
              <a:gd name="T14" fmla="*/ 56 w 74"/>
              <a:gd name="T15" fmla="*/ 142 h 142"/>
              <a:gd name="T16" fmla="*/ 62 w 74"/>
              <a:gd name="T17" fmla="*/ 132 h 142"/>
              <a:gd name="T18" fmla="*/ 66 w 74"/>
              <a:gd name="T19" fmla="*/ 120 h 142"/>
              <a:gd name="T20" fmla="*/ 70 w 74"/>
              <a:gd name="T21" fmla="*/ 108 h 142"/>
              <a:gd name="T22" fmla="*/ 72 w 74"/>
              <a:gd name="T23" fmla="*/ 96 h 142"/>
              <a:gd name="T24" fmla="*/ 74 w 74"/>
              <a:gd name="T25" fmla="*/ 84 h 142"/>
              <a:gd name="T26" fmla="*/ 72 w 74"/>
              <a:gd name="T27" fmla="*/ 74 h 142"/>
              <a:gd name="T28" fmla="*/ 72 w 74"/>
              <a:gd name="T29" fmla="*/ 62 h 142"/>
              <a:gd name="T30" fmla="*/ 68 w 74"/>
              <a:gd name="T31" fmla="*/ 50 h 142"/>
              <a:gd name="T32" fmla="*/ 68 w 74"/>
              <a:gd name="T33" fmla="*/ 50 h 142"/>
              <a:gd name="T34" fmla="*/ 60 w 74"/>
              <a:gd name="T35" fmla="*/ 34 h 142"/>
              <a:gd name="T36" fmla="*/ 52 w 74"/>
              <a:gd name="T37" fmla="*/ 20 h 142"/>
              <a:gd name="T38" fmla="*/ 40 w 74"/>
              <a:gd name="T39" fmla="*/ 10 h 142"/>
              <a:gd name="T40" fmla="*/ 26 w 74"/>
              <a:gd name="T41" fmla="*/ 2 h 142"/>
              <a:gd name="T42" fmla="*/ 26 w 74"/>
              <a:gd name="T43" fmla="*/ 2 h 142"/>
              <a:gd name="T44" fmla="*/ 20 w 74"/>
              <a:gd name="T45" fmla="*/ 0 h 142"/>
              <a:gd name="T46" fmla="*/ 14 w 74"/>
              <a:gd name="T47" fmla="*/ 2 h 142"/>
              <a:gd name="T48" fmla="*/ 8 w 74"/>
              <a:gd name="T49" fmla="*/ 8 h 142"/>
              <a:gd name="T50" fmla="*/ 6 w 74"/>
              <a:gd name="T51" fmla="*/ 14 h 142"/>
              <a:gd name="T52" fmla="*/ 6 w 74"/>
              <a:gd name="T53" fmla="*/ 14 h 142"/>
              <a:gd name="T54" fmla="*/ 2 w 74"/>
              <a:gd name="T55" fmla="*/ 30 h 142"/>
              <a:gd name="T56" fmla="*/ 0 w 74"/>
              <a:gd name="T57" fmla="*/ 48 h 142"/>
              <a:gd name="T58" fmla="*/ 2 w 74"/>
              <a:gd name="T59" fmla="*/ 64 h 142"/>
              <a:gd name="T60" fmla="*/ 6 w 74"/>
              <a:gd name="T61" fmla="*/ 82 h 142"/>
              <a:gd name="T62" fmla="*/ 6 w 74"/>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142">
                <a:moveTo>
                  <a:pt x="6" y="82"/>
                </a:moveTo>
                <a:lnTo>
                  <a:pt x="6" y="82"/>
                </a:lnTo>
                <a:lnTo>
                  <a:pt x="14" y="102"/>
                </a:lnTo>
                <a:lnTo>
                  <a:pt x="24" y="120"/>
                </a:lnTo>
                <a:lnTo>
                  <a:pt x="38" y="132"/>
                </a:lnTo>
                <a:lnTo>
                  <a:pt x="46" y="138"/>
                </a:lnTo>
                <a:lnTo>
                  <a:pt x="56" y="142"/>
                </a:lnTo>
                <a:lnTo>
                  <a:pt x="56" y="142"/>
                </a:lnTo>
                <a:lnTo>
                  <a:pt x="62" y="132"/>
                </a:lnTo>
                <a:lnTo>
                  <a:pt x="66" y="120"/>
                </a:lnTo>
                <a:lnTo>
                  <a:pt x="70" y="108"/>
                </a:lnTo>
                <a:lnTo>
                  <a:pt x="72" y="96"/>
                </a:lnTo>
                <a:lnTo>
                  <a:pt x="74" y="84"/>
                </a:lnTo>
                <a:lnTo>
                  <a:pt x="72" y="74"/>
                </a:lnTo>
                <a:lnTo>
                  <a:pt x="72" y="62"/>
                </a:lnTo>
                <a:lnTo>
                  <a:pt x="68" y="50"/>
                </a:lnTo>
                <a:lnTo>
                  <a:pt x="68" y="50"/>
                </a:lnTo>
                <a:lnTo>
                  <a:pt x="60" y="34"/>
                </a:lnTo>
                <a:lnTo>
                  <a:pt x="52" y="20"/>
                </a:lnTo>
                <a:lnTo>
                  <a:pt x="40" y="10"/>
                </a:lnTo>
                <a:lnTo>
                  <a:pt x="26" y="2"/>
                </a:lnTo>
                <a:lnTo>
                  <a:pt x="26" y="2"/>
                </a:lnTo>
                <a:lnTo>
                  <a:pt x="20" y="0"/>
                </a:lnTo>
                <a:lnTo>
                  <a:pt x="14" y="2"/>
                </a:lnTo>
                <a:lnTo>
                  <a:pt x="8" y="8"/>
                </a:lnTo>
                <a:lnTo>
                  <a:pt x="6" y="14"/>
                </a:lnTo>
                <a:lnTo>
                  <a:pt x="6" y="14"/>
                </a:lnTo>
                <a:lnTo>
                  <a:pt x="2" y="30"/>
                </a:lnTo>
                <a:lnTo>
                  <a:pt x="0" y="48"/>
                </a:lnTo>
                <a:lnTo>
                  <a:pt x="2" y="64"/>
                </a:lnTo>
                <a:lnTo>
                  <a:pt x="6" y="82"/>
                </a:lnTo>
                <a:lnTo>
                  <a:pt x="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5" name="Freeform 211"/>
          <p:cNvSpPr/>
          <p:nvPr/>
        </p:nvSpPr>
        <p:spPr bwMode="auto">
          <a:xfrm>
            <a:off x="6001504" y="4978242"/>
            <a:ext cx="51456" cy="30596"/>
          </a:xfrm>
          <a:custGeom>
            <a:avLst/>
            <a:gdLst>
              <a:gd name="T0" fmla="*/ 78 w 148"/>
              <a:gd name="T1" fmla="*/ 84 h 88"/>
              <a:gd name="T2" fmla="*/ 78 w 148"/>
              <a:gd name="T3" fmla="*/ 84 h 88"/>
              <a:gd name="T4" fmla="*/ 66 w 148"/>
              <a:gd name="T5" fmla="*/ 86 h 88"/>
              <a:gd name="T6" fmla="*/ 54 w 148"/>
              <a:gd name="T7" fmla="*/ 88 h 88"/>
              <a:gd name="T8" fmla="*/ 44 w 148"/>
              <a:gd name="T9" fmla="*/ 88 h 88"/>
              <a:gd name="T10" fmla="*/ 34 w 148"/>
              <a:gd name="T11" fmla="*/ 86 h 88"/>
              <a:gd name="T12" fmla="*/ 24 w 148"/>
              <a:gd name="T13" fmla="*/ 84 h 88"/>
              <a:gd name="T14" fmla="*/ 16 w 148"/>
              <a:gd name="T15" fmla="*/ 78 h 88"/>
              <a:gd name="T16" fmla="*/ 6 w 148"/>
              <a:gd name="T17" fmla="*/ 74 h 88"/>
              <a:gd name="T18" fmla="*/ 0 w 148"/>
              <a:gd name="T19" fmla="*/ 68 h 88"/>
              <a:gd name="T20" fmla="*/ 0 w 148"/>
              <a:gd name="T21" fmla="*/ 68 h 88"/>
              <a:gd name="T22" fmla="*/ 16 w 148"/>
              <a:gd name="T23" fmla="*/ 48 h 88"/>
              <a:gd name="T24" fmla="*/ 34 w 148"/>
              <a:gd name="T25" fmla="*/ 32 h 88"/>
              <a:gd name="T26" fmla="*/ 54 w 148"/>
              <a:gd name="T27" fmla="*/ 18 h 88"/>
              <a:gd name="T28" fmla="*/ 76 w 148"/>
              <a:gd name="T29" fmla="*/ 8 h 88"/>
              <a:gd name="T30" fmla="*/ 76 w 148"/>
              <a:gd name="T31" fmla="*/ 8 h 88"/>
              <a:gd name="T32" fmla="*/ 94 w 148"/>
              <a:gd name="T33" fmla="*/ 2 h 88"/>
              <a:gd name="T34" fmla="*/ 110 w 148"/>
              <a:gd name="T35" fmla="*/ 0 h 88"/>
              <a:gd name="T36" fmla="*/ 126 w 148"/>
              <a:gd name="T37" fmla="*/ 0 h 88"/>
              <a:gd name="T38" fmla="*/ 142 w 148"/>
              <a:gd name="T39" fmla="*/ 4 h 88"/>
              <a:gd name="T40" fmla="*/ 142 w 148"/>
              <a:gd name="T41" fmla="*/ 4 h 88"/>
              <a:gd name="T42" fmla="*/ 146 w 148"/>
              <a:gd name="T43" fmla="*/ 10 h 88"/>
              <a:gd name="T44" fmla="*/ 148 w 148"/>
              <a:gd name="T45" fmla="*/ 16 h 88"/>
              <a:gd name="T46" fmla="*/ 148 w 148"/>
              <a:gd name="T47" fmla="*/ 24 h 88"/>
              <a:gd name="T48" fmla="*/ 144 w 148"/>
              <a:gd name="T49" fmla="*/ 32 h 88"/>
              <a:gd name="T50" fmla="*/ 144 w 148"/>
              <a:gd name="T51" fmla="*/ 32 h 88"/>
              <a:gd name="T52" fmla="*/ 130 w 148"/>
              <a:gd name="T53" fmla="*/ 50 h 88"/>
              <a:gd name="T54" fmla="*/ 114 w 148"/>
              <a:gd name="T55" fmla="*/ 64 h 88"/>
              <a:gd name="T56" fmla="*/ 96 w 148"/>
              <a:gd name="T57" fmla="*/ 76 h 88"/>
              <a:gd name="T58" fmla="*/ 78 w 148"/>
              <a:gd name="T59" fmla="*/ 84 h 88"/>
              <a:gd name="T60" fmla="*/ 78 w 148"/>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88">
                <a:moveTo>
                  <a:pt x="78" y="84"/>
                </a:moveTo>
                <a:lnTo>
                  <a:pt x="78" y="84"/>
                </a:lnTo>
                <a:lnTo>
                  <a:pt x="66" y="86"/>
                </a:lnTo>
                <a:lnTo>
                  <a:pt x="54" y="88"/>
                </a:lnTo>
                <a:lnTo>
                  <a:pt x="44" y="88"/>
                </a:lnTo>
                <a:lnTo>
                  <a:pt x="34" y="86"/>
                </a:lnTo>
                <a:lnTo>
                  <a:pt x="24" y="84"/>
                </a:lnTo>
                <a:lnTo>
                  <a:pt x="16" y="78"/>
                </a:lnTo>
                <a:lnTo>
                  <a:pt x="6" y="74"/>
                </a:lnTo>
                <a:lnTo>
                  <a:pt x="0" y="68"/>
                </a:lnTo>
                <a:lnTo>
                  <a:pt x="0" y="68"/>
                </a:lnTo>
                <a:lnTo>
                  <a:pt x="16" y="48"/>
                </a:lnTo>
                <a:lnTo>
                  <a:pt x="34" y="32"/>
                </a:lnTo>
                <a:lnTo>
                  <a:pt x="54" y="18"/>
                </a:lnTo>
                <a:lnTo>
                  <a:pt x="76" y="8"/>
                </a:lnTo>
                <a:lnTo>
                  <a:pt x="76" y="8"/>
                </a:lnTo>
                <a:lnTo>
                  <a:pt x="94" y="2"/>
                </a:lnTo>
                <a:lnTo>
                  <a:pt x="110" y="0"/>
                </a:lnTo>
                <a:lnTo>
                  <a:pt x="126" y="0"/>
                </a:lnTo>
                <a:lnTo>
                  <a:pt x="142" y="4"/>
                </a:lnTo>
                <a:lnTo>
                  <a:pt x="142" y="4"/>
                </a:lnTo>
                <a:lnTo>
                  <a:pt x="146" y="10"/>
                </a:lnTo>
                <a:lnTo>
                  <a:pt x="148" y="16"/>
                </a:lnTo>
                <a:lnTo>
                  <a:pt x="148" y="24"/>
                </a:lnTo>
                <a:lnTo>
                  <a:pt x="144" y="32"/>
                </a:lnTo>
                <a:lnTo>
                  <a:pt x="144" y="32"/>
                </a:lnTo>
                <a:lnTo>
                  <a:pt x="130" y="50"/>
                </a:lnTo>
                <a:lnTo>
                  <a:pt x="114" y="64"/>
                </a:lnTo>
                <a:lnTo>
                  <a:pt x="96" y="76"/>
                </a:lnTo>
                <a:lnTo>
                  <a:pt x="78" y="84"/>
                </a:lnTo>
                <a:lnTo>
                  <a:pt x="78"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6" name="Freeform 212"/>
          <p:cNvSpPr/>
          <p:nvPr/>
        </p:nvSpPr>
        <p:spPr bwMode="auto">
          <a:xfrm>
            <a:off x="5988292" y="4951123"/>
            <a:ext cx="23642" cy="50761"/>
          </a:xfrm>
          <a:custGeom>
            <a:avLst/>
            <a:gdLst>
              <a:gd name="T0" fmla="*/ 0 w 68"/>
              <a:gd name="T1" fmla="*/ 76 h 146"/>
              <a:gd name="T2" fmla="*/ 0 w 68"/>
              <a:gd name="T3" fmla="*/ 76 h 146"/>
              <a:gd name="T4" fmla="*/ 4 w 68"/>
              <a:gd name="T5" fmla="*/ 98 h 146"/>
              <a:gd name="T6" fmla="*/ 12 w 68"/>
              <a:gd name="T7" fmla="*/ 116 h 146"/>
              <a:gd name="T8" fmla="*/ 24 w 68"/>
              <a:gd name="T9" fmla="*/ 132 h 146"/>
              <a:gd name="T10" fmla="*/ 30 w 68"/>
              <a:gd name="T11" fmla="*/ 140 h 146"/>
              <a:gd name="T12" fmla="*/ 38 w 68"/>
              <a:gd name="T13" fmla="*/ 146 h 146"/>
              <a:gd name="T14" fmla="*/ 38 w 68"/>
              <a:gd name="T15" fmla="*/ 146 h 146"/>
              <a:gd name="T16" fmla="*/ 46 w 68"/>
              <a:gd name="T17" fmla="*/ 136 h 146"/>
              <a:gd name="T18" fmla="*/ 52 w 68"/>
              <a:gd name="T19" fmla="*/ 126 h 146"/>
              <a:gd name="T20" fmla="*/ 58 w 68"/>
              <a:gd name="T21" fmla="*/ 114 h 146"/>
              <a:gd name="T22" fmla="*/ 62 w 68"/>
              <a:gd name="T23" fmla="*/ 104 h 146"/>
              <a:gd name="T24" fmla="*/ 66 w 68"/>
              <a:gd name="T25" fmla="*/ 92 h 146"/>
              <a:gd name="T26" fmla="*/ 68 w 68"/>
              <a:gd name="T27" fmla="*/ 80 h 146"/>
              <a:gd name="T28" fmla="*/ 68 w 68"/>
              <a:gd name="T29" fmla="*/ 68 h 146"/>
              <a:gd name="T30" fmla="*/ 68 w 68"/>
              <a:gd name="T31" fmla="*/ 56 h 146"/>
              <a:gd name="T32" fmla="*/ 68 w 68"/>
              <a:gd name="T33" fmla="*/ 56 h 146"/>
              <a:gd name="T34" fmla="*/ 64 w 68"/>
              <a:gd name="T35" fmla="*/ 40 h 146"/>
              <a:gd name="T36" fmla="*/ 58 w 68"/>
              <a:gd name="T37" fmla="*/ 24 h 146"/>
              <a:gd name="T38" fmla="*/ 48 w 68"/>
              <a:gd name="T39" fmla="*/ 12 h 146"/>
              <a:gd name="T40" fmla="*/ 36 w 68"/>
              <a:gd name="T41" fmla="*/ 2 h 146"/>
              <a:gd name="T42" fmla="*/ 36 w 68"/>
              <a:gd name="T43" fmla="*/ 2 h 146"/>
              <a:gd name="T44" fmla="*/ 30 w 68"/>
              <a:gd name="T45" fmla="*/ 0 h 146"/>
              <a:gd name="T46" fmla="*/ 24 w 68"/>
              <a:gd name="T47" fmla="*/ 0 h 146"/>
              <a:gd name="T48" fmla="*/ 18 w 68"/>
              <a:gd name="T49" fmla="*/ 4 h 146"/>
              <a:gd name="T50" fmla="*/ 14 w 68"/>
              <a:gd name="T51" fmla="*/ 8 h 146"/>
              <a:gd name="T52" fmla="*/ 14 w 68"/>
              <a:gd name="T53" fmla="*/ 8 h 146"/>
              <a:gd name="T54" fmla="*/ 6 w 68"/>
              <a:gd name="T55" fmla="*/ 24 h 146"/>
              <a:gd name="T56" fmla="*/ 2 w 68"/>
              <a:gd name="T57" fmla="*/ 42 h 146"/>
              <a:gd name="T58" fmla="*/ 0 w 68"/>
              <a:gd name="T59" fmla="*/ 58 h 146"/>
              <a:gd name="T60" fmla="*/ 0 w 68"/>
              <a:gd name="T61" fmla="*/ 76 h 146"/>
              <a:gd name="T62" fmla="*/ 0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0" y="76"/>
                </a:moveTo>
                <a:lnTo>
                  <a:pt x="0" y="76"/>
                </a:lnTo>
                <a:lnTo>
                  <a:pt x="4" y="98"/>
                </a:lnTo>
                <a:lnTo>
                  <a:pt x="12" y="116"/>
                </a:lnTo>
                <a:lnTo>
                  <a:pt x="24" y="132"/>
                </a:lnTo>
                <a:lnTo>
                  <a:pt x="30" y="140"/>
                </a:lnTo>
                <a:lnTo>
                  <a:pt x="38" y="146"/>
                </a:lnTo>
                <a:lnTo>
                  <a:pt x="38" y="146"/>
                </a:lnTo>
                <a:lnTo>
                  <a:pt x="46" y="136"/>
                </a:lnTo>
                <a:lnTo>
                  <a:pt x="52" y="126"/>
                </a:lnTo>
                <a:lnTo>
                  <a:pt x="58" y="114"/>
                </a:lnTo>
                <a:lnTo>
                  <a:pt x="62" y="104"/>
                </a:lnTo>
                <a:lnTo>
                  <a:pt x="66" y="92"/>
                </a:lnTo>
                <a:lnTo>
                  <a:pt x="68" y="80"/>
                </a:lnTo>
                <a:lnTo>
                  <a:pt x="68" y="68"/>
                </a:lnTo>
                <a:lnTo>
                  <a:pt x="68" y="56"/>
                </a:lnTo>
                <a:lnTo>
                  <a:pt x="68" y="56"/>
                </a:lnTo>
                <a:lnTo>
                  <a:pt x="64" y="40"/>
                </a:lnTo>
                <a:lnTo>
                  <a:pt x="58" y="24"/>
                </a:lnTo>
                <a:lnTo>
                  <a:pt x="48" y="12"/>
                </a:lnTo>
                <a:lnTo>
                  <a:pt x="36" y="2"/>
                </a:lnTo>
                <a:lnTo>
                  <a:pt x="36" y="2"/>
                </a:lnTo>
                <a:lnTo>
                  <a:pt x="30" y="0"/>
                </a:lnTo>
                <a:lnTo>
                  <a:pt x="24" y="0"/>
                </a:lnTo>
                <a:lnTo>
                  <a:pt x="18" y="4"/>
                </a:lnTo>
                <a:lnTo>
                  <a:pt x="14" y="8"/>
                </a:lnTo>
                <a:lnTo>
                  <a:pt x="14" y="8"/>
                </a:lnTo>
                <a:lnTo>
                  <a:pt x="6" y="24"/>
                </a:lnTo>
                <a:lnTo>
                  <a:pt x="2" y="42"/>
                </a:lnTo>
                <a:lnTo>
                  <a:pt x="0" y="58"/>
                </a:lnTo>
                <a:lnTo>
                  <a:pt x="0" y="76"/>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7" name="Freeform 213"/>
          <p:cNvSpPr/>
          <p:nvPr/>
        </p:nvSpPr>
        <p:spPr bwMode="auto">
          <a:xfrm>
            <a:off x="5964650" y="5022745"/>
            <a:ext cx="54933" cy="27119"/>
          </a:xfrm>
          <a:custGeom>
            <a:avLst/>
            <a:gdLst>
              <a:gd name="T0" fmla="*/ 74 w 158"/>
              <a:gd name="T1" fmla="*/ 78 h 78"/>
              <a:gd name="T2" fmla="*/ 74 w 158"/>
              <a:gd name="T3" fmla="*/ 78 h 78"/>
              <a:gd name="T4" fmla="*/ 62 w 158"/>
              <a:gd name="T5" fmla="*/ 78 h 78"/>
              <a:gd name="T6" fmla="*/ 50 w 158"/>
              <a:gd name="T7" fmla="*/ 76 h 78"/>
              <a:gd name="T8" fmla="*/ 40 w 158"/>
              <a:gd name="T9" fmla="*/ 74 h 78"/>
              <a:gd name="T10" fmla="*/ 30 w 158"/>
              <a:gd name="T11" fmla="*/ 72 h 78"/>
              <a:gd name="T12" fmla="*/ 20 w 158"/>
              <a:gd name="T13" fmla="*/ 66 h 78"/>
              <a:gd name="T14" fmla="*/ 12 w 158"/>
              <a:gd name="T15" fmla="*/ 60 h 78"/>
              <a:gd name="T16" fmla="*/ 6 w 158"/>
              <a:gd name="T17" fmla="*/ 54 h 78"/>
              <a:gd name="T18" fmla="*/ 0 w 158"/>
              <a:gd name="T19" fmla="*/ 46 h 78"/>
              <a:gd name="T20" fmla="*/ 0 w 158"/>
              <a:gd name="T21" fmla="*/ 46 h 78"/>
              <a:gd name="T22" fmla="*/ 20 w 158"/>
              <a:gd name="T23" fmla="*/ 30 h 78"/>
              <a:gd name="T24" fmla="*/ 40 w 158"/>
              <a:gd name="T25" fmla="*/ 18 h 78"/>
              <a:gd name="T26" fmla="*/ 62 w 158"/>
              <a:gd name="T27" fmla="*/ 8 h 78"/>
              <a:gd name="T28" fmla="*/ 86 w 158"/>
              <a:gd name="T29" fmla="*/ 2 h 78"/>
              <a:gd name="T30" fmla="*/ 86 w 158"/>
              <a:gd name="T31" fmla="*/ 2 h 78"/>
              <a:gd name="T32" fmla="*/ 106 w 158"/>
              <a:gd name="T33" fmla="*/ 0 h 78"/>
              <a:gd name="T34" fmla="*/ 122 w 158"/>
              <a:gd name="T35" fmla="*/ 2 h 78"/>
              <a:gd name="T36" fmla="*/ 138 w 158"/>
              <a:gd name="T37" fmla="*/ 6 h 78"/>
              <a:gd name="T38" fmla="*/ 152 w 158"/>
              <a:gd name="T39" fmla="*/ 12 h 78"/>
              <a:gd name="T40" fmla="*/ 152 w 158"/>
              <a:gd name="T41" fmla="*/ 12 h 78"/>
              <a:gd name="T42" fmla="*/ 156 w 158"/>
              <a:gd name="T43" fmla="*/ 18 h 78"/>
              <a:gd name="T44" fmla="*/ 158 w 158"/>
              <a:gd name="T45" fmla="*/ 24 h 78"/>
              <a:gd name="T46" fmla="*/ 154 w 158"/>
              <a:gd name="T47" fmla="*/ 32 h 78"/>
              <a:gd name="T48" fmla="*/ 148 w 158"/>
              <a:gd name="T49" fmla="*/ 40 h 78"/>
              <a:gd name="T50" fmla="*/ 148 w 158"/>
              <a:gd name="T51" fmla="*/ 40 h 78"/>
              <a:gd name="T52" fmla="*/ 132 w 158"/>
              <a:gd name="T53" fmla="*/ 54 h 78"/>
              <a:gd name="T54" fmla="*/ 114 w 158"/>
              <a:gd name="T55" fmla="*/ 64 h 78"/>
              <a:gd name="T56" fmla="*/ 94 w 158"/>
              <a:gd name="T57" fmla="*/ 72 h 78"/>
              <a:gd name="T58" fmla="*/ 74 w 158"/>
              <a:gd name="T59" fmla="*/ 78 h 78"/>
              <a:gd name="T60" fmla="*/ 74 w 158"/>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78">
                <a:moveTo>
                  <a:pt x="74" y="78"/>
                </a:moveTo>
                <a:lnTo>
                  <a:pt x="74" y="78"/>
                </a:lnTo>
                <a:lnTo>
                  <a:pt x="62" y="78"/>
                </a:lnTo>
                <a:lnTo>
                  <a:pt x="50" y="76"/>
                </a:lnTo>
                <a:lnTo>
                  <a:pt x="40" y="74"/>
                </a:lnTo>
                <a:lnTo>
                  <a:pt x="30" y="72"/>
                </a:lnTo>
                <a:lnTo>
                  <a:pt x="20" y="66"/>
                </a:lnTo>
                <a:lnTo>
                  <a:pt x="12" y="60"/>
                </a:lnTo>
                <a:lnTo>
                  <a:pt x="6" y="54"/>
                </a:lnTo>
                <a:lnTo>
                  <a:pt x="0" y="46"/>
                </a:lnTo>
                <a:lnTo>
                  <a:pt x="0" y="46"/>
                </a:lnTo>
                <a:lnTo>
                  <a:pt x="20" y="30"/>
                </a:lnTo>
                <a:lnTo>
                  <a:pt x="40" y="18"/>
                </a:lnTo>
                <a:lnTo>
                  <a:pt x="62" y="8"/>
                </a:lnTo>
                <a:lnTo>
                  <a:pt x="86" y="2"/>
                </a:lnTo>
                <a:lnTo>
                  <a:pt x="86" y="2"/>
                </a:lnTo>
                <a:lnTo>
                  <a:pt x="106" y="0"/>
                </a:lnTo>
                <a:lnTo>
                  <a:pt x="122" y="2"/>
                </a:lnTo>
                <a:lnTo>
                  <a:pt x="138" y="6"/>
                </a:lnTo>
                <a:lnTo>
                  <a:pt x="152" y="12"/>
                </a:lnTo>
                <a:lnTo>
                  <a:pt x="152" y="12"/>
                </a:lnTo>
                <a:lnTo>
                  <a:pt x="156" y="18"/>
                </a:lnTo>
                <a:lnTo>
                  <a:pt x="158" y="24"/>
                </a:lnTo>
                <a:lnTo>
                  <a:pt x="154" y="32"/>
                </a:lnTo>
                <a:lnTo>
                  <a:pt x="148" y="40"/>
                </a:lnTo>
                <a:lnTo>
                  <a:pt x="148" y="40"/>
                </a:lnTo>
                <a:lnTo>
                  <a:pt x="132" y="54"/>
                </a:lnTo>
                <a:lnTo>
                  <a:pt x="114" y="64"/>
                </a:lnTo>
                <a:lnTo>
                  <a:pt x="94" y="72"/>
                </a:lnTo>
                <a:lnTo>
                  <a:pt x="74" y="78"/>
                </a:lnTo>
                <a:lnTo>
                  <a:pt x="7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8" name="Freeform 214"/>
          <p:cNvSpPr/>
          <p:nvPr/>
        </p:nvSpPr>
        <p:spPr bwMode="auto">
          <a:xfrm>
            <a:off x="5956305" y="4987977"/>
            <a:ext cx="25033" cy="50761"/>
          </a:xfrm>
          <a:custGeom>
            <a:avLst/>
            <a:gdLst>
              <a:gd name="T0" fmla="*/ 2 w 72"/>
              <a:gd name="T1" fmla="*/ 70 h 146"/>
              <a:gd name="T2" fmla="*/ 2 w 72"/>
              <a:gd name="T3" fmla="*/ 70 h 146"/>
              <a:gd name="T4" fmla="*/ 0 w 72"/>
              <a:gd name="T5" fmla="*/ 92 h 146"/>
              <a:gd name="T6" fmla="*/ 4 w 72"/>
              <a:gd name="T7" fmla="*/ 112 h 146"/>
              <a:gd name="T8" fmla="*/ 12 w 72"/>
              <a:gd name="T9" fmla="*/ 130 h 146"/>
              <a:gd name="T10" fmla="*/ 18 w 72"/>
              <a:gd name="T11" fmla="*/ 140 h 146"/>
              <a:gd name="T12" fmla="*/ 24 w 72"/>
              <a:gd name="T13" fmla="*/ 146 h 146"/>
              <a:gd name="T14" fmla="*/ 24 w 72"/>
              <a:gd name="T15" fmla="*/ 146 h 146"/>
              <a:gd name="T16" fmla="*/ 34 w 72"/>
              <a:gd name="T17" fmla="*/ 138 h 146"/>
              <a:gd name="T18" fmla="*/ 42 w 72"/>
              <a:gd name="T19" fmla="*/ 130 h 146"/>
              <a:gd name="T20" fmla="*/ 50 w 72"/>
              <a:gd name="T21" fmla="*/ 120 h 146"/>
              <a:gd name="T22" fmla="*/ 58 w 72"/>
              <a:gd name="T23" fmla="*/ 110 h 146"/>
              <a:gd name="T24" fmla="*/ 62 w 72"/>
              <a:gd name="T25" fmla="*/ 100 h 146"/>
              <a:gd name="T26" fmla="*/ 68 w 72"/>
              <a:gd name="T27" fmla="*/ 88 h 146"/>
              <a:gd name="T28" fmla="*/ 70 w 72"/>
              <a:gd name="T29" fmla="*/ 76 h 146"/>
              <a:gd name="T30" fmla="*/ 72 w 72"/>
              <a:gd name="T31" fmla="*/ 64 h 146"/>
              <a:gd name="T32" fmla="*/ 72 w 72"/>
              <a:gd name="T33" fmla="*/ 64 h 146"/>
              <a:gd name="T34" fmla="*/ 72 w 72"/>
              <a:gd name="T35" fmla="*/ 48 h 146"/>
              <a:gd name="T36" fmla="*/ 68 w 72"/>
              <a:gd name="T37" fmla="*/ 32 h 146"/>
              <a:gd name="T38" fmla="*/ 60 w 72"/>
              <a:gd name="T39" fmla="*/ 16 h 146"/>
              <a:gd name="T40" fmla="*/ 52 w 72"/>
              <a:gd name="T41" fmla="*/ 4 h 146"/>
              <a:gd name="T42" fmla="*/ 52 w 72"/>
              <a:gd name="T43" fmla="*/ 4 h 146"/>
              <a:gd name="T44" fmla="*/ 46 w 72"/>
              <a:gd name="T45" fmla="*/ 0 h 146"/>
              <a:gd name="T46" fmla="*/ 40 w 72"/>
              <a:gd name="T47" fmla="*/ 0 h 146"/>
              <a:gd name="T48" fmla="*/ 32 w 72"/>
              <a:gd name="T49" fmla="*/ 2 h 146"/>
              <a:gd name="T50" fmla="*/ 28 w 72"/>
              <a:gd name="T51" fmla="*/ 8 h 146"/>
              <a:gd name="T52" fmla="*/ 28 w 72"/>
              <a:gd name="T53" fmla="*/ 8 h 146"/>
              <a:gd name="T54" fmla="*/ 18 w 72"/>
              <a:gd name="T55" fmla="*/ 22 h 146"/>
              <a:gd name="T56" fmla="*/ 10 w 72"/>
              <a:gd name="T57" fmla="*/ 36 h 146"/>
              <a:gd name="T58" fmla="*/ 4 w 72"/>
              <a:gd name="T59" fmla="*/ 54 h 146"/>
              <a:gd name="T60" fmla="*/ 2 w 72"/>
              <a:gd name="T61" fmla="*/ 70 h 146"/>
              <a:gd name="T62" fmla="*/ 2 w 72"/>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6">
                <a:moveTo>
                  <a:pt x="2" y="70"/>
                </a:moveTo>
                <a:lnTo>
                  <a:pt x="2" y="70"/>
                </a:lnTo>
                <a:lnTo>
                  <a:pt x="0" y="92"/>
                </a:lnTo>
                <a:lnTo>
                  <a:pt x="4" y="112"/>
                </a:lnTo>
                <a:lnTo>
                  <a:pt x="12" y="130"/>
                </a:lnTo>
                <a:lnTo>
                  <a:pt x="18" y="140"/>
                </a:lnTo>
                <a:lnTo>
                  <a:pt x="24" y="146"/>
                </a:lnTo>
                <a:lnTo>
                  <a:pt x="24" y="146"/>
                </a:lnTo>
                <a:lnTo>
                  <a:pt x="34" y="138"/>
                </a:lnTo>
                <a:lnTo>
                  <a:pt x="42" y="130"/>
                </a:lnTo>
                <a:lnTo>
                  <a:pt x="50" y="120"/>
                </a:lnTo>
                <a:lnTo>
                  <a:pt x="58" y="110"/>
                </a:lnTo>
                <a:lnTo>
                  <a:pt x="62" y="100"/>
                </a:lnTo>
                <a:lnTo>
                  <a:pt x="68" y="88"/>
                </a:lnTo>
                <a:lnTo>
                  <a:pt x="70" y="76"/>
                </a:lnTo>
                <a:lnTo>
                  <a:pt x="72" y="64"/>
                </a:lnTo>
                <a:lnTo>
                  <a:pt x="72" y="64"/>
                </a:lnTo>
                <a:lnTo>
                  <a:pt x="72" y="48"/>
                </a:lnTo>
                <a:lnTo>
                  <a:pt x="68" y="32"/>
                </a:lnTo>
                <a:lnTo>
                  <a:pt x="60" y="16"/>
                </a:lnTo>
                <a:lnTo>
                  <a:pt x="52" y="4"/>
                </a:lnTo>
                <a:lnTo>
                  <a:pt x="52" y="4"/>
                </a:lnTo>
                <a:lnTo>
                  <a:pt x="46" y="0"/>
                </a:lnTo>
                <a:lnTo>
                  <a:pt x="40" y="0"/>
                </a:lnTo>
                <a:lnTo>
                  <a:pt x="32" y="2"/>
                </a:lnTo>
                <a:lnTo>
                  <a:pt x="28" y="8"/>
                </a:lnTo>
                <a:lnTo>
                  <a:pt x="28" y="8"/>
                </a:lnTo>
                <a:lnTo>
                  <a:pt x="18" y="22"/>
                </a:lnTo>
                <a:lnTo>
                  <a:pt x="10" y="36"/>
                </a:lnTo>
                <a:lnTo>
                  <a:pt x="4" y="54"/>
                </a:lnTo>
                <a:lnTo>
                  <a:pt x="2" y="70"/>
                </a:lnTo>
                <a:lnTo>
                  <a:pt x="2"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9" name="Freeform 215"/>
          <p:cNvSpPr/>
          <p:nvPr/>
        </p:nvSpPr>
        <p:spPr bwMode="auto">
          <a:xfrm>
            <a:off x="5920147" y="5058903"/>
            <a:ext cx="56324" cy="25033"/>
          </a:xfrm>
          <a:custGeom>
            <a:avLst/>
            <a:gdLst>
              <a:gd name="T0" fmla="*/ 68 w 162"/>
              <a:gd name="T1" fmla="*/ 72 h 72"/>
              <a:gd name="T2" fmla="*/ 68 w 162"/>
              <a:gd name="T3" fmla="*/ 72 h 72"/>
              <a:gd name="T4" fmla="*/ 56 w 162"/>
              <a:gd name="T5" fmla="*/ 70 h 72"/>
              <a:gd name="T6" fmla="*/ 44 w 162"/>
              <a:gd name="T7" fmla="*/ 68 h 72"/>
              <a:gd name="T8" fmla="*/ 34 w 162"/>
              <a:gd name="T9" fmla="*/ 64 h 72"/>
              <a:gd name="T10" fmla="*/ 26 w 162"/>
              <a:gd name="T11" fmla="*/ 58 h 72"/>
              <a:gd name="T12" fmla="*/ 18 w 162"/>
              <a:gd name="T13" fmla="*/ 52 h 72"/>
              <a:gd name="T14" fmla="*/ 10 w 162"/>
              <a:gd name="T15" fmla="*/ 44 h 72"/>
              <a:gd name="T16" fmla="*/ 6 w 162"/>
              <a:gd name="T17" fmla="*/ 36 h 72"/>
              <a:gd name="T18" fmla="*/ 0 w 162"/>
              <a:gd name="T19" fmla="*/ 28 h 72"/>
              <a:gd name="T20" fmla="*/ 0 w 162"/>
              <a:gd name="T21" fmla="*/ 28 h 72"/>
              <a:gd name="T22" fmla="*/ 24 w 162"/>
              <a:gd name="T23" fmla="*/ 16 h 72"/>
              <a:gd name="T24" fmla="*/ 48 w 162"/>
              <a:gd name="T25" fmla="*/ 8 h 72"/>
              <a:gd name="T26" fmla="*/ 72 w 162"/>
              <a:gd name="T27" fmla="*/ 2 h 72"/>
              <a:gd name="T28" fmla="*/ 96 w 162"/>
              <a:gd name="T29" fmla="*/ 0 h 72"/>
              <a:gd name="T30" fmla="*/ 96 w 162"/>
              <a:gd name="T31" fmla="*/ 0 h 72"/>
              <a:gd name="T32" fmla="*/ 114 w 162"/>
              <a:gd name="T33" fmla="*/ 2 h 72"/>
              <a:gd name="T34" fmla="*/ 132 w 162"/>
              <a:gd name="T35" fmla="*/ 6 h 72"/>
              <a:gd name="T36" fmla="*/ 146 w 162"/>
              <a:gd name="T37" fmla="*/ 14 h 72"/>
              <a:gd name="T38" fmla="*/ 158 w 162"/>
              <a:gd name="T39" fmla="*/ 24 h 72"/>
              <a:gd name="T40" fmla="*/ 158 w 162"/>
              <a:gd name="T41" fmla="*/ 24 h 72"/>
              <a:gd name="T42" fmla="*/ 162 w 162"/>
              <a:gd name="T43" fmla="*/ 30 h 72"/>
              <a:gd name="T44" fmla="*/ 162 w 162"/>
              <a:gd name="T45" fmla="*/ 36 h 72"/>
              <a:gd name="T46" fmla="*/ 158 w 162"/>
              <a:gd name="T47" fmla="*/ 44 h 72"/>
              <a:gd name="T48" fmla="*/ 150 w 162"/>
              <a:gd name="T49" fmla="*/ 50 h 72"/>
              <a:gd name="T50" fmla="*/ 150 w 162"/>
              <a:gd name="T51" fmla="*/ 50 h 72"/>
              <a:gd name="T52" fmla="*/ 130 w 162"/>
              <a:gd name="T53" fmla="*/ 60 h 72"/>
              <a:gd name="T54" fmla="*/ 110 w 162"/>
              <a:gd name="T55" fmla="*/ 68 h 72"/>
              <a:gd name="T56" fmla="*/ 88 w 162"/>
              <a:gd name="T57" fmla="*/ 72 h 72"/>
              <a:gd name="T58" fmla="*/ 68 w 162"/>
              <a:gd name="T59" fmla="*/ 72 h 72"/>
              <a:gd name="T60" fmla="*/ 68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68" y="72"/>
                </a:moveTo>
                <a:lnTo>
                  <a:pt x="68" y="72"/>
                </a:lnTo>
                <a:lnTo>
                  <a:pt x="56" y="70"/>
                </a:lnTo>
                <a:lnTo>
                  <a:pt x="44" y="68"/>
                </a:lnTo>
                <a:lnTo>
                  <a:pt x="34" y="64"/>
                </a:lnTo>
                <a:lnTo>
                  <a:pt x="26" y="58"/>
                </a:lnTo>
                <a:lnTo>
                  <a:pt x="18" y="52"/>
                </a:lnTo>
                <a:lnTo>
                  <a:pt x="10" y="44"/>
                </a:lnTo>
                <a:lnTo>
                  <a:pt x="6" y="36"/>
                </a:lnTo>
                <a:lnTo>
                  <a:pt x="0" y="28"/>
                </a:lnTo>
                <a:lnTo>
                  <a:pt x="0" y="28"/>
                </a:lnTo>
                <a:lnTo>
                  <a:pt x="24" y="16"/>
                </a:lnTo>
                <a:lnTo>
                  <a:pt x="48" y="8"/>
                </a:lnTo>
                <a:lnTo>
                  <a:pt x="72" y="2"/>
                </a:lnTo>
                <a:lnTo>
                  <a:pt x="96" y="0"/>
                </a:lnTo>
                <a:lnTo>
                  <a:pt x="96" y="0"/>
                </a:lnTo>
                <a:lnTo>
                  <a:pt x="114" y="2"/>
                </a:lnTo>
                <a:lnTo>
                  <a:pt x="132" y="6"/>
                </a:lnTo>
                <a:lnTo>
                  <a:pt x="146" y="14"/>
                </a:lnTo>
                <a:lnTo>
                  <a:pt x="158" y="24"/>
                </a:lnTo>
                <a:lnTo>
                  <a:pt x="158" y="24"/>
                </a:lnTo>
                <a:lnTo>
                  <a:pt x="162" y="30"/>
                </a:lnTo>
                <a:lnTo>
                  <a:pt x="162" y="36"/>
                </a:lnTo>
                <a:lnTo>
                  <a:pt x="158" y="44"/>
                </a:lnTo>
                <a:lnTo>
                  <a:pt x="150" y="50"/>
                </a:lnTo>
                <a:lnTo>
                  <a:pt x="150" y="50"/>
                </a:lnTo>
                <a:lnTo>
                  <a:pt x="130" y="60"/>
                </a:lnTo>
                <a:lnTo>
                  <a:pt x="110" y="68"/>
                </a:lnTo>
                <a:lnTo>
                  <a:pt x="88" y="72"/>
                </a:lnTo>
                <a:lnTo>
                  <a:pt x="68" y="72"/>
                </a:lnTo>
                <a:lnTo>
                  <a:pt x="68"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0" name="Freeform 216"/>
          <p:cNvSpPr/>
          <p:nvPr/>
        </p:nvSpPr>
        <p:spPr bwMode="auto">
          <a:xfrm>
            <a:off x="5915975" y="5019268"/>
            <a:ext cx="27814" cy="49370"/>
          </a:xfrm>
          <a:custGeom>
            <a:avLst/>
            <a:gdLst>
              <a:gd name="T0" fmla="*/ 6 w 80"/>
              <a:gd name="T1" fmla="*/ 62 h 142"/>
              <a:gd name="T2" fmla="*/ 6 w 80"/>
              <a:gd name="T3" fmla="*/ 62 h 142"/>
              <a:gd name="T4" fmla="*/ 2 w 80"/>
              <a:gd name="T5" fmla="*/ 84 h 142"/>
              <a:gd name="T6" fmla="*/ 0 w 80"/>
              <a:gd name="T7" fmla="*/ 104 h 142"/>
              <a:gd name="T8" fmla="*/ 2 w 80"/>
              <a:gd name="T9" fmla="*/ 114 h 142"/>
              <a:gd name="T10" fmla="*/ 4 w 80"/>
              <a:gd name="T11" fmla="*/ 124 h 142"/>
              <a:gd name="T12" fmla="*/ 8 w 80"/>
              <a:gd name="T13" fmla="*/ 134 h 142"/>
              <a:gd name="T14" fmla="*/ 12 w 80"/>
              <a:gd name="T15" fmla="*/ 142 h 142"/>
              <a:gd name="T16" fmla="*/ 12 w 80"/>
              <a:gd name="T17" fmla="*/ 142 h 142"/>
              <a:gd name="T18" fmla="*/ 24 w 80"/>
              <a:gd name="T19" fmla="*/ 136 h 142"/>
              <a:gd name="T20" fmla="*/ 34 w 80"/>
              <a:gd name="T21" fmla="*/ 128 h 142"/>
              <a:gd name="T22" fmla="*/ 44 w 80"/>
              <a:gd name="T23" fmla="*/ 120 h 142"/>
              <a:gd name="T24" fmla="*/ 54 w 80"/>
              <a:gd name="T25" fmla="*/ 112 h 142"/>
              <a:gd name="T26" fmla="*/ 62 w 80"/>
              <a:gd name="T27" fmla="*/ 102 h 142"/>
              <a:gd name="T28" fmla="*/ 68 w 80"/>
              <a:gd name="T29" fmla="*/ 92 h 142"/>
              <a:gd name="T30" fmla="*/ 74 w 80"/>
              <a:gd name="T31" fmla="*/ 82 h 142"/>
              <a:gd name="T32" fmla="*/ 78 w 80"/>
              <a:gd name="T33" fmla="*/ 70 h 142"/>
              <a:gd name="T34" fmla="*/ 78 w 80"/>
              <a:gd name="T35" fmla="*/ 70 h 142"/>
              <a:gd name="T36" fmla="*/ 80 w 80"/>
              <a:gd name="T37" fmla="*/ 52 h 142"/>
              <a:gd name="T38" fmla="*/ 80 w 80"/>
              <a:gd name="T39" fmla="*/ 36 h 142"/>
              <a:gd name="T40" fmla="*/ 76 w 80"/>
              <a:gd name="T41" fmla="*/ 20 h 142"/>
              <a:gd name="T42" fmla="*/ 70 w 80"/>
              <a:gd name="T43" fmla="*/ 6 h 142"/>
              <a:gd name="T44" fmla="*/ 70 w 80"/>
              <a:gd name="T45" fmla="*/ 6 h 142"/>
              <a:gd name="T46" fmla="*/ 66 w 80"/>
              <a:gd name="T47" fmla="*/ 2 h 142"/>
              <a:gd name="T48" fmla="*/ 58 w 80"/>
              <a:gd name="T49" fmla="*/ 0 h 142"/>
              <a:gd name="T50" fmla="*/ 52 w 80"/>
              <a:gd name="T51" fmla="*/ 2 h 142"/>
              <a:gd name="T52" fmla="*/ 46 w 80"/>
              <a:gd name="T53" fmla="*/ 6 h 142"/>
              <a:gd name="T54" fmla="*/ 46 w 80"/>
              <a:gd name="T55" fmla="*/ 6 h 142"/>
              <a:gd name="T56" fmla="*/ 34 w 80"/>
              <a:gd name="T57" fmla="*/ 18 h 142"/>
              <a:gd name="T58" fmla="*/ 22 w 80"/>
              <a:gd name="T59" fmla="*/ 30 h 142"/>
              <a:gd name="T60" fmla="*/ 14 w 80"/>
              <a:gd name="T61" fmla="*/ 46 h 142"/>
              <a:gd name="T62" fmla="*/ 6 w 80"/>
              <a:gd name="T63" fmla="*/ 62 h 142"/>
              <a:gd name="T64" fmla="*/ 6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6" y="62"/>
                </a:moveTo>
                <a:lnTo>
                  <a:pt x="6" y="62"/>
                </a:lnTo>
                <a:lnTo>
                  <a:pt x="2" y="84"/>
                </a:lnTo>
                <a:lnTo>
                  <a:pt x="0" y="104"/>
                </a:lnTo>
                <a:lnTo>
                  <a:pt x="2" y="114"/>
                </a:lnTo>
                <a:lnTo>
                  <a:pt x="4" y="124"/>
                </a:lnTo>
                <a:lnTo>
                  <a:pt x="8" y="134"/>
                </a:lnTo>
                <a:lnTo>
                  <a:pt x="12" y="142"/>
                </a:lnTo>
                <a:lnTo>
                  <a:pt x="12" y="142"/>
                </a:lnTo>
                <a:lnTo>
                  <a:pt x="24" y="136"/>
                </a:lnTo>
                <a:lnTo>
                  <a:pt x="34" y="128"/>
                </a:lnTo>
                <a:lnTo>
                  <a:pt x="44" y="120"/>
                </a:lnTo>
                <a:lnTo>
                  <a:pt x="54" y="112"/>
                </a:lnTo>
                <a:lnTo>
                  <a:pt x="62" y="102"/>
                </a:lnTo>
                <a:lnTo>
                  <a:pt x="68" y="92"/>
                </a:lnTo>
                <a:lnTo>
                  <a:pt x="74" y="82"/>
                </a:lnTo>
                <a:lnTo>
                  <a:pt x="78" y="70"/>
                </a:lnTo>
                <a:lnTo>
                  <a:pt x="78" y="70"/>
                </a:lnTo>
                <a:lnTo>
                  <a:pt x="80" y="52"/>
                </a:lnTo>
                <a:lnTo>
                  <a:pt x="80" y="36"/>
                </a:lnTo>
                <a:lnTo>
                  <a:pt x="76" y="20"/>
                </a:lnTo>
                <a:lnTo>
                  <a:pt x="70" y="6"/>
                </a:lnTo>
                <a:lnTo>
                  <a:pt x="70" y="6"/>
                </a:lnTo>
                <a:lnTo>
                  <a:pt x="66" y="2"/>
                </a:lnTo>
                <a:lnTo>
                  <a:pt x="58" y="0"/>
                </a:lnTo>
                <a:lnTo>
                  <a:pt x="52" y="2"/>
                </a:lnTo>
                <a:lnTo>
                  <a:pt x="46" y="6"/>
                </a:lnTo>
                <a:lnTo>
                  <a:pt x="46" y="6"/>
                </a:lnTo>
                <a:lnTo>
                  <a:pt x="34" y="18"/>
                </a:lnTo>
                <a:lnTo>
                  <a:pt x="22" y="30"/>
                </a:lnTo>
                <a:lnTo>
                  <a:pt x="14" y="46"/>
                </a:lnTo>
                <a:lnTo>
                  <a:pt x="6" y="62"/>
                </a:lnTo>
                <a:lnTo>
                  <a:pt x="6"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1" name="Freeform 176"/>
          <p:cNvSpPr/>
          <p:nvPr/>
        </p:nvSpPr>
        <p:spPr bwMode="auto">
          <a:xfrm>
            <a:off x="5887465" y="4738344"/>
            <a:ext cx="28510" cy="28510"/>
          </a:xfrm>
          <a:custGeom>
            <a:avLst/>
            <a:gdLst>
              <a:gd name="T0" fmla="*/ 42 w 82"/>
              <a:gd name="T1" fmla="*/ 0 h 82"/>
              <a:gd name="T2" fmla="*/ 42 w 82"/>
              <a:gd name="T3" fmla="*/ 0 h 82"/>
              <a:gd name="T4" fmla="*/ 48 w 82"/>
              <a:gd name="T5" fmla="*/ 14 h 82"/>
              <a:gd name="T6" fmla="*/ 56 w 82"/>
              <a:gd name="T7" fmla="*/ 26 h 82"/>
              <a:gd name="T8" fmla="*/ 68 w 82"/>
              <a:gd name="T9" fmla="*/ 34 h 82"/>
              <a:gd name="T10" fmla="*/ 82 w 82"/>
              <a:gd name="T11" fmla="*/ 40 h 82"/>
              <a:gd name="T12" fmla="*/ 82 w 82"/>
              <a:gd name="T13" fmla="*/ 40 h 82"/>
              <a:gd name="T14" fmla="*/ 82 w 82"/>
              <a:gd name="T15" fmla="*/ 40 h 82"/>
              <a:gd name="T16" fmla="*/ 82 w 82"/>
              <a:gd name="T17" fmla="*/ 42 h 82"/>
              <a:gd name="T18" fmla="*/ 82 w 82"/>
              <a:gd name="T19" fmla="*/ 42 h 82"/>
              <a:gd name="T20" fmla="*/ 68 w 82"/>
              <a:gd name="T21" fmla="*/ 46 h 82"/>
              <a:gd name="T22" fmla="*/ 56 w 82"/>
              <a:gd name="T23" fmla="*/ 56 h 82"/>
              <a:gd name="T24" fmla="*/ 48 w 82"/>
              <a:gd name="T25" fmla="*/ 66 h 82"/>
              <a:gd name="T26" fmla="*/ 42 w 82"/>
              <a:gd name="T27" fmla="*/ 80 h 82"/>
              <a:gd name="T28" fmla="*/ 42 w 82"/>
              <a:gd name="T29" fmla="*/ 80 h 82"/>
              <a:gd name="T30" fmla="*/ 42 w 82"/>
              <a:gd name="T31" fmla="*/ 82 h 82"/>
              <a:gd name="T32" fmla="*/ 40 w 82"/>
              <a:gd name="T33" fmla="*/ 80 h 82"/>
              <a:gd name="T34" fmla="*/ 40 w 82"/>
              <a:gd name="T35" fmla="*/ 80 h 82"/>
              <a:gd name="T36" fmla="*/ 36 w 82"/>
              <a:gd name="T37" fmla="*/ 66 h 82"/>
              <a:gd name="T38" fmla="*/ 26 w 82"/>
              <a:gd name="T39" fmla="*/ 56 h 82"/>
              <a:gd name="T40" fmla="*/ 16 w 82"/>
              <a:gd name="T41" fmla="*/ 46 h 82"/>
              <a:gd name="T42" fmla="*/ 2 w 82"/>
              <a:gd name="T43" fmla="*/ 42 h 82"/>
              <a:gd name="T44" fmla="*/ 2 w 82"/>
              <a:gd name="T45" fmla="*/ 42 h 82"/>
              <a:gd name="T46" fmla="*/ 0 w 82"/>
              <a:gd name="T47" fmla="*/ 40 h 82"/>
              <a:gd name="T48" fmla="*/ 2 w 82"/>
              <a:gd name="T49" fmla="*/ 40 h 82"/>
              <a:gd name="T50" fmla="*/ 2 w 82"/>
              <a:gd name="T51" fmla="*/ 40 h 82"/>
              <a:gd name="T52" fmla="*/ 16 w 82"/>
              <a:gd name="T53" fmla="*/ 34 h 82"/>
              <a:gd name="T54" fmla="*/ 26 w 82"/>
              <a:gd name="T55" fmla="*/ 26 h 82"/>
              <a:gd name="T56" fmla="*/ 36 w 82"/>
              <a:gd name="T57" fmla="*/ 14 h 82"/>
              <a:gd name="T58" fmla="*/ 40 w 82"/>
              <a:gd name="T59" fmla="*/ 0 h 82"/>
              <a:gd name="T60" fmla="*/ 40 w 82"/>
              <a:gd name="T61" fmla="*/ 0 h 82"/>
              <a:gd name="T62" fmla="*/ 42 w 82"/>
              <a:gd name="T63" fmla="*/ 0 h 82"/>
              <a:gd name="T64" fmla="*/ 42 w 82"/>
              <a:gd name="T65" fmla="*/ 0 h 82"/>
              <a:gd name="T66" fmla="*/ 42 w 82"/>
              <a:gd name="T6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82">
                <a:moveTo>
                  <a:pt x="42" y="0"/>
                </a:moveTo>
                <a:lnTo>
                  <a:pt x="42" y="0"/>
                </a:lnTo>
                <a:lnTo>
                  <a:pt x="48" y="14"/>
                </a:lnTo>
                <a:lnTo>
                  <a:pt x="56" y="26"/>
                </a:lnTo>
                <a:lnTo>
                  <a:pt x="68" y="34"/>
                </a:lnTo>
                <a:lnTo>
                  <a:pt x="82" y="40"/>
                </a:lnTo>
                <a:lnTo>
                  <a:pt x="82" y="40"/>
                </a:lnTo>
                <a:lnTo>
                  <a:pt x="82" y="40"/>
                </a:lnTo>
                <a:lnTo>
                  <a:pt x="82" y="42"/>
                </a:lnTo>
                <a:lnTo>
                  <a:pt x="82" y="42"/>
                </a:lnTo>
                <a:lnTo>
                  <a:pt x="68" y="46"/>
                </a:lnTo>
                <a:lnTo>
                  <a:pt x="56" y="56"/>
                </a:lnTo>
                <a:lnTo>
                  <a:pt x="48" y="66"/>
                </a:lnTo>
                <a:lnTo>
                  <a:pt x="42" y="80"/>
                </a:lnTo>
                <a:lnTo>
                  <a:pt x="42" y="80"/>
                </a:lnTo>
                <a:lnTo>
                  <a:pt x="42" y="82"/>
                </a:lnTo>
                <a:lnTo>
                  <a:pt x="40" y="80"/>
                </a:lnTo>
                <a:lnTo>
                  <a:pt x="40" y="80"/>
                </a:lnTo>
                <a:lnTo>
                  <a:pt x="36" y="66"/>
                </a:lnTo>
                <a:lnTo>
                  <a:pt x="26" y="56"/>
                </a:lnTo>
                <a:lnTo>
                  <a:pt x="16" y="46"/>
                </a:lnTo>
                <a:lnTo>
                  <a:pt x="2" y="42"/>
                </a:lnTo>
                <a:lnTo>
                  <a:pt x="2" y="42"/>
                </a:lnTo>
                <a:lnTo>
                  <a:pt x="0" y="40"/>
                </a:lnTo>
                <a:lnTo>
                  <a:pt x="2" y="40"/>
                </a:lnTo>
                <a:lnTo>
                  <a:pt x="2" y="40"/>
                </a:lnTo>
                <a:lnTo>
                  <a:pt x="16" y="34"/>
                </a:lnTo>
                <a:lnTo>
                  <a:pt x="26" y="26"/>
                </a:lnTo>
                <a:lnTo>
                  <a:pt x="36" y="14"/>
                </a:lnTo>
                <a:lnTo>
                  <a:pt x="40" y="0"/>
                </a:lnTo>
                <a:lnTo>
                  <a:pt x="40" y="0"/>
                </a:lnTo>
                <a:lnTo>
                  <a:pt x="42" y="0"/>
                </a:lnTo>
                <a:lnTo>
                  <a:pt x="42" y="0"/>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2" name="Freeform 177"/>
          <p:cNvSpPr/>
          <p:nvPr/>
        </p:nvSpPr>
        <p:spPr bwMode="auto">
          <a:xfrm>
            <a:off x="5906240" y="4711920"/>
            <a:ext cx="32682" cy="31986"/>
          </a:xfrm>
          <a:custGeom>
            <a:avLst/>
            <a:gdLst>
              <a:gd name="T0" fmla="*/ 48 w 94"/>
              <a:gd name="T1" fmla="*/ 0 h 92"/>
              <a:gd name="T2" fmla="*/ 48 w 94"/>
              <a:gd name="T3" fmla="*/ 0 h 92"/>
              <a:gd name="T4" fmla="*/ 50 w 94"/>
              <a:gd name="T5" fmla="*/ 8 h 92"/>
              <a:gd name="T6" fmla="*/ 54 w 94"/>
              <a:gd name="T7" fmla="*/ 16 h 92"/>
              <a:gd name="T8" fmla="*/ 64 w 94"/>
              <a:gd name="T9" fmla="*/ 30 h 92"/>
              <a:gd name="T10" fmla="*/ 76 w 94"/>
              <a:gd name="T11" fmla="*/ 40 h 92"/>
              <a:gd name="T12" fmla="*/ 84 w 94"/>
              <a:gd name="T13" fmla="*/ 42 h 92"/>
              <a:gd name="T14" fmla="*/ 92 w 94"/>
              <a:gd name="T15" fmla="*/ 46 h 92"/>
              <a:gd name="T16" fmla="*/ 92 w 94"/>
              <a:gd name="T17" fmla="*/ 46 h 92"/>
              <a:gd name="T18" fmla="*/ 94 w 94"/>
              <a:gd name="T19" fmla="*/ 46 h 92"/>
              <a:gd name="T20" fmla="*/ 92 w 94"/>
              <a:gd name="T21" fmla="*/ 48 h 92"/>
              <a:gd name="T22" fmla="*/ 92 w 94"/>
              <a:gd name="T23" fmla="*/ 48 h 92"/>
              <a:gd name="T24" fmla="*/ 84 w 94"/>
              <a:gd name="T25" fmla="*/ 50 h 92"/>
              <a:gd name="T26" fmla="*/ 76 w 94"/>
              <a:gd name="T27" fmla="*/ 54 h 92"/>
              <a:gd name="T28" fmla="*/ 64 w 94"/>
              <a:gd name="T29" fmla="*/ 64 h 92"/>
              <a:gd name="T30" fmla="*/ 54 w 94"/>
              <a:gd name="T31" fmla="*/ 76 h 92"/>
              <a:gd name="T32" fmla="*/ 50 w 94"/>
              <a:gd name="T33" fmla="*/ 84 h 92"/>
              <a:gd name="T34" fmla="*/ 48 w 94"/>
              <a:gd name="T35" fmla="*/ 92 h 92"/>
              <a:gd name="T36" fmla="*/ 48 w 94"/>
              <a:gd name="T37" fmla="*/ 92 h 92"/>
              <a:gd name="T38" fmla="*/ 46 w 94"/>
              <a:gd name="T39" fmla="*/ 92 h 92"/>
              <a:gd name="T40" fmla="*/ 46 w 94"/>
              <a:gd name="T41" fmla="*/ 92 h 92"/>
              <a:gd name="T42" fmla="*/ 46 w 94"/>
              <a:gd name="T43" fmla="*/ 92 h 92"/>
              <a:gd name="T44" fmla="*/ 42 w 94"/>
              <a:gd name="T45" fmla="*/ 84 h 92"/>
              <a:gd name="T46" fmla="*/ 40 w 94"/>
              <a:gd name="T47" fmla="*/ 76 h 92"/>
              <a:gd name="T48" fmla="*/ 30 w 94"/>
              <a:gd name="T49" fmla="*/ 64 h 92"/>
              <a:gd name="T50" fmla="*/ 16 w 94"/>
              <a:gd name="T51" fmla="*/ 54 h 92"/>
              <a:gd name="T52" fmla="*/ 8 w 94"/>
              <a:gd name="T53" fmla="*/ 50 h 92"/>
              <a:gd name="T54" fmla="*/ 0 w 94"/>
              <a:gd name="T55" fmla="*/ 48 h 92"/>
              <a:gd name="T56" fmla="*/ 0 w 94"/>
              <a:gd name="T57" fmla="*/ 48 h 92"/>
              <a:gd name="T58" fmla="*/ 0 w 94"/>
              <a:gd name="T59" fmla="*/ 46 h 92"/>
              <a:gd name="T60" fmla="*/ 0 w 94"/>
              <a:gd name="T61" fmla="*/ 46 h 92"/>
              <a:gd name="T62" fmla="*/ 0 w 94"/>
              <a:gd name="T63" fmla="*/ 46 h 92"/>
              <a:gd name="T64" fmla="*/ 8 w 94"/>
              <a:gd name="T65" fmla="*/ 42 h 92"/>
              <a:gd name="T66" fmla="*/ 16 w 94"/>
              <a:gd name="T67" fmla="*/ 40 h 92"/>
              <a:gd name="T68" fmla="*/ 30 w 94"/>
              <a:gd name="T69" fmla="*/ 30 h 92"/>
              <a:gd name="T70" fmla="*/ 40 w 94"/>
              <a:gd name="T71" fmla="*/ 16 h 92"/>
              <a:gd name="T72" fmla="*/ 42 w 94"/>
              <a:gd name="T73" fmla="*/ 8 h 92"/>
              <a:gd name="T74" fmla="*/ 46 w 94"/>
              <a:gd name="T75" fmla="*/ 0 h 92"/>
              <a:gd name="T76" fmla="*/ 46 w 94"/>
              <a:gd name="T77" fmla="*/ 0 h 92"/>
              <a:gd name="T78" fmla="*/ 46 w 94"/>
              <a:gd name="T79" fmla="*/ 0 h 92"/>
              <a:gd name="T80" fmla="*/ 48 w 94"/>
              <a:gd name="T81" fmla="*/ 0 h 92"/>
              <a:gd name="T82" fmla="*/ 48 w 94"/>
              <a:gd name="T8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92">
                <a:moveTo>
                  <a:pt x="48" y="0"/>
                </a:moveTo>
                <a:lnTo>
                  <a:pt x="48" y="0"/>
                </a:lnTo>
                <a:lnTo>
                  <a:pt x="50" y="8"/>
                </a:lnTo>
                <a:lnTo>
                  <a:pt x="54" y="16"/>
                </a:lnTo>
                <a:lnTo>
                  <a:pt x="64" y="30"/>
                </a:lnTo>
                <a:lnTo>
                  <a:pt x="76" y="40"/>
                </a:lnTo>
                <a:lnTo>
                  <a:pt x="84" y="42"/>
                </a:lnTo>
                <a:lnTo>
                  <a:pt x="92" y="46"/>
                </a:lnTo>
                <a:lnTo>
                  <a:pt x="92" y="46"/>
                </a:lnTo>
                <a:lnTo>
                  <a:pt x="94" y="46"/>
                </a:lnTo>
                <a:lnTo>
                  <a:pt x="92" y="48"/>
                </a:lnTo>
                <a:lnTo>
                  <a:pt x="92" y="48"/>
                </a:lnTo>
                <a:lnTo>
                  <a:pt x="84" y="50"/>
                </a:lnTo>
                <a:lnTo>
                  <a:pt x="76" y="54"/>
                </a:lnTo>
                <a:lnTo>
                  <a:pt x="64" y="64"/>
                </a:lnTo>
                <a:lnTo>
                  <a:pt x="54" y="76"/>
                </a:lnTo>
                <a:lnTo>
                  <a:pt x="50" y="84"/>
                </a:lnTo>
                <a:lnTo>
                  <a:pt x="48" y="92"/>
                </a:lnTo>
                <a:lnTo>
                  <a:pt x="48" y="92"/>
                </a:lnTo>
                <a:lnTo>
                  <a:pt x="46" y="92"/>
                </a:lnTo>
                <a:lnTo>
                  <a:pt x="46" y="92"/>
                </a:lnTo>
                <a:lnTo>
                  <a:pt x="46" y="92"/>
                </a:lnTo>
                <a:lnTo>
                  <a:pt x="42" y="84"/>
                </a:lnTo>
                <a:lnTo>
                  <a:pt x="40" y="76"/>
                </a:lnTo>
                <a:lnTo>
                  <a:pt x="30" y="64"/>
                </a:lnTo>
                <a:lnTo>
                  <a:pt x="16" y="54"/>
                </a:lnTo>
                <a:lnTo>
                  <a:pt x="8" y="50"/>
                </a:lnTo>
                <a:lnTo>
                  <a:pt x="0" y="48"/>
                </a:lnTo>
                <a:lnTo>
                  <a:pt x="0" y="48"/>
                </a:lnTo>
                <a:lnTo>
                  <a:pt x="0" y="46"/>
                </a:lnTo>
                <a:lnTo>
                  <a:pt x="0" y="46"/>
                </a:lnTo>
                <a:lnTo>
                  <a:pt x="0" y="46"/>
                </a:lnTo>
                <a:lnTo>
                  <a:pt x="8" y="42"/>
                </a:lnTo>
                <a:lnTo>
                  <a:pt x="16" y="40"/>
                </a:lnTo>
                <a:lnTo>
                  <a:pt x="30" y="30"/>
                </a:lnTo>
                <a:lnTo>
                  <a:pt x="40" y="16"/>
                </a:lnTo>
                <a:lnTo>
                  <a:pt x="42" y="8"/>
                </a:lnTo>
                <a:lnTo>
                  <a:pt x="46" y="0"/>
                </a:lnTo>
                <a:lnTo>
                  <a:pt x="46" y="0"/>
                </a:lnTo>
                <a:lnTo>
                  <a:pt x="46" y="0"/>
                </a:lnTo>
                <a:lnTo>
                  <a:pt x="48" y="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3" name="Freeform 178"/>
          <p:cNvSpPr/>
          <p:nvPr/>
        </p:nvSpPr>
        <p:spPr bwMode="auto">
          <a:xfrm>
            <a:off x="5675381" y="4752251"/>
            <a:ext cx="25033" cy="25728"/>
          </a:xfrm>
          <a:custGeom>
            <a:avLst/>
            <a:gdLst>
              <a:gd name="T0" fmla="*/ 38 w 72"/>
              <a:gd name="T1" fmla="*/ 2 h 74"/>
              <a:gd name="T2" fmla="*/ 38 w 72"/>
              <a:gd name="T3" fmla="*/ 2 h 74"/>
              <a:gd name="T4" fmla="*/ 42 w 72"/>
              <a:gd name="T5" fmla="*/ 14 h 74"/>
              <a:gd name="T6" fmla="*/ 50 w 72"/>
              <a:gd name="T7" fmla="*/ 24 h 74"/>
              <a:gd name="T8" fmla="*/ 60 w 72"/>
              <a:gd name="T9" fmla="*/ 32 h 74"/>
              <a:gd name="T10" fmla="*/ 72 w 72"/>
              <a:gd name="T11" fmla="*/ 36 h 74"/>
              <a:gd name="T12" fmla="*/ 72 w 72"/>
              <a:gd name="T13" fmla="*/ 36 h 74"/>
              <a:gd name="T14" fmla="*/ 72 w 72"/>
              <a:gd name="T15" fmla="*/ 38 h 74"/>
              <a:gd name="T16" fmla="*/ 72 w 72"/>
              <a:gd name="T17" fmla="*/ 38 h 74"/>
              <a:gd name="T18" fmla="*/ 72 w 72"/>
              <a:gd name="T19" fmla="*/ 38 h 74"/>
              <a:gd name="T20" fmla="*/ 60 w 72"/>
              <a:gd name="T21" fmla="*/ 42 h 74"/>
              <a:gd name="T22" fmla="*/ 50 w 72"/>
              <a:gd name="T23" fmla="*/ 50 h 74"/>
              <a:gd name="T24" fmla="*/ 42 w 72"/>
              <a:gd name="T25" fmla="*/ 60 h 74"/>
              <a:gd name="T26" fmla="*/ 38 w 72"/>
              <a:gd name="T27" fmla="*/ 74 h 74"/>
              <a:gd name="T28" fmla="*/ 38 w 72"/>
              <a:gd name="T29" fmla="*/ 74 h 74"/>
              <a:gd name="T30" fmla="*/ 36 w 72"/>
              <a:gd name="T31" fmla="*/ 74 h 74"/>
              <a:gd name="T32" fmla="*/ 36 w 72"/>
              <a:gd name="T33" fmla="*/ 74 h 74"/>
              <a:gd name="T34" fmla="*/ 36 w 72"/>
              <a:gd name="T35" fmla="*/ 74 h 74"/>
              <a:gd name="T36" fmla="*/ 30 w 72"/>
              <a:gd name="T37" fmla="*/ 60 h 74"/>
              <a:gd name="T38" fmla="*/ 24 w 72"/>
              <a:gd name="T39" fmla="*/ 50 h 74"/>
              <a:gd name="T40" fmla="*/ 12 w 72"/>
              <a:gd name="T41" fmla="*/ 42 h 74"/>
              <a:gd name="T42" fmla="*/ 0 w 72"/>
              <a:gd name="T43" fmla="*/ 38 h 74"/>
              <a:gd name="T44" fmla="*/ 0 w 72"/>
              <a:gd name="T45" fmla="*/ 38 h 74"/>
              <a:gd name="T46" fmla="*/ 0 w 72"/>
              <a:gd name="T47" fmla="*/ 38 h 74"/>
              <a:gd name="T48" fmla="*/ 0 w 72"/>
              <a:gd name="T49" fmla="*/ 36 h 74"/>
              <a:gd name="T50" fmla="*/ 0 w 72"/>
              <a:gd name="T51" fmla="*/ 36 h 74"/>
              <a:gd name="T52" fmla="*/ 12 w 72"/>
              <a:gd name="T53" fmla="*/ 32 h 74"/>
              <a:gd name="T54" fmla="*/ 24 w 72"/>
              <a:gd name="T55" fmla="*/ 24 h 74"/>
              <a:gd name="T56" fmla="*/ 30 w 72"/>
              <a:gd name="T57" fmla="*/ 14 h 74"/>
              <a:gd name="T58" fmla="*/ 36 w 72"/>
              <a:gd name="T59" fmla="*/ 2 h 74"/>
              <a:gd name="T60" fmla="*/ 36 w 72"/>
              <a:gd name="T61" fmla="*/ 2 h 74"/>
              <a:gd name="T62" fmla="*/ 36 w 72"/>
              <a:gd name="T63" fmla="*/ 0 h 74"/>
              <a:gd name="T64" fmla="*/ 38 w 72"/>
              <a:gd name="T65" fmla="*/ 2 h 74"/>
              <a:gd name="T66" fmla="*/ 38 w 72"/>
              <a:gd name="T6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74">
                <a:moveTo>
                  <a:pt x="38" y="2"/>
                </a:moveTo>
                <a:lnTo>
                  <a:pt x="38" y="2"/>
                </a:lnTo>
                <a:lnTo>
                  <a:pt x="42" y="14"/>
                </a:lnTo>
                <a:lnTo>
                  <a:pt x="50" y="24"/>
                </a:lnTo>
                <a:lnTo>
                  <a:pt x="60" y="32"/>
                </a:lnTo>
                <a:lnTo>
                  <a:pt x="72" y="36"/>
                </a:lnTo>
                <a:lnTo>
                  <a:pt x="72" y="36"/>
                </a:lnTo>
                <a:lnTo>
                  <a:pt x="72" y="38"/>
                </a:lnTo>
                <a:lnTo>
                  <a:pt x="72" y="38"/>
                </a:lnTo>
                <a:lnTo>
                  <a:pt x="72" y="38"/>
                </a:lnTo>
                <a:lnTo>
                  <a:pt x="60" y="42"/>
                </a:lnTo>
                <a:lnTo>
                  <a:pt x="50" y="50"/>
                </a:lnTo>
                <a:lnTo>
                  <a:pt x="42" y="60"/>
                </a:lnTo>
                <a:lnTo>
                  <a:pt x="38" y="74"/>
                </a:lnTo>
                <a:lnTo>
                  <a:pt x="38" y="74"/>
                </a:lnTo>
                <a:lnTo>
                  <a:pt x="36" y="74"/>
                </a:lnTo>
                <a:lnTo>
                  <a:pt x="36" y="74"/>
                </a:lnTo>
                <a:lnTo>
                  <a:pt x="36" y="74"/>
                </a:lnTo>
                <a:lnTo>
                  <a:pt x="30" y="60"/>
                </a:lnTo>
                <a:lnTo>
                  <a:pt x="24" y="50"/>
                </a:lnTo>
                <a:lnTo>
                  <a:pt x="12" y="42"/>
                </a:lnTo>
                <a:lnTo>
                  <a:pt x="0" y="38"/>
                </a:lnTo>
                <a:lnTo>
                  <a:pt x="0" y="38"/>
                </a:lnTo>
                <a:lnTo>
                  <a:pt x="0" y="38"/>
                </a:lnTo>
                <a:lnTo>
                  <a:pt x="0" y="36"/>
                </a:lnTo>
                <a:lnTo>
                  <a:pt x="0" y="36"/>
                </a:lnTo>
                <a:lnTo>
                  <a:pt x="12" y="32"/>
                </a:lnTo>
                <a:lnTo>
                  <a:pt x="24" y="24"/>
                </a:lnTo>
                <a:lnTo>
                  <a:pt x="30" y="14"/>
                </a:lnTo>
                <a:lnTo>
                  <a:pt x="36" y="2"/>
                </a:lnTo>
                <a:lnTo>
                  <a:pt x="36" y="2"/>
                </a:lnTo>
                <a:lnTo>
                  <a:pt x="36" y="0"/>
                </a:lnTo>
                <a:lnTo>
                  <a:pt x="38" y="2"/>
                </a:lnTo>
                <a:lnTo>
                  <a:pt x="38"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4" name="Freeform 179"/>
          <p:cNvSpPr/>
          <p:nvPr/>
        </p:nvSpPr>
        <p:spPr bwMode="auto">
          <a:xfrm>
            <a:off x="5696937" y="4738344"/>
            <a:ext cx="10430" cy="11126"/>
          </a:xfrm>
          <a:custGeom>
            <a:avLst/>
            <a:gdLst>
              <a:gd name="T0" fmla="*/ 30 w 30"/>
              <a:gd name="T1" fmla="*/ 16 h 32"/>
              <a:gd name="T2" fmla="*/ 30 w 30"/>
              <a:gd name="T3" fmla="*/ 16 h 32"/>
              <a:gd name="T4" fmla="*/ 30 w 30"/>
              <a:gd name="T5" fmla="*/ 22 h 32"/>
              <a:gd name="T6" fmla="*/ 26 w 30"/>
              <a:gd name="T7" fmla="*/ 26 h 32"/>
              <a:gd name="T8" fmla="*/ 22 w 30"/>
              <a:gd name="T9" fmla="*/ 30 h 32"/>
              <a:gd name="T10" fmla="*/ 16 w 30"/>
              <a:gd name="T11" fmla="*/ 32 h 32"/>
              <a:gd name="T12" fmla="*/ 16 w 30"/>
              <a:gd name="T13" fmla="*/ 32 h 32"/>
              <a:gd name="T14" fmla="*/ 10 w 30"/>
              <a:gd name="T15" fmla="*/ 30 h 32"/>
              <a:gd name="T16" fmla="*/ 4 w 30"/>
              <a:gd name="T17" fmla="*/ 26 h 32"/>
              <a:gd name="T18" fmla="*/ 0 w 30"/>
              <a:gd name="T19" fmla="*/ 22 h 32"/>
              <a:gd name="T20" fmla="*/ 0 w 30"/>
              <a:gd name="T21" fmla="*/ 16 h 32"/>
              <a:gd name="T22" fmla="*/ 0 w 30"/>
              <a:gd name="T23" fmla="*/ 16 h 32"/>
              <a:gd name="T24" fmla="*/ 0 w 30"/>
              <a:gd name="T25" fmla="*/ 10 h 32"/>
              <a:gd name="T26" fmla="*/ 4 w 30"/>
              <a:gd name="T27" fmla="*/ 4 h 32"/>
              <a:gd name="T28" fmla="*/ 10 w 30"/>
              <a:gd name="T29" fmla="*/ 2 h 32"/>
              <a:gd name="T30" fmla="*/ 16 w 30"/>
              <a:gd name="T31" fmla="*/ 0 h 32"/>
              <a:gd name="T32" fmla="*/ 16 w 30"/>
              <a:gd name="T33" fmla="*/ 0 h 32"/>
              <a:gd name="T34" fmla="*/ 22 w 30"/>
              <a:gd name="T35" fmla="*/ 2 h 32"/>
              <a:gd name="T36" fmla="*/ 26 w 30"/>
              <a:gd name="T37" fmla="*/ 4 h 32"/>
              <a:gd name="T38" fmla="*/ 30 w 30"/>
              <a:gd name="T39" fmla="*/ 10 h 32"/>
              <a:gd name="T40" fmla="*/ 30 w 30"/>
              <a:gd name="T41" fmla="*/ 16 h 32"/>
              <a:gd name="T42" fmla="*/ 30 w 30"/>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2">
                <a:moveTo>
                  <a:pt x="30" y="16"/>
                </a:moveTo>
                <a:lnTo>
                  <a:pt x="30"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2"/>
                </a:lnTo>
                <a:lnTo>
                  <a:pt x="16" y="0"/>
                </a:lnTo>
                <a:lnTo>
                  <a:pt x="16" y="0"/>
                </a:lnTo>
                <a:lnTo>
                  <a:pt x="22" y="2"/>
                </a:lnTo>
                <a:lnTo>
                  <a:pt x="26" y="4"/>
                </a:lnTo>
                <a:lnTo>
                  <a:pt x="30" y="10"/>
                </a:lnTo>
                <a:lnTo>
                  <a:pt x="30" y="16"/>
                </a:lnTo>
                <a:lnTo>
                  <a:pt x="3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5" name="Rectangle 180"/>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6" name="Rectangle 181"/>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7" name="Freeform 182"/>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8" name="Freeform 183"/>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9" name="Freeform 184"/>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0" name="Freeform 185"/>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1" name="Freeform 186"/>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2" name="Freeform 187"/>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3" name="Freeform 188"/>
          <p:cNvSpPr/>
          <p:nvPr/>
        </p:nvSpPr>
        <p:spPr bwMode="auto">
          <a:xfrm>
            <a:off x="5576640" y="4752946"/>
            <a:ext cx="28510" cy="52847"/>
          </a:xfrm>
          <a:custGeom>
            <a:avLst/>
            <a:gdLst>
              <a:gd name="T0" fmla="*/ 12 w 82"/>
              <a:gd name="T1" fmla="*/ 106 h 152"/>
              <a:gd name="T2" fmla="*/ 12 w 82"/>
              <a:gd name="T3" fmla="*/ 106 h 152"/>
              <a:gd name="T4" fmla="*/ 18 w 82"/>
              <a:gd name="T5" fmla="*/ 116 h 152"/>
              <a:gd name="T6" fmla="*/ 26 w 82"/>
              <a:gd name="T7" fmla="*/ 126 h 152"/>
              <a:gd name="T8" fmla="*/ 32 w 82"/>
              <a:gd name="T9" fmla="*/ 134 h 152"/>
              <a:gd name="T10" fmla="*/ 42 w 82"/>
              <a:gd name="T11" fmla="*/ 140 h 152"/>
              <a:gd name="T12" fmla="*/ 50 w 82"/>
              <a:gd name="T13" fmla="*/ 146 h 152"/>
              <a:gd name="T14" fmla="*/ 60 w 82"/>
              <a:gd name="T15" fmla="*/ 148 h 152"/>
              <a:gd name="T16" fmla="*/ 68 w 82"/>
              <a:gd name="T17" fmla="*/ 150 h 152"/>
              <a:gd name="T18" fmla="*/ 78 w 82"/>
              <a:gd name="T19" fmla="*/ 152 h 152"/>
              <a:gd name="T20" fmla="*/ 78 w 82"/>
              <a:gd name="T21" fmla="*/ 152 h 152"/>
              <a:gd name="T22" fmla="*/ 82 w 82"/>
              <a:gd name="T23" fmla="*/ 126 h 152"/>
              <a:gd name="T24" fmla="*/ 80 w 82"/>
              <a:gd name="T25" fmla="*/ 100 h 152"/>
              <a:gd name="T26" fmla="*/ 76 w 82"/>
              <a:gd name="T27" fmla="*/ 76 h 152"/>
              <a:gd name="T28" fmla="*/ 70 w 82"/>
              <a:gd name="T29" fmla="*/ 52 h 152"/>
              <a:gd name="T30" fmla="*/ 70 w 82"/>
              <a:gd name="T31" fmla="*/ 52 h 152"/>
              <a:gd name="T32" fmla="*/ 60 w 82"/>
              <a:gd name="T33" fmla="*/ 34 h 152"/>
              <a:gd name="T34" fmla="*/ 50 w 82"/>
              <a:gd name="T35" fmla="*/ 20 h 152"/>
              <a:gd name="T36" fmla="*/ 38 w 82"/>
              <a:gd name="T37" fmla="*/ 8 h 152"/>
              <a:gd name="T38" fmla="*/ 26 w 82"/>
              <a:gd name="T39" fmla="*/ 0 h 152"/>
              <a:gd name="T40" fmla="*/ 26 w 82"/>
              <a:gd name="T41" fmla="*/ 0 h 152"/>
              <a:gd name="T42" fmla="*/ 18 w 82"/>
              <a:gd name="T43" fmla="*/ 0 h 152"/>
              <a:gd name="T44" fmla="*/ 12 w 82"/>
              <a:gd name="T45" fmla="*/ 2 h 152"/>
              <a:gd name="T46" fmla="*/ 6 w 82"/>
              <a:gd name="T47" fmla="*/ 10 h 152"/>
              <a:gd name="T48" fmla="*/ 4 w 82"/>
              <a:gd name="T49" fmla="*/ 18 h 152"/>
              <a:gd name="T50" fmla="*/ 4 w 82"/>
              <a:gd name="T51" fmla="*/ 18 h 152"/>
              <a:gd name="T52" fmla="*/ 0 w 82"/>
              <a:gd name="T53" fmla="*/ 42 h 152"/>
              <a:gd name="T54" fmla="*/ 2 w 82"/>
              <a:gd name="T55" fmla="*/ 64 h 152"/>
              <a:gd name="T56" fmla="*/ 4 w 82"/>
              <a:gd name="T57" fmla="*/ 86 h 152"/>
              <a:gd name="T58" fmla="*/ 12 w 82"/>
              <a:gd name="T59" fmla="*/ 106 h 152"/>
              <a:gd name="T60" fmla="*/ 12 w 82"/>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152">
                <a:moveTo>
                  <a:pt x="12" y="106"/>
                </a:moveTo>
                <a:lnTo>
                  <a:pt x="12" y="106"/>
                </a:lnTo>
                <a:lnTo>
                  <a:pt x="18" y="116"/>
                </a:lnTo>
                <a:lnTo>
                  <a:pt x="26" y="126"/>
                </a:lnTo>
                <a:lnTo>
                  <a:pt x="32" y="134"/>
                </a:lnTo>
                <a:lnTo>
                  <a:pt x="42" y="140"/>
                </a:lnTo>
                <a:lnTo>
                  <a:pt x="50" y="146"/>
                </a:lnTo>
                <a:lnTo>
                  <a:pt x="60" y="148"/>
                </a:lnTo>
                <a:lnTo>
                  <a:pt x="68" y="150"/>
                </a:lnTo>
                <a:lnTo>
                  <a:pt x="78" y="152"/>
                </a:lnTo>
                <a:lnTo>
                  <a:pt x="78" y="152"/>
                </a:lnTo>
                <a:lnTo>
                  <a:pt x="82" y="126"/>
                </a:lnTo>
                <a:lnTo>
                  <a:pt x="80" y="100"/>
                </a:lnTo>
                <a:lnTo>
                  <a:pt x="76" y="76"/>
                </a:lnTo>
                <a:lnTo>
                  <a:pt x="70" y="52"/>
                </a:lnTo>
                <a:lnTo>
                  <a:pt x="70" y="52"/>
                </a:lnTo>
                <a:lnTo>
                  <a:pt x="60" y="34"/>
                </a:lnTo>
                <a:lnTo>
                  <a:pt x="50" y="20"/>
                </a:lnTo>
                <a:lnTo>
                  <a:pt x="38" y="8"/>
                </a:lnTo>
                <a:lnTo>
                  <a:pt x="26" y="0"/>
                </a:lnTo>
                <a:lnTo>
                  <a:pt x="26" y="0"/>
                </a:lnTo>
                <a:lnTo>
                  <a:pt x="18" y="0"/>
                </a:lnTo>
                <a:lnTo>
                  <a:pt x="12" y="2"/>
                </a:lnTo>
                <a:lnTo>
                  <a:pt x="6" y="10"/>
                </a:lnTo>
                <a:lnTo>
                  <a:pt x="4" y="18"/>
                </a:lnTo>
                <a:lnTo>
                  <a:pt x="4" y="18"/>
                </a:lnTo>
                <a:lnTo>
                  <a:pt x="0" y="42"/>
                </a:lnTo>
                <a:lnTo>
                  <a:pt x="2" y="64"/>
                </a:lnTo>
                <a:lnTo>
                  <a:pt x="4" y="86"/>
                </a:lnTo>
                <a:lnTo>
                  <a:pt x="12" y="106"/>
                </a:lnTo>
                <a:lnTo>
                  <a:pt x="12"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4" name="Freeform 189"/>
          <p:cNvSpPr/>
          <p:nvPr/>
        </p:nvSpPr>
        <p:spPr bwMode="auto">
          <a:xfrm>
            <a:off x="5603759" y="4768940"/>
            <a:ext cx="40331" cy="37549"/>
          </a:xfrm>
          <a:custGeom>
            <a:avLst/>
            <a:gdLst>
              <a:gd name="T0" fmla="*/ 76 w 116"/>
              <a:gd name="T1" fmla="*/ 82 h 108"/>
              <a:gd name="T2" fmla="*/ 76 w 116"/>
              <a:gd name="T3" fmla="*/ 82 h 108"/>
              <a:gd name="T4" fmla="*/ 58 w 116"/>
              <a:gd name="T5" fmla="*/ 96 h 108"/>
              <a:gd name="T6" fmla="*/ 40 w 116"/>
              <a:gd name="T7" fmla="*/ 104 h 108"/>
              <a:gd name="T8" fmla="*/ 30 w 116"/>
              <a:gd name="T9" fmla="*/ 106 h 108"/>
              <a:gd name="T10" fmla="*/ 20 w 116"/>
              <a:gd name="T11" fmla="*/ 108 h 108"/>
              <a:gd name="T12" fmla="*/ 10 w 116"/>
              <a:gd name="T13" fmla="*/ 108 h 108"/>
              <a:gd name="T14" fmla="*/ 0 w 116"/>
              <a:gd name="T15" fmla="*/ 106 h 108"/>
              <a:gd name="T16" fmla="*/ 0 w 116"/>
              <a:gd name="T17" fmla="*/ 106 h 108"/>
              <a:gd name="T18" fmla="*/ 2 w 116"/>
              <a:gd name="T19" fmla="*/ 94 h 108"/>
              <a:gd name="T20" fmla="*/ 4 w 116"/>
              <a:gd name="T21" fmla="*/ 80 h 108"/>
              <a:gd name="T22" fmla="*/ 8 w 116"/>
              <a:gd name="T23" fmla="*/ 68 h 108"/>
              <a:gd name="T24" fmla="*/ 12 w 116"/>
              <a:gd name="T25" fmla="*/ 56 h 108"/>
              <a:gd name="T26" fmla="*/ 18 w 116"/>
              <a:gd name="T27" fmla="*/ 46 h 108"/>
              <a:gd name="T28" fmla="*/ 26 w 116"/>
              <a:gd name="T29" fmla="*/ 36 h 108"/>
              <a:gd name="T30" fmla="*/ 34 w 116"/>
              <a:gd name="T31" fmla="*/ 26 h 108"/>
              <a:gd name="T32" fmla="*/ 44 w 116"/>
              <a:gd name="T33" fmla="*/ 18 h 108"/>
              <a:gd name="T34" fmla="*/ 44 w 116"/>
              <a:gd name="T35" fmla="*/ 18 h 108"/>
              <a:gd name="T36" fmla="*/ 58 w 116"/>
              <a:gd name="T37" fmla="*/ 8 h 108"/>
              <a:gd name="T38" fmla="*/ 74 w 116"/>
              <a:gd name="T39" fmla="*/ 2 h 108"/>
              <a:gd name="T40" fmla="*/ 90 w 116"/>
              <a:gd name="T41" fmla="*/ 0 h 108"/>
              <a:gd name="T42" fmla="*/ 106 w 116"/>
              <a:gd name="T43" fmla="*/ 0 h 108"/>
              <a:gd name="T44" fmla="*/ 106 w 116"/>
              <a:gd name="T45" fmla="*/ 0 h 108"/>
              <a:gd name="T46" fmla="*/ 112 w 116"/>
              <a:gd name="T47" fmla="*/ 2 h 108"/>
              <a:gd name="T48" fmla="*/ 116 w 116"/>
              <a:gd name="T49" fmla="*/ 8 h 108"/>
              <a:gd name="T50" fmla="*/ 116 w 116"/>
              <a:gd name="T51" fmla="*/ 16 h 108"/>
              <a:gd name="T52" fmla="*/ 116 w 116"/>
              <a:gd name="T53" fmla="*/ 22 h 108"/>
              <a:gd name="T54" fmla="*/ 116 w 116"/>
              <a:gd name="T55" fmla="*/ 22 h 108"/>
              <a:gd name="T56" fmla="*/ 108 w 116"/>
              <a:gd name="T57" fmla="*/ 40 h 108"/>
              <a:gd name="T58" fmla="*/ 100 w 116"/>
              <a:gd name="T59" fmla="*/ 54 h 108"/>
              <a:gd name="T60" fmla="*/ 88 w 116"/>
              <a:gd name="T61" fmla="*/ 70 h 108"/>
              <a:gd name="T62" fmla="*/ 76 w 116"/>
              <a:gd name="T63" fmla="*/ 82 h 108"/>
              <a:gd name="T64" fmla="*/ 76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76" y="82"/>
                </a:moveTo>
                <a:lnTo>
                  <a:pt x="76" y="82"/>
                </a:lnTo>
                <a:lnTo>
                  <a:pt x="58" y="96"/>
                </a:lnTo>
                <a:lnTo>
                  <a:pt x="40" y="104"/>
                </a:lnTo>
                <a:lnTo>
                  <a:pt x="30" y="106"/>
                </a:lnTo>
                <a:lnTo>
                  <a:pt x="20" y="108"/>
                </a:lnTo>
                <a:lnTo>
                  <a:pt x="10" y="108"/>
                </a:lnTo>
                <a:lnTo>
                  <a:pt x="0" y="106"/>
                </a:lnTo>
                <a:lnTo>
                  <a:pt x="0" y="106"/>
                </a:lnTo>
                <a:lnTo>
                  <a:pt x="2" y="94"/>
                </a:lnTo>
                <a:lnTo>
                  <a:pt x="4" y="80"/>
                </a:lnTo>
                <a:lnTo>
                  <a:pt x="8" y="68"/>
                </a:lnTo>
                <a:lnTo>
                  <a:pt x="12" y="56"/>
                </a:lnTo>
                <a:lnTo>
                  <a:pt x="18" y="46"/>
                </a:lnTo>
                <a:lnTo>
                  <a:pt x="26" y="36"/>
                </a:lnTo>
                <a:lnTo>
                  <a:pt x="34" y="26"/>
                </a:lnTo>
                <a:lnTo>
                  <a:pt x="44" y="18"/>
                </a:lnTo>
                <a:lnTo>
                  <a:pt x="44" y="18"/>
                </a:lnTo>
                <a:lnTo>
                  <a:pt x="58" y="8"/>
                </a:lnTo>
                <a:lnTo>
                  <a:pt x="74" y="2"/>
                </a:lnTo>
                <a:lnTo>
                  <a:pt x="90" y="0"/>
                </a:lnTo>
                <a:lnTo>
                  <a:pt x="106" y="0"/>
                </a:lnTo>
                <a:lnTo>
                  <a:pt x="106" y="0"/>
                </a:lnTo>
                <a:lnTo>
                  <a:pt x="112" y="2"/>
                </a:lnTo>
                <a:lnTo>
                  <a:pt x="116" y="8"/>
                </a:lnTo>
                <a:lnTo>
                  <a:pt x="116" y="16"/>
                </a:lnTo>
                <a:lnTo>
                  <a:pt x="116" y="22"/>
                </a:lnTo>
                <a:lnTo>
                  <a:pt x="116" y="22"/>
                </a:lnTo>
                <a:lnTo>
                  <a:pt x="108" y="40"/>
                </a:lnTo>
                <a:lnTo>
                  <a:pt x="100" y="54"/>
                </a:lnTo>
                <a:lnTo>
                  <a:pt x="88" y="70"/>
                </a:lnTo>
                <a:lnTo>
                  <a:pt x="76" y="82"/>
                </a:lnTo>
                <a:lnTo>
                  <a:pt x="7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5" name="Freeform 190"/>
          <p:cNvSpPr/>
          <p:nvPr/>
        </p:nvSpPr>
        <p:spPr bwMode="auto">
          <a:xfrm>
            <a:off x="5568296" y="4812052"/>
            <a:ext cx="34768" cy="47284"/>
          </a:xfrm>
          <a:custGeom>
            <a:avLst/>
            <a:gdLst>
              <a:gd name="T0" fmla="*/ 26 w 100"/>
              <a:gd name="T1" fmla="*/ 104 h 136"/>
              <a:gd name="T2" fmla="*/ 26 w 100"/>
              <a:gd name="T3" fmla="*/ 104 h 136"/>
              <a:gd name="T4" fmla="*/ 34 w 100"/>
              <a:gd name="T5" fmla="*/ 112 h 136"/>
              <a:gd name="T6" fmla="*/ 44 w 100"/>
              <a:gd name="T7" fmla="*/ 120 h 136"/>
              <a:gd name="T8" fmla="*/ 52 w 100"/>
              <a:gd name="T9" fmla="*/ 126 h 136"/>
              <a:gd name="T10" fmla="*/ 62 w 100"/>
              <a:gd name="T11" fmla="*/ 132 h 136"/>
              <a:gd name="T12" fmla="*/ 72 w 100"/>
              <a:gd name="T13" fmla="*/ 134 h 136"/>
              <a:gd name="T14" fmla="*/ 82 w 100"/>
              <a:gd name="T15" fmla="*/ 136 h 136"/>
              <a:gd name="T16" fmla="*/ 90 w 100"/>
              <a:gd name="T17" fmla="*/ 136 h 136"/>
              <a:gd name="T18" fmla="*/ 100 w 100"/>
              <a:gd name="T19" fmla="*/ 134 h 136"/>
              <a:gd name="T20" fmla="*/ 100 w 100"/>
              <a:gd name="T21" fmla="*/ 134 h 136"/>
              <a:gd name="T22" fmla="*/ 98 w 100"/>
              <a:gd name="T23" fmla="*/ 110 h 136"/>
              <a:gd name="T24" fmla="*/ 92 w 100"/>
              <a:gd name="T25" fmla="*/ 86 h 136"/>
              <a:gd name="T26" fmla="*/ 84 w 100"/>
              <a:gd name="T27" fmla="*/ 62 h 136"/>
              <a:gd name="T28" fmla="*/ 72 w 100"/>
              <a:gd name="T29" fmla="*/ 40 h 136"/>
              <a:gd name="T30" fmla="*/ 72 w 100"/>
              <a:gd name="T31" fmla="*/ 40 h 136"/>
              <a:gd name="T32" fmla="*/ 60 w 100"/>
              <a:gd name="T33" fmla="*/ 26 h 136"/>
              <a:gd name="T34" fmla="*/ 46 w 100"/>
              <a:gd name="T35" fmla="*/ 14 h 136"/>
              <a:gd name="T36" fmla="*/ 32 w 100"/>
              <a:gd name="T37" fmla="*/ 6 h 136"/>
              <a:gd name="T38" fmla="*/ 18 w 100"/>
              <a:gd name="T39" fmla="*/ 0 h 136"/>
              <a:gd name="T40" fmla="*/ 18 w 100"/>
              <a:gd name="T41" fmla="*/ 0 h 136"/>
              <a:gd name="T42" fmla="*/ 12 w 100"/>
              <a:gd name="T43" fmla="*/ 2 h 136"/>
              <a:gd name="T44" fmla="*/ 6 w 100"/>
              <a:gd name="T45" fmla="*/ 6 h 136"/>
              <a:gd name="T46" fmla="*/ 2 w 100"/>
              <a:gd name="T47" fmla="*/ 14 h 136"/>
              <a:gd name="T48" fmla="*/ 0 w 100"/>
              <a:gd name="T49" fmla="*/ 24 h 136"/>
              <a:gd name="T50" fmla="*/ 0 w 100"/>
              <a:gd name="T51" fmla="*/ 24 h 136"/>
              <a:gd name="T52" fmla="*/ 2 w 100"/>
              <a:gd name="T53" fmla="*/ 46 h 136"/>
              <a:gd name="T54" fmla="*/ 8 w 100"/>
              <a:gd name="T55" fmla="*/ 66 h 136"/>
              <a:gd name="T56" fmla="*/ 16 w 100"/>
              <a:gd name="T57" fmla="*/ 86 h 136"/>
              <a:gd name="T58" fmla="*/ 26 w 100"/>
              <a:gd name="T59" fmla="*/ 104 h 136"/>
              <a:gd name="T60" fmla="*/ 26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26" y="104"/>
                </a:moveTo>
                <a:lnTo>
                  <a:pt x="26" y="104"/>
                </a:lnTo>
                <a:lnTo>
                  <a:pt x="34" y="112"/>
                </a:lnTo>
                <a:lnTo>
                  <a:pt x="44" y="120"/>
                </a:lnTo>
                <a:lnTo>
                  <a:pt x="52" y="126"/>
                </a:lnTo>
                <a:lnTo>
                  <a:pt x="62" y="132"/>
                </a:lnTo>
                <a:lnTo>
                  <a:pt x="72" y="134"/>
                </a:lnTo>
                <a:lnTo>
                  <a:pt x="82" y="136"/>
                </a:lnTo>
                <a:lnTo>
                  <a:pt x="90" y="136"/>
                </a:lnTo>
                <a:lnTo>
                  <a:pt x="100" y="134"/>
                </a:lnTo>
                <a:lnTo>
                  <a:pt x="100" y="134"/>
                </a:lnTo>
                <a:lnTo>
                  <a:pt x="98" y="110"/>
                </a:lnTo>
                <a:lnTo>
                  <a:pt x="92" y="86"/>
                </a:lnTo>
                <a:lnTo>
                  <a:pt x="84" y="62"/>
                </a:lnTo>
                <a:lnTo>
                  <a:pt x="72" y="40"/>
                </a:lnTo>
                <a:lnTo>
                  <a:pt x="72" y="40"/>
                </a:lnTo>
                <a:lnTo>
                  <a:pt x="60" y="26"/>
                </a:lnTo>
                <a:lnTo>
                  <a:pt x="46" y="14"/>
                </a:lnTo>
                <a:lnTo>
                  <a:pt x="32" y="6"/>
                </a:lnTo>
                <a:lnTo>
                  <a:pt x="18" y="0"/>
                </a:lnTo>
                <a:lnTo>
                  <a:pt x="18" y="0"/>
                </a:lnTo>
                <a:lnTo>
                  <a:pt x="12" y="2"/>
                </a:lnTo>
                <a:lnTo>
                  <a:pt x="6" y="6"/>
                </a:lnTo>
                <a:lnTo>
                  <a:pt x="2" y="14"/>
                </a:lnTo>
                <a:lnTo>
                  <a:pt x="0" y="24"/>
                </a:lnTo>
                <a:lnTo>
                  <a:pt x="0" y="24"/>
                </a:lnTo>
                <a:lnTo>
                  <a:pt x="2" y="46"/>
                </a:lnTo>
                <a:lnTo>
                  <a:pt x="8" y="66"/>
                </a:lnTo>
                <a:lnTo>
                  <a:pt x="16" y="86"/>
                </a:lnTo>
                <a:lnTo>
                  <a:pt x="26" y="104"/>
                </a:lnTo>
                <a:lnTo>
                  <a:pt x="26"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6" name="Freeform 191"/>
          <p:cNvSpPr/>
          <p:nvPr/>
        </p:nvSpPr>
        <p:spPr bwMode="auto">
          <a:xfrm>
            <a:off x="5603064" y="4816919"/>
            <a:ext cx="33377" cy="41721"/>
          </a:xfrm>
          <a:custGeom>
            <a:avLst/>
            <a:gdLst>
              <a:gd name="T0" fmla="*/ 70 w 96"/>
              <a:gd name="T1" fmla="*/ 84 h 120"/>
              <a:gd name="T2" fmla="*/ 70 w 96"/>
              <a:gd name="T3" fmla="*/ 84 h 120"/>
              <a:gd name="T4" fmla="*/ 56 w 96"/>
              <a:gd name="T5" fmla="*/ 100 h 120"/>
              <a:gd name="T6" fmla="*/ 38 w 96"/>
              <a:gd name="T7" fmla="*/ 110 h 120"/>
              <a:gd name="T8" fmla="*/ 20 w 96"/>
              <a:gd name="T9" fmla="*/ 118 h 120"/>
              <a:gd name="T10" fmla="*/ 10 w 96"/>
              <a:gd name="T11" fmla="*/ 120 h 120"/>
              <a:gd name="T12" fmla="*/ 0 w 96"/>
              <a:gd name="T13" fmla="*/ 120 h 120"/>
              <a:gd name="T14" fmla="*/ 0 w 96"/>
              <a:gd name="T15" fmla="*/ 120 h 120"/>
              <a:gd name="T16" fmla="*/ 0 w 96"/>
              <a:gd name="T17" fmla="*/ 108 h 120"/>
              <a:gd name="T18" fmla="*/ 0 w 96"/>
              <a:gd name="T19" fmla="*/ 96 h 120"/>
              <a:gd name="T20" fmla="*/ 0 w 96"/>
              <a:gd name="T21" fmla="*/ 84 h 120"/>
              <a:gd name="T22" fmla="*/ 4 w 96"/>
              <a:gd name="T23" fmla="*/ 72 h 120"/>
              <a:gd name="T24" fmla="*/ 6 w 96"/>
              <a:gd name="T25" fmla="*/ 60 h 120"/>
              <a:gd name="T26" fmla="*/ 12 w 96"/>
              <a:gd name="T27" fmla="*/ 48 h 120"/>
              <a:gd name="T28" fmla="*/ 18 w 96"/>
              <a:gd name="T29" fmla="*/ 38 h 120"/>
              <a:gd name="T30" fmla="*/ 24 w 96"/>
              <a:gd name="T31" fmla="*/ 28 h 120"/>
              <a:gd name="T32" fmla="*/ 24 w 96"/>
              <a:gd name="T33" fmla="*/ 28 h 120"/>
              <a:gd name="T34" fmla="*/ 38 w 96"/>
              <a:gd name="T35" fmla="*/ 16 h 120"/>
              <a:gd name="T36" fmla="*/ 52 w 96"/>
              <a:gd name="T37" fmla="*/ 8 h 120"/>
              <a:gd name="T38" fmla="*/ 66 w 96"/>
              <a:gd name="T39" fmla="*/ 2 h 120"/>
              <a:gd name="T40" fmla="*/ 82 w 96"/>
              <a:gd name="T41" fmla="*/ 0 h 120"/>
              <a:gd name="T42" fmla="*/ 82 w 96"/>
              <a:gd name="T43" fmla="*/ 0 h 120"/>
              <a:gd name="T44" fmla="*/ 88 w 96"/>
              <a:gd name="T45" fmla="*/ 2 h 120"/>
              <a:gd name="T46" fmla="*/ 94 w 96"/>
              <a:gd name="T47" fmla="*/ 6 h 120"/>
              <a:gd name="T48" fmla="*/ 96 w 96"/>
              <a:gd name="T49" fmla="*/ 12 h 120"/>
              <a:gd name="T50" fmla="*/ 96 w 96"/>
              <a:gd name="T51" fmla="*/ 20 h 120"/>
              <a:gd name="T52" fmla="*/ 96 w 96"/>
              <a:gd name="T53" fmla="*/ 20 h 120"/>
              <a:gd name="T54" fmla="*/ 94 w 96"/>
              <a:gd name="T55" fmla="*/ 36 h 120"/>
              <a:gd name="T56" fmla="*/ 88 w 96"/>
              <a:gd name="T57" fmla="*/ 52 h 120"/>
              <a:gd name="T58" fmla="*/ 80 w 96"/>
              <a:gd name="T59" fmla="*/ 68 h 120"/>
              <a:gd name="T60" fmla="*/ 70 w 96"/>
              <a:gd name="T61" fmla="*/ 84 h 120"/>
              <a:gd name="T62" fmla="*/ 70 w 96"/>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0">
                <a:moveTo>
                  <a:pt x="70" y="84"/>
                </a:moveTo>
                <a:lnTo>
                  <a:pt x="70" y="84"/>
                </a:lnTo>
                <a:lnTo>
                  <a:pt x="56" y="100"/>
                </a:lnTo>
                <a:lnTo>
                  <a:pt x="38" y="110"/>
                </a:lnTo>
                <a:lnTo>
                  <a:pt x="20" y="118"/>
                </a:lnTo>
                <a:lnTo>
                  <a:pt x="10" y="120"/>
                </a:lnTo>
                <a:lnTo>
                  <a:pt x="0" y="120"/>
                </a:lnTo>
                <a:lnTo>
                  <a:pt x="0" y="120"/>
                </a:lnTo>
                <a:lnTo>
                  <a:pt x="0" y="108"/>
                </a:lnTo>
                <a:lnTo>
                  <a:pt x="0" y="96"/>
                </a:lnTo>
                <a:lnTo>
                  <a:pt x="0" y="84"/>
                </a:lnTo>
                <a:lnTo>
                  <a:pt x="4" y="72"/>
                </a:lnTo>
                <a:lnTo>
                  <a:pt x="6" y="60"/>
                </a:lnTo>
                <a:lnTo>
                  <a:pt x="12" y="48"/>
                </a:lnTo>
                <a:lnTo>
                  <a:pt x="18" y="38"/>
                </a:lnTo>
                <a:lnTo>
                  <a:pt x="24" y="28"/>
                </a:lnTo>
                <a:lnTo>
                  <a:pt x="24" y="28"/>
                </a:lnTo>
                <a:lnTo>
                  <a:pt x="38" y="16"/>
                </a:lnTo>
                <a:lnTo>
                  <a:pt x="52" y="8"/>
                </a:lnTo>
                <a:lnTo>
                  <a:pt x="66" y="2"/>
                </a:lnTo>
                <a:lnTo>
                  <a:pt x="82" y="0"/>
                </a:lnTo>
                <a:lnTo>
                  <a:pt x="82" y="0"/>
                </a:lnTo>
                <a:lnTo>
                  <a:pt x="88" y="2"/>
                </a:lnTo>
                <a:lnTo>
                  <a:pt x="94" y="6"/>
                </a:lnTo>
                <a:lnTo>
                  <a:pt x="96" y="12"/>
                </a:lnTo>
                <a:lnTo>
                  <a:pt x="96" y="20"/>
                </a:lnTo>
                <a:lnTo>
                  <a:pt x="96" y="20"/>
                </a:lnTo>
                <a:lnTo>
                  <a:pt x="94" y="36"/>
                </a:lnTo>
                <a:lnTo>
                  <a:pt x="88" y="52"/>
                </a:lnTo>
                <a:lnTo>
                  <a:pt x="80" y="68"/>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7" name="Freeform 192"/>
          <p:cNvSpPr/>
          <p:nvPr/>
        </p:nvSpPr>
        <p:spPr bwMode="auto">
          <a:xfrm>
            <a:off x="5571077" y="4871157"/>
            <a:ext cx="41721" cy="41026"/>
          </a:xfrm>
          <a:custGeom>
            <a:avLst/>
            <a:gdLst>
              <a:gd name="T0" fmla="*/ 42 w 120"/>
              <a:gd name="T1" fmla="*/ 96 h 118"/>
              <a:gd name="T2" fmla="*/ 42 w 120"/>
              <a:gd name="T3" fmla="*/ 96 h 118"/>
              <a:gd name="T4" fmla="*/ 52 w 120"/>
              <a:gd name="T5" fmla="*/ 104 h 118"/>
              <a:gd name="T6" fmla="*/ 62 w 120"/>
              <a:gd name="T7" fmla="*/ 110 h 118"/>
              <a:gd name="T8" fmla="*/ 72 w 120"/>
              <a:gd name="T9" fmla="*/ 114 h 118"/>
              <a:gd name="T10" fmla="*/ 82 w 120"/>
              <a:gd name="T11" fmla="*/ 116 h 118"/>
              <a:gd name="T12" fmla="*/ 92 w 120"/>
              <a:gd name="T13" fmla="*/ 118 h 118"/>
              <a:gd name="T14" fmla="*/ 102 w 120"/>
              <a:gd name="T15" fmla="*/ 118 h 118"/>
              <a:gd name="T16" fmla="*/ 112 w 120"/>
              <a:gd name="T17" fmla="*/ 116 h 118"/>
              <a:gd name="T18" fmla="*/ 120 w 120"/>
              <a:gd name="T19" fmla="*/ 112 h 118"/>
              <a:gd name="T20" fmla="*/ 120 w 120"/>
              <a:gd name="T21" fmla="*/ 112 h 118"/>
              <a:gd name="T22" fmla="*/ 114 w 120"/>
              <a:gd name="T23" fmla="*/ 88 h 118"/>
              <a:gd name="T24" fmla="*/ 104 w 120"/>
              <a:gd name="T25" fmla="*/ 66 h 118"/>
              <a:gd name="T26" fmla="*/ 90 w 120"/>
              <a:gd name="T27" fmla="*/ 46 h 118"/>
              <a:gd name="T28" fmla="*/ 74 w 120"/>
              <a:gd name="T29" fmla="*/ 28 h 118"/>
              <a:gd name="T30" fmla="*/ 74 w 120"/>
              <a:gd name="T31" fmla="*/ 28 h 118"/>
              <a:gd name="T32" fmla="*/ 60 w 120"/>
              <a:gd name="T33" fmla="*/ 16 h 118"/>
              <a:gd name="T34" fmla="*/ 44 w 120"/>
              <a:gd name="T35" fmla="*/ 8 h 118"/>
              <a:gd name="T36" fmla="*/ 28 w 120"/>
              <a:gd name="T37" fmla="*/ 2 h 118"/>
              <a:gd name="T38" fmla="*/ 14 w 120"/>
              <a:gd name="T39" fmla="*/ 0 h 118"/>
              <a:gd name="T40" fmla="*/ 14 w 120"/>
              <a:gd name="T41" fmla="*/ 0 h 118"/>
              <a:gd name="T42" fmla="*/ 8 w 120"/>
              <a:gd name="T43" fmla="*/ 2 h 118"/>
              <a:gd name="T44" fmla="*/ 2 w 120"/>
              <a:gd name="T45" fmla="*/ 8 h 118"/>
              <a:gd name="T46" fmla="*/ 0 w 120"/>
              <a:gd name="T47" fmla="*/ 16 h 118"/>
              <a:gd name="T48" fmla="*/ 0 w 120"/>
              <a:gd name="T49" fmla="*/ 24 h 118"/>
              <a:gd name="T50" fmla="*/ 0 w 120"/>
              <a:gd name="T51" fmla="*/ 24 h 118"/>
              <a:gd name="T52" fmla="*/ 8 w 120"/>
              <a:gd name="T53" fmla="*/ 46 h 118"/>
              <a:gd name="T54" fmla="*/ 16 w 120"/>
              <a:gd name="T55" fmla="*/ 66 h 118"/>
              <a:gd name="T56" fmla="*/ 28 w 120"/>
              <a:gd name="T57" fmla="*/ 82 h 118"/>
              <a:gd name="T58" fmla="*/ 42 w 120"/>
              <a:gd name="T59" fmla="*/ 96 h 118"/>
              <a:gd name="T60" fmla="*/ 42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42" y="96"/>
                </a:moveTo>
                <a:lnTo>
                  <a:pt x="42" y="96"/>
                </a:lnTo>
                <a:lnTo>
                  <a:pt x="52" y="104"/>
                </a:lnTo>
                <a:lnTo>
                  <a:pt x="62" y="110"/>
                </a:lnTo>
                <a:lnTo>
                  <a:pt x="72" y="114"/>
                </a:lnTo>
                <a:lnTo>
                  <a:pt x="82" y="116"/>
                </a:lnTo>
                <a:lnTo>
                  <a:pt x="92" y="118"/>
                </a:lnTo>
                <a:lnTo>
                  <a:pt x="102" y="118"/>
                </a:lnTo>
                <a:lnTo>
                  <a:pt x="112" y="116"/>
                </a:lnTo>
                <a:lnTo>
                  <a:pt x="120" y="112"/>
                </a:lnTo>
                <a:lnTo>
                  <a:pt x="120" y="112"/>
                </a:lnTo>
                <a:lnTo>
                  <a:pt x="114" y="88"/>
                </a:lnTo>
                <a:lnTo>
                  <a:pt x="104" y="66"/>
                </a:lnTo>
                <a:lnTo>
                  <a:pt x="90" y="46"/>
                </a:lnTo>
                <a:lnTo>
                  <a:pt x="74" y="28"/>
                </a:lnTo>
                <a:lnTo>
                  <a:pt x="74" y="28"/>
                </a:lnTo>
                <a:lnTo>
                  <a:pt x="60" y="16"/>
                </a:lnTo>
                <a:lnTo>
                  <a:pt x="44" y="8"/>
                </a:lnTo>
                <a:lnTo>
                  <a:pt x="28" y="2"/>
                </a:lnTo>
                <a:lnTo>
                  <a:pt x="14" y="0"/>
                </a:lnTo>
                <a:lnTo>
                  <a:pt x="14" y="0"/>
                </a:lnTo>
                <a:lnTo>
                  <a:pt x="8" y="2"/>
                </a:lnTo>
                <a:lnTo>
                  <a:pt x="2" y="8"/>
                </a:lnTo>
                <a:lnTo>
                  <a:pt x="0" y="16"/>
                </a:lnTo>
                <a:lnTo>
                  <a:pt x="0" y="24"/>
                </a:lnTo>
                <a:lnTo>
                  <a:pt x="0" y="24"/>
                </a:lnTo>
                <a:lnTo>
                  <a:pt x="8" y="46"/>
                </a:lnTo>
                <a:lnTo>
                  <a:pt x="16" y="66"/>
                </a:lnTo>
                <a:lnTo>
                  <a:pt x="28" y="82"/>
                </a:lnTo>
                <a:lnTo>
                  <a:pt x="42" y="96"/>
                </a:lnTo>
                <a:lnTo>
                  <a:pt x="42"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8" name="Freeform 193"/>
          <p:cNvSpPr/>
          <p:nvPr/>
        </p:nvSpPr>
        <p:spPr bwMode="auto">
          <a:xfrm>
            <a:off x="5610713" y="4864203"/>
            <a:ext cx="28510" cy="45894"/>
          </a:xfrm>
          <a:custGeom>
            <a:avLst/>
            <a:gdLst>
              <a:gd name="T0" fmla="*/ 68 w 82"/>
              <a:gd name="T1" fmla="*/ 82 h 132"/>
              <a:gd name="T2" fmla="*/ 68 w 82"/>
              <a:gd name="T3" fmla="*/ 82 h 132"/>
              <a:gd name="T4" fmla="*/ 56 w 82"/>
              <a:gd name="T5" fmla="*/ 100 h 132"/>
              <a:gd name="T6" fmla="*/ 42 w 82"/>
              <a:gd name="T7" fmla="*/ 116 h 132"/>
              <a:gd name="T8" fmla="*/ 26 w 82"/>
              <a:gd name="T9" fmla="*/ 126 h 132"/>
              <a:gd name="T10" fmla="*/ 16 w 82"/>
              <a:gd name="T11" fmla="*/ 130 h 132"/>
              <a:gd name="T12" fmla="*/ 6 w 82"/>
              <a:gd name="T13" fmla="*/ 132 h 132"/>
              <a:gd name="T14" fmla="*/ 6 w 82"/>
              <a:gd name="T15" fmla="*/ 132 h 132"/>
              <a:gd name="T16" fmla="*/ 4 w 82"/>
              <a:gd name="T17" fmla="*/ 120 h 132"/>
              <a:gd name="T18" fmla="*/ 0 w 82"/>
              <a:gd name="T19" fmla="*/ 108 h 132"/>
              <a:gd name="T20" fmla="*/ 0 w 82"/>
              <a:gd name="T21" fmla="*/ 96 h 132"/>
              <a:gd name="T22" fmla="*/ 0 w 82"/>
              <a:gd name="T23" fmla="*/ 84 h 132"/>
              <a:gd name="T24" fmla="*/ 2 w 82"/>
              <a:gd name="T25" fmla="*/ 72 h 132"/>
              <a:gd name="T26" fmla="*/ 4 w 82"/>
              <a:gd name="T27" fmla="*/ 60 h 132"/>
              <a:gd name="T28" fmla="*/ 8 w 82"/>
              <a:gd name="T29" fmla="*/ 50 h 132"/>
              <a:gd name="T30" fmla="*/ 12 w 82"/>
              <a:gd name="T31" fmla="*/ 38 h 132"/>
              <a:gd name="T32" fmla="*/ 12 w 82"/>
              <a:gd name="T33" fmla="*/ 38 h 132"/>
              <a:gd name="T34" fmla="*/ 22 w 82"/>
              <a:gd name="T35" fmla="*/ 24 h 132"/>
              <a:gd name="T36" fmla="*/ 34 w 82"/>
              <a:gd name="T37" fmla="*/ 12 h 132"/>
              <a:gd name="T38" fmla="*/ 48 w 82"/>
              <a:gd name="T39" fmla="*/ 4 h 132"/>
              <a:gd name="T40" fmla="*/ 64 w 82"/>
              <a:gd name="T41" fmla="*/ 0 h 132"/>
              <a:gd name="T42" fmla="*/ 64 w 82"/>
              <a:gd name="T43" fmla="*/ 0 h 132"/>
              <a:gd name="T44" fmla="*/ 70 w 82"/>
              <a:gd name="T45" fmla="*/ 0 h 132"/>
              <a:gd name="T46" fmla="*/ 76 w 82"/>
              <a:gd name="T47" fmla="*/ 2 h 132"/>
              <a:gd name="T48" fmla="*/ 80 w 82"/>
              <a:gd name="T49" fmla="*/ 8 h 132"/>
              <a:gd name="T50" fmla="*/ 82 w 82"/>
              <a:gd name="T51" fmla="*/ 16 h 132"/>
              <a:gd name="T52" fmla="*/ 82 w 82"/>
              <a:gd name="T53" fmla="*/ 16 h 132"/>
              <a:gd name="T54" fmla="*/ 82 w 82"/>
              <a:gd name="T55" fmla="*/ 32 h 132"/>
              <a:gd name="T56" fmla="*/ 80 w 82"/>
              <a:gd name="T57" fmla="*/ 50 h 132"/>
              <a:gd name="T58" fmla="*/ 74 w 82"/>
              <a:gd name="T59" fmla="*/ 66 h 132"/>
              <a:gd name="T60" fmla="*/ 68 w 82"/>
              <a:gd name="T61" fmla="*/ 82 h 132"/>
              <a:gd name="T62" fmla="*/ 68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68" y="82"/>
                </a:moveTo>
                <a:lnTo>
                  <a:pt x="68" y="82"/>
                </a:lnTo>
                <a:lnTo>
                  <a:pt x="56" y="100"/>
                </a:lnTo>
                <a:lnTo>
                  <a:pt x="42" y="116"/>
                </a:lnTo>
                <a:lnTo>
                  <a:pt x="26" y="126"/>
                </a:lnTo>
                <a:lnTo>
                  <a:pt x="16" y="130"/>
                </a:lnTo>
                <a:lnTo>
                  <a:pt x="6" y="132"/>
                </a:lnTo>
                <a:lnTo>
                  <a:pt x="6" y="132"/>
                </a:lnTo>
                <a:lnTo>
                  <a:pt x="4" y="120"/>
                </a:lnTo>
                <a:lnTo>
                  <a:pt x="0" y="108"/>
                </a:lnTo>
                <a:lnTo>
                  <a:pt x="0" y="96"/>
                </a:lnTo>
                <a:lnTo>
                  <a:pt x="0" y="84"/>
                </a:lnTo>
                <a:lnTo>
                  <a:pt x="2" y="72"/>
                </a:lnTo>
                <a:lnTo>
                  <a:pt x="4" y="60"/>
                </a:lnTo>
                <a:lnTo>
                  <a:pt x="8" y="50"/>
                </a:lnTo>
                <a:lnTo>
                  <a:pt x="12" y="38"/>
                </a:lnTo>
                <a:lnTo>
                  <a:pt x="12" y="38"/>
                </a:lnTo>
                <a:lnTo>
                  <a:pt x="22" y="24"/>
                </a:lnTo>
                <a:lnTo>
                  <a:pt x="34" y="12"/>
                </a:lnTo>
                <a:lnTo>
                  <a:pt x="48" y="4"/>
                </a:lnTo>
                <a:lnTo>
                  <a:pt x="64" y="0"/>
                </a:lnTo>
                <a:lnTo>
                  <a:pt x="64" y="0"/>
                </a:lnTo>
                <a:lnTo>
                  <a:pt x="70" y="0"/>
                </a:lnTo>
                <a:lnTo>
                  <a:pt x="76" y="2"/>
                </a:lnTo>
                <a:lnTo>
                  <a:pt x="80" y="8"/>
                </a:lnTo>
                <a:lnTo>
                  <a:pt x="82" y="16"/>
                </a:lnTo>
                <a:lnTo>
                  <a:pt x="82" y="16"/>
                </a:lnTo>
                <a:lnTo>
                  <a:pt x="82" y="32"/>
                </a:lnTo>
                <a:lnTo>
                  <a:pt x="80" y="50"/>
                </a:lnTo>
                <a:lnTo>
                  <a:pt x="74" y="66"/>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9" name="Freeform 194"/>
          <p:cNvSpPr/>
          <p:nvPr/>
        </p:nvSpPr>
        <p:spPr bwMode="auto">
          <a:xfrm>
            <a:off x="5584985" y="4926786"/>
            <a:ext cx="47980" cy="35463"/>
          </a:xfrm>
          <a:custGeom>
            <a:avLst/>
            <a:gdLst>
              <a:gd name="T0" fmla="*/ 56 w 138"/>
              <a:gd name="T1" fmla="*/ 90 h 102"/>
              <a:gd name="T2" fmla="*/ 56 w 138"/>
              <a:gd name="T3" fmla="*/ 90 h 102"/>
              <a:gd name="T4" fmla="*/ 68 w 138"/>
              <a:gd name="T5" fmla="*/ 96 h 102"/>
              <a:gd name="T6" fmla="*/ 78 w 138"/>
              <a:gd name="T7" fmla="*/ 100 h 102"/>
              <a:gd name="T8" fmla="*/ 90 w 138"/>
              <a:gd name="T9" fmla="*/ 102 h 102"/>
              <a:gd name="T10" fmla="*/ 100 w 138"/>
              <a:gd name="T11" fmla="*/ 102 h 102"/>
              <a:gd name="T12" fmla="*/ 110 w 138"/>
              <a:gd name="T13" fmla="*/ 102 h 102"/>
              <a:gd name="T14" fmla="*/ 120 w 138"/>
              <a:gd name="T15" fmla="*/ 98 h 102"/>
              <a:gd name="T16" fmla="*/ 128 w 138"/>
              <a:gd name="T17" fmla="*/ 96 h 102"/>
              <a:gd name="T18" fmla="*/ 138 w 138"/>
              <a:gd name="T19" fmla="*/ 90 h 102"/>
              <a:gd name="T20" fmla="*/ 138 w 138"/>
              <a:gd name="T21" fmla="*/ 90 h 102"/>
              <a:gd name="T22" fmla="*/ 126 w 138"/>
              <a:gd name="T23" fmla="*/ 70 h 102"/>
              <a:gd name="T24" fmla="*/ 112 w 138"/>
              <a:gd name="T25" fmla="*/ 50 h 102"/>
              <a:gd name="T26" fmla="*/ 94 w 138"/>
              <a:gd name="T27" fmla="*/ 32 h 102"/>
              <a:gd name="T28" fmla="*/ 74 w 138"/>
              <a:gd name="T29" fmla="*/ 18 h 102"/>
              <a:gd name="T30" fmla="*/ 74 w 138"/>
              <a:gd name="T31" fmla="*/ 18 h 102"/>
              <a:gd name="T32" fmla="*/ 58 w 138"/>
              <a:gd name="T33" fmla="*/ 8 h 102"/>
              <a:gd name="T34" fmla="*/ 42 w 138"/>
              <a:gd name="T35" fmla="*/ 4 h 102"/>
              <a:gd name="T36" fmla="*/ 26 w 138"/>
              <a:gd name="T37" fmla="*/ 0 h 102"/>
              <a:gd name="T38" fmla="*/ 10 w 138"/>
              <a:gd name="T39" fmla="*/ 2 h 102"/>
              <a:gd name="T40" fmla="*/ 10 w 138"/>
              <a:gd name="T41" fmla="*/ 2 h 102"/>
              <a:gd name="T42" fmla="*/ 4 w 138"/>
              <a:gd name="T43" fmla="*/ 6 h 102"/>
              <a:gd name="T44" fmla="*/ 0 w 138"/>
              <a:gd name="T45" fmla="*/ 12 h 102"/>
              <a:gd name="T46" fmla="*/ 0 w 138"/>
              <a:gd name="T47" fmla="*/ 20 h 102"/>
              <a:gd name="T48" fmla="*/ 2 w 138"/>
              <a:gd name="T49" fmla="*/ 28 h 102"/>
              <a:gd name="T50" fmla="*/ 2 w 138"/>
              <a:gd name="T51" fmla="*/ 28 h 102"/>
              <a:gd name="T52" fmla="*/ 12 w 138"/>
              <a:gd name="T53" fmla="*/ 48 h 102"/>
              <a:gd name="T54" fmla="*/ 26 w 138"/>
              <a:gd name="T55" fmla="*/ 66 h 102"/>
              <a:gd name="T56" fmla="*/ 40 w 138"/>
              <a:gd name="T57" fmla="*/ 80 h 102"/>
              <a:gd name="T58" fmla="*/ 56 w 138"/>
              <a:gd name="T59" fmla="*/ 90 h 102"/>
              <a:gd name="T60" fmla="*/ 56 w 138"/>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02">
                <a:moveTo>
                  <a:pt x="56" y="90"/>
                </a:moveTo>
                <a:lnTo>
                  <a:pt x="56" y="90"/>
                </a:lnTo>
                <a:lnTo>
                  <a:pt x="68" y="96"/>
                </a:lnTo>
                <a:lnTo>
                  <a:pt x="78" y="100"/>
                </a:lnTo>
                <a:lnTo>
                  <a:pt x="90" y="102"/>
                </a:lnTo>
                <a:lnTo>
                  <a:pt x="100" y="102"/>
                </a:lnTo>
                <a:lnTo>
                  <a:pt x="110" y="102"/>
                </a:lnTo>
                <a:lnTo>
                  <a:pt x="120" y="98"/>
                </a:lnTo>
                <a:lnTo>
                  <a:pt x="128" y="96"/>
                </a:lnTo>
                <a:lnTo>
                  <a:pt x="138" y="90"/>
                </a:lnTo>
                <a:lnTo>
                  <a:pt x="138" y="90"/>
                </a:lnTo>
                <a:lnTo>
                  <a:pt x="126" y="70"/>
                </a:lnTo>
                <a:lnTo>
                  <a:pt x="112" y="50"/>
                </a:lnTo>
                <a:lnTo>
                  <a:pt x="94" y="32"/>
                </a:lnTo>
                <a:lnTo>
                  <a:pt x="74" y="18"/>
                </a:lnTo>
                <a:lnTo>
                  <a:pt x="74" y="18"/>
                </a:lnTo>
                <a:lnTo>
                  <a:pt x="58" y="8"/>
                </a:lnTo>
                <a:lnTo>
                  <a:pt x="42" y="4"/>
                </a:lnTo>
                <a:lnTo>
                  <a:pt x="26" y="0"/>
                </a:lnTo>
                <a:lnTo>
                  <a:pt x="10" y="2"/>
                </a:lnTo>
                <a:lnTo>
                  <a:pt x="10" y="2"/>
                </a:lnTo>
                <a:lnTo>
                  <a:pt x="4" y="6"/>
                </a:lnTo>
                <a:lnTo>
                  <a:pt x="0" y="12"/>
                </a:lnTo>
                <a:lnTo>
                  <a:pt x="0" y="20"/>
                </a:lnTo>
                <a:lnTo>
                  <a:pt x="2" y="28"/>
                </a:lnTo>
                <a:lnTo>
                  <a:pt x="2" y="28"/>
                </a:lnTo>
                <a:lnTo>
                  <a:pt x="12" y="48"/>
                </a:lnTo>
                <a:lnTo>
                  <a:pt x="26" y="66"/>
                </a:lnTo>
                <a:lnTo>
                  <a:pt x="40" y="80"/>
                </a:lnTo>
                <a:lnTo>
                  <a:pt x="56" y="90"/>
                </a:lnTo>
                <a:lnTo>
                  <a:pt x="56"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0" name="Freeform 195"/>
          <p:cNvSpPr/>
          <p:nvPr/>
        </p:nvSpPr>
        <p:spPr bwMode="auto">
          <a:xfrm>
            <a:off x="5626706" y="4908706"/>
            <a:ext cx="25033" cy="49370"/>
          </a:xfrm>
          <a:custGeom>
            <a:avLst/>
            <a:gdLst>
              <a:gd name="T0" fmla="*/ 68 w 72"/>
              <a:gd name="T1" fmla="*/ 82 h 142"/>
              <a:gd name="T2" fmla="*/ 68 w 72"/>
              <a:gd name="T3" fmla="*/ 82 h 142"/>
              <a:gd name="T4" fmla="*/ 60 w 72"/>
              <a:gd name="T5" fmla="*/ 102 h 142"/>
              <a:gd name="T6" fmla="*/ 48 w 72"/>
              <a:gd name="T7" fmla="*/ 120 h 142"/>
              <a:gd name="T8" fmla="*/ 34 w 72"/>
              <a:gd name="T9" fmla="*/ 132 h 142"/>
              <a:gd name="T10" fmla="*/ 26 w 72"/>
              <a:gd name="T11" fmla="*/ 138 h 142"/>
              <a:gd name="T12" fmla="*/ 18 w 72"/>
              <a:gd name="T13" fmla="*/ 142 h 142"/>
              <a:gd name="T14" fmla="*/ 18 w 72"/>
              <a:gd name="T15" fmla="*/ 142 h 142"/>
              <a:gd name="T16" fmla="*/ 12 w 72"/>
              <a:gd name="T17" fmla="*/ 132 h 142"/>
              <a:gd name="T18" fmla="*/ 6 w 72"/>
              <a:gd name="T19" fmla="*/ 120 h 142"/>
              <a:gd name="T20" fmla="*/ 4 w 72"/>
              <a:gd name="T21" fmla="*/ 108 h 142"/>
              <a:gd name="T22" fmla="*/ 0 w 72"/>
              <a:gd name="T23" fmla="*/ 96 h 142"/>
              <a:gd name="T24" fmla="*/ 0 w 72"/>
              <a:gd name="T25" fmla="*/ 84 h 142"/>
              <a:gd name="T26" fmla="*/ 0 w 72"/>
              <a:gd name="T27" fmla="*/ 74 h 142"/>
              <a:gd name="T28" fmla="*/ 2 w 72"/>
              <a:gd name="T29" fmla="*/ 62 h 142"/>
              <a:gd name="T30" fmla="*/ 4 w 72"/>
              <a:gd name="T31" fmla="*/ 50 h 142"/>
              <a:gd name="T32" fmla="*/ 4 w 72"/>
              <a:gd name="T33" fmla="*/ 50 h 142"/>
              <a:gd name="T34" fmla="*/ 12 w 72"/>
              <a:gd name="T35" fmla="*/ 34 h 142"/>
              <a:gd name="T36" fmla="*/ 22 w 72"/>
              <a:gd name="T37" fmla="*/ 20 h 142"/>
              <a:gd name="T38" fmla="*/ 34 w 72"/>
              <a:gd name="T39" fmla="*/ 10 h 142"/>
              <a:gd name="T40" fmla="*/ 46 w 72"/>
              <a:gd name="T41" fmla="*/ 2 h 142"/>
              <a:gd name="T42" fmla="*/ 46 w 72"/>
              <a:gd name="T43" fmla="*/ 2 h 142"/>
              <a:gd name="T44" fmla="*/ 54 w 72"/>
              <a:gd name="T45" fmla="*/ 0 h 142"/>
              <a:gd name="T46" fmla="*/ 60 w 72"/>
              <a:gd name="T47" fmla="*/ 2 h 142"/>
              <a:gd name="T48" fmla="*/ 64 w 72"/>
              <a:gd name="T49" fmla="*/ 8 h 142"/>
              <a:gd name="T50" fmla="*/ 68 w 72"/>
              <a:gd name="T51" fmla="*/ 14 h 142"/>
              <a:gd name="T52" fmla="*/ 68 w 72"/>
              <a:gd name="T53" fmla="*/ 14 h 142"/>
              <a:gd name="T54" fmla="*/ 70 w 72"/>
              <a:gd name="T55" fmla="*/ 30 h 142"/>
              <a:gd name="T56" fmla="*/ 72 w 72"/>
              <a:gd name="T57" fmla="*/ 48 h 142"/>
              <a:gd name="T58" fmla="*/ 70 w 72"/>
              <a:gd name="T59" fmla="*/ 64 h 142"/>
              <a:gd name="T60" fmla="*/ 68 w 72"/>
              <a:gd name="T61" fmla="*/ 82 h 142"/>
              <a:gd name="T62" fmla="*/ 68 w 72"/>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2">
                <a:moveTo>
                  <a:pt x="68" y="82"/>
                </a:moveTo>
                <a:lnTo>
                  <a:pt x="68" y="82"/>
                </a:lnTo>
                <a:lnTo>
                  <a:pt x="60" y="102"/>
                </a:lnTo>
                <a:lnTo>
                  <a:pt x="48" y="120"/>
                </a:lnTo>
                <a:lnTo>
                  <a:pt x="34" y="132"/>
                </a:lnTo>
                <a:lnTo>
                  <a:pt x="26" y="138"/>
                </a:lnTo>
                <a:lnTo>
                  <a:pt x="18" y="142"/>
                </a:lnTo>
                <a:lnTo>
                  <a:pt x="18" y="142"/>
                </a:lnTo>
                <a:lnTo>
                  <a:pt x="12" y="132"/>
                </a:lnTo>
                <a:lnTo>
                  <a:pt x="6" y="120"/>
                </a:lnTo>
                <a:lnTo>
                  <a:pt x="4" y="108"/>
                </a:lnTo>
                <a:lnTo>
                  <a:pt x="0" y="96"/>
                </a:lnTo>
                <a:lnTo>
                  <a:pt x="0" y="84"/>
                </a:lnTo>
                <a:lnTo>
                  <a:pt x="0" y="74"/>
                </a:lnTo>
                <a:lnTo>
                  <a:pt x="2" y="62"/>
                </a:lnTo>
                <a:lnTo>
                  <a:pt x="4" y="50"/>
                </a:lnTo>
                <a:lnTo>
                  <a:pt x="4" y="50"/>
                </a:lnTo>
                <a:lnTo>
                  <a:pt x="12" y="34"/>
                </a:lnTo>
                <a:lnTo>
                  <a:pt x="22" y="20"/>
                </a:lnTo>
                <a:lnTo>
                  <a:pt x="34" y="10"/>
                </a:lnTo>
                <a:lnTo>
                  <a:pt x="46" y="2"/>
                </a:lnTo>
                <a:lnTo>
                  <a:pt x="46" y="2"/>
                </a:lnTo>
                <a:lnTo>
                  <a:pt x="54" y="0"/>
                </a:lnTo>
                <a:lnTo>
                  <a:pt x="60" y="2"/>
                </a:lnTo>
                <a:lnTo>
                  <a:pt x="64" y="8"/>
                </a:lnTo>
                <a:lnTo>
                  <a:pt x="68" y="14"/>
                </a:lnTo>
                <a:lnTo>
                  <a:pt x="68" y="14"/>
                </a:lnTo>
                <a:lnTo>
                  <a:pt x="70" y="30"/>
                </a:lnTo>
                <a:lnTo>
                  <a:pt x="72" y="48"/>
                </a:lnTo>
                <a:lnTo>
                  <a:pt x="70" y="64"/>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1" name="Freeform 196"/>
          <p:cNvSpPr/>
          <p:nvPr/>
        </p:nvSpPr>
        <p:spPr bwMode="auto">
          <a:xfrm>
            <a:off x="5609322" y="4978242"/>
            <a:ext cx="52152" cy="30596"/>
          </a:xfrm>
          <a:custGeom>
            <a:avLst/>
            <a:gdLst>
              <a:gd name="T0" fmla="*/ 70 w 150"/>
              <a:gd name="T1" fmla="*/ 84 h 88"/>
              <a:gd name="T2" fmla="*/ 70 w 150"/>
              <a:gd name="T3" fmla="*/ 84 h 88"/>
              <a:gd name="T4" fmla="*/ 82 w 150"/>
              <a:gd name="T5" fmla="*/ 86 h 88"/>
              <a:gd name="T6" fmla="*/ 94 w 150"/>
              <a:gd name="T7" fmla="*/ 88 h 88"/>
              <a:gd name="T8" fmla="*/ 104 w 150"/>
              <a:gd name="T9" fmla="*/ 88 h 88"/>
              <a:gd name="T10" fmla="*/ 116 w 150"/>
              <a:gd name="T11" fmla="*/ 86 h 88"/>
              <a:gd name="T12" fmla="*/ 124 w 150"/>
              <a:gd name="T13" fmla="*/ 84 h 88"/>
              <a:gd name="T14" fmla="*/ 134 w 150"/>
              <a:gd name="T15" fmla="*/ 78 h 88"/>
              <a:gd name="T16" fmla="*/ 142 w 150"/>
              <a:gd name="T17" fmla="*/ 74 h 88"/>
              <a:gd name="T18" fmla="*/ 150 w 150"/>
              <a:gd name="T19" fmla="*/ 68 h 88"/>
              <a:gd name="T20" fmla="*/ 150 w 150"/>
              <a:gd name="T21" fmla="*/ 68 h 88"/>
              <a:gd name="T22" fmla="*/ 134 w 150"/>
              <a:gd name="T23" fmla="*/ 48 h 88"/>
              <a:gd name="T24" fmla="*/ 116 w 150"/>
              <a:gd name="T25" fmla="*/ 32 h 88"/>
              <a:gd name="T26" fmla="*/ 96 w 150"/>
              <a:gd name="T27" fmla="*/ 18 h 88"/>
              <a:gd name="T28" fmla="*/ 74 w 150"/>
              <a:gd name="T29" fmla="*/ 8 h 88"/>
              <a:gd name="T30" fmla="*/ 74 w 150"/>
              <a:gd name="T31" fmla="*/ 8 h 88"/>
              <a:gd name="T32" fmla="*/ 56 w 150"/>
              <a:gd name="T33" fmla="*/ 2 h 88"/>
              <a:gd name="T34" fmla="*/ 38 w 150"/>
              <a:gd name="T35" fmla="*/ 0 h 88"/>
              <a:gd name="T36" fmla="*/ 22 w 150"/>
              <a:gd name="T37" fmla="*/ 0 h 88"/>
              <a:gd name="T38" fmla="*/ 8 w 150"/>
              <a:gd name="T39" fmla="*/ 4 h 88"/>
              <a:gd name="T40" fmla="*/ 8 w 150"/>
              <a:gd name="T41" fmla="*/ 4 h 88"/>
              <a:gd name="T42" fmla="*/ 2 w 150"/>
              <a:gd name="T43" fmla="*/ 10 h 88"/>
              <a:gd name="T44" fmla="*/ 0 w 150"/>
              <a:gd name="T45" fmla="*/ 16 h 88"/>
              <a:gd name="T46" fmla="*/ 0 w 150"/>
              <a:gd name="T47" fmla="*/ 24 h 88"/>
              <a:gd name="T48" fmla="*/ 6 w 150"/>
              <a:gd name="T49" fmla="*/ 32 h 88"/>
              <a:gd name="T50" fmla="*/ 6 w 150"/>
              <a:gd name="T51" fmla="*/ 32 h 88"/>
              <a:gd name="T52" fmla="*/ 18 w 150"/>
              <a:gd name="T53" fmla="*/ 50 h 88"/>
              <a:gd name="T54" fmla="*/ 34 w 150"/>
              <a:gd name="T55" fmla="*/ 64 h 88"/>
              <a:gd name="T56" fmla="*/ 52 w 150"/>
              <a:gd name="T57" fmla="*/ 76 h 88"/>
              <a:gd name="T58" fmla="*/ 70 w 150"/>
              <a:gd name="T59" fmla="*/ 84 h 88"/>
              <a:gd name="T60" fmla="*/ 70 w 150"/>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88">
                <a:moveTo>
                  <a:pt x="70" y="84"/>
                </a:moveTo>
                <a:lnTo>
                  <a:pt x="70" y="84"/>
                </a:lnTo>
                <a:lnTo>
                  <a:pt x="82" y="86"/>
                </a:lnTo>
                <a:lnTo>
                  <a:pt x="94" y="88"/>
                </a:lnTo>
                <a:lnTo>
                  <a:pt x="104" y="88"/>
                </a:lnTo>
                <a:lnTo>
                  <a:pt x="116" y="86"/>
                </a:lnTo>
                <a:lnTo>
                  <a:pt x="124" y="84"/>
                </a:lnTo>
                <a:lnTo>
                  <a:pt x="134" y="78"/>
                </a:lnTo>
                <a:lnTo>
                  <a:pt x="142" y="74"/>
                </a:lnTo>
                <a:lnTo>
                  <a:pt x="150" y="68"/>
                </a:lnTo>
                <a:lnTo>
                  <a:pt x="150" y="68"/>
                </a:lnTo>
                <a:lnTo>
                  <a:pt x="134" y="48"/>
                </a:lnTo>
                <a:lnTo>
                  <a:pt x="116" y="32"/>
                </a:lnTo>
                <a:lnTo>
                  <a:pt x="96" y="18"/>
                </a:lnTo>
                <a:lnTo>
                  <a:pt x="74" y="8"/>
                </a:lnTo>
                <a:lnTo>
                  <a:pt x="74" y="8"/>
                </a:lnTo>
                <a:lnTo>
                  <a:pt x="56" y="2"/>
                </a:lnTo>
                <a:lnTo>
                  <a:pt x="38" y="0"/>
                </a:lnTo>
                <a:lnTo>
                  <a:pt x="22" y="0"/>
                </a:lnTo>
                <a:lnTo>
                  <a:pt x="8" y="4"/>
                </a:lnTo>
                <a:lnTo>
                  <a:pt x="8" y="4"/>
                </a:lnTo>
                <a:lnTo>
                  <a:pt x="2" y="10"/>
                </a:lnTo>
                <a:lnTo>
                  <a:pt x="0" y="16"/>
                </a:lnTo>
                <a:lnTo>
                  <a:pt x="0" y="24"/>
                </a:lnTo>
                <a:lnTo>
                  <a:pt x="6" y="32"/>
                </a:lnTo>
                <a:lnTo>
                  <a:pt x="6" y="32"/>
                </a:lnTo>
                <a:lnTo>
                  <a:pt x="18" y="50"/>
                </a:lnTo>
                <a:lnTo>
                  <a:pt x="34" y="64"/>
                </a:lnTo>
                <a:lnTo>
                  <a:pt x="52" y="76"/>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2" name="Freeform 197"/>
          <p:cNvSpPr/>
          <p:nvPr/>
        </p:nvSpPr>
        <p:spPr bwMode="auto">
          <a:xfrm>
            <a:off x="5650348" y="4951123"/>
            <a:ext cx="23642" cy="50761"/>
          </a:xfrm>
          <a:custGeom>
            <a:avLst/>
            <a:gdLst>
              <a:gd name="T0" fmla="*/ 68 w 68"/>
              <a:gd name="T1" fmla="*/ 76 h 146"/>
              <a:gd name="T2" fmla="*/ 68 w 68"/>
              <a:gd name="T3" fmla="*/ 76 h 146"/>
              <a:gd name="T4" fmla="*/ 64 w 68"/>
              <a:gd name="T5" fmla="*/ 98 h 146"/>
              <a:gd name="T6" fmla="*/ 56 w 68"/>
              <a:gd name="T7" fmla="*/ 116 h 146"/>
              <a:gd name="T8" fmla="*/ 46 w 68"/>
              <a:gd name="T9" fmla="*/ 132 h 146"/>
              <a:gd name="T10" fmla="*/ 38 w 68"/>
              <a:gd name="T11" fmla="*/ 140 h 146"/>
              <a:gd name="T12" fmla="*/ 32 w 68"/>
              <a:gd name="T13" fmla="*/ 146 h 146"/>
              <a:gd name="T14" fmla="*/ 32 w 68"/>
              <a:gd name="T15" fmla="*/ 146 h 146"/>
              <a:gd name="T16" fmla="*/ 24 w 68"/>
              <a:gd name="T17" fmla="*/ 136 h 146"/>
              <a:gd name="T18" fmla="*/ 16 w 68"/>
              <a:gd name="T19" fmla="*/ 126 h 146"/>
              <a:gd name="T20" fmla="*/ 10 w 68"/>
              <a:gd name="T21" fmla="*/ 114 h 146"/>
              <a:gd name="T22" fmla="*/ 6 w 68"/>
              <a:gd name="T23" fmla="*/ 104 h 146"/>
              <a:gd name="T24" fmla="*/ 2 w 68"/>
              <a:gd name="T25" fmla="*/ 92 h 146"/>
              <a:gd name="T26" fmla="*/ 0 w 68"/>
              <a:gd name="T27" fmla="*/ 80 h 146"/>
              <a:gd name="T28" fmla="*/ 0 w 68"/>
              <a:gd name="T29" fmla="*/ 68 h 146"/>
              <a:gd name="T30" fmla="*/ 0 w 68"/>
              <a:gd name="T31" fmla="*/ 56 h 146"/>
              <a:gd name="T32" fmla="*/ 0 w 68"/>
              <a:gd name="T33" fmla="*/ 56 h 146"/>
              <a:gd name="T34" fmla="*/ 4 w 68"/>
              <a:gd name="T35" fmla="*/ 40 h 146"/>
              <a:gd name="T36" fmla="*/ 12 w 68"/>
              <a:gd name="T37" fmla="*/ 24 h 146"/>
              <a:gd name="T38" fmla="*/ 22 w 68"/>
              <a:gd name="T39" fmla="*/ 12 h 146"/>
              <a:gd name="T40" fmla="*/ 32 w 68"/>
              <a:gd name="T41" fmla="*/ 2 h 146"/>
              <a:gd name="T42" fmla="*/ 32 w 68"/>
              <a:gd name="T43" fmla="*/ 2 h 146"/>
              <a:gd name="T44" fmla="*/ 38 w 68"/>
              <a:gd name="T45" fmla="*/ 0 h 146"/>
              <a:gd name="T46" fmla="*/ 46 w 68"/>
              <a:gd name="T47" fmla="*/ 0 h 146"/>
              <a:gd name="T48" fmla="*/ 52 w 68"/>
              <a:gd name="T49" fmla="*/ 4 h 146"/>
              <a:gd name="T50" fmla="*/ 56 w 68"/>
              <a:gd name="T51" fmla="*/ 8 h 146"/>
              <a:gd name="T52" fmla="*/ 56 w 68"/>
              <a:gd name="T53" fmla="*/ 8 h 146"/>
              <a:gd name="T54" fmla="*/ 62 w 68"/>
              <a:gd name="T55" fmla="*/ 24 h 146"/>
              <a:gd name="T56" fmla="*/ 66 w 68"/>
              <a:gd name="T57" fmla="*/ 42 h 146"/>
              <a:gd name="T58" fmla="*/ 68 w 68"/>
              <a:gd name="T59" fmla="*/ 58 h 146"/>
              <a:gd name="T60" fmla="*/ 68 w 68"/>
              <a:gd name="T61" fmla="*/ 76 h 146"/>
              <a:gd name="T62" fmla="*/ 68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68" y="76"/>
                </a:moveTo>
                <a:lnTo>
                  <a:pt x="68" y="76"/>
                </a:lnTo>
                <a:lnTo>
                  <a:pt x="64" y="98"/>
                </a:lnTo>
                <a:lnTo>
                  <a:pt x="56" y="116"/>
                </a:lnTo>
                <a:lnTo>
                  <a:pt x="46" y="132"/>
                </a:lnTo>
                <a:lnTo>
                  <a:pt x="38" y="140"/>
                </a:lnTo>
                <a:lnTo>
                  <a:pt x="32" y="146"/>
                </a:lnTo>
                <a:lnTo>
                  <a:pt x="32" y="146"/>
                </a:lnTo>
                <a:lnTo>
                  <a:pt x="24" y="136"/>
                </a:lnTo>
                <a:lnTo>
                  <a:pt x="16" y="126"/>
                </a:lnTo>
                <a:lnTo>
                  <a:pt x="10" y="114"/>
                </a:lnTo>
                <a:lnTo>
                  <a:pt x="6" y="104"/>
                </a:lnTo>
                <a:lnTo>
                  <a:pt x="2" y="92"/>
                </a:lnTo>
                <a:lnTo>
                  <a:pt x="0" y="80"/>
                </a:lnTo>
                <a:lnTo>
                  <a:pt x="0" y="68"/>
                </a:lnTo>
                <a:lnTo>
                  <a:pt x="0" y="56"/>
                </a:lnTo>
                <a:lnTo>
                  <a:pt x="0" y="56"/>
                </a:lnTo>
                <a:lnTo>
                  <a:pt x="4" y="40"/>
                </a:lnTo>
                <a:lnTo>
                  <a:pt x="12" y="24"/>
                </a:lnTo>
                <a:lnTo>
                  <a:pt x="22" y="12"/>
                </a:lnTo>
                <a:lnTo>
                  <a:pt x="32" y="2"/>
                </a:lnTo>
                <a:lnTo>
                  <a:pt x="32" y="2"/>
                </a:lnTo>
                <a:lnTo>
                  <a:pt x="38" y="0"/>
                </a:lnTo>
                <a:lnTo>
                  <a:pt x="46" y="0"/>
                </a:lnTo>
                <a:lnTo>
                  <a:pt x="52" y="4"/>
                </a:lnTo>
                <a:lnTo>
                  <a:pt x="56" y="8"/>
                </a:lnTo>
                <a:lnTo>
                  <a:pt x="56" y="8"/>
                </a:lnTo>
                <a:lnTo>
                  <a:pt x="62" y="24"/>
                </a:lnTo>
                <a:lnTo>
                  <a:pt x="66" y="42"/>
                </a:lnTo>
                <a:lnTo>
                  <a:pt x="68" y="58"/>
                </a:lnTo>
                <a:lnTo>
                  <a:pt x="68" y="76"/>
                </a:lnTo>
                <a:lnTo>
                  <a:pt x="68"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3" name="Freeform 198"/>
          <p:cNvSpPr/>
          <p:nvPr/>
        </p:nvSpPr>
        <p:spPr bwMode="auto">
          <a:xfrm>
            <a:off x="5643395" y="5022745"/>
            <a:ext cx="54238" cy="27119"/>
          </a:xfrm>
          <a:custGeom>
            <a:avLst/>
            <a:gdLst>
              <a:gd name="T0" fmla="*/ 82 w 156"/>
              <a:gd name="T1" fmla="*/ 78 h 78"/>
              <a:gd name="T2" fmla="*/ 82 w 156"/>
              <a:gd name="T3" fmla="*/ 78 h 78"/>
              <a:gd name="T4" fmla="*/ 94 w 156"/>
              <a:gd name="T5" fmla="*/ 78 h 78"/>
              <a:gd name="T6" fmla="*/ 106 w 156"/>
              <a:gd name="T7" fmla="*/ 76 h 78"/>
              <a:gd name="T8" fmla="*/ 118 w 156"/>
              <a:gd name="T9" fmla="*/ 74 h 78"/>
              <a:gd name="T10" fmla="*/ 126 w 156"/>
              <a:gd name="T11" fmla="*/ 72 h 78"/>
              <a:gd name="T12" fmla="*/ 136 w 156"/>
              <a:gd name="T13" fmla="*/ 66 h 78"/>
              <a:gd name="T14" fmla="*/ 144 w 156"/>
              <a:gd name="T15" fmla="*/ 60 h 78"/>
              <a:gd name="T16" fmla="*/ 150 w 156"/>
              <a:gd name="T17" fmla="*/ 54 h 78"/>
              <a:gd name="T18" fmla="*/ 156 w 156"/>
              <a:gd name="T19" fmla="*/ 46 h 78"/>
              <a:gd name="T20" fmla="*/ 156 w 156"/>
              <a:gd name="T21" fmla="*/ 46 h 78"/>
              <a:gd name="T22" fmla="*/ 138 w 156"/>
              <a:gd name="T23" fmla="*/ 30 h 78"/>
              <a:gd name="T24" fmla="*/ 116 w 156"/>
              <a:gd name="T25" fmla="*/ 18 h 78"/>
              <a:gd name="T26" fmla="*/ 94 w 156"/>
              <a:gd name="T27" fmla="*/ 8 h 78"/>
              <a:gd name="T28" fmla="*/ 70 w 156"/>
              <a:gd name="T29" fmla="*/ 2 h 78"/>
              <a:gd name="T30" fmla="*/ 70 w 156"/>
              <a:gd name="T31" fmla="*/ 2 h 78"/>
              <a:gd name="T32" fmla="*/ 52 w 156"/>
              <a:gd name="T33" fmla="*/ 0 h 78"/>
              <a:gd name="T34" fmla="*/ 34 w 156"/>
              <a:gd name="T35" fmla="*/ 2 h 78"/>
              <a:gd name="T36" fmla="*/ 18 w 156"/>
              <a:gd name="T37" fmla="*/ 6 h 78"/>
              <a:gd name="T38" fmla="*/ 4 w 156"/>
              <a:gd name="T39" fmla="*/ 12 h 78"/>
              <a:gd name="T40" fmla="*/ 4 w 156"/>
              <a:gd name="T41" fmla="*/ 12 h 78"/>
              <a:gd name="T42" fmla="*/ 0 w 156"/>
              <a:gd name="T43" fmla="*/ 18 h 78"/>
              <a:gd name="T44" fmla="*/ 0 w 156"/>
              <a:gd name="T45" fmla="*/ 24 h 78"/>
              <a:gd name="T46" fmla="*/ 2 w 156"/>
              <a:gd name="T47" fmla="*/ 32 h 78"/>
              <a:gd name="T48" fmla="*/ 8 w 156"/>
              <a:gd name="T49" fmla="*/ 40 h 78"/>
              <a:gd name="T50" fmla="*/ 8 w 156"/>
              <a:gd name="T51" fmla="*/ 40 h 78"/>
              <a:gd name="T52" fmla="*/ 24 w 156"/>
              <a:gd name="T53" fmla="*/ 54 h 78"/>
              <a:gd name="T54" fmla="*/ 44 w 156"/>
              <a:gd name="T55" fmla="*/ 64 h 78"/>
              <a:gd name="T56" fmla="*/ 62 w 156"/>
              <a:gd name="T57" fmla="*/ 72 h 78"/>
              <a:gd name="T58" fmla="*/ 82 w 156"/>
              <a:gd name="T59" fmla="*/ 78 h 78"/>
              <a:gd name="T60" fmla="*/ 82 w 156"/>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78">
                <a:moveTo>
                  <a:pt x="82" y="78"/>
                </a:moveTo>
                <a:lnTo>
                  <a:pt x="82" y="78"/>
                </a:lnTo>
                <a:lnTo>
                  <a:pt x="94" y="78"/>
                </a:lnTo>
                <a:lnTo>
                  <a:pt x="106" y="76"/>
                </a:lnTo>
                <a:lnTo>
                  <a:pt x="118" y="74"/>
                </a:lnTo>
                <a:lnTo>
                  <a:pt x="126" y="72"/>
                </a:lnTo>
                <a:lnTo>
                  <a:pt x="136" y="66"/>
                </a:lnTo>
                <a:lnTo>
                  <a:pt x="144" y="60"/>
                </a:lnTo>
                <a:lnTo>
                  <a:pt x="150" y="54"/>
                </a:lnTo>
                <a:lnTo>
                  <a:pt x="156" y="46"/>
                </a:lnTo>
                <a:lnTo>
                  <a:pt x="156" y="46"/>
                </a:lnTo>
                <a:lnTo>
                  <a:pt x="138" y="30"/>
                </a:lnTo>
                <a:lnTo>
                  <a:pt x="116" y="18"/>
                </a:lnTo>
                <a:lnTo>
                  <a:pt x="94" y="8"/>
                </a:lnTo>
                <a:lnTo>
                  <a:pt x="70" y="2"/>
                </a:lnTo>
                <a:lnTo>
                  <a:pt x="70" y="2"/>
                </a:lnTo>
                <a:lnTo>
                  <a:pt x="52" y="0"/>
                </a:lnTo>
                <a:lnTo>
                  <a:pt x="34" y="2"/>
                </a:lnTo>
                <a:lnTo>
                  <a:pt x="18" y="6"/>
                </a:lnTo>
                <a:lnTo>
                  <a:pt x="4" y="12"/>
                </a:lnTo>
                <a:lnTo>
                  <a:pt x="4" y="12"/>
                </a:lnTo>
                <a:lnTo>
                  <a:pt x="0" y="18"/>
                </a:lnTo>
                <a:lnTo>
                  <a:pt x="0" y="24"/>
                </a:lnTo>
                <a:lnTo>
                  <a:pt x="2" y="32"/>
                </a:lnTo>
                <a:lnTo>
                  <a:pt x="8" y="40"/>
                </a:lnTo>
                <a:lnTo>
                  <a:pt x="8" y="40"/>
                </a:lnTo>
                <a:lnTo>
                  <a:pt x="24" y="54"/>
                </a:lnTo>
                <a:lnTo>
                  <a:pt x="44" y="64"/>
                </a:lnTo>
                <a:lnTo>
                  <a:pt x="62" y="72"/>
                </a:lnTo>
                <a:lnTo>
                  <a:pt x="82" y="78"/>
                </a:lnTo>
                <a:lnTo>
                  <a:pt x="82"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4" name="Freeform 199"/>
          <p:cNvSpPr/>
          <p:nvPr/>
        </p:nvSpPr>
        <p:spPr bwMode="auto">
          <a:xfrm>
            <a:off x="5681639" y="4987977"/>
            <a:ext cx="24338" cy="50761"/>
          </a:xfrm>
          <a:custGeom>
            <a:avLst/>
            <a:gdLst>
              <a:gd name="T0" fmla="*/ 70 w 70"/>
              <a:gd name="T1" fmla="*/ 70 h 146"/>
              <a:gd name="T2" fmla="*/ 70 w 70"/>
              <a:gd name="T3" fmla="*/ 70 h 146"/>
              <a:gd name="T4" fmla="*/ 70 w 70"/>
              <a:gd name="T5" fmla="*/ 92 h 146"/>
              <a:gd name="T6" fmla="*/ 66 w 70"/>
              <a:gd name="T7" fmla="*/ 112 h 146"/>
              <a:gd name="T8" fmla="*/ 58 w 70"/>
              <a:gd name="T9" fmla="*/ 130 h 146"/>
              <a:gd name="T10" fmla="*/ 54 w 70"/>
              <a:gd name="T11" fmla="*/ 140 h 146"/>
              <a:gd name="T12" fmla="*/ 46 w 70"/>
              <a:gd name="T13" fmla="*/ 146 h 146"/>
              <a:gd name="T14" fmla="*/ 46 w 70"/>
              <a:gd name="T15" fmla="*/ 146 h 146"/>
              <a:gd name="T16" fmla="*/ 38 w 70"/>
              <a:gd name="T17" fmla="*/ 138 h 146"/>
              <a:gd name="T18" fmla="*/ 28 w 70"/>
              <a:gd name="T19" fmla="*/ 130 h 146"/>
              <a:gd name="T20" fmla="*/ 20 w 70"/>
              <a:gd name="T21" fmla="*/ 120 h 146"/>
              <a:gd name="T22" fmla="*/ 14 w 70"/>
              <a:gd name="T23" fmla="*/ 110 h 146"/>
              <a:gd name="T24" fmla="*/ 8 w 70"/>
              <a:gd name="T25" fmla="*/ 100 h 146"/>
              <a:gd name="T26" fmla="*/ 4 w 70"/>
              <a:gd name="T27" fmla="*/ 88 h 146"/>
              <a:gd name="T28" fmla="*/ 0 w 70"/>
              <a:gd name="T29" fmla="*/ 76 h 146"/>
              <a:gd name="T30" fmla="*/ 0 w 70"/>
              <a:gd name="T31" fmla="*/ 64 h 146"/>
              <a:gd name="T32" fmla="*/ 0 w 70"/>
              <a:gd name="T33" fmla="*/ 64 h 146"/>
              <a:gd name="T34" fmla="*/ 0 w 70"/>
              <a:gd name="T35" fmla="*/ 48 h 146"/>
              <a:gd name="T36" fmla="*/ 4 w 70"/>
              <a:gd name="T37" fmla="*/ 32 h 146"/>
              <a:gd name="T38" fmla="*/ 10 w 70"/>
              <a:gd name="T39" fmla="*/ 16 h 146"/>
              <a:gd name="T40" fmla="*/ 20 w 70"/>
              <a:gd name="T41" fmla="*/ 4 h 146"/>
              <a:gd name="T42" fmla="*/ 20 w 70"/>
              <a:gd name="T43" fmla="*/ 4 h 146"/>
              <a:gd name="T44" fmla="*/ 24 w 70"/>
              <a:gd name="T45" fmla="*/ 0 h 146"/>
              <a:gd name="T46" fmla="*/ 32 w 70"/>
              <a:gd name="T47" fmla="*/ 0 h 146"/>
              <a:gd name="T48" fmla="*/ 38 w 70"/>
              <a:gd name="T49" fmla="*/ 2 h 146"/>
              <a:gd name="T50" fmla="*/ 44 w 70"/>
              <a:gd name="T51" fmla="*/ 8 h 146"/>
              <a:gd name="T52" fmla="*/ 44 w 70"/>
              <a:gd name="T53" fmla="*/ 8 h 146"/>
              <a:gd name="T54" fmla="*/ 52 w 70"/>
              <a:gd name="T55" fmla="*/ 22 h 146"/>
              <a:gd name="T56" fmla="*/ 60 w 70"/>
              <a:gd name="T57" fmla="*/ 36 h 146"/>
              <a:gd name="T58" fmla="*/ 66 w 70"/>
              <a:gd name="T59" fmla="*/ 54 h 146"/>
              <a:gd name="T60" fmla="*/ 70 w 70"/>
              <a:gd name="T61" fmla="*/ 70 h 146"/>
              <a:gd name="T62" fmla="*/ 70 w 70"/>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6">
                <a:moveTo>
                  <a:pt x="70" y="70"/>
                </a:moveTo>
                <a:lnTo>
                  <a:pt x="70" y="70"/>
                </a:lnTo>
                <a:lnTo>
                  <a:pt x="70" y="92"/>
                </a:lnTo>
                <a:lnTo>
                  <a:pt x="66" y="112"/>
                </a:lnTo>
                <a:lnTo>
                  <a:pt x="58" y="130"/>
                </a:lnTo>
                <a:lnTo>
                  <a:pt x="54" y="140"/>
                </a:lnTo>
                <a:lnTo>
                  <a:pt x="46" y="146"/>
                </a:lnTo>
                <a:lnTo>
                  <a:pt x="46" y="146"/>
                </a:lnTo>
                <a:lnTo>
                  <a:pt x="38" y="138"/>
                </a:lnTo>
                <a:lnTo>
                  <a:pt x="28" y="130"/>
                </a:lnTo>
                <a:lnTo>
                  <a:pt x="20" y="120"/>
                </a:lnTo>
                <a:lnTo>
                  <a:pt x="14" y="110"/>
                </a:lnTo>
                <a:lnTo>
                  <a:pt x="8" y="100"/>
                </a:lnTo>
                <a:lnTo>
                  <a:pt x="4" y="88"/>
                </a:lnTo>
                <a:lnTo>
                  <a:pt x="0" y="76"/>
                </a:lnTo>
                <a:lnTo>
                  <a:pt x="0" y="64"/>
                </a:lnTo>
                <a:lnTo>
                  <a:pt x="0" y="64"/>
                </a:lnTo>
                <a:lnTo>
                  <a:pt x="0" y="48"/>
                </a:lnTo>
                <a:lnTo>
                  <a:pt x="4" y="32"/>
                </a:lnTo>
                <a:lnTo>
                  <a:pt x="10" y="16"/>
                </a:lnTo>
                <a:lnTo>
                  <a:pt x="20" y="4"/>
                </a:lnTo>
                <a:lnTo>
                  <a:pt x="20" y="4"/>
                </a:lnTo>
                <a:lnTo>
                  <a:pt x="24" y="0"/>
                </a:lnTo>
                <a:lnTo>
                  <a:pt x="32" y="0"/>
                </a:lnTo>
                <a:lnTo>
                  <a:pt x="38" y="2"/>
                </a:lnTo>
                <a:lnTo>
                  <a:pt x="44" y="8"/>
                </a:lnTo>
                <a:lnTo>
                  <a:pt x="44" y="8"/>
                </a:lnTo>
                <a:lnTo>
                  <a:pt x="52" y="22"/>
                </a:lnTo>
                <a:lnTo>
                  <a:pt x="60" y="36"/>
                </a:lnTo>
                <a:lnTo>
                  <a:pt x="66" y="54"/>
                </a:lnTo>
                <a:lnTo>
                  <a:pt x="70" y="70"/>
                </a:lnTo>
                <a:lnTo>
                  <a:pt x="7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5" name="Freeform 200"/>
          <p:cNvSpPr/>
          <p:nvPr/>
        </p:nvSpPr>
        <p:spPr bwMode="auto">
          <a:xfrm>
            <a:off x="5685811" y="5058903"/>
            <a:ext cx="56324" cy="25033"/>
          </a:xfrm>
          <a:custGeom>
            <a:avLst/>
            <a:gdLst>
              <a:gd name="T0" fmla="*/ 94 w 162"/>
              <a:gd name="T1" fmla="*/ 72 h 72"/>
              <a:gd name="T2" fmla="*/ 94 w 162"/>
              <a:gd name="T3" fmla="*/ 72 h 72"/>
              <a:gd name="T4" fmla="*/ 106 w 162"/>
              <a:gd name="T5" fmla="*/ 70 h 72"/>
              <a:gd name="T6" fmla="*/ 118 w 162"/>
              <a:gd name="T7" fmla="*/ 68 h 72"/>
              <a:gd name="T8" fmla="*/ 128 w 162"/>
              <a:gd name="T9" fmla="*/ 64 h 72"/>
              <a:gd name="T10" fmla="*/ 138 w 162"/>
              <a:gd name="T11" fmla="*/ 58 h 72"/>
              <a:gd name="T12" fmla="*/ 146 w 162"/>
              <a:gd name="T13" fmla="*/ 52 h 72"/>
              <a:gd name="T14" fmla="*/ 152 w 162"/>
              <a:gd name="T15" fmla="*/ 44 h 72"/>
              <a:gd name="T16" fmla="*/ 158 w 162"/>
              <a:gd name="T17" fmla="*/ 36 h 72"/>
              <a:gd name="T18" fmla="*/ 162 w 162"/>
              <a:gd name="T19" fmla="*/ 28 h 72"/>
              <a:gd name="T20" fmla="*/ 162 w 162"/>
              <a:gd name="T21" fmla="*/ 28 h 72"/>
              <a:gd name="T22" fmla="*/ 140 w 162"/>
              <a:gd name="T23" fmla="*/ 16 h 72"/>
              <a:gd name="T24" fmla="*/ 116 w 162"/>
              <a:gd name="T25" fmla="*/ 8 h 72"/>
              <a:gd name="T26" fmla="*/ 92 w 162"/>
              <a:gd name="T27" fmla="*/ 2 h 72"/>
              <a:gd name="T28" fmla="*/ 66 w 162"/>
              <a:gd name="T29" fmla="*/ 0 h 72"/>
              <a:gd name="T30" fmla="*/ 66 w 162"/>
              <a:gd name="T31" fmla="*/ 0 h 72"/>
              <a:gd name="T32" fmla="*/ 48 w 162"/>
              <a:gd name="T33" fmla="*/ 2 h 72"/>
              <a:gd name="T34" fmla="*/ 32 w 162"/>
              <a:gd name="T35" fmla="*/ 6 h 72"/>
              <a:gd name="T36" fmla="*/ 16 w 162"/>
              <a:gd name="T37" fmla="*/ 14 h 72"/>
              <a:gd name="T38" fmla="*/ 4 w 162"/>
              <a:gd name="T39" fmla="*/ 24 h 72"/>
              <a:gd name="T40" fmla="*/ 4 w 162"/>
              <a:gd name="T41" fmla="*/ 24 h 72"/>
              <a:gd name="T42" fmla="*/ 0 w 162"/>
              <a:gd name="T43" fmla="*/ 30 h 72"/>
              <a:gd name="T44" fmla="*/ 2 w 162"/>
              <a:gd name="T45" fmla="*/ 36 h 72"/>
              <a:gd name="T46" fmla="*/ 6 w 162"/>
              <a:gd name="T47" fmla="*/ 44 h 72"/>
              <a:gd name="T48" fmla="*/ 12 w 162"/>
              <a:gd name="T49" fmla="*/ 50 h 72"/>
              <a:gd name="T50" fmla="*/ 12 w 162"/>
              <a:gd name="T51" fmla="*/ 50 h 72"/>
              <a:gd name="T52" fmla="*/ 32 w 162"/>
              <a:gd name="T53" fmla="*/ 60 h 72"/>
              <a:gd name="T54" fmla="*/ 52 w 162"/>
              <a:gd name="T55" fmla="*/ 68 h 72"/>
              <a:gd name="T56" fmla="*/ 74 w 162"/>
              <a:gd name="T57" fmla="*/ 72 h 72"/>
              <a:gd name="T58" fmla="*/ 94 w 162"/>
              <a:gd name="T59" fmla="*/ 72 h 72"/>
              <a:gd name="T60" fmla="*/ 94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94" y="72"/>
                </a:moveTo>
                <a:lnTo>
                  <a:pt x="94" y="72"/>
                </a:lnTo>
                <a:lnTo>
                  <a:pt x="106" y="70"/>
                </a:lnTo>
                <a:lnTo>
                  <a:pt x="118" y="68"/>
                </a:lnTo>
                <a:lnTo>
                  <a:pt x="128" y="64"/>
                </a:lnTo>
                <a:lnTo>
                  <a:pt x="138" y="58"/>
                </a:lnTo>
                <a:lnTo>
                  <a:pt x="146" y="52"/>
                </a:lnTo>
                <a:lnTo>
                  <a:pt x="152" y="44"/>
                </a:lnTo>
                <a:lnTo>
                  <a:pt x="158" y="36"/>
                </a:lnTo>
                <a:lnTo>
                  <a:pt x="162" y="28"/>
                </a:lnTo>
                <a:lnTo>
                  <a:pt x="162" y="28"/>
                </a:lnTo>
                <a:lnTo>
                  <a:pt x="140" y="16"/>
                </a:lnTo>
                <a:lnTo>
                  <a:pt x="116" y="8"/>
                </a:lnTo>
                <a:lnTo>
                  <a:pt x="92" y="2"/>
                </a:lnTo>
                <a:lnTo>
                  <a:pt x="66" y="0"/>
                </a:lnTo>
                <a:lnTo>
                  <a:pt x="66" y="0"/>
                </a:lnTo>
                <a:lnTo>
                  <a:pt x="48" y="2"/>
                </a:lnTo>
                <a:lnTo>
                  <a:pt x="32" y="6"/>
                </a:lnTo>
                <a:lnTo>
                  <a:pt x="16" y="14"/>
                </a:lnTo>
                <a:lnTo>
                  <a:pt x="4" y="24"/>
                </a:lnTo>
                <a:lnTo>
                  <a:pt x="4" y="24"/>
                </a:lnTo>
                <a:lnTo>
                  <a:pt x="0" y="30"/>
                </a:lnTo>
                <a:lnTo>
                  <a:pt x="2" y="36"/>
                </a:lnTo>
                <a:lnTo>
                  <a:pt x="6" y="44"/>
                </a:lnTo>
                <a:lnTo>
                  <a:pt x="12" y="50"/>
                </a:lnTo>
                <a:lnTo>
                  <a:pt x="12" y="50"/>
                </a:lnTo>
                <a:lnTo>
                  <a:pt x="32" y="60"/>
                </a:lnTo>
                <a:lnTo>
                  <a:pt x="52" y="68"/>
                </a:lnTo>
                <a:lnTo>
                  <a:pt x="74" y="72"/>
                </a:lnTo>
                <a:lnTo>
                  <a:pt x="94" y="72"/>
                </a:lnTo>
                <a:lnTo>
                  <a:pt x="94"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6" name="Freeform 201"/>
          <p:cNvSpPr/>
          <p:nvPr/>
        </p:nvSpPr>
        <p:spPr bwMode="auto">
          <a:xfrm>
            <a:off x="5718493" y="5019268"/>
            <a:ext cx="27814" cy="49370"/>
          </a:xfrm>
          <a:custGeom>
            <a:avLst/>
            <a:gdLst>
              <a:gd name="T0" fmla="*/ 74 w 80"/>
              <a:gd name="T1" fmla="*/ 62 h 142"/>
              <a:gd name="T2" fmla="*/ 74 w 80"/>
              <a:gd name="T3" fmla="*/ 62 h 142"/>
              <a:gd name="T4" fmla="*/ 80 w 80"/>
              <a:gd name="T5" fmla="*/ 84 h 142"/>
              <a:gd name="T6" fmla="*/ 80 w 80"/>
              <a:gd name="T7" fmla="*/ 104 h 142"/>
              <a:gd name="T8" fmla="*/ 78 w 80"/>
              <a:gd name="T9" fmla="*/ 114 h 142"/>
              <a:gd name="T10" fmla="*/ 76 w 80"/>
              <a:gd name="T11" fmla="*/ 124 h 142"/>
              <a:gd name="T12" fmla="*/ 72 w 80"/>
              <a:gd name="T13" fmla="*/ 134 h 142"/>
              <a:gd name="T14" fmla="*/ 68 w 80"/>
              <a:gd name="T15" fmla="*/ 142 h 142"/>
              <a:gd name="T16" fmla="*/ 68 w 80"/>
              <a:gd name="T17" fmla="*/ 142 h 142"/>
              <a:gd name="T18" fmla="*/ 56 w 80"/>
              <a:gd name="T19" fmla="*/ 136 h 142"/>
              <a:gd name="T20" fmla="*/ 46 w 80"/>
              <a:gd name="T21" fmla="*/ 128 h 142"/>
              <a:gd name="T22" fmla="*/ 36 w 80"/>
              <a:gd name="T23" fmla="*/ 120 h 142"/>
              <a:gd name="T24" fmla="*/ 28 w 80"/>
              <a:gd name="T25" fmla="*/ 112 h 142"/>
              <a:gd name="T26" fmla="*/ 20 w 80"/>
              <a:gd name="T27" fmla="*/ 102 h 142"/>
              <a:gd name="T28" fmla="*/ 12 w 80"/>
              <a:gd name="T29" fmla="*/ 92 h 142"/>
              <a:gd name="T30" fmla="*/ 8 w 80"/>
              <a:gd name="T31" fmla="*/ 82 h 142"/>
              <a:gd name="T32" fmla="*/ 4 w 80"/>
              <a:gd name="T33" fmla="*/ 70 h 142"/>
              <a:gd name="T34" fmla="*/ 4 w 80"/>
              <a:gd name="T35" fmla="*/ 70 h 142"/>
              <a:gd name="T36" fmla="*/ 0 w 80"/>
              <a:gd name="T37" fmla="*/ 52 h 142"/>
              <a:gd name="T38" fmla="*/ 0 w 80"/>
              <a:gd name="T39" fmla="*/ 36 h 142"/>
              <a:gd name="T40" fmla="*/ 4 w 80"/>
              <a:gd name="T41" fmla="*/ 20 h 142"/>
              <a:gd name="T42" fmla="*/ 10 w 80"/>
              <a:gd name="T43" fmla="*/ 6 h 142"/>
              <a:gd name="T44" fmla="*/ 10 w 80"/>
              <a:gd name="T45" fmla="*/ 6 h 142"/>
              <a:gd name="T46" fmla="*/ 16 w 80"/>
              <a:gd name="T47" fmla="*/ 2 h 142"/>
              <a:gd name="T48" fmla="*/ 22 w 80"/>
              <a:gd name="T49" fmla="*/ 0 h 142"/>
              <a:gd name="T50" fmla="*/ 28 w 80"/>
              <a:gd name="T51" fmla="*/ 2 h 142"/>
              <a:gd name="T52" fmla="*/ 36 w 80"/>
              <a:gd name="T53" fmla="*/ 6 h 142"/>
              <a:gd name="T54" fmla="*/ 36 w 80"/>
              <a:gd name="T55" fmla="*/ 6 h 142"/>
              <a:gd name="T56" fmla="*/ 48 w 80"/>
              <a:gd name="T57" fmla="*/ 18 h 142"/>
              <a:gd name="T58" fmla="*/ 58 w 80"/>
              <a:gd name="T59" fmla="*/ 30 h 142"/>
              <a:gd name="T60" fmla="*/ 68 w 80"/>
              <a:gd name="T61" fmla="*/ 46 h 142"/>
              <a:gd name="T62" fmla="*/ 74 w 80"/>
              <a:gd name="T63" fmla="*/ 62 h 142"/>
              <a:gd name="T64" fmla="*/ 74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74" y="62"/>
                </a:moveTo>
                <a:lnTo>
                  <a:pt x="74" y="62"/>
                </a:lnTo>
                <a:lnTo>
                  <a:pt x="80" y="84"/>
                </a:lnTo>
                <a:lnTo>
                  <a:pt x="80" y="104"/>
                </a:lnTo>
                <a:lnTo>
                  <a:pt x="78" y="114"/>
                </a:lnTo>
                <a:lnTo>
                  <a:pt x="76" y="124"/>
                </a:lnTo>
                <a:lnTo>
                  <a:pt x="72" y="134"/>
                </a:lnTo>
                <a:lnTo>
                  <a:pt x="68" y="142"/>
                </a:lnTo>
                <a:lnTo>
                  <a:pt x="68" y="142"/>
                </a:lnTo>
                <a:lnTo>
                  <a:pt x="56" y="136"/>
                </a:lnTo>
                <a:lnTo>
                  <a:pt x="46" y="128"/>
                </a:lnTo>
                <a:lnTo>
                  <a:pt x="36" y="120"/>
                </a:lnTo>
                <a:lnTo>
                  <a:pt x="28" y="112"/>
                </a:lnTo>
                <a:lnTo>
                  <a:pt x="20" y="102"/>
                </a:lnTo>
                <a:lnTo>
                  <a:pt x="12" y="92"/>
                </a:lnTo>
                <a:lnTo>
                  <a:pt x="8" y="82"/>
                </a:lnTo>
                <a:lnTo>
                  <a:pt x="4" y="70"/>
                </a:lnTo>
                <a:lnTo>
                  <a:pt x="4" y="70"/>
                </a:lnTo>
                <a:lnTo>
                  <a:pt x="0" y="52"/>
                </a:lnTo>
                <a:lnTo>
                  <a:pt x="0" y="36"/>
                </a:lnTo>
                <a:lnTo>
                  <a:pt x="4" y="20"/>
                </a:lnTo>
                <a:lnTo>
                  <a:pt x="10" y="6"/>
                </a:lnTo>
                <a:lnTo>
                  <a:pt x="10" y="6"/>
                </a:lnTo>
                <a:lnTo>
                  <a:pt x="16" y="2"/>
                </a:lnTo>
                <a:lnTo>
                  <a:pt x="22" y="0"/>
                </a:lnTo>
                <a:lnTo>
                  <a:pt x="28" y="2"/>
                </a:lnTo>
                <a:lnTo>
                  <a:pt x="36" y="6"/>
                </a:lnTo>
                <a:lnTo>
                  <a:pt x="36" y="6"/>
                </a:lnTo>
                <a:lnTo>
                  <a:pt x="48" y="18"/>
                </a:lnTo>
                <a:lnTo>
                  <a:pt x="58" y="30"/>
                </a:lnTo>
                <a:lnTo>
                  <a:pt x="68" y="46"/>
                </a:lnTo>
                <a:lnTo>
                  <a:pt x="74" y="62"/>
                </a:lnTo>
                <a:lnTo>
                  <a:pt x="74"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7" name="Freeform 202"/>
          <p:cNvSpPr/>
          <p:nvPr/>
        </p:nvSpPr>
        <p:spPr bwMode="auto">
          <a:xfrm>
            <a:off x="6057827" y="4752946"/>
            <a:ext cx="27814" cy="52847"/>
          </a:xfrm>
          <a:custGeom>
            <a:avLst/>
            <a:gdLst>
              <a:gd name="T0" fmla="*/ 68 w 80"/>
              <a:gd name="T1" fmla="*/ 106 h 152"/>
              <a:gd name="T2" fmla="*/ 68 w 80"/>
              <a:gd name="T3" fmla="*/ 106 h 152"/>
              <a:gd name="T4" fmla="*/ 62 w 80"/>
              <a:gd name="T5" fmla="*/ 116 h 152"/>
              <a:gd name="T6" fmla="*/ 56 w 80"/>
              <a:gd name="T7" fmla="*/ 126 h 152"/>
              <a:gd name="T8" fmla="*/ 48 w 80"/>
              <a:gd name="T9" fmla="*/ 134 h 152"/>
              <a:gd name="T10" fmla="*/ 40 w 80"/>
              <a:gd name="T11" fmla="*/ 140 h 152"/>
              <a:gd name="T12" fmla="*/ 30 w 80"/>
              <a:gd name="T13" fmla="*/ 146 h 152"/>
              <a:gd name="T14" fmla="*/ 22 w 80"/>
              <a:gd name="T15" fmla="*/ 148 h 152"/>
              <a:gd name="T16" fmla="*/ 12 w 80"/>
              <a:gd name="T17" fmla="*/ 150 h 152"/>
              <a:gd name="T18" fmla="*/ 2 w 80"/>
              <a:gd name="T19" fmla="*/ 152 h 152"/>
              <a:gd name="T20" fmla="*/ 2 w 80"/>
              <a:gd name="T21" fmla="*/ 152 h 152"/>
              <a:gd name="T22" fmla="*/ 0 w 80"/>
              <a:gd name="T23" fmla="*/ 126 h 152"/>
              <a:gd name="T24" fmla="*/ 0 w 80"/>
              <a:gd name="T25" fmla="*/ 100 h 152"/>
              <a:gd name="T26" fmla="*/ 4 w 80"/>
              <a:gd name="T27" fmla="*/ 76 h 152"/>
              <a:gd name="T28" fmla="*/ 12 w 80"/>
              <a:gd name="T29" fmla="*/ 52 h 152"/>
              <a:gd name="T30" fmla="*/ 12 w 80"/>
              <a:gd name="T31" fmla="*/ 52 h 152"/>
              <a:gd name="T32" fmla="*/ 20 w 80"/>
              <a:gd name="T33" fmla="*/ 34 h 152"/>
              <a:gd name="T34" fmla="*/ 30 w 80"/>
              <a:gd name="T35" fmla="*/ 20 h 152"/>
              <a:gd name="T36" fmla="*/ 42 w 80"/>
              <a:gd name="T37" fmla="*/ 8 h 152"/>
              <a:gd name="T38" fmla="*/ 56 w 80"/>
              <a:gd name="T39" fmla="*/ 0 h 152"/>
              <a:gd name="T40" fmla="*/ 56 w 80"/>
              <a:gd name="T41" fmla="*/ 0 h 152"/>
              <a:gd name="T42" fmla="*/ 62 w 80"/>
              <a:gd name="T43" fmla="*/ 0 h 152"/>
              <a:gd name="T44" fmla="*/ 68 w 80"/>
              <a:gd name="T45" fmla="*/ 2 h 152"/>
              <a:gd name="T46" fmla="*/ 74 w 80"/>
              <a:gd name="T47" fmla="*/ 10 h 152"/>
              <a:gd name="T48" fmla="*/ 78 w 80"/>
              <a:gd name="T49" fmla="*/ 18 h 152"/>
              <a:gd name="T50" fmla="*/ 78 w 80"/>
              <a:gd name="T51" fmla="*/ 18 h 152"/>
              <a:gd name="T52" fmla="*/ 80 w 80"/>
              <a:gd name="T53" fmla="*/ 42 h 152"/>
              <a:gd name="T54" fmla="*/ 80 w 80"/>
              <a:gd name="T55" fmla="*/ 64 h 152"/>
              <a:gd name="T56" fmla="*/ 76 w 80"/>
              <a:gd name="T57" fmla="*/ 86 h 152"/>
              <a:gd name="T58" fmla="*/ 68 w 80"/>
              <a:gd name="T59" fmla="*/ 106 h 152"/>
              <a:gd name="T60" fmla="*/ 68 w 80"/>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52">
                <a:moveTo>
                  <a:pt x="68" y="106"/>
                </a:moveTo>
                <a:lnTo>
                  <a:pt x="68" y="106"/>
                </a:lnTo>
                <a:lnTo>
                  <a:pt x="62" y="116"/>
                </a:lnTo>
                <a:lnTo>
                  <a:pt x="56" y="126"/>
                </a:lnTo>
                <a:lnTo>
                  <a:pt x="48" y="134"/>
                </a:lnTo>
                <a:lnTo>
                  <a:pt x="40" y="140"/>
                </a:lnTo>
                <a:lnTo>
                  <a:pt x="30" y="146"/>
                </a:lnTo>
                <a:lnTo>
                  <a:pt x="22" y="148"/>
                </a:lnTo>
                <a:lnTo>
                  <a:pt x="12" y="150"/>
                </a:lnTo>
                <a:lnTo>
                  <a:pt x="2" y="152"/>
                </a:lnTo>
                <a:lnTo>
                  <a:pt x="2" y="152"/>
                </a:lnTo>
                <a:lnTo>
                  <a:pt x="0" y="126"/>
                </a:lnTo>
                <a:lnTo>
                  <a:pt x="0" y="100"/>
                </a:lnTo>
                <a:lnTo>
                  <a:pt x="4" y="76"/>
                </a:lnTo>
                <a:lnTo>
                  <a:pt x="12" y="52"/>
                </a:lnTo>
                <a:lnTo>
                  <a:pt x="12" y="52"/>
                </a:lnTo>
                <a:lnTo>
                  <a:pt x="20" y="34"/>
                </a:lnTo>
                <a:lnTo>
                  <a:pt x="30" y="20"/>
                </a:lnTo>
                <a:lnTo>
                  <a:pt x="42" y="8"/>
                </a:lnTo>
                <a:lnTo>
                  <a:pt x="56" y="0"/>
                </a:lnTo>
                <a:lnTo>
                  <a:pt x="56" y="0"/>
                </a:lnTo>
                <a:lnTo>
                  <a:pt x="62" y="0"/>
                </a:lnTo>
                <a:lnTo>
                  <a:pt x="68" y="2"/>
                </a:lnTo>
                <a:lnTo>
                  <a:pt x="74" y="10"/>
                </a:lnTo>
                <a:lnTo>
                  <a:pt x="78" y="18"/>
                </a:lnTo>
                <a:lnTo>
                  <a:pt x="78" y="18"/>
                </a:lnTo>
                <a:lnTo>
                  <a:pt x="80" y="42"/>
                </a:lnTo>
                <a:lnTo>
                  <a:pt x="80" y="64"/>
                </a:lnTo>
                <a:lnTo>
                  <a:pt x="76" y="86"/>
                </a:lnTo>
                <a:lnTo>
                  <a:pt x="68" y="106"/>
                </a:lnTo>
                <a:lnTo>
                  <a:pt x="68"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8" name="Freeform 203"/>
          <p:cNvSpPr/>
          <p:nvPr/>
        </p:nvSpPr>
        <p:spPr bwMode="auto">
          <a:xfrm>
            <a:off x="6018192" y="4768940"/>
            <a:ext cx="40331" cy="37549"/>
          </a:xfrm>
          <a:custGeom>
            <a:avLst/>
            <a:gdLst>
              <a:gd name="T0" fmla="*/ 40 w 116"/>
              <a:gd name="T1" fmla="*/ 82 h 108"/>
              <a:gd name="T2" fmla="*/ 40 w 116"/>
              <a:gd name="T3" fmla="*/ 82 h 108"/>
              <a:gd name="T4" fmla="*/ 58 w 116"/>
              <a:gd name="T5" fmla="*/ 96 h 108"/>
              <a:gd name="T6" fmla="*/ 78 w 116"/>
              <a:gd name="T7" fmla="*/ 104 h 108"/>
              <a:gd name="T8" fmla="*/ 88 w 116"/>
              <a:gd name="T9" fmla="*/ 106 h 108"/>
              <a:gd name="T10" fmla="*/ 98 w 116"/>
              <a:gd name="T11" fmla="*/ 108 h 108"/>
              <a:gd name="T12" fmla="*/ 106 w 116"/>
              <a:gd name="T13" fmla="*/ 108 h 108"/>
              <a:gd name="T14" fmla="*/ 116 w 116"/>
              <a:gd name="T15" fmla="*/ 106 h 108"/>
              <a:gd name="T16" fmla="*/ 116 w 116"/>
              <a:gd name="T17" fmla="*/ 106 h 108"/>
              <a:gd name="T18" fmla="*/ 116 w 116"/>
              <a:gd name="T19" fmla="*/ 94 h 108"/>
              <a:gd name="T20" fmla="*/ 112 w 116"/>
              <a:gd name="T21" fmla="*/ 80 h 108"/>
              <a:gd name="T22" fmla="*/ 108 w 116"/>
              <a:gd name="T23" fmla="*/ 68 h 108"/>
              <a:gd name="T24" fmla="*/ 104 w 116"/>
              <a:gd name="T25" fmla="*/ 56 h 108"/>
              <a:gd name="T26" fmla="*/ 98 w 116"/>
              <a:gd name="T27" fmla="*/ 46 h 108"/>
              <a:gd name="T28" fmla="*/ 90 w 116"/>
              <a:gd name="T29" fmla="*/ 36 h 108"/>
              <a:gd name="T30" fmla="*/ 82 w 116"/>
              <a:gd name="T31" fmla="*/ 26 h 108"/>
              <a:gd name="T32" fmla="*/ 74 w 116"/>
              <a:gd name="T33" fmla="*/ 18 h 108"/>
              <a:gd name="T34" fmla="*/ 74 w 116"/>
              <a:gd name="T35" fmla="*/ 18 h 108"/>
              <a:gd name="T36" fmla="*/ 58 w 116"/>
              <a:gd name="T37" fmla="*/ 8 h 108"/>
              <a:gd name="T38" fmla="*/ 42 w 116"/>
              <a:gd name="T39" fmla="*/ 2 h 108"/>
              <a:gd name="T40" fmla="*/ 26 w 116"/>
              <a:gd name="T41" fmla="*/ 0 h 108"/>
              <a:gd name="T42" fmla="*/ 12 w 116"/>
              <a:gd name="T43" fmla="*/ 0 h 108"/>
              <a:gd name="T44" fmla="*/ 12 w 116"/>
              <a:gd name="T45" fmla="*/ 0 h 108"/>
              <a:gd name="T46" fmla="*/ 6 w 116"/>
              <a:gd name="T47" fmla="*/ 2 h 108"/>
              <a:gd name="T48" fmla="*/ 2 w 116"/>
              <a:gd name="T49" fmla="*/ 8 h 108"/>
              <a:gd name="T50" fmla="*/ 0 w 116"/>
              <a:gd name="T51" fmla="*/ 16 h 108"/>
              <a:gd name="T52" fmla="*/ 2 w 116"/>
              <a:gd name="T53" fmla="*/ 22 h 108"/>
              <a:gd name="T54" fmla="*/ 2 w 116"/>
              <a:gd name="T55" fmla="*/ 22 h 108"/>
              <a:gd name="T56" fmla="*/ 8 w 116"/>
              <a:gd name="T57" fmla="*/ 40 h 108"/>
              <a:gd name="T58" fmla="*/ 18 w 116"/>
              <a:gd name="T59" fmla="*/ 54 h 108"/>
              <a:gd name="T60" fmla="*/ 28 w 116"/>
              <a:gd name="T61" fmla="*/ 70 h 108"/>
              <a:gd name="T62" fmla="*/ 40 w 116"/>
              <a:gd name="T63" fmla="*/ 82 h 108"/>
              <a:gd name="T64" fmla="*/ 40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40" y="82"/>
                </a:moveTo>
                <a:lnTo>
                  <a:pt x="40" y="82"/>
                </a:lnTo>
                <a:lnTo>
                  <a:pt x="58" y="96"/>
                </a:lnTo>
                <a:lnTo>
                  <a:pt x="78" y="104"/>
                </a:lnTo>
                <a:lnTo>
                  <a:pt x="88" y="106"/>
                </a:lnTo>
                <a:lnTo>
                  <a:pt x="98" y="108"/>
                </a:lnTo>
                <a:lnTo>
                  <a:pt x="106" y="108"/>
                </a:lnTo>
                <a:lnTo>
                  <a:pt x="116" y="106"/>
                </a:lnTo>
                <a:lnTo>
                  <a:pt x="116" y="106"/>
                </a:lnTo>
                <a:lnTo>
                  <a:pt x="116" y="94"/>
                </a:lnTo>
                <a:lnTo>
                  <a:pt x="112" y="80"/>
                </a:lnTo>
                <a:lnTo>
                  <a:pt x="108" y="68"/>
                </a:lnTo>
                <a:lnTo>
                  <a:pt x="104" y="56"/>
                </a:lnTo>
                <a:lnTo>
                  <a:pt x="98" y="46"/>
                </a:lnTo>
                <a:lnTo>
                  <a:pt x="90" y="36"/>
                </a:lnTo>
                <a:lnTo>
                  <a:pt x="82" y="26"/>
                </a:lnTo>
                <a:lnTo>
                  <a:pt x="74" y="18"/>
                </a:lnTo>
                <a:lnTo>
                  <a:pt x="74" y="18"/>
                </a:lnTo>
                <a:lnTo>
                  <a:pt x="58" y="8"/>
                </a:lnTo>
                <a:lnTo>
                  <a:pt x="42" y="2"/>
                </a:lnTo>
                <a:lnTo>
                  <a:pt x="26" y="0"/>
                </a:lnTo>
                <a:lnTo>
                  <a:pt x="12" y="0"/>
                </a:lnTo>
                <a:lnTo>
                  <a:pt x="12" y="0"/>
                </a:lnTo>
                <a:lnTo>
                  <a:pt x="6" y="2"/>
                </a:lnTo>
                <a:lnTo>
                  <a:pt x="2" y="8"/>
                </a:lnTo>
                <a:lnTo>
                  <a:pt x="0" y="16"/>
                </a:lnTo>
                <a:lnTo>
                  <a:pt x="2" y="22"/>
                </a:lnTo>
                <a:lnTo>
                  <a:pt x="2" y="22"/>
                </a:lnTo>
                <a:lnTo>
                  <a:pt x="8" y="40"/>
                </a:lnTo>
                <a:lnTo>
                  <a:pt x="18" y="54"/>
                </a:lnTo>
                <a:lnTo>
                  <a:pt x="28" y="70"/>
                </a:lnTo>
                <a:lnTo>
                  <a:pt x="40" y="82"/>
                </a:lnTo>
                <a:lnTo>
                  <a:pt x="40"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9" name="Freeform 204"/>
          <p:cNvSpPr/>
          <p:nvPr/>
        </p:nvSpPr>
        <p:spPr bwMode="auto">
          <a:xfrm>
            <a:off x="6059218" y="4812052"/>
            <a:ext cx="34768" cy="47284"/>
          </a:xfrm>
          <a:custGeom>
            <a:avLst/>
            <a:gdLst>
              <a:gd name="T0" fmla="*/ 74 w 100"/>
              <a:gd name="T1" fmla="*/ 104 h 136"/>
              <a:gd name="T2" fmla="*/ 74 w 100"/>
              <a:gd name="T3" fmla="*/ 104 h 136"/>
              <a:gd name="T4" fmla="*/ 66 w 100"/>
              <a:gd name="T5" fmla="*/ 112 h 136"/>
              <a:gd name="T6" fmla="*/ 58 w 100"/>
              <a:gd name="T7" fmla="*/ 120 h 136"/>
              <a:gd name="T8" fmla="*/ 48 w 100"/>
              <a:gd name="T9" fmla="*/ 126 h 136"/>
              <a:gd name="T10" fmla="*/ 38 w 100"/>
              <a:gd name="T11" fmla="*/ 132 h 136"/>
              <a:gd name="T12" fmla="*/ 30 w 100"/>
              <a:gd name="T13" fmla="*/ 134 h 136"/>
              <a:gd name="T14" fmla="*/ 20 w 100"/>
              <a:gd name="T15" fmla="*/ 136 h 136"/>
              <a:gd name="T16" fmla="*/ 10 w 100"/>
              <a:gd name="T17" fmla="*/ 136 h 136"/>
              <a:gd name="T18" fmla="*/ 0 w 100"/>
              <a:gd name="T19" fmla="*/ 134 h 136"/>
              <a:gd name="T20" fmla="*/ 0 w 100"/>
              <a:gd name="T21" fmla="*/ 134 h 136"/>
              <a:gd name="T22" fmla="*/ 2 w 100"/>
              <a:gd name="T23" fmla="*/ 110 h 136"/>
              <a:gd name="T24" fmla="*/ 8 w 100"/>
              <a:gd name="T25" fmla="*/ 86 h 136"/>
              <a:gd name="T26" fmla="*/ 18 w 100"/>
              <a:gd name="T27" fmla="*/ 62 h 136"/>
              <a:gd name="T28" fmla="*/ 30 w 100"/>
              <a:gd name="T29" fmla="*/ 40 h 136"/>
              <a:gd name="T30" fmla="*/ 30 w 100"/>
              <a:gd name="T31" fmla="*/ 40 h 136"/>
              <a:gd name="T32" fmla="*/ 42 w 100"/>
              <a:gd name="T33" fmla="*/ 26 h 136"/>
              <a:gd name="T34" fmla="*/ 54 w 100"/>
              <a:gd name="T35" fmla="*/ 14 h 136"/>
              <a:gd name="T36" fmla="*/ 68 w 100"/>
              <a:gd name="T37" fmla="*/ 6 h 136"/>
              <a:gd name="T38" fmla="*/ 84 w 100"/>
              <a:gd name="T39" fmla="*/ 0 h 136"/>
              <a:gd name="T40" fmla="*/ 84 w 100"/>
              <a:gd name="T41" fmla="*/ 0 h 136"/>
              <a:gd name="T42" fmla="*/ 90 w 100"/>
              <a:gd name="T43" fmla="*/ 2 h 136"/>
              <a:gd name="T44" fmla="*/ 96 w 100"/>
              <a:gd name="T45" fmla="*/ 6 h 136"/>
              <a:gd name="T46" fmla="*/ 100 w 100"/>
              <a:gd name="T47" fmla="*/ 14 h 136"/>
              <a:gd name="T48" fmla="*/ 100 w 100"/>
              <a:gd name="T49" fmla="*/ 24 h 136"/>
              <a:gd name="T50" fmla="*/ 100 w 100"/>
              <a:gd name="T51" fmla="*/ 24 h 136"/>
              <a:gd name="T52" fmla="*/ 98 w 100"/>
              <a:gd name="T53" fmla="*/ 46 h 136"/>
              <a:gd name="T54" fmla="*/ 94 w 100"/>
              <a:gd name="T55" fmla="*/ 66 h 136"/>
              <a:gd name="T56" fmla="*/ 86 w 100"/>
              <a:gd name="T57" fmla="*/ 86 h 136"/>
              <a:gd name="T58" fmla="*/ 74 w 100"/>
              <a:gd name="T59" fmla="*/ 104 h 136"/>
              <a:gd name="T60" fmla="*/ 74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74" y="104"/>
                </a:moveTo>
                <a:lnTo>
                  <a:pt x="74" y="104"/>
                </a:lnTo>
                <a:lnTo>
                  <a:pt x="66" y="112"/>
                </a:lnTo>
                <a:lnTo>
                  <a:pt x="58" y="120"/>
                </a:lnTo>
                <a:lnTo>
                  <a:pt x="48" y="126"/>
                </a:lnTo>
                <a:lnTo>
                  <a:pt x="38" y="132"/>
                </a:lnTo>
                <a:lnTo>
                  <a:pt x="30" y="134"/>
                </a:lnTo>
                <a:lnTo>
                  <a:pt x="20" y="136"/>
                </a:lnTo>
                <a:lnTo>
                  <a:pt x="10" y="136"/>
                </a:lnTo>
                <a:lnTo>
                  <a:pt x="0" y="134"/>
                </a:lnTo>
                <a:lnTo>
                  <a:pt x="0" y="134"/>
                </a:lnTo>
                <a:lnTo>
                  <a:pt x="2" y="110"/>
                </a:lnTo>
                <a:lnTo>
                  <a:pt x="8" y="86"/>
                </a:lnTo>
                <a:lnTo>
                  <a:pt x="18" y="62"/>
                </a:lnTo>
                <a:lnTo>
                  <a:pt x="30" y="40"/>
                </a:lnTo>
                <a:lnTo>
                  <a:pt x="30" y="40"/>
                </a:lnTo>
                <a:lnTo>
                  <a:pt x="42" y="26"/>
                </a:lnTo>
                <a:lnTo>
                  <a:pt x="54" y="14"/>
                </a:lnTo>
                <a:lnTo>
                  <a:pt x="68" y="6"/>
                </a:lnTo>
                <a:lnTo>
                  <a:pt x="84" y="0"/>
                </a:lnTo>
                <a:lnTo>
                  <a:pt x="84" y="0"/>
                </a:lnTo>
                <a:lnTo>
                  <a:pt x="90" y="2"/>
                </a:lnTo>
                <a:lnTo>
                  <a:pt x="96" y="6"/>
                </a:lnTo>
                <a:lnTo>
                  <a:pt x="100" y="14"/>
                </a:lnTo>
                <a:lnTo>
                  <a:pt x="100" y="24"/>
                </a:lnTo>
                <a:lnTo>
                  <a:pt x="100" y="24"/>
                </a:lnTo>
                <a:lnTo>
                  <a:pt x="98" y="46"/>
                </a:lnTo>
                <a:lnTo>
                  <a:pt x="94" y="66"/>
                </a:lnTo>
                <a:lnTo>
                  <a:pt x="86" y="86"/>
                </a:lnTo>
                <a:lnTo>
                  <a:pt x="74" y="104"/>
                </a:lnTo>
                <a:lnTo>
                  <a:pt x="74"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0" name="Freeform 452"/>
          <p:cNvSpPr>
            <a:spLocks noEditPoints="1"/>
          </p:cNvSpPr>
          <p:nvPr/>
        </p:nvSpPr>
        <p:spPr bwMode="auto">
          <a:xfrm>
            <a:off x="5838095" y="4684106"/>
            <a:ext cx="158541" cy="311520"/>
          </a:xfrm>
          <a:custGeom>
            <a:avLst/>
            <a:gdLst>
              <a:gd name="T0" fmla="*/ 260 w 456"/>
              <a:gd name="T1" fmla="*/ 896 h 896"/>
              <a:gd name="T2" fmla="*/ 260 w 456"/>
              <a:gd name="T3" fmla="*/ 896 h 896"/>
              <a:gd name="T4" fmla="*/ 260 w 456"/>
              <a:gd name="T5" fmla="*/ 896 h 896"/>
              <a:gd name="T6" fmla="*/ 260 w 456"/>
              <a:gd name="T7" fmla="*/ 896 h 896"/>
              <a:gd name="T8" fmla="*/ 260 w 456"/>
              <a:gd name="T9" fmla="*/ 896 h 896"/>
              <a:gd name="T10" fmla="*/ 260 w 456"/>
              <a:gd name="T11" fmla="*/ 896 h 896"/>
              <a:gd name="T12" fmla="*/ 282 w 456"/>
              <a:gd name="T13" fmla="*/ 870 h 896"/>
              <a:gd name="T14" fmla="*/ 282 w 456"/>
              <a:gd name="T15" fmla="*/ 870 h 896"/>
              <a:gd name="T16" fmla="*/ 282 w 456"/>
              <a:gd name="T17" fmla="*/ 880 h 896"/>
              <a:gd name="T18" fmla="*/ 278 w 456"/>
              <a:gd name="T19" fmla="*/ 888 h 896"/>
              <a:gd name="T20" fmla="*/ 270 w 456"/>
              <a:gd name="T21" fmla="*/ 894 h 896"/>
              <a:gd name="T22" fmla="*/ 260 w 456"/>
              <a:gd name="T23" fmla="*/ 896 h 896"/>
              <a:gd name="T24" fmla="*/ 260 w 456"/>
              <a:gd name="T25" fmla="*/ 896 h 896"/>
              <a:gd name="T26" fmla="*/ 270 w 456"/>
              <a:gd name="T27" fmla="*/ 894 h 896"/>
              <a:gd name="T28" fmla="*/ 278 w 456"/>
              <a:gd name="T29" fmla="*/ 888 h 896"/>
              <a:gd name="T30" fmla="*/ 282 w 456"/>
              <a:gd name="T31" fmla="*/ 880 h 896"/>
              <a:gd name="T32" fmla="*/ 282 w 456"/>
              <a:gd name="T33" fmla="*/ 870 h 896"/>
              <a:gd name="T34" fmla="*/ 0 w 456"/>
              <a:gd name="T35" fmla="*/ 0 h 896"/>
              <a:gd name="T36" fmla="*/ 0 w 456"/>
              <a:gd name="T37" fmla="*/ 0 h 896"/>
              <a:gd name="T38" fmla="*/ 0 w 456"/>
              <a:gd name="T39" fmla="*/ 2 h 896"/>
              <a:gd name="T40" fmla="*/ 130 w 456"/>
              <a:gd name="T41" fmla="*/ 264 h 896"/>
              <a:gd name="T42" fmla="*/ 130 w 456"/>
              <a:gd name="T43" fmla="*/ 264 h 896"/>
              <a:gd name="T44" fmla="*/ 134 w 456"/>
              <a:gd name="T45" fmla="*/ 268 h 896"/>
              <a:gd name="T46" fmla="*/ 138 w 456"/>
              <a:gd name="T47" fmla="*/ 272 h 896"/>
              <a:gd name="T48" fmla="*/ 142 w 456"/>
              <a:gd name="T49" fmla="*/ 274 h 896"/>
              <a:gd name="T50" fmla="*/ 148 w 456"/>
              <a:gd name="T51" fmla="*/ 276 h 896"/>
              <a:gd name="T52" fmla="*/ 438 w 456"/>
              <a:gd name="T53" fmla="*/ 318 h 896"/>
              <a:gd name="T54" fmla="*/ 438 w 456"/>
              <a:gd name="T55" fmla="*/ 318 h 896"/>
              <a:gd name="T56" fmla="*/ 446 w 456"/>
              <a:gd name="T57" fmla="*/ 322 h 896"/>
              <a:gd name="T58" fmla="*/ 452 w 456"/>
              <a:gd name="T59" fmla="*/ 326 h 896"/>
              <a:gd name="T60" fmla="*/ 456 w 456"/>
              <a:gd name="T61" fmla="*/ 334 h 896"/>
              <a:gd name="T62" fmla="*/ 456 w 456"/>
              <a:gd name="T63" fmla="*/ 340 h 896"/>
              <a:gd name="T64" fmla="*/ 456 w 456"/>
              <a:gd name="T65" fmla="*/ 340 h 896"/>
              <a:gd name="T66" fmla="*/ 456 w 456"/>
              <a:gd name="T67" fmla="*/ 334 h 896"/>
              <a:gd name="T68" fmla="*/ 452 w 456"/>
              <a:gd name="T69" fmla="*/ 326 h 896"/>
              <a:gd name="T70" fmla="*/ 446 w 456"/>
              <a:gd name="T71" fmla="*/ 322 h 896"/>
              <a:gd name="T72" fmla="*/ 438 w 456"/>
              <a:gd name="T73" fmla="*/ 318 h 896"/>
              <a:gd name="T74" fmla="*/ 148 w 456"/>
              <a:gd name="T75" fmla="*/ 276 h 896"/>
              <a:gd name="T76" fmla="*/ 148 w 456"/>
              <a:gd name="T77" fmla="*/ 276 h 896"/>
              <a:gd name="T78" fmla="*/ 142 w 456"/>
              <a:gd name="T79" fmla="*/ 274 h 896"/>
              <a:gd name="T80" fmla="*/ 138 w 456"/>
              <a:gd name="T81" fmla="*/ 272 h 896"/>
              <a:gd name="T82" fmla="*/ 134 w 456"/>
              <a:gd name="T83" fmla="*/ 268 h 896"/>
              <a:gd name="T84" fmla="*/ 130 w 456"/>
              <a:gd name="T85" fmla="*/ 264 h 896"/>
              <a:gd name="T86" fmla="*/ 0 w 456"/>
              <a:gd name="T87" fmla="*/ 2 h 896"/>
              <a:gd name="T88" fmla="*/ 0 w 456"/>
              <a:gd name="T89" fmla="*/ 2 h 896"/>
              <a:gd name="T90" fmla="*/ 0 w 456"/>
              <a:gd name="T91"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896">
                <a:moveTo>
                  <a:pt x="260" y="896"/>
                </a:moveTo>
                <a:lnTo>
                  <a:pt x="260" y="896"/>
                </a:lnTo>
                <a:lnTo>
                  <a:pt x="260" y="896"/>
                </a:lnTo>
                <a:lnTo>
                  <a:pt x="260" y="896"/>
                </a:lnTo>
                <a:lnTo>
                  <a:pt x="260" y="896"/>
                </a:lnTo>
                <a:lnTo>
                  <a:pt x="260" y="896"/>
                </a:lnTo>
                <a:close/>
                <a:moveTo>
                  <a:pt x="282" y="870"/>
                </a:moveTo>
                <a:lnTo>
                  <a:pt x="282" y="870"/>
                </a:lnTo>
                <a:lnTo>
                  <a:pt x="282" y="880"/>
                </a:lnTo>
                <a:lnTo>
                  <a:pt x="278" y="888"/>
                </a:lnTo>
                <a:lnTo>
                  <a:pt x="270" y="894"/>
                </a:lnTo>
                <a:lnTo>
                  <a:pt x="260" y="896"/>
                </a:lnTo>
                <a:lnTo>
                  <a:pt x="260" y="896"/>
                </a:lnTo>
                <a:lnTo>
                  <a:pt x="270" y="894"/>
                </a:lnTo>
                <a:lnTo>
                  <a:pt x="278" y="888"/>
                </a:lnTo>
                <a:lnTo>
                  <a:pt x="282" y="880"/>
                </a:lnTo>
                <a:lnTo>
                  <a:pt x="282" y="870"/>
                </a:lnTo>
                <a:close/>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1" name="Freeform 453"/>
          <p:cNvSpPr/>
          <p:nvPr/>
        </p:nvSpPr>
        <p:spPr bwMode="auto">
          <a:xfrm>
            <a:off x="5928491" y="49956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2" name="Freeform 454"/>
          <p:cNvSpPr/>
          <p:nvPr/>
        </p:nvSpPr>
        <p:spPr bwMode="auto">
          <a:xfrm>
            <a:off x="5928491" y="4986586"/>
            <a:ext cx="7649" cy="9040"/>
          </a:xfrm>
          <a:custGeom>
            <a:avLst/>
            <a:gdLst>
              <a:gd name="T0" fmla="*/ 22 w 22"/>
              <a:gd name="T1" fmla="*/ 0 h 26"/>
              <a:gd name="T2" fmla="*/ 22 w 22"/>
              <a:gd name="T3" fmla="*/ 0 h 26"/>
              <a:gd name="T4" fmla="*/ 22 w 22"/>
              <a:gd name="T5" fmla="*/ 10 h 26"/>
              <a:gd name="T6" fmla="*/ 18 w 22"/>
              <a:gd name="T7" fmla="*/ 18 h 26"/>
              <a:gd name="T8" fmla="*/ 10 w 22"/>
              <a:gd name="T9" fmla="*/ 24 h 26"/>
              <a:gd name="T10" fmla="*/ 0 w 22"/>
              <a:gd name="T11" fmla="*/ 26 h 26"/>
              <a:gd name="T12" fmla="*/ 0 w 22"/>
              <a:gd name="T13" fmla="*/ 26 h 26"/>
              <a:gd name="T14" fmla="*/ 10 w 22"/>
              <a:gd name="T15" fmla="*/ 24 h 26"/>
              <a:gd name="T16" fmla="*/ 18 w 22"/>
              <a:gd name="T17" fmla="*/ 18 h 26"/>
              <a:gd name="T18" fmla="*/ 22 w 22"/>
              <a:gd name="T19" fmla="*/ 10 h 26"/>
              <a:gd name="T20" fmla="*/ 22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22" y="0"/>
                </a:moveTo>
                <a:lnTo>
                  <a:pt x="22" y="0"/>
                </a:lnTo>
                <a:lnTo>
                  <a:pt x="22" y="10"/>
                </a:lnTo>
                <a:lnTo>
                  <a:pt x="18" y="18"/>
                </a:lnTo>
                <a:lnTo>
                  <a:pt x="10" y="24"/>
                </a:lnTo>
                <a:lnTo>
                  <a:pt x="0" y="26"/>
                </a:lnTo>
                <a:lnTo>
                  <a:pt x="0" y="26"/>
                </a:lnTo>
                <a:lnTo>
                  <a:pt x="10" y="24"/>
                </a:lnTo>
                <a:lnTo>
                  <a:pt x="18" y="18"/>
                </a:lnTo>
                <a:lnTo>
                  <a:pt x="22" y="10"/>
                </a:lnTo>
                <a:lnTo>
                  <a:pt x="2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3" name="Freeform 455"/>
          <p:cNvSpPr/>
          <p:nvPr/>
        </p:nvSpPr>
        <p:spPr bwMode="auto">
          <a:xfrm>
            <a:off x="5838095" y="4684106"/>
            <a:ext cx="158541" cy="118211"/>
          </a:xfrm>
          <a:custGeom>
            <a:avLst/>
            <a:gdLst>
              <a:gd name="T0" fmla="*/ 0 w 456"/>
              <a:gd name="T1" fmla="*/ 0 h 340"/>
              <a:gd name="T2" fmla="*/ 0 w 456"/>
              <a:gd name="T3" fmla="*/ 0 h 340"/>
              <a:gd name="T4" fmla="*/ 0 w 456"/>
              <a:gd name="T5" fmla="*/ 2 h 340"/>
              <a:gd name="T6" fmla="*/ 130 w 456"/>
              <a:gd name="T7" fmla="*/ 264 h 340"/>
              <a:gd name="T8" fmla="*/ 130 w 456"/>
              <a:gd name="T9" fmla="*/ 264 h 340"/>
              <a:gd name="T10" fmla="*/ 134 w 456"/>
              <a:gd name="T11" fmla="*/ 268 h 340"/>
              <a:gd name="T12" fmla="*/ 138 w 456"/>
              <a:gd name="T13" fmla="*/ 272 h 340"/>
              <a:gd name="T14" fmla="*/ 142 w 456"/>
              <a:gd name="T15" fmla="*/ 274 h 340"/>
              <a:gd name="T16" fmla="*/ 148 w 456"/>
              <a:gd name="T17" fmla="*/ 276 h 340"/>
              <a:gd name="T18" fmla="*/ 438 w 456"/>
              <a:gd name="T19" fmla="*/ 318 h 340"/>
              <a:gd name="T20" fmla="*/ 438 w 456"/>
              <a:gd name="T21" fmla="*/ 318 h 340"/>
              <a:gd name="T22" fmla="*/ 446 w 456"/>
              <a:gd name="T23" fmla="*/ 322 h 340"/>
              <a:gd name="T24" fmla="*/ 452 w 456"/>
              <a:gd name="T25" fmla="*/ 326 h 340"/>
              <a:gd name="T26" fmla="*/ 456 w 456"/>
              <a:gd name="T27" fmla="*/ 334 h 340"/>
              <a:gd name="T28" fmla="*/ 456 w 456"/>
              <a:gd name="T29" fmla="*/ 340 h 340"/>
              <a:gd name="T30" fmla="*/ 456 w 456"/>
              <a:gd name="T31" fmla="*/ 340 h 340"/>
              <a:gd name="T32" fmla="*/ 456 w 456"/>
              <a:gd name="T33" fmla="*/ 334 h 340"/>
              <a:gd name="T34" fmla="*/ 452 w 456"/>
              <a:gd name="T35" fmla="*/ 326 h 340"/>
              <a:gd name="T36" fmla="*/ 446 w 456"/>
              <a:gd name="T37" fmla="*/ 322 h 340"/>
              <a:gd name="T38" fmla="*/ 438 w 456"/>
              <a:gd name="T39" fmla="*/ 318 h 340"/>
              <a:gd name="T40" fmla="*/ 148 w 456"/>
              <a:gd name="T41" fmla="*/ 276 h 340"/>
              <a:gd name="T42" fmla="*/ 148 w 456"/>
              <a:gd name="T43" fmla="*/ 276 h 340"/>
              <a:gd name="T44" fmla="*/ 142 w 456"/>
              <a:gd name="T45" fmla="*/ 274 h 340"/>
              <a:gd name="T46" fmla="*/ 138 w 456"/>
              <a:gd name="T47" fmla="*/ 272 h 340"/>
              <a:gd name="T48" fmla="*/ 134 w 456"/>
              <a:gd name="T49" fmla="*/ 268 h 340"/>
              <a:gd name="T50" fmla="*/ 130 w 456"/>
              <a:gd name="T51" fmla="*/ 264 h 340"/>
              <a:gd name="T52" fmla="*/ 0 w 456"/>
              <a:gd name="T53" fmla="*/ 2 h 340"/>
              <a:gd name="T54" fmla="*/ 0 w 456"/>
              <a:gd name="T55" fmla="*/ 2 h 340"/>
              <a:gd name="T56" fmla="*/ 0 w 456"/>
              <a:gd name="T5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6" h="340">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4" name="Freeform 456"/>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5" name="Freeform 457"/>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6" name="Freeform 458"/>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7" name="Freeform 459"/>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8" name="Freeform 460"/>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9" name="Freeform 461"/>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0" name="Freeform 462"/>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1" name="Freeform 463"/>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2" name="文本框 1"/>
          <p:cNvSpPr txBox="1"/>
          <p:nvPr/>
        </p:nvSpPr>
        <p:spPr>
          <a:xfrm>
            <a:off x="4953635" y="1412875"/>
            <a:ext cx="2623820" cy="706755"/>
          </a:xfrm>
          <a:prstGeom prst="rect">
            <a:avLst/>
          </a:prstGeom>
        </p:spPr>
        <p:txBody>
          <a:bodyPr wrap="square">
            <a:spAutoFit/>
          </a:bodyPr>
          <a:p>
            <a:pPr indent="0" defTabSz="266700">
              <a:spcBef>
                <a:spcPct val="0"/>
              </a:spcBef>
              <a:spcAft>
                <a:spcPct val="0"/>
              </a:spcAft>
            </a:pPr>
            <a:r>
              <a:rPr lang="zh-CN" altLang="en-US" sz="4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预测结果</a:t>
            </a:r>
            <a:endParaRPr lang="zh-CN" altLang="en-US" sz="4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文本框 2"/>
          <p:cNvSpPr txBox="1"/>
          <p:nvPr/>
        </p:nvSpPr>
        <p:spPr>
          <a:xfrm>
            <a:off x="6612890" y="3841750"/>
            <a:ext cx="669290" cy="1568450"/>
          </a:xfrm>
          <a:prstGeom prst="rect">
            <a:avLst/>
          </a:prstGeom>
        </p:spPr>
        <p:txBody>
          <a:bodyPr wrap="square">
            <a:spAutoFit/>
          </a:bodyPr>
          <a:p>
            <a:pPr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老龄化</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文本框 7"/>
          <p:cNvSpPr txBox="1"/>
          <p:nvPr/>
        </p:nvSpPr>
        <p:spPr>
          <a:xfrm>
            <a:off x="5568315" y="2607310"/>
            <a:ext cx="777240" cy="4030980"/>
          </a:xfrm>
          <a:prstGeom prst="rect">
            <a:avLst/>
          </a:prstGeom>
        </p:spPr>
        <p:txBody>
          <a:bodyPr wrap="square">
            <a:spAutoFit/>
          </a:bodyPr>
          <a:p>
            <a:pPr indent="0" defTabSz="266700">
              <a:spcBef>
                <a:spcPct val="0"/>
              </a:spcBef>
              <a:spcAft>
                <a:spcPct val="0"/>
              </a:spcAft>
            </a:pPr>
            <a:r>
              <a:rPr lang="en-US" altLang="zh-CN"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15-64</a:t>
            </a: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岁人口占比</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文本框 9"/>
          <p:cNvSpPr txBox="1"/>
          <p:nvPr/>
        </p:nvSpPr>
        <p:spPr>
          <a:xfrm>
            <a:off x="4318000" y="2761615"/>
            <a:ext cx="776605" cy="3538220"/>
          </a:xfrm>
          <a:prstGeom prst="rect">
            <a:avLst/>
          </a:prstGeom>
        </p:spPr>
        <p:txBody>
          <a:bodyPr wrap="square">
            <a:spAutoFit/>
          </a:bodyPr>
          <a:p>
            <a:pPr indent="0" defTabSz="266700">
              <a:spcBef>
                <a:spcPct val="0"/>
              </a:spcBef>
              <a:spcAft>
                <a:spcPct val="0"/>
              </a:spcAft>
            </a:pPr>
            <a:r>
              <a:rPr lang="en-US" altLang="zh-CN"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0-14</a:t>
            </a: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岁人口占比</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文本框 10"/>
          <p:cNvSpPr txBox="1"/>
          <p:nvPr/>
        </p:nvSpPr>
        <p:spPr>
          <a:xfrm>
            <a:off x="3288665" y="3702685"/>
            <a:ext cx="763905" cy="1568450"/>
          </a:xfrm>
          <a:prstGeom prst="rect">
            <a:avLst/>
          </a:prstGeom>
        </p:spPr>
        <p:txBody>
          <a:bodyPr wrap="square">
            <a:spAutoFit/>
          </a:bodyPr>
          <a:p>
            <a:pPr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死亡率</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文本框 11"/>
          <p:cNvSpPr txBox="1"/>
          <p:nvPr/>
        </p:nvSpPr>
        <p:spPr>
          <a:xfrm>
            <a:off x="2437130" y="3702685"/>
            <a:ext cx="657860" cy="1568450"/>
          </a:xfrm>
          <a:prstGeom prst="rect">
            <a:avLst/>
          </a:prstGeom>
        </p:spPr>
        <p:txBody>
          <a:bodyPr wrap="square">
            <a:spAutoFit/>
          </a:bodyPr>
          <a:p>
            <a:pPr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出生率</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3" name="文本框 12"/>
          <p:cNvSpPr txBox="1"/>
          <p:nvPr/>
        </p:nvSpPr>
        <p:spPr>
          <a:xfrm>
            <a:off x="1235710" y="3348990"/>
            <a:ext cx="404495" cy="2061210"/>
          </a:xfrm>
          <a:prstGeom prst="rect">
            <a:avLst/>
          </a:prstGeom>
        </p:spPr>
        <p:txBody>
          <a:bodyPr wrap="square">
            <a:spAutoFit/>
          </a:bodyPr>
          <a:p>
            <a:pPr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人口数量</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5" name="文本框 14"/>
          <p:cNvSpPr txBox="1"/>
          <p:nvPr/>
        </p:nvSpPr>
        <p:spPr>
          <a:xfrm>
            <a:off x="10550525" y="3110865"/>
            <a:ext cx="669290" cy="3046095"/>
          </a:xfrm>
          <a:prstGeom prst="rect">
            <a:avLst/>
          </a:prstGeom>
        </p:spPr>
        <p:txBody>
          <a:bodyPr wrap="square">
            <a:spAutoFit/>
          </a:bodyPr>
          <a:p>
            <a:pPr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人均健康费用</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6" name="文本框 15"/>
          <p:cNvSpPr txBox="1"/>
          <p:nvPr/>
        </p:nvSpPr>
        <p:spPr>
          <a:xfrm>
            <a:off x="9656445" y="3500120"/>
            <a:ext cx="669290" cy="2061210"/>
          </a:xfrm>
          <a:prstGeom prst="rect">
            <a:avLst/>
          </a:prstGeom>
        </p:spPr>
        <p:txBody>
          <a:bodyPr wrap="square">
            <a:spAutoFit/>
          </a:bodyPr>
          <a:p>
            <a:pPr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人均消费</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7" name="文本框 16"/>
          <p:cNvSpPr txBox="1"/>
          <p:nvPr/>
        </p:nvSpPr>
        <p:spPr>
          <a:xfrm>
            <a:off x="8761730" y="3603625"/>
            <a:ext cx="669290" cy="2553335"/>
          </a:xfrm>
          <a:prstGeom prst="rect">
            <a:avLst/>
          </a:prstGeom>
        </p:spPr>
        <p:txBody>
          <a:bodyPr wrap="square">
            <a:spAutoFit/>
          </a:bodyPr>
          <a:p>
            <a:pPr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人均</a:t>
            </a:r>
            <a:r>
              <a:rPr lang="en-US" altLang="zh-CN"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GDP</a:t>
            </a:r>
            <a:endParaRPr lang="en-US" altLang="zh-CN"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8" name="文本框 17"/>
          <p:cNvSpPr txBox="1"/>
          <p:nvPr/>
        </p:nvSpPr>
        <p:spPr>
          <a:xfrm>
            <a:off x="7663180" y="2964180"/>
            <a:ext cx="669290" cy="3046095"/>
          </a:xfrm>
          <a:prstGeom prst="rect">
            <a:avLst/>
          </a:prstGeom>
        </p:spPr>
        <p:txBody>
          <a:bodyPr wrap="square">
            <a:spAutoFit/>
          </a:bodyPr>
          <a:p>
            <a:pPr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男性人口占比</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35533" y="333391"/>
            <a:ext cx="3794494" cy="737235"/>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sym typeface="+mn-ea"/>
              </a:rPr>
              <a:t>总结</a:t>
            </a: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28" name="Freeform 31"/>
          <p:cNvSpPr>
            <a:spLocks noEditPoints="1"/>
          </p:cNvSpPr>
          <p:nvPr/>
        </p:nvSpPr>
        <p:spPr bwMode="auto">
          <a:xfrm>
            <a:off x="6689861" y="3702992"/>
            <a:ext cx="357033" cy="43231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9" name="Freeform 32"/>
          <p:cNvSpPr>
            <a:spLocks noEditPoints="1"/>
          </p:cNvSpPr>
          <p:nvPr/>
        </p:nvSpPr>
        <p:spPr bwMode="auto">
          <a:xfrm>
            <a:off x="5273432" y="3254289"/>
            <a:ext cx="311865" cy="49253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30" name="Freeform 206"/>
          <p:cNvSpPr/>
          <p:nvPr/>
        </p:nvSpPr>
        <p:spPr bwMode="auto">
          <a:xfrm>
            <a:off x="6025841" y="4816919"/>
            <a:ext cx="34073" cy="41721"/>
          </a:xfrm>
          <a:custGeom>
            <a:avLst/>
            <a:gdLst>
              <a:gd name="T0" fmla="*/ 26 w 98"/>
              <a:gd name="T1" fmla="*/ 84 h 120"/>
              <a:gd name="T2" fmla="*/ 26 w 98"/>
              <a:gd name="T3" fmla="*/ 84 h 120"/>
              <a:gd name="T4" fmla="*/ 42 w 98"/>
              <a:gd name="T5" fmla="*/ 100 h 120"/>
              <a:gd name="T6" fmla="*/ 58 w 98"/>
              <a:gd name="T7" fmla="*/ 110 h 120"/>
              <a:gd name="T8" fmla="*/ 78 w 98"/>
              <a:gd name="T9" fmla="*/ 118 h 120"/>
              <a:gd name="T10" fmla="*/ 86 w 98"/>
              <a:gd name="T11" fmla="*/ 120 h 120"/>
              <a:gd name="T12" fmla="*/ 96 w 98"/>
              <a:gd name="T13" fmla="*/ 120 h 120"/>
              <a:gd name="T14" fmla="*/ 96 w 98"/>
              <a:gd name="T15" fmla="*/ 120 h 120"/>
              <a:gd name="T16" fmla="*/ 98 w 98"/>
              <a:gd name="T17" fmla="*/ 108 h 120"/>
              <a:gd name="T18" fmla="*/ 98 w 98"/>
              <a:gd name="T19" fmla="*/ 96 h 120"/>
              <a:gd name="T20" fmla="*/ 96 w 98"/>
              <a:gd name="T21" fmla="*/ 84 h 120"/>
              <a:gd name="T22" fmla="*/ 94 w 98"/>
              <a:gd name="T23" fmla="*/ 72 h 120"/>
              <a:gd name="T24" fmla="*/ 90 w 98"/>
              <a:gd name="T25" fmla="*/ 60 h 120"/>
              <a:gd name="T26" fmla="*/ 86 w 98"/>
              <a:gd name="T27" fmla="*/ 48 h 120"/>
              <a:gd name="T28" fmla="*/ 80 w 98"/>
              <a:gd name="T29" fmla="*/ 38 h 120"/>
              <a:gd name="T30" fmla="*/ 72 w 98"/>
              <a:gd name="T31" fmla="*/ 28 h 120"/>
              <a:gd name="T32" fmla="*/ 72 w 98"/>
              <a:gd name="T33" fmla="*/ 28 h 120"/>
              <a:gd name="T34" fmla="*/ 60 w 98"/>
              <a:gd name="T35" fmla="*/ 16 h 120"/>
              <a:gd name="T36" fmla="*/ 46 w 98"/>
              <a:gd name="T37" fmla="*/ 8 h 120"/>
              <a:gd name="T38" fmla="*/ 30 w 98"/>
              <a:gd name="T39" fmla="*/ 2 h 120"/>
              <a:gd name="T40" fmla="*/ 14 w 98"/>
              <a:gd name="T41" fmla="*/ 0 h 120"/>
              <a:gd name="T42" fmla="*/ 14 w 98"/>
              <a:gd name="T43" fmla="*/ 0 h 120"/>
              <a:gd name="T44" fmla="*/ 8 w 98"/>
              <a:gd name="T45" fmla="*/ 2 h 120"/>
              <a:gd name="T46" fmla="*/ 4 w 98"/>
              <a:gd name="T47" fmla="*/ 6 h 120"/>
              <a:gd name="T48" fmla="*/ 0 w 98"/>
              <a:gd name="T49" fmla="*/ 12 h 120"/>
              <a:gd name="T50" fmla="*/ 0 w 98"/>
              <a:gd name="T51" fmla="*/ 20 h 120"/>
              <a:gd name="T52" fmla="*/ 0 w 98"/>
              <a:gd name="T53" fmla="*/ 20 h 120"/>
              <a:gd name="T54" fmla="*/ 4 w 98"/>
              <a:gd name="T55" fmla="*/ 36 h 120"/>
              <a:gd name="T56" fmla="*/ 10 w 98"/>
              <a:gd name="T57" fmla="*/ 52 h 120"/>
              <a:gd name="T58" fmla="*/ 16 w 98"/>
              <a:gd name="T59" fmla="*/ 68 h 120"/>
              <a:gd name="T60" fmla="*/ 26 w 98"/>
              <a:gd name="T61" fmla="*/ 84 h 120"/>
              <a:gd name="T62" fmla="*/ 26 w 98"/>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120">
                <a:moveTo>
                  <a:pt x="26" y="84"/>
                </a:moveTo>
                <a:lnTo>
                  <a:pt x="26" y="84"/>
                </a:lnTo>
                <a:lnTo>
                  <a:pt x="42" y="100"/>
                </a:lnTo>
                <a:lnTo>
                  <a:pt x="58" y="110"/>
                </a:lnTo>
                <a:lnTo>
                  <a:pt x="78" y="118"/>
                </a:lnTo>
                <a:lnTo>
                  <a:pt x="86" y="120"/>
                </a:lnTo>
                <a:lnTo>
                  <a:pt x="96" y="120"/>
                </a:lnTo>
                <a:lnTo>
                  <a:pt x="96" y="120"/>
                </a:lnTo>
                <a:lnTo>
                  <a:pt x="98" y="108"/>
                </a:lnTo>
                <a:lnTo>
                  <a:pt x="98" y="96"/>
                </a:lnTo>
                <a:lnTo>
                  <a:pt x="96" y="84"/>
                </a:lnTo>
                <a:lnTo>
                  <a:pt x="94" y="72"/>
                </a:lnTo>
                <a:lnTo>
                  <a:pt x="90" y="60"/>
                </a:lnTo>
                <a:lnTo>
                  <a:pt x="86" y="48"/>
                </a:lnTo>
                <a:lnTo>
                  <a:pt x="80" y="38"/>
                </a:lnTo>
                <a:lnTo>
                  <a:pt x="72" y="28"/>
                </a:lnTo>
                <a:lnTo>
                  <a:pt x="72" y="28"/>
                </a:lnTo>
                <a:lnTo>
                  <a:pt x="60" y="16"/>
                </a:lnTo>
                <a:lnTo>
                  <a:pt x="46" y="8"/>
                </a:lnTo>
                <a:lnTo>
                  <a:pt x="30" y="2"/>
                </a:lnTo>
                <a:lnTo>
                  <a:pt x="14" y="0"/>
                </a:lnTo>
                <a:lnTo>
                  <a:pt x="14" y="0"/>
                </a:lnTo>
                <a:lnTo>
                  <a:pt x="8" y="2"/>
                </a:lnTo>
                <a:lnTo>
                  <a:pt x="4" y="6"/>
                </a:lnTo>
                <a:lnTo>
                  <a:pt x="0" y="12"/>
                </a:lnTo>
                <a:lnTo>
                  <a:pt x="0" y="20"/>
                </a:lnTo>
                <a:lnTo>
                  <a:pt x="0" y="20"/>
                </a:lnTo>
                <a:lnTo>
                  <a:pt x="4" y="36"/>
                </a:lnTo>
                <a:lnTo>
                  <a:pt x="10" y="52"/>
                </a:lnTo>
                <a:lnTo>
                  <a:pt x="16" y="68"/>
                </a:lnTo>
                <a:lnTo>
                  <a:pt x="26" y="84"/>
                </a:lnTo>
                <a:lnTo>
                  <a:pt x="26"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1" name="Freeform 207"/>
          <p:cNvSpPr/>
          <p:nvPr/>
        </p:nvSpPr>
        <p:spPr bwMode="auto">
          <a:xfrm>
            <a:off x="6049483" y="4871157"/>
            <a:ext cx="41721" cy="41026"/>
          </a:xfrm>
          <a:custGeom>
            <a:avLst/>
            <a:gdLst>
              <a:gd name="T0" fmla="*/ 78 w 120"/>
              <a:gd name="T1" fmla="*/ 96 h 118"/>
              <a:gd name="T2" fmla="*/ 78 w 120"/>
              <a:gd name="T3" fmla="*/ 96 h 118"/>
              <a:gd name="T4" fmla="*/ 68 w 120"/>
              <a:gd name="T5" fmla="*/ 104 h 118"/>
              <a:gd name="T6" fmla="*/ 58 w 120"/>
              <a:gd name="T7" fmla="*/ 110 h 118"/>
              <a:gd name="T8" fmla="*/ 48 w 120"/>
              <a:gd name="T9" fmla="*/ 114 h 118"/>
              <a:gd name="T10" fmla="*/ 38 w 120"/>
              <a:gd name="T11" fmla="*/ 116 h 118"/>
              <a:gd name="T12" fmla="*/ 28 w 120"/>
              <a:gd name="T13" fmla="*/ 118 h 118"/>
              <a:gd name="T14" fmla="*/ 18 w 120"/>
              <a:gd name="T15" fmla="*/ 118 h 118"/>
              <a:gd name="T16" fmla="*/ 10 w 120"/>
              <a:gd name="T17" fmla="*/ 116 h 118"/>
              <a:gd name="T18" fmla="*/ 0 w 120"/>
              <a:gd name="T19" fmla="*/ 112 h 118"/>
              <a:gd name="T20" fmla="*/ 0 w 120"/>
              <a:gd name="T21" fmla="*/ 112 h 118"/>
              <a:gd name="T22" fmla="*/ 8 w 120"/>
              <a:gd name="T23" fmla="*/ 88 h 118"/>
              <a:gd name="T24" fmla="*/ 18 w 120"/>
              <a:gd name="T25" fmla="*/ 66 h 118"/>
              <a:gd name="T26" fmla="*/ 30 w 120"/>
              <a:gd name="T27" fmla="*/ 46 h 118"/>
              <a:gd name="T28" fmla="*/ 48 w 120"/>
              <a:gd name="T29" fmla="*/ 28 h 118"/>
              <a:gd name="T30" fmla="*/ 48 w 120"/>
              <a:gd name="T31" fmla="*/ 28 h 118"/>
              <a:gd name="T32" fmla="*/ 62 w 120"/>
              <a:gd name="T33" fmla="*/ 16 h 118"/>
              <a:gd name="T34" fmla="*/ 76 w 120"/>
              <a:gd name="T35" fmla="*/ 8 h 118"/>
              <a:gd name="T36" fmla="*/ 92 w 120"/>
              <a:gd name="T37" fmla="*/ 2 h 118"/>
              <a:gd name="T38" fmla="*/ 108 w 120"/>
              <a:gd name="T39" fmla="*/ 0 h 118"/>
              <a:gd name="T40" fmla="*/ 108 w 120"/>
              <a:gd name="T41" fmla="*/ 0 h 118"/>
              <a:gd name="T42" fmla="*/ 114 w 120"/>
              <a:gd name="T43" fmla="*/ 2 h 118"/>
              <a:gd name="T44" fmla="*/ 118 w 120"/>
              <a:gd name="T45" fmla="*/ 8 h 118"/>
              <a:gd name="T46" fmla="*/ 120 w 120"/>
              <a:gd name="T47" fmla="*/ 16 h 118"/>
              <a:gd name="T48" fmla="*/ 120 w 120"/>
              <a:gd name="T49" fmla="*/ 24 h 118"/>
              <a:gd name="T50" fmla="*/ 120 w 120"/>
              <a:gd name="T51" fmla="*/ 24 h 118"/>
              <a:gd name="T52" fmla="*/ 114 w 120"/>
              <a:gd name="T53" fmla="*/ 46 h 118"/>
              <a:gd name="T54" fmla="*/ 104 w 120"/>
              <a:gd name="T55" fmla="*/ 66 h 118"/>
              <a:gd name="T56" fmla="*/ 92 w 120"/>
              <a:gd name="T57" fmla="*/ 82 h 118"/>
              <a:gd name="T58" fmla="*/ 78 w 120"/>
              <a:gd name="T59" fmla="*/ 96 h 118"/>
              <a:gd name="T60" fmla="*/ 78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78" y="96"/>
                </a:moveTo>
                <a:lnTo>
                  <a:pt x="78" y="96"/>
                </a:lnTo>
                <a:lnTo>
                  <a:pt x="68" y="104"/>
                </a:lnTo>
                <a:lnTo>
                  <a:pt x="58" y="110"/>
                </a:lnTo>
                <a:lnTo>
                  <a:pt x="48" y="114"/>
                </a:lnTo>
                <a:lnTo>
                  <a:pt x="38" y="116"/>
                </a:lnTo>
                <a:lnTo>
                  <a:pt x="28" y="118"/>
                </a:lnTo>
                <a:lnTo>
                  <a:pt x="18" y="118"/>
                </a:lnTo>
                <a:lnTo>
                  <a:pt x="10" y="116"/>
                </a:lnTo>
                <a:lnTo>
                  <a:pt x="0" y="112"/>
                </a:lnTo>
                <a:lnTo>
                  <a:pt x="0" y="112"/>
                </a:lnTo>
                <a:lnTo>
                  <a:pt x="8" y="88"/>
                </a:lnTo>
                <a:lnTo>
                  <a:pt x="18" y="66"/>
                </a:lnTo>
                <a:lnTo>
                  <a:pt x="30" y="46"/>
                </a:lnTo>
                <a:lnTo>
                  <a:pt x="48" y="28"/>
                </a:lnTo>
                <a:lnTo>
                  <a:pt x="48" y="28"/>
                </a:lnTo>
                <a:lnTo>
                  <a:pt x="62" y="16"/>
                </a:lnTo>
                <a:lnTo>
                  <a:pt x="76" y="8"/>
                </a:lnTo>
                <a:lnTo>
                  <a:pt x="92" y="2"/>
                </a:lnTo>
                <a:lnTo>
                  <a:pt x="108" y="0"/>
                </a:lnTo>
                <a:lnTo>
                  <a:pt x="108" y="0"/>
                </a:lnTo>
                <a:lnTo>
                  <a:pt x="114" y="2"/>
                </a:lnTo>
                <a:lnTo>
                  <a:pt x="118" y="8"/>
                </a:lnTo>
                <a:lnTo>
                  <a:pt x="120" y="16"/>
                </a:lnTo>
                <a:lnTo>
                  <a:pt x="120" y="24"/>
                </a:lnTo>
                <a:lnTo>
                  <a:pt x="120" y="24"/>
                </a:lnTo>
                <a:lnTo>
                  <a:pt x="114" y="46"/>
                </a:lnTo>
                <a:lnTo>
                  <a:pt x="104" y="66"/>
                </a:lnTo>
                <a:lnTo>
                  <a:pt x="92" y="82"/>
                </a:lnTo>
                <a:lnTo>
                  <a:pt x="78" y="96"/>
                </a:lnTo>
                <a:lnTo>
                  <a:pt x="78"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2" name="Freeform 208"/>
          <p:cNvSpPr/>
          <p:nvPr/>
        </p:nvSpPr>
        <p:spPr bwMode="auto">
          <a:xfrm>
            <a:off x="6023755" y="4864203"/>
            <a:ext cx="28510" cy="45894"/>
          </a:xfrm>
          <a:custGeom>
            <a:avLst/>
            <a:gdLst>
              <a:gd name="T0" fmla="*/ 14 w 82"/>
              <a:gd name="T1" fmla="*/ 82 h 132"/>
              <a:gd name="T2" fmla="*/ 14 w 82"/>
              <a:gd name="T3" fmla="*/ 82 h 132"/>
              <a:gd name="T4" fmla="*/ 24 w 82"/>
              <a:gd name="T5" fmla="*/ 100 h 132"/>
              <a:gd name="T6" fmla="*/ 40 w 82"/>
              <a:gd name="T7" fmla="*/ 116 h 132"/>
              <a:gd name="T8" fmla="*/ 56 w 82"/>
              <a:gd name="T9" fmla="*/ 126 h 132"/>
              <a:gd name="T10" fmla="*/ 64 w 82"/>
              <a:gd name="T11" fmla="*/ 130 h 132"/>
              <a:gd name="T12" fmla="*/ 74 w 82"/>
              <a:gd name="T13" fmla="*/ 132 h 132"/>
              <a:gd name="T14" fmla="*/ 74 w 82"/>
              <a:gd name="T15" fmla="*/ 132 h 132"/>
              <a:gd name="T16" fmla="*/ 78 w 82"/>
              <a:gd name="T17" fmla="*/ 120 h 132"/>
              <a:gd name="T18" fmla="*/ 80 w 82"/>
              <a:gd name="T19" fmla="*/ 108 h 132"/>
              <a:gd name="T20" fmla="*/ 82 w 82"/>
              <a:gd name="T21" fmla="*/ 96 h 132"/>
              <a:gd name="T22" fmla="*/ 82 w 82"/>
              <a:gd name="T23" fmla="*/ 84 h 132"/>
              <a:gd name="T24" fmla="*/ 80 w 82"/>
              <a:gd name="T25" fmla="*/ 72 h 132"/>
              <a:gd name="T26" fmla="*/ 78 w 82"/>
              <a:gd name="T27" fmla="*/ 60 h 132"/>
              <a:gd name="T28" fmla="*/ 74 w 82"/>
              <a:gd name="T29" fmla="*/ 50 h 132"/>
              <a:gd name="T30" fmla="*/ 68 w 82"/>
              <a:gd name="T31" fmla="*/ 38 h 132"/>
              <a:gd name="T32" fmla="*/ 68 w 82"/>
              <a:gd name="T33" fmla="*/ 38 h 132"/>
              <a:gd name="T34" fmla="*/ 58 w 82"/>
              <a:gd name="T35" fmla="*/ 24 h 132"/>
              <a:gd name="T36" fmla="*/ 46 w 82"/>
              <a:gd name="T37" fmla="*/ 12 h 132"/>
              <a:gd name="T38" fmla="*/ 32 w 82"/>
              <a:gd name="T39" fmla="*/ 4 h 132"/>
              <a:gd name="T40" fmla="*/ 18 w 82"/>
              <a:gd name="T41" fmla="*/ 0 h 132"/>
              <a:gd name="T42" fmla="*/ 18 w 82"/>
              <a:gd name="T43" fmla="*/ 0 h 132"/>
              <a:gd name="T44" fmla="*/ 12 w 82"/>
              <a:gd name="T45" fmla="*/ 0 h 132"/>
              <a:gd name="T46" fmla="*/ 6 w 82"/>
              <a:gd name="T47" fmla="*/ 2 h 132"/>
              <a:gd name="T48" fmla="*/ 2 w 82"/>
              <a:gd name="T49" fmla="*/ 8 h 132"/>
              <a:gd name="T50" fmla="*/ 0 w 82"/>
              <a:gd name="T51" fmla="*/ 16 h 132"/>
              <a:gd name="T52" fmla="*/ 0 w 82"/>
              <a:gd name="T53" fmla="*/ 16 h 132"/>
              <a:gd name="T54" fmla="*/ 0 w 82"/>
              <a:gd name="T55" fmla="*/ 32 h 132"/>
              <a:gd name="T56" fmla="*/ 2 w 82"/>
              <a:gd name="T57" fmla="*/ 50 h 132"/>
              <a:gd name="T58" fmla="*/ 6 w 82"/>
              <a:gd name="T59" fmla="*/ 66 h 132"/>
              <a:gd name="T60" fmla="*/ 14 w 82"/>
              <a:gd name="T61" fmla="*/ 82 h 132"/>
              <a:gd name="T62" fmla="*/ 14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14" y="82"/>
                </a:moveTo>
                <a:lnTo>
                  <a:pt x="14" y="82"/>
                </a:lnTo>
                <a:lnTo>
                  <a:pt x="24" y="100"/>
                </a:lnTo>
                <a:lnTo>
                  <a:pt x="40" y="116"/>
                </a:lnTo>
                <a:lnTo>
                  <a:pt x="56" y="126"/>
                </a:lnTo>
                <a:lnTo>
                  <a:pt x="64" y="130"/>
                </a:lnTo>
                <a:lnTo>
                  <a:pt x="74" y="132"/>
                </a:lnTo>
                <a:lnTo>
                  <a:pt x="74" y="132"/>
                </a:lnTo>
                <a:lnTo>
                  <a:pt x="78" y="120"/>
                </a:lnTo>
                <a:lnTo>
                  <a:pt x="80" y="108"/>
                </a:lnTo>
                <a:lnTo>
                  <a:pt x="82" y="96"/>
                </a:lnTo>
                <a:lnTo>
                  <a:pt x="82" y="84"/>
                </a:lnTo>
                <a:lnTo>
                  <a:pt x="80" y="72"/>
                </a:lnTo>
                <a:lnTo>
                  <a:pt x="78" y="60"/>
                </a:lnTo>
                <a:lnTo>
                  <a:pt x="74" y="50"/>
                </a:lnTo>
                <a:lnTo>
                  <a:pt x="68" y="38"/>
                </a:lnTo>
                <a:lnTo>
                  <a:pt x="68" y="38"/>
                </a:lnTo>
                <a:lnTo>
                  <a:pt x="58" y="24"/>
                </a:lnTo>
                <a:lnTo>
                  <a:pt x="46" y="12"/>
                </a:lnTo>
                <a:lnTo>
                  <a:pt x="32" y="4"/>
                </a:lnTo>
                <a:lnTo>
                  <a:pt x="18" y="0"/>
                </a:lnTo>
                <a:lnTo>
                  <a:pt x="18" y="0"/>
                </a:lnTo>
                <a:lnTo>
                  <a:pt x="12" y="0"/>
                </a:lnTo>
                <a:lnTo>
                  <a:pt x="6" y="2"/>
                </a:lnTo>
                <a:lnTo>
                  <a:pt x="2" y="8"/>
                </a:lnTo>
                <a:lnTo>
                  <a:pt x="0" y="16"/>
                </a:lnTo>
                <a:lnTo>
                  <a:pt x="0" y="16"/>
                </a:lnTo>
                <a:lnTo>
                  <a:pt x="0" y="32"/>
                </a:lnTo>
                <a:lnTo>
                  <a:pt x="2" y="50"/>
                </a:lnTo>
                <a:lnTo>
                  <a:pt x="6" y="66"/>
                </a:lnTo>
                <a:lnTo>
                  <a:pt x="14" y="82"/>
                </a:lnTo>
                <a:lnTo>
                  <a:pt x="14"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3" name="Freeform 209"/>
          <p:cNvSpPr/>
          <p:nvPr/>
        </p:nvSpPr>
        <p:spPr bwMode="auto">
          <a:xfrm>
            <a:off x="6030013" y="4926786"/>
            <a:ext cx="47284" cy="35463"/>
          </a:xfrm>
          <a:custGeom>
            <a:avLst/>
            <a:gdLst>
              <a:gd name="T0" fmla="*/ 80 w 136"/>
              <a:gd name="T1" fmla="*/ 90 h 102"/>
              <a:gd name="T2" fmla="*/ 80 w 136"/>
              <a:gd name="T3" fmla="*/ 90 h 102"/>
              <a:gd name="T4" fmla="*/ 68 w 136"/>
              <a:gd name="T5" fmla="*/ 96 h 102"/>
              <a:gd name="T6" fmla="*/ 58 w 136"/>
              <a:gd name="T7" fmla="*/ 100 h 102"/>
              <a:gd name="T8" fmla="*/ 48 w 136"/>
              <a:gd name="T9" fmla="*/ 102 h 102"/>
              <a:gd name="T10" fmla="*/ 36 w 136"/>
              <a:gd name="T11" fmla="*/ 102 h 102"/>
              <a:gd name="T12" fmla="*/ 26 w 136"/>
              <a:gd name="T13" fmla="*/ 102 h 102"/>
              <a:gd name="T14" fmla="*/ 18 w 136"/>
              <a:gd name="T15" fmla="*/ 98 h 102"/>
              <a:gd name="T16" fmla="*/ 8 w 136"/>
              <a:gd name="T17" fmla="*/ 96 h 102"/>
              <a:gd name="T18" fmla="*/ 0 w 136"/>
              <a:gd name="T19" fmla="*/ 90 h 102"/>
              <a:gd name="T20" fmla="*/ 0 w 136"/>
              <a:gd name="T21" fmla="*/ 90 h 102"/>
              <a:gd name="T22" fmla="*/ 12 w 136"/>
              <a:gd name="T23" fmla="*/ 70 h 102"/>
              <a:gd name="T24" fmla="*/ 26 w 136"/>
              <a:gd name="T25" fmla="*/ 50 h 102"/>
              <a:gd name="T26" fmla="*/ 42 w 136"/>
              <a:gd name="T27" fmla="*/ 32 h 102"/>
              <a:gd name="T28" fmla="*/ 62 w 136"/>
              <a:gd name="T29" fmla="*/ 18 h 102"/>
              <a:gd name="T30" fmla="*/ 62 w 136"/>
              <a:gd name="T31" fmla="*/ 18 h 102"/>
              <a:gd name="T32" fmla="*/ 78 w 136"/>
              <a:gd name="T33" fmla="*/ 8 h 102"/>
              <a:gd name="T34" fmla="*/ 94 w 136"/>
              <a:gd name="T35" fmla="*/ 4 h 102"/>
              <a:gd name="T36" fmla="*/ 112 w 136"/>
              <a:gd name="T37" fmla="*/ 0 h 102"/>
              <a:gd name="T38" fmla="*/ 126 w 136"/>
              <a:gd name="T39" fmla="*/ 2 h 102"/>
              <a:gd name="T40" fmla="*/ 126 w 136"/>
              <a:gd name="T41" fmla="*/ 2 h 102"/>
              <a:gd name="T42" fmla="*/ 132 w 136"/>
              <a:gd name="T43" fmla="*/ 6 h 102"/>
              <a:gd name="T44" fmla="*/ 136 w 136"/>
              <a:gd name="T45" fmla="*/ 12 h 102"/>
              <a:gd name="T46" fmla="*/ 136 w 136"/>
              <a:gd name="T47" fmla="*/ 20 h 102"/>
              <a:gd name="T48" fmla="*/ 134 w 136"/>
              <a:gd name="T49" fmla="*/ 28 h 102"/>
              <a:gd name="T50" fmla="*/ 134 w 136"/>
              <a:gd name="T51" fmla="*/ 28 h 102"/>
              <a:gd name="T52" fmla="*/ 124 w 136"/>
              <a:gd name="T53" fmla="*/ 48 h 102"/>
              <a:gd name="T54" fmla="*/ 112 w 136"/>
              <a:gd name="T55" fmla="*/ 66 h 102"/>
              <a:gd name="T56" fmla="*/ 96 w 136"/>
              <a:gd name="T57" fmla="*/ 80 h 102"/>
              <a:gd name="T58" fmla="*/ 80 w 136"/>
              <a:gd name="T59" fmla="*/ 90 h 102"/>
              <a:gd name="T60" fmla="*/ 80 w 136"/>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02">
                <a:moveTo>
                  <a:pt x="80" y="90"/>
                </a:moveTo>
                <a:lnTo>
                  <a:pt x="80" y="90"/>
                </a:lnTo>
                <a:lnTo>
                  <a:pt x="68" y="96"/>
                </a:lnTo>
                <a:lnTo>
                  <a:pt x="58" y="100"/>
                </a:lnTo>
                <a:lnTo>
                  <a:pt x="48" y="102"/>
                </a:lnTo>
                <a:lnTo>
                  <a:pt x="36" y="102"/>
                </a:lnTo>
                <a:lnTo>
                  <a:pt x="26" y="102"/>
                </a:lnTo>
                <a:lnTo>
                  <a:pt x="18" y="98"/>
                </a:lnTo>
                <a:lnTo>
                  <a:pt x="8" y="96"/>
                </a:lnTo>
                <a:lnTo>
                  <a:pt x="0" y="90"/>
                </a:lnTo>
                <a:lnTo>
                  <a:pt x="0" y="90"/>
                </a:lnTo>
                <a:lnTo>
                  <a:pt x="12" y="70"/>
                </a:lnTo>
                <a:lnTo>
                  <a:pt x="26" y="50"/>
                </a:lnTo>
                <a:lnTo>
                  <a:pt x="42" y="32"/>
                </a:lnTo>
                <a:lnTo>
                  <a:pt x="62" y="18"/>
                </a:lnTo>
                <a:lnTo>
                  <a:pt x="62" y="18"/>
                </a:lnTo>
                <a:lnTo>
                  <a:pt x="78" y="8"/>
                </a:lnTo>
                <a:lnTo>
                  <a:pt x="94" y="4"/>
                </a:lnTo>
                <a:lnTo>
                  <a:pt x="112" y="0"/>
                </a:lnTo>
                <a:lnTo>
                  <a:pt x="126" y="2"/>
                </a:lnTo>
                <a:lnTo>
                  <a:pt x="126" y="2"/>
                </a:lnTo>
                <a:lnTo>
                  <a:pt x="132" y="6"/>
                </a:lnTo>
                <a:lnTo>
                  <a:pt x="136" y="12"/>
                </a:lnTo>
                <a:lnTo>
                  <a:pt x="136" y="20"/>
                </a:lnTo>
                <a:lnTo>
                  <a:pt x="134" y="28"/>
                </a:lnTo>
                <a:lnTo>
                  <a:pt x="134" y="28"/>
                </a:lnTo>
                <a:lnTo>
                  <a:pt x="124" y="48"/>
                </a:lnTo>
                <a:lnTo>
                  <a:pt x="112" y="66"/>
                </a:lnTo>
                <a:lnTo>
                  <a:pt x="96" y="80"/>
                </a:lnTo>
                <a:lnTo>
                  <a:pt x="80" y="90"/>
                </a:lnTo>
                <a:lnTo>
                  <a:pt x="8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4" name="Freeform 210"/>
          <p:cNvSpPr/>
          <p:nvPr/>
        </p:nvSpPr>
        <p:spPr bwMode="auto">
          <a:xfrm>
            <a:off x="6010543" y="4908706"/>
            <a:ext cx="25728" cy="49370"/>
          </a:xfrm>
          <a:custGeom>
            <a:avLst/>
            <a:gdLst>
              <a:gd name="T0" fmla="*/ 6 w 74"/>
              <a:gd name="T1" fmla="*/ 82 h 142"/>
              <a:gd name="T2" fmla="*/ 6 w 74"/>
              <a:gd name="T3" fmla="*/ 82 h 142"/>
              <a:gd name="T4" fmla="*/ 14 w 74"/>
              <a:gd name="T5" fmla="*/ 102 h 142"/>
              <a:gd name="T6" fmla="*/ 24 w 74"/>
              <a:gd name="T7" fmla="*/ 120 h 142"/>
              <a:gd name="T8" fmla="*/ 38 w 74"/>
              <a:gd name="T9" fmla="*/ 132 h 142"/>
              <a:gd name="T10" fmla="*/ 46 w 74"/>
              <a:gd name="T11" fmla="*/ 138 h 142"/>
              <a:gd name="T12" fmla="*/ 56 w 74"/>
              <a:gd name="T13" fmla="*/ 142 h 142"/>
              <a:gd name="T14" fmla="*/ 56 w 74"/>
              <a:gd name="T15" fmla="*/ 142 h 142"/>
              <a:gd name="T16" fmla="*/ 62 w 74"/>
              <a:gd name="T17" fmla="*/ 132 h 142"/>
              <a:gd name="T18" fmla="*/ 66 w 74"/>
              <a:gd name="T19" fmla="*/ 120 h 142"/>
              <a:gd name="T20" fmla="*/ 70 w 74"/>
              <a:gd name="T21" fmla="*/ 108 h 142"/>
              <a:gd name="T22" fmla="*/ 72 w 74"/>
              <a:gd name="T23" fmla="*/ 96 h 142"/>
              <a:gd name="T24" fmla="*/ 74 w 74"/>
              <a:gd name="T25" fmla="*/ 84 h 142"/>
              <a:gd name="T26" fmla="*/ 72 w 74"/>
              <a:gd name="T27" fmla="*/ 74 h 142"/>
              <a:gd name="T28" fmla="*/ 72 w 74"/>
              <a:gd name="T29" fmla="*/ 62 h 142"/>
              <a:gd name="T30" fmla="*/ 68 w 74"/>
              <a:gd name="T31" fmla="*/ 50 h 142"/>
              <a:gd name="T32" fmla="*/ 68 w 74"/>
              <a:gd name="T33" fmla="*/ 50 h 142"/>
              <a:gd name="T34" fmla="*/ 60 w 74"/>
              <a:gd name="T35" fmla="*/ 34 h 142"/>
              <a:gd name="T36" fmla="*/ 52 w 74"/>
              <a:gd name="T37" fmla="*/ 20 h 142"/>
              <a:gd name="T38" fmla="*/ 40 w 74"/>
              <a:gd name="T39" fmla="*/ 10 h 142"/>
              <a:gd name="T40" fmla="*/ 26 w 74"/>
              <a:gd name="T41" fmla="*/ 2 h 142"/>
              <a:gd name="T42" fmla="*/ 26 w 74"/>
              <a:gd name="T43" fmla="*/ 2 h 142"/>
              <a:gd name="T44" fmla="*/ 20 w 74"/>
              <a:gd name="T45" fmla="*/ 0 h 142"/>
              <a:gd name="T46" fmla="*/ 14 w 74"/>
              <a:gd name="T47" fmla="*/ 2 h 142"/>
              <a:gd name="T48" fmla="*/ 8 w 74"/>
              <a:gd name="T49" fmla="*/ 8 h 142"/>
              <a:gd name="T50" fmla="*/ 6 w 74"/>
              <a:gd name="T51" fmla="*/ 14 h 142"/>
              <a:gd name="T52" fmla="*/ 6 w 74"/>
              <a:gd name="T53" fmla="*/ 14 h 142"/>
              <a:gd name="T54" fmla="*/ 2 w 74"/>
              <a:gd name="T55" fmla="*/ 30 h 142"/>
              <a:gd name="T56" fmla="*/ 0 w 74"/>
              <a:gd name="T57" fmla="*/ 48 h 142"/>
              <a:gd name="T58" fmla="*/ 2 w 74"/>
              <a:gd name="T59" fmla="*/ 64 h 142"/>
              <a:gd name="T60" fmla="*/ 6 w 74"/>
              <a:gd name="T61" fmla="*/ 82 h 142"/>
              <a:gd name="T62" fmla="*/ 6 w 74"/>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142">
                <a:moveTo>
                  <a:pt x="6" y="82"/>
                </a:moveTo>
                <a:lnTo>
                  <a:pt x="6" y="82"/>
                </a:lnTo>
                <a:lnTo>
                  <a:pt x="14" y="102"/>
                </a:lnTo>
                <a:lnTo>
                  <a:pt x="24" y="120"/>
                </a:lnTo>
                <a:lnTo>
                  <a:pt x="38" y="132"/>
                </a:lnTo>
                <a:lnTo>
                  <a:pt x="46" y="138"/>
                </a:lnTo>
                <a:lnTo>
                  <a:pt x="56" y="142"/>
                </a:lnTo>
                <a:lnTo>
                  <a:pt x="56" y="142"/>
                </a:lnTo>
                <a:lnTo>
                  <a:pt x="62" y="132"/>
                </a:lnTo>
                <a:lnTo>
                  <a:pt x="66" y="120"/>
                </a:lnTo>
                <a:lnTo>
                  <a:pt x="70" y="108"/>
                </a:lnTo>
                <a:lnTo>
                  <a:pt x="72" y="96"/>
                </a:lnTo>
                <a:lnTo>
                  <a:pt x="74" y="84"/>
                </a:lnTo>
                <a:lnTo>
                  <a:pt x="72" y="74"/>
                </a:lnTo>
                <a:lnTo>
                  <a:pt x="72" y="62"/>
                </a:lnTo>
                <a:lnTo>
                  <a:pt x="68" y="50"/>
                </a:lnTo>
                <a:lnTo>
                  <a:pt x="68" y="50"/>
                </a:lnTo>
                <a:lnTo>
                  <a:pt x="60" y="34"/>
                </a:lnTo>
                <a:lnTo>
                  <a:pt x="52" y="20"/>
                </a:lnTo>
                <a:lnTo>
                  <a:pt x="40" y="10"/>
                </a:lnTo>
                <a:lnTo>
                  <a:pt x="26" y="2"/>
                </a:lnTo>
                <a:lnTo>
                  <a:pt x="26" y="2"/>
                </a:lnTo>
                <a:lnTo>
                  <a:pt x="20" y="0"/>
                </a:lnTo>
                <a:lnTo>
                  <a:pt x="14" y="2"/>
                </a:lnTo>
                <a:lnTo>
                  <a:pt x="8" y="8"/>
                </a:lnTo>
                <a:lnTo>
                  <a:pt x="6" y="14"/>
                </a:lnTo>
                <a:lnTo>
                  <a:pt x="6" y="14"/>
                </a:lnTo>
                <a:lnTo>
                  <a:pt x="2" y="30"/>
                </a:lnTo>
                <a:lnTo>
                  <a:pt x="0" y="48"/>
                </a:lnTo>
                <a:lnTo>
                  <a:pt x="2" y="64"/>
                </a:lnTo>
                <a:lnTo>
                  <a:pt x="6" y="82"/>
                </a:lnTo>
                <a:lnTo>
                  <a:pt x="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5" name="Freeform 211"/>
          <p:cNvSpPr/>
          <p:nvPr/>
        </p:nvSpPr>
        <p:spPr bwMode="auto">
          <a:xfrm>
            <a:off x="6001504" y="4978242"/>
            <a:ext cx="51456" cy="30596"/>
          </a:xfrm>
          <a:custGeom>
            <a:avLst/>
            <a:gdLst>
              <a:gd name="T0" fmla="*/ 78 w 148"/>
              <a:gd name="T1" fmla="*/ 84 h 88"/>
              <a:gd name="T2" fmla="*/ 78 w 148"/>
              <a:gd name="T3" fmla="*/ 84 h 88"/>
              <a:gd name="T4" fmla="*/ 66 w 148"/>
              <a:gd name="T5" fmla="*/ 86 h 88"/>
              <a:gd name="T6" fmla="*/ 54 w 148"/>
              <a:gd name="T7" fmla="*/ 88 h 88"/>
              <a:gd name="T8" fmla="*/ 44 w 148"/>
              <a:gd name="T9" fmla="*/ 88 h 88"/>
              <a:gd name="T10" fmla="*/ 34 w 148"/>
              <a:gd name="T11" fmla="*/ 86 h 88"/>
              <a:gd name="T12" fmla="*/ 24 w 148"/>
              <a:gd name="T13" fmla="*/ 84 h 88"/>
              <a:gd name="T14" fmla="*/ 16 w 148"/>
              <a:gd name="T15" fmla="*/ 78 h 88"/>
              <a:gd name="T16" fmla="*/ 6 w 148"/>
              <a:gd name="T17" fmla="*/ 74 h 88"/>
              <a:gd name="T18" fmla="*/ 0 w 148"/>
              <a:gd name="T19" fmla="*/ 68 h 88"/>
              <a:gd name="T20" fmla="*/ 0 w 148"/>
              <a:gd name="T21" fmla="*/ 68 h 88"/>
              <a:gd name="T22" fmla="*/ 16 w 148"/>
              <a:gd name="T23" fmla="*/ 48 h 88"/>
              <a:gd name="T24" fmla="*/ 34 w 148"/>
              <a:gd name="T25" fmla="*/ 32 h 88"/>
              <a:gd name="T26" fmla="*/ 54 w 148"/>
              <a:gd name="T27" fmla="*/ 18 h 88"/>
              <a:gd name="T28" fmla="*/ 76 w 148"/>
              <a:gd name="T29" fmla="*/ 8 h 88"/>
              <a:gd name="T30" fmla="*/ 76 w 148"/>
              <a:gd name="T31" fmla="*/ 8 h 88"/>
              <a:gd name="T32" fmla="*/ 94 w 148"/>
              <a:gd name="T33" fmla="*/ 2 h 88"/>
              <a:gd name="T34" fmla="*/ 110 w 148"/>
              <a:gd name="T35" fmla="*/ 0 h 88"/>
              <a:gd name="T36" fmla="*/ 126 w 148"/>
              <a:gd name="T37" fmla="*/ 0 h 88"/>
              <a:gd name="T38" fmla="*/ 142 w 148"/>
              <a:gd name="T39" fmla="*/ 4 h 88"/>
              <a:gd name="T40" fmla="*/ 142 w 148"/>
              <a:gd name="T41" fmla="*/ 4 h 88"/>
              <a:gd name="T42" fmla="*/ 146 w 148"/>
              <a:gd name="T43" fmla="*/ 10 h 88"/>
              <a:gd name="T44" fmla="*/ 148 w 148"/>
              <a:gd name="T45" fmla="*/ 16 h 88"/>
              <a:gd name="T46" fmla="*/ 148 w 148"/>
              <a:gd name="T47" fmla="*/ 24 h 88"/>
              <a:gd name="T48" fmla="*/ 144 w 148"/>
              <a:gd name="T49" fmla="*/ 32 h 88"/>
              <a:gd name="T50" fmla="*/ 144 w 148"/>
              <a:gd name="T51" fmla="*/ 32 h 88"/>
              <a:gd name="T52" fmla="*/ 130 w 148"/>
              <a:gd name="T53" fmla="*/ 50 h 88"/>
              <a:gd name="T54" fmla="*/ 114 w 148"/>
              <a:gd name="T55" fmla="*/ 64 h 88"/>
              <a:gd name="T56" fmla="*/ 96 w 148"/>
              <a:gd name="T57" fmla="*/ 76 h 88"/>
              <a:gd name="T58" fmla="*/ 78 w 148"/>
              <a:gd name="T59" fmla="*/ 84 h 88"/>
              <a:gd name="T60" fmla="*/ 78 w 148"/>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88">
                <a:moveTo>
                  <a:pt x="78" y="84"/>
                </a:moveTo>
                <a:lnTo>
                  <a:pt x="78" y="84"/>
                </a:lnTo>
                <a:lnTo>
                  <a:pt x="66" y="86"/>
                </a:lnTo>
                <a:lnTo>
                  <a:pt x="54" y="88"/>
                </a:lnTo>
                <a:lnTo>
                  <a:pt x="44" y="88"/>
                </a:lnTo>
                <a:lnTo>
                  <a:pt x="34" y="86"/>
                </a:lnTo>
                <a:lnTo>
                  <a:pt x="24" y="84"/>
                </a:lnTo>
                <a:lnTo>
                  <a:pt x="16" y="78"/>
                </a:lnTo>
                <a:lnTo>
                  <a:pt x="6" y="74"/>
                </a:lnTo>
                <a:lnTo>
                  <a:pt x="0" y="68"/>
                </a:lnTo>
                <a:lnTo>
                  <a:pt x="0" y="68"/>
                </a:lnTo>
                <a:lnTo>
                  <a:pt x="16" y="48"/>
                </a:lnTo>
                <a:lnTo>
                  <a:pt x="34" y="32"/>
                </a:lnTo>
                <a:lnTo>
                  <a:pt x="54" y="18"/>
                </a:lnTo>
                <a:lnTo>
                  <a:pt x="76" y="8"/>
                </a:lnTo>
                <a:lnTo>
                  <a:pt x="76" y="8"/>
                </a:lnTo>
                <a:lnTo>
                  <a:pt x="94" y="2"/>
                </a:lnTo>
                <a:lnTo>
                  <a:pt x="110" y="0"/>
                </a:lnTo>
                <a:lnTo>
                  <a:pt x="126" y="0"/>
                </a:lnTo>
                <a:lnTo>
                  <a:pt x="142" y="4"/>
                </a:lnTo>
                <a:lnTo>
                  <a:pt x="142" y="4"/>
                </a:lnTo>
                <a:lnTo>
                  <a:pt x="146" y="10"/>
                </a:lnTo>
                <a:lnTo>
                  <a:pt x="148" y="16"/>
                </a:lnTo>
                <a:lnTo>
                  <a:pt x="148" y="24"/>
                </a:lnTo>
                <a:lnTo>
                  <a:pt x="144" y="32"/>
                </a:lnTo>
                <a:lnTo>
                  <a:pt x="144" y="32"/>
                </a:lnTo>
                <a:lnTo>
                  <a:pt x="130" y="50"/>
                </a:lnTo>
                <a:lnTo>
                  <a:pt x="114" y="64"/>
                </a:lnTo>
                <a:lnTo>
                  <a:pt x="96" y="76"/>
                </a:lnTo>
                <a:lnTo>
                  <a:pt x="78" y="84"/>
                </a:lnTo>
                <a:lnTo>
                  <a:pt x="78"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6" name="Freeform 212"/>
          <p:cNvSpPr/>
          <p:nvPr/>
        </p:nvSpPr>
        <p:spPr bwMode="auto">
          <a:xfrm>
            <a:off x="5988292" y="4951123"/>
            <a:ext cx="23642" cy="50761"/>
          </a:xfrm>
          <a:custGeom>
            <a:avLst/>
            <a:gdLst>
              <a:gd name="T0" fmla="*/ 0 w 68"/>
              <a:gd name="T1" fmla="*/ 76 h 146"/>
              <a:gd name="T2" fmla="*/ 0 w 68"/>
              <a:gd name="T3" fmla="*/ 76 h 146"/>
              <a:gd name="T4" fmla="*/ 4 w 68"/>
              <a:gd name="T5" fmla="*/ 98 h 146"/>
              <a:gd name="T6" fmla="*/ 12 w 68"/>
              <a:gd name="T7" fmla="*/ 116 h 146"/>
              <a:gd name="T8" fmla="*/ 24 w 68"/>
              <a:gd name="T9" fmla="*/ 132 h 146"/>
              <a:gd name="T10" fmla="*/ 30 w 68"/>
              <a:gd name="T11" fmla="*/ 140 h 146"/>
              <a:gd name="T12" fmla="*/ 38 w 68"/>
              <a:gd name="T13" fmla="*/ 146 h 146"/>
              <a:gd name="T14" fmla="*/ 38 w 68"/>
              <a:gd name="T15" fmla="*/ 146 h 146"/>
              <a:gd name="T16" fmla="*/ 46 w 68"/>
              <a:gd name="T17" fmla="*/ 136 h 146"/>
              <a:gd name="T18" fmla="*/ 52 w 68"/>
              <a:gd name="T19" fmla="*/ 126 h 146"/>
              <a:gd name="T20" fmla="*/ 58 w 68"/>
              <a:gd name="T21" fmla="*/ 114 h 146"/>
              <a:gd name="T22" fmla="*/ 62 w 68"/>
              <a:gd name="T23" fmla="*/ 104 h 146"/>
              <a:gd name="T24" fmla="*/ 66 w 68"/>
              <a:gd name="T25" fmla="*/ 92 h 146"/>
              <a:gd name="T26" fmla="*/ 68 w 68"/>
              <a:gd name="T27" fmla="*/ 80 h 146"/>
              <a:gd name="T28" fmla="*/ 68 w 68"/>
              <a:gd name="T29" fmla="*/ 68 h 146"/>
              <a:gd name="T30" fmla="*/ 68 w 68"/>
              <a:gd name="T31" fmla="*/ 56 h 146"/>
              <a:gd name="T32" fmla="*/ 68 w 68"/>
              <a:gd name="T33" fmla="*/ 56 h 146"/>
              <a:gd name="T34" fmla="*/ 64 w 68"/>
              <a:gd name="T35" fmla="*/ 40 h 146"/>
              <a:gd name="T36" fmla="*/ 58 w 68"/>
              <a:gd name="T37" fmla="*/ 24 h 146"/>
              <a:gd name="T38" fmla="*/ 48 w 68"/>
              <a:gd name="T39" fmla="*/ 12 h 146"/>
              <a:gd name="T40" fmla="*/ 36 w 68"/>
              <a:gd name="T41" fmla="*/ 2 h 146"/>
              <a:gd name="T42" fmla="*/ 36 w 68"/>
              <a:gd name="T43" fmla="*/ 2 h 146"/>
              <a:gd name="T44" fmla="*/ 30 w 68"/>
              <a:gd name="T45" fmla="*/ 0 h 146"/>
              <a:gd name="T46" fmla="*/ 24 w 68"/>
              <a:gd name="T47" fmla="*/ 0 h 146"/>
              <a:gd name="T48" fmla="*/ 18 w 68"/>
              <a:gd name="T49" fmla="*/ 4 h 146"/>
              <a:gd name="T50" fmla="*/ 14 w 68"/>
              <a:gd name="T51" fmla="*/ 8 h 146"/>
              <a:gd name="T52" fmla="*/ 14 w 68"/>
              <a:gd name="T53" fmla="*/ 8 h 146"/>
              <a:gd name="T54" fmla="*/ 6 w 68"/>
              <a:gd name="T55" fmla="*/ 24 h 146"/>
              <a:gd name="T56" fmla="*/ 2 w 68"/>
              <a:gd name="T57" fmla="*/ 42 h 146"/>
              <a:gd name="T58" fmla="*/ 0 w 68"/>
              <a:gd name="T59" fmla="*/ 58 h 146"/>
              <a:gd name="T60" fmla="*/ 0 w 68"/>
              <a:gd name="T61" fmla="*/ 76 h 146"/>
              <a:gd name="T62" fmla="*/ 0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0" y="76"/>
                </a:moveTo>
                <a:lnTo>
                  <a:pt x="0" y="76"/>
                </a:lnTo>
                <a:lnTo>
                  <a:pt x="4" y="98"/>
                </a:lnTo>
                <a:lnTo>
                  <a:pt x="12" y="116"/>
                </a:lnTo>
                <a:lnTo>
                  <a:pt x="24" y="132"/>
                </a:lnTo>
                <a:lnTo>
                  <a:pt x="30" y="140"/>
                </a:lnTo>
                <a:lnTo>
                  <a:pt x="38" y="146"/>
                </a:lnTo>
                <a:lnTo>
                  <a:pt x="38" y="146"/>
                </a:lnTo>
                <a:lnTo>
                  <a:pt x="46" y="136"/>
                </a:lnTo>
                <a:lnTo>
                  <a:pt x="52" y="126"/>
                </a:lnTo>
                <a:lnTo>
                  <a:pt x="58" y="114"/>
                </a:lnTo>
                <a:lnTo>
                  <a:pt x="62" y="104"/>
                </a:lnTo>
                <a:lnTo>
                  <a:pt x="66" y="92"/>
                </a:lnTo>
                <a:lnTo>
                  <a:pt x="68" y="80"/>
                </a:lnTo>
                <a:lnTo>
                  <a:pt x="68" y="68"/>
                </a:lnTo>
                <a:lnTo>
                  <a:pt x="68" y="56"/>
                </a:lnTo>
                <a:lnTo>
                  <a:pt x="68" y="56"/>
                </a:lnTo>
                <a:lnTo>
                  <a:pt x="64" y="40"/>
                </a:lnTo>
                <a:lnTo>
                  <a:pt x="58" y="24"/>
                </a:lnTo>
                <a:lnTo>
                  <a:pt x="48" y="12"/>
                </a:lnTo>
                <a:lnTo>
                  <a:pt x="36" y="2"/>
                </a:lnTo>
                <a:lnTo>
                  <a:pt x="36" y="2"/>
                </a:lnTo>
                <a:lnTo>
                  <a:pt x="30" y="0"/>
                </a:lnTo>
                <a:lnTo>
                  <a:pt x="24" y="0"/>
                </a:lnTo>
                <a:lnTo>
                  <a:pt x="18" y="4"/>
                </a:lnTo>
                <a:lnTo>
                  <a:pt x="14" y="8"/>
                </a:lnTo>
                <a:lnTo>
                  <a:pt x="14" y="8"/>
                </a:lnTo>
                <a:lnTo>
                  <a:pt x="6" y="24"/>
                </a:lnTo>
                <a:lnTo>
                  <a:pt x="2" y="42"/>
                </a:lnTo>
                <a:lnTo>
                  <a:pt x="0" y="58"/>
                </a:lnTo>
                <a:lnTo>
                  <a:pt x="0" y="76"/>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7" name="Freeform 213"/>
          <p:cNvSpPr/>
          <p:nvPr/>
        </p:nvSpPr>
        <p:spPr bwMode="auto">
          <a:xfrm>
            <a:off x="5964650" y="5022745"/>
            <a:ext cx="54933" cy="27119"/>
          </a:xfrm>
          <a:custGeom>
            <a:avLst/>
            <a:gdLst>
              <a:gd name="T0" fmla="*/ 74 w 158"/>
              <a:gd name="T1" fmla="*/ 78 h 78"/>
              <a:gd name="T2" fmla="*/ 74 w 158"/>
              <a:gd name="T3" fmla="*/ 78 h 78"/>
              <a:gd name="T4" fmla="*/ 62 w 158"/>
              <a:gd name="T5" fmla="*/ 78 h 78"/>
              <a:gd name="T6" fmla="*/ 50 w 158"/>
              <a:gd name="T7" fmla="*/ 76 h 78"/>
              <a:gd name="T8" fmla="*/ 40 w 158"/>
              <a:gd name="T9" fmla="*/ 74 h 78"/>
              <a:gd name="T10" fmla="*/ 30 w 158"/>
              <a:gd name="T11" fmla="*/ 72 h 78"/>
              <a:gd name="T12" fmla="*/ 20 w 158"/>
              <a:gd name="T13" fmla="*/ 66 h 78"/>
              <a:gd name="T14" fmla="*/ 12 w 158"/>
              <a:gd name="T15" fmla="*/ 60 h 78"/>
              <a:gd name="T16" fmla="*/ 6 w 158"/>
              <a:gd name="T17" fmla="*/ 54 h 78"/>
              <a:gd name="T18" fmla="*/ 0 w 158"/>
              <a:gd name="T19" fmla="*/ 46 h 78"/>
              <a:gd name="T20" fmla="*/ 0 w 158"/>
              <a:gd name="T21" fmla="*/ 46 h 78"/>
              <a:gd name="T22" fmla="*/ 20 w 158"/>
              <a:gd name="T23" fmla="*/ 30 h 78"/>
              <a:gd name="T24" fmla="*/ 40 w 158"/>
              <a:gd name="T25" fmla="*/ 18 h 78"/>
              <a:gd name="T26" fmla="*/ 62 w 158"/>
              <a:gd name="T27" fmla="*/ 8 h 78"/>
              <a:gd name="T28" fmla="*/ 86 w 158"/>
              <a:gd name="T29" fmla="*/ 2 h 78"/>
              <a:gd name="T30" fmla="*/ 86 w 158"/>
              <a:gd name="T31" fmla="*/ 2 h 78"/>
              <a:gd name="T32" fmla="*/ 106 w 158"/>
              <a:gd name="T33" fmla="*/ 0 h 78"/>
              <a:gd name="T34" fmla="*/ 122 w 158"/>
              <a:gd name="T35" fmla="*/ 2 h 78"/>
              <a:gd name="T36" fmla="*/ 138 w 158"/>
              <a:gd name="T37" fmla="*/ 6 h 78"/>
              <a:gd name="T38" fmla="*/ 152 w 158"/>
              <a:gd name="T39" fmla="*/ 12 h 78"/>
              <a:gd name="T40" fmla="*/ 152 w 158"/>
              <a:gd name="T41" fmla="*/ 12 h 78"/>
              <a:gd name="T42" fmla="*/ 156 w 158"/>
              <a:gd name="T43" fmla="*/ 18 h 78"/>
              <a:gd name="T44" fmla="*/ 158 w 158"/>
              <a:gd name="T45" fmla="*/ 24 h 78"/>
              <a:gd name="T46" fmla="*/ 154 w 158"/>
              <a:gd name="T47" fmla="*/ 32 h 78"/>
              <a:gd name="T48" fmla="*/ 148 w 158"/>
              <a:gd name="T49" fmla="*/ 40 h 78"/>
              <a:gd name="T50" fmla="*/ 148 w 158"/>
              <a:gd name="T51" fmla="*/ 40 h 78"/>
              <a:gd name="T52" fmla="*/ 132 w 158"/>
              <a:gd name="T53" fmla="*/ 54 h 78"/>
              <a:gd name="T54" fmla="*/ 114 w 158"/>
              <a:gd name="T55" fmla="*/ 64 h 78"/>
              <a:gd name="T56" fmla="*/ 94 w 158"/>
              <a:gd name="T57" fmla="*/ 72 h 78"/>
              <a:gd name="T58" fmla="*/ 74 w 158"/>
              <a:gd name="T59" fmla="*/ 78 h 78"/>
              <a:gd name="T60" fmla="*/ 74 w 158"/>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78">
                <a:moveTo>
                  <a:pt x="74" y="78"/>
                </a:moveTo>
                <a:lnTo>
                  <a:pt x="74" y="78"/>
                </a:lnTo>
                <a:lnTo>
                  <a:pt x="62" y="78"/>
                </a:lnTo>
                <a:lnTo>
                  <a:pt x="50" y="76"/>
                </a:lnTo>
                <a:lnTo>
                  <a:pt x="40" y="74"/>
                </a:lnTo>
                <a:lnTo>
                  <a:pt x="30" y="72"/>
                </a:lnTo>
                <a:lnTo>
                  <a:pt x="20" y="66"/>
                </a:lnTo>
                <a:lnTo>
                  <a:pt x="12" y="60"/>
                </a:lnTo>
                <a:lnTo>
                  <a:pt x="6" y="54"/>
                </a:lnTo>
                <a:lnTo>
                  <a:pt x="0" y="46"/>
                </a:lnTo>
                <a:lnTo>
                  <a:pt x="0" y="46"/>
                </a:lnTo>
                <a:lnTo>
                  <a:pt x="20" y="30"/>
                </a:lnTo>
                <a:lnTo>
                  <a:pt x="40" y="18"/>
                </a:lnTo>
                <a:lnTo>
                  <a:pt x="62" y="8"/>
                </a:lnTo>
                <a:lnTo>
                  <a:pt x="86" y="2"/>
                </a:lnTo>
                <a:lnTo>
                  <a:pt x="86" y="2"/>
                </a:lnTo>
                <a:lnTo>
                  <a:pt x="106" y="0"/>
                </a:lnTo>
                <a:lnTo>
                  <a:pt x="122" y="2"/>
                </a:lnTo>
                <a:lnTo>
                  <a:pt x="138" y="6"/>
                </a:lnTo>
                <a:lnTo>
                  <a:pt x="152" y="12"/>
                </a:lnTo>
                <a:lnTo>
                  <a:pt x="152" y="12"/>
                </a:lnTo>
                <a:lnTo>
                  <a:pt x="156" y="18"/>
                </a:lnTo>
                <a:lnTo>
                  <a:pt x="158" y="24"/>
                </a:lnTo>
                <a:lnTo>
                  <a:pt x="154" y="32"/>
                </a:lnTo>
                <a:lnTo>
                  <a:pt x="148" y="40"/>
                </a:lnTo>
                <a:lnTo>
                  <a:pt x="148" y="40"/>
                </a:lnTo>
                <a:lnTo>
                  <a:pt x="132" y="54"/>
                </a:lnTo>
                <a:lnTo>
                  <a:pt x="114" y="64"/>
                </a:lnTo>
                <a:lnTo>
                  <a:pt x="94" y="72"/>
                </a:lnTo>
                <a:lnTo>
                  <a:pt x="74" y="78"/>
                </a:lnTo>
                <a:lnTo>
                  <a:pt x="7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8" name="Freeform 214"/>
          <p:cNvSpPr/>
          <p:nvPr/>
        </p:nvSpPr>
        <p:spPr bwMode="auto">
          <a:xfrm>
            <a:off x="5956305" y="4987977"/>
            <a:ext cx="25033" cy="50761"/>
          </a:xfrm>
          <a:custGeom>
            <a:avLst/>
            <a:gdLst>
              <a:gd name="T0" fmla="*/ 2 w 72"/>
              <a:gd name="T1" fmla="*/ 70 h 146"/>
              <a:gd name="T2" fmla="*/ 2 w 72"/>
              <a:gd name="T3" fmla="*/ 70 h 146"/>
              <a:gd name="T4" fmla="*/ 0 w 72"/>
              <a:gd name="T5" fmla="*/ 92 h 146"/>
              <a:gd name="T6" fmla="*/ 4 w 72"/>
              <a:gd name="T7" fmla="*/ 112 h 146"/>
              <a:gd name="T8" fmla="*/ 12 w 72"/>
              <a:gd name="T9" fmla="*/ 130 h 146"/>
              <a:gd name="T10" fmla="*/ 18 w 72"/>
              <a:gd name="T11" fmla="*/ 140 h 146"/>
              <a:gd name="T12" fmla="*/ 24 w 72"/>
              <a:gd name="T13" fmla="*/ 146 h 146"/>
              <a:gd name="T14" fmla="*/ 24 w 72"/>
              <a:gd name="T15" fmla="*/ 146 h 146"/>
              <a:gd name="T16" fmla="*/ 34 w 72"/>
              <a:gd name="T17" fmla="*/ 138 h 146"/>
              <a:gd name="T18" fmla="*/ 42 w 72"/>
              <a:gd name="T19" fmla="*/ 130 h 146"/>
              <a:gd name="T20" fmla="*/ 50 w 72"/>
              <a:gd name="T21" fmla="*/ 120 h 146"/>
              <a:gd name="T22" fmla="*/ 58 w 72"/>
              <a:gd name="T23" fmla="*/ 110 h 146"/>
              <a:gd name="T24" fmla="*/ 62 w 72"/>
              <a:gd name="T25" fmla="*/ 100 h 146"/>
              <a:gd name="T26" fmla="*/ 68 w 72"/>
              <a:gd name="T27" fmla="*/ 88 h 146"/>
              <a:gd name="T28" fmla="*/ 70 w 72"/>
              <a:gd name="T29" fmla="*/ 76 h 146"/>
              <a:gd name="T30" fmla="*/ 72 w 72"/>
              <a:gd name="T31" fmla="*/ 64 h 146"/>
              <a:gd name="T32" fmla="*/ 72 w 72"/>
              <a:gd name="T33" fmla="*/ 64 h 146"/>
              <a:gd name="T34" fmla="*/ 72 w 72"/>
              <a:gd name="T35" fmla="*/ 48 h 146"/>
              <a:gd name="T36" fmla="*/ 68 w 72"/>
              <a:gd name="T37" fmla="*/ 32 h 146"/>
              <a:gd name="T38" fmla="*/ 60 w 72"/>
              <a:gd name="T39" fmla="*/ 16 h 146"/>
              <a:gd name="T40" fmla="*/ 52 w 72"/>
              <a:gd name="T41" fmla="*/ 4 h 146"/>
              <a:gd name="T42" fmla="*/ 52 w 72"/>
              <a:gd name="T43" fmla="*/ 4 h 146"/>
              <a:gd name="T44" fmla="*/ 46 w 72"/>
              <a:gd name="T45" fmla="*/ 0 h 146"/>
              <a:gd name="T46" fmla="*/ 40 w 72"/>
              <a:gd name="T47" fmla="*/ 0 h 146"/>
              <a:gd name="T48" fmla="*/ 32 w 72"/>
              <a:gd name="T49" fmla="*/ 2 h 146"/>
              <a:gd name="T50" fmla="*/ 28 w 72"/>
              <a:gd name="T51" fmla="*/ 8 h 146"/>
              <a:gd name="T52" fmla="*/ 28 w 72"/>
              <a:gd name="T53" fmla="*/ 8 h 146"/>
              <a:gd name="T54" fmla="*/ 18 w 72"/>
              <a:gd name="T55" fmla="*/ 22 h 146"/>
              <a:gd name="T56" fmla="*/ 10 w 72"/>
              <a:gd name="T57" fmla="*/ 36 h 146"/>
              <a:gd name="T58" fmla="*/ 4 w 72"/>
              <a:gd name="T59" fmla="*/ 54 h 146"/>
              <a:gd name="T60" fmla="*/ 2 w 72"/>
              <a:gd name="T61" fmla="*/ 70 h 146"/>
              <a:gd name="T62" fmla="*/ 2 w 72"/>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6">
                <a:moveTo>
                  <a:pt x="2" y="70"/>
                </a:moveTo>
                <a:lnTo>
                  <a:pt x="2" y="70"/>
                </a:lnTo>
                <a:lnTo>
                  <a:pt x="0" y="92"/>
                </a:lnTo>
                <a:lnTo>
                  <a:pt x="4" y="112"/>
                </a:lnTo>
                <a:lnTo>
                  <a:pt x="12" y="130"/>
                </a:lnTo>
                <a:lnTo>
                  <a:pt x="18" y="140"/>
                </a:lnTo>
                <a:lnTo>
                  <a:pt x="24" y="146"/>
                </a:lnTo>
                <a:lnTo>
                  <a:pt x="24" y="146"/>
                </a:lnTo>
                <a:lnTo>
                  <a:pt x="34" y="138"/>
                </a:lnTo>
                <a:lnTo>
                  <a:pt x="42" y="130"/>
                </a:lnTo>
                <a:lnTo>
                  <a:pt x="50" y="120"/>
                </a:lnTo>
                <a:lnTo>
                  <a:pt x="58" y="110"/>
                </a:lnTo>
                <a:lnTo>
                  <a:pt x="62" y="100"/>
                </a:lnTo>
                <a:lnTo>
                  <a:pt x="68" y="88"/>
                </a:lnTo>
                <a:lnTo>
                  <a:pt x="70" y="76"/>
                </a:lnTo>
                <a:lnTo>
                  <a:pt x="72" y="64"/>
                </a:lnTo>
                <a:lnTo>
                  <a:pt x="72" y="64"/>
                </a:lnTo>
                <a:lnTo>
                  <a:pt x="72" y="48"/>
                </a:lnTo>
                <a:lnTo>
                  <a:pt x="68" y="32"/>
                </a:lnTo>
                <a:lnTo>
                  <a:pt x="60" y="16"/>
                </a:lnTo>
                <a:lnTo>
                  <a:pt x="52" y="4"/>
                </a:lnTo>
                <a:lnTo>
                  <a:pt x="52" y="4"/>
                </a:lnTo>
                <a:lnTo>
                  <a:pt x="46" y="0"/>
                </a:lnTo>
                <a:lnTo>
                  <a:pt x="40" y="0"/>
                </a:lnTo>
                <a:lnTo>
                  <a:pt x="32" y="2"/>
                </a:lnTo>
                <a:lnTo>
                  <a:pt x="28" y="8"/>
                </a:lnTo>
                <a:lnTo>
                  <a:pt x="28" y="8"/>
                </a:lnTo>
                <a:lnTo>
                  <a:pt x="18" y="22"/>
                </a:lnTo>
                <a:lnTo>
                  <a:pt x="10" y="36"/>
                </a:lnTo>
                <a:lnTo>
                  <a:pt x="4" y="54"/>
                </a:lnTo>
                <a:lnTo>
                  <a:pt x="2" y="70"/>
                </a:lnTo>
                <a:lnTo>
                  <a:pt x="2"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9" name="Freeform 215"/>
          <p:cNvSpPr/>
          <p:nvPr/>
        </p:nvSpPr>
        <p:spPr bwMode="auto">
          <a:xfrm>
            <a:off x="5920147" y="5058903"/>
            <a:ext cx="56324" cy="25033"/>
          </a:xfrm>
          <a:custGeom>
            <a:avLst/>
            <a:gdLst>
              <a:gd name="T0" fmla="*/ 68 w 162"/>
              <a:gd name="T1" fmla="*/ 72 h 72"/>
              <a:gd name="T2" fmla="*/ 68 w 162"/>
              <a:gd name="T3" fmla="*/ 72 h 72"/>
              <a:gd name="T4" fmla="*/ 56 w 162"/>
              <a:gd name="T5" fmla="*/ 70 h 72"/>
              <a:gd name="T6" fmla="*/ 44 w 162"/>
              <a:gd name="T7" fmla="*/ 68 h 72"/>
              <a:gd name="T8" fmla="*/ 34 w 162"/>
              <a:gd name="T9" fmla="*/ 64 h 72"/>
              <a:gd name="T10" fmla="*/ 26 w 162"/>
              <a:gd name="T11" fmla="*/ 58 h 72"/>
              <a:gd name="T12" fmla="*/ 18 w 162"/>
              <a:gd name="T13" fmla="*/ 52 h 72"/>
              <a:gd name="T14" fmla="*/ 10 w 162"/>
              <a:gd name="T15" fmla="*/ 44 h 72"/>
              <a:gd name="T16" fmla="*/ 6 w 162"/>
              <a:gd name="T17" fmla="*/ 36 h 72"/>
              <a:gd name="T18" fmla="*/ 0 w 162"/>
              <a:gd name="T19" fmla="*/ 28 h 72"/>
              <a:gd name="T20" fmla="*/ 0 w 162"/>
              <a:gd name="T21" fmla="*/ 28 h 72"/>
              <a:gd name="T22" fmla="*/ 24 w 162"/>
              <a:gd name="T23" fmla="*/ 16 h 72"/>
              <a:gd name="T24" fmla="*/ 48 w 162"/>
              <a:gd name="T25" fmla="*/ 8 h 72"/>
              <a:gd name="T26" fmla="*/ 72 w 162"/>
              <a:gd name="T27" fmla="*/ 2 h 72"/>
              <a:gd name="T28" fmla="*/ 96 w 162"/>
              <a:gd name="T29" fmla="*/ 0 h 72"/>
              <a:gd name="T30" fmla="*/ 96 w 162"/>
              <a:gd name="T31" fmla="*/ 0 h 72"/>
              <a:gd name="T32" fmla="*/ 114 w 162"/>
              <a:gd name="T33" fmla="*/ 2 h 72"/>
              <a:gd name="T34" fmla="*/ 132 w 162"/>
              <a:gd name="T35" fmla="*/ 6 h 72"/>
              <a:gd name="T36" fmla="*/ 146 w 162"/>
              <a:gd name="T37" fmla="*/ 14 h 72"/>
              <a:gd name="T38" fmla="*/ 158 w 162"/>
              <a:gd name="T39" fmla="*/ 24 h 72"/>
              <a:gd name="T40" fmla="*/ 158 w 162"/>
              <a:gd name="T41" fmla="*/ 24 h 72"/>
              <a:gd name="T42" fmla="*/ 162 w 162"/>
              <a:gd name="T43" fmla="*/ 30 h 72"/>
              <a:gd name="T44" fmla="*/ 162 w 162"/>
              <a:gd name="T45" fmla="*/ 36 h 72"/>
              <a:gd name="T46" fmla="*/ 158 w 162"/>
              <a:gd name="T47" fmla="*/ 44 h 72"/>
              <a:gd name="T48" fmla="*/ 150 w 162"/>
              <a:gd name="T49" fmla="*/ 50 h 72"/>
              <a:gd name="T50" fmla="*/ 150 w 162"/>
              <a:gd name="T51" fmla="*/ 50 h 72"/>
              <a:gd name="T52" fmla="*/ 130 w 162"/>
              <a:gd name="T53" fmla="*/ 60 h 72"/>
              <a:gd name="T54" fmla="*/ 110 w 162"/>
              <a:gd name="T55" fmla="*/ 68 h 72"/>
              <a:gd name="T56" fmla="*/ 88 w 162"/>
              <a:gd name="T57" fmla="*/ 72 h 72"/>
              <a:gd name="T58" fmla="*/ 68 w 162"/>
              <a:gd name="T59" fmla="*/ 72 h 72"/>
              <a:gd name="T60" fmla="*/ 68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68" y="72"/>
                </a:moveTo>
                <a:lnTo>
                  <a:pt x="68" y="72"/>
                </a:lnTo>
                <a:lnTo>
                  <a:pt x="56" y="70"/>
                </a:lnTo>
                <a:lnTo>
                  <a:pt x="44" y="68"/>
                </a:lnTo>
                <a:lnTo>
                  <a:pt x="34" y="64"/>
                </a:lnTo>
                <a:lnTo>
                  <a:pt x="26" y="58"/>
                </a:lnTo>
                <a:lnTo>
                  <a:pt x="18" y="52"/>
                </a:lnTo>
                <a:lnTo>
                  <a:pt x="10" y="44"/>
                </a:lnTo>
                <a:lnTo>
                  <a:pt x="6" y="36"/>
                </a:lnTo>
                <a:lnTo>
                  <a:pt x="0" y="28"/>
                </a:lnTo>
                <a:lnTo>
                  <a:pt x="0" y="28"/>
                </a:lnTo>
                <a:lnTo>
                  <a:pt x="24" y="16"/>
                </a:lnTo>
                <a:lnTo>
                  <a:pt x="48" y="8"/>
                </a:lnTo>
                <a:lnTo>
                  <a:pt x="72" y="2"/>
                </a:lnTo>
                <a:lnTo>
                  <a:pt x="96" y="0"/>
                </a:lnTo>
                <a:lnTo>
                  <a:pt x="96" y="0"/>
                </a:lnTo>
                <a:lnTo>
                  <a:pt x="114" y="2"/>
                </a:lnTo>
                <a:lnTo>
                  <a:pt x="132" y="6"/>
                </a:lnTo>
                <a:lnTo>
                  <a:pt x="146" y="14"/>
                </a:lnTo>
                <a:lnTo>
                  <a:pt x="158" y="24"/>
                </a:lnTo>
                <a:lnTo>
                  <a:pt x="158" y="24"/>
                </a:lnTo>
                <a:lnTo>
                  <a:pt x="162" y="30"/>
                </a:lnTo>
                <a:lnTo>
                  <a:pt x="162" y="36"/>
                </a:lnTo>
                <a:lnTo>
                  <a:pt x="158" y="44"/>
                </a:lnTo>
                <a:lnTo>
                  <a:pt x="150" y="50"/>
                </a:lnTo>
                <a:lnTo>
                  <a:pt x="150" y="50"/>
                </a:lnTo>
                <a:lnTo>
                  <a:pt x="130" y="60"/>
                </a:lnTo>
                <a:lnTo>
                  <a:pt x="110" y="68"/>
                </a:lnTo>
                <a:lnTo>
                  <a:pt x="88" y="72"/>
                </a:lnTo>
                <a:lnTo>
                  <a:pt x="68" y="72"/>
                </a:lnTo>
                <a:lnTo>
                  <a:pt x="68"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0" name="Freeform 216"/>
          <p:cNvSpPr/>
          <p:nvPr/>
        </p:nvSpPr>
        <p:spPr bwMode="auto">
          <a:xfrm>
            <a:off x="5915975" y="5019268"/>
            <a:ext cx="27814" cy="49370"/>
          </a:xfrm>
          <a:custGeom>
            <a:avLst/>
            <a:gdLst>
              <a:gd name="T0" fmla="*/ 6 w 80"/>
              <a:gd name="T1" fmla="*/ 62 h 142"/>
              <a:gd name="T2" fmla="*/ 6 w 80"/>
              <a:gd name="T3" fmla="*/ 62 h 142"/>
              <a:gd name="T4" fmla="*/ 2 w 80"/>
              <a:gd name="T5" fmla="*/ 84 h 142"/>
              <a:gd name="T6" fmla="*/ 0 w 80"/>
              <a:gd name="T7" fmla="*/ 104 h 142"/>
              <a:gd name="T8" fmla="*/ 2 w 80"/>
              <a:gd name="T9" fmla="*/ 114 h 142"/>
              <a:gd name="T10" fmla="*/ 4 w 80"/>
              <a:gd name="T11" fmla="*/ 124 h 142"/>
              <a:gd name="T12" fmla="*/ 8 w 80"/>
              <a:gd name="T13" fmla="*/ 134 h 142"/>
              <a:gd name="T14" fmla="*/ 12 w 80"/>
              <a:gd name="T15" fmla="*/ 142 h 142"/>
              <a:gd name="T16" fmla="*/ 12 w 80"/>
              <a:gd name="T17" fmla="*/ 142 h 142"/>
              <a:gd name="T18" fmla="*/ 24 w 80"/>
              <a:gd name="T19" fmla="*/ 136 h 142"/>
              <a:gd name="T20" fmla="*/ 34 w 80"/>
              <a:gd name="T21" fmla="*/ 128 h 142"/>
              <a:gd name="T22" fmla="*/ 44 w 80"/>
              <a:gd name="T23" fmla="*/ 120 h 142"/>
              <a:gd name="T24" fmla="*/ 54 w 80"/>
              <a:gd name="T25" fmla="*/ 112 h 142"/>
              <a:gd name="T26" fmla="*/ 62 w 80"/>
              <a:gd name="T27" fmla="*/ 102 h 142"/>
              <a:gd name="T28" fmla="*/ 68 w 80"/>
              <a:gd name="T29" fmla="*/ 92 h 142"/>
              <a:gd name="T30" fmla="*/ 74 w 80"/>
              <a:gd name="T31" fmla="*/ 82 h 142"/>
              <a:gd name="T32" fmla="*/ 78 w 80"/>
              <a:gd name="T33" fmla="*/ 70 h 142"/>
              <a:gd name="T34" fmla="*/ 78 w 80"/>
              <a:gd name="T35" fmla="*/ 70 h 142"/>
              <a:gd name="T36" fmla="*/ 80 w 80"/>
              <a:gd name="T37" fmla="*/ 52 h 142"/>
              <a:gd name="T38" fmla="*/ 80 w 80"/>
              <a:gd name="T39" fmla="*/ 36 h 142"/>
              <a:gd name="T40" fmla="*/ 76 w 80"/>
              <a:gd name="T41" fmla="*/ 20 h 142"/>
              <a:gd name="T42" fmla="*/ 70 w 80"/>
              <a:gd name="T43" fmla="*/ 6 h 142"/>
              <a:gd name="T44" fmla="*/ 70 w 80"/>
              <a:gd name="T45" fmla="*/ 6 h 142"/>
              <a:gd name="T46" fmla="*/ 66 w 80"/>
              <a:gd name="T47" fmla="*/ 2 h 142"/>
              <a:gd name="T48" fmla="*/ 58 w 80"/>
              <a:gd name="T49" fmla="*/ 0 h 142"/>
              <a:gd name="T50" fmla="*/ 52 w 80"/>
              <a:gd name="T51" fmla="*/ 2 h 142"/>
              <a:gd name="T52" fmla="*/ 46 w 80"/>
              <a:gd name="T53" fmla="*/ 6 h 142"/>
              <a:gd name="T54" fmla="*/ 46 w 80"/>
              <a:gd name="T55" fmla="*/ 6 h 142"/>
              <a:gd name="T56" fmla="*/ 34 w 80"/>
              <a:gd name="T57" fmla="*/ 18 h 142"/>
              <a:gd name="T58" fmla="*/ 22 w 80"/>
              <a:gd name="T59" fmla="*/ 30 h 142"/>
              <a:gd name="T60" fmla="*/ 14 w 80"/>
              <a:gd name="T61" fmla="*/ 46 h 142"/>
              <a:gd name="T62" fmla="*/ 6 w 80"/>
              <a:gd name="T63" fmla="*/ 62 h 142"/>
              <a:gd name="T64" fmla="*/ 6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6" y="62"/>
                </a:moveTo>
                <a:lnTo>
                  <a:pt x="6" y="62"/>
                </a:lnTo>
                <a:lnTo>
                  <a:pt x="2" y="84"/>
                </a:lnTo>
                <a:lnTo>
                  <a:pt x="0" y="104"/>
                </a:lnTo>
                <a:lnTo>
                  <a:pt x="2" y="114"/>
                </a:lnTo>
                <a:lnTo>
                  <a:pt x="4" y="124"/>
                </a:lnTo>
                <a:lnTo>
                  <a:pt x="8" y="134"/>
                </a:lnTo>
                <a:lnTo>
                  <a:pt x="12" y="142"/>
                </a:lnTo>
                <a:lnTo>
                  <a:pt x="12" y="142"/>
                </a:lnTo>
                <a:lnTo>
                  <a:pt x="24" y="136"/>
                </a:lnTo>
                <a:lnTo>
                  <a:pt x="34" y="128"/>
                </a:lnTo>
                <a:lnTo>
                  <a:pt x="44" y="120"/>
                </a:lnTo>
                <a:lnTo>
                  <a:pt x="54" y="112"/>
                </a:lnTo>
                <a:lnTo>
                  <a:pt x="62" y="102"/>
                </a:lnTo>
                <a:lnTo>
                  <a:pt x="68" y="92"/>
                </a:lnTo>
                <a:lnTo>
                  <a:pt x="74" y="82"/>
                </a:lnTo>
                <a:lnTo>
                  <a:pt x="78" y="70"/>
                </a:lnTo>
                <a:lnTo>
                  <a:pt x="78" y="70"/>
                </a:lnTo>
                <a:lnTo>
                  <a:pt x="80" y="52"/>
                </a:lnTo>
                <a:lnTo>
                  <a:pt x="80" y="36"/>
                </a:lnTo>
                <a:lnTo>
                  <a:pt x="76" y="20"/>
                </a:lnTo>
                <a:lnTo>
                  <a:pt x="70" y="6"/>
                </a:lnTo>
                <a:lnTo>
                  <a:pt x="70" y="6"/>
                </a:lnTo>
                <a:lnTo>
                  <a:pt x="66" y="2"/>
                </a:lnTo>
                <a:lnTo>
                  <a:pt x="58" y="0"/>
                </a:lnTo>
                <a:lnTo>
                  <a:pt x="52" y="2"/>
                </a:lnTo>
                <a:lnTo>
                  <a:pt x="46" y="6"/>
                </a:lnTo>
                <a:lnTo>
                  <a:pt x="46" y="6"/>
                </a:lnTo>
                <a:lnTo>
                  <a:pt x="34" y="18"/>
                </a:lnTo>
                <a:lnTo>
                  <a:pt x="22" y="30"/>
                </a:lnTo>
                <a:lnTo>
                  <a:pt x="14" y="46"/>
                </a:lnTo>
                <a:lnTo>
                  <a:pt x="6" y="62"/>
                </a:lnTo>
                <a:lnTo>
                  <a:pt x="6"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1" name="Freeform 176"/>
          <p:cNvSpPr/>
          <p:nvPr/>
        </p:nvSpPr>
        <p:spPr bwMode="auto">
          <a:xfrm>
            <a:off x="5887465" y="4738344"/>
            <a:ext cx="28510" cy="28510"/>
          </a:xfrm>
          <a:custGeom>
            <a:avLst/>
            <a:gdLst>
              <a:gd name="T0" fmla="*/ 42 w 82"/>
              <a:gd name="T1" fmla="*/ 0 h 82"/>
              <a:gd name="T2" fmla="*/ 42 w 82"/>
              <a:gd name="T3" fmla="*/ 0 h 82"/>
              <a:gd name="T4" fmla="*/ 48 w 82"/>
              <a:gd name="T5" fmla="*/ 14 h 82"/>
              <a:gd name="T6" fmla="*/ 56 w 82"/>
              <a:gd name="T7" fmla="*/ 26 h 82"/>
              <a:gd name="T8" fmla="*/ 68 w 82"/>
              <a:gd name="T9" fmla="*/ 34 h 82"/>
              <a:gd name="T10" fmla="*/ 82 w 82"/>
              <a:gd name="T11" fmla="*/ 40 h 82"/>
              <a:gd name="T12" fmla="*/ 82 w 82"/>
              <a:gd name="T13" fmla="*/ 40 h 82"/>
              <a:gd name="T14" fmla="*/ 82 w 82"/>
              <a:gd name="T15" fmla="*/ 40 h 82"/>
              <a:gd name="T16" fmla="*/ 82 w 82"/>
              <a:gd name="T17" fmla="*/ 42 h 82"/>
              <a:gd name="T18" fmla="*/ 82 w 82"/>
              <a:gd name="T19" fmla="*/ 42 h 82"/>
              <a:gd name="T20" fmla="*/ 68 w 82"/>
              <a:gd name="T21" fmla="*/ 46 h 82"/>
              <a:gd name="T22" fmla="*/ 56 w 82"/>
              <a:gd name="T23" fmla="*/ 56 h 82"/>
              <a:gd name="T24" fmla="*/ 48 w 82"/>
              <a:gd name="T25" fmla="*/ 66 h 82"/>
              <a:gd name="T26" fmla="*/ 42 w 82"/>
              <a:gd name="T27" fmla="*/ 80 h 82"/>
              <a:gd name="T28" fmla="*/ 42 w 82"/>
              <a:gd name="T29" fmla="*/ 80 h 82"/>
              <a:gd name="T30" fmla="*/ 42 w 82"/>
              <a:gd name="T31" fmla="*/ 82 h 82"/>
              <a:gd name="T32" fmla="*/ 40 w 82"/>
              <a:gd name="T33" fmla="*/ 80 h 82"/>
              <a:gd name="T34" fmla="*/ 40 w 82"/>
              <a:gd name="T35" fmla="*/ 80 h 82"/>
              <a:gd name="T36" fmla="*/ 36 w 82"/>
              <a:gd name="T37" fmla="*/ 66 h 82"/>
              <a:gd name="T38" fmla="*/ 26 w 82"/>
              <a:gd name="T39" fmla="*/ 56 h 82"/>
              <a:gd name="T40" fmla="*/ 16 w 82"/>
              <a:gd name="T41" fmla="*/ 46 h 82"/>
              <a:gd name="T42" fmla="*/ 2 w 82"/>
              <a:gd name="T43" fmla="*/ 42 h 82"/>
              <a:gd name="T44" fmla="*/ 2 w 82"/>
              <a:gd name="T45" fmla="*/ 42 h 82"/>
              <a:gd name="T46" fmla="*/ 0 w 82"/>
              <a:gd name="T47" fmla="*/ 40 h 82"/>
              <a:gd name="T48" fmla="*/ 2 w 82"/>
              <a:gd name="T49" fmla="*/ 40 h 82"/>
              <a:gd name="T50" fmla="*/ 2 w 82"/>
              <a:gd name="T51" fmla="*/ 40 h 82"/>
              <a:gd name="T52" fmla="*/ 16 w 82"/>
              <a:gd name="T53" fmla="*/ 34 h 82"/>
              <a:gd name="T54" fmla="*/ 26 w 82"/>
              <a:gd name="T55" fmla="*/ 26 h 82"/>
              <a:gd name="T56" fmla="*/ 36 w 82"/>
              <a:gd name="T57" fmla="*/ 14 h 82"/>
              <a:gd name="T58" fmla="*/ 40 w 82"/>
              <a:gd name="T59" fmla="*/ 0 h 82"/>
              <a:gd name="T60" fmla="*/ 40 w 82"/>
              <a:gd name="T61" fmla="*/ 0 h 82"/>
              <a:gd name="T62" fmla="*/ 42 w 82"/>
              <a:gd name="T63" fmla="*/ 0 h 82"/>
              <a:gd name="T64" fmla="*/ 42 w 82"/>
              <a:gd name="T65" fmla="*/ 0 h 82"/>
              <a:gd name="T66" fmla="*/ 42 w 82"/>
              <a:gd name="T6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82">
                <a:moveTo>
                  <a:pt x="42" y="0"/>
                </a:moveTo>
                <a:lnTo>
                  <a:pt x="42" y="0"/>
                </a:lnTo>
                <a:lnTo>
                  <a:pt x="48" y="14"/>
                </a:lnTo>
                <a:lnTo>
                  <a:pt x="56" y="26"/>
                </a:lnTo>
                <a:lnTo>
                  <a:pt x="68" y="34"/>
                </a:lnTo>
                <a:lnTo>
                  <a:pt x="82" y="40"/>
                </a:lnTo>
                <a:lnTo>
                  <a:pt x="82" y="40"/>
                </a:lnTo>
                <a:lnTo>
                  <a:pt x="82" y="40"/>
                </a:lnTo>
                <a:lnTo>
                  <a:pt x="82" y="42"/>
                </a:lnTo>
                <a:lnTo>
                  <a:pt x="82" y="42"/>
                </a:lnTo>
                <a:lnTo>
                  <a:pt x="68" y="46"/>
                </a:lnTo>
                <a:lnTo>
                  <a:pt x="56" y="56"/>
                </a:lnTo>
                <a:lnTo>
                  <a:pt x="48" y="66"/>
                </a:lnTo>
                <a:lnTo>
                  <a:pt x="42" y="80"/>
                </a:lnTo>
                <a:lnTo>
                  <a:pt x="42" y="80"/>
                </a:lnTo>
                <a:lnTo>
                  <a:pt x="42" y="82"/>
                </a:lnTo>
                <a:lnTo>
                  <a:pt x="40" y="80"/>
                </a:lnTo>
                <a:lnTo>
                  <a:pt x="40" y="80"/>
                </a:lnTo>
                <a:lnTo>
                  <a:pt x="36" y="66"/>
                </a:lnTo>
                <a:lnTo>
                  <a:pt x="26" y="56"/>
                </a:lnTo>
                <a:lnTo>
                  <a:pt x="16" y="46"/>
                </a:lnTo>
                <a:lnTo>
                  <a:pt x="2" y="42"/>
                </a:lnTo>
                <a:lnTo>
                  <a:pt x="2" y="42"/>
                </a:lnTo>
                <a:lnTo>
                  <a:pt x="0" y="40"/>
                </a:lnTo>
                <a:lnTo>
                  <a:pt x="2" y="40"/>
                </a:lnTo>
                <a:lnTo>
                  <a:pt x="2" y="40"/>
                </a:lnTo>
                <a:lnTo>
                  <a:pt x="16" y="34"/>
                </a:lnTo>
                <a:lnTo>
                  <a:pt x="26" y="26"/>
                </a:lnTo>
                <a:lnTo>
                  <a:pt x="36" y="14"/>
                </a:lnTo>
                <a:lnTo>
                  <a:pt x="40" y="0"/>
                </a:lnTo>
                <a:lnTo>
                  <a:pt x="40" y="0"/>
                </a:lnTo>
                <a:lnTo>
                  <a:pt x="42" y="0"/>
                </a:lnTo>
                <a:lnTo>
                  <a:pt x="42" y="0"/>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2" name="Freeform 177"/>
          <p:cNvSpPr/>
          <p:nvPr/>
        </p:nvSpPr>
        <p:spPr bwMode="auto">
          <a:xfrm>
            <a:off x="5906240" y="4711920"/>
            <a:ext cx="32682" cy="31986"/>
          </a:xfrm>
          <a:custGeom>
            <a:avLst/>
            <a:gdLst>
              <a:gd name="T0" fmla="*/ 48 w 94"/>
              <a:gd name="T1" fmla="*/ 0 h 92"/>
              <a:gd name="T2" fmla="*/ 48 w 94"/>
              <a:gd name="T3" fmla="*/ 0 h 92"/>
              <a:gd name="T4" fmla="*/ 50 w 94"/>
              <a:gd name="T5" fmla="*/ 8 h 92"/>
              <a:gd name="T6" fmla="*/ 54 w 94"/>
              <a:gd name="T7" fmla="*/ 16 h 92"/>
              <a:gd name="T8" fmla="*/ 64 w 94"/>
              <a:gd name="T9" fmla="*/ 30 h 92"/>
              <a:gd name="T10" fmla="*/ 76 w 94"/>
              <a:gd name="T11" fmla="*/ 40 h 92"/>
              <a:gd name="T12" fmla="*/ 84 w 94"/>
              <a:gd name="T13" fmla="*/ 42 h 92"/>
              <a:gd name="T14" fmla="*/ 92 w 94"/>
              <a:gd name="T15" fmla="*/ 46 h 92"/>
              <a:gd name="T16" fmla="*/ 92 w 94"/>
              <a:gd name="T17" fmla="*/ 46 h 92"/>
              <a:gd name="T18" fmla="*/ 94 w 94"/>
              <a:gd name="T19" fmla="*/ 46 h 92"/>
              <a:gd name="T20" fmla="*/ 92 w 94"/>
              <a:gd name="T21" fmla="*/ 48 h 92"/>
              <a:gd name="T22" fmla="*/ 92 w 94"/>
              <a:gd name="T23" fmla="*/ 48 h 92"/>
              <a:gd name="T24" fmla="*/ 84 w 94"/>
              <a:gd name="T25" fmla="*/ 50 h 92"/>
              <a:gd name="T26" fmla="*/ 76 w 94"/>
              <a:gd name="T27" fmla="*/ 54 h 92"/>
              <a:gd name="T28" fmla="*/ 64 w 94"/>
              <a:gd name="T29" fmla="*/ 64 h 92"/>
              <a:gd name="T30" fmla="*/ 54 w 94"/>
              <a:gd name="T31" fmla="*/ 76 h 92"/>
              <a:gd name="T32" fmla="*/ 50 w 94"/>
              <a:gd name="T33" fmla="*/ 84 h 92"/>
              <a:gd name="T34" fmla="*/ 48 w 94"/>
              <a:gd name="T35" fmla="*/ 92 h 92"/>
              <a:gd name="T36" fmla="*/ 48 w 94"/>
              <a:gd name="T37" fmla="*/ 92 h 92"/>
              <a:gd name="T38" fmla="*/ 46 w 94"/>
              <a:gd name="T39" fmla="*/ 92 h 92"/>
              <a:gd name="T40" fmla="*/ 46 w 94"/>
              <a:gd name="T41" fmla="*/ 92 h 92"/>
              <a:gd name="T42" fmla="*/ 46 w 94"/>
              <a:gd name="T43" fmla="*/ 92 h 92"/>
              <a:gd name="T44" fmla="*/ 42 w 94"/>
              <a:gd name="T45" fmla="*/ 84 h 92"/>
              <a:gd name="T46" fmla="*/ 40 w 94"/>
              <a:gd name="T47" fmla="*/ 76 h 92"/>
              <a:gd name="T48" fmla="*/ 30 w 94"/>
              <a:gd name="T49" fmla="*/ 64 h 92"/>
              <a:gd name="T50" fmla="*/ 16 w 94"/>
              <a:gd name="T51" fmla="*/ 54 h 92"/>
              <a:gd name="T52" fmla="*/ 8 w 94"/>
              <a:gd name="T53" fmla="*/ 50 h 92"/>
              <a:gd name="T54" fmla="*/ 0 w 94"/>
              <a:gd name="T55" fmla="*/ 48 h 92"/>
              <a:gd name="T56" fmla="*/ 0 w 94"/>
              <a:gd name="T57" fmla="*/ 48 h 92"/>
              <a:gd name="T58" fmla="*/ 0 w 94"/>
              <a:gd name="T59" fmla="*/ 46 h 92"/>
              <a:gd name="T60" fmla="*/ 0 w 94"/>
              <a:gd name="T61" fmla="*/ 46 h 92"/>
              <a:gd name="T62" fmla="*/ 0 w 94"/>
              <a:gd name="T63" fmla="*/ 46 h 92"/>
              <a:gd name="T64" fmla="*/ 8 w 94"/>
              <a:gd name="T65" fmla="*/ 42 h 92"/>
              <a:gd name="T66" fmla="*/ 16 w 94"/>
              <a:gd name="T67" fmla="*/ 40 h 92"/>
              <a:gd name="T68" fmla="*/ 30 w 94"/>
              <a:gd name="T69" fmla="*/ 30 h 92"/>
              <a:gd name="T70" fmla="*/ 40 w 94"/>
              <a:gd name="T71" fmla="*/ 16 h 92"/>
              <a:gd name="T72" fmla="*/ 42 w 94"/>
              <a:gd name="T73" fmla="*/ 8 h 92"/>
              <a:gd name="T74" fmla="*/ 46 w 94"/>
              <a:gd name="T75" fmla="*/ 0 h 92"/>
              <a:gd name="T76" fmla="*/ 46 w 94"/>
              <a:gd name="T77" fmla="*/ 0 h 92"/>
              <a:gd name="T78" fmla="*/ 46 w 94"/>
              <a:gd name="T79" fmla="*/ 0 h 92"/>
              <a:gd name="T80" fmla="*/ 48 w 94"/>
              <a:gd name="T81" fmla="*/ 0 h 92"/>
              <a:gd name="T82" fmla="*/ 48 w 94"/>
              <a:gd name="T8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92">
                <a:moveTo>
                  <a:pt x="48" y="0"/>
                </a:moveTo>
                <a:lnTo>
                  <a:pt x="48" y="0"/>
                </a:lnTo>
                <a:lnTo>
                  <a:pt x="50" y="8"/>
                </a:lnTo>
                <a:lnTo>
                  <a:pt x="54" y="16"/>
                </a:lnTo>
                <a:lnTo>
                  <a:pt x="64" y="30"/>
                </a:lnTo>
                <a:lnTo>
                  <a:pt x="76" y="40"/>
                </a:lnTo>
                <a:lnTo>
                  <a:pt x="84" y="42"/>
                </a:lnTo>
                <a:lnTo>
                  <a:pt x="92" y="46"/>
                </a:lnTo>
                <a:lnTo>
                  <a:pt x="92" y="46"/>
                </a:lnTo>
                <a:lnTo>
                  <a:pt x="94" y="46"/>
                </a:lnTo>
                <a:lnTo>
                  <a:pt x="92" y="48"/>
                </a:lnTo>
                <a:lnTo>
                  <a:pt x="92" y="48"/>
                </a:lnTo>
                <a:lnTo>
                  <a:pt x="84" y="50"/>
                </a:lnTo>
                <a:lnTo>
                  <a:pt x="76" y="54"/>
                </a:lnTo>
                <a:lnTo>
                  <a:pt x="64" y="64"/>
                </a:lnTo>
                <a:lnTo>
                  <a:pt x="54" y="76"/>
                </a:lnTo>
                <a:lnTo>
                  <a:pt x="50" y="84"/>
                </a:lnTo>
                <a:lnTo>
                  <a:pt x="48" y="92"/>
                </a:lnTo>
                <a:lnTo>
                  <a:pt x="48" y="92"/>
                </a:lnTo>
                <a:lnTo>
                  <a:pt x="46" y="92"/>
                </a:lnTo>
                <a:lnTo>
                  <a:pt x="46" y="92"/>
                </a:lnTo>
                <a:lnTo>
                  <a:pt x="46" y="92"/>
                </a:lnTo>
                <a:lnTo>
                  <a:pt x="42" y="84"/>
                </a:lnTo>
                <a:lnTo>
                  <a:pt x="40" y="76"/>
                </a:lnTo>
                <a:lnTo>
                  <a:pt x="30" y="64"/>
                </a:lnTo>
                <a:lnTo>
                  <a:pt x="16" y="54"/>
                </a:lnTo>
                <a:lnTo>
                  <a:pt x="8" y="50"/>
                </a:lnTo>
                <a:lnTo>
                  <a:pt x="0" y="48"/>
                </a:lnTo>
                <a:lnTo>
                  <a:pt x="0" y="48"/>
                </a:lnTo>
                <a:lnTo>
                  <a:pt x="0" y="46"/>
                </a:lnTo>
                <a:lnTo>
                  <a:pt x="0" y="46"/>
                </a:lnTo>
                <a:lnTo>
                  <a:pt x="0" y="46"/>
                </a:lnTo>
                <a:lnTo>
                  <a:pt x="8" y="42"/>
                </a:lnTo>
                <a:lnTo>
                  <a:pt x="16" y="40"/>
                </a:lnTo>
                <a:lnTo>
                  <a:pt x="30" y="30"/>
                </a:lnTo>
                <a:lnTo>
                  <a:pt x="40" y="16"/>
                </a:lnTo>
                <a:lnTo>
                  <a:pt x="42" y="8"/>
                </a:lnTo>
                <a:lnTo>
                  <a:pt x="46" y="0"/>
                </a:lnTo>
                <a:lnTo>
                  <a:pt x="46" y="0"/>
                </a:lnTo>
                <a:lnTo>
                  <a:pt x="46" y="0"/>
                </a:lnTo>
                <a:lnTo>
                  <a:pt x="48" y="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3" name="Freeform 178"/>
          <p:cNvSpPr/>
          <p:nvPr/>
        </p:nvSpPr>
        <p:spPr bwMode="auto">
          <a:xfrm>
            <a:off x="5675381" y="4752251"/>
            <a:ext cx="25033" cy="25728"/>
          </a:xfrm>
          <a:custGeom>
            <a:avLst/>
            <a:gdLst>
              <a:gd name="T0" fmla="*/ 38 w 72"/>
              <a:gd name="T1" fmla="*/ 2 h 74"/>
              <a:gd name="T2" fmla="*/ 38 w 72"/>
              <a:gd name="T3" fmla="*/ 2 h 74"/>
              <a:gd name="T4" fmla="*/ 42 w 72"/>
              <a:gd name="T5" fmla="*/ 14 h 74"/>
              <a:gd name="T6" fmla="*/ 50 w 72"/>
              <a:gd name="T7" fmla="*/ 24 h 74"/>
              <a:gd name="T8" fmla="*/ 60 w 72"/>
              <a:gd name="T9" fmla="*/ 32 h 74"/>
              <a:gd name="T10" fmla="*/ 72 w 72"/>
              <a:gd name="T11" fmla="*/ 36 h 74"/>
              <a:gd name="T12" fmla="*/ 72 w 72"/>
              <a:gd name="T13" fmla="*/ 36 h 74"/>
              <a:gd name="T14" fmla="*/ 72 w 72"/>
              <a:gd name="T15" fmla="*/ 38 h 74"/>
              <a:gd name="T16" fmla="*/ 72 w 72"/>
              <a:gd name="T17" fmla="*/ 38 h 74"/>
              <a:gd name="T18" fmla="*/ 72 w 72"/>
              <a:gd name="T19" fmla="*/ 38 h 74"/>
              <a:gd name="T20" fmla="*/ 60 w 72"/>
              <a:gd name="T21" fmla="*/ 42 h 74"/>
              <a:gd name="T22" fmla="*/ 50 w 72"/>
              <a:gd name="T23" fmla="*/ 50 h 74"/>
              <a:gd name="T24" fmla="*/ 42 w 72"/>
              <a:gd name="T25" fmla="*/ 60 h 74"/>
              <a:gd name="T26" fmla="*/ 38 w 72"/>
              <a:gd name="T27" fmla="*/ 74 h 74"/>
              <a:gd name="T28" fmla="*/ 38 w 72"/>
              <a:gd name="T29" fmla="*/ 74 h 74"/>
              <a:gd name="T30" fmla="*/ 36 w 72"/>
              <a:gd name="T31" fmla="*/ 74 h 74"/>
              <a:gd name="T32" fmla="*/ 36 w 72"/>
              <a:gd name="T33" fmla="*/ 74 h 74"/>
              <a:gd name="T34" fmla="*/ 36 w 72"/>
              <a:gd name="T35" fmla="*/ 74 h 74"/>
              <a:gd name="T36" fmla="*/ 30 w 72"/>
              <a:gd name="T37" fmla="*/ 60 h 74"/>
              <a:gd name="T38" fmla="*/ 24 w 72"/>
              <a:gd name="T39" fmla="*/ 50 h 74"/>
              <a:gd name="T40" fmla="*/ 12 w 72"/>
              <a:gd name="T41" fmla="*/ 42 h 74"/>
              <a:gd name="T42" fmla="*/ 0 w 72"/>
              <a:gd name="T43" fmla="*/ 38 h 74"/>
              <a:gd name="T44" fmla="*/ 0 w 72"/>
              <a:gd name="T45" fmla="*/ 38 h 74"/>
              <a:gd name="T46" fmla="*/ 0 w 72"/>
              <a:gd name="T47" fmla="*/ 38 h 74"/>
              <a:gd name="T48" fmla="*/ 0 w 72"/>
              <a:gd name="T49" fmla="*/ 36 h 74"/>
              <a:gd name="T50" fmla="*/ 0 w 72"/>
              <a:gd name="T51" fmla="*/ 36 h 74"/>
              <a:gd name="T52" fmla="*/ 12 w 72"/>
              <a:gd name="T53" fmla="*/ 32 h 74"/>
              <a:gd name="T54" fmla="*/ 24 w 72"/>
              <a:gd name="T55" fmla="*/ 24 h 74"/>
              <a:gd name="T56" fmla="*/ 30 w 72"/>
              <a:gd name="T57" fmla="*/ 14 h 74"/>
              <a:gd name="T58" fmla="*/ 36 w 72"/>
              <a:gd name="T59" fmla="*/ 2 h 74"/>
              <a:gd name="T60" fmla="*/ 36 w 72"/>
              <a:gd name="T61" fmla="*/ 2 h 74"/>
              <a:gd name="T62" fmla="*/ 36 w 72"/>
              <a:gd name="T63" fmla="*/ 0 h 74"/>
              <a:gd name="T64" fmla="*/ 38 w 72"/>
              <a:gd name="T65" fmla="*/ 2 h 74"/>
              <a:gd name="T66" fmla="*/ 38 w 72"/>
              <a:gd name="T6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74">
                <a:moveTo>
                  <a:pt x="38" y="2"/>
                </a:moveTo>
                <a:lnTo>
                  <a:pt x="38" y="2"/>
                </a:lnTo>
                <a:lnTo>
                  <a:pt x="42" y="14"/>
                </a:lnTo>
                <a:lnTo>
                  <a:pt x="50" y="24"/>
                </a:lnTo>
                <a:lnTo>
                  <a:pt x="60" y="32"/>
                </a:lnTo>
                <a:lnTo>
                  <a:pt x="72" y="36"/>
                </a:lnTo>
                <a:lnTo>
                  <a:pt x="72" y="36"/>
                </a:lnTo>
                <a:lnTo>
                  <a:pt x="72" y="38"/>
                </a:lnTo>
                <a:lnTo>
                  <a:pt x="72" y="38"/>
                </a:lnTo>
                <a:lnTo>
                  <a:pt x="72" y="38"/>
                </a:lnTo>
                <a:lnTo>
                  <a:pt x="60" y="42"/>
                </a:lnTo>
                <a:lnTo>
                  <a:pt x="50" y="50"/>
                </a:lnTo>
                <a:lnTo>
                  <a:pt x="42" y="60"/>
                </a:lnTo>
                <a:lnTo>
                  <a:pt x="38" y="74"/>
                </a:lnTo>
                <a:lnTo>
                  <a:pt x="38" y="74"/>
                </a:lnTo>
                <a:lnTo>
                  <a:pt x="36" y="74"/>
                </a:lnTo>
                <a:lnTo>
                  <a:pt x="36" y="74"/>
                </a:lnTo>
                <a:lnTo>
                  <a:pt x="36" y="74"/>
                </a:lnTo>
                <a:lnTo>
                  <a:pt x="30" y="60"/>
                </a:lnTo>
                <a:lnTo>
                  <a:pt x="24" y="50"/>
                </a:lnTo>
                <a:lnTo>
                  <a:pt x="12" y="42"/>
                </a:lnTo>
                <a:lnTo>
                  <a:pt x="0" y="38"/>
                </a:lnTo>
                <a:lnTo>
                  <a:pt x="0" y="38"/>
                </a:lnTo>
                <a:lnTo>
                  <a:pt x="0" y="38"/>
                </a:lnTo>
                <a:lnTo>
                  <a:pt x="0" y="36"/>
                </a:lnTo>
                <a:lnTo>
                  <a:pt x="0" y="36"/>
                </a:lnTo>
                <a:lnTo>
                  <a:pt x="12" y="32"/>
                </a:lnTo>
                <a:lnTo>
                  <a:pt x="24" y="24"/>
                </a:lnTo>
                <a:lnTo>
                  <a:pt x="30" y="14"/>
                </a:lnTo>
                <a:lnTo>
                  <a:pt x="36" y="2"/>
                </a:lnTo>
                <a:lnTo>
                  <a:pt x="36" y="2"/>
                </a:lnTo>
                <a:lnTo>
                  <a:pt x="36" y="0"/>
                </a:lnTo>
                <a:lnTo>
                  <a:pt x="38" y="2"/>
                </a:lnTo>
                <a:lnTo>
                  <a:pt x="38"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4" name="Freeform 179"/>
          <p:cNvSpPr/>
          <p:nvPr/>
        </p:nvSpPr>
        <p:spPr bwMode="auto">
          <a:xfrm>
            <a:off x="5696937" y="4738344"/>
            <a:ext cx="10430" cy="11126"/>
          </a:xfrm>
          <a:custGeom>
            <a:avLst/>
            <a:gdLst>
              <a:gd name="T0" fmla="*/ 30 w 30"/>
              <a:gd name="T1" fmla="*/ 16 h 32"/>
              <a:gd name="T2" fmla="*/ 30 w 30"/>
              <a:gd name="T3" fmla="*/ 16 h 32"/>
              <a:gd name="T4" fmla="*/ 30 w 30"/>
              <a:gd name="T5" fmla="*/ 22 h 32"/>
              <a:gd name="T6" fmla="*/ 26 w 30"/>
              <a:gd name="T7" fmla="*/ 26 h 32"/>
              <a:gd name="T8" fmla="*/ 22 w 30"/>
              <a:gd name="T9" fmla="*/ 30 h 32"/>
              <a:gd name="T10" fmla="*/ 16 w 30"/>
              <a:gd name="T11" fmla="*/ 32 h 32"/>
              <a:gd name="T12" fmla="*/ 16 w 30"/>
              <a:gd name="T13" fmla="*/ 32 h 32"/>
              <a:gd name="T14" fmla="*/ 10 w 30"/>
              <a:gd name="T15" fmla="*/ 30 h 32"/>
              <a:gd name="T16" fmla="*/ 4 w 30"/>
              <a:gd name="T17" fmla="*/ 26 h 32"/>
              <a:gd name="T18" fmla="*/ 0 w 30"/>
              <a:gd name="T19" fmla="*/ 22 h 32"/>
              <a:gd name="T20" fmla="*/ 0 w 30"/>
              <a:gd name="T21" fmla="*/ 16 h 32"/>
              <a:gd name="T22" fmla="*/ 0 w 30"/>
              <a:gd name="T23" fmla="*/ 16 h 32"/>
              <a:gd name="T24" fmla="*/ 0 w 30"/>
              <a:gd name="T25" fmla="*/ 10 h 32"/>
              <a:gd name="T26" fmla="*/ 4 w 30"/>
              <a:gd name="T27" fmla="*/ 4 h 32"/>
              <a:gd name="T28" fmla="*/ 10 w 30"/>
              <a:gd name="T29" fmla="*/ 2 h 32"/>
              <a:gd name="T30" fmla="*/ 16 w 30"/>
              <a:gd name="T31" fmla="*/ 0 h 32"/>
              <a:gd name="T32" fmla="*/ 16 w 30"/>
              <a:gd name="T33" fmla="*/ 0 h 32"/>
              <a:gd name="T34" fmla="*/ 22 w 30"/>
              <a:gd name="T35" fmla="*/ 2 h 32"/>
              <a:gd name="T36" fmla="*/ 26 w 30"/>
              <a:gd name="T37" fmla="*/ 4 h 32"/>
              <a:gd name="T38" fmla="*/ 30 w 30"/>
              <a:gd name="T39" fmla="*/ 10 h 32"/>
              <a:gd name="T40" fmla="*/ 30 w 30"/>
              <a:gd name="T41" fmla="*/ 16 h 32"/>
              <a:gd name="T42" fmla="*/ 30 w 30"/>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2">
                <a:moveTo>
                  <a:pt x="30" y="16"/>
                </a:moveTo>
                <a:lnTo>
                  <a:pt x="30"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2"/>
                </a:lnTo>
                <a:lnTo>
                  <a:pt x="16" y="0"/>
                </a:lnTo>
                <a:lnTo>
                  <a:pt x="16" y="0"/>
                </a:lnTo>
                <a:lnTo>
                  <a:pt x="22" y="2"/>
                </a:lnTo>
                <a:lnTo>
                  <a:pt x="26" y="4"/>
                </a:lnTo>
                <a:lnTo>
                  <a:pt x="30" y="10"/>
                </a:lnTo>
                <a:lnTo>
                  <a:pt x="30" y="16"/>
                </a:lnTo>
                <a:lnTo>
                  <a:pt x="3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5" name="Rectangle 180"/>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6" name="Rectangle 181"/>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7" name="Freeform 182"/>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8" name="Freeform 183"/>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9" name="Freeform 184"/>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0" name="Freeform 185"/>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1" name="Freeform 186"/>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2" name="Freeform 187"/>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3" name="Freeform 188"/>
          <p:cNvSpPr/>
          <p:nvPr/>
        </p:nvSpPr>
        <p:spPr bwMode="auto">
          <a:xfrm>
            <a:off x="5576640" y="4752946"/>
            <a:ext cx="28510" cy="52847"/>
          </a:xfrm>
          <a:custGeom>
            <a:avLst/>
            <a:gdLst>
              <a:gd name="T0" fmla="*/ 12 w 82"/>
              <a:gd name="T1" fmla="*/ 106 h 152"/>
              <a:gd name="T2" fmla="*/ 12 w 82"/>
              <a:gd name="T3" fmla="*/ 106 h 152"/>
              <a:gd name="T4" fmla="*/ 18 w 82"/>
              <a:gd name="T5" fmla="*/ 116 h 152"/>
              <a:gd name="T6" fmla="*/ 26 w 82"/>
              <a:gd name="T7" fmla="*/ 126 h 152"/>
              <a:gd name="T8" fmla="*/ 32 w 82"/>
              <a:gd name="T9" fmla="*/ 134 h 152"/>
              <a:gd name="T10" fmla="*/ 42 w 82"/>
              <a:gd name="T11" fmla="*/ 140 h 152"/>
              <a:gd name="T12" fmla="*/ 50 w 82"/>
              <a:gd name="T13" fmla="*/ 146 h 152"/>
              <a:gd name="T14" fmla="*/ 60 w 82"/>
              <a:gd name="T15" fmla="*/ 148 h 152"/>
              <a:gd name="T16" fmla="*/ 68 w 82"/>
              <a:gd name="T17" fmla="*/ 150 h 152"/>
              <a:gd name="T18" fmla="*/ 78 w 82"/>
              <a:gd name="T19" fmla="*/ 152 h 152"/>
              <a:gd name="T20" fmla="*/ 78 w 82"/>
              <a:gd name="T21" fmla="*/ 152 h 152"/>
              <a:gd name="T22" fmla="*/ 82 w 82"/>
              <a:gd name="T23" fmla="*/ 126 h 152"/>
              <a:gd name="T24" fmla="*/ 80 w 82"/>
              <a:gd name="T25" fmla="*/ 100 h 152"/>
              <a:gd name="T26" fmla="*/ 76 w 82"/>
              <a:gd name="T27" fmla="*/ 76 h 152"/>
              <a:gd name="T28" fmla="*/ 70 w 82"/>
              <a:gd name="T29" fmla="*/ 52 h 152"/>
              <a:gd name="T30" fmla="*/ 70 w 82"/>
              <a:gd name="T31" fmla="*/ 52 h 152"/>
              <a:gd name="T32" fmla="*/ 60 w 82"/>
              <a:gd name="T33" fmla="*/ 34 h 152"/>
              <a:gd name="T34" fmla="*/ 50 w 82"/>
              <a:gd name="T35" fmla="*/ 20 h 152"/>
              <a:gd name="T36" fmla="*/ 38 w 82"/>
              <a:gd name="T37" fmla="*/ 8 h 152"/>
              <a:gd name="T38" fmla="*/ 26 w 82"/>
              <a:gd name="T39" fmla="*/ 0 h 152"/>
              <a:gd name="T40" fmla="*/ 26 w 82"/>
              <a:gd name="T41" fmla="*/ 0 h 152"/>
              <a:gd name="T42" fmla="*/ 18 w 82"/>
              <a:gd name="T43" fmla="*/ 0 h 152"/>
              <a:gd name="T44" fmla="*/ 12 w 82"/>
              <a:gd name="T45" fmla="*/ 2 h 152"/>
              <a:gd name="T46" fmla="*/ 6 w 82"/>
              <a:gd name="T47" fmla="*/ 10 h 152"/>
              <a:gd name="T48" fmla="*/ 4 w 82"/>
              <a:gd name="T49" fmla="*/ 18 h 152"/>
              <a:gd name="T50" fmla="*/ 4 w 82"/>
              <a:gd name="T51" fmla="*/ 18 h 152"/>
              <a:gd name="T52" fmla="*/ 0 w 82"/>
              <a:gd name="T53" fmla="*/ 42 h 152"/>
              <a:gd name="T54" fmla="*/ 2 w 82"/>
              <a:gd name="T55" fmla="*/ 64 h 152"/>
              <a:gd name="T56" fmla="*/ 4 w 82"/>
              <a:gd name="T57" fmla="*/ 86 h 152"/>
              <a:gd name="T58" fmla="*/ 12 w 82"/>
              <a:gd name="T59" fmla="*/ 106 h 152"/>
              <a:gd name="T60" fmla="*/ 12 w 82"/>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152">
                <a:moveTo>
                  <a:pt x="12" y="106"/>
                </a:moveTo>
                <a:lnTo>
                  <a:pt x="12" y="106"/>
                </a:lnTo>
                <a:lnTo>
                  <a:pt x="18" y="116"/>
                </a:lnTo>
                <a:lnTo>
                  <a:pt x="26" y="126"/>
                </a:lnTo>
                <a:lnTo>
                  <a:pt x="32" y="134"/>
                </a:lnTo>
                <a:lnTo>
                  <a:pt x="42" y="140"/>
                </a:lnTo>
                <a:lnTo>
                  <a:pt x="50" y="146"/>
                </a:lnTo>
                <a:lnTo>
                  <a:pt x="60" y="148"/>
                </a:lnTo>
                <a:lnTo>
                  <a:pt x="68" y="150"/>
                </a:lnTo>
                <a:lnTo>
                  <a:pt x="78" y="152"/>
                </a:lnTo>
                <a:lnTo>
                  <a:pt x="78" y="152"/>
                </a:lnTo>
                <a:lnTo>
                  <a:pt x="82" y="126"/>
                </a:lnTo>
                <a:lnTo>
                  <a:pt x="80" y="100"/>
                </a:lnTo>
                <a:lnTo>
                  <a:pt x="76" y="76"/>
                </a:lnTo>
                <a:lnTo>
                  <a:pt x="70" y="52"/>
                </a:lnTo>
                <a:lnTo>
                  <a:pt x="70" y="52"/>
                </a:lnTo>
                <a:lnTo>
                  <a:pt x="60" y="34"/>
                </a:lnTo>
                <a:lnTo>
                  <a:pt x="50" y="20"/>
                </a:lnTo>
                <a:lnTo>
                  <a:pt x="38" y="8"/>
                </a:lnTo>
                <a:lnTo>
                  <a:pt x="26" y="0"/>
                </a:lnTo>
                <a:lnTo>
                  <a:pt x="26" y="0"/>
                </a:lnTo>
                <a:lnTo>
                  <a:pt x="18" y="0"/>
                </a:lnTo>
                <a:lnTo>
                  <a:pt x="12" y="2"/>
                </a:lnTo>
                <a:lnTo>
                  <a:pt x="6" y="10"/>
                </a:lnTo>
                <a:lnTo>
                  <a:pt x="4" y="18"/>
                </a:lnTo>
                <a:lnTo>
                  <a:pt x="4" y="18"/>
                </a:lnTo>
                <a:lnTo>
                  <a:pt x="0" y="42"/>
                </a:lnTo>
                <a:lnTo>
                  <a:pt x="2" y="64"/>
                </a:lnTo>
                <a:lnTo>
                  <a:pt x="4" y="86"/>
                </a:lnTo>
                <a:lnTo>
                  <a:pt x="12" y="106"/>
                </a:lnTo>
                <a:lnTo>
                  <a:pt x="12"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4" name="Freeform 189"/>
          <p:cNvSpPr/>
          <p:nvPr/>
        </p:nvSpPr>
        <p:spPr bwMode="auto">
          <a:xfrm>
            <a:off x="5603759" y="4768940"/>
            <a:ext cx="40331" cy="37549"/>
          </a:xfrm>
          <a:custGeom>
            <a:avLst/>
            <a:gdLst>
              <a:gd name="T0" fmla="*/ 76 w 116"/>
              <a:gd name="T1" fmla="*/ 82 h 108"/>
              <a:gd name="T2" fmla="*/ 76 w 116"/>
              <a:gd name="T3" fmla="*/ 82 h 108"/>
              <a:gd name="T4" fmla="*/ 58 w 116"/>
              <a:gd name="T5" fmla="*/ 96 h 108"/>
              <a:gd name="T6" fmla="*/ 40 w 116"/>
              <a:gd name="T7" fmla="*/ 104 h 108"/>
              <a:gd name="T8" fmla="*/ 30 w 116"/>
              <a:gd name="T9" fmla="*/ 106 h 108"/>
              <a:gd name="T10" fmla="*/ 20 w 116"/>
              <a:gd name="T11" fmla="*/ 108 h 108"/>
              <a:gd name="T12" fmla="*/ 10 w 116"/>
              <a:gd name="T13" fmla="*/ 108 h 108"/>
              <a:gd name="T14" fmla="*/ 0 w 116"/>
              <a:gd name="T15" fmla="*/ 106 h 108"/>
              <a:gd name="T16" fmla="*/ 0 w 116"/>
              <a:gd name="T17" fmla="*/ 106 h 108"/>
              <a:gd name="T18" fmla="*/ 2 w 116"/>
              <a:gd name="T19" fmla="*/ 94 h 108"/>
              <a:gd name="T20" fmla="*/ 4 w 116"/>
              <a:gd name="T21" fmla="*/ 80 h 108"/>
              <a:gd name="T22" fmla="*/ 8 w 116"/>
              <a:gd name="T23" fmla="*/ 68 h 108"/>
              <a:gd name="T24" fmla="*/ 12 w 116"/>
              <a:gd name="T25" fmla="*/ 56 h 108"/>
              <a:gd name="T26" fmla="*/ 18 w 116"/>
              <a:gd name="T27" fmla="*/ 46 h 108"/>
              <a:gd name="T28" fmla="*/ 26 w 116"/>
              <a:gd name="T29" fmla="*/ 36 h 108"/>
              <a:gd name="T30" fmla="*/ 34 w 116"/>
              <a:gd name="T31" fmla="*/ 26 h 108"/>
              <a:gd name="T32" fmla="*/ 44 w 116"/>
              <a:gd name="T33" fmla="*/ 18 h 108"/>
              <a:gd name="T34" fmla="*/ 44 w 116"/>
              <a:gd name="T35" fmla="*/ 18 h 108"/>
              <a:gd name="T36" fmla="*/ 58 w 116"/>
              <a:gd name="T37" fmla="*/ 8 h 108"/>
              <a:gd name="T38" fmla="*/ 74 w 116"/>
              <a:gd name="T39" fmla="*/ 2 h 108"/>
              <a:gd name="T40" fmla="*/ 90 w 116"/>
              <a:gd name="T41" fmla="*/ 0 h 108"/>
              <a:gd name="T42" fmla="*/ 106 w 116"/>
              <a:gd name="T43" fmla="*/ 0 h 108"/>
              <a:gd name="T44" fmla="*/ 106 w 116"/>
              <a:gd name="T45" fmla="*/ 0 h 108"/>
              <a:gd name="T46" fmla="*/ 112 w 116"/>
              <a:gd name="T47" fmla="*/ 2 h 108"/>
              <a:gd name="T48" fmla="*/ 116 w 116"/>
              <a:gd name="T49" fmla="*/ 8 h 108"/>
              <a:gd name="T50" fmla="*/ 116 w 116"/>
              <a:gd name="T51" fmla="*/ 16 h 108"/>
              <a:gd name="T52" fmla="*/ 116 w 116"/>
              <a:gd name="T53" fmla="*/ 22 h 108"/>
              <a:gd name="T54" fmla="*/ 116 w 116"/>
              <a:gd name="T55" fmla="*/ 22 h 108"/>
              <a:gd name="T56" fmla="*/ 108 w 116"/>
              <a:gd name="T57" fmla="*/ 40 h 108"/>
              <a:gd name="T58" fmla="*/ 100 w 116"/>
              <a:gd name="T59" fmla="*/ 54 h 108"/>
              <a:gd name="T60" fmla="*/ 88 w 116"/>
              <a:gd name="T61" fmla="*/ 70 h 108"/>
              <a:gd name="T62" fmla="*/ 76 w 116"/>
              <a:gd name="T63" fmla="*/ 82 h 108"/>
              <a:gd name="T64" fmla="*/ 76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76" y="82"/>
                </a:moveTo>
                <a:lnTo>
                  <a:pt x="76" y="82"/>
                </a:lnTo>
                <a:lnTo>
                  <a:pt x="58" y="96"/>
                </a:lnTo>
                <a:lnTo>
                  <a:pt x="40" y="104"/>
                </a:lnTo>
                <a:lnTo>
                  <a:pt x="30" y="106"/>
                </a:lnTo>
                <a:lnTo>
                  <a:pt x="20" y="108"/>
                </a:lnTo>
                <a:lnTo>
                  <a:pt x="10" y="108"/>
                </a:lnTo>
                <a:lnTo>
                  <a:pt x="0" y="106"/>
                </a:lnTo>
                <a:lnTo>
                  <a:pt x="0" y="106"/>
                </a:lnTo>
                <a:lnTo>
                  <a:pt x="2" y="94"/>
                </a:lnTo>
                <a:lnTo>
                  <a:pt x="4" y="80"/>
                </a:lnTo>
                <a:lnTo>
                  <a:pt x="8" y="68"/>
                </a:lnTo>
                <a:lnTo>
                  <a:pt x="12" y="56"/>
                </a:lnTo>
                <a:lnTo>
                  <a:pt x="18" y="46"/>
                </a:lnTo>
                <a:lnTo>
                  <a:pt x="26" y="36"/>
                </a:lnTo>
                <a:lnTo>
                  <a:pt x="34" y="26"/>
                </a:lnTo>
                <a:lnTo>
                  <a:pt x="44" y="18"/>
                </a:lnTo>
                <a:lnTo>
                  <a:pt x="44" y="18"/>
                </a:lnTo>
                <a:lnTo>
                  <a:pt x="58" y="8"/>
                </a:lnTo>
                <a:lnTo>
                  <a:pt x="74" y="2"/>
                </a:lnTo>
                <a:lnTo>
                  <a:pt x="90" y="0"/>
                </a:lnTo>
                <a:lnTo>
                  <a:pt x="106" y="0"/>
                </a:lnTo>
                <a:lnTo>
                  <a:pt x="106" y="0"/>
                </a:lnTo>
                <a:lnTo>
                  <a:pt x="112" y="2"/>
                </a:lnTo>
                <a:lnTo>
                  <a:pt x="116" y="8"/>
                </a:lnTo>
                <a:lnTo>
                  <a:pt x="116" y="16"/>
                </a:lnTo>
                <a:lnTo>
                  <a:pt x="116" y="22"/>
                </a:lnTo>
                <a:lnTo>
                  <a:pt x="116" y="22"/>
                </a:lnTo>
                <a:lnTo>
                  <a:pt x="108" y="40"/>
                </a:lnTo>
                <a:lnTo>
                  <a:pt x="100" y="54"/>
                </a:lnTo>
                <a:lnTo>
                  <a:pt x="88" y="70"/>
                </a:lnTo>
                <a:lnTo>
                  <a:pt x="76" y="82"/>
                </a:lnTo>
                <a:lnTo>
                  <a:pt x="7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5" name="Freeform 190"/>
          <p:cNvSpPr/>
          <p:nvPr/>
        </p:nvSpPr>
        <p:spPr bwMode="auto">
          <a:xfrm>
            <a:off x="5568296" y="4812052"/>
            <a:ext cx="34768" cy="47284"/>
          </a:xfrm>
          <a:custGeom>
            <a:avLst/>
            <a:gdLst>
              <a:gd name="T0" fmla="*/ 26 w 100"/>
              <a:gd name="T1" fmla="*/ 104 h 136"/>
              <a:gd name="T2" fmla="*/ 26 w 100"/>
              <a:gd name="T3" fmla="*/ 104 h 136"/>
              <a:gd name="T4" fmla="*/ 34 w 100"/>
              <a:gd name="T5" fmla="*/ 112 h 136"/>
              <a:gd name="T6" fmla="*/ 44 w 100"/>
              <a:gd name="T7" fmla="*/ 120 h 136"/>
              <a:gd name="T8" fmla="*/ 52 w 100"/>
              <a:gd name="T9" fmla="*/ 126 h 136"/>
              <a:gd name="T10" fmla="*/ 62 w 100"/>
              <a:gd name="T11" fmla="*/ 132 h 136"/>
              <a:gd name="T12" fmla="*/ 72 w 100"/>
              <a:gd name="T13" fmla="*/ 134 h 136"/>
              <a:gd name="T14" fmla="*/ 82 w 100"/>
              <a:gd name="T15" fmla="*/ 136 h 136"/>
              <a:gd name="T16" fmla="*/ 90 w 100"/>
              <a:gd name="T17" fmla="*/ 136 h 136"/>
              <a:gd name="T18" fmla="*/ 100 w 100"/>
              <a:gd name="T19" fmla="*/ 134 h 136"/>
              <a:gd name="T20" fmla="*/ 100 w 100"/>
              <a:gd name="T21" fmla="*/ 134 h 136"/>
              <a:gd name="T22" fmla="*/ 98 w 100"/>
              <a:gd name="T23" fmla="*/ 110 h 136"/>
              <a:gd name="T24" fmla="*/ 92 w 100"/>
              <a:gd name="T25" fmla="*/ 86 h 136"/>
              <a:gd name="T26" fmla="*/ 84 w 100"/>
              <a:gd name="T27" fmla="*/ 62 h 136"/>
              <a:gd name="T28" fmla="*/ 72 w 100"/>
              <a:gd name="T29" fmla="*/ 40 h 136"/>
              <a:gd name="T30" fmla="*/ 72 w 100"/>
              <a:gd name="T31" fmla="*/ 40 h 136"/>
              <a:gd name="T32" fmla="*/ 60 w 100"/>
              <a:gd name="T33" fmla="*/ 26 h 136"/>
              <a:gd name="T34" fmla="*/ 46 w 100"/>
              <a:gd name="T35" fmla="*/ 14 h 136"/>
              <a:gd name="T36" fmla="*/ 32 w 100"/>
              <a:gd name="T37" fmla="*/ 6 h 136"/>
              <a:gd name="T38" fmla="*/ 18 w 100"/>
              <a:gd name="T39" fmla="*/ 0 h 136"/>
              <a:gd name="T40" fmla="*/ 18 w 100"/>
              <a:gd name="T41" fmla="*/ 0 h 136"/>
              <a:gd name="T42" fmla="*/ 12 w 100"/>
              <a:gd name="T43" fmla="*/ 2 h 136"/>
              <a:gd name="T44" fmla="*/ 6 w 100"/>
              <a:gd name="T45" fmla="*/ 6 h 136"/>
              <a:gd name="T46" fmla="*/ 2 w 100"/>
              <a:gd name="T47" fmla="*/ 14 h 136"/>
              <a:gd name="T48" fmla="*/ 0 w 100"/>
              <a:gd name="T49" fmla="*/ 24 h 136"/>
              <a:gd name="T50" fmla="*/ 0 w 100"/>
              <a:gd name="T51" fmla="*/ 24 h 136"/>
              <a:gd name="T52" fmla="*/ 2 w 100"/>
              <a:gd name="T53" fmla="*/ 46 h 136"/>
              <a:gd name="T54" fmla="*/ 8 w 100"/>
              <a:gd name="T55" fmla="*/ 66 h 136"/>
              <a:gd name="T56" fmla="*/ 16 w 100"/>
              <a:gd name="T57" fmla="*/ 86 h 136"/>
              <a:gd name="T58" fmla="*/ 26 w 100"/>
              <a:gd name="T59" fmla="*/ 104 h 136"/>
              <a:gd name="T60" fmla="*/ 26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26" y="104"/>
                </a:moveTo>
                <a:lnTo>
                  <a:pt x="26" y="104"/>
                </a:lnTo>
                <a:lnTo>
                  <a:pt x="34" y="112"/>
                </a:lnTo>
                <a:lnTo>
                  <a:pt x="44" y="120"/>
                </a:lnTo>
                <a:lnTo>
                  <a:pt x="52" y="126"/>
                </a:lnTo>
                <a:lnTo>
                  <a:pt x="62" y="132"/>
                </a:lnTo>
                <a:lnTo>
                  <a:pt x="72" y="134"/>
                </a:lnTo>
                <a:lnTo>
                  <a:pt x="82" y="136"/>
                </a:lnTo>
                <a:lnTo>
                  <a:pt x="90" y="136"/>
                </a:lnTo>
                <a:lnTo>
                  <a:pt x="100" y="134"/>
                </a:lnTo>
                <a:lnTo>
                  <a:pt x="100" y="134"/>
                </a:lnTo>
                <a:lnTo>
                  <a:pt x="98" y="110"/>
                </a:lnTo>
                <a:lnTo>
                  <a:pt x="92" y="86"/>
                </a:lnTo>
                <a:lnTo>
                  <a:pt x="84" y="62"/>
                </a:lnTo>
                <a:lnTo>
                  <a:pt x="72" y="40"/>
                </a:lnTo>
                <a:lnTo>
                  <a:pt x="72" y="40"/>
                </a:lnTo>
                <a:lnTo>
                  <a:pt x="60" y="26"/>
                </a:lnTo>
                <a:lnTo>
                  <a:pt x="46" y="14"/>
                </a:lnTo>
                <a:lnTo>
                  <a:pt x="32" y="6"/>
                </a:lnTo>
                <a:lnTo>
                  <a:pt x="18" y="0"/>
                </a:lnTo>
                <a:lnTo>
                  <a:pt x="18" y="0"/>
                </a:lnTo>
                <a:lnTo>
                  <a:pt x="12" y="2"/>
                </a:lnTo>
                <a:lnTo>
                  <a:pt x="6" y="6"/>
                </a:lnTo>
                <a:lnTo>
                  <a:pt x="2" y="14"/>
                </a:lnTo>
                <a:lnTo>
                  <a:pt x="0" y="24"/>
                </a:lnTo>
                <a:lnTo>
                  <a:pt x="0" y="24"/>
                </a:lnTo>
                <a:lnTo>
                  <a:pt x="2" y="46"/>
                </a:lnTo>
                <a:lnTo>
                  <a:pt x="8" y="66"/>
                </a:lnTo>
                <a:lnTo>
                  <a:pt x="16" y="86"/>
                </a:lnTo>
                <a:lnTo>
                  <a:pt x="26" y="104"/>
                </a:lnTo>
                <a:lnTo>
                  <a:pt x="26"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6" name="Freeform 191"/>
          <p:cNvSpPr/>
          <p:nvPr/>
        </p:nvSpPr>
        <p:spPr bwMode="auto">
          <a:xfrm>
            <a:off x="5603064" y="4816919"/>
            <a:ext cx="33377" cy="41721"/>
          </a:xfrm>
          <a:custGeom>
            <a:avLst/>
            <a:gdLst>
              <a:gd name="T0" fmla="*/ 70 w 96"/>
              <a:gd name="T1" fmla="*/ 84 h 120"/>
              <a:gd name="T2" fmla="*/ 70 w 96"/>
              <a:gd name="T3" fmla="*/ 84 h 120"/>
              <a:gd name="T4" fmla="*/ 56 w 96"/>
              <a:gd name="T5" fmla="*/ 100 h 120"/>
              <a:gd name="T6" fmla="*/ 38 w 96"/>
              <a:gd name="T7" fmla="*/ 110 h 120"/>
              <a:gd name="T8" fmla="*/ 20 w 96"/>
              <a:gd name="T9" fmla="*/ 118 h 120"/>
              <a:gd name="T10" fmla="*/ 10 w 96"/>
              <a:gd name="T11" fmla="*/ 120 h 120"/>
              <a:gd name="T12" fmla="*/ 0 w 96"/>
              <a:gd name="T13" fmla="*/ 120 h 120"/>
              <a:gd name="T14" fmla="*/ 0 w 96"/>
              <a:gd name="T15" fmla="*/ 120 h 120"/>
              <a:gd name="T16" fmla="*/ 0 w 96"/>
              <a:gd name="T17" fmla="*/ 108 h 120"/>
              <a:gd name="T18" fmla="*/ 0 w 96"/>
              <a:gd name="T19" fmla="*/ 96 h 120"/>
              <a:gd name="T20" fmla="*/ 0 w 96"/>
              <a:gd name="T21" fmla="*/ 84 h 120"/>
              <a:gd name="T22" fmla="*/ 4 w 96"/>
              <a:gd name="T23" fmla="*/ 72 h 120"/>
              <a:gd name="T24" fmla="*/ 6 w 96"/>
              <a:gd name="T25" fmla="*/ 60 h 120"/>
              <a:gd name="T26" fmla="*/ 12 w 96"/>
              <a:gd name="T27" fmla="*/ 48 h 120"/>
              <a:gd name="T28" fmla="*/ 18 w 96"/>
              <a:gd name="T29" fmla="*/ 38 h 120"/>
              <a:gd name="T30" fmla="*/ 24 w 96"/>
              <a:gd name="T31" fmla="*/ 28 h 120"/>
              <a:gd name="T32" fmla="*/ 24 w 96"/>
              <a:gd name="T33" fmla="*/ 28 h 120"/>
              <a:gd name="T34" fmla="*/ 38 w 96"/>
              <a:gd name="T35" fmla="*/ 16 h 120"/>
              <a:gd name="T36" fmla="*/ 52 w 96"/>
              <a:gd name="T37" fmla="*/ 8 h 120"/>
              <a:gd name="T38" fmla="*/ 66 w 96"/>
              <a:gd name="T39" fmla="*/ 2 h 120"/>
              <a:gd name="T40" fmla="*/ 82 w 96"/>
              <a:gd name="T41" fmla="*/ 0 h 120"/>
              <a:gd name="T42" fmla="*/ 82 w 96"/>
              <a:gd name="T43" fmla="*/ 0 h 120"/>
              <a:gd name="T44" fmla="*/ 88 w 96"/>
              <a:gd name="T45" fmla="*/ 2 h 120"/>
              <a:gd name="T46" fmla="*/ 94 w 96"/>
              <a:gd name="T47" fmla="*/ 6 h 120"/>
              <a:gd name="T48" fmla="*/ 96 w 96"/>
              <a:gd name="T49" fmla="*/ 12 h 120"/>
              <a:gd name="T50" fmla="*/ 96 w 96"/>
              <a:gd name="T51" fmla="*/ 20 h 120"/>
              <a:gd name="T52" fmla="*/ 96 w 96"/>
              <a:gd name="T53" fmla="*/ 20 h 120"/>
              <a:gd name="T54" fmla="*/ 94 w 96"/>
              <a:gd name="T55" fmla="*/ 36 h 120"/>
              <a:gd name="T56" fmla="*/ 88 w 96"/>
              <a:gd name="T57" fmla="*/ 52 h 120"/>
              <a:gd name="T58" fmla="*/ 80 w 96"/>
              <a:gd name="T59" fmla="*/ 68 h 120"/>
              <a:gd name="T60" fmla="*/ 70 w 96"/>
              <a:gd name="T61" fmla="*/ 84 h 120"/>
              <a:gd name="T62" fmla="*/ 70 w 96"/>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0">
                <a:moveTo>
                  <a:pt x="70" y="84"/>
                </a:moveTo>
                <a:lnTo>
                  <a:pt x="70" y="84"/>
                </a:lnTo>
                <a:lnTo>
                  <a:pt x="56" y="100"/>
                </a:lnTo>
                <a:lnTo>
                  <a:pt x="38" y="110"/>
                </a:lnTo>
                <a:lnTo>
                  <a:pt x="20" y="118"/>
                </a:lnTo>
                <a:lnTo>
                  <a:pt x="10" y="120"/>
                </a:lnTo>
                <a:lnTo>
                  <a:pt x="0" y="120"/>
                </a:lnTo>
                <a:lnTo>
                  <a:pt x="0" y="120"/>
                </a:lnTo>
                <a:lnTo>
                  <a:pt x="0" y="108"/>
                </a:lnTo>
                <a:lnTo>
                  <a:pt x="0" y="96"/>
                </a:lnTo>
                <a:lnTo>
                  <a:pt x="0" y="84"/>
                </a:lnTo>
                <a:lnTo>
                  <a:pt x="4" y="72"/>
                </a:lnTo>
                <a:lnTo>
                  <a:pt x="6" y="60"/>
                </a:lnTo>
                <a:lnTo>
                  <a:pt x="12" y="48"/>
                </a:lnTo>
                <a:lnTo>
                  <a:pt x="18" y="38"/>
                </a:lnTo>
                <a:lnTo>
                  <a:pt x="24" y="28"/>
                </a:lnTo>
                <a:lnTo>
                  <a:pt x="24" y="28"/>
                </a:lnTo>
                <a:lnTo>
                  <a:pt x="38" y="16"/>
                </a:lnTo>
                <a:lnTo>
                  <a:pt x="52" y="8"/>
                </a:lnTo>
                <a:lnTo>
                  <a:pt x="66" y="2"/>
                </a:lnTo>
                <a:lnTo>
                  <a:pt x="82" y="0"/>
                </a:lnTo>
                <a:lnTo>
                  <a:pt x="82" y="0"/>
                </a:lnTo>
                <a:lnTo>
                  <a:pt x="88" y="2"/>
                </a:lnTo>
                <a:lnTo>
                  <a:pt x="94" y="6"/>
                </a:lnTo>
                <a:lnTo>
                  <a:pt x="96" y="12"/>
                </a:lnTo>
                <a:lnTo>
                  <a:pt x="96" y="20"/>
                </a:lnTo>
                <a:lnTo>
                  <a:pt x="96" y="20"/>
                </a:lnTo>
                <a:lnTo>
                  <a:pt x="94" y="36"/>
                </a:lnTo>
                <a:lnTo>
                  <a:pt x="88" y="52"/>
                </a:lnTo>
                <a:lnTo>
                  <a:pt x="80" y="68"/>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7" name="Freeform 192"/>
          <p:cNvSpPr/>
          <p:nvPr/>
        </p:nvSpPr>
        <p:spPr bwMode="auto">
          <a:xfrm>
            <a:off x="5571077" y="4871157"/>
            <a:ext cx="41721" cy="41026"/>
          </a:xfrm>
          <a:custGeom>
            <a:avLst/>
            <a:gdLst>
              <a:gd name="T0" fmla="*/ 42 w 120"/>
              <a:gd name="T1" fmla="*/ 96 h 118"/>
              <a:gd name="T2" fmla="*/ 42 w 120"/>
              <a:gd name="T3" fmla="*/ 96 h 118"/>
              <a:gd name="T4" fmla="*/ 52 w 120"/>
              <a:gd name="T5" fmla="*/ 104 h 118"/>
              <a:gd name="T6" fmla="*/ 62 w 120"/>
              <a:gd name="T7" fmla="*/ 110 h 118"/>
              <a:gd name="T8" fmla="*/ 72 w 120"/>
              <a:gd name="T9" fmla="*/ 114 h 118"/>
              <a:gd name="T10" fmla="*/ 82 w 120"/>
              <a:gd name="T11" fmla="*/ 116 h 118"/>
              <a:gd name="T12" fmla="*/ 92 w 120"/>
              <a:gd name="T13" fmla="*/ 118 h 118"/>
              <a:gd name="T14" fmla="*/ 102 w 120"/>
              <a:gd name="T15" fmla="*/ 118 h 118"/>
              <a:gd name="T16" fmla="*/ 112 w 120"/>
              <a:gd name="T17" fmla="*/ 116 h 118"/>
              <a:gd name="T18" fmla="*/ 120 w 120"/>
              <a:gd name="T19" fmla="*/ 112 h 118"/>
              <a:gd name="T20" fmla="*/ 120 w 120"/>
              <a:gd name="T21" fmla="*/ 112 h 118"/>
              <a:gd name="T22" fmla="*/ 114 w 120"/>
              <a:gd name="T23" fmla="*/ 88 h 118"/>
              <a:gd name="T24" fmla="*/ 104 w 120"/>
              <a:gd name="T25" fmla="*/ 66 h 118"/>
              <a:gd name="T26" fmla="*/ 90 w 120"/>
              <a:gd name="T27" fmla="*/ 46 h 118"/>
              <a:gd name="T28" fmla="*/ 74 w 120"/>
              <a:gd name="T29" fmla="*/ 28 h 118"/>
              <a:gd name="T30" fmla="*/ 74 w 120"/>
              <a:gd name="T31" fmla="*/ 28 h 118"/>
              <a:gd name="T32" fmla="*/ 60 w 120"/>
              <a:gd name="T33" fmla="*/ 16 h 118"/>
              <a:gd name="T34" fmla="*/ 44 w 120"/>
              <a:gd name="T35" fmla="*/ 8 h 118"/>
              <a:gd name="T36" fmla="*/ 28 w 120"/>
              <a:gd name="T37" fmla="*/ 2 h 118"/>
              <a:gd name="T38" fmla="*/ 14 w 120"/>
              <a:gd name="T39" fmla="*/ 0 h 118"/>
              <a:gd name="T40" fmla="*/ 14 w 120"/>
              <a:gd name="T41" fmla="*/ 0 h 118"/>
              <a:gd name="T42" fmla="*/ 8 w 120"/>
              <a:gd name="T43" fmla="*/ 2 h 118"/>
              <a:gd name="T44" fmla="*/ 2 w 120"/>
              <a:gd name="T45" fmla="*/ 8 h 118"/>
              <a:gd name="T46" fmla="*/ 0 w 120"/>
              <a:gd name="T47" fmla="*/ 16 h 118"/>
              <a:gd name="T48" fmla="*/ 0 w 120"/>
              <a:gd name="T49" fmla="*/ 24 h 118"/>
              <a:gd name="T50" fmla="*/ 0 w 120"/>
              <a:gd name="T51" fmla="*/ 24 h 118"/>
              <a:gd name="T52" fmla="*/ 8 w 120"/>
              <a:gd name="T53" fmla="*/ 46 h 118"/>
              <a:gd name="T54" fmla="*/ 16 w 120"/>
              <a:gd name="T55" fmla="*/ 66 h 118"/>
              <a:gd name="T56" fmla="*/ 28 w 120"/>
              <a:gd name="T57" fmla="*/ 82 h 118"/>
              <a:gd name="T58" fmla="*/ 42 w 120"/>
              <a:gd name="T59" fmla="*/ 96 h 118"/>
              <a:gd name="T60" fmla="*/ 42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42" y="96"/>
                </a:moveTo>
                <a:lnTo>
                  <a:pt x="42" y="96"/>
                </a:lnTo>
                <a:lnTo>
                  <a:pt x="52" y="104"/>
                </a:lnTo>
                <a:lnTo>
                  <a:pt x="62" y="110"/>
                </a:lnTo>
                <a:lnTo>
                  <a:pt x="72" y="114"/>
                </a:lnTo>
                <a:lnTo>
                  <a:pt x="82" y="116"/>
                </a:lnTo>
                <a:lnTo>
                  <a:pt x="92" y="118"/>
                </a:lnTo>
                <a:lnTo>
                  <a:pt x="102" y="118"/>
                </a:lnTo>
                <a:lnTo>
                  <a:pt x="112" y="116"/>
                </a:lnTo>
                <a:lnTo>
                  <a:pt x="120" y="112"/>
                </a:lnTo>
                <a:lnTo>
                  <a:pt x="120" y="112"/>
                </a:lnTo>
                <a:lnTo>
                  <a:pt x="114" y="88"/>
                </a:lnTo>
                <a:lnTo>
                  <a:pt x="104" y="66"/>
                </a:lnTo>
                <a:lnTo>
                  <a:pt x="90" y="46"/>
                </a:lnTo>
                <a:lnTo>
                  <a:pt x="74" y="28"/>
                </a:lnTo>
                <a:lnTo>
                  <a:pt x="74" y="28"/>
                </a:lnTo>
                <a:lnTo>
                  <a:pt x="60" y="16"/>
                </a:lnTo>
                <a:lnTo>
                  <a:pt x="44" y="8"/>
                </a:lnTo>
                <a:lnTo>
                  <a:pt x="28" y="2"/>
                </a:lnTo>
                <a:lnTo>
                  <a:pt x="14" y="0"/>
                </a:lnTo>
                <a:lnTo>
                  <a:pt x="14" y="0"/>
                </a:lnTo>
                <a:lnTo>
                  <a:pt x="8" y="2"/>
                </a:lnTo>
                <a:lnTo>
                  <a:pt x="2" y="8"/>
                </a:lnTo>
                <a:lnTo>
                  <a:pt x="0" y="16"/>
                </a:lnTo>
                <a:lnTo>
                  <a:pt x="0" y="24"/>
                </a:lnTo>
                <a:lnTo>
                  <a:pt x="0" y="24"/>
                </a:lnTo>
                <a:lnTo>
                  <a:pt x="8" y="46"/>
                </a:lnTo>
                <a:lnTo>
                  <a:pt x="16" y="66"/>
                </a:lnTo>
                <a:lnTo>
                  <a:pt x="28" y="82"/>
                </a:lnTo>
                <a:lnTo>
                  <a:pt x="42" y="96"/>
                </a:lnTo>
                <a:lnTo>
                  <a:pt x="42"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8" name="Freeform 193"/>
          <p:cNvSpPr/>
          <p:nvPr/>
        </p:nvSpPr>
        <p:spPr bwMode="auto">
          <a:xfrm>
            <a:off x="5610713" y="4864203"/>
            <a:ext cx="28510" cy="45894"/>
          </a:xfrm>
          <a:custGeom>
            <a:avLst/>
            <a:gdLst>
              <a:gd name="T0" fmla="*/ 68 w 82"/>
              <a:gd name="T1" fmla="*/ 82 h 132"/>
              <a:gd name="T2" fmla="*/ 68 w 82"/>
              <a:gd name="T3" fmla="*/ 82 h 132"/>
              <a:gd name="T4" fmla="*/ 56 w 82"/>
              <a:gd name="T5" fmla="*/ 100 h 132"/>
              <a:gd name="T6" fmla="*/ 42 w 82"/>
              <a:gd name="T7" fmla="*/ 116 h 132"/>
              <a:gd name="T8" fmla="*/ 26 w 82"/>
              <a:gd name="T9" fmla="*/ 126 h 132"/>
              <a:gd name="T10" fmla="*/ 16 w 82"/>
              <a:gd name="T11" fmla="*/ 130 h 132"/>
              <a:gd name="T12" fmla="*/ 6 w 82"/>
              <a:gd name="T13" fmla="*/ 132 h 132"/>
              <a:gd name="T14" fmla="*/ 6 w 82"/>
              <a:gd name="T15" fmla="*/ 132 h 132"/>
              <a:gd name="T16" fmla="*/ 4 w 82"/>
              <a:gd name="T17" fmla="*/ 120 h 132"/>
              <a:gd name="T18" fmla="*/ 0 w 82"/>
              <a:gd name="T19" fmla="*/ 108 h 132"/>
              <a:gd name="T20" fmla="*/ 0 w 82"/>
              <a:gd name="T21" fmla="*/ 96 h 132"/>
              <a:gd name="T22" fmla="*/ 0 w 82"/>
              <a:gd name="T23" fmla="*/ 84 h 132"/>
              <a:gd name="T24" fmla="*/ 2 w 82"/>
              <a:gd name="T25" fmla="*/ 72 h 132"/>
              <a:gd name="T26" fmla="*/ 4 w 82"/>
              <a:gd name="T27" fmla="*/ 60 h 132"/>
              <a:gd name="T28" fmla="*/ 8 w 82"/>
              <a:gd name="T29" fmla="*/ 50 h 132"/>
              <a:gd name="T30" fmla="*/ 12 w 82"/>
              <a:gd name="T31" fmla="*/ 38 h 132"/>
              <a:gd name="T32" fmla="*/ 12 w 82"/>
              <a:gd name="T33" fmla="*/ 38 h 132"/>
              <a:gd name="T34" fmla="*/ 22 w 82"/>
              <a:gd name="T35" fmla="*/ 24 h 132"/>
              <a:gd name="T36" fmla="*/ 34 w 82"/>
              <a:gd name="T37" fmla="*/ 12 h 132"/>
              <a:gd name="T38" fmla="*/ 48 w 82"/>
              <a:gd name="T39" fmla="*/ 4 h 132"/>
              <a:gd name="T40" fmla="*/ 64 w 82"/>
              <a:gd name="T41" fmla="*/ 0 h 132"/>
              <a:gd name="T42" fmla="*/ 64 w 82"/>
              <a:gd name="T43" fmla="*/ 0 h 132"/>
              <a:gd name="T44" fmla="*/ 70 w 82"/>
              <a:gd name="T45" fmla="*/ 0 h 132"/>
              <a:gd name="T46" fmla="*/ 76 w 82"/>
              <a:gd name="T47" fmla="*/ 2 h 132"/>
              <a:gd name="T48" fmla="*/ 80 w 82"/>
              <a:gd name="T49" fmla="*/ 8 h 132"/>
              <a:gd name="T50" fmla="*/ 82 w 82"/>
              <a:gd name="T51" fmla="*/ 16 h 132"/>
              <a:gd name="T52" fmla="*/ 82 w 82"/>
              <a:gd name="T53" fmla="*/ 16 h 132"/>
              <a:gd name="T54" fmla="*/ 82 w 82"/>
              <a:gd name="T55" fmla="*/ 32 h 132"/>
              <a:gd name="T56" fmla="*/ 80 w 82"/>
              <a:gd name="T57" fmla="*/ 50 h 132"/>
              <a:gd name="T58" fmla="*/ 74 w 82"/>
              <a:gd name="T59" fmla="*/ 66 h 132"/>
              <a:gd name="T60" fmla="*/ 68 w 82"/>
              <a:gd name="T61" fmla="*/ 82 h 132"/>
              <a:gd name="T62" fmla="*/ 68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68" y="82"/>
                </a:moveTo>
                <a:lnTo>
                  <a:pt x="68" y="82"/>
                </a:lnTo>
                <a:lnTo>
                  <a:pt x="56" y="100"/>
                </a:lnTo>
                <a:lnTo>
                  <a:pt x="42" y="116"/>
                </a:lnTo>
                <a:lnTo>
                  <a:pt x="26" y="126"/>
                </a:lnTo>
                <a:lnTo>
                  <a:pt x="16" y="130"/>
                </a:lnTo>
                <a:lnTo>
                  <a:pt x="6" y="132"/>
                </a:lnTo>
                <a:lnTo>
                  <a:pt x="6" y="132"/>
                </a:lnTo>
                <a:lnTo>
                  <a:pt x="4" y="120"/>
                </a:lnTo>
                <a:lnTo>
                  <a:pt x="0" y="108"/>
                </a:lnTo>
                <a:lnTo>
                  <a:pt x="0" y="96"/>
                </a:lnTo>
                <a:lnTo>
                  <a:pt x="0" y="84"/>
                </a:lnTo>
                <a:lnTo>
                  <a:pt x="2" y="72"/>
                </a:lnTo>
                <a:lnTo>
                  <a:pt x="4" y="60"/>
                </a:lnTo>
                <a:lnTo>
                  <a:pt x="8" y="50"/>
                </a:lnTo>
                <a:lnTo>
                  <a:pt x="12" y="38"/>
                </a:lnTo>
                <a:lnTo>
                  <a:pt x="12" y="38"/>
                </a:lnTo>
                <a:lnTo>
                  <a:pt x="22" y="24"/>
                </a:lnTo>
                <a:lnTo>
                  <a:pt x="34" y="12"/>
                </a:lnTo>
                <a:lnTo>
                  <a:pt x="48" y="4"/>
                </a:lnTo>
                <a:lnTo>
                  <a:pt x="64" y="0"/>
                </a:lnTo>
                <a:lnTo>
                  <a:pt x="64" y="0"/>
                </a:lnTo>
                <a:lnTo>
                  <a:pt x="70" y="0"/>
                </a:lnTo>
                <a:lnTo>
                  <a:pt x="76" y="2"/>
                </a:lnTo>
                <a:lnTo>
                  <a:pt x="80" y="8"/>
                </a:lnTo>
                <a:lnTo>
                  <a:pt x="82" y="16"/>
                </a:lnTo>
                <a:lnTo>
                  <a:pt x="82" y="16"/>
                </a:lnTo>
                <a:lnTo>
                  <a:pt x="82" y="32"/>
                </a:lnTo>
                <a:lnTo>
                  <a:pt x="80" y="50"/>
                </a:lnTo>
                <a:lnTo>
                  <a:pt x="74" y="66"/>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9" name="Freeform 194"/>
          <p:cNvSpPr/>
          <p:nvPr/>
        </p:nvSpPr>
        <p:spPr bwMode="auto">
          <a:xfrm>
            <a:off x="5584985" y="4926786"/>
            <a:ext cx="47980" cy="35463"/>
          </a:xfrm>
          <a:custGeom>
            <a:avLst/>
            <a:gdLst>
              <a:gd name="T0" fmla="*/ 56 w 138"/>
              <a:gd name="T1" fmla="*/ 90 h 102"/>
              <a:gd name="T2" fmla="*/ 56 w 138"/>
              <a:gd name="T3" fmla="*/ 90 h 102"/>
              <a:gd name="T4" fmla="*/ 68 w 138"/>
              <a:gd name="T5" fmla="*/ 96 h 102"/>
              <a:gd name="T6" fmla="*/ 78 w 138"/>
              <a:gd name="T7" fmla="*/ 100 h 102"/>
              <a:gd name="T8" fmla="*/ 90 w 138"/>
              <a:gd name="T9" fmla="*/ 102 h 102"/>
              <a:gd name="T10" fmla="*/ 100 w 138"/>
              <a:gd name="T11" fmla="*/ 102 h 102"/>
              <a:gd name="T12" fmla="*/ 110 w 138"/>
              <a:gd name="T13" fmla="*/ 102 h 102"/>
              <a:gd name="T14" fmla="*/ 120 w 138"/>
              <a:gd name="T15" fmla="*/ 98 h 102"/>
              <a:gd name="T16" fmla="*/ 128 w 138"/>
              <a:gd name="T17" fmla="*/ 96 h 102"/>
              <a:gd name="T18" fmla="*/ 138 w 138"/>
              <a:gd name="T19" fmla="*/ 90 h 102"/>
              <a:gd name="T20" fmla="*/ 138 w 138"/>
              <a:gd name="T21" fmla="*/ 90 h 102"/>
              <a:gd name="T22" fmla="*/ 126 w 138"/>
              <a:gd name="T23" fmla="*/ 70 h 102"/>
              <a:gd name="T24" fmla="*/ 112 w 138"/>
              <a:gd name="T25" fmla="*/ 50 h 102"/>
              <a:gd name="T26" fmla="*/ 94 w 138"/>
              <a:gd name="T27" fmla="*/ 32 h 102"/>
              <a:gd name="T28" fmla="*/ 74 w 138"/>
              <a:gd name="T29" fmla="*/ 18 h 102"/>
              <a:gd name="T30" fmla="*/ 74 w 138"/>
              <a:gd name="T31" fmla="*/ 18 h 102"/>
              <a:gd name="T32" fmla="*/ 58 w 138"/>
              <a:gd name="T33" fmla="*/ 8 h 102"/>
              <a:gd name="T34" fmla="*/ 42 w 138"/>
              <a:gd name="T35" fmla="*/ 4 h 102"/>
              <a:gd name="T36" fmla="*/ 26 w 138"/>
              <a:gd name="T37" fmla="*/ 0 h 102"/>
              <a:gd name="T38" fmla="*/ 10 w 138"/>
              <a:gd name="T39" fmla="*/ 2 h 102"/>
              <a:gd name="T40" fmla="*/ 10 w 138"/>
              <a:gd name="T41" fmla="*/ 2 h 102"/>
              <a:gd name="T42" fmla="*/ 4 w 138"/>
              <a:gd name="T43" fmla="*/ 6 h 102"/>
              <a:gd name="T44" fmla="*/ 0 w 138"/>
              <a:gd name="T45" fmla="*/ 12 h 102"/>
              <a:gd name="T46" fmla="*/ 0 w 138"/>
              <a:gd name="T47" fmla="*/ 20 h 102"/>
              <a:gd name="T48" fmla="*/ 2 w 138"/>
              <a:gd name="T49" fmla="*/ 28 h 102"/>
              <a:gd name="T50" fmla="*/ 2 w 138"/>
              <a:gd name="T51" fmla="*/ 28 h 102"/>
              <a:gd name="T52" fmla="*/ 12 w 138"/>
              <a:gd name="T53" fmla="*/ 48 h 102"/>
              <a:gd name="T54" fmla="*/ 26 w 138"/>
              <a:gd name="T55" fmla="*/ 66 h 102"/>
              <a:gd name="T56" fmla="*/ 40 w 138"/>
              <a:gd name="T57" fmla="*/ 80 h 102"/>
              <a:gd name="T58" fmla="*/ 56 w 138"/>
              <a:gd name="T59" fmla="*/ 90 h 102"/>
              <a:gd name="T60" fmla="*/ 56 w 138"/>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02">
                <a:moveTo>
                  <a:pt x="56" y="90"/>
                </a:moveTo>
                <a:lnTo>
                  <a:pt x="56" y="90"/>
                </a:lnTo>
                <a:lnTo>
                  <a:pt x="68" y="96"/>
                </a:lnTo>
                <a:lnTo>
                  <a:pt x="78" y="100"/>
                </a:lnTo>
                <a:lnTo>
                  <a:pt x="90" y="102"/>
                </a:lnTo>
                <a:lnTo>
                  <a:pt x="100" y="102"/>
                </a:lnTo>
                <a:lnTo>
                  <a:pt x="110" y="102"/>
                </a:lnTo>
                <a:lnTo>
                  <a:pt x="120" y="98"/>
                </a:lnTo>
                <a:lnTo>
                  <a:pt x="128" y="96"/>
                </a:lnTo>
                <a:lnTo>
                  <a:pt x="138" y="90"/>
                </a:lnTo>
                <a:lnTo>
                  <a:pt x="138" y="90"/>
                </a:lnTo>
                <a:lnTo>
                  <a:pt x="126" y="70"/>
                </a:lnTo>
                <a:lnTo>
                  <a:pt x="112" y="50"/>
                </a:lnTo>
                <a:lnTo>
                  <a:pt x="94" y="32"/>
                </a:lnTo>
                <a:lnTo>
                  <a:pt x="74" y="18"/>
                </a:lnTo>
                <a:lnTo>
                  <a:pt x="74" y="18"/>
                </a:lnTo>
                <a:lnTo>
                  <a:pt x="58" y="8"/>
                </a:lnTo>
                <a:lnTo>
                  <a:pt x="42" y="4"/>
                </a:lnTo>
                <a:lnTo>
                  <a:pt x="26" y="0"/>
                </a:lnTo>
                <a:lnTo>
                  <a:pt x="10" y="2"/>
                </a:lnTo>
                <a:lnTo>
                  <a:pt x="10" y="2"/>
                </a:lnTo>
                <a:lnTo>
                  <a:pt x="4" y="6"/>
                </a:lnTo>
                <a:lnTo>
                  <a:pt x="0" y="12"/>
                </a:lnTo>
                <a:lnTo>
                  <a:pt x="0" y="20"/>
                </a:lnTo>
                <a:lnTo>
                  <a:pt x="2" y="28"/>
                </a:lnTo>
                <a:lnTo>
                  <a:pt x="2" y="28"/>
                </a:lnTo>
                <a:lnTo>
                  <a:pt x="12" y="48"/>
                </a:lnTo>
                <a:lnTo>
                  <a:pt x="26" y="66"/>
                </a:lnTo>
                <a:lnTo>
                  <a:pt x="40" y="80"/>
                </a:lnTo>
                <a:lnTo>
                  <a:pt x="56" y="90"/>
                </a:lnTo>
                <a:lnTo>
                  <a:pt x="56"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0" name="Freeform 195"/>
          <p:cNvSpPr/>
          <p:nvPr/>
        </p:nvSpPr>
        <p:spPr bwMode="auto">
          <a:xfrm>
            <a:off x="5626706" y="4908706"/>
            <a:ext cx="25033" cy="49370"/>
          </a:xfrm>
          <a:custGeom>
            <a:avLst/>
            <a:gdLst>
              <a:gd name="T0" fmla="*/ 68 w 72"/>
              <a:gd name="T1" fmla="*/ 82 h 142"/>
              <a:gd name="T2" fmla="*/ 68 w 72"/>
              <a:gd name="T3" fmla="*/ 82 h 142"/>
              <a:gd name="T4" fmla="*/ 60 w 72"/>
              <a:gd name="T5" fmla="*/ 102 h 142"/>
              <a:gd name="T6" fmla="*/ 48 w 72"/>
              <a:gd name="T7" fmla="*/ 120 h 142"/>
              <a:gd name="T8" fmla="*/ 34 w 72"/>
              <a:gd name="T9" fmla="*/ 132 h 142"/>
              <a:gd name="T10" fmla="*/ 26 w 72"/>
              <a:gd name="T11" fmla="*/ 138 h 142"/>
              <a:gd name="T12" fmla="*/ 18 w 72"/>
              <a:gd name="T13" fmla="*/ 142 h 142"/>
              <a:gd name="T14" fmla="*/ 18 w 72"/>
              <a:gd name="T15" fmla="*/ 142 h 142"/>
              <a:gd name="T16" fmla="*/ 12 w 72"/>
              <a:gd name="T17" fmla="*/ 132 h 142"/>
              <a:gd name="T18" fmla="*/ 6 w 72"/>
              <a:gd name="T19" fmla="*/ 120 h 142"/>
              <a:gd name="T20" fmla="*/ 4 w 72"/>
              <a:gd name="T21" fmla="*/ 108 h 142"/>
              <a:gd name="T22" fmla="*/ 0 w 72"/>
              <a:gd name="T23" fmla="*/ 96 h 142"/>
              <a:gd name="T24" fmla="*/ 0 w 72"/>
              <a:gd name="T25" fmla="*/ 84 h 142"/>
              <a:gd name="T26" fmla="*/ 0 w 72"/>
              <a:gd name="T27" fmla="*/ 74 h 142"/>
              <a:gd name="T28" fmla="*/ 2 w 72"/>
              <a:gd name="T29" fmla="*/ 62 h 142"/>
              <a:gd name="T30" fmla="*/ 4 w 72"/>
              <a:gd name="T31" fmla="*/ 50 h 142"/>
              <a:gd name="T32" fmla="*/ 4 w 72"/>
              <a:gd name="T33" fmla="*/ 50 h 142"/>
              <a:gd name="T34" fmla="*/ 12 w 72"/>
              <a:gd name="T35" fmla="*/ 34 h 142"/>
              <a:gd name="T36" fmla="*/ 22 w 72"/>
              <a:gd name="T37" fmla="*/ 20 h 142"/>
              <a:gd name="T38" fmla="*/ 34 w 72"/>
              <a:gd name="T39" fmla="*/ 10 h 142"/>
              <a:gd name="T40" fmla="*/ 46 w 72"/>
              <a:gd name="T41" fmla="*/ 2 h 142"/>
              <a:gd name="T42" fmla="*/ 46 w 72"/>
              <a:gd name="T43" fmla="*/ 2 h 142"/>
              <a:gd name="T44" fmla="*/ 54 w 72"/>
              <a:gd name="T45" fmla="*/ 0 h 142"/>
              <a:gd name="T46" fmla="*/ 60 w 72"/>
              <a:gd name="T47" fmla="*/ 2 h 142"/>
              <a:gd name="T48" fmla="*/ 64 w 72"/>
              <a:gd name="T49" fmla="*/ 8 h 142"/>
              <a:gd name="T50" fmla="*/ 68 w 72"/>
              <a:gd name="T51" fmla="*/ 14 h 142"/>
              <a:gd name="T52" fmla="*/ 68 w 72"/>
              <a:gd name="T53" fmla="*/ 14 h 142"/>
              <a:gd name="T54" fmla="*/ 70 w 72"/>
              <a:gd name="T55" fmla="*/ 30 h 142"/>
              <a:gd name="T56" fmla="*/ 72 w 72"/>
              <a:gd name="T57" fmla="*/ 48 h 142"/>
              <a:gd name="T58" fmla="*/ 70 w 72"/>
              <a:gd name="T59" fmla="*/ 64 h 142"/>
              <a:gd name="T60" fmla="*/ 68 w 72"/>
              <a:gd name="T61" fmla="*/ 82 h 142"/>
              <a:gd name="T62" fmla="*/ 68 w 72"/>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2">
                <a:moveTo>
                  <a:pt x="68" y="82"/>
                </a:moveTo>
                <a:lnTo>
                  <a:pt x="68" y="82"/>
                </a:lnTo>
                <a:lnTo>
                  <a:pt x="60" y="102"/>
                </a:lnTo>
                <a:lnTo>
                  <a:pt x="48" y="120"/>
                </a:lnTo>
                <a:lnTo>
                  <a:pt x="34" y="132"/>
                </a:lnTo>
                <a:lnTo>
                  <a:pt x="26" y="138"/>
                </a:lnTo>
                <a:lnTo>
                  <a:pt x="18" y="142"/>
                </a:lnTo>
                <a:lnTo>
                  <a:pt x="18" y="142"/>
                </a:lnTo>
                <a:lnTo>
                  <a:pt x="12" y="132"/>
                </a:lnTo>
                <a:lnTo>
                  <a:pt x="6" y="120"/>
                </a:lnTo>
                <a:lnTo>
                  <a:pt x="4" y="108"/>
                </a:lnTo>
                <a:lnTo>
                  <a:pt x="0" y="96"/>
                </a:lnTo>
                <a:lnTo>
                  <a:pt x="0" y="84"/>
                </a:lnTo>
                <a:lnTo>
                  <a:pt x="0" y="74"/>
                </a:lnTo>
                <a:lnTo>
                  <a:pt x="2" y="62"/>
                </a:lnTo>
                <a:lnTo>
                  <a:pt x="4" y="50"/>
                </a:lnTo>
                <a:lnTo>
                  <a:pt x="4" y="50"/>
                </a:lnTo>
                <a:lnTo>
                  <a:pt x="12" y="34"/>
                </a:lnTo>
                <a:lnTo>
                  <a:pt x="22" y="20"/>
                </a:lnTo>
                <a:lnTo>
                  <a:pt x="34" y="10"/>
                </a:lnTo>
                <a:lnTo>
                  <a:pt x="46" y="2"/>
                </a:lnTo>
                <a:lnTo>
                  <a:pt x="46" y="2"/>
                </a:lnTo>
                <a:lnTo>
                  <a:pt x="54" y="0"/>
                </a:lnTo>
                <a:lnTo>
                  <a:pt x="60" y="2"/>
                </a:lnTo>
                <a:lnTo>
                  <a:pt x="64" y="8"/>
                </a:lnTo>
                <a:lnTo>
                  <a:pt x="68" y="14"/>
                </a:lnTo>
                <a:lnTo>
                  <a:pt x="68" y="14"/>
                </a:lnTo>
                <a:lnTo>
                  <a:pt x="70" y="30"/>
                </a:lnTo>
                <a:lnTo>
                  <a:pt x="72" y="48"/>
                </a:lnTo>
                <a:lnTo>
                  <a:pt x="70" y="64"/>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1" name="Freeform 196"/>
          <p:cNvSpPr/>
          <p:nvPr/>
        </p:nvSpPr>
        <p:spPr bwMode="auto">
          <a:xfrm>
            <a:off x="5609322" y="4978242"/>
            <a:ext cx="52152" cy="30596"/>
          </a:xfrm>
          <a:custGeom>
            <a:avLst/>
            <a:gdLst>
              <a:gd name="T0" fmla="*/ 70 w 150"/>
              <a:gd name="T1" fmla="*/ 84 h 88"/>
              <a:gd name="T2" fmla="*/ 70 w 150"/>
              <a:gd name="T3" fmla="*/ 84 h 88"/>
              <a:gd name="T4" fmla="*/ 82 w 150"/>
              <a:gd name="T5" fmla="*/ 86 h 88"/>
              <a:gd name="T6" fmla="*/ 94 w 150"/>
              <a:gd name="T7" fmla="*/ 88 h 88"/>
              <a:gd name="T8" fmla="*/ 104 w 150"/>
              <a:gd name="T9" fmla="*/ 88 h 88"/>
              <a:gd name="T10" fmla="*/ 116 w 150"/>
              <a:gd name="T11" fmla="*/ 86 h 88"/>
              <a:gd name="T12" fmla="*/ 124 w 150"/>
              <a:gd name="T13" fmla="*/ 84 h 88"/>
              <a:gd name="T14" fmla="*/ 134 w 150"/>
              <a:gd name="T15" fmla="*/ 78 h 88"/>
              <a:gd name="T16" fmla="*/ 142 w 150"/>
              <a:gd name="T17" fmla="*/ 74 h 88"/>
              <a:gd name="T18" fmla="*/ 150 w 150"/>
              <a:gd name="T19" fmla="*/ 68 h 88"/>
              <a:gd name="T20" fmla="*/ 150 w 150"/>
              <a:gd name="T21" fmla="*/ 68 h 88"/>
              <a:gd name="T22" fmla="*/ 134 w 150"/>
              <a:gd name="T23" fmla="*/ 48 h 88"/>
              <a:gd name="T24" fmla="*/ 116 w 150"/>
              <a:gd name="T25" fmla="*/ 32 h 88"/>
              <a:gd name="T26" fmla="*/ 96 w 150"/>
              <a:gd name="T27" fmla="*/ 18 h 88"/>
              <a:gd name="T28" fmla="*/ 74 w 150"/>
              <a:gd name="T29" fmla="*/ 8 h 88"/>
              <a:gd name="T30" fmla="*/ 74 w 150"/>
              <a:gd name="T31" fmla="*/ 8 h 88"/>
              <a:gd name="T32" fmla="*/ 56 w 150"/>
              <a:gd name="T33" fmla="*/ 2 h 88"/>
              <a:gd name="T34" fmla="*/ 38 w 150"/>
              <a:gd name="T35" fmla="*/ 0 h 88"/>
              <a:gd name="T36" fmla="*/ 22 w 150"/>
              <a:gd name="T37" fmla="*/ 0 h 88"/>
              <a:gd name="T38" fmla="*/ 8 w 150"/>
              <a:gd name="T39" fmla="*/ 4 h 88"/>
              <a:gd name="T40" fmla="*/ 8 w 150"/>
              <a:gd name="T41" fmla="*/ 4 h 88"/>
              <a:gd name="T42" fmla="*/ 2 w 150"/>
              <a:gd name="T43" fmla="*/ 10 h 88"/>
              <a:gd name="T44" fmla="*/ 0 w 150"/>
              <a:gd name="T45" fmla="*/ 16 h 88"/>
              <a:gd name="T46" fmla="*/ 0 w 150"/>
              <a:gd name="T47" fmla="*/ 24 h 88"/>
              <a:gd name="T48" fmla="*/ 6 w 150"/>
              <a:gd name="T49" fmla="*/ 32 h 88"/>
              <a:gd name="T50" fmla="*/ 6 w 150"/>
              <a:gd name="T51" fmla="*/ 32 h 88"/>
              <a:gd name="T52" fmla="*/ 18 w 150"/>
              <a:gd name="T53" fmla="*/ 50 h 88"/>
              <a:gd name="T54" fmla="*/ 34 w 150"/>
              <a:gd name="T55" fmla="*/ 64 h 88"/>
              <a:gd name="T56" fmla="*/ 52 w 150"/>
              <a:gd name="T57" fmla="*/ 76 h 88"/>
              <a:gd name="T58" fmla="*/ 70 w 150"/>
              <a:gd name="T59" fmla="*/ 84 h 88"/>
              <a:gd name="T60" fmla="*/ 70 w 150"/>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88">
                <a:moveTo>
                  <a:pt x="70" y="84"/>
                </a:moveTo>
                <a:lnTo>
                  <a:pt x="70" y="84"/>
                </a:lnTo>
                <a:lnTo>
                  <a:pt x="82" y="86"/>
                </a:lnTo>
                <a:lnTo>
                  <a:pt x="94" y="88"/>
                </a:lnTo>
                <a:lnTo>
                  <a:pt x="104" y="88"/>
                </a:lnTo>
                <a:lnTo>
                  <a:pt x="116" y="86"/>
                </a:lnTo>
                <a:lnTo>
                  <a:pt x="124" y="84"/>
                </a:lnTo>
                <a:lnTo>
                  <a:pt x="134" y="78"/>
                </a:lnTo>
                <a:lnTo>
                  <a:pt x="142" y="74"/>
                </a:lnTo>
                <a:lnTo>
                  <a:pt x="150" y="68"/>
                </a:lnTo>
                <a:lnTo>
                  <a:pt x="150" y="68"/>
                </a:lnTo>
                <a:lnTo>
                  <a:pt x="134" y="48"/>
                </a:lnTo>
                <a:lnTo>
                  <a:pt x="116" y="32"/>
                </a:lnTo>
                <a:lnTo>
                  <a:pt x="96" y="18"/>
                </a:lnTo>
                <a:lnTo>
                  <a:pt x="74" y="8"/>
                </a:lnTo>
                <a:lnTo>
                  <a:pt x="74" y="8"/>
                </a:lnTo>
                <a:lnTo>
                  <a:pt x="56" y="2"/>
                </a:lnTo>
                <a:lnTo>
                  <a:pt x="38" y="0"/>
                </a:lnTo>
                <a:lnTo>
                  <a:pt x="22" y="0"/>
                </a:lnTo>
                <a:lnTo>
                  <a:pt x="8" y="4"/>
                </a:lnTo>
                <a:lnTo>
                  <a:pt x="8" y="4"/>
                </a:lnTo>
                <a:lnTo>
                  <a:pt x="2" y="10"/>
                </a:lnTo>
                <a:lnTo>
                  <a:pt x="0" y="16"/>
                </a:lnTo>
                <a:lnTo>
                  <a:pt x="0" y="24"/>
                </a:lnTo>
                <a:lnTo>
                  <a:pt x="6" y="32"/>
                </a:lnTo>
                <a:lnTo>
                  <a:pt x="6" y="32"/>
                </a:lnTo>
                <a:lnTo>
                  <a:pt x="18" y="50"/>
                </a:lnTo>
                <a:lnTo>
                  <a:pt x="34" y="64"/>
                </a:lnTo>
                <a:lnTo>
                  <a:pt x="52" y="76"/>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2" name="Freeform 197"/>
          <p:cNvSpPr/>
          <p:nvPr/>
        </p:nvSpPr>
        <p:spPr bwMode="auto">
          <a:xfrm>
            <a:off x="5650348" y="4951123"/>
            <a:ext cx="23642" cy="50761"/>
          </a:xfrm>
          <a:custGeom>
            <a:avLst/>
            <a:gdLst>
              <a:gd name="T0" fmla="*/ 68 w 68"/>
              <a:gd name="T1" fmla="*/ 76 h 146"/>
              <a:gd name="T2" fmla="*/ 68 w 68"/>
              <a:gd name="T3" fmla="*/ 76 h 146"/>
              <a:gd name="T4" fmla="*/ 64 w 68"/>
              <a:gd name="T5" fmla="*/ 98 h 146"/>
              <a:gd name="T6" fmla="*/ 56 w 68"/>
              <a:gd name="T7" fmla="*/ 116 h 146"/>
              <a:gd name="T8" fmla="*/ 46 w 68"/>
              <a:gd name="T9" fmla="*/ 132 h 146"/>
              <a:gd name="T10" fmla="*/ 38 w 68"/>
              <a:gd name="T11" fmla="*/ 140 h 146"/>
              <a:gd name="T12" fmla="*/ 32 w 68"/>
              <a:gd name="T13" fmla="*/ 146 h 146"/>
              <a:gd name="T14" fmla="*/ 32 w 68"/>
              <a:gd name="T15" fmla="*/ 146 h 146"/>
              <a:gd name="T16" fmla="*/ 24 w 68"/>
              <a:gd name="T17" fmla="*/ 136 h 146"/>
              <a:gd name="T18" fmla="*/ 16 w 68"/>
              <a:gd name="T19" fmla="*/ 126 h 146"/>
              <a:gd name="T20" fmla="*/ 10 w 68"/>
              <a:gd name="T21" fmla="*/ 114 h 146"/>
              <a:gd name="T22" fmla="*/ 6 w 68"/>
              <a:gd name="T23" fmla="*/ 104 h 146"/>
              <a:gd name="T24" fmla="*/ 2 w 68"/>
              <a:gd name="T25" fmla="*/ 92 h 146"/>
              <a:gd name="T26" fmla="*/ 0 w 68"/>
              <a:gd name="T27" fmla="*/ 80 h 146"/>
              <a:gd name="T28" fmla="*/ 0 w 68"/>
              <a:gd name="T29" fmla="*/ 68 h 146"/>
              <a:gd name="T30" fmla="*/ 0 w 68"/>
              <a:gd name="T31" fmla="*/ 56 h 146"/>
              <a:gd name="T32" fmla="*/ 0 w 68"/>
              <a:gd name="T33" fmla="*/ 56 h 146"/>
              <a:gd name="T34" fmla="*/ 4 w 68"/>
              <a:gd name="T35" fmla="*/ 40 h 146"/>
              <a:gd name="T36" fmla="*/ 12 w 68"/>
              <a:gd name="T37" fmla="*/ 24 h 146"/>
              <a:gd name="T38" fmla="*/ 22 w 68"/>
              <a:gd name="T39" fmla="*/ 12 h 146"/>
              <a:gd name="T40" fmla="*/ 32 w 68"/>
              <a:gd name="T41" fmla="*/ 2 h 146"/>
              <a:gd name="T42" fmla="*/ 32 w 68"/>
              <a:gd name="T43" fmla="*/ 2 h 146"/>
              <a:gd name="T44" fmla="*/ 38 w 68"/>
              <a:gd name="T45" fmla="*/ 0 h 146"/>
              <a:gd name="T46" fmla="*/ 46 w 68"/>
              <a:gd name="T47" fmla="*/ 0 h 146"/>
              <a:gd name="T48" fmla="*/ 52 w 68"/>
              <a:gd name="T49" fmla="*/ 4 h 146"/>
              <a:gd name="T50" fmla="*/ 56 w 68"/>
              <a:gd name="T51" fmla="*/ 8 h 146"/>
              <a:gd name="T52" fmla="*/ 56 w 68"/>
              <a:gd name="T53" fmla="*/ 8 h 146"/>
              <a:gd name="T54" fmla="*/ 62 w 68"/>
              <a:gd name="T55" fmla="*/ 24 h 146"/>
              <a:gd name="T56" fmla="*/ 66 w 68"/>
              <a:gd name="T57" fmla="*/ 42 h 146"/>
              <a:gd name="T58" fmla="*/ 68 w 68"/>
              <a:gd name="T59" fmla="*/ 58 h 146"/>
              <a:gd name="T60" fmla="*/ 68 w 68"/>
              <a:gd name="T61" fmla="*/ 76 h 146"/>
              <a:gd name="T62" fmla="*/ 68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68" y="76"/>
                </a:moveTo>
                <a:lnTo>
                  <a:pt x="68" y="76"/>
                </a:lnTo>
                <a:lnTo>
                  <a:pt x="64" y="98"/>
                </a:lnTo>
                <a:lnTo>
                  <a:pt x="56" y="116"/>
                </a:lnTo>
                <a:lnTo>
                  <a:pt x="46" y="132"/>
                </a:lnTo>
                <a:lnTo>
                  <a:pt x="38" y="140"/>
                </a:lnTo>
                <a:lnTo>
                  <a:pt x="32" y="146"/>
                </a:lnTo>
                <a:lnTo>
                  <a:pt x="32" y="146"/>
                </a:lnTo>
                <a:lnTo>
                  <a:pt x="24" y="136"/>
                </a:lnTo>
                <a:lnTo>
                  <a:pt x="16" y="126"/>
                </a:lnTo>
                <a:lnTo>
                  <a:pt x="10" y="114"/>
                </a:lnTo>
                <a:lnTo>
                  <a:pt x="6" y="104"/>
                </a:lnTo>
                <a:lnTo>
                  <a:pt x="2" y="92"/>
                </a:lnTo>
                <a:lnTo>
                  <a:pt x="0" y="80"/>
                </a:lnTo>
                <a:lnTo>
                  <a:pt x="0" y="68"/>
                </a:lnTo>
                <a:lnTo>
                  <a:pt x="0" y="56"/>
                </a:lnTo>
                <a:lnTo>
                  <a:pt x="0" y="56"/>
                </a:lnTo>
                <a:lnTo>
                  <a:pt x="4" y="40"/>
                </a:lnTo>
                <a:lnTo>
                  <a:pt x="12" y="24"/>
                </a:lnTo>
                <a:lnTo>
                  <a:pt x="22" y="12"/>
                </a:lnTo>
                <a:lnTo>
                  <a:pt x="32" y="2"/>
                </a:lnTo>
                <a:lnTo>
                  <a:pt x="32" y="2"/>
                </a:lnTo>
                <a:lnTo>
                  <a:pt x="38" y="0"/>
                </a:lnTo>
                <a:lnTo>
                  <a:pt x="46" y="0"/>
                </a:lnTo>
                <a:lnTo>
                  <a:pt x="52" y="4"/>
                </a:lnTo>
                <a:lnTo>
                  <a:pt x="56" y="8"/>
                </a:lnTo>
                <a:lnTo>
                  <a:pt x="56" y="8"/>
                </a:lnTo>
                <a:lnTo>
                  <a:pt x="62" y="24"/>
                </a:lnTo>
                <a:lnTo>
                  <a:pt x="66" y="42"/>
                </a:lnTo>
                <a:lnTo>
                  <a:pt x="68" y="58"/>
                </a:lnTo>
                <a:lnTo>
                  <a:pt x="68" y="76"/>
                </a:lnTo>
                <a:lnTo>
                  <a:pt x="68"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3" name="Freeform 198"/>
          <p:cNvSpPr/>
          <p:nvPr/>
        </p:nvSpPr>
        <p:spPr bwMode="auto">
          <a:xfrm>
            <a:off x="5643395" y="5022745"/>
            <a:ext cx="54238" cy="27119"/>
          </a:xfrm>
          <a:custGeom>
            <a:avLst/>
            <a:gdLst>
              <a:gd name="T0" fmla="*/ 82 w 156"/>
              <a:gd name="T1" fmla="*/ 78 h 78"/>
              <a:gd name="T2" fmla="*/ 82 w 156"/>
              <a:gd name="T3" fmla="*/ 78 h 78"/>
              <a:gd name="T4" fmla="*/ 94 w 156"/>
              <a:gd name="T5" fmla="*/ 78 h 78"/>
              <a:gd name="T6" fmla="*/ 106 w 156"/>
              <a:gd name="T7" fmla="*/ 76 h 78"/>
              <a:gd name="T8" fmla="*/ 118 w 156"/>
              <a:gd name="T9" fmla="*/ 74 h 78"/>
              <a:gd name="T10" fmla="*/ 126 w 156"/>
              <a:gd name="T11" fmla="*/ 72 h 78"/>
              <a:gd name="T12" fmla="*/ 136 w 156"/>
              <a:gd name="T13" fmla="*/ 66 h 78"/>
              <a:gd name="T14" fmla="*/ 144 w 156"/>
              <a:gd name="T15" fmla="*/ 60 h 78"/>
              <a:gd name="T16" fmla="*/ 150 w 156"/>
              <a:gd name="T17" fmla="*/ 54 h 78"/>
              <a:gd name="T18" fmla="*/ 156 w 156"/>
              <a:gd name="T19" fmla="*/ 46 h 78"/>
              <a:gd name="T20" fmla="*/ 156 w 156"/>
              <a:gd name="T21" fmla="*/ 46 h 78"/>
              <a:gd name="T22" fmla="*/ 138 w 156"/>
              <a:gd name="T23" fmla="*/ 30 h 78"/>
              <a:gd name="T24" fmla="*/ 116 w 156"/>
              <a:gd name="T25" fmla="*/ 18 h 78"/>
              <a:gd name="T26" fmla="*/ 94 w 156"/>
              <a:gd name="T27" fmla="*/ 8 h 78"/>
              <a:gd name="T28" fmla="*/ 70 w 156"/>
              <a:gd name="T29" fmla="*/ 2 h 78"/>
              <a:gd name="T30" fmla="*/ 70 w 156"/>
              <a:gd name="T31" fmla="*/ 2 h 78"/>
              <a:gd name="T32" fmla="*/ 52 w 156"/>
              <a:gd name="T33" fmla="*/ 0 h 78"/>
              <a:gd name="T34" fmla="*/ 34 w 156"/>
              <a:gd name="T35" fmla="*/ 2 h 78"/>
              <a:gd name="T36" fmla="*/ 18 w 156"/>
              <a:gd name="T37" fmla="*/ 6 h 78"/>
              <a:gd name="T38" fmla="*/ 4 w 156"/>
              <a:gd name="T39" fmla="*/ 12 h 78"/>
              <a:gd name="T40" fmla="*/ 4 w 156"/>
              <a:gd name="T41" fmla="*/ 12 h 78"/>
              <a:gd name="T42" fmla="*/ 0 w 156"/>
              <a:gd name="T43" fmla="*/ 18 h 78"/>
              <a:gd name="T44" fmla="*/ 0 w 156"/>
              <a:gd name="T45" fmla="*/ 24 h 78"/>
              <a:gd name="T46" fmla="*/ 2 w 156"/>
              <a:gd name="T47" fmla="*/ 32 h 78"/>
              <a:gd name="T48" fmla="*/ 8 w 156"/>
              <a:gd name="T49" fmla="*/ 40 h 78"/>
              <a:gd name="T50" fmla="*/ 8 w 156"/>
              <a:gd name="T51" fmla="*/ 40 h 78"/>
              <a:gd name="T52" fmla="*/ 24 w 156"/>
              <a:gd name="T53" fmla="*/ 54 h 78"/>
              <a:gd name="T54" fmla="*/ 44 w 156"/>
              <a:gd name="T55" fmla="*/ 64 h 78"/>
              <a:gd name="T56" fmla="*/ 62 w 156"/>
              <a:gd name="T57" fmla="*/ 72 h 78"/>
              <a:gd name="T58" fmla="*/ 82 w 156"/>
              <a:gd name="T59" fmla="*/ 78 h 78"/>
              <a:gd name="T60" fmla="*/ 82 w 156"/>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78">
                <a:moveTo>
                  <a:pt x="82" y="78"/>
                </a:moveTo>
                <a:lnTo>
                  <a:pt x="82" y="78"/>
                </a:lnTo>
                <a:lnTo>
                  <a:pt x="94" y="78"/>
                </a:lnTo>
                <a:lnTo>
                  <a:pt x="106" y="76"/>
                </a:lnTo>
                <a:lnTo>
                  <a:pt x="118" y="74"/>
                </a:lnTo>
                <a:lnTo>
                  <a:pt x="126" y="72"/>
                </a:lnTo>
                <a:lnTo>
                  <a:pt x="136" y="66"/>
                </a:lnTo>
                <a:lnTo>
                  <a:pt x="144" y="60"/>
                </a:lnTo>
                <a:lnTo>
                  <a:pt x="150" y="54"/>
                </a:lnTo>
                <a:lnTo>
                  <a:pt x="156" y="46"/>
                </a:lnTo>
                <a:lnTo>
                  <a:pt x="156" y="46"/>
                </a:lnTo>
                <a:lnTo>
                  <a:pt x="138" y="30"/>
                </a:lnTo>
                <a:lnTo>
                  <a:pt x="116" y="18"/>
                </a:lnTo>
                <a:lnTo>
                  <a:pt x="94" y="8"/>
                </a:lnTo>
                <a:lnTo>
                  <a:pt x="70" y="2"/>
                </a:lnTo>
                <a:lnTo>
                  <a:pt x="70" y="2"/>
                </a:lnTo>
                <a:lnTo>
                  <a:pt x="52" y="0"/>
                </a:lnTo>
                <a:lnTo>
                  <a:pt x="34" y="2"/>
                </a:lnTo>
                <a:lnTo>
                  <a:pt x="18" y="6"/>
                </a:lnTo>
                <a:lnTo>
                  <a:pt x="4" y="12"/>
                </a:lnTo>
                <a:lnTo>
                  <a:pt x="4" y="12"/>
                </a:lnTo>
                <a:lnTo>
                  <a:pt x="0" y="18"/>
                </a:lnTo>
                <a:lnTo>
                  <a:pt x="0" y="24"/>
                </a:lnTo>
                <a:lnTo>
                  <a:pt x="2" y="32"/>
                </a:lnTo>
                <a:lnTo>
                  <a:pt x="8" y="40"/>
                </a:lnTo>
                <a:lnTo>
                  <a:pt x="8" y="40"/>
                </a:lnTo>
                <a:lnTo>
                  <a:pt x="24" y="54"/>
                </a:lnTo>
                <a:lnTo>
                  <a:pt x="44" y="64"/>
                </a:lnTo>
                <a:lnTo>
                  <a:pt x="62" y="72"/>
                </a:lnTo>
                <a:lnTo>
                  <a:pt x="82" y="78"/>
                </a:lnTo>
                <a:lnTo>
                  <a:pt x="82"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4" name="Freeform 199"/>
          <p:cNvSpPr/>
          <p:nvPr/>
        </p:nvSpPr>
        <p:spPr bwMode="auto">
          <a:xfrm>
            <a:off x="5681639" y="4987977"/>
            <a:ext cx="24338" cy="50761"/>
          </a:xfrm>
          <a:custGeom>
            <a:avLst/>
            <a:gdLst>
              <a:gd name="T0" fmla="*/ 70 w 70"/>
              <a:gd name="T1" fmla="*/ 70 h 146"/>
              <a:gd name="T2" fmla="*/ 70 w 70"/>
              <a:gd name="T3" fmla="*/ 70 h 146"/>
              <a:gd name="T4" fmla="*/ 70 w 70"/>
              <a:gd name="T5" fmla="*/ 92 h 146"/>
              <a:gd name="T6" fmla="*/ 66 w 70"/>
              <a:gd name="T7" fmla="*/ 112 h 146"/>
              <a:gd name="T8" fmla="*/ 58 w 70"/>
              <a:gd name="T9" fmla="*/ 130 h 146"/>
              <a:gd name="T10" fmla="*/ 54 w 70"/>
              <a:gd name="T11" fmla="*/ 140 h 146"/>
              <a:gd name="T12" fmla="*/ 46 w 70"/>
              <a:gd name="T13" fmla="*/ 146 h 146"/>
              <a:gd name="T14" fmla="*/ 46 w 70"/>
              <a:gd name="T15" fmla="*/ 146 h 146"/>
              <a:gd name="T16" fmla="*/ 38 w 70"/>
              <a:gd name="T17" fmla="*/ 138 h 146"/>
              <a:gd name="T18" fmla="*/ 28 w 70"/>
              <a:gd name="T19" fmla="*/ 130 h 146"/>
              <a:gd name="T20" fmla="*/ 20 w 70"/>
              <a:gd name="T21" fmla="*/ 120 h 146"/>
              <a:gd name="T22" fmla="*/ 14 w 70"/>
              <a:gd name="T23" fmla="*/ 110 h 146"/>
              <a:gd name="T24" fmla="*/ 8 w 70"/>
              <a:gd name="T25" fmla="*/ 100 h 146"/>
              <a:gd name="T26" fmla="*/ 4 w 70"/>
              <a:gd name="T27" fmla="*/ 88 h 146"/>
              <a:gd name="T28" fmla="*/ 0 w 70"/>
              <a:gd name="T29" fmla="*/ 76 h 146"/>
              <a:gd name="T30" fmla="*/ 0 w 70"/>
              <a:gd name="T31" fmla="*/ 64 h 146"/>
              <a:gd name="T32" fmla="*/ 0 w 70"/>
              <a:gd name="T33" fmla="*/ 64 h 146"/>
              <a:gd name="T34" fmla="*/ 0 w 70"/>
              <a:gd name="T35" fmla="*/ 48 h 146"/>
              <a:gd name="T36" fmla="*/ 4 w 70"/>
              <a:gd name="T37" fmla="*/ 32 h 146"/>
              <a:gd name="T38" fmla="*/ 10 w 70"/>
              <a:gd name="T39" fmla="*/ 16 h 146"/>
              <a:gd name="T40" fmla="*/ 20 w 70"/>
              <a:gd name="T41" fmla="*/ 4 h 146"/>
              <a:gd name="T42" fmla="*/ 20 w 70"/>
              <a:gd name="T43" fmla="*/ 4 h 146"/>
              <a:gd name="T44" fmla="*/ 24 w 70"/>
              <a:gd name="T45" fmla="*/ 0 h 146"/>
              <a:gd name="T46" fmla="*/ 32 w 70"/>
              <a:gd name="T47" fmla="*/ 0 h 146"/>
              <a:gd name="T48" fmla="*/ 38 w 70"/>
              <a:gd name="T49" fmla="*/ 2 h 146"/>
              <a:gd name="T50" fmla="*/ 44 w 70"/>
              <a:gd name="T51" fmla="*/ 8 h 146"/>
              <a:gd name="T52" fmla="*/ 44 w 70"/>
              <a:gd name="T53" fmla="*/ 8 h 146"/>
              <a:gd name="T54" fmla="*/ 52 w 70"/>
              <a:gd name="T55" fmla="*/ 22 h 146"/>
              <a:gd name="T56" fmla="*/ 60 w 70"/>
              <a:gd name="T57" fmla="*/ 36 h 146"/>
              <a:gd name="T58" fmla="*/ 66 w 70"/>
              <a:gd name="T59" fmla="*/ 54 h 146"/>
              <a:gd name="T60" fmla="*/ 70 w 70"/>
              <a:gd name="T61" fmla="*/ 70 h 146"/>
              <a:gd name="T62" fmla="*/ 70 w 70"/>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6">
                <a:moveTo>
                  <a:pt x="70" y="70"/>
                </a:moveTo>
                <a:lnTo>
                  <a:pt x="70" y="70"/>
                </a:lnTo>
                <a:lnTo>
                  <a:pt x="70" y="92"/>
                </a:lnTo>
                <a:lnTo>
                  <a:pt x="66" y="112"/>
                </a:lnTo>
                <a:lnTo>
                  <a:pt x="58" y="130"/>
                </a:lnTo>
                <a:lnTo>
                  <a:pt x="54" y="140"/>
                </a:lnTo>
                <a:lnTo>
                  <a:pt x="46" y="146"/>
                </a:lnTo>
                <a:lnTo>
                  <a:pt x="46" y="146"/>
                </a:lnTo>
                <a:lnTo>
                  <a:pt x="38" y="138"/>
                </a:lnTo>
                <a:lnTo>
                  <a:pt x="28" y="130"/>
                </a:lnTo>
                <a:lnTo>
                  <a:pt x="20" y="120"/>
                </a:lnTo>
                <a:lnTo>
                  <a:pt x="14" y="110"/>
                </a:lnTo>
                <a:lnTo>
                  <a:pt x="8" y="100"/>
                </a:lnTo>
                <a:lnTo>
                  <a:pt x="4" y="88"/>
                </a:lnTo>
                <a:lnTo>
                  <a:pt x="0" y="76"/>
                </a:lnTo>
                <a:lnTo>
                  <a:pt x="0" y="64"/>
                </a:lnTo>
                <a:lnTo>
                  <a:pt x="0" y="64"/>
                </a:lnTo>
                <a:lnTo>
                  <a:pt x="0" y="48"/>
                </a:lnTo>
                <a:lnTo>
                  <a:pt x="4" y="32"/>
                </a:lnTo>
                <a:lnTo>
                  <a:pt x="10" y="16"/>
                </a:lnTo>
                <a:lnTo>
                  <a:pt x="20" y="4"/>
                </a:lnTo>
                <a:lnTo>
                  <a:pt x="20" y="4"/>
                </a:lnTo>
                <a:lnTo>
                  <a:pt x="24" y="0"/>
                </a:lnTo>
                <a:lnTo>
                  <a:pt x="32" y="0"/>
                </a:lnTo>
                <a:lnTo>
                  <a:pt x="38" y="2"/>
                </a:lnTo>
                <a:lnTo>
                  <a:pt x="44" y="8"/>
                </a:lnTo>
                <a:lnTo>
                  <a:pt x="44" y="8"/>
                </a:lnTo>
                <a:lnTo>
                  <a:pt x="52" y="22"/>
                </a:lnTo>
                <a:lnTo>
                  <a:pt x="60" y="36"/>
                </a:lnTo>
                <a:lnTo>
                  <a:pt x="66" y="54"/>
                </a:lnTo>
                <a:lnTo>
                  <a:pt x="70" y="70"/>
                </a:lnTo>
                <a:lnTo>
                  <a:pt x="7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5" name="Freeform 200"/>
          <p:cNvSpPr/>
          <p:nvPr/>
        </p:nvSpPr>
        <p:spPr bwMode="auto">
          <a:xfrm>
            <a:off x="5685811" y="5058903"/>
            <a:ext cx="56324" cy="25033"/>
          </a:xfrm>
          <a:custGeom>
            <a:avLst/>
            <a:gdLst>
              <a:gd name="T0" fmla="*/ 94 w 162"/>
              <a:gd name="T1" fmla="*/ 72 h 72"/>
              <a:gd name="T2" fmla="*/ 94 w 162"/>
              <a:gd name="T3" fmla="*/ 72 h 72"/>
              <a:gd name="T4" fmla="*/ 106 w 162"/>
              <a:gd name="T5" fmla="*/ 70 h 72"/>
              <a:gd name="T6" fmla="*/ 118 w 162"/>
              <a:gd name="T7" fmla="*/ 68 h 72"/>
              <a:gd name="T8" fmla="*/ 128 w 162"/>
              <a:gd name="T9" fmla="*/ 64 h 72"/>
              <a:gd name="T10" fmla="*/ 138 w 162"/>
              <a:gd name="T11" fmla="*/ 58 h 72"/>
              <a:gd name="T12" fmla="*/ 146 w 162"/>
              <a:gd name="T13" fmla="*/ 52 h 72"/>
              <a:gd name="T14" fmla="*/ 152 w 162"/>
              <a:gd name="T15" fmla="*/ 44 h 72"/>
              <a:gd name="T16" fmla="*/ 158 w 162"/>
              <a:gd name="T17" fmla="*/ 36 h 72"/>
              <a:gd name="T18" fmla="*/ 162 w 162"/>
              <a:gd name="T19" fmla="*/ 28 h 72"/>
              <a:gd name="T20" fmla="*/ 162 w 162"/>
              <a:gd name="T21" fmla="*/ 28 h 72"/>
              <a:gd name="T22" fmla="*/ 140 w 162"/>
              <a:gd name="T23" fmla="*/ 16 h 72"/>
              <a:gd name="T24" fmla="*/ 116 w 162"/>
              <a:gd name="T25" fmla="*/ 8 h 72"/>
              <a:gd name="T26" fmla="*/ 92 w 162"/>
              <a:gd name="T27" fmla="*/ 2 h 72"/>
              <a:gd name="T28" fmla="*/ 66 w 162"/>
              <a:gd name="T29" fmla="*/ 0 h 72"/>
              <a:gd name="T30" fmla="*/ 66 w 162"/>
              <a:gd name="T31" fmla="*/ 0 h 72"/>
              <a:gd name="T32" fmla="*/ 48 w 162"/>
              <a:gd name="T33" fmla="*/ 2 h 72"/>
              <a:gd name="T34" fmla="*/ 32 w 162"/>
              <a:gd name="T35" fmla="*/ 6 h 72"/>
              <a:gd name="T36" fmla="*/ 16 w 162"/>
              <a:gd name="T37" fmla="*/ 14 h 72"/>
              <a:gd name="T38" fmla="*/ 4 w 162"/>
              <a:gd name="T39" fmla="*/ 24 h 72"/>
              <a:gd name="T40" fmla="*/ 4 w 162"/>
              <a:gd name="T41" fmla="*/ 24 h 72"/>
              <a:gd name="T42" fmla="*/ 0 w 162"/>
              <a:gd name="T43" fmla="*/ 30 h 72"/>
              <a:gd name="T44" fmla="*/ 2 w 162"/>
              <a:gd name="T45" fmla="*/ 36 h 72"/>
              <a:gd name="T46" fmla="*/ 6 w 162"/>
              <a:gd name="T47" fmla="*/ 44 h 72"/>
              <a:gd name="T48" fmla="*/ 12 w 162"/>
              <a:gd name="T49" fmla="*/ 50 h 72"/>
              <a:gd name="T50" fmla="*/ 12 w 162"/>
              <a:gd name="T51" fmla="*/ 50 h 72"/>
              <a:gd name="T52" fmla="*/ 32 w 162"/>
              <a:gd name="T53" fmla="*/ 60 h 72"/>
              <a:gd name="T54" fmla="*/ 52 w 162"/>
              <a:gd name="T55" fmla="*/ 68 h 72"/>
              <a:gd name="T56" fmla="*/ 74 w 162"/>
              <a:gd name="T57" fmla="*/ 72 h 72"/>
              <a:gd name="T58" fmla="*/ 94 w 162"/>
              <a:gd name="T59" fmla="*/ 72 h 72"/>
              <a:gd name="T60" fmla="*/ 94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94" y="72"/>
                </a:moveTo>
                <a:lnTo>
                  <a:pt x="94" y="72"/>
                </a:lnTo>
                <a:lnTo>
                  <a:pt x="106" y="70"/>
                </a:lnTo>
                <a:lnTo>
                  <a:pt x="118" y="68"/>
                </a:lnTo>
                <a:lnTo>
                  <a:pt x="128" y="64"/>
                </a:lnTo>
                <a:lnTo>
                  <a:pt x="138" y="58"/>
                </a:lnTo>
                <a:lnTo>
                  <a:pt x="146" y="52"/>
                </a:lnTo>
                <a:lnTo>
                  <a:pt x="152" y="44"/>
                </a:lnTo>
                <a:lnTo>
                  <a:pt x="158" y="36"/>
                </a:lnTo>
                <a:lnTo>
                  <a:pt x="162" y="28"/>
                </a:lnTo>
                <a:lnTo>
                  <a:pt x="162" y="28"/>
                </a:lnTo>
                <a:lnTo>
                  <a:pt x="140" y="16"/>
                </a:lnTo>
                <a:lnTo>
                  <a:pt x="116" y="8"/>
                </a:lnTo>
                <a:lnTo>
                  <a:pt x="92" y="2"/>
                </a:lnTo>
                <a:lnTo>
                  <a:pt x="66" y="0"/>
                </a:lnTo>
                <a:lnTo>
                  <a:pt x="66" y="0"/>
                </a:lnTo>
                <a:lnTo>
                  <a:pt x="48" y="2"/>
                </a:lnTo>
                <a:lnTo>
                  <a:pt x="32" y="6"/>
                </a:lnTo>
                <a:lnTo>
                  <a:pt x="16" y="14"/>
                </a:lnTo>
                <a:lnTo>
                  <a:pt x="4" y="24"/>
                </a:lnTo>
                <a:lnTo>
                  <a:pt x="4" y="24"/>
                </a:lnTo>
                <a:lnTo>
                  <a:pt x="0" y="30"/>
                </a:lnTo>
                <a:lnTo>
                  <a:pt x="2" y="36"/>
                </a:lnTo>
                <a:lnTo>
                  <a:pt x="6" y="44"/>
                </a:lnTo>
                <a:lnTo>
                  <a:pt x="12" y="50"/>
                </a:lnTo>
                <a:lnTo>
                  <a:pt x="12" y="50"/>
                </a:lnTo>
                <a:lnTo>
                  <a:pt x="32" y="60"/>
                </a:lnTo>
                <a:lnTo>
                  <a:pt x="52" y="68"/>
                </a:lnTo>
                <a:lnTo>
                  <a:pt x="74" y="72"/>
                </a:lnTo>
                <a:lnTo>
                  <a:pt x="94" y="72"/>
                </a:lnTo>
                <a:lnTo>
                  <a:pt x="94"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6" name="Freeform 201"/>
          <p:cNvSpPr/>
          <p:nvPr/>
        </p:nvSpPr>
        <p:spPr bwMode="auto">
          <a:xfrm>
            <a:off x="5718493" y="5019268"/>
            <a:ext cx="27814" cy="49370"/>
          </a:xfrm>
          <a:custGeom>
            <a:avLst/>
            <a:gdLst>
              <a:gd name="T0" fmla="*/ 74 w 80"/>
              <a:gd name="T1" fmla="*/ 62 h 142"/>
              <a:gd name="T2" fmla="*/ 74 w 80"/>
              <a:gd name="T3" fmla="*/ 62 h 142"/>
              <a:gd name="T4" fmla="*/ 80 w 80"/>
              <a:gd name="T5" fmla="*/ 84 h 142"/>
              <a:gd name="T6" fmla="*/ 80 w 80"/>
              <a:gd name="T7" fmla="*/ 104 h 142"/>
              <a:gd name="T8" fmla="*/ 78 w 80"/>
              <a:gd name="T9" fmla="*/ 114 h 142"/>
              <a:gd name="T10" fmla="*/ 76 w 80"/>
              <a:gd name="T11" fmla="*/ 124 h 142"/>
              <a:gd name="T12" fmla="*/ 72 w 80"/>
              <a:gd name="T13" fmla="*/ 134 h 142"/>
              <a:gd name="T14" fmla="*/ 68 w 80"/>
              <a:gd name="T15" fmla="*/ 142 h 142"/>
              <a:gd name="T16" fmla="*/ 68 w 80"/>
              <a:gd name="T17" fmla="*/ 142 h 142"/>
              <a:gd name="T18" fmla="*/ 56 w 80"/>
              <a:gd name="T19" fmla="*/ 136 h 142"/>
              <a:gd name="T20" fmla="*/ 46 w 80"/>
              <a:gd name="T21" fmla="*/ 128 h 142"/>
              <a:gd name="T22" fmla="*/ 36 w 80"/>
              <a:gd name="T23" fmla="*/ 120 h 142"/>
              <a:gd name="T24" fmla="*/ 28 w 80"/>
              <a:gd name="T25" fmla="*/ 112 h 142"/>
              <a:gd name="T26" fmla="*/ 20 w 80"/>
              <a:gd name="T27" fmla="*/ 102 h 142"/>
              <a:gd name="T28" fmla="*/ 12 w 80"/>
              <a:gd name="T29" fmla="*/ 92 h 142"/>
              <a:gd name="T30" fmla="*/ 8 w 80"/>
              <a:gd name="T31" fmla="*/ 82 h 142"/>
              <a:gd name="T32" fmla="*/ 4 w 80"/>
              <a:gd name="T33" fmla="*/ 70 h 142"/>
              <a:gd name="T34" fmla="*/ 4 w 80"/>
              <a:gd name="T35" fmla="*/ 70 h 142"/>
              <a:gd name="T36" fmla="*/ 0 w 80"/>
              <a:gd name="T37" fmla="*/ 52 h 142"/>
              <a:gd name="T38" fmla="*/ 0 w 80"/>
              <a:gd name="T39" fmla="*/ 36 h 142"/>
              <a:gd name="T40" fmla="*/ 4 w 80"/>
              <a:gd name="T41" fmla="*/ 20 h 142"/>
              <a:gd name="T42" fmla="*/ 10 w 80"/>
              <a:gd name="T43" fmla="*/ 6 h 142"/>
              <a:gd name="T44" fmla="*/ 10 w 80"/>
              <a:gd name="T45" fmla="*/ 6 h 142"/>
              <a:gd name="T46" fmla="*/ 16 w 80"/>
              <a:gd name="T47" fmla="*/ 2 h 142"/>
              <a:gd name="T48" fmla="*/ 22 w 80"/>
              <a:gd name="T49" fmla="*/ 0 h 142"/>
              <a:gd name="T50" fmla="*/ 28 w 80"/>
              <a:gd name="T51" fmla="*/ 2 h 142"/>
              <a:gd name="T52" fmla="*/ 36 w 80"/>
              <a:gd name="T53" fmla="*/ 6 h 142"/>
              <a:gd name="T54" fmla="*/ 36 w 80"/>
              <a:gd name="T55" fmla="*/ 6 h 142"/>
              <a:gd name="T56" fmla="*/ 48 w 80"/>
              <a:gd name="T57" fmla="*/ 18 h 142"/>
              <a:gd name="T58" fmla="*/ 58 w 80"/>
              <a:gd name="T59" fmla="*/ 30 h 142"/>
              <a:gd name="T60" fmla="*/ 68 w 80"/>
              <a:gd name="T61" fmla="*/ 46 h 142"/>
              <a:gd name="T62" fmla="*/ 74 w 80"/>
              <a:gd name="T63" fmla="*/ 62 h 142"/>
              <a:gd name="T64" fmla="*/ 74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74" y="62"/>
                </a:moveTo>
                <a:lnTo>
                  <a:pt x="74" y="62"/>
                </a:lnTo>
                <a:lnTo>
                  <a:pt x="80" y="84"/>
                </a:lnTo>
                <a:lnTo>
                  <a:pt x="80" y="104"/>
                </a:lnTo>
                <a:lnTo>
                  <a:pt x="78" y="114"/>
                </a:lnTo>
                <a:lnTo>
                  <a:pt x="76" y="124"/>
                </a:lnTo>
                <a:lnTo>
                  <a:pt x="72" y="134"/>
                </a:lnTo>
                <a:lnTo>
                  <a:pt x="68" y="142"/>
                </a:lnTo>
                <a:lnTo>
                  <a:pt x="68" y="142"/>
                </a:lnTo>
                <a:lnTo>
                  <a:pt x="56" y="136"/>
                </a:lnTo>
                <a:lnTo>
                  <a:pt x="46" y="128"/>
                </a:lnTo>
                <a:lnTo>
                  <a:pt x="36" y="120"/>
                </a:lnTo>
                <a:lnTo>
                  <a:pt x="28" y="112"/>
                </a:lnTo>
                <a:lnTo>
                  <a:pt x="20" y="102"/>
                </a:lnTo>
                <a:lnTo>
                  <a:pt x="12" y="92"/>
                </a:lnTo>
                <a:lnTo>
                  <a:pt x="8" y="82"/>
                </a:lnTo>
                <a:lnTo>
                  <a:pt x="4" y="70"/>
                </a:lnTo>
                <a:lnTo>
                  <a:pt x="4" y="70"/>
                </a:lnTo>
                <a:lnTo>
                  <a:pt x="0" y="52"/>
                </a:lnTo>
                <a:lnTo>
                  <a:pt x="0" y="36"/>
                </a:lnTo>
                <a:lnTo>
                  <a:pt x="4" y="20"/>
                </a:lnTo>
                <a:lnTo>
                  <a:pt x="10" y="6"/>
                </a:lnTo>
                <a:lnTo>
                  <a:pt x="10" y="6"/>
                </a:lnTo>
                <a:lnTo>
                  <a:pt x="16" y="2"/>
                </a:lnTo>
                <a:lnTo>
                  <a:pt x="22" y="0"/>
                </a:lnTo>
                <a:lnTo>
                  <a:pt x="28" y="2"/>
                </a:lnTo>
                <a:lnTo>
                  <a:pt x="36" y="6"/>
                </a:lnTo>
                <a:lnTo>
                  <a:pt x="36" y="6"/>
                </a:lnTo>
                <a:lnTo>
                  <a:pt x="48" y="18"/>
                </a:lnTo>
                <a:lnTo>
                  <a:pt x="58" y="30"/>
                </a:lnTo>
                <a:lnTo>
                  <a:pt x="68" y="46"/>
                </a:lnTo>
                <a:lnTo>
                  <a:pt x="74" y="62"/>
                </a:lnTo>
                <a:lnTo>
                  <a:pt x="74"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7" name="Freeform 202"/>
          <p:cNvSpPr/>
          <p:nvPr/>
        </p:nvSpPr>
        <p:spPr bwMode="auto">
          <a:xfrm>
            <a:off x="6057827" y="4752946"/>
            <a:ext cx="27814" cy="52847"/>
          </a:xfrm>
          <a:custGeom>
            <a:avLst/>
            <a:gdLst>
              <a:gd name="T0" fmla="*/ 68 w 80"/>
              <a:gd name="T1" fmla="*/ 106 h 152"/>
              <a:gd name="T2" fmla="*/ 68 w 80"/>
              <a:gd name="T3" fmla="*/ 106 h 152"/>
              <a:gd name="T4" fmla="*/ 62 w 80"/>
              <a:gd name="T5" fmla="*/ 116 h 152"/>
              <a:gd name="T6" fmla="*/ 56 w 80"/>
              <a:gd name="T7" fmla="*/ 126 h 152"/>
              <a:gd name="T8" fmla="*/ 48 w 80"/>
              <a:gd name="T9" fmla="*/ 134 h 152"/>
              <a:gd name="T10" fmla="*/ 40 w 80"/>
              <a:gd name="T11" fmla="*/ 140 h 152"/>
              <a:gd name="T12" fmla="*/ 30 w 80"/>
              <a:gd name="T13" fmla="*/ 146 h 152"/>
              <a:gd name="T14" fmla="*/ 22 w 80"/>
              <a:gd name="T15" fmla="*/ 148 h 152"/>
              <a:gd name="T16" fmla="*/ 12 w 80"/>
              <a:gd name="T17" fmla="*/ 150 h 152"/>
              <a:gd name="T18" fmla="*/ 2 w 80"/>
              <a:gd name="T19" fmla="*/ 152 h 152"/>
              <a:gd name="T20" fmla="*/ 2 w 80"/>
              <a:gd name="T21" fmla="*/ 152 h 152"/>
              <a:gd name="T22" fmla="*/ 0 w 80"/>
              <a:gd name="T23" fmla="*/ 126 h 152"/>
              <a:gd name="T24" fmla="*/ 0 w 80"/>
              <a:gd name="T25" fmla="*/ 100 h 152"/>
              <a:gd name="T26" fmla="*/ 4 w 80"/>
              <a:gd name="T27" fmla="*/ 76 h 152"/>
              <a:gd name="T28" fmla="*/ 12 w 80"/>
              <a:gd name="T29" fmla="*/ 52 h 152"/>
              <a:gd name="T30" fmla="*/ 12 w 80"/>
              <a:gd name="T31" fmla="*/ 52 h 152"/>
              <a:gd name="T32" fmla="*/ 20 w 80"/>
              <a:gd name="T33" fmla="*/ 34 h 152"/>
              <a:gd name="T34" fmla="*/ 30 w 80"/>
              <a:gd name="T35" fmla="*/ 20 h 152"/>
              <a:gd name="T36" fmla="*/ 42 w 80"/>
              <a:gd name="T37" fmla="*/ 8 h 152"/>
              <a:gd name="T38" fmla="*/ 56 w 80"/>
              <a:gd name="T39" fmla="*/ 0 h 152"/>
              <a:gd name="T40" fmla="*/ 56 w 80"/>
              <a:gd name="T41" fmla="*/ 0 h 152"/>
              <a:gd name="T42" fmla="*/ 62 w 80"/>
              <a:gd name="T43" fmla="*/ 0 h 152"/>
              <a:gd name="T44" fmla="*/ 68 w 80"/>
              <a:gd name="T45" fmla="*/ 2 h 152"/>
              <a:gd name="T46" fmla="*/ 74 w 80"/>
              <a:gd name="T47" fmla="*/ 10 h 152"/>
              <a:gd name="T48" fmla="*/ 78 w 80"/>
              <a:gd name="T49" fmla="*/ 18 h 152"/>
              <a:gd name="T50" fmla="*/ 78 w 80"/>
              <a:gd name="T51" fmla="*/ 18 h 152"/>
              <a:gd name="T52" fmla="*/ 80 w 80"/>
              <a:gd name="T53" fmla="*/ 42 h 152"/>
              <a:gd name="T54" fmla="*/ 80 w 80"/>
              <a:gd name="T55" fmla="*/ 64 h 152"/>
              <a:gd name="T56" fmla="*/ 76 w 80"/>
              <a:gd name="T57" fmla="*/ 86 h 152"/>
              <a:gd name="T58" fmla="*/ 68 w 80"/>
              <a:gd name="T59" fmla="*/ 106 h 152"/>
              <a:gd name="T60" fmla="*/ 68 w 80"/>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52">
                <a:moveTo>
                  <a:pt x="68" y="106"/>
                </a:moveTo>
                <a:lnTo>
                  <a:pt x="68" y="106"/>
                </a:lnTo>
                <a:lnTo>
                  <a:pt x="62" y="116"/>
                </a:lnTo>
                <a:lnTo>
                  <a:pt x="56" y="126"/>
                </a:lnTo>
                <a:lnTo>
                  <a:pt x="48" y="134"/>
                </a:lnTo>
                <a:lnTo>
                  <a:pt x="40" y="140"/>
                </a:lnTo>
                <a:lnTo>
                  <a:pt x="30" y="146"/>
                </a:lnTo>
                <a:lnTo>
                  <a:pt x="22" y="148"/>
                </a:lnTo>
                <a:lnTo>
                  <a:pt x="12" y="150"/>
                </a:lnTo>
                <a:lnTo>
                  <a:pt x="2" y="152"/>
                </a:lnTo>
                <a:lnTo>
                  <a:pt x="2" y="152"/>
                </a:lnTo>
                <a:lnTo>
                  <a:pt x="0" y="126"/>
                </a:lnTo>
                <a:lnTo>
                  <a:pt x="0" y="100"/>
                </a:lnTo>
                <a:lnTo>
                  <a:pt x="4" y="76"/>
                </a:lnTo>
                <a:lnTo>
                  <a:pt x="12" y="52"/>
                </a:lnTo>
                <a:lnTo>
                  <a:pt x="12" y="52"/>
                </a:lnTo>
                <a:lnTo>
                  <a:pt x="20" y="34"/>
                </a:lnTo>
                <a:lnTo>
                  <a:pt x="30" y="20"/>
                </a:lnTo>
                <a:lnTo>
                  <a:pt x="42" y="8"/>
                </a:lnTo>
                <a:lnTo>
                  <a:pt x="56" y="0"/>
                </a:lnTo>
                <a:lnTo>
                  <a:pt x="56" y="0"/>
                </a:lnTo>
                <a:lnTo>
                  <a:pt x="62" y="0"/>
                </a:lnTo>
                <a:lnTo>
                  <a:pt x="68" y="2"/>
                </a:lnTo>
                <a:lnTo>
                  <a:pt x="74" y="10"/>
                </a:lnTo>
                <a:lnTo>
                  <a:pt x="78" y="18"/>
                </a:lnTo>
                <a:lnTo>
                  <a:pt x="78" y="18"/>
                </a:lnTo>
                <a:lnTo>
                  <a:pt x="80" y="42"/>
                </a:lnTo>
                <a:lnTo>
                  <a:pt x="80" y="64"/>
                </a:lnTo>
                <a:lnTo>
                  <a:pt x="76" y="86"/>
                </a:lnTo>
                <a:lnTo>
                  <a:pt x="68" y="106"/>
                </a:lnTo>
                <a:lnTo>
                  <a:pt x="68"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8" name="Freeform 203"/>
          <p:cNvSpPr/>
          <p:nvPr/>
        </p:nvSpPr>
        <p:spPr bwMode="auto">
          <a:xfrm>
            <a:off x="6018192" y="4768940"/>
            <a:ext cx="40331" cy="37549"/>
          </a:xfrm>
          <a:custGeom>
            <a:avLst/>
            <a:gdLst>
              <a:gd name="T0" fmla="*/ 40 w 116"/>
              <a:gd name="T1" fmla="*/ 82 h 108"/>
              <a:gd name="T2" fmla="*/ 40 w 116"/>
              <a:gd name="T3" fmla="*/ 82 h 108"/>
              <a:gd name="T4" fmla="*/ 58 w 116"/>
              <a:gd name="T5" fmla="*/ 96 h 108"/>
              <a:gd name="T6" fmla="*/ 78 w 116"/>
              <a:gd name="T7" fmla="*/ 104 h 108"/>
              <a:gd name="T8" fmla="*/ 88 w 116"/>
              <a:gd name="T9" fmla="*/ 106 h 108"/>
              <a:gd name="T10" fmla="*/ 98 w 116"/>
              <a:gd name="T11" fmla="*/ 108 h 108"/>
              <a:gd name="T12" fmla="*/ 106 w 116"/>
              <a:gd name="T13" fmla="*/ 108 h 108"/>
              <a:gd name="T14" fmla="*/ 116 w 116"/>
              <a:gd name="T15" fmla="*/ 106 h 108"/>
              <a:gd name="T16" fmla="*/ 116 w 116"/>
              <a:gd name="T17" fmla="*/ 106 h 108"/>
              <a:gd name="T18" fmla="*/ 116 w 116"/>
              <a:gd name="T19" fmla="*/ 94 h 108"/>
              <a:gd name="T20" fmla="*/ 112 w 116"/>
              <a:gd name="T21" fmla="*/ 80 h 108"/>
              <a:gd name="T22" fmla="*/ 108 w 116"/>
              <a:gd name="T23" fmla="*/ 68 h 108"/>
              <a:gd name="T24" fmla="*/ 104 w 116"/>
              <a:gd name="T25" fmla="*/ 56 h 108"/>
              <a:gd name="T26" fmla="*/ 98 w 116"/>
              <a:gd name="T27" fmla="*/ 46 h 108"/>
              <a:gd name="T28" fmla="*/ 90 w 116"/>
              <a:gd name="T29" fmla="*/ 36 h 108"/>
              <a:gd name="T30" fmla="*/ 82 w 116"/>
              <a:gd name="T31" fmla="*/ 26 h 108"/>
              <a:gd name="T32" fmla="*/ 74 w 116"/>
              <a:gd name="T33" fmla="*/ 18 h 108"/>
              <a:gd name="T34" fmla="*/ 74 w 116"/>
              <a:gd name="T35" fmla="*/ 18 h 108"/>
              <a:gd name="T36" fmla="*/ 58 w 116"/>
              <a:gd name="T37" fmla="*/ 8 h 108"/>
              <a:gd name="T38" fmla="*/ 42 w 116"/>
              <a:gd name="T39" fmla="*/ 2 h 108"/>
              <a:gd name="T40" fmla="*/ 26 w 116"/>
              <a:gd name="T41" fmla="*/ 0 h 108"/>
              <a:gd name="T42" fmla="*/ 12 w 116"/>
              <a:gd name="T43" fmla="*/ 0 h 108"/>
              <a:gd name="T44" fmla="*/ 12 w 116"/>
              <a:gd name="T45" fmla="*/ 0 h 108"/>
              <a:gd name="T46" fmla="*/ 6 w 116"/>
              <a:gd name="T47" fmla="*/ 2 h 108"/>
              <a:gd name="T48" fmla="*/ 2 w 116"/>
              <a:gd name="T49" fmla="*/ 8 h 108"/>
              <a:gd name="T50" fmla="*/ 0 w 116"/>
              <a:gd name="T51" fmla="*/ 16 h 108"/>
              <a:gd name="T52" fmla="*/ 2 w 116"/>
              <a:gd name="T53" fmla="*/ 22 h 108"/>
              <a:gd name="T54" fmla="*/ 2 w 116"/>
              <a:gd name="T55" fmla="*/ 22 h 108"/>
              <a:gd name="T56" fmla="*/ 8 w 116"/>
              <a:gd name="T57" fmla="*/ 40 h 108"/>
              <a:gd name="T58" fmla="*/ 18 w 116"/>
              <a:gd name="T59" fmla="*/ 54 h 108"/>
              <a:gd name="T60" fmla="*/ 28 w 116"/>
              <a:gd name="T61" fmla="*/ 70 h 108"/>
              <a:gd name="T62" fmla="*/ 40 w 116"/>
              <a:gd name="T63" fmla="*/ 82 h 108"/>
              <a:gd name="T64" fmla="*/ 40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40" y="82"/>
                </a:moveTo>
                <a:lnTo>
                  <a:pt x="40" y="82"/>
                </a:lnTo>
                <a:lnTo>
                  <a:pt x="58" y="96"/>
                </a:lnTo>
                <a:lnTo>
                  <a:pt x="78" y="104"/>
                </a:lnTo>
                <a:lnTo>
                  <a:pt x="88" y="106"/>
                </a:lnTo>
                <a:lnTo>
                  <a:pt x="98" y="108"/>
                </a:lnTo>
                <a:lnTo>
                  <a:pt x="106" y="108"/>
                </a:lnTo>
                <a:lnTo>
                  <a:pt x="116" y="106"/>
                </a:lnTo>
                <a:lnTo>
                  <a:pt x="116" y="106"/>
                </a:lnTo>
                <a:lnTo>
                  <a:pt x="116" y="94"/>
                </a:lnTo>
                <a:lnTo>
                  <a:pt x="112" y="80"/>
                </a:lnTo>
                <a:lnTo>
                  <a:pt x="108" y="68"/>
                </a:lnTo>
                <a:lnTo>
                  <a:pt x="104" y="56"/>
                </a:lnTo>
                <a:lnTo>
                  <a:pt x="98" y="46"/>
                </a:lnTo>
                <a:lnTo>
                  <a:pt x="90" y="36"/>
                </a:lnTo>
                <a:lnTo>
                  <a:pt x="82" y="26"/>
                </a:lnTo>
                <a:lnTo>
                  <a:pt x="74" y="18"/>
                </a:lnTo>
                <a:lnTo>
                  <a:pt x="74" y="18"/>
                </a:lnTo>
                <a:lnTo>
                  <a:pt x="58" y="8"/>
                </a:lnTo>
                <a:lnTo>
                  <a:pt x="42" y="2"/>
                </a:lnTo>
                <a:lnTo>
                  <a:pt x="26" y="0"/>
                </a:lnTo>
                <a:lnTo>
                  <a:pt x="12" y="0"/>
                </a:lnTo>
                <a:lnTo>
                  <a:pt x="12" y="0"/>
                </a:lnTo>
                <a:lnTo>
                  <a:pt x="6" y="2"/>
                </a:lnTo>
                <a:lnTo>
                  <a:pt x="2" y="8"/>
                </a:lnTo>
                <a:lnTo>
                  <a:pt x="0" y="16"/>
                </a:lnTo>
                <a:lnTo>
                  <a:pt x="2" y="22"/>
                </a:lnTo>
                <a:lnTo>
                  <a:pt x="2" y="22"/>
                </a:lnTo>
                <a:lnTo>
                  <a:pt x="8" y="40"/>
                </a:lnTo>
                <a:lnTo>
                  <a:pt x="18" y="54"/>
                </a:lnTo>
                <a:lnTo>
                  <a:pt x="28" y="70"/>
                </a:lnTo>
                <a:lnTo>
                  <a:pt x="40" y="82"/>
                </a:lnTo>
                <a:lnTo>
                  <a:pt x="40"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9" name="Freeform 204"/>
          <p:cNvSpPr/>
          <p:nvPr/>
        </p:nvSpPr>
        <p:spPr bwMode="auto">
          <a:xfrm>
            <a:off x="6059218" y="4812052"/>
            <a:ext cx="34768" cy="47284"/>
          </a:xfrm>
          <a:custGeom>
            <a:avLst/>
            <a:gdLst>
              <a:gd name="T0" fmla="*/ 74 w 100"/>
              <a:gd name="T1" fmla="*/ 104 h 136"/>
              <a:gd name="T2" fmla="*/ 74 w 100"/>
              <a:gd name="T3" fmla="*/ 104 h 136"/>
              <a:gd name="T4" fmla="*/ 66 w 100"/>
              <a:gd name="T5" fmla="*/ 112 h 136"/>
              <a:gd name="T6" fmla="*/ 58 w 100"/>
              <a:gd name="T7" fmla="*/ 120 h 136"/>
              <a:gd name="T8" fmla="*/ 48 w 100"/>
              <a:gd name="T9" fmla="*/ 126 h 136"/>
              <a:gd name="T10" fmla="*/ 38 w 100"/>
              <a:gd name="T11" fmla="*/ 132 h 136"/>
              <a:gd name="T12" fmla="*/ 30 w 100"/>
              <a:gd name="T13" fmla="*/ 134 h 136"/>
              <a:gd name="T14" fmla="*/ 20 w 100"/>
              <a:gd name="T15" fmla="*/ 136 h 136"/>
              <a:gd name="T16" fmla="*/ 10 w 100"/>
              <a:gd name="T17" fmla="*/ 136 h 136"/>
              <a:gd name="T18" fmla="*/ 0 w 100"/>
              <a:gd name="T19" fmla="*/ 134 h 136"/>
              <a:gd name="T20" fmla="*/ 0 w 100"/>
              <a:gd name="T21" fmla="*/ 134 h 136"/>
              <a:gd name="T22" fmla="*/ 2 w 100"/>
              <a:gd name="T23" fmla="*/ 110 h 136"/>
              <a:gd name="T24" fmla="*/ 8 w 100"/>
              <a:gd name="T25" fmla="*/ 86 h 136"/>
              <a:gd name="T26" fmla="*/ 18 w 100"/>
              <a:gd name="T27" fmla="*/ 62 h 136"/>
              <a:gd name="T28" fmla="*/ 30 w 100"/>
              <a:gd name="T29" fmla="*/ 40 h 136"/>
              <a:gd name="T30" fmla="*/ 30 w 100"/>
              <a:gd name="T31" fmla="*/ 40 h 136"/>
              <a:gd name="T32" fmla="*/ 42 w 100"/>
              <a:gd name="T33" fmla="*/ 26 h 136"/>
              <a:gd name="T34" fmla="*/ 54 w 100"/>
              <a:gd name="T35" fmla="*/ 14 h 136"/>
              <a:gd name="T36" fmla="*/ 68 w 100"/>
              <a:gd name="T37" fmla="*/ 6 h 136"/>
              <a:gd name="T38" fmla="*/ 84 w 100"/>
              <a:gd name="T39" fmla="*/ 0 h 136"/>
              <a:gd name="T40" fmla="*/ 84 w 100"/>
              <a:gd name="T41" fmla="*/ 0 h 136"/>
              <a:gd name="T42" fmla="*/ 90 w 100"/>
              <a:gd name="T43" fmla="*/ 2 h 136"/>
              <a:gd name="T44" fmla="*/ 96 w 100"/>
              <a:gd name="T45" fmla="*/ 6 h 136"/>
              <a:gd name="T46" fmla="*/ 100 w 100"/>
              <a:gd name="T47" fmla="*/ 14 h 136"/>
              <a:gd name="T48" fmla="*/ 100 w 100"/>
              <a:gd name="T49" fmla="*/ 24 h 136"/>
              <a:gd name="T50" fmla="*/ 100 w 100"/>
              <a:gd name="T51" fmla="*/ 24 h 136"/>
              <a:gd name="T52" fmla="*/ 98 w 100"/>
              <a:gd name="T53" fmla="*/ 46 h 136"/>
              <a:gd name="T54" fmla="*/ 94 w 100"/>
              <a:gd name="T55" fmla="*/ 66 h 136"/>
              <a:gd name="T56" fmla="*/ 86 w 100"/>
              <a:gd name="T57" fmla="*/ 86 h 136"/>
              <a:gd name="T58" fmla="*/ 74 w 100"/>
              <a:gd name="T59" fmla="*/ 104 h 136"/>
              <a:gd name="T60" fmla="*/ 74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74" y="104"/>
                </a:moveTo>
                <a:lnTo>
                  <a:pt x="74" y="104"/>
                </a:lnTo>
                <a:lnTo>
                  <a:pt x="66" y="112"/>
                </a:lnTo>
                <a:lnTo>
                  <a:pt x="58" y="120"/>
                </a:lnTo>
                <a:lnTo>
                  <a:pt x="48" y="126"/>
                </a:lnTo>
                <a:lnTo>
                  <a:pt x="38" y="132"/>
                </a:lnTo>
                <a:lnTo>
                  <a:pt x="30" y="134"/>
                </a:lnTo>
                <a:lnTo>
                  <a:pt x="20" y="136"/>
                </a:lnTo>
                <a:lnTo>
                  <a:pt x="10" y="136"/>
                </a:lnTo>
                <a:lnTo>
                  <a:pt x="0" y="134"/>
                </a:lnTo>
                <a:lnTo>
                  <a:pt x="0" y="134"/>
                </a:lnTo>
                <a:lnTo>
                  <a:pt x="2" y="110"/>
                </a:lnTo>
                <a:lnTo>
                  <a:pt x="8" y="86"/>
                </a:lnTo>
                <a:lnTo>
                  <a:pt x="18" y="62"/>
                </a:lnTo>
                <a:lnTo>
                  <a:pt x="30" y="40"/>
                </a:lnTo>
                <a:lnTo>
                  <a:pt x="30" y="40"/>
                </a:lnTo>
                <a:lnTo>
                  <a:pt x="42" y="26"/>
                </a:lnTo>
                <a:lnTo>
                  <a:pt x="54" y="14"/>
                </a:lnTo>
                <a:lnTo>
                  <a:pt x="68" y="6"/>
                </a:lnTo>
                <a:lnTo>
                  <a:pt x="84" y="0"/>
                </a:lnTo>
                <a:lnTo>
                  <a:pt x="84" y="0"/>
                </a:lnTo>
                <a:lnTo>
                  <a:pt x="90" y="2"/>
                </a:lnTo>
                <a:lnTo>
                  <a:pt x="96" y="6"/>
                </a:lnTo>
                <a:lnTo>
                  <a:pt x="100" y="14"/>
                </a:lnTo>
                <a:lnTo>
                  <a:pt x="100" y="24"/>
                </a:lnTo>
                <a:lnTo>
                  <a:pt x="100" y="24"/>
                </a:lnTo>
                <a:lnTo>
                  <a:pt x="98" y="46"/>
                </a:lnTo>
                <a:lnTo>
                  <a:pt x="94" y="66"/>
                </a:lnTo>
                <a:lnTo>
                  <a:pt x="86" y="86"/>
                </a:lnTo>
                <a:lnTo>
                  <a:pt x="74" y="104"/>
                </a:lnTo>
                <a:lnTo>
                  <a:pt x="74"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0" name="Freeform 452"/>
          <p:cNvSpPr>
            <a:spLocks noEditPoints="1"/>
          </p:cNvSpPr>
          <p:nvPr/>
        </p:nvSpPr>
        <p:spPr bwMode="auto">
          <a:xfrm>
            <a:off x="5838095" y="4684106"/>
            <a:ext cx="158541" cy="311520"/>
          </a:xfrm>
          <a:custGeom>
            <a:avLst/>
            <a:gdLst>
              <a:gd name="T0" fmla="*/ 260 w 456"/>
              <a:gd name="T1" fmla="*/ 896 h 896"/>
              <a:gd name="T2" fmla="*/ 260 w 456"/>
              <a:gd name="T3" fmla="*/ 896 h 896"/>
              <a:gd name="T4" fmla="*/ 260 w 456"/>
              <a:gd name="T5" fmla="*/ 896 h 896"/>
              <a:gd name="T6" fmla="*/ 260 w 456"/>
              <a:gd name="T7" fmla="*/ 896 h 896"/>
              <a:gd name="T8" fmla="*/ 260 w 456"/>
              <a:gd name="T9" fmla="*/ 896 h 896"/>
              <a:gd name="T10" fmla="*/ 260 w 456"/>
              <a:gd name="T11" fmla="*/ 896 h 896"/>
              <a:gd name="T12" fmla="*/ 282 w 456"/>
              <a:gd name="T13" fmla="*/ 870 h 896"/>
              <a:gd name="T14" fmla="*/ 282 w 456"/>
              <a:gd name="T15" fmla="*/ 870 h 896"/>
              <a:gd name="T16" fmla="*/ 282 w 456"/>
              <a:gd name="T17" fmla="*/ 880 h 896"/>
              <a:gd name="T18" fmla="*/ 278 w 456"/>
              <a:gd name="T19" fmla="*/ 888 h 896"/>
              <a:gd name="T20" fmla="*/ 270 w 456"/>
              <a:gd name="T21" fmla="*/ 894 h 896"/>
              <a:gd name="T22" fmla="*/ 260 w 456"/>
              <a:gd name="T23" fmla="*/ 896 h 896"/>
              <a:gd name="T24" fmla="*/ 260 w 456"/>
              <a:gd name="T25" fmla="*/ 896 h 896"/>
              <a:gd name="T26" fmla="*/ 270 w 456"/>
              <a:gd name="T27" fmla="*/ 894 h 896"/>
              <a:gd name="T28" fmla="*/ 278 w 456"/>
              <a:gd name="T29" fmla="*/ 888 h 896"/>
              <a:gd name="T30" fmla="*/ 282 w 456"/>
              <a:gd name="T31" fmla="*/ 880 h 896"/>
              <a:gd name="T32" fmla="*/ 282 w 456"/>
              <a:gd name="T33" fmla="*/ 870 h 896"/>
              <a:gd name="T34" fmla="*/ 0 w 456"/>
              <a:gd name="T35" fmla="*/ 0 h 896"/>
              <a:gd name="T36" fmla="*/ 0 w 456"/>
              <a:gd name="T37" fmla="*/ 0 h 896"/>
              <a:gd name="T38" fmla="*/ 0 w 456"/>
              <a:gd name="T39" fmla="*/ 2 h 896"/>
              <a:gd name="T40" fmla="*/ 130 w 456"/>
              <a:gd name="T41" fmla="*/ 264 h 896"/>
              <a:gd name="T42" fmla="*/ 130 w 456"/>
              <a:gd name="T43" fmla="*/ 264 h 896"/>
              <a:gd name="T44" fmla="*/ 134 w 456"/>
              <a:gd name="T45" fmla="*/ 268 h 896"/>
              <a:gd name="T46" fmla="*/ 138 w 456"/>
              <a:gd name="T47" fmla="*/ 272 h 896"/>
              <a:gd name="T48" fmla="*/ 142 w 456"/>
              <a:gd name="T49" fmla="*/ 274 h 896"/>
              <a:gd name="T50" fmla="*/ 148 w 456"/>
              <a:gd name="T51" fmla="*/ 276 h 896"/>
              <a:gd name="T52" fmla="*/ 438 w 456"/>
              <a:gd name="T53" fmla="*/ 318 h 896"/>
              <a:gd name="T54" fmla="*/ 438 w 456"/>
              <a:gd name="T55" fmla="*/ 318 h 896"/>
              <a:gd name="T56" fmla="*/ 446 w 456"/>
              <a:gd name="T57" fmla="*/ 322 h 896"/>
              <a:gd name="T58" fmla="*/ 452 w 456"/>
              <a:gd name="T59" fmla="*/ 326 h 896"/>
              <a:gd name="T60" fmla="*/ 456 w 456"/>
              <a:gd name="T61" fmla="*/ 334 h 896"/>
              <a:gd name="T62" fmla="*/ 456 w 456"/>
              <a:gd name="T63" fmla="*/ 340 h 896"/>
              <a:gd name="T64" fmla="*/ 456 w 456"/>
              <a:gd name="T65" fmla="*/ 340 h 896"/>
              <a:gd name="T66" fmla="*/ 456 w 456"/>
              <a:gd name="T67" fmla="*/ 334 h 896"/>
              <a:gd name="T68" fmla="*/ 452 w 456"/>
              <a:gd name="T69" fmla="*/ 326 h 896"/>
              <a:gd name="T70" fmla="*/ 446 w 456"/>
              <a:gd name="T71" fmla="*/ 322 h 896"/>
              <a:gd name="T72" fmla="*/ 438 w 456"/>
              <a:gd name="T73" fmla="*/ 318 h 896"/>
              <a:gd name="T74" fmla="*/ 148 w 456"/>
              <a:gd name="T75" fmla="*/ 276 h 896"/>
              <a:gd name="T76" fmla="*/ 148 w 456"/>
              <a:gd name="T77" fmla="*/ 276 h 896"/>
              <a:gd name="T78" fmla="*/ 142 w 456"/>
              <a:gd name="T79" fmla="*/ 274 h 896"/>
              <a:gd name="T80" fmla="*/ 138 w 456"/>
              <a:gd name="T81" fmla="*/ 272 h 896"/>
              <a:gd name="T82" fmla="*/ 134 w 456"/>
              <a:gd name="T83" fmla="*/ 268 h 896"/>
              <a:gd name="T84" fmla="*/ 130 w 456"/>
              <a:gd name="T85" fmla="*/ 264 h 896"/>
              <a:gd name="T86" fmla="*/ 0 w 456"/>
              <a:gd name="T87" fmla="*/ 2 h 896"/>
              <a:gd name="T88" fmla="*/ 0 w 456"/>
              <a:gd name="T89" fmla="*/ 2 h 896"/>
              <a:gd name="T90" fmla="*/ 0 w 456"/>
              <a:gd name="T91"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896">
                <a:moveTo>
                  <a:pt x="260" y="896"/>
                </a:moveTo>
                <a:lnTo>
                  <a:pt x="260" y="896"/>
                </a:lnTo>
                <a:lnTo>
                  <a:pt x="260" y="896"/>
                </a:lnTo>
                <a:lnTo>
                  <a:pt x="260" y="896"/>
                </a:lnTo>
                <a:lnTo>
                  <a:pt x="260" y="896"/>
                </a:lnTo>
                <a:lnTo>
                  <a:pt x="260" y="896"/>
                </a:lnTo>
                <a:close/>
                <a:moveTo>
                  <a:pt x="282" y="870"/>
                </a:moveTo>
                <a:lnTo>
                  <a:pt x="282" y="870"/>
                </a:lnTo>
                <a:lnTo>
                  <a:pt x="282" y="880"/>
                </a:lnTo>
                <a:lnTo>
                  <a:pt x="278" y="888"/>
                </a:lnTo>
                <a:lnTo>
                  <a:pt x="270" y="894"/>
                </a:lnTo>
                <a:lnTo>
                  <a:pt x="260" y="896"/>
                </a:lnTo>
                <a:lnTo>
                  <a:pt x="260" y="896"/>
                </a:lnTo>
                <a:lnTo>
                  <a:pt x="270" y="894"/>
                </a:lnTo>
                <a:lnTo>
                  <a:pt x="278" y="888"/>
                </a:lnTo>
                <a:lnTo>
                  <a:pt x="282" y="880"/>
                </a:lnTo>
                <a:lnTo>
                  <a:pt x="282" y="870"/>
                </a:lnTo>
                <a:close/>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1" name="Freeform 453"/>
          <p:cNvSpPr/>
          <p:nvPr/>
        </p:nvSpPr>
        <p:spPr bwMode="auto">
          <a:xfrm>
            <a:off x="5928491" y="49956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2" name="Freeform 454"/>
          <p:cNvSpPr/>
          <p:nvPr/>
        </p:nvSpPr>
        <p:spPr bwMode="auto">
          <a:xfrm>
            <a:off x="5928491" y="4986586"/>
            <a:ext cx="7649" cy="9040"/>
          </a:xfrm>
          <a:custGeom>
            <a:avLst/>
            <a:gdLst>
              <a:gd name="T0" fmla="*/ 22 w 22"/>
              <a:gd name="T1" fmla="*/ 0 h 26"/>
              <a:gd name="T2" fmla="*/ 22 w 22"/>
              <a:gd name="T3" fmla="*/ 0 h 26"/>
              <a:gd name="T4" fmla="*/ 22 w 22"/>
              <a:gd name="T5" fmla="*/ 10 h 26"/>
              <a:gd name="T6" fmla="*/ 18 w 22"/>
              <a:gd name="T7" fmla="*/ 18 h 26"/>
              <a:gd name="T8" fmla="*/ 10 w 22"/>
              <a:gd name="T9" fmla="*/ 24 h 26"/>
              <a:gd name="T10" fmla="*/ 0 w 22"/>
              <a:gd name="T11" fmla="*/ 26 h 26"/>
              <a:gd name="T12" fmla="*/ 0 w 22"/>
              <a:gd name="T13" fmla="*/ 26 h 26"/>
              <a:gd name="T14" fmla="*/ 10 w 22"/>
              <a:gd name="T15" fmla="*/ 24 h 26"/>
              <a:gd name="T16" fmla="*/ 18 w 22"/>
              <a:gd name="T17" fmla="*/ 18 h 26"/>
              <a:gd name="T18" fmla="*/ 22 w 22"/>
              <a:gd name="T19" fmla="*/ 10 h 26"/>
              <a:gd name="T20" fmla="*/ 22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22" y="0"/>
                </a:moveTo>
                <a:lnTo>
                  <a:pt x="22" y="0"/>
                </a:lnTo>
                <a:lnTo>
                  <a:pt x="22" y="10"/>
                </a:lnTo>
                <a:lnTo>
                  <a:pt x="18" y="18"/>
                </a:lnTo>
                <a:lnTo>
                  <a:pt x="10" y="24"/>
                </a:lnTo>
                <a:lnTo>
                  <a:pt x="0" y="26"/>
                </a:lnTo>
                <a:lnTo>
                  <a:pt x="0" y="26"/>
                </a:lnTo>
                <a:lnTo>
                  <a:pt x="10" y="24"/>
                </a:lnTo>
                <a:lnTo>
                  <a:pt x="18" y="18"/>
                </a:lnTo>
                <a:lnTo>
                  <a:pt x="22" y="10"/>
                </a:lnTo>
                <a:lnTo>
                  <a:pt x="2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3" name="Freeform 455"/>
          <p:cNvSpPr/>
          <p:nvPr/>
        </p:nvSpPr>
        <p:spPr bwMode="auto">
          <a:xfrm>
            <a:off x="5838095" y="4684106"/>
            <a:ext cx="158541" cy="118211"/>
          </a:xfrm>
          <a:custGeom>
            <a:avLst/>
            <a:gdLst>
              <a:gd name="T0" fmla="*/ 0 w 456"/>
              <a:gd name="T1" fmla="*/ 0 h 340"/>
              <a:gd name="T2" fmla="*/ 0 w 456"/>
              <a:gd name="T3" fmla="*/ 0 h 340"/>
              <a:gd name="T4" fmla="*/ 0 w 456"/>
              <a:gd name="T5" fmla="*/ 2 h 340"/>
              <a:gd name="T6" fmla="*/ 130 w 456"/>
              <a:gd name="T7" fmla="*/ 264 h 340"/>
              <a:gd name="T8" fmla="*/ 130 w 456"/>
              <a:gd name="T9" fmla="*/ 264 h 340"/>
              <a:gd name="T10" fmla="*/ 134 w 456"/>
              <a:gd name="T11" fmla="*/ 268 h 340"/>
              <a:gd name="T12" fmla="*/ 138 w 456"/>
              <a:gd name="T13" fmla="*/ 272 h 340"/>
              <a:gd name="T14" fmla="*/ 142 w 456"/>
              <a:gd name="T15" fmla="*/ 274 h 340"/>
              <a:gd name="T16" fmla="*/ 148 w 456"/>
              <a:gd name="T17" fmla="*/ 276 h 340"/>
              <a:gd name="T18" fmla="*/ 438 w 456"/>
              <a:gd name="T19" fmla="*/ 318 h 340"/>
              <a:gd name="T20" fmla="*/ 438 w 456"/>
              <a:gd name="T21" fmla="*/ 318 h 340"/>
              <a:gd name="T22" fmla="*/ 446 w 456"/>
              <a:gd name="T23" fmla="*/ 322 h 340"/>
              <a:gd name="T24" fmla="*/ 452 w 456"/>
              <a:gd name="T25" fmla="*/ 326 h 340"/>
              <a:gd name="T26" fmla="*/ 456 w 456"/>
              <a:gd name="T27" fmla="*/ 334 h 340"/>
              <a:gd name="T28" fmla="*/ 456 w 456"/>
              <a:gd name="T29" fmla="*/ 340 h 340"/>
              <a:gd name="T30" fmla="*/ 456 w 456"/>
              <a:gd name="T31" fmla="*/ 340 h 340"/>
              <a:gd name="T32" fmla="*/ 456 w 456"/>
              <a:gd name="T33" fmla="*/ 334 h 340"/>
              <a:gd name="T34" fmla="*/ 452 w 456"/>
              <a:gd name="T35" fmla="*/ 326 h 340"/>
              <a:gd name="T36" fmla="*/ 446 w 456"/>
              <a:gd name="T37" fmla="*/ 322 h 340"/>
              <a:gd name="T38" fmla="*/ 438 w 456"/>
              <a:gd name="T39" fmla="*/ 318 h 340"/>
              <a:gd name="T40" fmla="*/ 148 w 456"/>
              <a:gd name="T41" fmla="*/ 276 h 340"/>
              <a:gd name="T42" fmla="*/ 148 w 456"/>
              <a:gd name="T43" fmla="*/ 276 h 340"/>
              <a:gd name="T44" fmla="*/ 142 w 456"/>
              <a:gd name="T45" fmla="*/ 274 h 340"/>
              <a:gd name="T46" fmla="*/ 138 w 456"/>
              <a:gd name="T47" fmla="*/ 272 h 340"/>
              <a:gd name="T48" fmla="*/ 134 w 456"/>
              <a:gd name="T49" fmla="*/ 268 h 340"/>
              <a:gd name="T50" fmla="*/ 130 w 456"/>
              <a:gd name="T51" fmla="*/ 264 h 340"/>
              <a:gd name="T52" fmla="*/ 0 w 456"/>
              <a:gd name="T53" fmla="*/ 2 h 340"/>
              <a:gd name="T54" fmla="*/ 0 w 456"/>
              <a:gd name="T55" fmla="*/ 2 h 340"/>
              <a:gd name="T56" fmla="*/ 0 w 456"/>
              <a:gd name="T5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6" h="340">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4" name="Freeform 456"/>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5" name="Freeform 457"/>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6" name="Freeform 458"/>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7" name="Freeform 459"/>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8" name="Freeform 460"/>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9" name="Freeform 461"/>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0" name="Freeform 462"/>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1" name="Freeform 463"/>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 name="文本框 7"/>
          <p:cNvSpPr txBox="1"/>
          <p:nvPr/>
        </p:nvSpPr>
        <p:spPr>
          <a:xfrm>
            <a:off x="1972310" y="2995930"/>
            <a:ext cx="4064000" cy="706755"/>
          </a:xfrm>
          <a:prstGeom prst="rect">
            <a:avLst/>
          </a:prstGeom>
          <a:noFill/>
        </p:spPr>
        <p:txBody>
          <a:bodyPr wrap="square" rtlCol="0">
            <a:spAutoFit/>
          </a:bodyPr>
          <a:p>
            <a:r>
              <a:rPr lang="zh-CN" altLang="en-US" sz="4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讨论</a:t>
            </a:r>
            <a:endParaRPr lang="zh-CN" altLang="en-US" sz="4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文本框 8"/>
          <p:cNvSpPr txBox="1"/>
          <p:nvPr/>
        </p:nvSpPr>
        <p:spPr>
          <a:xfrm>
            <a:off x="5120640" y="2995613"/>
            <a:ext cx="5080000" cy="583565"/>
          </a:xfrm>
          <a:prstGeom prst="rect">
            <a:avLst/>
          </a:prstGeom>
        </p:spPr>
        <p:txBody>
          <a:bodyPr>
            <a:spAutoFit/>
          </a:bodyPr>
          <a:p>
            <a:pPr marL="0" algn="l" defTabSz="266700">
              <a:buClrTx/>
              <a:buSzTx/>
              <a:buFontTx/>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二、经济增长压力</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文本框 9"/>
          <p:cNvSpPr txBox="1"/>
          <p:nvPr/>
        </p:nvSpPr>
        <p:spPr>
          <a:xfrm>
            <a:off x="5120640" y="1651953"/>
            <a:ext cx="5080000" cy="583565"/>
          </a:xfrm>
          <a:prstGeom prst="rect">
            <a:avLst/>
          </a:prstGeom>
        </p:spPr>
        <p:txBody>
          <a:bodyPr>
            <a:spAutoFit/>
          </a:bodyPr>
          <a:p>
            <a:pPr marL="0" indent="0" defTabSz="266700">
              <a:spcBef>
                <a:spcPct val="0"/>
              </a:spcBef>
              <a:spcAft>
                <a:spcPct val="0"/>
              </a:spcAft>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一、人口结构变化</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文本框 10"/>
          <p:cNvSpPr txBox="1"/>
          <p:nvPr/>
        </p:nvSpPr>
        <p:spPr>
          <a:xfrm>
            <a:off x="5120640" y="4233228"/>
            <a:ext cx="5080000" cy="583565"/>
          </a:xfrm>
          <a:prstGeom prst="rect">
            <a:avLst/>
          </a:prstGeom>
        </p:spPr>
        <p:txBody>
          <a:bodyPr>
            <a:spAutoFit/>
          </a:bodyPr>
          <a:p>
            <a:pPr marL="0" algn="l" defTabSz="266700">
              <a:buClrTx/>
              <a:buSzTx/>
              <a:buFontTx/>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三、社会保障体系挑战</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文本框 11"/>
          <p:cNvSpPr txBox="1"/>
          <p:nvPr/>
        </p:nvSpPr>
        <p:spPr>
          <a:xfrm>
            <a:off x="5120640" y="5750878"/>
            <a:ext cx="5080000" cy="583565"/>
          </a:xfrm>
          <a:prstGeom prst="rect">
            <a:avLst/>
          </a:prstGeom>
        </p:spPr>
        <p:txBody>
          <a:bodyPr>
            <a:spAutoFit/>
          </a:bodyPr>
          <a:p>
            <a:pPr marL="0" algn="l" defTabSz="266700">
              <a:buClrTx/>
              <a:buSzTx/>
              <a:buFontTx/>
            </a:pPr>
            <a:r>
              <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四、政策建议</a:t>
            </a:r>
            <a:endParaRPr lang="zh-CN" alt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418970" y="1224565"/>
            <a:ext cx="1354060" cy="1356796"/>
            <a:chOff x="10265088" y="255018"/>
            <a:chExt cx="1570606" cy="1573782"/>
          </a:xfrm>
        </p:grpSpPr>
        <p:grpSp>
          <p:nvGrpSpPr>
            <p:cNvPr id="14" name="Group 32"/>
            <p:cNvGrpSpPr/>
            <p:nvPr/>
          </p:nvGrpSpPr>
          <p:grpSpPr>
            <a:xfrm>
              <a:off x="10265088" y="255018"/>
              <a:ext cx="1570606" cy="1573782"/>
              <a:chOff x="3692576" y="1742634"/>
              <a:chExt cx="2790379" cy="2796023"/>
            </a:xfrm>
          </p:grpSpPr>
          <p:grpSp>
            <p:nvGrpSpPr>
              <p:cNvPr id="20" name="组合 79"/>
              <p:cNvGrpSpPr/>
              <p:nvPr/>
            </p:nvGrpSpPr>
            <p:grpSpPr bwMode="auto">
              <a:xfrm>
                <a:off x="3692576" y="1742634"/>
                <a:ext cx="2790379" cy="2796023"/>
                <a:chOff x="6379729" y="2488774"/>
                <a:chExt cx="2513016" cy="2513016"/>
              </a:xfrm>
            </p:grpSpPr>
            <p:sp>
              <p:nvSpPr>
                <p:cNvPr id="22"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3"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1" name="椭圆 80"/>
              <p:cNvSpPr/>
              <p:nvPr/>
            </p:nvSpPr>
            <p:spPr bwMode="auto">
              <a:xfrm>
                <a:off x="4101618" y="2137562"/>
                <a:ext cx="2016471" cy="2020558"/>
              </a:xfrm>
              <a:prstGeom prst="ellipse">
                <a:avLst/>
              </a:prstGeom>
              <a:solidFill>
                <a:srgbClr val="1C437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15" name="组合 14"/>
            <p:cNvGrpSpPr/>
            <p:nvPr/>
          </p:nvGrpSpPr>
          <p:grpSpPr>
            <a:xfrm>
              <a:off x="10638670" y="749095"/>
              <a:ext cx="823442" cy="585626"/>
              <a:chOff x="1743075" y="720725"/>
              <a:chExt cx="5573713" cy="3963988"/>
            </a:xfrm>
            <a:solidFill>
              <a:schemeClr val="bg1"/>
            </a:solidFill>
          </p:grpSpPr>
          <p:sp>
            <p:nvSpPr>
              <p:cNvPr id="16"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7"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8"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9"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sp>
        <p:nvSpPr>
          <p:cNvPr id="41" name="文本框 40"/>
          <p:cNvSpPr txBox="1"/>
          <p:nvPr/>
        </p:nvSpPr>
        <p:spPr>
          <a:xfrm>
            <a:off x="2383742" y="4586502"/>
            <a:ext cx="7424516" cy="923330"/>
          </a:xfrm>
          <a:prstGeom prst="rect">
            <a:avLst/>
          </a:prstGeom>
          <a:noFill/>
        </p:spPr>
        <p:txBody>
          <a:bodyPr wrap="square" rtlCol="0">
            <a:spAutoFit/>
          </a:bodyPr>
          <a:lstStyle/>
          <a:p>
            <a:pPr algn="ctr"/>
            <a:r>
              <a:rPr lang="zh-CN" altLang="en-US" sz="5400"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欢迎各位老师批评指正</a:t>
            </a:r>
            <a:endParaRPr lang="zh-CN" altLang="en-US" sz="5400" dirty="0">
              <a:solidFill>
                <a:srgbClr val="1C437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2" name="文本框 19"/>
          <p:cNvSpPr txBox="1"/>
          <p:nvPr/>
        </p:nvSpPr>
        <p:spPr>
          <a:xfrm>
            <a:off x="1857829" y="3178314"/>
            <a:ext cx="8476342" cy="14465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THANK YOU </a:t>
            </a:r>
            <a:endParaRPr lang="zh-CN" altLang="en-US" sz="8800" dirty="0">
              <a:solidFill>
                <a:srgbClr val="1C4372"/>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06057"/>
            <a:ext cx="2731999" cy="1296637"/>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选题背景</a:t>
            </a:r>
            <a:endParaRPr lang="zh-CN" altLang="en-US" sz="2400" dirty="0">
              <a:solidFill>
                <a:srgbClr val="1C4372"/>
              </a:solidFill>
              <a:latin typeface="微软雅黑" panose="020B0503020204020204" pitchFamily="34" charset="-122"/>
              <a:ea typeface="微软雅黑" panose="020B0503020204020204" pitchFamily="34" charset="-122"/>
            </a:endParaRPr>
          </a:p>
          <a:p>
            <a:pPr>
              <a:lnSpc>
                <a:spcPct val="175000"/>
              </a:lnSpc>
            </a:pP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107565" y="3008630"/>
            <a:ext cx="8322310" cy="1014730"/>
          </a:xfrm>
          <a:prstGeom prst="rect">
            <a:avLst/>
          </a:prstGeom>
          <a:noFill/>
        </p:spPr>
        <p:txBody>
          <a:bodyPr wrap="square" rtlCol="0">
            <a:spAutoFit/>
          </a:bodyPr>
          <a:p>
            <a:r>
              <a:rPr lang="zh-CN" altLang="en-US" sz="6000">
                <a:ln w="22225">
                  <a:solidFill>
                    <a:schemeClr val="accent2"/>
                  </a:solidFill>
                  <a:prstDash val="solid"/>
                </a:ln>
                <a:solidFill>
                  <a:schemeClr val="accent2">
                    <a:lumMod val="40000"/>
                    <a:lumOff val="60000"/>
                  </a:schemeClr>
                </a:solidFill>
                <a:effectLst/>
              </a:rPr>
              <a:t>老龄化带来的不利影响</a:t>
            </a:r>
            <a:endParaRPr lang="zh-CN" altLang="en-US" sz="60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06057"/>
            <a:ext cx="2731999" cy="1296637"/>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选题背景</a:t>
            </a:r>
            <a:endParaRPr lang="zh-CN" altLang="en-US" sz="2400" dirty="0">
              <a:solidFill>
                <a:srgbClr val="1C4372"/>
              </a:solidFill>
              <a:latin typeface="微软雅黑" panose="020B0503020204020204" pitchFamily="34" charset="-122"/>
              <a:ea typeface="微软雅黑" panose="020B0503020204020204" pitchFamily="34" charset="-122"/>
            </a:endParaRPr>
          </a:p>
          <a:p>
            <a:pPr>
              <a:lnSpc>
                <a:spcPct val="175000"/>
              </a:lnSpc>
            </a:pP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692650" y="1418590"/>
            <a:ext cx="6205220" cy="4799965"/>
          </a:xfrm>
          <a:prstGeom prst="rect">
            <a:avLst/>
          </a:prstGeom>
          <a:noFill/>
        </p:spPr>
        <p:txBody>
          <a:bodyPr wrap="square" rtlCol="0">
            <a:spAutoFit/>
          </a:bodyPr>
          <a:p>
            <a:r>
              <a:rPr lang="en-US" altLang="zh-CN"/>
              <a:t>  </a:t>
            </a:r>
            <a:r>
              <a:rPr lang="zh-CN" altLang="en-US"/>
              <a:t>人口老龄化对劳动力供给、资本积累以及劳动生产率都会将产生不利影响，进而阻碍经济增长潜力的提升。在减少劳动力供给方面，老年人口比重上升意味着非老年人口比重下降，如果劳动参与率及人口出生率相对稳定，人口老龄化的结果必然是导致劳动力供给下降，潜在经济增长率面临下行的压力。在减少资本积累方面，老年人口是不再从事职业性生产活动的纯粹</a:t>
            </a:r>
            <a:r>
              <a:rPr lang="en-US" altLang="zh-CN"/>
              <a:t>“</a:t>
            </a:r>
            <a:r>
              <a:rPr lang="zh-CN" altLang="en-US"/>
              <a:t>消费型</a:t>
            </a:r>
            <a:r>
              <a:rPr lang="en-US" altLang="zh-CN"/>
              <a:t>”</a:t>
            </a:r>
            <a:r>
              <a:rPr lang="zh-CN" altLang="en-US"/>
              <a:t>人口，老年人口占总人口的比重越高，则意味着其分享产出成果的比例越高，经济产出可用于生产投资的比例相对越小，从而不利于资本积累，降低经济潜在产出水平。在放缓创新方面，劳动者随着年龄的增长，身体机能也会随之退化，体力、脑力都处于衰退状态，不仅难以胜任现有的工作，而且年长的劳动者一般也需要更长的时间来接受新技术、熟悉新设备，从而导致劳动生产率提升速度放缓，影响经济保持较快增长。大量研究也表明，成年人的创新创造性随年龄呈现出</a:t>
            </a:r>
            <a:r>
              <a:rPr lang="en-US" altLang="zh-CN"/>
              <a:t>“</a:t>
            </a:r>
            <a:r>
              <a:rPr lang="zh-CN" altLang="en-US"/>
              <a:t>倒</a:t>
            </a:r>
            <a:r>
              <a:rPr lang="en-US" altLang="zh-CN"/>
              <a:t>U</a:t>
            </a:r>
            <a:r>
              <a:rPr lang="zh-CN" altLang="en-US"/>
              <a:t>型</a:t>
            </a:r>
            <a:r>
              <a:rPr lang="en-US" altLang="zh-CN"/>
              <a:t>”</a:t>
            </a:r>
            <a:r>
              <a:rPr lang="zh-CN" altLang="en-US"/>
              <a:t>，创新创造能力的顶峰期在</a:t>
            </a:r>
            <a:r>
              <a:rPr lang="en-US" altLang="zh-CN"/>
              <a:t>30~40</a:t>
            </a:r>
            <a:r>
              <a:rPr lang="zh-CN" altLang="en-US"/>
              <a:t>岁期间，基础创新的发明大多发生在中青年阶段。</a:t>
            </a:r>
            <a:endParaRPr lang="zh-CN" altLang="en-US"/>
          </a:p>
        </p:txBody>
      </p:sp>
      <p:sp>
        <p:nvSpPr>
          <p:cNvPr id="10" name="文本框 9"/>
          <p:cNvSpPr txBox="1"/>
          <p:nvPr/>
        </p:nvSpPr>
        <p:spPr>
          <a:xfrm>
            <a:off x="521335" y="3244850"/>
            <a:ext cx="4064000" cy="1198880"/>
          </a:xfrm>
          <a:prstGeom prst="rect">
            <a:avLst/>
          </a:prstGeom>
          <a:noFill/>
        </p:spPr>
        <p:txBody>
          <a:bodyPr wrap="square" rtlCol="0">
            <a:spAutoFit/>
          </a:bodyPr>
          <a:p>
            <a:r>
              <a:rPr lang="en-US" altLang="zh-CN" sz="3600"/>
              <a:t>    </a:t>
            </a:r>
            <a:r>
              <a:rPr lang="zh-CN" altLang="en-US" sz="3600"/>
              <a:t>影响潜在经济增长率和创新能力</a:t>
            </a:r>
            <a:endParaRPr lang="en-US" altLang="zh-CN" sz="3600"/>
          </a:p>
        </p:txBody>
      </p:sp>
      <p:sp>
        <p:nvSpPr>
          <p:cNvPr id="11" name="文本框 10"/>
          <p:cNvSpPr txBox="1"/>
          <p:nvPr/>
        </p:nvSpPr>
        <p:spPr>
          <a:xfrm>
            <a:off x="1824355" y="2352675"/>
            <a:ext cx="4064000" cy="645160"/>
          </a:xfrm>
          <a:prstGeom prst="rect">
            <a:avLst/>
          </a:prstGeom>
          <a:noFill/>
        </p:spPr>
        <p:txBody>
          <a:bodyPr wrap="square" rtlCol="0">
            <a:spAutoFit/>
          </a:bodyPr>
          <a:p>
            <a:r>
              <a:rPr lang="zh-CN" altLang="en-US" sz="3600"/>
              <a:t>一</a:t>
            </a:r>
            <a:endParaRPr lang="zh-CN" altLang="en-US"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06057"/>
            <a:ext cx="2731999" cy="1296637"/>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选题背景</a:t>
            </a:r>
            <a:endParaRPr lang="zh-CN" altLang="en-US" sz="2400" dirty="0">
              <a:solidFill>
                <a:srgbClr val="1C4372"/>
              </a:solidFill>
              <a:latin typeface="微软雅黑" panose="020B0503020204020204" pitchFamily="34" charset="-122"/>
              <a:ea typeface="微软雅黑" panose="020B0503020204020204" pitchFamily="34" charset="-122"/>
            </a:endParaRPr>
          </a:p>
          <a:p>
            <a:pPr>
              <a:lnSpc>
                <a:spcPct val="175000"/>
              </a:lnSpc>
            </a:pP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824355" y="2352675"/>
            <a:ext cx="4064000" cy="645160"/>
          </a:xfrm>
          <a:prstGeom prst="rect">
            <a:avLst/>
          </a:prstGeom>
          <a:noFill/>
        </p:spPr>
        <p:txBody>
          <a:bodyPr wrap="square" rtlCol="0">
            <a:spAutoFit/>
          </a:bodyPr>
          <a:p>
            <a:r>
              <a:rPr lang="zh-CN" altLang="en-US" sz="3600"/>
              <a:t>二</a:t>
            </a:r>
            <a:endParaRPr lang="zh-CN" altLang="en-US" sz="3600"/>
          </a:p>
        </p:txBody>
      </p:sp>
      <p:sp>
        <p:nvSpPr>
          <p:cNvPr id="12" name="文本框 11"/>
          <p:cNvSpPr txBox="1"/>
          <p:nvPr/>
        </p:nvSpPr>
        <p:spPr>
          <a:xfrm>
            <a:off x="396875" y="3662045"/>
            <a:ext cx="6263640" cy="645160"/>
          </a:xfrm>
          <a:prstGeom prst="rect">
            <a:avLst/>
          </a:prstGeom>
          <a:noFill/>
        </p:spPr>
        <p:txBody>
          <a:bodyPr wrap="square" rtlCol="0">
            <a:spAutoFit/>
          </a:bodyPr>
          <a:p>
            <a:r>
              <a:rPr lang="zh-CN" altLang="en-US" sz="3600"/>
              <a:t>加大社会保障和公共服务压力</a:t>
            </a:r>
            <a:endParaRPr lang="zh-CN" altLang="en-US" sz="3600"/>
          </a:p>
        </p:txBody>
      </p:sp>
      <p:sp>
        <p:nvSpPr>
          <p:cNvPr id="13" name="文本框 12"/>
          <p:cNvSpPr txBox="1"/>
          <p:nvPr/>
        </p:nvSpPr>
        <p:spPr>
          <a:xfrm>
            <a:off x="6411595" y="450850"/>
            <a:ext cx="5346065" cy="5908040"/>
          </a:xfrm>
          <a:prstGeom prst="rect">
            <a:avLst/>
          </a:prstGeom>
          <a:noFill/>
        </p:spPr>
        <p:txBody>
          <a:bodyPr wrap="square" rtlCol="0">
            <a:spAutoFit/>
          </a:bodyPr>
          <a:p>
            <a:r>
              <a:rPr lang="zh-CN" altLang="en-US"/>
              <a:t>在养老保障体系方面，随着人口老龄化进程带来的老年人口抚养比持续攀升，养老金的供需矛盾将日益尖锐，基金可持续性问题不容忽视。在卫生健康服务体系方面，老年人对医疗服务的需求远高于其他人群，随着老年人口增多和老龄化率提高，家庭、政府为老年人在医疗健康方面支付的费用越来越高。医疗费用的增长速度将明显快于</a:t>
            </a:r>
            <a:r>
              <a:rPr lang="en-US" altLang="zh-CN"/>
              <a:t>GDP</a:t>
            </a:r>
            <a:r>
              <a:rPr lang="zh-CN" altLang="en-US"/>
              <a:t>增长速度，对医保基金的长期支付带来巨大压力。在养老服务体系方面，我国养老服务床位总量、服务质量均难以满足庞大老年人口的养老服务需求。</a:t>
            </a:r>
            <a:r>
              <a:rPr lang="en-US" altLang="zh-CN"/>
              <a:t>2021</a:t>
            </a:r>
            <a:r>
              <a:rPr lang="zh-CN" altLang="en-US"/>
              <a:t>年末我国养老服务床位</a:t>
            </a:r>
            <a:r>
              <a:rPr lang="en-US" altLang="zh-CN"/>
              <a:t>813.5</a:t>
            </a:r>
            <a:r>
              <a:rPr lang="zh-CN" altLang="en-US"/>
              <a:t>万张，而同期我国失能半失能老年人约</a:t>
            </a:r>
            <a:r>
              <a:rPr lang="en-US" altLang="zh-CN"/>
              <a:t>4000</a:t>
            </a:r>
            <a:r>
              <a:rPr lang="zh-CN" altLang="en-US"/>
              <a:t>万，加上空巢、留守、高龄老年人等都急需照护，社会化养老供需缺口较大。居家社区养老服务供给不足，社区实现养老服务设施覆盖的比例非常低，专业服务向居家社区延伸的能力还比较有限，无法充分匹配家门口的养老需求。优质普惠养老服务供给不足，与养老事业进入普惠型发展新阶段、人民群众对养老服务的支付能力不相匹配。农村养老服务水平不高，与农村人口转移流出问题相互强化，给巩固拓展脱贫攻坚成果、实现乡村振兴战略带来挑战。</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06057"/>
            <a:ext cx="2731999" cy="1296637"/>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选题背景</a:t>
            </a:r>
            <a:endParaRPr lang="zh-CN" altLang="en-US" sz="2400" dirty="0">
              <a:solidFill>
                <a:srgbClr val="1C4372"/>
              </a:solidFill>
              <a:latin typeface="微软雅黑" panose="020B0503020204020204" pitchFamily="34" charset="-122"/>
              <a:ea typeface="微软雅黑" panose="020B0503020204020204" pitchFamily="34" charset="-122"/>
            </a:endParaRPr>
          </a:p>
          <a:p>
            <a:pPr>
              <a:lnSpc>
                <a:spcPct val="175000"/>
              </a:lnSpc>
            </a:pP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824355" y="2352675"/>
            <a:ext cx="4064000" cy="645160"/>
          </a:xfrm>
          <a:prstGeom prst="rect">
            <a:avLst/>
          </a:prstGeom>
          <a:noFill/>
        </p:spPr>
        <p:txBody>
          <a:bodyPr wrap="square" rtlCol="0">
            <a:spAutoFit/>
          </a:bodyPr>
          <a:p>
            <a:r>
              <a:rPr lang="zh-CN" altLang="en-US" sz="3600"/>
              <a:t>三</a:t>
            </a:r>
            <a:endParaRPr lang="zh-CN" altLang="en-US" sz="3600"/>
          </a:p>
        </p:txBody>
      </p:sp>
      <p:sp>
        <p:nvSpPr>
          <p:cNvPr id="12" name="文本框 11"/>
          <p:cNvSpPr txBox="1"/>
          <p:nvPr/>
        </p:nvSpPr>
        <p:spPr>
          <a:xfrm>
            <a:off x="260985" y="3662045"/>
            <a:ext cx="5426075" cy="645160"/>
          </a:xfrm>
          <a:prstGeom prst="rect">
            <a:avLst/>
          </a:prstGeom>
          <a:noFill/>
        </p:spPr>
        <p:txBody>
          <a:bodyPr wrap="square" rtlCol="0">
            <a:spAutoFit/>
          </a:bodyPr>
          <a:p>
            <a:r>
              <a:rPr lang="zh-CN" altLang="en-US" sz="3600"/>
              <a:t>影响家庭功能和代际和谐</a:t>
            </a:r>
            <a:endParaRPr lang="zh-CN" altLang="en-US" sz="3600"/>
          </a:p>
        </p:txBody>
      </p:sp>
      <p:sp>
        <p:nvSpPr>
          <p:cNvPr id="13" name="文本框 12"/>
          <p:cNvSpPr txBox="1"/>
          <p:nvPr/>
        </p:nvSpPr>
        <p:spPr>
          <a:xfrm>
            <a:off x="5411470" y="1443990"/>
            <a:ext cx="5346065" cy="3969385"/>
          </a:xfrm>
          <a:prstGeom prst="rect">
            <a:avLst/>
          </a:prstGeom>
          <a:noFill/>
        </p:spPr>
        <p:txBody>
          <a:bodyPr wrap="square" rtlCol="0">
            <a:spAutoFit/>
          </a:bodyPr>
          <a:p>
            <a:r>
              <a:rPr lang="zh-CN" altLang="en-US"/>
              <a:t>我国在人口老龄化的进程中，同时还伴随着家庭结构小型化、空巢化、家庭观念淡化的现象，导致家庭养老保障功能快速弱化。传统的家庭观念正在逐渐淡化，社会上出现一些重小轻老、淡漠老年人、远离老年人，甚至歧视老年人的现象，老年人的物质和情感需求得不到相应满足，传统的家庭养老面临着严峻的考验。代际之间的经济和伦理关系也发生着变化，年轻人将更多的时间和精力用在工作和学习上，注重生活品质、休闲娱乐和自我发展，用来照顾老人的时间和精力有限。此外，现代生活节奏加快、人们的生活压力逐渐增大，年轻人形成普遍的</a:t>
            </a:r>
            <a:r>
              <a:rPr lang="en-US" altLang="zh-CN"/>
              <a:t>“</a:t>
            </a:r>
            <a:r>
              <a:rPr lang="zh-CN" altLang="en-US"/>
              <a:t>物质至上</a:t>
            </a:r>
            <a:r>
              <a:rPr lang="en-US" altLang="zh-CN"/>
              <a:t>”</a:t>
            </a:r>
            <a:r>
              <a:rPr lang="zh-CN" altLang="en-US"/>
              <a:t>的价值观，导致养老从以往的</a:t>
            </a:r>
            <a:r>
              <a:rPr lang="en-US" altLang="zh-CN"/>
              <a:t>“</a:t>
            </a:r>
            <a:r>
              <a:rPr lang="zh-CN" altLang="en-US"/>
              <a:t>用心</a:t>
            </a:r>
            <a:r>
              <a:rPr lang="en-US" altLang="zh-CN"/>
              <a:t>”</a:t>
            </a:r>
            <a:r>
              <a:rPr lang="zh-CN" altLang="en-US"/>
              <a:t>逐渐转变为</a:t>
            </a:r>
            <a:r>
              <a:rPr lang="en-US" altLang="zh-CN"/>
              <a:t>“</a:t>
            </a:r>
            <a:r>
              <a:rPr lang="zh-CN" altLang="en-US"/>
              <a:t>用钱</a:t>
            </a:r>
            <a:r>
              <a:rPr lang="en-US" altLang="zh-CN"/>
              <a:t>”</a:t>
            </a:r>
            <a:r>
              <a:rPr lang="zh-CN" altLang="en-US"/>
              <a:t>模式，传统家庭观念中赡养父母的思想逐渐异化为用物质、金钱供养老人的思想。</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06057"/>
            <a:ext cx="2731999" cy="1296637"/>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选题背景</a:t>
            </a:r>
            <a:endParaRPr lang="zh-CN" altLang="en-US" sz="2400" dirty="0">
              <a:solidFill>
                <a:srgbClr val="1C4372"/>
              </a:solidFill>
              <a:latin typeface="微软雅黑" panose="020B0503020204020204" pitchFamily="34" charset="-122"/>
              <a:ea typeface="微软雅黑" panose="020B0503020204020204" pitchFamily="34" charset="-122"/>
            </a:endParaRPr>
          </a:p>
          <a:p>
            <a:pPr>
              <a:lnSpc>
                <a:spcPct val="175000"/>
              </a:lnSpc>
            </a:pP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824355" y="2352675"/>
            <a:ext cx="4064000" cy="645160"/>
          </a:xfrm>
          <a:prstGeom prst="rect">
            <a:avLst/>
          </a:prstGeom>
          <a:noFill/>
        </p:spPr>
        <p:txBody>
          <a:bodyPr wrap="square" rtlCol="0">
            <a:spAutoFit/>
          </a:bodyPr>
          <a:p>
            <a:r>
              <a:rPr lang="zh-CN" altLang="en-US" sz="3600"/>
              <a:t>四</a:t>
            </a:r>
            <a:endParaRPr lang="zh-CN" altLang="en-US" sz="3600"/>
          </a:p>
        </p:txBody>
      </p:sp>
      <p:sp>
        <p:nvSpPr>
          <p:cNvPr id="12" name="文本框 11"/>
          <p:cNvSpPr txBox="1"/>
          <p:nvPr/>
        </p:nvSpPr>
        <p:spPr>
          <a:xfrm>
            <a:off x="260350" y="3662045"/>
            <a:ext cx="5069205" cy="645160"/>
          </a:xfrm>
          <a:prstGeom prst="rect">
            <a:avLst/>
          </a:prstGeom>
          <a:noFill/>
        </p:spPr>
        <p:txBody>
          <a:bodyPr wrap="square" rtlCol="0">
            <a:spAutoFit/>
          </a:bodyPr>
          <a:p>
            <a:r>
              <a:rPr lang="zh-CN" altLang="en-US" sz="3600"/>
              <a:t>威胁农村地区社会稳定</a:t>
            </a:r>
            <a:endParaRPr lang="zh-CN" altLang="en-US" sz="3600"/>
          </a:p>
        </p:txBody>
      </p:sp>
      <p:sp>
        <p:nvSpPr>
          <p:cNvPr id="13" name="文本框 12"/>
          <p:cNvSpPr txBox="1"/>
          <p:nvPr/>
        </p:nvSpPr>
        <p:spPr>
          <a:xfrm>
            <a:off x="5411470" y="1443990"/>
            <a:ext cx="5346065" cy="3969385"/>
          </a:xfrm>
          <a:prstGeom prst="rect">
            <a:avLst/>
          </a:prstGeom>
          <a:noFill/>
        </p:spPr>
        <p:txBody>
          <a:bodyPr wrap="square" rtlCol="0">
            <a:spAutoFit/>
          </a:bodyPr>
          <a:p>
            <a:r>
              <a:rPr lang="zh-CN" altLang="en-US"/>
              <a:t>随着新型城镇化稳步推进，农村青壮年劳动力持续向城市迁移，农村人口老龄化程度不断加重，空巢、高龄、失能老年人问题更加突出。七普数据显示，我国</a:t>
            </a:r>
            <a:r>
              <a:rPr lang="en-US" altLang="zh-CN"/>
              <a:t>60</a:t>
            </a:r>
            <a:r>
              <a:rPr lang="zh-CN" altLang="en-US"/>
              <a:t>岁、</a:t>
            </a:r>
            <a:r>
              <a:rPr lang="en-US" altLang="zh-CN"/>
              <a:t>65</a:t>
            </a:r>
            <a:r>
              <a:rPr lang="zh-CN" altLang="en-US"/>
              <a:t>岁及以上农村老年人口分别为</a:t>
            </a:r>
            <a:r>
              <a:rPr lang="en-US" altLang="zh-CN"/>
              <a:t>1.31</a:t>
            </a:r>
            <a:r>
              <a:rPr lang="zh-CN" altLang="en-US"/>
              <a:t>亿人、</a:t>
            </a:r>
            <a:r>
              <a:rPr lang="en-US" altLang="zh-CN"/>
              <a:t>0.9</a:t>
            </a:r>
            <a:r>
              <a:rPr lang="zh-CN" altLang="en-US"/>
              <a:t>亿人，占农村地区总人口比重为</a:t>
            </a:r>
            <a:r>
              <a:rPr lang="en-US" altLang="zh-CN"/>
              <a:t>23.8%</a:t>
            </a:r>
            <a:r>
              <a:rPr lang="zh-CN" altLang="en-US"/>
              <a:t>、</a:t>
            </a:r>
            <a:r>
              <a:rPr lang="en-US" altLang="zh-CN"/>
              <a:t>17.7%</a:t>
            </a:r>
            <a:r>
              <a:rPr lang="zh-CN" altLang="en-US"/>
              <a:t>，分别高出城镇</a:t>
            </a:r>
            <a:r>
              <a:rPr lang="en-US" altLang="zh-CN"/>
              <a:t>8.0</a:t>
            </a:r>
            <a:r>
              <a:rPr lang="zh-CN" altLang="en-US"/>
              <a:t>个百分点、</a:t>
            </a:r>
            <a:r>
              <a:rPr lang="en-US" altLang="zh-CN"/>
              <a:t>6.6</a:t>
            </a:r>
            <a:r>
              <a:rPr lang="zh-CN" altLang="en-US"/>
              <a:t>个百分点。养老问题的重点在农村，难点也在农村。目前，我国城乡居民养老保险保障水平较低，月养老金不足</a:t>
            </a:r>
            <a:r>
              <a:rPr lang="en-US" altLang="zh-CN"/>
              <a:t>200</a:t>
            </a:r>
            <a:r>
              <a:rPr lang="zh-CN" altLang="en-US"/>
              <a:t>元，绝大部分农村老年人没有可观、体面的收入来源和财富储备，加上农村地区医疗卫生资源相对薄弱、医养结合条件差，农村老年人养老短板比较突出，甚至出现</a:t>
            </a:r>
            <a:r>
              <a:rPr lang="en-US" altLang="zh-CN"/>
              <a:t>“</a:t>
            </a:r>
            <a:r>
              <a:rPr lang="zh-CN" altLang="en-US"/>
              <a:t>农村留守老人无人照料</a:t>
            </a:r>
            <a:r>
              <a:rPr lang="en-US" altLang="zh-CN"/>
              <a:t>”“</a:t>
            </a:r>
            <a:r>
              <a:rPr lang="zh-CN" altLang="en-US"/>
              <a:t>农村老年人自杀率偏高</a:t>
            </a:r>
            <a:r>
              <a:rPr lang="en-US" altLang="zh-CN"/>
              <a:t>”</a:t>
            </a:r>
            <a:r>
              <a:rPr lang="zh-CN" altLang="en-US"/>
              <a:t>等社会问题，冲击社会道德底线，给农村地区社会稳定带来潜在威胁。</a:t>
            </a:r>
            <a:endParaRPr lang="zh-CN" altLang="en-US"/>
          </a:p>
        </p:txBody>
      </p:sp>
    </p:spTree>
  </p:cSld>
  <p:clrMapOvr>
    <a:masterClrMapping/>
  </p:clrMapOvr>
</p:sld>
</file>

<file path=ppt/tags/tag1.xml><?xml version="1.0" encoding="utf-8"?>
<p:tagLst xmlns:p="http://schemas.openxmlformats.org/presentationml/2006/main">
  <p:tag name="KSO_WM_DIAGRAM_VIRTUALLY_FRAME" val="{&quot;height&quot;:270.13370078740155,&quot;left&quot;:465.8056692913386,&quot;top&quot;:125.74834645669291,&quot;width&quot;:361.5053543307087}"/>
</p:tagLst>
</file>

<file path=ppt/tags/tag10.xml><?xml version="1.0" encoding="utf-8"?>
<p:tagLst xmlns:p="http://schemas.openxmlformats.org/presentationml/2006/main">
  <p:tag name="KSO_WM_DIAGRAM_VIRTUALLY_FRAME" val="{&quot;height&quot;:270.13370078740155,&quot;left&quot;:465.8056692913386,&quot;top&quot;:125.74834645669291,&quot;width&quot;:361.5053543307087}"/>
</p:tagLst>
</file>

<file path=ppt/tags/tag11.xml><?xml version="1.0" encoding="utf-8"?>
<p:tagLst xmlns:p="http://schemas.openxmlformats.org/presentationml/2006/main">
  <p:tag name="KSO_WM_DIAGRAM_VIRTUALLY_FRAME" val="{&quot;height&quot;:270.13370078740155,&quot;left&quot;:465.8056692913386,&quot;top&quot;:125.74834645669291,&quot;width&quot;:361.5053543307087}"/>
</p:tagLst>
</file>

<file path=ppt/tags/tag12.xml><?xml version="1.0" encoding="utf-8"?>
<p:tagLst xmlns:p="http://schemas.openxmlformats.org/presentationml/2006/main">
  <p:tag name="KSO_WM_DIAGRAM_VIRTUALLY_FRAME" val="{&quot;height&quot;:270.13370078740155,&quot;left&quot;:465.8056692913386,&quot;top&quot;:125.74834645669291,&quot;width&quot;:361.5053543307087}"/>
</p:tagLst>
</file>

<file path=ppt/tags/tag2.xml><?xml version="1.0" encoding="utf-8"?>
<p:tagLst xmlns:p="http://schemas.openxmlformats.org/presentationml/2006/main">
  <p:tag name="KSO_WM_DIAGRAM_VIRTUALLY_FRAME" val="{&quot;height&quot;:270.13370078740155,&quot;left&quot;:465.8056692913386,&quot;top&quot;:125.74834645669291,&quot;width&quot;:361.5053543307087}"/>
</p:tagLst>
</file>

<file path=ppt/tags/tag3.xml><?xml version="1.0" encoding="utf-8"?>
<p:tagLst xmlns:p="http://schemas.openxmlformats.org/presentationml/2006/main">
  <p:tag name="KSO_WM_DIAGRAM_VIRTUALLY_FRAME" val="{&quot;height&quot;:270.13370078740155,&quot;left&quot;:465.8056692913386,&quot;top&quot;:125.74834645669291,&quot;width&quot;:361.5053543307087}"/>
</p:tagLst>
</file>

<file path=ppt/tags/tag4.xml><?xml version="1.0" encoding="utf-8"?>
<p:tagLst xmlns:p="http://schemas.openxmlformats.org/presentationml/2006/main">
  <p:tag name="KSO_WM_DIAGRAM_VIRTUALLY_FRAME" val="{&quot;height&quot;:270.13370078740155,&quot;left&quot;:465.8056692913386,&quot;top&quot;:125.74834645669291,&quot;width&quot;:361.5053543307087}"/>
</p:tagLst>
</file>

<file path=ppt/tags/tag5.xml><?xml version="1.0" encoding="utf-8"?>
<p:tagLst xmlns:p="http://schemas.openxmlformats.org/presentationml/2006/main">
  <p:tag name="KSO_WM_DIAGRAM_VIRTUALLY_FRAME" val="{&quot;height&quot;:270.13370078740155,&quot;left&quot;:465.8056692913386,&quot;top&quot;:125.74834645669291,&quot;width&quot;:361.5053543307087}"/>
</p:tagLst>
</file>

<file path=ppt/tags/tag6.xml><?xml version="1.0" encoding="utf-8"?>
<p:tagLst xmlns:p="http://schemas.openxmlformats.org/presentationml/2006/main">
  <p:tag name="KSO_WM_DIAGRAM_VIRTUALLY_FRAME" val="{&quot;height&quot;:270.13370078740155,&quot;left&quot;:465.8056692913386,&quot;top&quot;:125.74834645669291,&quot;width&quot;:361.5053543307087}"/>
</p:tagLst>
</file>

<file path=ppt/tags/tag7.xml><?xml version="1.0" encoding="utf-8"?>
<p:tagLst xmlns:p="http://schemas.openxmlformats.org/presentationml/2006/main">
  <p:tag name="KSO_WM_DIAGRAM_VIRTUALLY_FRAME" val="{&quot;height&quot;:270.13370078740155,&quot;left&quot;:465.8056692913386,&quot;top&quot;:125.74834645669291,&quot;width&quot;:361.5053543307087}"/>
</p:tagLst>
</file>

<file path=ppt/tags/tag8.xml><?xml version="1.0" encoding="utf-8"?>
<p:tagLst xmlns:p="http://schemas.openxmlformats.org/presentationml/2006/main">
  <p:tag name="KSO_WM_DIAGRAM_VIRTUALLY_FRAME" val="{&quot;height&quot;:270.13370078740155,&quot;left&quot;:465.8056692913386,&quot;top&quot;:125.74834645669291,&quot;width&quot;:361.5053543307087}"/>
</p:tagLst>
</file>

<file path=ppt/tags/tag9.xml><?xml version="1.0" encoding="utf-8"?>
<p:tagLst xmlns:p="http://schemas.openxmlformats.org/presentationml/2006/main">
  <p:tag name="KSO_WM_DIAGRAM_VIRTUALLY_FRAME" val="{&quot;height&quot;:270.13370078740155,&quot;left&quot;:465.8056692913386,&quot;top&quot;:125.74834645669291,&quot;width&quot;:361.505354330708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5084</Words>
  <Application>WPS 演示</Application>
  <PresentationFormat>宽屏</PresentationFormat>
  <Paragraphs>445</Paragraphs>
  <Slides>49</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49</vt:i4>
      </vt:variant>
    </vt:vector>
  </HeadingPairs>
  <TitlesOfParts>
    <vt:vector size="66" baseType="lpstr">
      <vt:lpstr>Arial</vt:lpstr>
      <vt:lpstr>宋体</vt:lpstr>
      <vt:lpstr>Wingdings</vt:lpstr>
      <vt:lpstr>微软雅黑</vt:lpstr>
      <vt:lpstr>Arial</vt:lpstr>
      <vt:lpstr>方正清刻本悦宋简体</vt:lpstr>
      <vt:lpstr>Times New Roman</vt:lpstr>
      <vt:lpstr>等线</vt:lpstr>
      <vt:lpstr>Arial Unicode MS</vt:lpstr>
      <vt:lpstr>Calibri</vt:lpstr>
      <vt:lpstr>华文楷体</vt:lpstr>
      <vt:lpstr>华文琥珀</vt:lpstr>
      <vt:lpstr>仿宋</vt:lpstr>
      <vt:lpstr>华文仿宋</vt:lpstr>
      <vt:lpstr>华文新魏</vt:lpstr>
      <vt:lpstr>华文隶书</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情缘素材：https://haosc.taobao.com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wzy</dc:creator>
  <cp:lastModifiedBy>visions</cp:lastModifiedBy>
  <cp:revision>34</cp:revision>
  <dcterms:created xsi:type="dcterms:W3CDTF">2018-04-04T02:22:00Z</dcterms:created>
  <dcterms:modified xsi:type="dcterms:W3CDTF">2024-12-10T07:21:06Z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2052-12.1.0.18912</vt:lpwstr>
  </property>
  <property fmtid="{D5CDD505-2E9C-101B-9397-08002B2CF9AE}" pid="3" name="ICV">
    <vt:lpwstr>3BDB4B1509654D12B7B539B9F1D0813D_12</vt:lpwstr>
  </property>
</Properties>
</file>