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8" r:id="rId4"/>
    <p:sldId id="412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0" r:id="rId55"/>
    <p:sldId id="311" r:id="rId56"/>
    <p:sldId id="334" r:id="rId57"/>
    <p:sldId id="335" r:id="rId58"/>
    <p:sldId id="411" r:id="rId59"/>
    <p:sldId id="409" r:id="rId60"/>
    <p:sldId id="337" r:id="rId61"/>
    <p:sldId id="338" r:id="rId62"/>
    <p:sldId id="413" r:id="rId63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" initials="h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FF"/>
    <a:srgbClr val="0066FF"/>
    <a:srgbClr val="D9FDA5"/>
    <a:srgbClr val="FFFFFF"/>
    <a:srgbClr val="D9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617" autoAdjust="0"/>
    <p:restoredTop sz="94659" autoAdjust="0"/>
  </p:normalViewPr>
  <p:slideViewPr>
    <p:cSldViewPr snapToObjects="1">
      <p:cViewPr>
        <p:scale>
          <a:sx n="80" d="100"/>
          <a:sy n="80" d="100"/>
        </p:scale>
        <p:origin x="-2544" y="-816"/>
      </p:cViewPr>
      <p:guideLst>
        <p:guide orient="horz" pos="2142"/>
        <p:guide pos="2880"/>
      </p:guideLst>
    </p:cSldViewPr>
  </p:slideViewPr>
  <p:outlineViewPr>
    <p:cViewPr>
      <p:scale>
        <a:sx n="33" d="100"/>
        <a:sy n="33" d="100"/>
      </p:scale>
      <p:origin x="0" y="1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D557796-EEBA-4DBC-B322-5BD63D8678F2}" type="datetimeFigureOut">
              <a:rPr lang="zh-CN" altLang="en-US"/>
              <a:pPr>
                <a:defRPr/>
              </a:pPr>
              <a:t>2023/11/6</a:t>
            </a:fld>
            <a:endParaRPr lang="en-US"/>
          </a:p>
        </p:txBody>
      </p:sp>
      <p:sp>
        <p:nvSpPr>
          <p:cNvPr id="1566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38238" y="747713"/>
            <a:ext cx="4556125" cy="374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A29B0E5-E848-46B2-BFB8-A4B79E33D37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7812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36513"/>
            <a:ext cx="2057400" cy="6230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36513"/>
            <a:ext cx="6019800" cy="6230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28" tIns="45715" rIns="91428" bIns="45715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6481" y="6356933"/>
            <a:ext cx="2134080" cy="364281"/>
          </a:xfrm>
          <a:prstGeom prst="rect">
            <a:avLst/>
          </a:prstGeom>
        </p:spPr>
        <p:txBody>
          <a:bodyPr lIns="91428" tIns="45715" rIns="91428" bIns="45715"/>
          <a:lstStyle>
            <a:lvl1pPr>
              <a:spcBef>
                <a:spcPct val="0"/>
              </a:spcBef>
              <a:defRPr sz="1600" b="0">
                <a:solidFill>
                  <a:prstClr val="black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800" y="6356933"/>
            <a:ext cx="2894400" cy="364281"/>
          </a:xfrm>
          <a:prstGeom prst="rect">
            <a:avLst/>
          </a:prstGeom>
        </p:spPr>
        <p:txBody>
          <a:bodyPr lIns="91428" tIns="45715" rIns="91428" bIns="45715"/>
          <a:lstStyle>
            <a:lvl1pPr>
              <a:spcBef>
                <a:spcPct val="0"/>
              </a:spcBef>
              <a:defRPr sz="1600" b="0">
                <a:solidFill>
                  <a:prstClr val="black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441" y="6356933"/>
            <a:ext cx="2134080" cy="364281"/>
          </a:xfrm>
          <a:prstGeom prst="rect">
            <a:avLst/>
          </a:prstGeom>
        </p:spPr>
        <p:txBody>
          <a:bodyPr vert="horz" wrap="square" lIns="91428" tIns="45715" rIns="91428" bIns="4571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600" b="0">
                <a:solidFill>
                  <a:prstClr val="black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4501FFB7-D9FD-4025-B847-EA3BAE1DFA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9850"/>
            <a:ext cx="40386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6513"/>
            <a:ext cx="82296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 smtClean="0"/>
              <a:t>单击此处编辑母版标题样式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9850"/>
            <a:ext cx="82296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5510213" y="6454775"/>
            <a:ext cx="4103687" cy="33496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 sz="1600" b="1" smtClean="0">
              <a:solidFill>
                <a:schemeClr val="bg1"/>
              </a:solidFill>
            </a:endParaRPr>
          </a:p>
        </p:txBody>
      </p:sp>
      <p:sp>
        <p:nvSpPr>
          <p:cNvPr id="2056" name="WordArt 8"/>
          <p:cNvSpPr>
            <a:spLocks noChangeArrowheads="1" noChangeShapeType="1"/>
          </p:cNvSpPr>
          <p:nvPr userDrawn="1"/>
        </p:nvSpPr>
        <p:spPr bwMode="auto">
          <a:xfrm rot="-1980000">
            <a:off x="1908175" y="2205038"/>
            <a:ext cx="5337175" cy="29765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noFill/>
                <a:latin typeface="华文琥珀"/>
                <a:ea typeface="华文琥珀"/>
              </a:rPr>
              <a:t>中国人民大学</a:t>
            </a:r>
          </a:p>
          <a:p>
            <a:pPr algn="ctr"/>
            <a:endParaRPr lang="zh-CN" alt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noFill/>
              <a:latin typeface="华文琥珀"/>
              <a:ea typeface="华文琥珀"/>
            </a:endParaRPr>
          </a:p>
          <a:p>
            <a:pPr algn="ctr"/>
            <a:endParaRPr lang="zh-CN" altLang="en-US" sz="3600" kern="10">
              <a:ln w="9525">
                <a:solidFill>
                  <a:schemeClr val="bg1"/>
                </a:solidFill>
                <a:round/>
                <a:headEnd/>
                <a:tailEnd/>
              </a:ln>
              <a:noFill/>
              <a:latin typeface="华文琥珀"/>
              <a:ea typeface="华文琥珀"/>
            </a:endParaRPr>
          </a:p>
          <a:p>
            <a:pPr algn="ctr"/>
            <a:r>
              <a:rPr lang="zh-CN" altLang="en-US" sz="3600" kern="1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noFill/>
                <a:latin typeface="华文琥珀"/>
                <a:ea typeface="华文琥珀"/>
              </a:rPr>
              <a:t>数据库系统概论</a:t>
            </a:r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5465763" y="6516688"/>
            <a:ext cx="4103687" cy="3349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 b="1" smtClean="0">
                <a:solidFill>
                  <a:schemeClr val="bg1"/>
                </a:solidFill>
              </a:rPr>
              <a:t>An Introduction to Database System</a:t>
            </a:r>
          </a:p>
        </p:txBody>
      </p:sp>
      <p:pic>
        <p:nvPicPr>
          <p:cNvPr id="11" name="图片 5" descr="C:\Users\ManZhongxun\Desktop\电子工程学院logo-03.pn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858125" y="-22225"/>
            <a:ext cx="1285875" cy="10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01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1438" y="71438"/>
            <a:ext cx="1071562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矩形 15">
            <a:extLst>
              <a:ext uri="{FF2B5EF4-FFF2-40B4-BE49-F238E27FC236}"/>
            </a:extLst>
          </p:cNvPr>
          <p:cNvPicPr>
            <a:picLocks noChangeArrowheads="1"/>
          </p:cNvPicPr>
          <p:nvPr userDrawn="1"/>
        </p:nvPicPr>
        <p:blipFill>
          <a:blip r:embed="rId16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457200" y="1140864"/>
            <a:ext cx="8226708" cy="40216"/>
          </a:xfrm>
          <a:prstGeom prst="rect">
            <a:avLst/>
          </a:prstGeom>
          <a:noFill/>
          <a:ln w="1587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extLst>
            <a:ext uri="{909E8E84-426E-40DD-AFC4-6F175D3DCCD1}"/>
            <a:ext uri="{91240B29-F687-4F45-9708-019B960494DF}"/>
          </a:extLst>
        </p:spPr>
      </p:pic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A9F965-89E0-435B-943D-87A2D2CB9EC3}" type="datetimeFigureOut">
              <a:rPr lang="zh-CN" altLang="en-US"/>
              <a:pPr>
                <a:defRPr/>
              </a:pPr>
              <a:t>2023/11/6</a:t>
            </a:fld>
            <a:endParaRPr lang="zh-CN" altLang="en-US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Text Box 7"/>
          <p:cNvSpPr txBox="1">
            <a:spLocks noChangeArrowheads="1"/>
          </p:cNvSpPr>
          <p:nvPr userDrawn="1"/>
        </p:nvSpPr>
        <p:spPr bwMode="auto">
          <a:xfrm>
            <a:off x="7215188" y="6383338"/>
            <a:ext cx="18573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altLang="zh-CN" sz="1600" b="1" dirty="0">
                <a:solidFill>
                  <a:schemeClr val="bg1"/>
                </a:solidFill>
              </a:rPr>
              <a:t>An  </a:t>
            </a:r>
            <a:r>
              <a:rPr lang="zh-CN" altLang="en-US" sz="1600" dirty="0"/>
              <a:t>数据库系统</a:t>
            </a:r>
            <a:endParaRPr lang="en-US" altLang="zh-CN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2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395536" y="1629296"/>
            <a:ext cx="8208963" cy="3527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SzPct val="100000"/>
            </a:pPr>
            <a:endParaRPr lang="zh-CN" altLang="en-US" sz="6000" b="1" dirty="0" smtClean="0">
              <a:latin typeface="黑体" pitchFamily="49" charset="-122"/>
              <a:ea typeface="黑体" pitchFamily="49" charset="-122"/>
              <a:sym typeface="黑体" pitchFamily="49" charset="-122"/>
            </a:endParaRPr>
          </a:p>
          <a:p>
            <a:pPr algn="ctr">
              <a:buSzPct val="100000"/>
            </a:pPr>
            <a:r>
              <a:rPr lang="zh-CN" altLang="en-US" sz="4800" b="1" dirty="0" smtClean="0">
                <a:latin typeface="黑体" pitchFamily="49" charset="-122"/>
                <a:ea typeface="黑体" pitchFamily="49" charset="-122"/>
                <a:sym typeface="黑体" pitchFamily="49" charset="-122"/>
              </a:rPr>
              <a:t>第六</a:t>
            </a:r>
            <a:r>
              <a:rPr lang="zh-CN" altLang="en-US" sz="4800" b="1" dirty="0">
                <a:latin typeface="黑体" pitchFamily="49" charset="-122"/>
                <a:ea typeface="黑体" pitchFamily="49" charset="-122"/>
                <a:sym typeface="黑体" pitchFamily="49" charset="-122"/>
              </a:rPr>
              <a:t>章  关系数据理论</a:t>
            </a:r>
          </a:p>
          <a:p>
            <a:pPr algn="ctr">
              <a:buSzPct val="100000"/>
            </a:pPr>
            <a:r>
              <a:rPr lang="zh-CN" altLang="en-US" sz="6000" b="1" dirty="0">
                <a:latin typeface="黑体" pitchFamily="49" charset="-122"/>
                <a:ea typeface="黑体" pitchFamily="49" charset="-122"/>
                <a:sym typeface="黑体" pitchFamily="49" charset="-122"/>
              </a:rPr>
              <a:t/>
            </a:r>
            <a:br>
              <a:rPr lang="zh-CN" altLang="en-US" sz="6000" b="1" dirty="0">
                <a:latin typeface="黑体" pitchFamily="49" charset="-122"/>
                <a:ea typeface="黑体" pitchFamily="49" charset="-122"/>
                <a:sym typeface="黑体" pitchFamily="49" charset="-122"/>
              </a:rPr>
            </a:br>
            <a:endParaRPr lang="en-US" altLang="zh-CN" sz="3600" b="1" dirty="0"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3078" name="Rectangle 3"/>
          <p:cNvSpPr>
            <a:spLocks noChangeArrowheads="1"/>
          </p:cNvSpPr>
          <p:nvPr/>
        </p:nvSpPr>
        <p:spPr bwMode="auto">
          <a:xfrm>
            <a:off x="1692275" y="5568950"/>
            <a:ext cx="5256213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zh-CN" altLang="en-US" sz="2400" b="1" dirty="0">
                <a:solidFill>
                  <a:schemeClr val="bg1"/>
                </a:solidFill>
                <a:latin typeface="Times-Roman" charset="0"/>
                <a:ea typeface="隶书" pitchFamily="49" charset="-122"/>
                <a:sym typeface="Times-Roman" charset="0"/>
              </a:rPr>
              <a:t>中国人民大学信息学院</a:t>
            </a:r>
            <a:endParaRPr lang="en-US" sz="2400" b="1" dirty="0">
              <a:solidFill>
                <a:schemeClr val="bg1"/>
              </a:solidFill>
              <a:latin typeface="Times-Roman" charset="0"/>
              <a:ea typeface="隶书" pitchFamily="49" charset="-122"/>
              <a:sym typeface="Times-Roman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endParaRPr lang="zh-CN" altLang="en-US" sz="2400" b="1" dirty="0">
              <a:solidFill>
                <a:schemeClr val="bg1"/>
              </a:solidFill>
              <a:latin typeface="Times-Roman" charset="0"/>
              <a:ea typeface="隶书" pitchFamily="49" charset="-122"/>
              <a:sym typeface="Times-Roman" charset="0"/>
            </a:endParaRP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2214563" y="3833819"/>
            <a:ext cx="5000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电子工程学院（人工智能学院）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smtClean="0">
                <a:sym typeface="微软雅黑" pitchFamily="34" charset="-122"/>
              </a:rPr>
              <a:t> </a:t>
            </a:r>
            <a:r>
              <a:rPr lang="zh-CN" altLang="en-US" sz="360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zh-CN" altLang="en-US" dirty="0" smtClean="0">
                <a:sym typeface="Calibri" pitchFamily="34" charset="0"/>
              </a:rPr>
              <a:t>例</a:t>
            </a:r>
            <a:r>
              <a:rPr lang="en-US" altLang="zh-CN" dirty="0" smtClean="0">
                <a:sym typeface="Calibri" pitchFamily="34" charset="0"/>
              </a:rPr>
              <a:t>6.1] </a:t>
            </a:r>
            <a:r>
              <a:rPr lang="zh-CN" altLang="en-US" dirty="0" smtClean="0">
                <a:sym typeface="Calibri" pitchFamily="34" charset="0"/>
              </a:rPr>
              <a:t>建立一个描述学校教务的数据库。</a:t>
            </a:r>
            <a:br>
              <a:rPr lang="zh-CN" altLang="en-US" dirty="0" smtClean="0">
                <a:sym typeface="Calibri" pitchFamily="34" charset="0"/>
              </a:rPr>
            </a:br>
            <a:r>
              <a:rPr lang="zh-CN" altLang="en-US" dirty="0" smtClean="0">
                <a:sym typeface="Calibri" pitchFamily="34" charset="0"/>
              </a:rPr>
              <a:t>涉及的对象包括：	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学生的学号（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zh-CN" altLang="en-US" dirty="0" smtClean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所在系（</a:t>
            </a:r>
            <a:r>
              <a:rPr lang="en-US" altLang="zh-CN" dirty="0" err="1" smtClean="0">
                <a:sym typeface="Calibri" pitchFamily="34" charset="0"/>
              </a:rPr>
              <a:t>Sdept</a:t>
            </a:r>
            <a:r>
              <a:rPr lang="zh-CN" altLang="en-US" dirty="0" smtClean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系主任姓名（</a:t>
            </a:r>
            <a:r>
              <a:rPr lang="en-US" altLang="zh-CN" dirty="0" err="1" smtClean="0">
                <a:sym typeface="Calibri" pitchFamily="34" charset="0"/>
              </a:rPr>
              <a:t>Mname</a:t>
            </a:r>
            <a:r>
              <a:rPr lang="zh-CN" altLang="en-US" dirty="0" smtClean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课程号（</a:t>
            </a:r>
            <a:r>
              <a:rPr lang="en-US" altLang="zh-CN" dirty="0" err="1" smtClean="0">
                <a:sym typeface="Calibri" pitchFamily="34" charset="0"/>
              </a:rPr>
              <a:t>Cno</a:t>
            </a:r>
            <a:r>
              <a:rPr lang="zh-CN" altLang="en-US" dirty="0" smtClean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成绩（</a:t>
            </a:r>
            <a:r>
              <a:rPr lang="en-US" altLang="zh-CN" dirty="0" smtClean="0">
                <a:sym typeface="Calibri" pitchFamily="34" charset="0"/>
              </a:rPr>
              <a:t>Grade</a:t>
            </a:r>
            <a:r>
              <a:rPr lang="zh-CN" altLang="en-US" dirty="0" smtClean="0">
                <a:sym typeface="Calibri" pitchFamily="34" charset="0"/>
              </a:rPr>
              <a:t>）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431634" y="1187474"/>
            <a:ext cx="8640960" cy="5599112"/>
          </a:xfrm>
        </p:spPr>
        <p:txBody>
          <a:bodyPr/>
          <a:lstStyle/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假设学校教务的数据库模式用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一个单一的关系模式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Student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来表示</a:t>
            </a:r>
            <a:r>
              <a:rPr lang="zh-CN" altLang="en-US" dirty="0" smtClean="0">
                <a:sym typeface="Calibri" pitchFamily="34" charset="0"/>
              </a:rPr>
              <a:t>，则该关系模式的属性集合为：</a:t>
            </a:r>
            <a:endParaRPr 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   </a:t>
            </a:r>
            <a:r>
              <a:rPr lang="en-US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Calibri" pitchFamily="34" charset="0"/>
              </a:rPr>
              <a:t>U </a:t>
            </a:r>
            <a:r>
              <a:rPr lang="zh-CN" altLang="en-US" dirty="0" smtClean="0">
                <a:sym typeface="Calibri" pitchFamily="34" charset="0"/>
              </a:rPr>
              <a:t>＝{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dirty="0" err="1" smtClean="0">
                <a:sym typeface="Calibri" pitchFamily="34" charset="0"/>
              </a:rPr>
              <a:t>Sdept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dirty="0" err="1" smtClean="0">
                <a:sym typeface="Calibri" pitchFamily="34" charset="0"/>
              </a:rPr>
              <a:t>Mname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dirty="0" err="1" smtClean="0">
                <a:sym typeface="Calibri" pitchFamily="34" charset="0"/>
              </a:rPr>
              <a:t>Cno</a:t>
            </a:r>
            <a:r>
              <a:rPr lang="en-US" altLang="zh-CN" dirty="0" smtClean="0">
                <a:sym typeface="Calibri" pitchFamily="34" charset="0"/>
              </a:rPr>
              <a:t>, Grade</a:t>
            </a:r>
            <a:r>
              <a:rPr lang="zh-CN" altLang="en-US" dirty="0" smtClean="0">
                <a:sym typeface="Calibri" pitchFamily="34" charset="0"/>
              </a:rPr>
              <a:t>}  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现实世界的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已知事实（语义）</a:t>
            </a:r>
            <a:r>
              <a:rPr lang="zh-CN" altLang="en-US" dirty="0" smtClean="0">
                <a:sym typeface="Calibri" pitchFamily="34" charset="0"/>
              </a:rPr>
              <a:t>：</a:t>
            </a:r>
          </a:p>
          <a:p>
            <a:pPr marL="1143000" lvl="2" indent="-228600" algn="l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sym typeface="宋体" pitchFamily="2" charset="-122"/>
              </a:rPr>
              <a:t>一个系有若干学生， 但一个学生只属于一个系；</a:t>
            </a:r>
          </a:p>
          <a:p>
            <a:pPr marL="1143000" lvl="2" indent="-228600" algn="l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sym typeface="宋体" pitchFamily="2" charset="-122"/>
              </a:rPr>
              <a:t>一个系只有一名（正职）负责人；</a:t>
            </a:r>
          </a:p>
          <a:p>
            <a:pPr marL="1143000" lvl="2" indent="-228600" algn="l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sym typeface="宋体" pitchFamily="2" charset="-122"/>
              </a:rPr>
              <a:t>一个学生可以选修多门课程，每门课程有若干学生选修；</a:t>
            </a:r>
          </a:p>
          <a:p>
            <a:pPr marL="1143000" lvl="2" indent="-228600" algn="l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宋体" pitchFamily="2" charset="-122"/>
                <a:sym typeface="宋体" pitchFamily="2" charset="-122"/>
              </a:rPr>
              <a:t>每个学生学习每一门课程有一个成绩。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1433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252413" y="1069975"/>
            <a:ext cx="8686800" cy="5095875"/>
          </a:xfrm>
        </p:spPr>
        <p:txBody>
          <a:bodyPr/>
          <a:lstStyle/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由此可得到属性组</a:t>
            </a:r>
            <a:r>
              <a:rPr lang="en-US" altLang="zh-CN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上的一组函数依赖</a:t>
            </a:r>
            <a:r>
              <a:rPr lang="en-US" altLang="zh-CN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：</a:t>
            </a:r>
          </a:p>
          <a:p>
            <a:pPr marL="342900" indent="-342900" algn="l">
              <a:lnSpc>
                <a:spcPct val="150000"/>
              </a:lnSpc>
            </a:pPr>
            <a:r>
              <a:rPr lang="en-US" altLang="zh-CN" sz="2400" dirty="0" smtClean="0">
                <a:sym typeface="Calibri" pitchFamily="34" charset="0"/>
              </a:rPr>
              <a:t>  </a:t>
            </a:r>
            <a:r>
              <a:rPr lang="zh-CN" altLang="en-US" sz="2400" dirty="0" smtClean="0">
                <a:sym typeface="Calibri" pitchFamily="34" charset="0"/>
              </a:rPr>
              <a:t>     </a:t>
            </a:r>
            <a:r>
              <a:rPr lang="en-US" altLang="zh-CN" sz="2400" dirty="0" smtClean="0">
                <a:sym typeface="Calibri" pitchFamily="34" charset="0"/>
              </a:rPr>
              <a:t>F={</a:t>
            </a:r>
            <a:r>
              <a:rPr lang="en-US" altLang="zh-CN" sz="2400" dirty="0" err="1" smtClean="0">
                <a:sym typeface="Calibri" pitchFamily="34" charset="0"/>
              </a:rPr>
              <a:t>Sno→Sdept</a:t>
            </a:r>
            <a:r>
              <a:rPr lang="en-US" altLang="zh-CN" sz="2400" dirty="0" smtClean="0">
                <a:sym typeface="Calibri" pitchFamily="34" charset="0"/>
              </a:rPr>
              <a:t>, </a:t>
            </a:r>
            <a:r>
              <a:rPr lang="en-US" altLang="zh-CN" sz="2400" dirty="0" err="1" smtClean="0">
                <a:sym typeface="Calibri" pitchFamily="34" charset="0"/>
              </a:rPr>
              <a:t>Sdept</a:t>
            </a:r>
            <a:r>
              <a:rPr lang="en-US" altLang="zh-CN" sz="2400" dirty="0" smtClean="0">
                <a:sym typeface="Calibri" pitchFamily="34" charset="0"/>
              </a:rPr>
              <a:t>→ </a:t>
            </a:r>
            <a:r>
              <a:rPr lang="en-US" altLang="zh-CN" sz="2400" dirty="0" err="1" smtClean="0">
                <a:sym typeface="Calibri" pitchFamily="34" charset="0"/>
              </a:rPr>
              <a:t>Mname</a:t>
            </a:r>
            <a:r>
              <a:rPr lang="en-US" altLang="zh-CN" sz="2400" dirty="0" smtClean="0">
                <a:sym typeface="Calibri" pitchFamily="34" charset="0"/>
              </a:rPr>
              <a:t>, (</a:t>
            </a:r>
            <a:r>
              <a:rPr lang="en-US" altLang="zh-CN" sz="2400" dirty="0" err="1" smtClean="0">
                <a:sym typeface="Calibri" pitchFamily="34" charset="0"/>
              </a:rPr>
              <a:t>Sno</a:t>
            </a:r>
            <a:r>
              <a:rPr lang="en-US" altLang="zh-CN" sz="2400" dirty="0" smtClean="0">
                <a:sym typeface="Calibri" pitchFamily="34" charset="0"/>
              </a:rPr>
              <a:t>, </a:t>
            </a:r>
            <a:r>
              <a:rPr lang="en-US" altLang="zh-CN" sz="2400" dirty="0" err="1" smtClean="0">
                <a:sym typeface="Calibri" pitchFamily="34" charset="0"/>
              </a:rPr>
              <a:t>Cno</a:t>
            </a:r>
            <a:r>
              <a:rPr lang="en-US" altLang="zh-CN" sz="2400" dirty="0" smtClean="0">
                <a:sym typeface="Calibri" pitchFamily="34" charset="0"/>
              </a:rPr>
              <a:t>)→ Grade}</a:t>
            </a:r>
          </a:p>
        </p:txBody>
      </p:sp>
      <p:grpSp>
        <p:nvGrpSpPr>
          <p:cNvPr id="14342" name="Group 6"/>
          <p:cNvGrpSpPr>
            <a:grpSpLocks/>
          </p:cNvGrpSpPr>
          <p:nvPr/>
        </p:nvGrpSpPr>
        <p:grpSpPr bwMode="auto">
          <a:xfrm>
            <a:off x="1763713" y="3014663"/>
            <a:ext cx="5715000" cy="2667000"/>
            <a:chOff x="0" y="0"/>
            <a:chExt cx="5580" cy="2028"/>
          </a:xfrm>
        </p:grpSpPr>
        <p:sp>
          <p:nvSpPr>
            <p:cNvPr id="1434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3600" cy="10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zh-CN" sz="28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14344" name="Text Box 6"/>
            <p:cNvSpPr>
              <a:spLocks noChangeArrowheads="1"/>
            </p:cNvSpPr>
            <p:nvPr/>
          </p:nvSpPr>
          <p:spPr bwMode="auto">
            <a:xfrm>
              <a:off x="360" y="312"/>
              <a:ext cx="108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Sno</a:t>
              </a:r>
              <a:endParaRPr lang="zh-CN" altLang="en-US"/>
            </a:p>
          </p:txBody>
        </p:sp>
        <p:sp>
          <p:nvSpPr>
            <p:cNvPr id="14345" name="Text Box 7"/>
            <p:cNvSpPr>
              <a:spLocks noChangeArrowheads="1"/>
            </p:cNvSpPr>
            <p:nvPr/>
          </p:nvSpPr>
          <p:spPr bwMode="auto">
            <a:xfrm>
              <a:off x="1980" y="312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Cno</a:t>
              </a:r>
              <a:endParaRPr lang="en-US" altLang="zh-CN" sz="20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14346" name="Text Box 8"/>
            <p:cNvSpPr>
              <a:spLocks noChangeArrowheads="1"/>
            </p:cNvSpPr>
            <p:nvPr/>
          </p:nvSpPr>
          <p:spPr bwMode="auto">
            <a:xfrm>
              <a:off x="360" y="1560"/>
              <a:ext cx="108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Sdept</a:t>
              </a:r>
              <a:endParaRPr lang="en-US" altLang="zh-CN" sz="20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14347" name="Text Box 9"/>
            <p:cNvSpPr>
              <a:spLocks noChangeArrowheads="1"/>
            </p:cNvSpPr>
            <p:nvPr/>
          </p:nvSpPr>
          <p:spPr bwMode="auto">
            <a:xfrm>
              <a:off x="1980" y="1560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M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nam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e</a:t>
              </a:r>
              <a:endParaRPr lang="zh-CN" altLang="en-US"/>
            </a:p>
          </p:txBody>
        </p:sp>
        <p:sp>
          <p:nvSpPr>
            <p:cNvPr id="14348" name="Line 10"/>
            <p:cNvSpPr>
              <a:spLocks noChangeShapeType="1"/>
            </p:cNvSpPr>
            <p:nvPr/>
          </p:nvSpPr>
          <p:spPr bwMode="auto">
            <a:xfrm>
              <a:off x="900" y="780"/>
              <a:ext cx="1" cy="7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Line 11"/>
            <p:cNvSpPr>
              <a:spLocks noChangeShapeType="1"/>
            </p:cNvSpPr>
            <p:nvPr/>
          </p:nvSpPr>
          <p:spPr bwMode="auto">
            <a:xfrm>
              <a:off x="1437" y="1716"/>
              <a:ext cx="54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Text Box 12"/>
            <p:cNvSpPr>
              <a:spLocks noChangeArrowheads="1"/>
            </p:cNvSpPr>
            <p:nvPr/>
          </p:nvSpPr>
          <p:spPr bwMode="auto">
            <a:xfrm>
              <a:off x="4320" y="312"/>
              <a:ext cx="1260" cy="46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Grade</a:t>
              </a:r>
              <a:endParaRPr lang="en-US" altLang="zh-CN" sz="2800" b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sp>
          <p:nvSpPr>
            <p:cNvPr id="14351" name="Line 13"/>
            <p:cNvSpPr>
              <a:spLocks noChangeShapeType="1"/>
            </p:cNvSpPr>
            <p:nvPr/>
          </p:nvSpPr>
          <p:spPr bwMode="auto">
            <a:xfrm>
              <a:off x="3600" y="468"/>
              <a:ext cx="72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5364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536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190645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关系模式</a:t>
            </a:r>
            <a:r>
              <a:rPr lang="en-US" altLang="zh-CN" dirty="0" smtClean="0">
                <a:sym typeface="Calibri" pitchFamily="34" charset="0"/>
              </a:rPr>
              <a:t>Student&lt;U, F&gt;</a:t>
            </a:r>
            <a:r>
              <a:rPr lang="zh-CN" altLang="en-US" dirty="0" smtClean="0">
                <a:sym typeface="Calibri" pitchFamily="34" charset="0"/>
              </a:rPr>
              <a:t>中存在的问题：</a:t>
            </a:r>
            <a:endParaRPr lang="en-US" altLang="zh-CN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1</a:t>
            </a:r>
            <a:r>
              <a:rPr lang="zh-CN" altLang="en-US" dirty="0" smtClean="0">
                <a:sym typeface="Calibri" pitchFamily="34" charset="0"/>
              </a:rPr>
              <a:t>）数据冗余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浪费大量的存储空间</a:t>
            </a:r>
            <a:endParaRPr lang="en-US" dirty="0" smtClean="0">
              <a:solidFill>
                <a:srgbClr val="FF0000"/>
              </a:solidFill>
              <a:sym typeface="Calibri" pitchFamily="34" charset="0"/>
            </a:endParaRPr>
          </a:p>
          <a:p>
            <a:pPr marL="1200150" lvl="2" indent="-285750" algn="l">
              <a:lnSpc>
                <a:spcPct val="15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每一个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系主任</a:t>
            </a:r>
            <a:r>
              <a:rPr lang="zh-CN" altLang="en-US" dirty="0" smtClean="0">
                <a:sym typeface="Calibri" pitchFamily="34" charset="0"/>
              </a:rPr>
              <a:t>的姓名重复出现，重复次数与该系所有学生的所有课程成绩出现次数相同。</a:t>
            </a:r>
          </a:p>
          <a:p>
            <a:pPr marL="342900" indent="-342900" algn="l">
              <a:buFont typeface="Wingdings" pitchFamily="2" charset="2"/>
              <a:buChar char="v"/>
            </a:pPr>
            <a:endParaRPr lang="zh-CN" altLang="en-US" dirty="0" smtClean="0"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54575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2</a:t>
            </a:r>
            <a:r>
              <a:rPr lang="zh-CN" altLang="en-US" dirty="0" smtClean="0">
                <a:sym typeface="Calibri" pitchFamily="34" charset="0"/>
              </a:rPr>
              <a:t>）更新异常（</a:t>
            </a:r>
            <a:r>
              <a:rPr lang="en-US" altLang="zh-CN" dirty="0" smtClean="0">
                <a:sym typeface="Calibri" pitchFamily="34" charset="0"/>
              </a:rPr>
              <a:t>Update Anomalies</a:t>
            </a:r>
            <a:r>
              <a:rPr lang="zh-CN" altLang="en-US" dirty="0" smtClean="0">
                <a:sym typeface="Calibri" pitchFamily="34" charset="0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数据冗余 </a:t>
            </a:r>
            <a:r>
              <a:rPr lang="zh-CN" altLang="en-US" dirty="0" smtClean="0">
                <a:solidFill>
                  <a:srgbClr val="FF0000"/>
                </a:solidFill>
                <a:sym typeface="Monotype Sorts" pitchFamily="2" charset="2"/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更新数据时，维护数据完整性代价大。</a:t>
            </a:r>
            <a:endParaRPr lang="en-US" dirty="0" smtClean="0">
              <a:solidFill>
                <a:srgbClr val="FF0000"/>
              </a:solidFill>
              <a:sym typeface="Calibri" pitchFamily="34" charset="0"/>
            </a:endParaRPr>
          </a:p>
          <a:p>
            <a:pPr marL="1200150" lvl="2" indent="-285750">
              <a:lnSpc>
                <a:spcPct val="15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某系更换系主任后，必须修改与该系学生有关的每一个元组。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229600" cy="5095875"/>
          </a:xfrm>
        </p:spPr>
        <p:txBody>
          <a:bodyPr/>
          <a:lstStyle/>
          <a:p>
            <a:pPr marL="342900" indent="-342900" algn="l"/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3</a:t>
            </a:r>
            <a:r>
              <a:rPr lang="zh-CN" altLang="en-US" dirty="0" smtClean="0">
                <a:sym typeface="Calibri" pitchFamily="34" charset="0"/>
              </a:rPr>
              <a:t>）插入异常（</a:t>
            </a:r>
            <a:r>
              <a:rPr lang="en-US" altLang="zh-CN" dirty="0" smtClean="0">
                <a:sym typeface="Calibri" pitchFamily="34" charset="0"/>
              </a:rPr>
              <a:t>Insertion Anomalies</a:t>
            </a:r>
            <a:r>
              <a:rPr lang="zh-CN" altLang="en-US" dirty="0" smtClean="0">
                <a:sym typeface="Calibri" pitchFamily="34" charset="0"/>
              </a:rPr>
              <a:t>）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如果一个系刚成立，尚无学生，则无法把这个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系及其系主任的信息</a:t>
            </a:r>
            <a:r>
              <a:rPr lang="zh-CN" altLang="en-US" dirty="0" smtClean="0">
                <a:sym typeface="Calibri" pitchFamily="34" charset="0"/>
              </a:rPr>
              <a:t>存入数据库。</a:t>
            </a:r>
          </a:p>
          <a:p>
            <a:pPr marL="342900" indent="-342900" algn="l"/>
            <a:endParaRPr lang="zh-CN" altLang="en-US" dirty="0" smtClean="0"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54575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4</a:t>
            </a:r>
            <a:r>
              <a:rPr lang="zh-CN" altLang="en-US" dirty="0" smtClean="0">
                <a:sym typeface="Calibri" pitchFamily="34" charset="0"/>
              </a:rPr>
              <a:t>）删除异常（</a:t>
            </a:r>
            <a:r>
              <a:rPr lang="en-US" altLang="zh-CN" dirty="0" smtClean="0">
                <a:sym typeface="Calibri" pitchFamily="34" charset="0"/>
              </a:rPr>
              <a:t>Deletion Anomalies</a:t>
            </a:r>
            <a:r>
              <a:rPr lang="zh-CN" altLang="en-US" dirty="0" smtClean="0">
                <a:sym typeface="Calibri" pitchFamily="34" charset="0"/>
              </a:rPr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如果某个系的学生全部毕业了， 则在删除该系学生信息的同时，把这个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系及其系主任的信息</a:t>
            </a:r>
            <a:r>
              <a:rPr lang="zh-CN" altLang="en-US" dirty="0" smtClean="0">
                <a:sym typeface="Calibri" pitchFamily="34" charset="0"/>
              </a:rPr>
              <a:t>也丢掉了。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9460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9461" name="Rectangle 1027"/>
          <p:cNvSpPr>
            <a:spLocks noGrp="1" noChangeArrowheads="1"/>
          </p:cNvSpPr>
          <p:nvPr>
            <p:ph idx="1"/>
          </p:nvPr>
        </p:nvSpPr>
        <p:spPr>
          <a:xfrm>
            <a:off x="420719" y="1195410"/>
            <a:ext cx="8723313" cy="544830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结论</a:t>
            </a:r>
            <a:endParaRPr lang="en-US" sz="32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Student</a:t>
            </a:r>
            <a:r>
              <a:rPr lang="zh-CN" altLang="en-US" dirty="0" smtClean="0">
                <a:sym typeface="Calibri" pitchFamily="34" charset="0"/>
              </a:rPr>
              <a:t>关系模式不是一个好的模式。</a:t>
            </a:r>
            <a:endParaRPr lang="zh-CN" altLang="en-US" sz="28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一个</a:t>
            </a:r>
            <a:r>
              <a:rPr lang="zh-CN" altLang="en-US" dirty="0" smtClean="0">
                <a:sym typeface="宋体" pitchFamily="2" charset="-122"/>
              </a:rPr>
              <a:t>“</a:t>
            </a:r>
            <a:r>
              <a:rPr lang="zh-CN" altLang="en-US" dirty="0" smtClean="0">
                <a:sym typeface="Calibri" pitchFamily="34" charset="0"/>
              </a:rPr>
              <a:t>好</a:t>
            </a:r>
            <a:r>
              <a:rPr lang="zh-CN" altLang="en-US" dirty="0" smtClean="0">
                <a:sym typeface="宋体" pitchFamily="2" charset="-122"/>
              </a:rPr>
              <a:t>”</a:t>
            </a:r>
            <a:r>
              <a:rPr lang="zh-CN" altLang="en-US" dirty="0" smtClean="0">
                <a:sym typeface="Calibri" pitchFamily="34" charset="0"/>
              </a:rPr>
              <a:t>的模式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应当不会发生插入异常、删除异常和更新异常，数据冗余应尽可能少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sz="2800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原因</a:t>
            </a:r>
            <a:endParaRPr lang="en-US" sz="32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由存在于模式中的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某些数据依赖引起的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zh-CN" altLang="en-US" sz="2800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解决方法</a:t>
            </a:r>
            <a:endParaRPr lang="en-US" sz="3200" dirty="0" smtClean="0">
              <a:solidFill>
                <a:srgbClr val="FF0000"/>
              </a:solidFill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用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规范化理论</a:t>
            </a:r>
            <a:r>
              <a:rPr lang="zh-CN" altLang="en-US" dirty="0" smtClean="0">
                <a:sym typeface="Calibri" pitchFamily="34" charset="0"/>
              </a:rPr>
              <a:t>改造关系模式来消除其中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不合适的数据依赖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把这个单一的模式分成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三个关系模式</a:t>
            </a:r>
            <a:r>
              <a:rPr lang="zh-CN" altLang="en-US" dirty="0" smtClean="0">
                <a:sym typeface="Calibri" pitchFamily="34" charset="0"/>
              </a:rPr>
              <a:t>：</a:t>
            </a:r>
            <a:endParaRPr 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S(</a:t>
            </a:r>
            <a:r>
              <a:rPr lang="en-US" altLang="zh-CN" dirty="0" err="1" smtClean="0">
                <a:sym typeface="Calibri" pitchFamily="34" charset="0"/>
              </a:rPr>
              <a:t>Sno,Sdept,Sno</a:t>
            </a:r>
            <a:r>
              <a:rPr lang="en-US" altLang="zh-CN" dirty="0" smtClean="0">
                <a:sym typeface="Calibri" pitchFamily="34" charset="0"/>
              </a:rPr>
              <a:t> → </a:t>
            </a:r>
            <a:r>
              <a:rPr lang="en-US" altLang="zh-CN" dirty="0" err="1" smtClean="0">
                <a:sym typeface="Calibri" pitchFamily="34" charset="0"/>
              </a:rPr>
              <a:t>Sdept</a:t>
            </a:r>
            <a:r>
              <a:rPr lang="en-US" altLang="zh-CN" dirty="0" smtClean="0">
                <a:sym typeface="Calibri" pitchFamily="34" charset="0"/>
              </a:rPr>
              <a:t>);</a:t>
            </a:r>
            <a:endParaRPr lang="zh-CN" alt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SC(</a:t>
            </a:r>
            <a:r>
              <a:rPr lang="en-US" altLang="zh-CN" dirty="0" err="1" smtClean="0">
                <a:sym typeface="Calibri" pitchFamily="34" charset="0"/>
              </a:rPr>
              <a:t>Sno,Cno,Grade</a:t>
            </a:r>
            <a:r>
              <a:rPr lang="en-US" altLang="zh-CN" dirty="0" smtClean="0">
                <a:sym typeface="Calibri" pitchFamily="34" charset="0"/>
              </a:rPr>
              <a:t>,(</a:t>
            </a:r>
            <a:r>
              <a:rPr lang="en-US" altLang="zh-CN" dirty="0" err="1" smtClean="0">
                <a:sym typeface="Calibri" pitchFamily="34" charset="0"/>
              </a:rPr>
              <a:t>Sno,Cno</a:t>
            </a:r>
            <a:r>
              <a:rPr lang="en-US" altLang="zh-CN" dirty="0" smtClean="0">
                <a:sym typeface="Calibri" pitchFamily="34" charset="0"/>
              </a:rPr>
              <a:t>) → Grade);</a:t>
            </a:r>
            <a:endParaRPr lang="zh-CN" alt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DEPT(</a:t>
            </a:r>
            <a:r>
              <a:rPr lang="en-US" altLang="zh-CN" dirty="0" err="1" smtClean="0">
                <a:sym typeface="Calibri" pitchFamily="34" charset="0"/>
              </a:rPr>
              <a:t>Sdept,Mname,Sdept</a:t>
            </a:r>
            <a:r>
              <a:rPr lang="en-US" altLang="zh-CN" dirty="0" smtClean="0">
                <a:sym typeface="Calibri" pitchFamily="34" charset="0"/>
              </a:rPr>
              <a:t> → </a:t>
            </a:r>
            <a:r>
              <a:rPr lang="en-US" altLang="zh-CN" dirty="0" err="1" smtClean="0">
                <a:sym typeface="Calibri" pitchFamily="34" charset="0"/>
              </a:rPr>
              <a:t>Mname</a:t>
            </a:r>
            <a:r>
              <a:rPr lang="en-US" altLang="zh-CN" dirty="0" smtClean="0">
                <a:sym typeface="Calibri" pitchFamily="34" charset="0"/>
              </a:rPr>
              <a:t>);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这三个模式都不会发生插入异常、删除异常的问题，数据的冗余也得到了控制。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mtClean="0">
                <a:sym typeface="微软雅黑" pitchFamily="34" charset="-122"/>
              </a:rPr>
              <a:t>第六章 关系数据理论</a:t>
            </a:r>
            <a:endParaRPr lang="zh-CN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142984"/>
            <a:ext cx="7705725" cy="4537075"/>
          </a:xfrm>
        </p:spPr>
        <p:txBody>
          <a:bodyPr/>
          <a:lstStyle/>
          <a:p>
            <a:pPr marL="742950" lvl="1" indent="-285750" algn="l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sz="2800" dirty="0" smtClean="0">
                <a:sym typeface="Calibri" pitchFamily="34" charset="0"/>
              </a:rPr>
              <a:t>6.1 </a:t>
            </a:r>
            <a:r>
              <a:rPr lang="zh-CN" altLang="en-US" sz="2800" dirty="0" smtClean="0">
                <a:sym typeface="Calibri" pitchFamily="34" charset="0"/>
              </a:rPr>
              <a:t>问题的提出</a:t>
            </a:r>
          </a:p>
          <a:p>
            <a:pPr marL="742950" lvl="1" indent="-285750" algn="l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sz="2800" dirty="0" smtClean="0">
                <a:solidFill>
                  <a:srgbClr val="0066FF"/>
                </a:solidFill>
                <a:sym typeface="Calibri" pitchFamily="34" charset="0"/>
              </a:rPr>
              <a:t>6.2 </a:t>
            </a:r>
            <a:r>
              <a:rPr lang="zh-CN" altLang="en-US" sz="2800" dirty="0" smtClean="0">
                <a:solidFill>
                  <a:srgbClr val="0066FF"/>
                </a:solidFill>
                <a:sym typeface="Calibri" pitchFamily="34" charset="0"/>
              </a:rPr>
              <a:t>规范化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229600" cy="4997673"/>
          </a:xfrm>
        </p:spPr>
        <p:txBody>
          <a:bodyPr/>
          <a:lstStyle/>
          <a:p>
            <a:pPr marL="342900" indent="-342900" algn="l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dirty="0" smtClean="0"/>
              <a:t>基于某个数据库管理系统</a:t>
            </a:r>
            <a:r>
              <a:rPr lang="zh-CN" altLang="en-US" dirty="0" smtClean="0">
                <a:solidFill>
                  <a:srgbClr val="FF00FF"/>
                </a:solidFill>
              </a:rPr>
              <a:t>设计数据库</a:t>
            </a:r>
            <a:r>
              <a:rPr lang="zh-CN" altLang="en-US" dirty="0" smtClean="0"/>
              <a:t>，如何基于数据库系统</a:t>
            </a:r>
            <a:r>
              <a:rPr lang="zh-CN" altLang="en-US" dirty="0" smtClean="0">
                <a:solidFill>
                  <a:srgbClr val="FF00FF"/>
                </a:solidFill>
              </a:rPr>
              <a:t>编程</a:t>
            </a:r>
          </a:p>
          <a:p>
            <a:pPr marL="742950" lvl="1" indent="-285750" algn="l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800" dirty="0" smtClean="0">
                <a:sym typeface="宋体" pitchFamily="2" charset="-122"/>
              </a:rPr>
              <a:t>第</a:t>
            </a:r>
            <a:r>
              <a:rPr lang="en-US" altLang="zh-CN" sz="2800" dirty="0" smtClean="0">
                <a:sym typeface="宋体" pitchFamily="2" charset="-122"/>
              </a:rPr>
              <a:t>6</a:t>
            </a:r>
            <a:r>
              <a:rPr lang="zh-CN" altLang="en-US" sz="2800" dirty="0" smtClean="0">
                <a:sym typeface="宋体" pitchFamily="2" charset="-122"/>
              </a:rPr>
              <a:t>章 关系数据理论</a:t>
            </a:r>
          </a:p>
          <a:p>
            <a:pPr marL="742950" lvl="1" indent="-285750" algn="l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800" dirty="0" smtClean="0">
                <a:sym typeface="宋体" pitchFamily="2" charset="-122"/>
              </a:rPr>
              <a:t>第</a:t>
            </a:r>
            <a:r>
              <a:rPr lang="en-US" altLang="zh-CN" sz="2800" dirty="0" smtClean="0">
                <a:sym typeface="宋体" pitchFamily="2" charset="-122"/>
              </a:rPr>
              <a:t>7</a:t>
            </a:r>
            <a:r>
              <a:rPr lang="zh-CN" altLang="en-US" sz="2800" dirty="0" smtClean="0">
                <a:sym typeface="宋体" pitchFamily="2" charset="-122"/>
              </a:rPr>
              <a:t>章 数据库设计</a:t>
            </a:r>
            <a:endParaRPr lang="en-US" sz="2800" dirty="0" smtClean="0">
              <a:sym typeface="宋体" pitchFamily="2" charset="-122"/>
            </a:endParaRPr>
          </a:p>
          <a:p>
            <a:pPr marL="742950" lvl="1" indent="-285750" algn="l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800" dirty="0" smtClean="0">
                <a:sym typeface="宋体" pitchFamily="2" charset="-122"/>
              </a:rPr>
              <a:t>第</a:t>
            </a:r>
            <a:r>
              <a:rPr lang="en-US" altLang="zh-CN" sz="2800" dirty="0" smtClean="0">
                <a:sym typeface="宋体" pitchFamily="2" charset="-122"/>
              </a:rPr>
              <a:t>8</a:t>
            </a:r>
            <a:r>
              <a:rPr lang="zh-CN" altLang="en-US" sz="2800" dirty="0" smtClean="0">
                <a:sym typeface="宋体" pitchFamily="2" charset="-122"/>
              </a:rPr>
              <a:t>章 数据库编程</a:t>
            </a:r>
            <a:r>
              <a:rPr lang="zh-CN" altLang="en-US" dirty="0" smtClean="0">
                <a:latin typeface="宋体" pitchFamily="2" charset="-122"/>
                <a:sym typeface="宋体" pitchFamily="2" charset="-122"/>
              </a:rPr>
              <a:t/>
            </a:r>
            <a:br>
              <a:rPr lang="zh-CN" altLang="en-US" dirty="0" smtClean="0">
                <a:latin typeface="宋体" pitchFamily="2" charset="-122"/>
                <a:sym typeface="宋体" pitchFamily="2" charset="-122"/>
              </a:rPr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971550" y="188913"/>
            <a:ext cx="73771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zh-CN" altLang="en-US" sz="4000" b="1" dirty="0">
                <a:latin typeface="宋体" pitchFamily="2" charset="-122"/>
                <a:sym typeface="Arial" pitchFamily="34" charset="0"/>
              </a:rPr>
              <a:t>第二篇  设计与应用开发篇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>
                <a:sym typeface="微软雅黑" pitchFamily="34" charset="-122"/>
              </a:rPr>
              <a:t>6.2 </a:t>
            </a:r>
            <a:r>
              <a:rPr lang="zh-CN" altLang="en-US" dirty="0" smtClean="0">
                <a:sym typeface="微软雅黑" pitchFamily="34" charset="-122"/>
              </a:rPr>
              <a:t>规范化</a:t>
            </a:r>
            <a:endParaRPr lang="zh-CN" altLang="en-US" dirty="0" smtClean="0"/>
          </a:p>
        </p:txBody>
      </p:sp>
      <p:sp>
        <p:nvSpPr>
          <p:cNvPr id="22531" name="文本占位符 4"/>
          <p:cNvSpPr>
            <a:spLocks noGrp="1" noChangeArrowheads="1"/>
          </p:cNvSpPr>
          <p:nvPr>
            <p:ph idx="1"/>
          </p:nvPr>
        </p:nvSpPr>
        <p:spPr>
          <a:xfrm>
            <a:off x="500034" y="1143022"/>
            <a:ext cx="7858125" cy="5429250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olidFill>
                  <a:srgbClr val="00B050"/>
                </a:solidFill>
                <a:sym typeface="Calibri" pitchFamily="34" charset="0"/>
              </a:rPr>
              <a:t>6.2.1 </a:t>
            </a:r>
            <a:r>
              <a:rPr lang="zh-CN" altLang="en-US" dirty="0" smtClean="0">
                <a:solidFill>
                  <a:srgbClr val="00B050"/>
                </a:solidFill>
                <a:sym typeface="Calibri" pitchFamily="34" charset="0"/>
              </a:rPr>
              <a:t> 函数依赖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6.2.2  </a:t>
            </a:r>
            <a:r>
              <a:rPr lang="zh-CN" altLang="en-US" dirty="0" smtClean="0">
                <a:sym typeface="Calibri" pitchFamily="34" charset="0"/>
              </a:rPr>
              <a:t>码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6.2.3  </a:t>
            </a:r>
            <a:r>
              <a:rPr lang="zh-CN" altLang="en-US" dirty="0" smtClean="0">
                <a:sym typeface="Calibri" pitchFamily="34" charset="0"/>
              </a:rPr>
              <a:t>范式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6.2.4  2NF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6.2.5  3NF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6.2.6  BCNF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6.2.7  </a:t>
            </a:r>
            <a:r>
              <a:rPr lang="zh-CN" altLang="en-US" dirty="0" smtClean="0">
                <a:sym typeface="Calibri" pitchFamily="34" charset="0"/>
              </a:rPr>
              <a:t>规范化小结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600" dirty="0" smtClean="0">
                <a:sym typeface="Calibri" pitchFamily="34" charset="0"/>
              </a:rPr>
              <a:t>6.2.1 </a:t>
            </a:r>
            <a:r>
              <a:rPr lang="zh-CN" altLang="en-US" sz="3600" dirty="0" smtClean="0">
                <a:sym typeface="Calibri" pitchFamily="34" charset="0"/>
              </a:rPr>
              <a:t>函数依赖</a:t>
            </a:r>
          </a:p>
        </p:txBody>
      </p:sp>
      <p:sp>
        <p:nvSpPr>
          <p:cNvPr id="23555" name="文本占位符 4"/>
          <p:cNvSpPr>
            <a:spLocks noGrp="1" noChangeArrowheads="1"/>
          </p:cNvSpPr>
          <p:nvPr>
            <p:ph idx="1"/>
          </p:nvPr>
        </p:nvSpPr>
        <p:spPr>
          <a:xfrm>
            <a:off x="500034" y="1142984"/>
            <a:ext cx="8186766" cy="521335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</a:pPr>
            <a:r>
              <a:rPr lang="en-US" altLang="zh-CN" dirty="0" smtClean="0">
                <a:sym typeface="Calibri" pitchFamily="34" charset="0"/>
              </a:rPr>
              <a:t>1.</a:t>
            </a:r>
            <a:r>
              <a:rPr lang="zh-CN" altLang="en-US" dirty="0" smtClean="0">
                <a:sym typeface="Calibri" pitchFamily="34" charset="0"/>
              </a:rPr>
              <a:t>函数依赖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en-US" altLang="zh-CN" dirty="0" smtClean="0">
                <a:sym typeface="微软雅黑" pitchFamily="34" charset="-122"/>
              </a:rPr>
              <a:t>2.</a:t>
            </a:r>
            <a:r>
              <a:rPr lang="zh-CN" altLang="en-US" dirty="0" smtClean="0">
                <a:sym typeface="微软雅黑" pitchFamily="34" charset="-122"/>
              </a:rPr>
              <a:t>平凡函数依赖与非平凡函数依赖</a:t>
            </a:r>
            <a:endParaRPr lang="en-US" dirty="0" smtClean="0">
              <a:sym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en-US" altLang="zh-CN" dirty="0" smtClean="0">
                <a:sym typeface="微软雅黑" pitchFamily="34" charset="-122"/>
              </a:rPr>
              <a:t>3.</a:t>
            </a:r>
            <a:r>
              <a:rPr lang="zh-CN" altLang="en-US" dirty="0" smtClean="0">
                <a:sym typeface="微软雅黑" pitchFamily="34" charset="-122"/>
              </a:rPr>
              <a:t>完全函数依赖与部分函数依赖</a:t>
            </a:r>
            <a:endParaRPr lang="en-US" dirty="0" smtClean="0">
              <a:sym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en-US" altLang="zh-CN" dirty="0" smtClean="0">
                <a:sym typeface="微软雅黑" pitchFamily="34" charset="-122"/>
              </a:rPr>
              <a:t>4.</a:t>
            </a:r>
            <a:r>
              <a:rPr lang="zh-CN" altLang="en-US" dirty="0" smtClean="0">
                <a:sym typeface="微软雅黑" pitchFamily="34" charset="-122"/>
              </a:rPr>
              <a:t>传递函数依赖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endParaRPr lang="zh-CN" altLang="en-US" dirty="0" smtClean="0">
              <a:solidFill>
                <a:srgbClr val="00B050"/>
              </a:solidFill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smtClean="0">
                <a:sym typeface="微软雅黑" pitchFamily="34" charset="-122"/>
              </a:rPr>
              <a:t>1.</a:t>
            </a:r>
            <a:r>
              <a:rPr lang="zh-CN" altLang="en-US" sz="3600" smtClean="0">
                <a:sym typeface="微软雅黑" pitchFamily="34" charset="-122"/>
              </a:rPr>
              <a:t>  函数依赖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19207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6.1  </a:t>
            </a:r>
            <a:r>
              <a:rPr lang="zh-CN" altLang="en-US" dirty="0" smtClean="0">
                <a:sym typeface="Calibri" pitchFamily="34" charset="0"/>
              </a:rPr>
              <a:t>设</a:t>
            </a:r>
            <a:r>
              <a:rPr lang="en-US" altLang="zh-CN" i="1" dirty="0" smtClean="0">
                <a:sym typeface="Calibri" pitchFamily="34" charset="0"/>
              </a:rPr>
              <a:t>R(U)</a:t>
            </a:r>
            <a:r>
              <a:rPr lang="zh-CN" altLang="en-US" dirty="0" smtClean="0">
                <a:sym typeface="Calibri" pitchFamily="34" charset="0"/>
              </a:rPr>
              <a:t>是一个属性集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上的关系模式，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和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是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的子集。若对于</a:t>
            </a:r>
            <a:r>
              <a:rPr lang="en-US" altLang="zh-CN" i="1" dirty="0" smtClean="0">
                <a:sym typeface="Calibri" pitchFamily="34" charset="0"/>
              </a:rPr>
              <a:t>R(U)</a:t>
            </a:r>
            <a:r>
              <a:rPr lang="zh-CN" altLang="en-US" dirty="0" smtClean="0">
                <a:sym typeface="Calibri" pitchFamily="34" charset="0"/>
              </a:rPr>
              <a:t>的任意一个可能的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关系</a:t>
            </a:r>
            <a:r>
              <a:rPr lang="en-US" altLang="zh-CN" i="1" dirty="0" smtClean="0">
                <a:solidFill>
                  <a:srgbClr val="FF0000"/>
                </a:solidFill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 中不可能存在两个元组在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上的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属性值相等</a:t>
            </a:r>
            <a:r>
              <a:rPr lang="zh-CN" altLang="en-US" dirty="0" smtClean="0">
                <a:sym typeface="Calibri" pitchFamily="34" charset="0"/>
              </a:rPr>
              <a:t>， 而在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上的属性值不等， 则称“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X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函数确定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”</a:t>
            </a:r>
            <a:r>
              <a:rPr lang="zh-CN" altLang="en-US" dirty="0" smtClean="0">
                <a:sym typeface="Calibri" pitchFamily="34" charset="0"/>
              </a:rPr>
              <a:t>或“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Y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函数依赖于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”</a:t>
            </a:r>
            <a:r>
              <a:rPr lang="zh-CN" altLang="en-US" dirty="0" smtClean="0">
                <a:sym typeface="Calibri" pitchFamily="34" charset="0"/>
              </a:rPr>
              <a:t>，记作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/>
              <a:t>函数依赖（续）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401080" cy="5095875"/>
          </a:xfrm>
        </p:spPr>
        <p:txBody>
          <a:bodyPr/>
          <a:lstStyle/>
          <a:p>
            <a:pPr marL="5715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/>
              <a:t>[例]</a:t>
            </a:r>
            <a:r>
              <a:rPr lang="en-US" altLang="zh-CN" dirty="0" smtClean="0"/>
              <a:t> Student(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Ssex</a:t>
            </a:r>
            <a:r>
              <a:rPr lang="en-US" altLang="zh-CN" dirty="0" smtClean="0"/>
              <a:t>, Sage, </a:t>
            </a:r>
            <a:r>
              <a:rPr lang="en-US" altLang="zh-CN" dirty="0" err="1" smtClean="0"/>
              <a:t>Sdept</a:t>
            </a:r>
            <a:r>
              <a:rPr lang="en-US" altLang="zh-CN" dirty="0" smtClean="0"/>
              <a:t>),         </a:t>
            </a:r>
          </a:p>
          <a:p>
            <a:pPr marL="57150" algn="l">
              <a:lnSpc>
                <a:spcPct val="120000"/>
              </a:lnSpc>
            </a:pPr>
            <a:r>
              <a:rPr lang="en-US" altLang="zh-CN" dirty="0" smtClean="0"/>
              <a:t>    </a:t>
            </a:r>
            <a:r>
              <a:rPr lang="zh-CN" altLang="en-US" dirty="0" smtClean="0">
                <a:solidFill>
                  <a:srgbClr val="FF0000"/>
                </a:solidFill>
              </a:rPr>
              <a:t>假设不允许重名</a:t>
            </a:r>
            <a:r>
              <a:rPr lang="zh-CN" altLang="en-US" dirty="0" smtClean="0"/>
              <a:t>，则有</a:t>
            </a:r>
            <a:r>
              <a:rPr lang="en-US" altLang="zh-CN" dirty="0" smtClean="0"/>
              <a:t>:</a:t>
            </a:r>
          </a:p>
          <a:p>
            <a:pPr marL="57150" algn="l">
              <a:lnSpc>
                <a:spcPct val="110000"/>
              </a:lnSpc>
            </a:pPr>
            <a:r>
              <a:rPr lang="en-US" sz="2400" dirty="0" smtClean="0"/>
              <a:t>	</a:t>
            </a:r>
            <a:r>
              <a:rPr lang="en-US" altLang="zh-CN" sz="2400" dirty="0" err="1" smtClean="0"/>
              <a:t>Sno</a:t>
            </a:r>
            <a:r>
              <a:rPr lang="en-US" altLang="zh-CN" sz="2400" dirty="0" smtClean="0"/>
              <a:t> → </a:t>
            </a:r>
            <a:r>
              <a:rPr lang="en-US" altLang="zh-CN" sz="2400" dirty="0" err="1" smtClean="0"/>
              <a:t>Ssex</a:t>
            </a:r>
            <a:r>
              <a:rPr lang="zh-CN" altLang="en-US" sz="2400" dirty="0" smtClean="0"/>
              <a:t>，      </a:t>
            </a:r>
            <a:r>
              <a:rPr lang="en-US" altLang="zh-CN" sz="2400" dirty="0" err="1" smtClean="0"/>
              <a:t>Sno</a:t>
            </a:r>
            <a:r>
              <a:rPr lang="en-US" altLang="zh-CN" sz="2400" dirty="0" smtClean="0"/>
              <a:t> → Sage</a:t>
            </a:r>
            <a:endParaRPr lang="zh-CN" altLang="en-US" sz="2400" dirty="0" smtClean="0"/>
          </a:p>
          <a:p>
            <a:pPr marL="57150" algn="l">
              <a:lnSpc>
                <a:spcPct val="110000"/>
              </a:lnSpc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Sno</a:t>
            </a:r>
            <a:r>
              <a:rPr lang="en-US" altLang="zh-CN" sz="2400" dirty="0" smtClean="0"/>
              <a:t> → </a:t>
            </a:r>
            <a:r>
              <a:rPr lang="en-US" altLang="zh-CN" sz="2400" dirty="0" err="1" smtClean="0"/>
              <a:t>Sdept</a:t>
            </a:r>
            <a:r>
              <a:rPr lang="zh-CN" altLang="en-US" sz="2400" dirty="0" smtClean="0"/>
              <a:t>，    </a:t>
            </a:r>
            <a:r>
              <a:rPr lang="en-US" altLang="zh-CN" sz="2400" dirty="0" err="1" smtClean="0"/>
              <a:t>Sno</a:t>
            </a:r>
            <a:r>
              <a:rPr lang="en-US" altLang="zh-CN" sz="2400" dirty="0" smtClean="0"/>
              <a:t> ←→ </a:t>
            </a:r>
            <a:r>
              <a:rPr lang="en-US" altLang="zh-CN" sz="2400" dirty="0" err="1" smtClean="0"/>
              <a:t>Sname</a:t>
            </a:r>
            <a:endParaRPr lang="en-US" altLang="zh-CN" sz="2400" dirty="0" smtClean="0"/>
          </a:p>
          <a:p>
            <a:pPr marL="57150" algn="l">
              <a:lnSpc>
                <a:spcPct val="110000"/>
              </a:lnSpc>
            </a:pPr>
            <a:r>
              <a:rPr lang="en-US" sz="2400" dirty="0" smtClean="0"/>
              <a:t>	</a:t>
            </a:r>
            <a:r>
              <a:rPr lang="en-US" altLang="zh-CN" sz="2400" dirty="0" err="1" smtClean="0"/>
              <a:t>Sname</a:t>
            </a:r>
            <a:r>
              <a:rPr lang="en-US" altLang="zh-CN" sz="2400" dirty="0" smtClean="0"/>
              <a:t> → </a:t>
            </a:r>
            <a:r>
              <a:rPr lang="en-US" altLang="zh-CN" sz="2400" dirty="0" err="1" smtClean="0"/>
              <a:t>Ssex</a:t>
            </a:r>
            <a:r>
              <a:rPr lang="zh-CN" altLang="en-US" sz="2400" dirty="0" smtClean="0"/>
              <a:t>， </a:t>
            </a:r>
            <a:r>
              <a:rPr lang="en-US" altLang="zh-CN" sz="2400" dirty="0" err="1" smtClean="0"/>
              <a:t>Sname</a:t>
            </a:r>
            <a:r>
              <a:rPr lang="en-US" altLang="zh-CN" sz="2400" dirty="0" smtClean="0"/>
              <a:t> → Sage</a:t>
            </a:r>
            <a:endParaRPr lang="zh-CN" altLang="en-US" sz="2400" dirty="0" smtClean="0"/>
          </a:p>
          <a:p>
            <a:pPr marL="57150" algn="l">
              <a:lnSpc>
                <a:spcPct val="110000"/>
              </a:lnSpc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Sname</a:t>
            </a:r>
            <a:r>
              <a:rPr lang="en-US" altLang="zh-CN" sz="2400" dirty="0" smtClean="0"/>
              <a:t> → </a:t>
            </a:r>
            <a:r>
              <a:rPr lang="en-US" altLang="zh-CN" sz="2400" dirty="0" err="1" smtClean="0"/>
              <a:t>Sdept</a:t>
            </a:r>
            <a:endParaRPr lang="en-US" altLang="zh-CN" sz="2400" dirty="0" smtClean="0"/>
          </a:p>
          <a:p>
            <a:pPr lvl="1" algn="l">
              <a:lnSpc>
                <a:spcPct val="110000"/>
              </a:lnSpc>
            </a:pPr>
            <a:r>
              <a:rPr lang="zh-CN" altLang="en-US" dirty="0" smtClean="0"/>
              <a:t>但</a:t>
            </a:r>
            <a:r>
              <a:rPr lang="en-US" altLang="zh-CN" dirty="0" err="1" smtClean="0"/>
              <a:t>Ssex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宋体" pitchFamily="2" charset="-122"/>
                <a:sym typeface="宋体" pitchFamily="2" charset="-122"/>
              </a:rPr>
              <a:t>→</a:t>
            </a:r>
            <a:r>
              <a:rPr lang="en-US" altLang="zh-CN" dirty="0" smtClean="0"/>
              <a:t>Sage, </a:t>
            </a:r>
            <a:r>
              <a:rPr lang="en-US" altLang="zh-CN" dirty="0" err="1" smtClean="0"/>
              <a:t>Ssex</a:t>
            </a:r>
            <a:r>
              <a:rPr lang="en-US" altLang="zh-CN" dirty="0" smtClean="0">
                <a:latin typeface="宋体" pitchFamily="2" charset="-122"/>
                <a:sym typeface="宋体" pitchFamily="2" charset="-122"/>
              </a:rPr>
              <a:t>→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Sdept</a:t>
            </a:r>
            <a:endParaRPr lang="en-US" altLang="zh-CN" dirty="0" smtClean="0"/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1044575" y="5013176"/>
            <a:ext cx="7127875" cy="979488"/>
            <a:chOff x="0" y="0"/>
            <a:chExt cx="11224" cy="1542"/>
          </a:xfrm>
        </p:grpSpPr>
        <p:sp>
          <p:nvSpPr>
            <p:cNvPr id="25607" name="Text Box 1030"/>
            <p:cNvSpPr>
              <a:spLocks noChangeArrowheads="1"/>
            </p:cNvSpPr>
            <p:nvPr/>
          </p:nvSpPr>
          <p:spPr bwMode="auto">
            <a:xfrm>
              <a:off x="0" y="0"/>
              <a:ext cx="11225" cy="1543"/>
            </a:xfrm>
            <a:prstGeom prst="rect">
              <a:avLst/>
            </a:prstGeom>
            <a:solidFill>
              <a:srgbClr val="F2EB9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190800" rIns="90000" bIns="46800">
              <a:spAutoFit/>
            </a:bodyPr>
            <a:lstStyle/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zh-CN" altLang="en-US" sz="2400" b="1">
                  <a:latin typeface="Times New Roman" pitchFamily="18" charset="0"/>
                </a:rPr>
                <a:t>若</a:t>
              </a:r>
              <a:r>
                <a:rPr lang="en-US" altLang="zh-CN" sz="2400" b="1">
                  <a:latin typeface="Times New Roman" pitchFamily="18" charset="0"/>
                </a:rPr>
                <a:t>X→Y</a:t>
              </a:r>
              <a:r>
                <a:rPr lang="zh-CN" altLang="en-US" sz="2400" b="1">
                  <a:latin typeface="Times New Roman" pitchFamily="18" charset="0"/>
                </a:rPr>
                <a:t>，并且</a:t>
              </a:r>
              <a:r>
                <a:rPr lang="en-US" altLang="zh-CN" sz="2400" b="1">
                  <a:latin typeface="Times New Roman" pitchFamily="18" charset="0"/>
                </a:rPr>
                <a:t>Y→X, </a:t>
              </a:r>
              <a:r>
                <a:rPr lang="zh-CN" altLang="en-US" sz="2400" b="1">
                  <a:latin typeface="Times New Roman" pitchFamily="18" charset="0"/>
                </a:rPr>
                <a:t>则记为</a:t>
              </a:r>
              <a:r>
                <a:rPr lang="en-US" altLang="zh-CN" sz="2400" b="1">
                  <a:latin typeface="Times New Roman" pitchFamily="18" charset="0"/>
                </a:rPr>
                <a:t>X←→Y</a:t>
              </a:r>
              <a:r>
                <a:rPr lang="zh-CN" altLang="en-US" sz="2400" b="1">
                  <a:latin typeface="Times New Roman" pitchFamily="18" charset="0"/>
                </a:rPr>
                <a:t>。</a:t>
              </a:r>
            </a:p>
            <a:p>
              <a:pPr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zh-CN" altLang="en-US" sz="2400" b="1">
                  <a:latin typeface="Times New Roman" pitchFamily="18" charset="0"/>
                </a:rPr>
                <a:t>若</a:t>
              </a:r>
              <a:r>
                <a:rPr lang="en-US" altLang="zh-CN" sz="2400" b="1">
                  <a:latin typeface="Times New Roman" pitchFamily="18" charset="0"/>
                </a:rPr>
                <a:t>Y</a:t>
              </a:r>
              <a:r>
                <a:rPr lang="zh-CN" altLang="en-US" sz="2400" b="1">
                  <a:latin typeface="Times New Roman" pitchFamily="18" charset="0"/>
                </a:rPr>
                <a:t>不函数依赖于</a:t>
              </a:r>
              <a:r>
                <a:rPr lang="en-US" altLang="zh-CN" sz="2400" b="1">
                  <a:latin typeface="Times New Roman" pitchFamily="18" charset="0"/>
                </a:rPr>
                <a:t>X, </a:t>
              </a:r>
              <a:r>
                <a:rPr lang="zh-CN" altLang="en-US" sz="2400" b="1">
                  <a:latin typeface="Times New Roman" pitchFamily="18" charset="0"/>
                </a:rPr>
                <a:t>则记为</a:t>
              </a:r>
              <a:r>
                <a:rPr lang="en-US" altLang="zh-CN" sz="2400" b="1">
                  <a:latin typeface="Times New Roman" pitchFamily="18" charset="0"/>
                </a:rPr>
                <a:t>X</a:t>
              </a:r>
              <a:r>
                <a:rPr lang="en-US" altLang="zh-CN" sz="2400" b="1">
                  <a:latin typeface="宋体" pitchFamily="2" charset="-122"/>
                  <a:sym typeface="宋体" pitchFamily="2" charset="-122"/>
                </a:rPr>
                <a:t>→</a:t>
              </a:r>
              <a:r>
                <a:rPr lang="en-US" altLang="zh-CN" sz="2400" b="1">
                  <a:latin typeface="Times New Roman" pitchFamily="18" charset="0"/>
                </a:rPr>
                <a:t>Y</a:t>
              </a:r>
              <a:r>
                <a:rPr lang="zh-CN" altLang="en-US" sz="2400" b="1">
                  <a:latin typeface="Times New Roman" pitchFamily="18" charset="0"/>
                </a:rPr>
                <a:t>。</a:t>
              </a:r>
              <a:endParaRPr lang="zh-CN" altLang="en-US"/>
            </a:p>
          </p:txBody>
        </p:sp>
        <p:sp>
          <p:nvSpPr>
            <p:cNvPr id="25608" name="Line 1029"/>
            <p:cNvSpPr>
              <a:spLocks noChangeShapeType="1"/>
            </p:cNvSpPr>
            <p:nvPr/>
          </p:nvSpPr>
          <p:spPr bwMode="auto">
            <a:xfrm>
              <a:off x="6367" y="904"/>
              <a:ext cx="24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5605" name="Line 1029"/>
          <p:cNvSpPr>
            <a:spLocks noChangeShapeType="1"/>
          </p:cNvSpPr>
          <p:nvPr/>
        </p:nvSpPr>
        <p:spPr bwMode="auto">
          <a:xfrm>
            <a:off x="2187575" y="4340233"/>
            <a:ext cx="127000" cy="231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5606" name="Line 1029"/>
          <p:cNvSpPr>
            <a:spLocks noChangeShapeType="1"/>
          </p:cNvSpPr>
          <p:nvPr/>
        </p:nvSpPr>
        <p:spPr bwMode="auto">
          <a:xfrm>
            <a:off x="4086225" y="4340233"/>
            <a:ext cx="127000" cy="231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/>
              <a:t>函数依赖（续）</a:t>
            </a:r>
          </a:p>
        </p:txBody>
      </p:sp>
      <p:sp>
        <p:nvSpPr>
          <p:cNvPr id="26627" name="Rectangle 10"/>
          <p:cNvSpPr>
            <a:spLocks noChangeArrowheads="1"/>
          </p:cNvSpPr>
          <p:nvPr/>
        </p:nvSpPr>
        <p:spPr bwMode="auto">
          <a:xfrm>
            <a:off x="1839913" y="1009650"/>
            <a:ext cx="10922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6628" name="Rectangle 11"/>
          <p:cNvSpPr>
            <a:spLocks noChangeArrowheads="1"/>
          </p:cNvSpPr>
          <p:nvPr/>
        </p:nvSpPr>
        <p:spPr bwMode="auto">
          <a:xfrm>
            <a:off x="1839913" y="1009650"/>
            <a:ext cx="10922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6629" name="Rectangle 12"/>
          <p:cNvSpPr>
            <a:spLocks noChangeArrowheads="1"/>
          </p:cNvSpPr>
          <p:nvPr/>
        </p:nvSpPr>
        <p:spPr bwMode="auto">
          <a:xfrm>
            <a:off x="1839913" y="1009650"/>
            <a:ext cx="1093787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6630" name="Rectangle 13"/>
          <p:cNvSpPr>
            <a:spLocks noChangeArrowheads="1"/>
          </p:cNvSpPr>
          <p:nvPr/>
        </p:nvSpPr>
        <p:spPr bwMode="auto">
          <a:xfrm>
            <a:off x="1839913" y="1009650"/>
            <a:ext cx="1093787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6631" name="Rectangle 14"/>
          <p:cNvSpPr>
            <a:spLocks noChangeArrowheads="1"/>
          </p:cNvSpPr>
          <p:nvPr/>
        </p:nvSpPr>
        <p:spPr bwMode="auto">
          <a:xfrm>
            <a:off x="1839913" y="1009650"/>
            <a:ext cx="1093787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graphicFrame>
        <p:nvGraphicFramePr>
          <p:cNvPr id="26632" name="Group 8"/>
          <p:cNvGraphicFramePr>
            <a:graphicFrameLocks noGrp="1"/>
          </p:cNvGraphicFramePr>
          <p:nvPr/>
        </p:nvGraphicFramePr>
        <p:xfrm>
          <a:off x="827584" y="1628775"/>
          <a:ext cx="7632700" cy="3341868"/>
        </p:xfrm>
        <a:graphic>
          <a:graphicData uri="http://schemas.openxmlformats.org/drawingml/2006/table">
            <a:tbl>
              <a:tblPr/>
              <a:tblGrid>
                <a:gridCol w="1584325"/>
                <a:gridCol w="1466850"/>
                <a:gridCol w="1527175"/>
                <a:gridCol w="1527175"/>
                <a:gridCol w="1527175"/>
              </a:tblGrid>
              <a:tr h="48895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Sno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Sname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Ssex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Sage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Sdept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>
                          <a:tab pos="269875" algn="l"/>
                          <a:tab pos="457200" algn="l"/>
                          <a:tab pos="5715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S1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张三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20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计算机系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S1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李四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21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自动化系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S3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王五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20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计算机系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S4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赵六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21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计算机系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S5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田七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>
                          <a:tab pos="269875" algn="r"/>
                          <a:tab pos="2636838" algn="ctr"/>
                          <a:tab pos="5273675" algn="r"/>
                        </a:tabLst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20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计算机系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82" name="Rectangle 77"/>
          <p:cNvSpPr>
            <a:spLocks noChangeArrowheads="1"/>
          </p:cNvSpPr>
          <p:nvPr/>
        </p:nvSpPr>
        <p:spPr bwMode="auto">
          <a:xfrm>
            <a:off x="1403846" y="2214554"/>
            <a:ext cx="360363" cy="330200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6683" name="Rectangle 78"/>
          <p:cNvSpPr>
            <a:spLocks noChangeArrowheads="1"/>
          </p:cNvSpPr>
          <p:nvPr/>
        </p:nvSpPr>
        <p:spPr bwMode="auto">
          <a:xfrm>
            <a:off x="1403846" y="2643182"/>
            <a:ext cx="360363" cy="287338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6684" name="Rectangle 79"/>
          <p:cNvSpPr>
            <a:spLocks noChangeArrowheads="1"/>
          </p:cNvSpPr>
          <p:nvPr/>
        </p:nvSpPr>
        <p:spPr bwMode="auto">
          <a:xfrm>
            <a:off x="2556371" y="2143116"/>
            <a:ext cx="1223963" cy="368300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6685" name="Rectangle 80"/>
          <p:cNvSpPr>
            <a:spLocks noChangeArrowheads="1"/>
          </p:cNvSpPr>
          <p:nvPr/>
        </p:nvSpPr>
        <p:spPr bwMode="auto">
          <a:xfrm>
            <a:off x="2556371" y="2643182"/>
            <a:ext cx="1223963" cy="290513"/>
          </a:xfrm>
          <a:prstGeom prst="rect">
            <a:avLst/>
          </a:prstGeom>
          <a:noFill/>
          <a:ln w="25400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6686" name="AutoShape 85"/>
          <p:cNvSpPr>
            <a:spLocks noChangeArrowheads="1"/>
          </p:cNvSpPr>
          <p:nvPr/>
        </p:nvSpPr>
        <p:spPr bwMode="auto">
          <a:xfrm>
            <a:off x="4140696" y="787386"/>
            <a:ext cx="3598863" cy="641350"/>
          </a:xfrm>
          <a:prstGeom prst="wedgeRoundRectCallout">
            <a:avLst>
              <a:gd name="adj1" fmla="val -58963"/>
              <a:gd name="adj2" fmla="val 234972"/>
              <a:gd name="adj3" fmla="val 16667"/>
            </a:avLst>
          </a:prstGeom>
          <a:solidFill>
            <a:srgbClr val="FFFFCC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违背了</a:t>
            </a:r>
            <a:r>
              <a:rPr lang="en-US" altLang="zh-CN" sz="2400" b="1">
                <a:latin typeface="Times New Roman" pitchFamily="18" charset="0"/>
              </a:rPr>
              <a:t>Sno → Sname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86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9850"/>
            <a:ext cx="8229600" cy="939800"/>
          </a:xfrm>
        </p:spPr>
        <p:txBody>
          <a:bodyPr/>
          <a:lstStyle/>
          <a:p>
            <a:r>
              <a:rPr lang="zh-CN" sz="3600" dirty="0" smtClean="0"/>
              <a:t>函数依赖（续）</a:t>
            </a:r>
          </a:p>
        </p:txBody>
      </p:sp>
      <p:sp>
        <p:nvSpPr>
          <p:cNvPr id="27651" name="内容占位符 3"/>
          <p:cNvSpPr>
            <a:spLocks noGrp="1" noChangeArrowheads="1"/>
          </p:cNvSpPr>
          <p:nvPr>
            <p:ph idx="1"/>
          </p:nvPr>
        </p:nvSpPr>
        <p:spPr>
          <a:xfrm>
            <a:off x="457200" y="1146193"/>
            <a:ext cx="8229600" cy="4854575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v"/>
            </a:pPr>
            <a:r>
              <a:rPr lang="zh-CN" altLang="en-US" dirty="0" smtClean="0"/>
              <a:t>由下面的关系表</a:t>
            </a:r>
            <a:r>
              <a:rPr lang="en-US" altLang="zh-CN" dirty="0" smtClean="0"/>
              <a:t>, </a:t>
            </a:r>
            <a:r>
              <a:rPr lang="zh-CN" altLang="en-US" dirty="0" smtClean="0"/>
              <a:t>能否得出</a:t>
            </a:r>
            <a:r>
              <a:rPr lang="en-US" altLang="zh-CN" dirty="0" err="1" smtClean="0">
                <a:solidFill>
                  <a:srgbClr val="C00000"/>
                </a:solidFill>
              </a:rPr>
              <a:t>Sno</a:t>
            </a:r>
            <a:r>
              <a:rPr lang="en-US" altLang="zh-CN" dirty="0" smtClean="0">
                <a:solidFill>
                  <a:srgbClr val="C00000"/>
                </a:solidFill>
              </a:rPr>
              <a:t> → </a:t>
            </a:r>
            <a:r>
              <a:rPr lang="en-US" altLang="zh-CN" dirty="0" err="1" smtClean="0">
                <a:solidFill>
                  <a:srgbClr val="C00000"/>
                </a:solidFill>
              </a:rPr>
              <a:t>Sname</a:t>
            </a:r>
            <a:endParaRPr lang="zh-CN" altLang="en-US" dirty="0" smtClean="0">
              <a:solidFill>
                <a:srgbClr val="C00000"/>
              </a:solidFill>
            </a:endParaRPr>
          </a:p>
        </p:txBody>
      </p:sp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1839913" y="1009650"/>
            <a:ext cx="10922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7653" name="Rectangle 9"/>
          <p:cNvSpPr>
            <a:spLocks noChangeArrowheads="1"/>
          </p:cNvSpPr>
          <p:nvPr/>
        </p:nvSpPr>
        <p:spPr bwMode="auto">
          <a:xfrm>
            <a:off x="1839913" y="1009650"/>
            <a:ext cx="10922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7654" name="Rectangle 10"/>
          <p:cNvSpPr>
            <a:spLocks noChangeArrowheads="1"/>
          </p:cNvSpPr>
          <p:nvPr/>
        </p:nvSpPr>
        <p:spPr bwMode="auto">
          <a:xfrm>
            <a:off x="1839913" y="1009650"/>
            <a:ext cx="1093787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1839913" y="1009650"/>
            <a:ext cx="1093787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latin typeface="Times New Roman" pitchFamily="18" charset="0"/>
            </a:endParaRPr>
          </a:p>
        </p:txBody>
      </p:sp>
      <p:graphicFrame>
        <p:nvGraphicFramePr>
          <p:cNvPr id="27656" name="Group 8"/>
          <p:cNvGraphicFramePr>
            <a:graphicFrameLocks noGrp="1"/>
          </p:cNvGraphicFramePr>
          <p:nvPr/>
        </p:nvGraphicFramePr>
        <p:xfrm>
          <a:off x="900113" y="1700213"/>
          <a:ext cx="7632700" cy="3341868"/>
        </p:xfrm>
        <a:graphic>
          <a:graphicData uri="http://schemas.openxmlformats.org/drawingml/2006/table">
            <a:tbl>
              <a:tblPr/>
              <a:tblGrid>
                <a:gridCol w="1584325"/>
                <a:gridCol w="1466850"/>
                <a:gridCol w="1527175"/>
                <a:gridCol w="1527175"/>
                <a:gridCol w="1527175"/>
              </a:tblGrid>
              <a:tr h="48895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Sno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Sname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Ssex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Sage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Sdept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>
                          <a:tab pos="269875" algn="l"/>
                          <a:tab pos="457200" algn="l"/>
                          <a:tab pos="5715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S1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张三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20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计算机系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李四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女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21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自动化系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王五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20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计算机系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赵六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21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计算机系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S5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田七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>
                          <a:tab pos="269875" algn="r"/>
                          <a:tab pos="2636838" algn="ctr"/>
                          <a:tab pos="5273675" algn="r"/>
                        </a:tabLst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男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20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Arial" pitchFamily="34" charset="0"/>
                        <a:buNone/>
                        <a:tabLst/>
                      </a:pPr>
                      <a:r>
                        <a:rPr kumimoji="0" 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计算机系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Times New Roman" pitchFamily="18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Times New Roman" pitchFamily="18" charset="0"/>
                        </a:rPr>
                        <a:t>        .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06" name="AutoShape 81"/>
          <p:cNvSpPr>
            <a:spLocks/>
          </p:cNvSpPr>
          <p:nvPr/>
        </p:nvSpPr>
        <p:spPr bwMode="auto">
          <a:xfrm>
            <a:off x="900113" y="5229225"/>
            <a:ext cx="7920037" cy="936625"/>
          </a:xfrm>
          <a:prstGeom prst="borderCallout1">
            <a:avLst>
              <a:gd name="adj1" fmla="val 87500"/>
              <a:gd name="adj2" fmla="val -991"/>
              <a:gd name="adj3" fmla="val -345657"/>
              <a:gd name="adj4" fmla="val -991"/>
            </a:avLst>
          </a:prstGeom>
          <a:gradFill rotWithShape="1">
            <a:gsLst>
              <a:gs pos="0">
                <a:srgbClr val="A8A8E2"/>
              </a:gs>
              <a:gs pos="34999">
                <a:srgbClr val="C3C3EA"/>
              </a:gs>
              <a:gs pos="100000">
                <a:srgbClr val="E6E6F8"/>
              </a:gs>
            </a:gsLst>
            <a:lin ang="5400000" scaled="1"/>
          </a:gradFill>
          <a:ln w="9525">
            <a:solidFill>
              <a:srgbClr val="2D2D8A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函数依赖不是指关系模式</a:t>
            </a:r>
            <a:r>
              <a:rPr lang="en-US" altLang="zh-CN" sz="2400" b="1" dirty="0">
                <a:latin typeface="Times New Roman" pitchFamily="18" charset="0"/>
              </a:rPr>
              <a:t>R</a:t>
            </a:r>
            <a:r>
              <a:rPr lang="zh-CN" altLang="en-US" sz="2400" b="1" dirty="0">
                <a:latin typeface="Times New Roman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某个或某些关系实例满足的约束条件</a:t>
            </a:r>
            <a:r>
              <a:rPr lang="zh-CN" altLang="en-US" sz="2400" b="1" dirty="0">
                <a:latin typeface="Times New Roman" pitchFamily="18" charset="0"/>
              </a:rPr>
              <a:t>，而是指</a:t>
            </a:r>
            <a:r>
              <a:rPr lang="en-US" altLang="zh-CN" sz="2400" b="1" dirty="0">
                <a:latin typeface="Times New Roman" pitchFamily="18" charset="0"/>
              </a:rPr>
              <a:t>R</a:t>
            </a:r>
            <a:r>
              <a:rPr lang="zh-CN" altLang="en-US" sz="2400" b="1" dirty="0">
                <a:latin typeface="Times New Roman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所有关系实例</a:t>
            </a:r>
            <a:r>
              <a:rPr lang="zh-CN" altLang="en-US" sz="2400" b="1" dirty="0">
                <a:latin typeface="Times New Roman" pitchFamily="18" charset="0"/>
              </a:rPr>
              <a:t>均要满足的约束条件。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06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867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sz="3600" dirty="0" smtClean="0"/>
              <a:t>函数依赖（续）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545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函数依赖是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语义范畴</a:t>
            </a:r>
            <a:r>
              <a:rPr lang="zh-CN" altLang="en-US" dirty="0" smtClean="0">
                <a:sym typeface="Calibri" pitchFamily="34" charset="0"/>
              </a:rPr>
              <a:t>的概念，只能根据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数据的语义</a:t>
            </a:r>
            <a:r>
              <a:rPr lang="zh-CN" altLang="en-US" dirty="0" smtClean="0">
                <a:sym typeface="Calibri" pitchFamily="34" charset="0"/>
              </a:rPr>
              <a:t>来确定一个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函数依赖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例如“姓名→年龄”这个函数依赖只有在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不允许有同名人</a:t>
            </a:r>
            <a:r>
              <a:rPr lang="zh-CN" altLang="en-US" dirty="0" smtClean="0">
                <a:sym typeface="Calibri" pitchFamily="34" charset="0"/>
              </a:rPr>
              <a:t>的条件下成立</a:t>
            </a:r>
            <a:endParaRPr lang="en-US" dirty="0" smtClean="0">
              <a:sym typeface="Calibri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2969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" y="-28575"/>
            <a:ext cx="9107488" cy="1127125"/>
          </a:xfrm>
        </p:spPr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2.</a:t>
            </a:r>
            <a:r>
              <a:rPr lang="zh-CN" altLang="en-US" sz="3600" dirty="0" smtClean="0">
                <a:sym typeface="微软雅黑" pitchFamily="34" charset="-122"/>
              </a:rPr>
              <a:t> 平凡函数依赖与非平凡函数依赖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4422"/>
            <a:ext cx="8229600" cy="48545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，但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⊈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则称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是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非平凡的函数依赖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，但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⊆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则称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是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平凡的函数依赖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742950" lvl="1" indent="-285750" algn="l">
              <a:buFont typeface="Wingdings" pitchFamily="2" charset="2"/>
              <a:buChar char="n"/>
            </a:pPr>
            <a:endParaRPr lang="zh-CN" altLang="en-US" dirty="0" smtClean="0">
              <a:sym typeface="Calibri" pitchFamily="34" charset="0"/>
            </a:endParaRPr>
          </a:p>
        </p:txBody>
      </p:sp>
      <p:sp>
        <p:nvSpPr>
          <p:cNvPr id="29702" name="文本框 3"/>
          <p:cNvSpPr>
            <a:spLocks noChangeArrowheads="1"/>
          </p:cNvSpPr>
          <p:nvPr/>
        </p:nvSpPr>
        <p:spPr bwMode="auto">
          <a:xfrm>
            <a:off x="539750" y="3282950"/>
            <a:ext cx="7777163" cy="120015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  <a:ln w="19050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对于任一关系模式，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平凡函数依赖都是必然成立的</a:t>
            </a: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，它不反映新的语义。</a:t>
            </a:r>
            <a:endParaRPr lang="en-US" sz="24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>
              <a:buSzPct val="100000"/>
            </a:pP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若不特别声明， 我们总是讨论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非平凡函数依赖</a:t>
            </a: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。</a:t>
            </a:r>
            <a:endParaRPr lang="zh-CN" altLang="en-US" dirty="0">
              <a:solidFill>
                <a:srgbClr val="000000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ldLvl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3072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38100"/>
            <a:ext cx="8964613" cy="942975"/>
          </a:xfrm>
        </p:spPr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平凡函数依赖与非平凡函数依赖（续）</a:t>
            </a:r>
          </a:p>
        </p:txBody>
      </p:sp>
      <p:sp>
        <p:nvSpPr>
          <p:cNvPr id="3072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229600" cy="48545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，则</a:t>
            </a:r>
            <a:r>
              <a:rPr lang="en-US" altLang="zh-CN" i="1" dirty="0" smtClean="0">
                <a:solidFill>
                  <a:srgbClr val="FF00FF"/>
                </a:solidFill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称为这个函数依赖的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决定因素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Determinant</a:t>
            </a:r>
            <a:r>
              <a:rPr lang="zh-CN" altLang="en-US" dirty="0" smtClean="0">
                <a:sym typeface="Calibri" pitchFamily="34" charset="0"/>
              </a:rPr>
              <a:t>）。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，则记作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←→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若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不函数依赖于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，则记作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↛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3.</a:t>
            </a:r>
            <a:r>
              <a:rPr lang="zh-CN" altLang="en-US" sz="3600" dirty="0" smtClean="0">
                <a:sym typeface="微软雅黑" pitchFamily="34" charset="-122"/>
              </a:rPr>
              <a:t> 完全函数依赖与部分函数依赖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4422"/>
            <a:ext cx="8229600" cy="48545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6.2  </a:t>
            </a:r>
            <a:r>
              <a:rPr lang="zh-CN" altLang="en-US" dirty="0" smtClean="0">
                <a:sym typeface="Calibri" pitchFamily="34" charset="0"/>
              </a:rPr>
              <a:t>在</a:t>
            </a:r>
            <a:r>
              <a:rPr lang="en-US" altLang="zh-CN" i="1" dirty="0" smtClean="0">
                <a:sym typeface="Calibri" pitchFamily="34" charset="0"/>
              </a:rPr>
              <a:t>R(U)</a:t>
            </a:r>
            <a:r>
              <a:rPr lang="zh-CN" altLang="en-US" dirty="0" smtClean="0">
                <a:sym typeface="Calibri" pitchFamily="34" charset="0"/>
              </a:rPr>
              <a:t>中，如果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，并且对于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的任何一个真子集</a:t>
            </a:r>
            <a:r>
              <a:rPr lang="en-US" altLang="zh-CN" i="1" dirty="0" smtClean="0">
                <a:sym typeface="Calibri" pitchFamily="34" charset="0"/>
              </a:rPr>
              <a:t>X’</a:t>
            </a:r>
            <a:r>
              <a:rPr lang="zh-CN" altLang="en-US" dirty="0" smtClean="0">
                <a:sym typeface="Calibri" pitchFamily="34" charset="0"/>
              </a:rPr>
              <a:t>, 都有 </a:t>
            </a:r>
            <a:r>
              <a:rPr lang="en-US" altLang="zh-CN" i="1" dirty="0" smtClean="0">
                <a:sym typeface="Calibri" pitchFamily="34" charset="0"/>
              </a:rPr>
              <a:t>X’ </a:t>
            </a:r>
            <a:r>
              <a:rPr lang="en-US" altLang="zh-CN" dirty="0" smtClean="0">
                <a:sym typeface="Calibri" pitchFamily="34" charset="0"/>
              </a:rPr>
              <a:t>↛</a:t>
            </a:r>
            <a:r>
              <a:rPr lang="en-US" altLang="zh-CN" i="1" dirty="0" smtClean="0">
                <a:sym typeface="Calibri" pitchFamily="34" charset="0"/>
              </a:rPr>
              <a:t> Y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zh-CN" altLang="en-US" dirty="0" smtClean="0">
                <a:sym typeface="Calibri" pitchFamily="34" charset="0"/>
              </a:rPr>
              <a:t>则称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对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完全函数依赖</a:t>
            </a:r>
            <a:r>
              <a:rPr lang="zh-CN" altLang="en-US" dirty="0" smtClean="0">
                <a:sym typeface="Calibri" pitchFamily="34" charset="0"/>
              </a:rPr>
              <a:t>，记作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→</a:t>
            </a:r>
            <a:r>
              <a:rPr lang="zh-CN" altLang="en-US" dirty="0" smtClean="0">
                <a:sym typeface="Calibri" pitchFamily="34" charset="0"/>
              </a:rPr>
              <a:t> 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，但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不完全函数依赖于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，则称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对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部分函数依赖</a:t>
            </a:r>
            <a:r>
              <a:rPr lang="zh-CN" altLang="en-US" dirty="0" smtClean="0">
                <a:sym typeface="Calibri" pitchFamily="34" charset="0"/>
              </a:rPr>
              <a:t>，记作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→ </a:t>
            </a:r>
            <a:r>
              <a:rPr lang="en-US" altLang="zh-CN" i="1" dirty="0" smtClean="0">
                <a:sym typeface="Calibri" pitchFamily="34" charset="0"/>
              </a:rPr>
              <a:t>Y</a:t>
            </a:r>
          </a:p>
        </p:txBody>
      </p:sp>
      <p:sp>
        <p:nvSpPr>
          <p:cNvPr id="31750" name="文本框 4"/>
          <p:cNvSpPr>
            <a:spLocks noChangeArrowheads="1"/>
          </p:cNvSpPr>
          <p:nvPr/>
        </p:nvSpPr>
        <p:spPr bwMode="auto">
          <a:xfrm>
            <a:off x="3376190" y="2643182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F</a:t>
            </a:r>
          </a:p>
        </p:txBody>
      </p:sp>
      <p:sp>
        <p:nvSpPr>
          <p:cNvPr id="31751" name="文本框 10"/>
          <p:cNvSpPr>
            <a:spLocks noChangeArrowheads="1"/>
          </p:cNvSpPr>
          <p:nvPr/>
        </p:nvSpPr>
        <p:spPr bwMode="auto">
          <a:xfrm>
            <a:off x="4105274" y="4000504"/>
            <a:ext cx="323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dirty="0" smtClean="0">
                <a:sym typeface="微软雅黑" pitchFamily="34" charset="-122"/>
              </a:rPr>
              <a:t>第六章 关系数据理论</a:t>
            </a:r>
            <a:endParaRPr lang="zh-CN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177941"/>
            <a:ext cx="7705725" cy="4537075"/>
          </a:xfrm>
        </p:spPr>
        <p:txBody>
          <a:bodyPr/>
          <a:lstStyle/>
          <a:p>
            <a:pPr marL="742950" lvl="1" indent="-285750" algn="l" eaLnBrk="1" hangingPunct="1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sz="2800" dirty="0" smtClean="0">
                <a:solidFill>
                  <a:srgbClr val="0066FF"/>
                </a:solidFill>
                <a:sym typeface="Calibri" pitchFamily="34" charset="0"/>
              </a:rPr>
              <a:t>6.1 </a:t>
            </a:r>
            <a:r>
              <a:rPr lang="zh-CN" altLang="en-US" sz="2800" dirty="0" smtClean="0">
                <a:solidFill>
                  <a:srgbClr val="0066FF"/>
                </a:solidFill>
                <a:sym typeface="Calibri" pitchFamily="34" charset="0"/>
              </a:rPr>
              <a:t>问题的提出</a:t>
            </a:r>
          </a:p>
          <a:p>
            <a:pPr marL="741363" indent="-284163" algn="l">
              <a:lnSpc>
                <a:spcPct val="150000"/>
              </a:lnSpc>
              <a:tabLst>
                <a:tab pos="1431925" algn="l"/>
              </a:tabLst>
            </a:pPr>
            <a:r>
              <a:rPr lang="en-US" altLang="zh-CN" dirty="0" smtClean="0">
                <a:sym typeface="Calibri" pitchFamily="34" charset="0"/>
              </a:rPr>
              <a:t>6.2 </a:t>
            </a:r>
            <a:r>
              <a:rPr lang="zh-CN" altLang="en-US" dirty="0" smtClean="0">
                <a:sym typeface="Calibri" pitchFamily="34" charset="0"/>
              </a:rPr>
              <a:t>规范化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32772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215900" y="-31750"/>
            <a:ext cx="8964613" cy="1130300"/>
          </a:xfrm>
        </p:spPr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完全函数依赖与部分函数依赖（续）</a:t>
            </a:r>
          </a:p>
        </p:txBody>
      </p:sp>
      <p:sp>
        <p:nvSpPr>
          <p:cNvPr id="3277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229600" cy="48545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zh-CN" altLang="en-US" dirty="0" smtClean="0">
                <a:sym typeface="Calibri" pitchFamily="34" charset="0"/>
              </a:rPr>
              <a:t>例</a:t>
            </a:r>
            <a:r>
              <a:rPr lang="en-US" altLang="zh-CN" dirty="0" smtClean="0">
                <a:sym typeface="Calibri" pitchFamily="34" charset="0"/>
              </a:rPr>
              <a:t>] </a:t>
            </a:r>
            <a:r>
              <a:rPr lang="zh-CN" altLang="en-US" dirty="0" smtClean="0">
                <a:sym typeface="Calibri" pitchFamily="34" charset="0"/>
              </a:rPr>
              <a:t>在关系</a:t>
            </a:r>
            <a:r>
              <a:rPr lang="en-US" altLang="zh-CN" dirty="0" smtClean="0">
                <a:sym typeface="Calibri" pitchFamily="34" charset="0"/>
              </a:rPr>
              <a:t>SC(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dirty="0" err="1" smtClean="0">
                <a:sym typeface="Calibri" pitchFamily="34" charset="0"/>
              </a:rPr>
              <a:t>Cno</a:t>
            </a:r>
            <a:r>
              <a:rPr lang="en-US" altLang="zh-CN" dirty="0" smtClean="0">
                <a:sym typeface="Calibri" pitchFamily="34" charset="0"/>
              </a:rPr>
              <a:t>, Grade)</a:t>
            </a:r>
            <a:r>
              <a:rPr lang="zh-CN" altLang="en-US" dirty="0" smtClean="0">
                <a:sym typeface="Calibri" pitchFamily="34" charset="0"/>
              </a:rPr>
              <a:t>中，有：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 由于：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en-US" altLang="zh-CN" dirty="0" smtClean="0">
                <a:sym typeface="Calibri" pitchFamily="34" charset="0"/>
              </a:rPr>
              <a:t> ↛Grade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dirty="0" err="1" smtClean="0">
                <a:sym typeface="Calibri" pitchFamily="34" charset="0"/>
              </a:rPr>
              <a:t>Cno</a:t>
            </a:r>
            <a:r>
              <a:rPr lang="en-US" altLang="zh-CN" dirty="0" smtClean="0">
                <a:sym typeface="Calibri" pitchFamily="34" charset="0"/>
              </a:rPr>
              <a:t> ↛ Grade</a:t>
            </a:r>
            <a:r>
              <a:rPr lang="zh-CN" altLang="en-US" dirty="0" smtClean="0">
                <a:sym typeface="Calibri" pitchFamily="34" charset="0"/>
              </a:rPr>
              <a:t>， </a:t>
            </a:r>
          </a:p>
          <a:p>
            <a:pPr marL="342900" indent="-342900" algn="l">
              <a:lnSpc>
                <a:spcPct val="150000"/>
              </a:lnSpc>
            </a:pPr>
            <a:r>
              <a:rPr lang="zh-CN" altLang="en-US" sz="2400" dirty="0" smtClean="0">
                <a:sym typeface="Calibri" pitchFamily="34" charset="0"/>
              </a:rPr>
              <a:t>	 </a:t>
            </a:r>
            <a:r>
              <a:rPr lang="en-US" altLang="zh-CN" sz="2400" dirty="0" smtClean="0">
                <a:sym typeface="Calibri" pitchFamily="34" charset="0"/>
              </a:rPr>
              <a:t>	</a:t>
            </a:r>
            <a:r>
              <a:rPr lang="zh-CN" altLang="en-US" sz="2400" dirty="0" smtClean="0">
                <a:sym typeface="Calibri" pitchFamily="34" charset="0"/>
              </a:rPr>
              <a:t>因此：</a:t>
            </a:r>
            <a:r>
              <a:rPr lang="en-US" altLang="zh-CN" sz="2400" dirty="0" smtClean="0">
                <a:sym typeface="Calibri" pitchFamily="34" charset="0"/>
              </a:rPr>
              <a:t>(</a:t>
            </a:r>
            <a:r>
              <a:rPr lang="en-US" altLang="zh-CN" sz="2400" dirty="0" err="1" smtClean="0">
                <a:sym typeface="Calibri" pitchFamily="34" charset="0"/>
              </a:rPr>
              <a:t>Sno</a:t>
            </a:r>
            <a:r>
              <a:rPr lang="en-US" altLang="zh-CN" sz="2400" dirty="0" smtClean="0">
                <a:sym typeface="Calibri" pitchFamily="34" charset="0"/>
              </a:rPr>
              <a:t>, </a:t>
            </a:r>
            <a:r>
              <a:rPr lang="en-US" altLang="zh-CN" sz="2400" dirty="0" err="1" smtClean="0">
                <a:sym typeface="Calibri" pitchFamily="34" charset="0"/>
              </a:rPr>
              <a:t>Cno</a:t>
            </a:r>
            <a:r>
              <a:rPr lang="en-US" altLang="zh-CN" sz="2400" dirty="0" smtClean="0">
                <a:sym typeface="Calibri" pitchFamily="34" charset="0"/>
              </a:rPr>
              <a:t>)  →</a:t>
            </a:r>
            <a:r>
              <a:rPr lang="zh-CN" altLang="en-US" sz="2400" dirty="0" smtClean="0">
                <a:sym typeface="Calibri" pitchFamily="34" charset="0"/>
              </a:rPr>
              <a:t>   </a:t>
            </a:r>
            <a:r>
              <a:rPr lang="en-US" altLang="zh-CN" sz="2400" dirty="0" smtClean="0">
                <a:sym typeface="Calibri" pitchFamily="34" charset="0"/>
              </a:rPr>
              <a:t>Grade</a:t>
            </a:r>
            <a:endParaRPr lang="zh-CN" altLang="en-US" sz="24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</a:pPr>
            <a:r>
              <a:rPr lang="en-US" dirty="0" smtClean="0">
                <a:sym typeface="Calibri" pitchFamily="34" charset="0"/>
              </a:rPr>
              <a:t>                 </a:t>
            </a:r>
            <a:r>
              <a:rPr lang="en-US" altLang="zh-CN" dirty="0" smtClean="0">
                <a:sym typeface="Calibri" pitchFamily="34" charset="0"/>
              </a:rPr>
              <a:t>(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dirty="0" err="1" smtClean="0">
                <a:sym typeface="Calibri" pitchFamily="34" charset="0"/>
              </a:rPr>
              <a:t>Cno</a:t>
            </a:r>
            <a:r>
              <a:rPr lang="en-US" altLang="zh-CN" dirty="0" smtClean="0">
                <a:sym typeface="Calibri" pitchFamily="34" charset="0"/>
              </a:rPr>
              <a:t>)→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endParaRPr lang="en-US" altLang="zh-CN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</a:pPr>
            <a:r>
              <a:rPr lang="en-US" altLang="zh-CN" dirty="0" smtClean="0">
                <a:sym typeface="Calibri" pitchFamily="34" charset="0"/>
              </a:rPr>
              <a:t>                 (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dirty="0" err="1" smtClean="0">
                <a:sym typeface="Calibri" pitchFamily="34" charset="0"/>
              </a:rPr>
              <a:t>Cno</a:t>
            </a:r>
            <a:r>
              <a:rPr lang="en-US" altLang="zh-CN" dirty="0" smtClean="0">
                <a:sym typeface="Calibri" pitchFamily="34" charset="0"/>
              </a:rPr>
              <a:t>) →</a:t>
            </a:r>
            <a:r>
              <a:rPr lang="en-US" altLang="zh-CN" dirty="0" err="1" smtClean="0">
                <a:sym typeface="Calibri" pitchFamily="34" charset="0"/>
              </a:rPr>
              <a:t>Cno</a:t>
            </a:r>
            <a:endParaRPr lang="en-US" altLang="zh-CN" dirty="0" smtClean="0">
              <a:sym typeface="Calibri" pitchFamily="34" charset="0"/>
            </a:endParaRPr>
          </a:p>
        </p:txBody>
      </p:sp>
      <p:sp>
        <p:nvSpPr>
          <p:cNvPr id="32774" name="文本框 10"/>
          <p:cNvSpPr>
            <a:spLocks noChangeArrowheads="1"/>
          </p:cNvSpPr>
          <p:nvPr/>
        </p:nvSpPr>
        <p:spPr bwMode="auto">
          <a:xfrm>
            <a:off x="3992563" y="2571744"/>
            <a:ext cx="3238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F</a:t>
            </a:r>
          </a:p>
        </p:txBody>
      </p:sp>
      <p:sp>
        <p:nvSpPr>
          <p:cNvPr id="32775" name="文本框 11"/>
          <p:cNvSpPr>
            <a:spLocks noChangeArrowheads="1"/>
          </p:cNvSpPr>
          <p:nvPr/>
        </p:nvSpPr>
        <p:spPr bwMode="auto">
          <a:xfrm>
            <a:off x="3992563" y="3786190"/>
            <a:ext cx="3238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P</a:t>
            </a:r>
          </a:p>
        </p:txBody>
      </p:sp>
      <p:sp>
        <p:nvSpPr>
          <p:cNvPr id="32776" name="文本框 12"/>
          <p:cNvSpPr>
            <a:spLocks noChangeArrowheads="1"/>
          </p:cNvSpPr>
          <p:nvPr/>
        </p:nvSpPr>
        <p:spPr bwMode="auto">
          <a:xfrm>
            <a:off x="3943350" y="3143248"/>
            <a:ext cx="3238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3379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4.</a:t>
            </a:r>
            <a:r>
              <a:rPr lang="zh-CN" altLang="en-US" sz="3600" dirty="0" smtClean="0">
                <a:sym typeface="微软雅黑" pitchFamily="34" charset="-122"/>
              </a:rPr>
              <a:t> 传递函数依赖</a:t>
            </a:r>
            <a:endParaRPr lang="zh-CN" altLang="en-US" sz="3600" dirty="0" smtClean="0"/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0011"/>
            <a:ext cx="8229600" cy="56165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6.3  </a:t>
            </a:r>
            <a:r>
              <a:rPr lang="zh-CN" altLang="en-US" dirty="0" smtClean="0">
                <a:sym typeface="Calibri" pitchFamily="34" charset="0"/>
              </a:rPr>
              <a:t>在</a:t>
            </a:r>
            <a:r>
              <a:rPr lang="en-US" altLang="zh-CN" i="1" dirty="0" smtClean="0">
                <a:sym typeface="Calibri" pitchFamily="34" charset="0"/>
              </a:rPr>
              <a:t>R(U)</a:t>
            </a:r>
            <a:r>
              <a:rPr lang="zh-CN" altLang="en-US" dirty="0" smtClean="0">
                <a:sym typeface="Calibri" pitchFamily="34" charset="0"/>
              </a:rPr>
              <a:t>中，如果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(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⊈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↛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en-US" altLang="zh-CN" dirty="0" smtClean="0">
                <a:sym typeface="Calibri" pitchFamily="34" charset="0"/>
              </a:rPr>
              <a:t>⊈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zh-CN" altLang="en-US" dirty="0" smtClean="0">
                <a:sym typeface="Calibri" pitchFamily="34" charset="0"/>
              </a:rPr>
              <a:t>则称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对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传递函数依赖</a:t>
            </a:r>
            <a:r>
              <a:rPr lang="en-US" altLang="zh-CN" dirty="0" smtClean="0">
                <a:sym typeface="Calibri" pitchFamily="34" charset="0"/>
              </a:rPr>
              <a:t>(transitive functional dependency)</a:t>
            </a:r>
            <a:r>
              <a:rPr lang="zh-CN" altLang="en-US" dirty="0" smtClean="0">
                <a:sym typeface="Calibri" pitchFamily="34" charset="0"/>
              </a:rPr>
              <a:t>。记为：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→ 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zh-CN" altLang="en-US" sz="32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Times New Roman" pitchFamily="18" charset="0"/>
              </a:rPr>
              <a:t>注</a:t>
            </a:r>
            <a:r>
              <a:rPr lang="en-US" altLang="zh-CN" dirty="0" smtClean="0">
                <a:sym typeface="Times New Roman" pitchFamily="18" charset="0"/>
              </a:rPr>
              <a:t>: </a:t>
            </a:r>
            <a:r>
              <a:rPr lang="zh-CN" altLang="en-US" dirty="0" smtClean="0">
                <a:sym typeface="Times New Roman" pitchFamily="18" charset="0"/>
              </a:rPr>
              <a:t>如果</a:t>
            </a:r>
            <a:r>
              <a:rPr lang="en-US" altLang="zh-CN" i="1" dirty="0" smtClean="0">
                <a:solidFill>
                  <a:srgbClr val="FF0000"/>
                </a:solidFill>
                <a:sym typeface="Times New Roman" pitchFamily="18" charset="0"/>
              </a:rPr>
              <a:t>Y</a:t>
            </a:r>
            <a:r>
              <a:rPr lang="en-US" altLang="zh-CN" dirty="0" smtClean="0">
                <a:solidFill>
                  <a:srgbClr val="FF0000"/>
                </a:solidFill>
                <a:sym typeface="Times New Roman" pitchFamily="18" charset="0"/>
              </a:rPr>
              <a:t>→</a:t>
            </a:r>
            <a:r>
              <a:rPr lang="en-US" altLang="zh-CN" i="1" dirty="0" smtClean="0">
                <a:solidFill>
                  <a:srgbClr val="FF0000"/>
                </a:solidFill>
                <a:sym typeface="Times New Roman" pitchFamily="18" charset="0"/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  <a:sym typeface="Times New Roman" pitchFamily="18" charset="0"/>
              </a:rPr>
              <a:t>, </a:t>
            </a:r>
            <a:r>
              <a:rPr lang="zh-CN" altLang="en-US" dirty="0" smtClean="0">
                <a:solidFill>
                  <a:srgbClr val="FF0000"/>
                </a:solidFill>
                <a:sym typeface="Times New Roman" pitchFamily="18" charset="0"/>
              </a:rPr>
              <a:t>即</a:t>
            </a:r>
            <a:r>
              <a:rPr lang="en-US" altLang="zh-CN" i="1" dirty="0" smtClean="0">
                <a:solidFill>
                  <a:srgbClr val="FF0000"/>
                </a:solidFill>
                <a:sym typeface="Times New Roman" pitchFamily="18" charset="0"/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  <a:sym typeface="Times New Roman" pitchFamily="18" charset="0"/>
              </a:rPr>
              <a:t>←→</a:t>
            </a:r>
            <a:r>
              <a:rPr lang="en-US" altLang="zh-CN" i="1" dirty="0" smtClean="0">
                <a:solidFill>
                  <a:srgbClr val="FF0000"/>
                </a:solidFill>
                <a:sym typeface="Times New Roman" pitchFamily="18" charset="0"/>
              </a:rPr>
              <a:t>Y</a:t>
            </a:r>
            <a:r>
              <a:rPr lang="zh-CN" altLang="en-US" dirty="0" smtClean="0">
                <a:solidFill>
                  <a:srgbClr val="FF0000"/>
                </a:solidFill>
                <a:sym typeface="Times New Roman" pitchFamily="18" charset="0"/>
              </a:rPr>
              <a:t>，</a:t>
            </a:r>
            <a:r>
              <a:rPr lang="zh-CN" altLang="en-US" dirty="0" smtClean="0">
                <a:sym typeface="Times New Roman" pitchFamily="18" charset="0"/>
              </a:rPr>
              <a:t>则</a:t>
            </a:r>
            <a:r>
              <a:rPr lang="en-US" altLang="zh-CN" i="1" dirty="0" smtClean="0">
                <a:sym typeface="Times New Roman" pitchFamily="18" charset="0"/>
              </a:rPr>
              <a:t>Z</a:t>
            </a:r>
            <a:r>
              <a:rPr lang="zh-CN" altLang="en-US" dirty="0" smtClean="0">
                <a:sym typeface="Times New Roman" pitchFamily="18" charset="0"/>
              </a:rPr>
              <a:t>直接依赖于</a:t>
            </a:r>
            <a:r>
              <a:rPr lang="en-US" altLang="zh-CN" i="1" dirty="0" smtClean="0">
                <a:sym typeface="Times New Roman" pitchFamily="18" charset="0"/>
              </a:rPr>
              <a:t>X</a:t>
            </a:r>
            <a:r>
              <a:rPr lang="zh-CN" altLang="en-US" dirty="0" smtClean="0">
                <a:sym typeface="Times New Roman" pitchFamily="18" charset="0"/>
              </a:rPr>
              <a:t>，而不是传递函数依赖。</a:t>
            </a:r>
            <a:endParaRPr lang="zh-CN" altLang="en-US" sz="2800" dirty="0" smtClean="0">
              <a:sym typeface="Times New Roman" pitchFamily="18" charset="0"/>
            </a:endParaRPr>
          </a:p>
          <a:p>
            <a:pPr marL="742950" lvl="1" indent="-285750" algn="l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dirty="0" smtClean="0">
                <a:sym typeface="Times New Roman" pitchFamily="18" charset="0"/>
              </a:rPr>
              <a:t>[</a:t>
            </a:r>
            <a:r>
              <a:rPr lang="zh-CN" altLang="en-US" dirty="0" smtClean="0">
                <a:sym typeface="Times New Roman" pitchFamily="18" charset="0"/>
              </a:rPr>
              <a:t>例</a:t>
            </a:r>
            <a:r>
              <a:rPr lang="en-US" altLang="zh-CN" dirty="0" smtClean="0">
                <a:sym typeface="Times New Roman" pitchFamily="18" charset="0"/>
              </a:rPr>
              <a:t>] </a:t>
            </a:r>
            <a:r>
              <a:rPr lang="zh-CN" altLang="en-US" dirty="0" smtClean="0">
                <a:sym typeface="Times New Roman" pitchFamily="18" charset="0"/>
              </a:rPr>
              <a:t>在关系</a:t>
            </a:r>
            <a:r>
              <a:rPr lang="en-US" altLang="zh-CN" dirty="0" smtClean="0">
                <a:sym typeface="Times New Roman" pitchFamily="18" charset="0"/>
              </a:rPr>
              <a:t>Std(</a:t>
            </a:r>
            <a:r>
              <a:rPr lang="en-US" altLang="zh-CN" dirty="0" err="1" smtClean="0">
                <a:sym typeface="Times New Roman" pitchFamily="18" charset="0"/>
              </a:rPr>
              <a:t>Sno</a:t>
            </a:r>
            <a:r>
              <a:rPr lang="en-US" altLang="zh-CN" dirty="0" smtClean="0">
                <a:sym typeface="Times New Roman" pitchFamily="18" charset="0"/>
              </a:rPr>
              <a:t>, </a:t>
            </a:r>
            <a:r>
              <a:rPr lang="en-US" altLang="zh-CN" dirty="0" err="1" smtClean="0">
                <a:sym typeface="Times New Roman" pitchFamily="18" charset="0"/>
              </a:rPr>
              <a:t>Sdept</a:t>
            </a:r>
            <a:r>
              <a:rPr lang="en-US" altLang="zh-CN" dirty="0" smtClean="0">
                <a:sym typeface="Times New Roman" pitchFamily="18" charset="0"/>
              </a:rPr>
              <a:t>, </a:t>
            </a:r>
            <a:r>
              <a:rPr lang="en-US" altLang="zh-CN" dirty="0" err="1" smtClean="0">
                <a:sym typeface="Times New Roman" pitchFamily="18" charset="0"/>
              </a:rPr>
              <a:t>Mname</a:t>
            </a:r>
            <a:r>
              <a:rPr lang="en-US" altLang="zh-CN" dirty="0" smtClean="0">
                <a:sym typeface="Times New Roman" pitchFamily="18" charset="0"/>
              </a:rPr>
              <a:t>)</a:t>
            </a:r>
            <a:r>
              <a:rPr lang="zh-CN" altLang="en-US" dirty="0" smtClean="0">
                <a:sym typeface="Times New Roman" pitchFamily="18" charset="0"/>
              </a:rPr>
              <a:t>中，有：</a:t>
            </a:r>
            <a:endParaRPr lang="zh-CN" altLang="en-US" sz="2800" dirty="0" smtClean="0">
              <a:sym typeface="Times New Roman" pitchFamily="18" charset="0"/>
            </a:endParaRPr>
          </a:p>
          <a:p>
            <a:pPr marL="1143000" lvl="2" indent="-228600" algn="l">
              <a:lnSpc>
                <a:spcPct val="120000"/>
              </a:lnSpc>
              <a:buSzPct val="87000"/>
            </a:pPr>
            <a:r>
              <a:rPr lang="en-US" altLang="zh-CN" dirty="0" err="1" smtClean="0">
                <a:sym typeface="Times New Roman" pitchFamily="18" charset="0"/>
              </a:rPr>
              <a:t>Sno</a:t>
            </a:r>
            <a:r>
              <a:rPr lang="en-US" altLang="zh-CN" dirty="0" smtClean="0">
                <a:sym typeface="Times New Roman" pitchFamily="18" charset="0"/>
              </a:rPr>
              <a:t> → </a:t>
            </a:r>
            <a:r>
              <a:rPr lang="en-US" altLang="zh-CN" dirty="0" err="1" smtClean="0">
                <a:sym typeface="Times New Roman" pitchFamily="18" charset="0"/>
              </a:rPr>
              <a:t>Sdept</a:t>
            </a:r>
            <a:r>
              <a:rPr lang="zh-CN" altLang="en-US" dirty="0" smtClean="0">
                <a:sym typeface="Times New Roman" pitchFamily="18" charset="0"/>
              </a:rPr>
              <a:t>，</a:t>
            </a:r>
            <a:r>
              <a:rPr lang="en-US" altLang="zh-CN" dirty="0" err="1" smtClean="0">
                <a:sym typeface="Times New Roman" pitchFamily="18" charset="0"/>
              </a:rPr>
              <a:t>Sdept</a:t>
            </a:r>
            <a:r>
              <a:rPr lang="en-US" altLang="zh-CN" dirty="0" smtClean="0">
                <a:sym typeface="Times New Roman" pitchFamily="18" charset="0"/>
              </a:rPr>
              <a:t> → </a:t>
            </a:r>
            <a:r>
              <a:rPr lang="en-US" altLang="zh-CN" dirty="0" err="1" smtClean="0">
                <a:sym typeface="Times New Roman" pitchFamily="18" charset="0"/>
              </a:rPr>
              <a:t>Mname</a:t>
            </a:r>
            <a:r>
              <a:rPr lang="zh-CN" altLang="en-US" dirty="0" smtClean="0">
                <a:sym typeface="Times New Roman" pitchFamily="18" charset="0"/>
              </a:rPr>
              <a:t>，</a:t>
            </a:r>
            <a:endParaRPr lang="en-US" altLang="zh-CN" dirty="0" smtClean="0">
              <a:sym typeface="Times New Roman" pitchFamily="18" charset="0"/>
            </a:endParaRPr>
          </a:p>
          <a:p>
            <a:pPr marL="1143000" lvl="2" indent="-228600" algn="l">
              <a:lnSpc>
                <a:spcPct val="120000"/>
              </a:lnSpc>
              <a:buSzPct val="87000"/>
            </a:pPr>
            <a:r>
              <a:rPr lang="en-US" altLang="zh-CN" dirty="0" err="1" smtClean="0">
                <a:sym typeface="Times New Roman" pitchFamily="18" charset="0"/>
              </a:rPr>
              <a:t>Mname</a:t>
            </a:r>
            <a:r>
              <a:rPr lang="zh-CN" altLang="en-US" dirty="0" smtClean="0">
                <a:sym typeface="Times New Roman" pitchFamily="18" charset="0"/>
              </a:rPr>
              <a:t>传递函数依赖于</a:t>
            </a:r>
            <a:r>
              <a:rPr lang="en-US" altLang="zh-CN" dirty="0" err="1" smtClean="0">
                <a:sym typeface="Times New Roman" pitchFamily="18" charset="0"/>
              </a:rPr>
              <a:t>Sno</a:t>
            </a:r>
            <a:endParaRPr lang="zh-CN" altLang="en-US" dirty="0" smtClean="0"/>
          </a:p>
        </p:txBody>
      </p:sp>
      <p:sp>
        <p:nvSpPr>
          <p:cNvPr id="33798" name="文本框 3"/>
          <p:cNvSpPr>
            <a:spLocks noChangeArrowheads="1"/>
          </p:cNvSpPr>
          <p:nvPr/>
        </p:nvSpPr>
        <p:spPr bwMode="auto">
          <a:xfrm>
            <a:off x="6499225" y="2451095"/>
            <a:ext cx="58896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SzPct val="100000"/>
            </a:pPr>
            <a:r>
              <a:rPr lang="zh-CN" altLang="en-US" sz="1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传递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>
                <a:sym typeface="微软雅黑" pitchFamily="34" charset="-122"/>
              </a:rPr>
              <a:t>6.2 </a:t>
            </a:r>
            <a:r>
              <a:rPr lang="zh-CN" altLang="en-US" dirty="0" smtClean="0">
                <a:sym typeface="微软雅黑" pitchFamily="34" charset="-122"/>
              </a:rPr>
              <a:t>规范化</a:t>
            </a:r>
            <a:endParaRPr lang="zh-CN" altLang="en-US" dirty="0" smtClean="0"/>
          </a:p>
        </p:txBody>
      </p:sp>
      <p:sp>
        <p:nvSpPr>
          <p:cNvPr id="34819" name="文本占位符 4"/>
          <p:cNvSpPr>
            <a:spLocks noGrp="1" noChangeArrowheads="1"/>
          </p:cNvSpPr>
          <p:nvPr>
            <p:ph idx="1"/>
          </p:nvPr>
        </p:nvSpPr>
        <p:spPr>
          <a:xfrm>
            <a:off x="500034" y="1144608"/>
            <a:ext cx="7859712" cy="5213350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6.2.1 </a:t>
            </a:r>
            <a:r>
              <a:rPr lang="zh-CN" altLang="en-US" dirty="0" smtClean="0">
                <a:sym typeface="Calibri" pitchFamily="34" charset="0"/>
              </a:rPr>
              <a:t>函数依赖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olidFill>
                  <a:srgbClr val="00B050"/>
                </a:solidFill>
                <a:sym typeface="Calibri" pitchFamily="34" charset="0"/>
              </a:rPr>
              <a:t>6.2.2  </a:t>
            </a:r>
            <a:r>
              <a:rPr lang="zh-CN" altLang="en-US" dirty="0" smtClean="0">
                <a:solidFill>
                  <a:srgbClr val="00B050"/>
                </a:solidFill>
                <a:sym typeface="Calibri" pitchFamily="34" charset="0"/>
              </a:rPr>
              <a:t>码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6.2.3  </a:t>
            </a:r>
            <a:r>
              <a:rPr lang="zh-CN" altLang="en-US" dirty="0" smtClean="0">
                <a:sym typeface="Calibri" pitchFamily="34" charset="0"/>
              </a:rPr>
              <a:t>范式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6.2.4  2NF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6.2.5  3NF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6.2.6  BCNF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6.2.7  </a:t>
            </a:r>
            <a:r>
              <a:rPr lang="zh-CN" altLang="en-US" dirty="0" smtClean="0">
                <a:sym typeface="Calibri" pitchFamily="34" charset="0"/>
              </a:rPr>
              <a:t>规范化小结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6.2.2</a:t>
            </a:r>
            <a:r>
              <a:rPr lang="zh-CN" altLang="en-US" sz="3600" dirty="0" smtClean="0">
                <a:sym typeface="微软雅黑" pitchFamily="34" charset="-122"/>
              </a:rPr>
              <a:t>  码</a:t>
            </a:r>
            <a:endParaRPr lang="zh-CN" altLang="en-US" sz="3600" dirty="0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0011"/>
            <a:ext cx="8229600" cy="5616575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6.4  </a:t>
            </a:r>
            <a:r>
              <a:rPr lang="zh-CN" altLang="en-US" dirty="0" smtClean="0">
                <a:sym typeface="Calibri" pitchFamily="34" charset="0"/>
              </a:rPr>
              <a:t>设</a:t>
            </a:r>
            <a:r>
              <a:rPr lang="en-US" altLang="zh-CN" i="1" dirty="0" smtClean="0">
                <a:sym typeface="Calibri" pitchFamily="34" charset="0"/>
              </a:rPr>
              <a:t>K</a:t>
            </a:r>
            <a:r>
              <a:rPr lang="zh-CN" altLang="en-US" dirty="0" smtClean="0">
                <a:sym typeface="Calibri" pitchFamily="34" charset="0"/>
              </a:rPr>
              <a:t>为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</a:t>
            </a:r>
            <a:r>
              <a:rPr lang="zh-CN" altLang="en-US" dirty="0" smtClean="0">
                <a:sym typeface="Calibri" pitchFamily="34" charset="0"/>
              </a:rPr>
              <a:t>中的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属性或属性组合</a:t>
            </a:r>
            <a:r>
              <a:rPr lang="zh-CN" altLang="en-US" dirty="0" smtClean="0">
                <a:sym typeface="Calibri" pitchFamily="34" charset="0"/>
              </a:rPr>
              <a:t>。若</a:t>
            </a:r>
            <a:r>
              <a:rPr lang="en-US" altLang="zh-CN" i="1" dirty="0" smtClean="0">
                <a:sym typeface="Calibri" pitchFamily="34" charset="0"/>
              </a:rPr>
              <a:t>K</a:t>
            </a:r>
            <a:r>
              <a:rPr lang="en-US" altLang="zh-CN" dirty="0" smtClean="0">
                <a:sym typeface="Calibri" pitchFamily="34" charset="0"/>
              </a:rPr>
              <a:t> → 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，则</a:t>
            </a:r>
            <a:r>
              <a:rPr lang="en-US" altLang="zh-CN" i="1" dirty="0" smtClean="0">
                <a:sym typeface="Calibri" pitchFamily="34" charset="0"/>
              </a:rPr>
              <a:t>K</a:t>
            </a:r>
            <a:r>
              <a:rPr lang="zh-CN" altLang="en-US" dirty="0" smtClean="0">
                <a:sym typeface="Calibri" pitchFamily="34" charset="0"/>
              </a:rPr>
              <a:t>称为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的一个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候选码</a:t>
            </a:r>
            <a:r>
              <a:rPr lang="en-US" altLang="zh-CN" dirty="0" smtClean="0">
                <a:sym typeface="Calibri" pitchFamily="34" charset="0"/>
              </a:rPr>
              <a:t>(Candidate Key)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sz="32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如果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部分函数依赖于</a:t>
            </a:r>
            <a:r>
              <a:rPr lang="en-US" altLang="zh-CN" i="1" dirty="0" smtClean="0">
                <a:sym typeface="Calibri" pitchFamily="34" charset="0"/>
              </a:rPr>
              <a:t>K</a:t>
            </a:r>
            <a:r>
              <a:rPr lang="zh-CN" altLang="en-US" dirty="0" smtClean="0">
                <a:sym typeface="Calibri" pitchFamily="34" charset="0"/>
              </a:rPr>
              <a:t>，即</a:t>
            </a:r>
            <a:r>
              <a:rPr lang="en-US" altLang="zh-CN" i="1" dirty="0" smtClean="0">
                <a:sym typeface="Calibri" pitchFamily="34" charset="0"/>
              </a:rPr>
              <a:t>K</a:t>
            </a:r>
            <a:r>
              <a:rPr lang="en-US" altLang="zh-CN" dirty="0" smtClean="0">
                <a:sym typeface="Calibri" pitchFamily="34" charset="0"/>
              </a:rPr>
              <a:t> → 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,</a:t>
            </a:r>
            <a:r>
              <a:rPr lang="zh-CN" altLang="en-US" dirty="0" smtClean="0">
                <a:sym typeface="Calibri" pitchFamily="34" charset="0"/>
              </a:rPr>
              <a:t>则</a:t>
            </a:r>
            <a:r>
              <a:rPr lang="en-US" altLang="zh-CN" i="1" dirty="0" smtClean="0">
                <a:sym typeface="Calibri" pitchFamily="34" charset="0"/>
              </a:rPr>
              <a:t>K</a:t>
            </a:r>
            <a:r>
              <a:rPr lang="zh-CN" altLang="en-US" dirty="0" smtClean="0">
                <a:sym typeface="Calibri" pitchFamily="34" charset="0"/>
              </a:rPr>
              <a:t>称为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超码</a:t>
            </a:r>
            <a:r>
              <a:rPr lang="zh-CN" altLang="en-US" dirty="0" smtClean="0">
                <a:sym typeface="Calibri" pitchFamily="34" charset="0"/>
              </a:rPr>
              <a:t>      （</a:t>
            </a:r>
            <a:r>
              <a:rPr lang="en-US" altLang="zh-CN" dirty="0" err="1" smtClean="0">
                <a:sym typeface="Calibri" pitchFamily="34" charset="0"/>
              </a:rPr>
              <a:t>Surpkey</a:t>
            </a:r>
            <a:r>
              <a:rPr lang="zh-CN" altLang="en-US" dirty="0" smtClean="0">
                <a:sym typeface="Calibri" pitchFamily="34" charset="0"/>
              </a:rPr>
              <a:t>）。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候选码是最小的超码</a:t>
            </a:r>
            <a:r>
              <a:rPr lang="zh-CN" altLang="en-US" dirty="0" smtClean="0">
                <a:sym typeface="Calibri" pitchFamily="34" charset="0"/>
              </a:rPr>
              <a:t>，即</a:t>
            </a:r>
            <a:r>
              <a:rPr lang="en-US" altLang="zh-CN" i="1" dirty="0" smtClean="0">
                <a:sym typeface="Calibri" pitchFamily="34" charset="0"/>
              </a:rPr>
              <a:t>K</a:t>
            </a:r>
            <a:r>
              <a:rPr lang="zh-CN" altLang="en-US" dirty="0" smtClean="0">
                <a:sym typeface="Calibri" pitchFamily="34" charset="0"/>
              </a:rPr>
              <a:t>的任意一个真子集都不是候选码。</a:t>
            </a:r>
            <a:endParaRPr lang="en-US" sz="2800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若关系模式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有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多个候选码</a:t>
            </a:r>
            <a:r>
              <a:rPr lang="zh-CN" altLang="en-US" dirty="0" smtClean="0">
                <a:sym typeface="Calibri" pitchFamily="34" charset="0"/>
              </a:rPr>
              <a:t>，则选定其中的一个做为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主码</a:t>
            </a:r>
            <a:r>
              <a:rPr lang="en-US" altLang="zh-CN" dirty="0" smtClean="0">
                <a:sym typeface="Calibri" pitchFamily="34" charset="0"/>
              </a:rPr>
              <a:t>(Primary key)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dirty="0" smtClean="0">
              <a:sym typeface="Calibri" pitchFamily="34" charset="0"/>
            </a:endParaRPr>
          </a:p>
        </p:txBody>
      </p:sp>
      <p:sp>
        <p:nvSpPr>
          <p:cNvPr id="35846" name="文本框 6"/>
          <p:cNvSpPr>
            <a:spLocks noChangeArrowheads="1"/>
          </p:cNvSpPr>
          <p:nvPr/>
        </p:nvSpPr>
        <p:spPr bwMode="auto">
          <a:xfrm>
            <a:off x="1223814" y="1671628"/>
            <a:ext cx="323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F</a:t>
            </a:r>
          </a:p>
        </p:txBody>
      </p:sp>
      <p:sp>
        <p:nvSpPr>
          <p:cNvPr id="35847" name="文本框 7"/>
          <p:cNvSpPr>
            <a:spLocks noChangeArrowheads="1"/>
          </p:cNvSpPr>
          <p:nvPr/>
        </p:nvSpPr>
        <p:spPr bwMode="auto">
          <a:xfrm>
            <a:off x="5400278" y="2743198"/>
            <a:ext cx="323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rPr>
              <a:t>P</a:t>
            </a:r>
            <a:endParaRPr lang="zh-CN" altLang="en-US" sz="2000" b="1" i="1" dirty="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smtClean="0">
                <a:sym typeface="微软雅黑" pitchFamily="34" charset="-122"/>
              </a:rPr>
              <a:t>码（续）</a:t>
            </a:r>
            <a:endParaRPr lang="zh-CN" sz="3600" smtClean="0"/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主属性与非主属性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包含在任何一个候选码中的属性 ，称为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主属性          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Prime attribute</a:t>
            </a:r>
            <a:r>
              <a:rPr lang="zh-CN" altLang="en-US" dirty="0" smtClean="0">
                <a:sym typeface="Calibri" pitchFamily="34" charset="0"/>
              </a:rPr>
              <a:t>） 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不包含在任何码中的属性称为非主属性（</a:t>
            </a:r>
            <a:r>
              <a:rPr lang="en-US" altLang="zh-CN" dirty="0" smtClean="0">
                <a:sym typeface="Calibri" pitchFamily="34" charset="0"/>
              </a:rPr>
              <a:t>Nonprime attribute</a:t>
            </a:r>
            <a:r>
              <a:rPr lang="zh-CN" altLang="en-US" dirty="0" smtClean="0">
                <a:sym typeface="Calibri" pitchFamily="34" charset="0"/>
              </a:rPr>
              <a:t>）或非码属性（</a:t>
            </a:r>
            <a:r>
              <a:rPr lang="en-US" altLang="zh-CN" dirty="0" smtClean="0">
                <a:sym typeface="Calibri" pitchFamily="34" charset="0"/>
              </a:rPr>
              <a:t>Non-key attribute</a:t>
            </a:r>
            <a:r>
              <a:rPr lang="zh-CN" altLang="en-US" dirty="0" smtClean="0">
                <a:sym typeface="Calibri" pitchFamily="34" charset="0"/>
              </a:rPr>
              <a:t>） 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全码</a:t>
            </a:r>
            <a:r>
              <a:rPr lang="zh-CN" altLang="en-US" dirty="0" smtClean="0">
                <a:sym typeface="Calibri" pitchFamily="34" charset="0"/>
              </a:rPr>
              <a:t>：整个属性组是码，称为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全码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All-key</a:t>
            </a:r>
            <a:r>
              <a:rPr lang="zh-CN" altLang="en-US" dirty="0" smtClean="0">
                <a:sym typeface="Calibri" pitchFamily="34" charset="0"/>
              </a:rPr>
              <a:t>） 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码（续）</a:t>
            </a:r>
            <a:endParaRPr lang="zh-CN" sz="3600" dirty="0" smtClean="0"/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87450"/>
            <a:ext cx="8229600" cy="5408613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zh-CN" altLang="en-US" dirty="0" smtClean="0">
                <a:sym typeface="Calibri" pitchFamily="34" charset="0"/>
              </a:rPr>
              <a:t>例</a:t>
            </a:r>
            <a:r>
              <a:rPr lang="en-US" altLang="zh-CN" dirty="0" smtClean="0">
                <a:sym typeface="Calibri" pitchFamily="34" charset="0"/>
              </a:rPr>
              <a:t>6.2]</a:t>
            </a:r>
            <a:r>
              <a:rPr lang="en-US" altLang="zh-CN" sz="2400" dirty="0" smtClean="0">
                <a:sym typeface="Calibri" pitchFamily="34" charset="0"/>
              </a:rPr>
              <a:t>S(</a:t>
            </a:r>
            <a:r>
              <a:rPr lang="en-US" altLang="zh-CN" sz="2400" dirty="0" err="1" smtClean="0">
                <a:sym typeface="Calibri" pitchFamily="34" charset="0"/>
              </a:rPr>
              <a:t>Sno</a:t>
            </a:r>
            <a:r>
              <a:rPr lang="en-US" altLang="zh-CN" sz="2400" dirty="0" smtClean="0">
                <a:sym typeface="Calibri" pitchFamily="34" charset="0"/>
              </a:rPr>
              <a:t>, </a:t>
            </a:r>
            <a:r>
              <a:rPr lang="en-US" altLang="zh-CN" sz="2400" dirty="0" err="1" smtClean="0">
                <a:sym typeface="Calibri" pitchFamily="34" charset="0"/>
              </a:rPr>
              <a:t>Sdept</a:t>
            </a:r>
            <a:r>
              <a:rPr lang="en-US" altLang="zh-CN" sz="2400" dirty="0" smtClean="0">
                <a:sym typeface="Calibri" pitchFamily="34" charset="0"/>
              </a:rPr>
              <a:t>, Sage)</a:t>
            </a:r>
            <a:r>
              <a:rPr lang="zh-CN" altLang="en-US" sz="2400" dirty="0" smtClean="0">
                <a:sym typeface="Calibri" pitchFamily="34" charset="0"/>
              </a:rPr>
              <a:t>，单个属性</a:t>
            </a:r>
            <a:r>
              <a:rPr lang="en-US" altLang="zh-CN" sz="2400" dirty="0" err="1" smtClean="0">
                <a:sym typeface="Calibri" pitchFamily="34" charset="0"/>
              </a:rPr>
              <a:t>Sno</a:t>
            </a:r>
            <a:r>
              <a:rPr lang="zh-CN" altLang="en-US" sz="2400" dirty="0" smtClean="0">
                <a:sym typeface="Calibri" pitchFamily="34" charset="0"/>
              </a:rPr>
              <a:t>是码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zh-CN" altLang="en-US" sz="2400" dirty="0" smtClean="0">
                <a:sym typeface="Calibri" pitchFamily="34" charset="0"/>
              </a:rPr>
              <a:t>	         </a:t>
            </a:r>
            <a:r>
              <a:rPr lang="en-US" altLang="zh-CN" sz="2400" dirty="0" smtClean="0">
                <a:sym typeface="Calibri" pitchFamily="34" charset="0"/>
              </a:rPr>
              <a:t>SC(</a:t>
            </a:r>
            <a:r>
              <a:rPr lang="en-US" altLang="zh-CN" sz="2400" dirty="0" err="1" smtClean="0">
                <a:sym typeface="Calibri" pitchFamily="34" charset="0"/>
              </a:rPr>
              <a:t>Sno</a:t>
            </a:r>
            <a:r>
              <a:rPr lang="en-US" altLang="zh-CN" sz="2400" dirty="0" smtClean="0">
                <a:sym typeface="Calibri" pitchFamily="34" charset="0"/>
              </a:rPr>
              <a:t>, </a:t>
            </a:r>
            <a:r>
              <a:rPr lang="en-US" altLang="zh-CN" sz="2400" dirty="0" err="1" smtClean="0">
                <a:sym typeface="Calibri" pitchFamily="34" charset="0"/>
              </a:rPr>
              <a:t>Cno</a:t>
            </a:r>
            <a:r>
              <a:rPr lang="en-US" altLang="zh-CN" sz="2400" dirty="0" smtClean="0">
                <a:sym typeface="Calibri" pitchFamily="34" charset="0"/>
              </a:rPr>
              <a:t>, Grade)</a:t>
            </a:r>
            <a:r>
              <a:rPr lang="zh-CN" altLang="en-US" sz="2400" dirty="0" smtClean="0">
                <a:sym typeface="Calibri" pitchFamily="34" charset="0"/>
              </a:rPr>
              <a:t>中，</a:t>
            </a:r>
            <a:r>
              <a:rPr lang="en-US" altLang="zh-CN" sz="2400" dirty="0" smtClean="0">
                <a:sym typeface="Calibri" pitchFamily="34" charset="0"/>
              </a:rPr>
              <a:t>(</a:t>
            </a:r>
            <a:r>
              <a:rPr lang="en-US" altLang="zh-CN" sz="2400" dirty="0" err="1" smtClean="0">
                <a:sym typeface="Calibri" pitchFamily="34" charset="0"/>
              </a:rPr>
              <a:t>Sno</a:t>
            </a:r>
            <a:r>
              <a:rPr lang="en-US" altLang="zh-CN" sz="2400" dirty="0" smtClean="0">
                <a:sym typeface="Calibri" pitchFamily="34" charset="0"/>
              </a:rPr>
              <a:t>, </a:t>
            </a:r>
            <a:r>
              <a:rPr lang="en-US" altLang="zh-CN" sz="2400" dirty="0" err="1" smtClean="0">
                <a:sym typeface="Calibri" pitchFamily="34" charset="0"/>
              </a:rPr>
              <a:t>Cno</a:t>
            </a:r>
            <a:r>
              <a:rPr lang="en-US" altLang="zh-CN" sz="2400" dirty="0" smtClean="0">
                <a:sym typeface="Calibri" pitchFamily="34" charset="0"/>
              </a:rPr>
              <a:t>)</a:t>
            </a:r>
            <a:r>
              <a:rPr lang="zh-CN" altLang="en-US" sz="2400" dirty="0" smtClean="0">
                <a:sym typeface="Calibri" pitchFamily="34" charset="0"/>
              </a:rPr>
              <a:t>是码</a:t>
            </a:r>
          </a:p>
          <a:p>
            <a:pPr marL="342900" indent="-342900" algn="l">
              <a:lnSpc>
                <a:spcPct val="150000"/>
              </a:lnSpc>
            </a:pP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zh-CN" altLang="en-US" dirty="0" smtClean="0">
                <a:sym typeface="Calibri" pitchFamily="34" charset="0"/>
              </a:rPr>
              <a:t>例</a:t>
            </a:r>
            <a:r>
              <a:rPr lang="en-US" altLang="zh-CN" dirty="0" smtClean="0">
                <a:sym typeface="Calibri" pitchFamily="34" charset="0"/>
              </a:rPr>
              <a:t>6.3] R(P,W,A)</a:t>
            </a:r>
            <a:r>
              <a:rPr lang="zh-CN" altLang="en-US" dirty="0" smtClean="0">
                <a:sym typeface="Calibri" pitchFamily="34" charset="0"/>
              </a:rPr>
              <a:t/>
            </a:r>
            <a:br>
              <a:rPr lang="zh-CN" altLang="en-US" dirty="0" smtClean="0">
                <a:sym typeface="Calibri" pitchFamily="34" charset="0"/>
              </a:rPr>
            </a:br>
            <a:r>
              <a:rPr lang="zh-CN" altLang="en-US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Calibri" pitchFamily="34" charset="0"/>
              </a:rPr>
              <a:t>P</a:t>
            </a:r>
            <a:r>
              <a:rPr lang="zh-CN" altLang="en-US" dirty="0" smtClean="0">
                <a:sym typeface="Calibri" pitchFamily="34" charset="0"/>
              </a:rPr>
              <a:t>：演奏者     </a:t>
            </a:r>
            <a:r>
              <a:rPr lang="en-US" altLang="zh-CN" dirty="0" smtClean="0">
                <a:sym typeface="Calibri" pitchFamily="34" charset="0"/>
              </a:rPr>
              <a:t>W</a:t>
            </a:r>
            <a:r>
              <a:rPr lang="zh-CN" altLang="en-US" dirty="0" smtClean="0">
                <a:sym typeface="Calibri" pitchFamily="34" charset="0"/>
              </a:rPr>
              <a:t>：作品    </a:t>
            </a:r>
            <a:r>
              <a:rPr lang="en-US" altLang="zh-CN" dirty="0" smtClean="0">
                <a:sym typeface="Calibri" pitchFamily="34" charset="0"/>
              </a:rPr>
              <a:t>A</a:t>
            </a:r>
            <a:r>
              <a:rPr lang="zh-CN" altLang="en-US" dirty="0" smtClean="0">
                <a:sym typeface="Calibri" pitchFamily="34" charset="0"/>
              </a:rPr>
              <a:t>：听众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zh-CN" altLang="en-US" sz="2000" dirty="0" smtClean="0">
                <a:sym typeface="Calibri" pitchFamily="34" charset="0"/>
              </a:rPr>
              <a:t>		</a:t>
            </a:r>
            <a:r>
              <a:rPr lang="zh-CN" altLang="en-US" sz="2400" dirty="0" smtClean="0">
                <a:sym typeface="Calibri" pitchFamily="34" charset="0"/>
              </a:rPr>
              <a:t>一个演奏者可以演奏多个作品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zh-CN" altLang="en-US" sz="2400" dirty="0" smtClean="0">
                <a:sym typeface="Calibri" pitchFamily="34" charset="0"/>
              </a:rPr>
              <a:t>		某一作品可被多个演奏者演奏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zh-CN" altLang="en-US" sz="2400" dirty="0" smtClean="0">
                <a:sym typeface="Calibri" pitchFamily="34" charset="0"/>
              </a:rPr>
              <a:t>		听众可以欣赏不同演奏者的不同作品</a:t>
            </a:r>
            <a:r>
              <a:rPr lang="zh-CN" altLang="en-US" sz="2400" b="0" dirty="0" smtClean="0">
                <a:latin typeface="Times New Roman" pitchFamily="18" charset="0"/>
                <a:sym typeface="Times New Roman" pitchFamily="18" charset="0"/>
              </a:rPr>
              <a:t> </a:t>
            </a:r>
          </a:p>
          <a:p>
            <a:pPr marL="342900" indent="-342900" algn="l">
              <a:lnSpc>
                <a:spcPct val="120000"/>
              </a:lnSpc>
            </a:pPr>
            <a:r>
              <a:rPr lang="zh-CN" altLang="en-US" sz="2400" b="0" dirty="0" smtClean="0">
                <a:latin typeface="Times New Roman" pitchFamily="18" charset="0"/>
                <a:sym typeface="Times New Roman" pitchFamily="18" charset="0"/>
              </a:rPr>
              <a:t>	</a:t>
            </a:r>
            <a:r>
              <a:rPr lang="zh-CN" altLang="en-US" kern="1200" dirty="0" smtClean="0">
                <a:solidFill>
                  <a:srgbClr val="402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rPr>
              <a:t>	</a:t>
            </a:r>
            <a:r>
              <a:rPr lang="zh-CN" altLang="en-US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rPr>
              <a:t>码为</a:t>
            </a:r>
            <a:r>
              <a:rPr lang="en-US" altLang="zh-CN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rPr>
              <a:t>(P,W,A)</a:t>
            </a:r>
            <a:r>
              <a:rPr lang="zh-CN" altLang="en-US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rPr>
              <a:t>，即</a:t>
            </a:r>
            <a:r>
              <a:rPr lang="en-US" altLang="zh-CN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rPr>
              <a:t>All-Key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码（续）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229600" cy="5167313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6.5  </a:t>
            </a:r>
            <a:r>
              <a:rPr lang="zh-CN" altLang="en-US" dirty="0" smtClean="0">
                <a:sym typeface="Calibri" pitchFamily="34" charset="0"/>
              </a:rPr>
              <a:t>关系模式 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中属性或属性组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并非 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的码，但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是另一个关系模式的码，则称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是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的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外部码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Foreign key</a:t>
            </a:r>
            <a:r>
              <a:rPr lang="zh-CN" altLang="en-US" dirty="0" smtClean="0">
                <a:sym typeface="Calibri" pitchFamily="34" charset="0"/>
              </a:rPr>
              <a:t>）也称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外码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sz="32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SC(</a:t>
            </a:r>
            <a:r>
              <a:rPr lang="en-US" altLang="zh-CN" dirty="0" err="1" smtClean="0">
                <a:sym typeface="Calibri" pitchFamily="34" charset="0"/>
              </a:rPr>
              <a:t>Sno,Cno,Grade</a:t>
            </a:r>
            <a:r>
              <a:rPr lang="en-US" altLang="zh-CN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中，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zh-CN" altLang="en-US" dirty="0" smtClean="0">
                <a:sym typeface="Calibri" pitchFamily="34" charset="0"/>
              </a:rPr>
              <a:t>不是码</a:t>
            </a:r>
            <a:endParaRPr 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zh-CN" altLang="en-US" dirty="0" smtClean="0">
                <a:sym typeface="Calibri" pitchFamily="34" charset="0"/>
              </a:rPr>
              <a:t>是 </a:t>
            </a:r>
            <a:r>
              <a:rPr lang="en-US" altLang="zh-CN" dirty="0" smtClean="0">
                <a:sym typeface="Calibri" pitchFamily="34" charset="0"/>
              </a:rPr>
              <a:t>S(</a:t>
            </a:r>
            <a:r>
              <a:rPr lang="en-US" altLang="zh-CN" dirty="0" err="1" smtClean="0">
                <a:sym typeface="Calibri" pitchFamily="34" charset="0"/>
              </a:rPr>
              <a:t>Sno,Sdept,Sage</a:t>
            </a:r>
            <a:r>
              <a:rPr lang="en-US" altLang="zh-CN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的码，则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zh-CN" altLang="en-US" dirty="0" smtClean="0">
                <a:sym typeface="Calibri" pitchFamily="34" charset="0"/>
              </a:rPr>
              <a:t>是</a:t>
            </a:r>
            <a:r>
              <a:rPr lang="en-US" altLang="zh-CN" dirty="0" smtClean="0">
                <a:sym typeface="Calibri" pitchFamily="34" charset="0"/>
              </a:rPr>
              <a:t>SC</a:t>
            </a:r>
            <a:r>
              <a:rPr lang="zh-CN" altLang="en-US" dirty="0" smtClean="0">
                <a:sym typeface="Calibri" pitchFamily="34" charset="0"/>
              </a:rPr>
              <a:t>的外码 </a:t>
            </a:r>
            <a:endParaRPr lang="en-US" sz="3200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主码与外部码一起提供了表示关系间联系的手段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sym typeface="微软雅黑" pitchFamily="34" charset="-122"/>
              </a:rPr>
              <a:t>6.2 </a:t>
            </a:r>
            <a:r>
              <a:rPr lang="zh-CN" altLang="en-US" smtClean="0">
                <a:sym typeface="微软雅黑" pitchFamily="34" charset="-122"/>
              </a:rPr>
              <a:t>规范化</a:t>
            </a:r>
            <a:endParaRPr lang="zh-CN" altLang="en-US" smtClean="0"/>
          </a:p>
        </p:txBody>
      </p:sp>
      <p:sp>
        <p:nvSpPr>
          <p:cNvPr id="39939" name="文本占位符 4"/>
          <p:cNvSpPr>
            <a:spLocks noGrp="1" noChangeArrowheads="1"/>
          </p:cNvSpPr>
          <p:nvPr>
            <p:ph idx="1"/>
          </p:nvPr>
        </p:nvSpPr>
        <p:spPr>
          <a:xfrm>
            <a:off x="500034" y="1144608"/>
            <a:ext cx="7859712" cy="5213350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6.2.1 </a:t>
            </a:r>
            <a:r>
              <a:rPr lang="zh-CN" altLang="en-US" dirty="0" smtClean="0">
                <a:sym typeface="Calibri" pitchFamily="34" charset="0"/>
              </a:rPr>
              <a:t>函数依赖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6.2.2  </a:t>
            </a:r>
            <a:r>
              <a:rPr lang="zh-CN" altLang="en-US" dirty="0" smtClean="0">
                <a:sym typeface="Calibri" pitchFamily="34" charset="0"/>
              </a:rPr>
              <a:t>码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olidFill>
                  <a:srgbClr val="00B050"/>
                </a:solidFill>
                <a:sym typeface="Calibri" pitchFamily="34" charset="0"/>
              </a:rPr>
              <a:t>6.2.3  </a:t>
            </a:r>
            <a:r>
              <a:rPr lang="zh-CN" altLang="en-US" dirty="0" smtClean="0">
                <a:solidFill>
                  <a:srgbClr val="00B050"/>
                </a:solidFill>
                <a:sym typeface="Calibri" pitchFamily="34" charset="0"/>
              </a:rPr>
              <a:t>范式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6.2.4  2NF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6.2.5  3NF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6.2.6  BCNF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6.2.7  </a:t>
            </a:r>
            <a:r>
              <a:rPr lang="zh-CN" altLang="en-US" dirty="0" smtClean="0">
                <a:sym typeface="Calibri" pitchFamily="34" charset="0"/>
              </a:rPr>
              <a:t>规范化小结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40964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6.2.3 </a:t>
            </a:r>
            <a:r>
              <a:rPr lang="zh-CN" altLang="en-US" sz="3600" dirty="0" smtClean="0">
                <a:sym typeface="微软雅黑" pitchFamily="34" charset="-122"/>
              </a:rPr>
              <a:t> 范式</a:t>
            </a:r>
            <a:endParaRPr lang="zh-CN" altLang="en-US" sz="3600" dirty="0" smtClean="0"/>
          </a:p>
        </p:txBody>
      </p:sp>
      <p:sp>
        <p:nvSpPr>
          <p:cNvPr id="40965" name="Rectangle 1027"/>
          <p:cNvSpPr>
            <a:spLocks noGrp="1" noChangeArrowheads="1"/>
          </p:cNvSpPr>
          <p:nvPr>
            <p:ph idx="1"/>
          </p:nvPr>
        </p:nvSpPr>
        <p:spPr>
          <a:xfrm>
            <a:off x="428596" y="1117607"/>
            <a:ext cx="8229600" cy="3240087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范式是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符合某一种级别的关系模式的集合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关系数据库中的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关系</a:t>
            </a:r>
            <a:r>
              <a:rPr lang="zh-CN" altLang="en-US" dirty="0" smtClean="0">
                <a:sym typeface="Calibri" pitchFamily="34" charset="0"/>
              </a:rPr>
              <a:t>必须满足一定的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要求</a:t>
            </a:r>
            <a:r>
              <a:rPr lang="zh-CN" altLang="en-US" dirty="0" smtClean="0">
                <a:sym typeface="Calibri" pitchFamily="34" charset="0"/>
              </a:rPr>
              <a:t>。满足   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不同程度要求</a:t>
            </a:r>
            <a:r>
              <a:rPr lang="zh-CN" altLang="en-US" dirty="0" smtClean="0">
                <a:sym typeface="Calibri" pitchFamily="34" charset="0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为不同范式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范式的种类：</a:t>
            </a:r>
            <a:r>
              <a:rPr lang="zh-CN" altLang="en-US" sz="2000" dirty="0" smtClean="0">
                <a:sym typeface="Calibri" pitchFamily="34" charset="0"/>
              </a:rPr>
              <a:t>			</a:t>
            </a:r>
            <a:endParaRPr lang="en-US" sz="1800" dirty="0" smtClean="0">
              <a:sym typeface="Calibri" pitchFamily="34" charset="0"/>
            </a:endParaRPr>
          </a:p>
        </p:txBody>
      </p:sp>
      <p:grpSp>
        <p:nvGrpSpPr>
          <p:cNvPr id="40966" name="Group 6"/>
          <p:cNvGrpSpPr>
            <a:grpSpLocks/>
          </p:cNvGrpSpPr>
          <p:nvPr/>
        </p:nvGrpSpPr>
        <p:grpSpPr bwMode="auto">
          <a:xfrm>
            <a:off x="1751013" y="3808435"/>
            <a:ext cx="5197475" cy="2835275"/>
            <a:chOff x="0" y="0"/>
            <a:chExt cx="8184" cy="4464"/>
          </a:xfrm>
        </p:grpSpPr>
        <p:sp>
          <p:nvSpPr>
            <p:cNvPr id="40967" name="AutoShape 1028"/>
            <p:cNvSpPr>
              <a:spLocks/>
            </p:cNvSpPr>
            <p:nvPr/>
          </p:nvSpPr>
          <p:spPr bwMode="auto">
            <a:xfrm>
              <a:off x="0" y="415"/>
              <a:ext cx="480" cy="3751"/>
            </a:xfrm>
            <a:prstGeom prst="leftBrace">
              <a:avLst>
                <a:gd name="adj1" fmla="val 651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buSzPct val="100000"/>
              </a:pPr>
              <a:endParaRPr lang="zh-CN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sym typeface="Times New Roman" pitchFamily="18" charset="0"/>
              </a:endParaRPr>
            </a:p>
          </p:txBody>
        </p:sp>
        <p:sp>
          <p:nvSpPr>
            <p:cNvPr id="40968" name="Text Box 8"/>
            <p:cNvSpPr>
              <a:spLocks noChangeArrowheads="1"/>
            </p:cNvSpPr>
            <p:nvPr/>
          </p:nvSpPr>
          <p:spPr bwMode="auto">
            <a:xfrm>
              <a:off x="480" y="0"/>
              <a:ext cx="7705" cy="4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sym typeface="Calibri" pitchFamily="34" charset="0"/>
                </a:rPr>
                <a:t>第一范式</a:t>
              </a:r>
              <a:r>
                <a:rPr lang="en-US" altLang="zh-CN" sz="2400" b="1" dirty="0">
                  <a:solidFill>
                    <a:srgbClr val="000000"/>
                  </a:solidFill>
                  <a:sym typeface="Calibri" pitchFamily="34" charset="0"/>
                </a:rPr>
                <a:t>(1NF)</a:t>
              </a:r>
              <a:endParaRPr lang="en-US" altLang="zh-CN" b="1" dirty="0">
                <a:solidFill>
                  <a:srgbClr val="000000"/>
                </a:solidFill>
                <a:sym typeface="Calibri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sym typeface="Calibri" pitchFamily="34" charset="0"/>
                </a:rPr>
                <a:t>第二范式</a:t>
              </a:r>
              <a:r>
                <a:rPr lang="en-US" altLang="zh-CN" sz="2400" b="1" dirty="0">
                  <a:solidFill>
                    <a:srgbClr val="000000"/>
                  </a:solidFill>
                  <a:sym typeface="Calibri" pitchFamily="34" charset="0"/>
                </a:rPr>
                <a:t>(2NF)</a:t>
              </a:r>
              <a:endParaRPr lang="en-US" altLang="zh-CN" b="1" dirty="0">
                <a:solidFill>
                  <a:srgbClr val="000000"/>
                </a:solidFill>
                <a:sym typeface="Calibri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sym typeface="Calibri" pitchFamily="34" charset="0"/>
                </a:rPr>
                <a:t>第三范式</a:t>
              </a:r>
              <a:r>
                <a:rPr lang="en-US" altLang="zh-CN" sz="2400" b="1" dirty="0">
                  <a:solidFill>
                    <a:srgbClr val="000000"/>
                  </a:solidFill>
                  <a:sym typeface="Calibri" pitchFamily="34" charset="0"/>
                </a:rPr>
                <a:t>(3NF)</a:t>
              </a:r>
              <a:endParaRPr lang="en-US" altLang="zh-CN" b="1" dirty="0">
                <a:solidFill>
                  <a:srgbClr val="000000"/>
                </a:solidFill>
                <a:sym typeface="Calibri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400" b="1" dirty="0">
                  <a:solidFill>
                    <a:srgbClr val="000000"/>
                  </a:solidFill>
                  <a:sym typeface="Calibri" pitchFamily="34" charset="0"/>
                </a:rPr>
                <a:t>BC</a:t>
              </a:r>
              <a:r>
                <a:rPr lang="zh-CN" altLang="en-US" sz="2400" b="1" dirty="0">
                  <a:solidFill>
                    <a:srgbClr val="000000"/>
                  </a:solidFill>
                  <a:sym typeface="Calibri" pitchFamily="34" charset="0"/>
                </a:rPr>
                <a:t>范式</a:t>
              </a:r>
              <a:r>
                <a:rPr lang="en-US" altLang="zh-CN" sz="2400" b="1" dirty="0">
                  <a:solidFill>
                    <a:srgbClr val="000000"/>
                  </a:solidFill>
                  <a:sym typeface="Calibri" pitchFamily="34" charset="0"/>
                </a:rPr>
                <a:t>(BCNF)</a:t>
              </a:r>
              <a:endParaRPr lang="en-US" altLang="zh-CN" b="1" dirty="0">
                <a:solidFill>
                  <a:srgbClr val="000000"/>
                </a:solidFill>
                <a:sym typeface="Calibri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sym typeface="Calibri" pitchFamily="34" charset="0"/>
                </a:rPr>
                <a:t>第四范式</a:t>
              </a:r>
              <a:r>
                <a:rPr lang="en-US" altLang="zh-CN" sz="2400" b="1" dirty="0">
                  <a:solidFill>
                    <a:srgbClr val="000000"/>
                  </a:solidFill>
                  <a:sym typeface="Calibri" pitchFamily="34" charset="0"/>
                </a:rPr>
                <a:t>(4NF)</a:t>
              </a:r>
              <a:endParaRPr lang="en-US" altLang="zh-CN" b="1" dirty="0">
                <a:solidFill>
                  <a:srgbClr val="000000"/>
                </a:solidFill>
                <a:sym typeface="Calibri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sym typeface="Calibri" pitchFamily="34" charset="0"/>
                </a:rPr>
                <a:t>第五范式</a:t>
              </a:r>
              <a:r>
                <a:rPr lang="en-US" altLang="zh-CN" sz="2400" b="1" dirty="0">
                  <a:solidFill>
                    <a:srgbClr val="000000"/>
                  </a:solidFill>
                  <a:sym typeface="Calibri" pitchFamily="34" charset="0"/>
                </a:rPr>
                <a:t>(5NF)</a:t>
              </a:r>
              <a:endParaRPr lang="zh-CN" alt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范式（续）</a:t>
            </a:r>
            <a:endParaRPr lang="zh-CN" sz="3600" dirty="0" smtClean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>
          <a:xfrm>
            <a:off x="314325" y="862007"/>
            <a:ext cx="8229600" cy="1852613"/>
          </a:xfrm>
        </p:spPr>
        <p:txBody>
          <a:bodyPr/>
          <a:lstStyle/>
          <a:p>
            <a:pPr marL="342900" indent="-342900" algn="l">
              <a:lnSpc>
                <a:spcPct val="20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各种范式之间存在联系：</a:t>
            </a:r>
            <a:endParaRPr lang="zh-CN" altLang="en-US" sz="36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2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某一关系模式</a:t>
            </a:r>
            <a:r>
              <a:rPr lang="en-US" altLang="zh-CN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为第</a:t>
            </a:r>
            <a:r>
              <a:rPr lang="en-US" altLang="zh-CN" dirty="0" smtClean="0">
                <a:sym typeface="Calibri" pitchFamily="34" charset="0"/>
              </a:rPr>
              <a:t>n</a:t>
            </a:r>
            <a:r>
              <a:rPr lang="zh-CN" altLang="en-US" dirty="0" smtClean="0">
                <a:sym typeface="Calibri" pitchFamily="34" charset="0"/>
              </a:rPr>
              <a:t>范式，可简记为</a:t>
            </a:r>
            <a:r>
              <a:rPr lang="en-US" altLang="zh-CN" dirty="0" err="1" smtClean="0">
                <a:solidFill>
                  <a:srgbClr val="FF00FF"/>
                </a:solidFill>
                <a:sym typeface="Calibri" pitchFamily="34" charset="0"/>
              </a:rPr>
              <a:t>R∈nNF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dirty="0" smtClean="0">
              <a:sym typeface="Calibri" pitchFamily="34" charset="0"/>
            </a:endParaRPr>
          </a:p>
        </p:txBody>
      </p:sp>
      <p:pic>
        <p:nvPicPr>
          <p:cNvPr id="41990" name="Object 10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4575" y="1628775"/>
            <a:ext cx="70231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12" descr="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2350" y="2852738"/>
            <a:ext cx="2800350" cy="266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2" name="Rectangle 3"/>
          <p:cNvSpPr>
            <a:spLocks noChangeArrowheads="1"/>
          </p:cNvSpPr>
          <p:nvPr/>
        </p:nvSpPr>
        <p:spPr bwMode="auto">
          <a:xfrm>
            <a:off x="314325" y="2738438"/>
            <a:ext cx="57880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1200"/>
              </a:spcBef>
              <a:buSzPct val="100000"/>
              <a:buFont typeface="Wingdings" pitchFamily="2" charset="2"/>
              <a:buChar char="v"/>
            </a:pP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一个低一级范式的关系模式，通过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模式分解（</a:t>
            </a:r>
            <a:r>
              <a:rPr lang="en-US" altLang="zh-CN" sz="2800" b="1" dirty="0">
                <a:solidFill>
                  <a:srgbClr val="FF0000"/>
                </a:solidFill>
                <a:sym typeface="Arial" pitchFamily="34" charset="0"/>
              </a:rPr>
              <a:t>schema decomposition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）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可以转换为若干个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高一级范式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关系模式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的集合，这种过程就叫</a:t>
            </a:r>
            <a:r>
              <a:rPr lang="zh-CN" altLang="en-US" sz="2800" b="1" dirty="0">
                <a:solidFill>
                  <a:srgbClr val="FF00FF"/>
                </a:solidFill>
                <a:latin typeface="宋体" pitchFamily="2" charset="-122"/>
                <a:sym typeface="宋体" pitchFamily="2" charset="-122"/>
              </a:rPr>
              <a:t>规范化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sym typeface="Arial" pitchFamily="34" charset="0"/>
              </a:rPr>
              <a:t>normalization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6.1 </a:t>
            </a:r>
            <a:r>
              <a:rPr lang="zh-CN" altLang="en-US">
                <a:ea typeface="宋体" charset="-122"/>
              </a:rPr>
              <a:t>问题的提出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2984"/>
            <a:ext cx="8229600" cy="4854575"/>
          </a:xfrm>
        </p:spPr>
        <p:txBody>
          <a:bodyPr/>
          <a:lstStyle/>
          <a:p>
            <a:pPr algn="just">
              <a:lnSpc>
                <a:spcPct val="170000"/>
              </a:lnSpc>
              <a:buFont typeface="Wingdings" pitchFamily="2" charset="2"/>
              <a:buNone/>
            </a:pPr>
            <a:r>
              <a:rPr lang="zh-CN" altLang="en-US" sz="2400" dirty="0">
                <a:ea typeface="宋体" charset="-122"/>
              </a:rPr>
              <a:t>关系数据库</a:t>
            </a:r>
            <a:r>
              <a:rPr lang="zh-CN" altLang="en-US" sz="2400" dirty="0">
                <a:solidFill>
                  <a:srgbClr val="FF0000"/>
                </a:solidFill>
                <a:ea typeface="宋体" charset="-122"/>
              </a:rPr>
              <a:t>逻辑设计</a:t>
            </a:r>
          </a:p>
          <a:p>
            <a:pPr lvl="1" algn="just">
              <a:lnSpc>
                <a:spcPct val="170000"/>
              </a:lnSpc>
            </a:pPr>
            <a:r>
              <a:rPr lang="zh-CN" altLang="en-US" dirty="0">
                <a:ea typeface="宋体" charset="-122"/>
              </a:rPr>
              <a:t>针对具体问题，如何构造一个适合于它的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数据模式</a:t>
            </a:r>
          </a:p>
          <a:p>
            <a:pPr lvl="1" algn="just">
              <a:lnSpc>
                <a:spcPct val="170000"/>
              </a:lnSpc>
            </a:pPr>
            <a:r>
              <a:rPr lang="zh-CN" altLang="en-US" dirty="0">
                <a:ea typeface="宋体" charset="-122"/>
              </a:rPr>
              <a:t>数据库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逻辑设计的工具</a:t>
            </a:r>
            <a:r>
              <a:rPr lang="zh-CN" altLang="en-US" dirty="0">
                <a:ea typeface="宋体" charset="-122"/>
              </a:rPr>
              <a:t>──关系数据库的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规范化理论</a:t>
            </a:r>
            <a:endParaRPr lang="zh-CN" altLang="en-US" sz="2800" dirty="0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>
                <a:sym typeface="微软雅黑" pitchFamily="34" charset="-122"/>
              </a:rPr>
              <a:t>6.2 </a:t>
            </a:r>
            <a:r>
              <a:rPr lang="zh-CN" altLang="en-US" dirty="0" smtClean="0">
                <a:sym typeface="微软雅黑" pitchFamily="34" charset="-122"/>
              </a:rPr>
              <a:t> 规范化</a:t>
            </a:r>
            <a:endParaRPr lang="zh-CN" altLang="en-US" dirty="0" smtClean="0"/>
          </a:p>
        </p:txBody>
      </p:sp>
      <p:sp>
        <p:nvSpPr>
          <p:cNvPr id="43011" name="文本占位符 4"/>
          <p:cNvSpPr>
            <a:spLocks noGrp="1" noChangeArrowheads="1"/>
          </p:cNvSpPr>
          <p:nvPr>
            <p:ph idx="1"/>
          </p:nvPr>
        </p:nvSpPr>
        <p:spPr>
          <a:xfrm>
            <a:off x="500034" y="1144608"/>
            <a:ext cx="7859712" cy="5213350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6.2.1 </a:t>
            </a:r>
            <a:r>
              <a:rPr lang="zh-CN" altLang="en-US" dirty="0" smtClean="0">
                <a:sym typeface="Calibri" pitchFamily="34" charset="0"/>
              </a:rPr>
              <a:t>函数依赖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6.2.2  </a:t>
            </a:r>
            <a:r>
              <a:rPr lang="zh-CN" altLang="en-US" dirty="0" smtClean="0">
                <a:sym typeface="Calibri" pitchFamily="34" charset="0"/>
              </a:rPr>
              <a:t>码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6.2.3  </a:t>
            </a:r>
            <a:r>
              <a:rPr lang="zh-CN" altLang="en-US" dirty="0" smtClean="0">
                <a:sym typeface="Calibri" pitchFamily="34" charset="0"/>
              </a:rPr>
              <a:t>范式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olidFill>
                  <a:srgbClr val="00B050"/>
                </a:solidFill>
                <a:sym typeface="Calibri" pitchFamily="34" charset="0"/>
              </a:rPr>
              <a:t>6.2.4  2NF</a:t>
            </a:r>
            <a:endParaRPr lang="zh-CN" altLang="en-US" dirty="0" smtClean="0">
              <a:solidFill>
                <a:srgbClr val="00B050"/>
              </a:solidFill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6.2.5  3NF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6.2.6  BCNF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6.2.7  </a:t>
            </a:r>
            <a:r>
              <a:rPr lang="zh-CN" altLang="en-US" dirty="0" smtClean="0">
                <a:sym typeface="Calibri" pitchFamily="34" charset="0"/>
              </a:rPr>
              <a:t>规范化小结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6.2.4</a:t>
            </a:r>
            <a:r>
              <a:rPr lang="zh-CN" altLang="en-US" sz="3600" dirty="0" smtClean="0">
                <a:sym typeface="微软雅黑" pitchFamily="34" charset="-122"/>
              </a:rPr>
              <a:t> </a:t>
            </a:r>
            <a:r>
              <a:rPr lang="en-US" altLang="zh-CN" sz="3600" dirty="0" smtClean="0">
                <a:sym typeface="微软雅黑" pitchFamily="34" charset="-122"/>
              </a:rPr>
              <a:t> 2NF</a:t>
            </a:r>
            <a:endParaRPr lang="zh-CN" altLang="en-US" sz="3600" dirty="0" smtClean="0"/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>
          <a:xfrm>
            <a:off x="361981" y="1170013"/>
            <a:ext cx="8639175" cy="4902193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6.6  </a:t>
            </a:r>
            <a:r>
              <a:rPr lang="zh-CN" altLang="en-US" dirty="0" smtClean="0">
                <a:sym typeface="Calibri" pitchFamily="34" charset="0"/>
              </a:rPr>
              <a:t>若关系模式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∈1NF</a:t>
            </a:r>
            <a:r>
              <a:rPr lang="zh-CN" altLang="en-US" dirty="0" smtClean="0">
                <a:sym typeface="Calibri" pitchFamily="34" charset="0"/>
              </a:rPr>
              <a:t>，并且每一个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非主属性都完全函数依赖于任何一个候选码</a:t>
            </a:r>
            <a:r>
              <a:rPr lang="zh-CN" altLang="en-US" dirty="0" smtClean="0">
                <a:sym typeface="Calibri" pitchFamily="34" charset="0"/>
              </a:rPr>
              <a:t>，则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∈2NF</a:t>
            </a:r>
            <a:endParaRPr lang="en-US" altLang="zh-CN" sz="3200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zh-CN" altLang="en-US" dirty="0" smtClean="0">
                <a:sym typeface="Calibri" pitchFamily="34" charset="0"/>
              </a:rPr>
              <a:t>例</a:t>
            </a:r>
            <a:r>
              <a:rPr lang="en-US" altLang="zh-CN" dirty="0" smtClean="0">
                <a:sym typeface="Calibri" pitchFamily="34" charset="0"/>
              </a:rPr>
              <a:t>6.4] </a:t>
            </a:r>
            <a:r>
              <a:rPr lang="zh-CN" altLang="en-US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Calibri" pitchFamily="34" charset="0"/>
              </a:rPr>
              <a:t>S-L-C(</a:t>
            </a:r>
            <a:r>
              <a:rPr lang="en-US" altLang="zh-CN" dirty="0" err="1" smtClean="0">
                <a:sym typeface="Calibri" pitchFamily="34" charset="0"/>
              </a:rPr>
              <a:t>Sno,Sdept,Sloc,Cno,Grade</a:t>
            </a:r>
            <a:r>
              <a:rPr lang="en-US" altLang="zh-CN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dirty="0" smtClean="0">
                <a:sym typeface="Calibri" pitchFamily="34" charset="0"/>
              </a:rPr>
              <a:t> </a:t>
            </a:r>
            <a:r>
              <a:rPr lang="en-US" altLang="zh-CN" dirty="0" err="1" smtClean="0">
                <a:sym typeface="Calibri" pitchFamily="34" charset="0"/>
              </a:rPr>
              <a:t>Sloc</a:t>
            </a:r>
            <a:r>
              <a:rPr lang="zh-CN" altLang="en-US" dirty="0" smtClean="0">
                <a:sym typeface="Calibri" pitchFamily="34" charset="0"/>
              </a:rPr>
              <a:t>为学生的住处，并且每个系的学生住在同一个地方。</a:t>
            </a:r>
            <a:r>
              <a:rPr lang="en-US" altLang="zh-CN" dirty="0" smtClean="0">
                <a:sym typeface="Calibri" pitchFamily="34" charset="0"/>
              </a:rPr>
              <a:t>S-L-C</a:t>
            </a:r>
            <a:r>
              <a:rPr lang="zh-CN" altLang="en-US" dirty="0" smtClean="0">
                <a:sym typeface="Calibri" pitchFamily="34" charset="0"/>
              </a:rPr>
              <a:t>的码为</a:t>
            </a:r>
            <a:r>
              <a:rPr lang="en-US" altLang="zh-CN" dirty="0" smtClean="0">
                <a:sym typeface="Calibri" pitchFamily="34" charset="0"/>
              </a:rPr>
              <a:t>(</a:t>
            </a:r>
            <a:r>
              <a:rPr lang="en-US" altLang="zh-CN" dirty="0" err="1" smtClean="0">
                <a:sym typeface="Calibri" pitchFamily="34" charset="0"/>
              </a:rPr>
              <a:t>Sno,Cno</a:t>
            </a:r>
            <a:r>
              <a:rPr lang="en-US" altLang="zh-CN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342900" indent="-342900" algn="l">
              <a:spcBef>
                <a:spcPts val="0"/>
              </a:spcBef>
            </a:pPr>
            <a:r>
              <a:rPr lang="zh-CN" altLang="en-US" dirty="0" smtClean="0">
                <a:sym typeface="Calibri" pitchFamily="34" charset="0"/>
              </a:rPr>
              <a:t>	</a:t>
            </a:r>
            <a:r>
              <a:rPr lang="zh-CN" altLang="en-US" sz="2400" dirty="0" smtClean="0">
                <a:sym typeface="Calibri" pitchFamily="34" charset="0"/>
              </a:rPr>
              <a:t>函数依赖有</a:t>
            </a:r>
            <a:endParaRPr lang="en-US" dirty="0" smtClean="0">
              <a:sym typeface="Calibri" pitchFamily="34" charset="0"/>
            </a:endParaRPr>
          </a:p>
          <a:p>
            <a:pPr marL="857250" lvl="2" algn="l">
              <a:buFont typeface="Wingdings" pitchFamily="2" charset="2"/>
              <a:buChar char="n"/>
            </a:pPr>
            <a:r>
              <a:rPr lang="en-US" altLang="zh-CN" sz="2400" dirty="0" smtClean="0">
                <a:sym typeface="Calibri" pitchFamily="34" charset="0"/>
              </a:rPr>
              <a:t>(</a:t>
            </a:r>
            <a:r>
              <a:rPr lang="en-US" altLang="zh-CN" sz="2400" dirty="0" err="1" smtClean="0">
                <a:sym typeface="Calibri" pitchFamily="34" charset="0"/>
              </a:rPr>
              <a:t>Sno,Cno</a:t>
            </a:r>
            <a:r>
              <a:rPr lang="en-US" altLang="zh-CN" sz="2400" dirty="0" smtClean="0">
                <a:sym typeface="Calibri" pitchFamily="34" charset="0"/>
              </a:rPr>
              <a:t>)</a:t>
            </a:r>
            <a:r>
              <a:rPr lang="zh-CN" altLang="en-US" sz="2400" dirty="0" smtClean="0"/>
              <a:t>→</a:t>
            </a:r>
            <a:r>
              <a:rPr lang="en-US" altLang="zh-CN" sz="2400" dirty="0" smtClean="0">
                <a:sym typeface="Calibri" pitchFamily="34" charset="0"/>
              </a:rPr>
              <a:t>Grade</a:t>
            </a:r>
          </a:p>
          <a:p>
            <a:pPr marL="857250" lvl="2" algn="l">
              <a:buFont typeface="Wingdings" pitchFamily="2" charset="2"/>
              <a:buChar char="n"/>
            </a:pPr>
            <a:r>
              <a:rPr lang="en-US" altLang="zh-CN" sz="2400" dirty="0" err="1" smtClean="0">
                <a:sym typeface="Calibri" pitchFamily="34" charset="0"/>
              </a:rPr>
              <a:t>Sno→Sdept</a:t>
            </a:r>
            <a:r>
              <a:rPr lang="en-US" altLang="zh-CN" sz="2400" dirty="0" smtClean="0">
                <a:sym typeface="Calibri" pitchFamily="34" charset="0"/>
              </a:rPr>
              <a:t>, (</a:t>
            </a:r>
            <a:r>
              <a:rPr lang="en-US" altLang="zh-CN" sz="2400" dirty="0" err="1" smtClean="0">
                <a:sym typeface="Calibri" pitchFamily="34" charset="0"/>
              </a:rPr>
              <a:t>Sno,Cno</a:t>
            </a:r>
            <a:r>
              <a:rPr lang="en-US" altLang="zh-CN" sz="2400" dirty="0" smtClean="0">
                <a:sym typeface="Calibri" pitchFamily="34" charset="0"/>
              </a:rPr>
              <a:t>)</a:t>
            </a:r>
            <a:r>
              <a:rPr lang="zh-CN" altLang="en-US" sz="2400" dirty="0" smtClean="0"/>
              <a:t>→</a:t>
            </a:r>
            <a:r>
              <a:rPr lang="en-US" altLang="zh-CN" sz="2400" dirty="0" err="1" smtClean="0">
                <a:sym typeface="Calibri" pitchFamily="34" charset="0"/>
              </a:rPr>
              <a:t>Sdept</a:t>
            </a:r>
            <a:endParaRPr lang="en-US" altLang="zh-CN" sz="2400" dirty="0" smtClean="0">
              <a:sym typeface="Calibri" pitchFamily="34" charset="0"/>
            </a:endParaRPr>
          </a:p>
          <a:p>
            <a:pPr marL="857250" lvl="2" algn="l">
              <a:buFont typeface="Wingdings" pitchFamily="2" charset="2"/>
              <a:buChar char="n"/>
            </a:pPr>
            <a:r>
              <a:rPr lang="en-US" altLang="zh-CN" sz="2400" dirty="0" err="1" smtClean="0">
                <a:sym typeface="Calibri" pitchFamily="34" charset="0"/>
              </a:rPr>
              <a:t>Sno→Sloc</a:t>
            </a:r>
            <a:r>
              <a:rPr lang="en-US" altLang="zh-CN" sz="2400" dirty="0" smtClean="0">
                <a:sym typeface="Calibri" pitchFamily="34" charset="0"/>
              </a:rPr>
              <a:t>, (</a:t>
            </a:r>
            <a:r>
              <a:rPr lang="en-US" altLang="zh-CN" sz="2400" dirty="0" err="1" smtClean="0">
                <a:sym typeface="Calibri" pitchFamily="34" charset="0"/>
              </a:rPr>
              <a:t>Sno,Cno</a:t>
            </a:r>
            <a:r>
              <a:rPr lang="en-US" altLang="zh-CN" sz="2400" dirty="0" smtClean="0">
                <a:sym typeface="Calibri" pitchFamily="34" charset="0"/>
              </a:rPr>
              <a:t>)</a:t>
            </a:r>
            <a:r>
              <a:rPr lang="zh-CN" altLang="en-US" sz="2400" dirty="0" smtClean="0">
                <a:sym typeface="Calibri" pitchFamily="34" charset="0"/>
              </a:rPr>
              <a:t>→</a:t>
            </a:r>
            <a:r>
              <a:rPr lang="en-US" altLang="zh-CN" sz="2400" dirty="0" err="1" smtClean="0">
                <a:sym typeface="Calibri" pitchFamily="34" charset="0"/>
              </a:rPr>
              <a:t>Sloc</a:t>
            </a:r>
            <a:endParaRPr lang="en-US" altLang="zh-CN" sz="2400" dirty="0" smtClean="0">
              <a:sym typeface="Calibri" pitchFamily="34" charset="0"/>
            </a:endParaRPr>
          </a:p>
          <a:p>
            <a:pPr marL="857250" lvl="2" algn="l">
              <a:buFont typeface="Wingdings" pitchFamily="2" charset="2"/>
              <a:buChar char="n"/>
            </a:pPr>
            <a:r>
              <a:rPr lang="en-US" altLang="zh-CN" sz="2400" dirty="0" err="1" smtClean="0">
                <a:sym typeface="Calibri" pitchFamily="34" charset="0"/>
              </a:rPr>
              <a:t>Sdept</a:t>
            </a:r>
            <a:r>
              <a:rPr lang="zh-CN" altLang="en-US" sz="2400" dirty="0" smtClean="0">
                <a:sym typeface="Calibri" pitchFamily="34" charset="0"/>
              </a:rPr>
              <a:t>→</a:t>
            </a:r>
            <a:r>
              <a:rPr lang="en-US" altLang="zh-CN" sz="2400" dirty="0" err="1" smtClean="0">
                <a:sym typeface="Calibri" pitchFamily="34" charset="0"/>
              </a:rPr>
              <a:t>Sloc</a:t>
            </a:r>
            <a:endParaRPr lang="en-US" altLang="zh-CN" sz="2400" dirty="0" smtClean="0">
              <a:sym typeface="Calibri" pitchFamily="34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zh-CN" altLang="en-US" sz="2000" dirty="0" smtClean="0">
              <a:sym typeface="Calibri" pitchFamily="34" charset="0"/>
            </a:endParaRPr>
          </a:p>
        </p:txBody>
      </p:sp>
      <p:sp>
        <p:nvSpPr>
          <p:cNvPr id="44038" name="TextBox 1"/>
          <p:cNvSpPr>
            <a:spLocks noChangeArrowheads="1"/>
          </p:cNvSpPr>
          <p:nvPr/>
        </p:nvSpPr>
        <p:spPr bwMode="auto">
          <a:xfrm>
            <a:off x="3028944" y="4132270"/>
            <a:ext cx="7572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 dirty="0">
                <a:solidFill>
                  <a:srgbClr val="000000"/>
                </a:solidFill>
                <a:sym typeface="Arial" pitchFamily="34" charset="0"/>
              </a:rPr>
              <a:t>F</a:t>
            </a:r>
            <a:endParaRPr lang="zh-CN" altLang="en-US" b="1" dirty="0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44039" name="TextBox 1"/>
          <p:cNvSpPr>
            <a:spLocks noChangeArrowheads="1"/>
          </p:cNvSpPr>
          <p:nvPr/>
        </p:nvSpPr>
        <p:spPr bwMode="auto">
          <a:xfrm>
            <a:off x="4672019" y="5000636"/>
            <a:ext cx="7572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 dirty="0">
                <a:solidFill>
                  <a:srgbClr val="000000"/>
                </a:solidFill>
                <a:sym typeface="Arial" pitchFamily="34" charset="0"/>
              </a:rPr>
              <a:t>P</a:t>
            </a:r>
            <a:endParaRPr lang="zh-CN" altLang="en-US" b="1" dirty="0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44040" name="TextBox 1"/>
          <p:cNvSpPr>
            <a:spLocks noChangeArrowheads="1"/>
          </p:cNvSpPr>
          <p:nvPr/>
        </p:nvSpPr>
        <p:spPr bwMode="auto">
          <a:xfrm>
            <a:off x="4886332" y="4560898"/>
            <a:ext cx="7572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en-US" altLang="zh-CN" b="1" dirty="0">
                <a:solidFill>
                  <a:srgbClr val="000000"/>
                </a:solidFill>
                <a:sym typeface="Arial" pitchFamily="34" charset="0"/>
              </a:rPr>
              <a:t>P</a:t>
            </a:r>
            <a:endParaRPr lang="zh-CN" altLang="en-US" b="1" dirty="0">
              <a:solidFill>
                <a:srgbClr val="000000"/>
              </a:solidFill>
              <a:sym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5775" y="117475"/>
            <a:ext cx="8229600" cy="873125"/>
          </a:xfrm>
        </p:spPr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2NF</a:t>
            </a:r>
            <a:r>
              <a:rPr lang="zh-CN" altLang="en-US" sz="3600" dirty="0" smtClean="0">
                <a:sym typeface="微软雅黑" pitchFamily="34" charset="-122"/>
              </a:rPr>
              <a:t>（续）</a:t>
            </a:r>
            <a:endParaRPr lang="zh-CN" altLang="en-US" sz="3600" dirty="0" smtClean="0"/>
          </a:p>
        </p:txBody>
      </p:sp>
      <p:grpSp>
        <p:nvGrpSpPr>
          <p:cNvPr id="45061" name="Group 5"/>
          <p:cNvGrpSpPr>
            <a:grpSpLocks/>
          </p:cNvGrpSpPr>
          <p:nvPr/>
        </p:nvGrpSpPr>
        <p:grpSpPr bwMode="auto">
          <a:xfrm>
            <a:off x="1317625" y="1533525"/>
            <a:ext cx="5991225" cy="2040573"/>
            <a:chOff x="0" y="0"/>
            <a:chExt cx="9435" cy="3213"/>
          </a:xfrm>
        </p:grpSpPr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3145" y="0"/>
              <a:ext cx="3145" cy="3213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zh-CN" sz="2800" b="1">
                <a:latin typeface="Times New Roman" pitchFamily="18" charset="0"/>
              </a:endParaRPr>
            </a:p>
          </p:txBody>
        </p:sp>
        <p:sp>
          <p:nvSpPr>
            <p:cNvPr id="45065" name="Text Box 9"/>
            <p:cNvSpPr>
              <a:spLocks noChangeArrowheads="1"/>
            </p:cNvSpPr>
            <p:nvPr/>
          </p:nvSpPr>
          <p:spPr bwMode="auto">
            <a:xfrm>
              <a:off x="3843" y="459"/>
              <a:ext cx="1748" cy="6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Sno</a:t>
              </a:r>
            </a:p>
          </p:txBody>
        </p:sp>
        <p:sp>
          <p:nvSpPr>
            <p:cNvPr id="45066" name="Text Box 10"/>
            <p:cNvSpPr>
              <a:spLocks noChangeArrowheads="1"/>
            </p:cNvSpPr>
            <p:nvPr/>
          </p:nvSpPr>
          <p:spPr bwMode="auto">
            <a:xfrm>
              <a:off x="3843" y="2065"/>
              <a:ext cx="1748" cy="68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Cno</a:t>
              </a:r>
            </a:p>
          </p:txBody>
        </p:sp>
        <p:sp>
          <p:nvSpPr>
            <p:cNvPr id="45067" name="Text Box 11"/>
            <p:cNvSpPr>
              <a:spLocks noChangeArrowheads="1"/>
            </p:cNvSpPr>
            <p:nvPr/>
          </p:nvSpPr>
          <p:spPr bwMode="auto">
            <a:xfrm>
              <a:off x="0" y="1377"/>
              <a:ext cx="2095" cy="6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Grade</a:t>
              </a:r>
              <a:endParaRPr lang="zh-CN" altLang="en-US"/>
            </a:p>
          </p:txBody>
        </p:sp>
        <p:sp>
          <p:nvSpPr>
            <p:cNvPr id="45068" name="Text Box 12"/>
            <p:cNvSpPr>
              <a:spLocks noChangeArrowheads="1"/>
            </p:cNvSpPr>
            <p:nvPr/>
          </p:nvSpPr>
          <p:spPr bwMode="auto">
            <a:xfrm>
              <a:off x="7339" y="459"/>
              <a:ext cx="2096" cy="68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Sdept</a:t>
              </a:r>
            </a:p>
          </p:txBody>
        </p:sp>
        <p:sp>
          <p:nvSpPr>
            <p:cNvPr id="45069" name="Text Box 13"/>
            <p:cNvSpPr>
              <a:spLocks noChangeArrowheads="1"/>
            </p:cNvSpPr>
            <p:nvPr/>
          </p:nvSpPr>
          <p:spPr bwMode="auto">
            <a:xfrm>
              <a:off x="7339" y="2065"/>
              <a:ext cx="2096" cy="689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800" b="1">
                  <a:latin typeface="Times New Roman" pitchFamily="18" charset="0"/>
                </a:rPr>
                <a:t>Sloc</a:t>
              </a:r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 flipH="1">
              <a:off x="2095" y="1719"/>
              <a:ext cx="1050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1" name="Line 15"/>
            <p:cNvSpPr>
              <a:spLocks noChangeShapeType="1"/>
            </p:cNvSpPr>
            <p:nvPr/>
          </p:nvSpPr>
          <p:spPr bwMode="auto">
            <a:xfrm>
              <a:off x="5591" y="688"/>
              <a:ext cx="1748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2" name="Line 16"/>
            <p:cNvSpPr>
              <a:spLocks noChangeShapeType="1"/>
            </p:cNvSpPr>
            <p:nvPr/>
          </p:nvSpPr>
          <p:spPr bwMode="auto">
            <a:xfrm>
              <a:off x="5591" y="688"/>
              <a:ext cx="1748" cy="16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3" name="Line 17"/>
            <p:cNvSpPr>
              <a:spLocks noChangeShapeType="1"/>
            </p:cNvSpPr>
            <p:nvPr/>
          </p:nvSpPr>
          <p:spPr bwMode="auto">
            <a:xfrm flipV="1">
              <a:off x="5591" y="689"/>
              <a:ext cx="1748" cy="16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4" name="Line 18"/>
            <p:cNvSpPr>
              <a:spLocks noChangeShapeType="1"/>
            </p:cNvSpPr>
            <p:nvPr/>
          </p:nvSpPr>
          <p:spPr bwMode="auto">
            <a:xfrm flipV="1">
              <a:off x="5623" y="2378"/>
              <a:ext cx="1716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5" name="Line 19"/>
            <p:cNvSpPr>
              <a:spLocks noChangeShapeType="1"/>
            </p:cNvSpPr>
            <p:nvPr/>
          </p:nvSpPr>
          <p:spPr bwMode="auto">
            <a:xfrm>
              <a:off x="8385" y="1147"/>
              <a:ext cx="3" cy="9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62" name="矩形 19"/>
          <p:cNvSpPr>
            <a:spLocks noChangeArrowheads="1"/>
          </p:cNvSpPr>
          <p:nvPr/>
        </p:nvSpPr>
        <p:spPr bwMode="auto">
          <a:xfrm>
            <a:off x="971550" y="4940300"/>
            <a:ext cx="43862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lvl="1">
              <a:buFont typeface="Wingdings" pitchFamily="2" charset="2"/>
              <a:buChar char="n"/>
            </a:pPr>
            <a:r>
              <a:rPr lang="zh-CN" altLang="en-US" sz="2400" b="1">
                <a:solidFill>
                  <a:srgbClr val="000000"/>
                </a:solidFill>
                <a:sym typeface="Calibri" pitchFamily="34" charset="0"/>
              </a:rPr>
              <a:t>关系模式</a:t>
            </a:r>
            <a:r>
              <a:rPr lang="en-US" altLang="zh-CN" sz="2400" b="1">
                <a:solidFill>
                  <a:srgbClr val="000000"/>
                </a:solidFill>
                <a:sym typeface="Calibri" pitchFamily="34" charset="0"/>
              </a:rPr>
              <a:t>S-L-C</a:t>
            </a:r>
            <a:r>
              <a:rPr lang="zh-CN" altLang="en-US" sz="2400" b="1">
                <a:solidFill>
                  <a:srgbClr val="000000"/>
                </a:solidFill>
                <a:sym typeface="Calibri" pitchFamily="34" charset="0"/>
              </a:rPr>
              <a:t>不属于</a:t>
            </a:r>
            <a:r>
              <a:rPr lang="en-US" altLang="zh-CN" sz="2400" b="1">
                <a:solidFill>
                  <a:srgbClr val="000000"/>
                </a:solidFill>
                <a:sym typeface="Calibri" pitchFamily="34" charset="0"/>
              </a:rPr>
              <a:t>2NF</a:t>
            </a:r>
            <a:endParaRPr lang="zh-CN" altLang="en-US" sz="2400" b="1">
              <a:solidFill>
                <a:srgbClr val="000000"/>
              </a:solidFill>
              <a:sym typeface="Calibri" pitchFamily="34" charset="0"/>
            </a:endParaRPr>
          </a:p>
        </p:txBody>
      </p:sp>
      <p:sp>
        <p:nvSpPr>
          <p:cNvPr id="45063" name="矩形 20"/>
          <p:cNvSpPr>
            <a:spLocks noChangeArrowheads="1"/>
          </p:cNvSpPr>
          <p:nvPr/>
        </p:nvSpPr>
        <p:spPr bwMode="auto">
          <a:xfrm>
            <a:off x="965200" y="4335463"/>
            <a:ext cx="63436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lvl="1">
              <a:buFont typeface="Wingdings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sym typeface="Calibri" pitchFamily="34" charset="0"/>
              </a:rPr>
              <a:t>非主属性</a:t>
            </a:r>
            <a:r>
              <a:rPr lang="en-US" altLang="zh-CN" sz="2400" b="1" dirty="0" err="1">
                <a:solidFill>
                  <a:srgbClr val="FF0000"/>
                </a:solidFill>
                <a:sym typeface="Calibri" pitchFamily="34" charset="0"/>
              </a:rPr>
              <a:t>Sdept</a:t>
            </a:r>
            <a:r>
              <a:rPr lang="zh-CN" altLang="en-US" sz="2400" b="1" dirty="0">
                <a:solidFill>
                  <a:srgbClr val="FF0000"/>
                </a:solidFill>
                <a:sym typeface="Calibri" pitchFamily="34" charset="0"/>
              </a:rPr>
              <a:t>、</a:t>
            </a:r>
            <a:r>
              <a:rPr lang="en-US" altLang="zh-CN" sz="2400" b="1" dirty="0" err="1">
                <a:solidFill>
                  <a:srgbClr val="FF0000"/>
                </a:solidFill>
                <a:sym typeface="Calibri" pitchFamily="34" charset="0"/>
              </a:rPr>
              <a:t>Sloc</a:t>
            </a:r>
            <a:r>
              <a:rPr lang="zh-CN" altLang="en-US" sz="2400" b="1" dirty="0">
                <a:solidFill>
                  <a:srgbClr val="FF0000"/>
                </a:solidFill>
                <a:sym typeface="Calibri" pitchFamily="34" charset="0"/>
              </a:rPr>
              <a:t>并不完全依赖于码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1125"/>
            <a:ext cx="8229600" cy="869950"/>
          </a:xfrm>
        </p:spPr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2NF</a:t>
            </a:r>
            <a:r>
              <a:rPr lang="zh-CN" altLang="en-US" sz="3600" dirty="0" smtClean="0">
                <a:sym typeface="微软雅黑" pitchFamily="34" charset="-122"/>
              </a:rPr>
              <a:t>（续）</a:t>
            </a:r>
            <a:endParaRPr lang="zh-CN" altLang="en-US" sz="3600" dirty="0" smtClean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02042"/>
            <a:ext cx="8229600" cy="5184478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一个关系模式不属于</a:t>
            </a:r>
            <a:r>
              <a:rPr lang="en-US" altLang="zh-CN" dirty="0" smtClean="0">
                <a:sym typeface="Calibri" pitchFamily="34" charset="0"/>
              </a:rPr>
              <a:t>2NF</a:t>
            </a:r>
            <a:r>
              <a:rPr lang="zh-CN" altLang="en-US" dirty="0" smtClean="0">
                <a:sym typeface="Calibri" pitchFamily="34" charset="0"/>
              </a:rPr>
              <a:t>，会产生以下问题：</a:t>
            </a:r>
            <a:endParaRPr lang="en-US" sz="3200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插入异常</a:t>
            </a:r>
            <a:endParaRPr lang="en-US" sz="2800" dirty="0" smtClean="0">
              <a:solidFill>
                <a:srgbClr val="FF0000"/>
              </a:solidFill>
              <a:sym typeface="Calibri" pitchFamily="34" charset="0"/>
            </a:endParaRPr>
          </a:p>
          <a:p>
            <a:pPr marL="1143000" lvl="2" indent="-228600" algn="l">
              <a:lnSpc>
                <a:spcPct val="120000"/>
              </a:lnSpc>
              <a:spcBef>
                <a:spcPct val="0"/>
              </a:spcBef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如果插入一个新学生，但该生未选课，即该生无</a:t>
            </a:r>
            <a:r>
              <a:rPr lang="en-US" altLang="zh-CN" dirty="0" err="1" smtClean="0">
                <a:sym typeface="Calibri" pitchFamily="34" charset="0"/>
              </a:rPr>
              <a:t>Cno</a:t>
            </a:r>
            <a:r>
              <a:rPr lang="zh-CN" altLang="en-US" dirty="0" smtClean="0">
                <a:sym typeface="Calibri" pitchFamily="34" charset="0"/>
              </a:rPr>
              <a:t>，由于插入元组时，必须给定码值，因此插入失败。</a:t>
            </a:r>
            <a:endParaRPr 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删除异常</a:t>
            </a:r>
            <a:endParaRPr lang="en-US" sz="2800" dirty="0" smtClean="0">
              <a:solidFill>
                <a:srgbClr val="FF0000"/>
              </a:solidFill>
              <a:sym typeface="Calibri" pitchFamily="34" charset="0"/>
            </a:endParaRPr>
          </a:p>
          <a:p>
            <a:pPr marL="1143000" lvl="2" indent="-228600" algn="l">
              <a:lnSpc>
                <a:spcPct val="120000"/>
              </a:lnSpc>
              <a:spcBef>
                <a:spcPct val="0"/>
              </a:spcBef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如果</a:t>
            </a:r>
            <a:r>
              <a:rPr lang="en-US" altLang="zh-CN" dirty="0" smtClean="0">
                <a:sym typeface="Calibri" pitchFamily="34" charset="0"/>
              </a:rPr>
              <a:t>S4</a:t>
            </a:r>
            <a:r>
              <a:rPr lang="zh-CN" altLang="en-US" dirty="0" smtClean="0">
                <a:sym typeface="Calibri" pitchFamily="34" charset="0"/>
              </a:rPr>
              <a:t>只选了一门课</a:t>
            </a:r>
            <a:r>
              <a:rPr lang="en-US" altLang="zh-CN" dirty="0" smtClean="0">
                <a:sym typeface="Calibri" pitchFamily="34" charset="0"/>
              </a:rPr>
              <a:t>C3</a:t>
            </a:r>
            <a:r>
              <a:rPr lang="zh-CN" altLang="en-US" dirty="0" smtClean="0">
                <a:sym typeface="Calibri" pitchFamily="34" charset="0"/>
              </a:rPr>
              <a:t>，现在他不再选这门课，则删除</a:t>
            </a:r>
            <a:r>
              <a:rPr lang="en-US" altLang="zh-CN" dirty="0" smtClean="0">
                <a:sym typeface="Calibri" pitchFamily="34" charset="0"/>
              </a:rPr>
              <a:t>C3</a:t>
            </a:r>
            <a:r>
              <a:rPr lang="zh-CN" altLang="en-US" dirty="0" smtClean="0">
                <a:sym typeface="Calibri" pitchFamily="34" charset="0"/>
              </a:rPr>
              <a:t>后，整个元组的其他信息也被删除了。</a:t>
            </a:r>
            <a:endParaRPr 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修改复杂</a:t>
            </a:r>
            <a:endParaRPr lang="en-US" sz="2800" dirty="0" smtClean="0">
              <a:solidFill>
                <a:srgbClr val="FF0000"/>
              </a:solidFill>
              <a:sym typeface="Calibri" pitchFamily="34" charset="0"/>
            </a:endParaRPr>
          </a:p>
          <a:p>
            <a:pPr marL="1143000" lvl="2" indent="-228600" algn="l">
              <a:lnSpc>
                <a:spcPct val="120000"/>
              </a:lnSpc>
              <a:spcBef>
                <a:spcPct val="0"/>
              </a:spcBef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如果一个学生选了多门课，则</a:t>
            </a:r>
            <a:r>
              <a:rPr lang="en-US" altLang="zh-CN" dirty="0" err="1" smtClean="0">
                <a:sym typeface="Calibri" pitchFamily="34" charset="0"/>
              </a:rPr>
              <a:t>Sdept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dirty="0" err="1" smtClean="0">
                <a:sym typeface="Calibri" pitchFamily="34" charset="0"/>
              </a:rPr>
              <a:t>Sloc</a:t>
            </a:r>
            <a:r>
              <a:rPr lang="zh-CN" altLang="en-US" dirty="0" smtClean="0">
                <a:sym typeface="Calibri" pitchFamily="34" charset="0"/>
              </a:rPr>
              <a:t>被存储了多次。如果该生转系，则需要修改所有相关的</a:t>
            </a:r>
            <a:r>
              <a:rPr lang="en-US" altLang="zh-CN" dirty="0" err="1" smtClean="0">
                <a:sym typeface="Calibri" pitchFamily="34" charset="0"/>
              </a:rPr>
              <a:t>Sdept</a:t>
            </a:r>
            <a:r>
              <a:rPr lang="zh-CN" altLang="en-US" dirty="0" smtClean="0">
                <a:sym typeface="Calibri" pitchFamily="34" charset="0"/>
              </a:rPr>
              <a:t>和</a:t>
            </a:r>
            <a:r>
              <a:rPr lang="en-US" altLang="zh-CN" dirty="0" err="1" smtClean="0">
                <a:sym typeface="Calibri" pitchFamily="34" charset="0"/>
              </a:rPr>
              <a:t>Sloc</a:t>
            </a:r>
            <a:r>
              <a:rPr lang="zh-CN" altLang="en-US" dirty="0" smtClean="0">
                <a:sym typeface="Calibri" pitchFamily="34" charset="0"/>
              </a:rPr>
              <a:t>，造成修改的复杂化。</a:t>
            </a:r>
            <a:endParaRPr lang="zh-CN" altLang="en-US" sz="2000" dirty="0" smtClean="0"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2NF</a:t>
            </a:r>
            <a:r>
              <a:rPr lang="zh-CN" altLang="en-US" sz="3600" dirty="0" smtClean="0">
                <a:sym typeface="微软雅黑" pitchFamily="34" charset="-122"/>
              </a:rPr>
              <a:t>（续）</a:t>
            </a:r>
            <a:endParaRPr lang="zh-CN" altLang="en-US" sz="3600" dirty="0" smtClean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1598"/>
            <a:ext cx="8229600" cy="5614988"/>
          </a:xfrm>
        </p:spPr>
        <p:txBody>
          <a:bodyPr/>
          <a:lstStyle/>
          <a:p>
            <a:pPr marL="342900" indent="-342900" algn="l">
              <a:lnSpc>
                <a:spcPct val="125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出现这种问题的原因</a:t>
            </a:r>
            <a:endParaRPr 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5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例子中有两类非主属性：</a:t>
            </a:r>
            <a:endParaRPr lang="en-US" dirty="0" smtClean="0">
              <a:sym typeface="Calibri" pitchFamily="34" charset="0"/>
            </a:endParaRPr>
          </a:p>
          <a:p>
            <a:pPr marL="1143000" lvl="2" indent="-228600" algn="l">
              <a:lnSpc>
                <a:spcPct val="125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一类如</a:t>
            </a:r>
            <a:r>
              <a:rPr lang="en-US" altLang="zh-CN" dirty="0" smtClean="0">
                <a:sym typeface="Calibri" pitchFamily="34" charset="0"/>
              </a:rPr>
              <a:t>Grade</a:t>
            </a:r>
            <a:r>
              <a:rPr lang="zh-CN" altLang="en-US" dirty="0" smtClean="0">
                <a:sym typeface="Calibri" pitchFamily="34" charset="0"/>
              </a:rPr>
              <a:t>，它对码完全函数依赖</a:t>
            </a:r>
            <a:endParaRPr lang="en-US" dirty="0" smtClean="0">
              <a:sym typeface="Calibri" pitchFamily="34" charset="0"/>
            </a:endParaRPr>
          </a:p>
          <a:p>
            <a:pPr marL="1143000" lvl="2" indent="-228600" algn="l">
              <a:lnSpc>
                <a:spcPct val="125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另一类如</a:t>
            </a:r>
            <a:r>
              <a:rPr lang="en-US" altLang="zh-CN" dirty="0" err="1" smtClean="0">
                <a:solidFill>
                  <a:srgbClr val="FF0000"/>
                </a:solidFill>
                <a:sym typeface="Calibri" pitchFamily="34" charset="0"/>
              </a:rPr>
              <a:t>Sdept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、</a:t>
            </a:r>
            <a:r>
              <a:rPr lang="en-US" altLang="zh-CN" dirty="0" err="1" smtClean="0">
                <a:solidFill>
                  <a:srgbClr val="FF0000"/>
                </a:solidFill>
                <a:sym typeface="Calibri" pitchFamily="34" charset="0"/>
              </a:rPr>
              <a:t>Sloc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，它们对码不是完全函数依赖</a:t>
            </a:r>
            <a:endParaRPr lang="en-US" dirty="0" smtClean="0">
              <a:solidFill>
                <a:srgbClr val="FF0000"/>
              </a:solidFill>
              <a:sym typeface="Calibri" pitchFamily="34" charset="0"/>
            </a:endParaRPr>
          </a:p>
          <a:p>
            <a:pPr marL="342900" indent="-342900" algn="l">
              <a:lnSpc>
                <a:spcPct val="125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解决方法：</a:t>
            </a:r>
            <a:endParaRPr 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25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用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投影分解</a:t>
            </a:r>
            <a:r>
              <a:rPr lang="zh-CN" altLang="en-US" dirty="0" smtClean="0">
                <a:sym typeface="Calibri" pitchFamily="34" charset="0"/>
              </a:rPr>
              <a:t>把关系模式</a:t>
            </a:r>
            <a:r>
              <a:rPr lang="en-US" altLang="zh-CN" dirty="0" smtClean="0">
                <a:sym typeface="Calibri" pitchFamily="34" charset="0"/>
              </a:rPr>
              <a:t>S-L-C</a:t>
            </a:r>
            <a:r>
              <a:rPr lang="zh-CN" altLang="en-US" dirty="0" smtClean="0">
                <a:sym typeface="Calibri" pitchFamily="34" charset="0"/>
              </a:rPr>
              <a:t>分解成两个关系模式</a:t>
            </a:r>
            <a:endParaRPr lang="en-US" dirty="0" smtClean="0">
              <a:sym typeface="Calibri" pitchFamily="34" charset="0"/>
            </a:endParaRPr>
          </a:p>
          <a:p>
            <a:pPr marL="1143000" lvl="2" indent="-228600" algn="l">
              <a:lnSpc>
                <a:spcPct val="125000"/>
              </a:lnSpc>
              <a:buSzPct val="87000"/>
              <a:buFont typeface="Wingdings" pitchFamily="2" charset="2"/>
              <a:buChar char="l"/>
            </a:pPr>
            <a:r>
              <a:rPr lang="en-US" altLang="zh-CN" dirty="0" smtClean="0">
                <a:sym typeface="Calibri" pitchFamily="34" charset="0"/>
              </a:rPr>
              <a:t>SC(</a:t>
            </a:r>
            <a:r>
              <a:rPr lang="en-US" altLang="zh-CN" dirty="0" err="1" smtClean="0">
                <a:sym typeface="Calibri" pitchFamily="34" charset="0"/>
              </a:rPr>
              <a:t>Sno,Cno,Grade</a:t>
            </a:r>
            <a:r>
              <a:rPr lang="en-US" altLang="zh-CN" dirty="0" smtClean="0">
                <a:sym typeface="Calibri" pitchFamily="34" charset="0"/>
              </a:rPr>
              <a:t>)</a:t>
            </a:r>
            <a:endParaRPr lang="zh-CN" altLang="en-US" dirty="0" smtClean="0">
              <a:sym typeface="Calibri" pitchFamily="34" charset="0"/>
            </a:endParaRPr>
          </a:p>
          <a:p>
            <a:pPr marL="1143000" lvl="2" indent="-228600" algn="l">
              <a:lnSpc>
                <a:spcPct val="125000"/>
              </a:lnSpc>
              <a:buSzPct val="87000"/>
              <a:buFont typeface="Wingdings" pitchFamily="2" charset="2"/>
              <a:buChar char="l"/>
            </a:pPr>
            <a:r>
              <a:rPr lang="en-US" altLang="zh-CN" dirty="0" smtClean="0">
                <a:sym typeface="Calibri" pitchFamily="34" charset="0"/>
              </a:rPr>
              <a:t>S-L(</a:t>
            </a:r>
            <a:r>
              <a:rPr lang="en-US" altLang="zh-CN" dirty="0" err="1" smtClean="0">
                <a:sym typeface="Calibri" pitchFamily="34" charset="0"/>
              </a:rPr>
              <a:t>Sno,Sdept,Sloc</a:t>
            </a:r>
            <a:r>
              <a:rPr lang="en-US" altLang="zh-CN" dirty="0" smtClean="0">
                <a:sym typeface="Calibri" pitchFamily="34" charset="0"/>
              </a:rPr>
              <a:t>)</a:t>
            </a:r>
            <a:endParaRPr lang="zh-CN" altLang="en-US" dirty="0" smtClean="0"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1750"/>
            <a:ext cx="8229600" cy="1012825"/>
          </a:xfrm>
        </p:spPr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2NF</a:t>
            </a:r>
            <a:r>
              <a:rPr lang="zh-CN" altLang="en-US" sz="3600" dirty="0" smtClean="0">
                <a:sym typeface="微软雅黑" pitchFamily="34" charset="-122"/>
              </a:rPr>
              <a:t>（续）</a:t>
            </a:r>
            <a:endParaRPr lang="zh-CN" altLang="en-US" sz="3600" dirty="0" smtClean="0"/>
          </a:p>
        </p:txBody>
      </p:sp>
      <p:sp>
        <p:nvSpPr>
          <p:cNvPr id="4813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5038725"/>
            <a:ext cx="8229600" cy="1155700"/>
          </a:xfrm>
        </p:spPr>
        <p:txBody>
          <a:bodyPr/>
          <a:lstStyle/>
          <a:p>
            <a:pPr marL="742950" lvl="2" indent="-342900" algn="l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400" dirty="0" smtClean="0">
                <a:sym typeface="Calibri" pitchFamily="34" charset="0"/>
              </a:rPr>
              <a:t>SC</a:t>
            </a:r>
            <a:r>
              <a:rPr lang="zh-CN" altLang="en-US" sz="2400" dirty="0" smtClean="0">
                <a:sym typeface="Calibri" pitchFamily="34" charset="0"/>
              </a:rPr>
              <a:t>的码为</a:t>
            </a:r>
            <a:r>
              <a:rPr lang="en-US" altLang="zh-CN" sz="2400" dirty="0" smtClean="0">
                <a:sym typeface="Calibri" pitchFamily="34" charset="0"/>
              </a:rPr>
              <a:t>(</a:t>
            </a:r>
            <a:r>
              <a:rPr lang="en-US" altLang="zh-CN" sz="2400" dirty="0" err="1" smtClean="0">
                <a:sym typeface="Calibri" pitchFamily="34" charset="0"/>
              </a:rPr>
              <a:t>Sno,Cno</a:t>
            </a:r>
            <a:r>
              <a:rPr lang="en-US" altLang="zh-CN" sz="2400" dirty="0" smtClean="0">
                <a:sym typeface="Calibri" pitchFamily="34" charset="0"/>
              </a:rPr>
              <a:t>),SL</a:t>
            </a:r>
            <a:r>
              <a:rPr lang="zh-CN" altLang="en-US" sz="2400" dirty="0" smtClean="0">
                <a:sym typeface="Calibri" pitchFamily="34" charset="0"/>
              </a:rPr>
              <a:t>的码为</a:t>
            </a:r>
            <a:r>
              <a:rPr lang="en-US" altLang="zh-CN" sz="2400" dirty="0" err="1" smtClean="0">
                <a:sym typeface="Calibri" pitchFamily="34" charset="0"/>
              </a:rPr>
              <a:t>Sno</a:t>
            </a:r>
            <a:r>
              <a:rPr lang="zh-CN" altLang="en-US" sz="2400" dirty="0" smtClean="0">
                <a:sym typeface="Calibri" pitchFamily="34" charset="0"/>
              </a:rPr>
              <a:t>，这样使得非主属性对码都是</a:t>
            </a:r>
            <a:r>
              <a:rPr lang="zh-CN" altLang="en-US" sz="2400" dirty="0" smtClean="0">
                <a:solidFill>
                  <a:srgbClr val="FF0000"/>
                </a:solidFill>
                <a:sym typeface="Calibri" pitchFamily="34" charset="0"/>
              </a:rPr>
              <a:t>完全函数依赖</a:t>
            </a:r>
            <a:r>
              <a:rPr lang="zh-CN" altLang="en-US" sz="2400" dirty="0" smtClean="0">
                <a:sym typeface="Calibri" pitchFamily="34" charset="0"/>
              </a:rPr>
              <a:t>了</a:t>
            </a:r>
            <a:endParaRPr lang="zh-CN" altLang="en-US" sz="2400" dirty="0" smtClean="0"/>
          </a:p>
          <a:p>
            <a:pPr marL="342900" indent="-342900" algn="l">
              <a:buFont typeface="Wingdings" pitchFamily="2" charset="2"/>
              <a:buChar char="v"/>
            </a:pPr>
            <a:endParaRPr lang="zh-CN" altLang="en-US" dirty="0" smtClean="0"/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962025" y="1368425"/>
            <a:ext cx="2962275" cy="2095500"/>
            <a:chOff x="0" y="0"/>
            <a:chExt cx="4665" cy="3300"/>
          </a:xfrm>
        </p:grpSpPr>
        <p:sp>
          <p:nvSpPr>
            <p:cNvPr id="48141" name="Rectangle 5"/>
            <p:cNvSpPr>
              <a:spLocks noChangeArrowheads="1"/>
            </p:cNvSpPr>
            <p:nvPr/>
          </p:nvSpPr>
          <p:spPr bwMode="auto">
            <a:xfrm>
              <a:off x="2847" y="0"/>
              <a:ext cx="1818" cy="330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endParaRPr lang="zh-CN" altLang="zh-CN" sz="2800" b="1">
                <a:latin typeface="Times New Roman" pitchFamily="18" charset="0"/>
              </a:endParaRPr>
            </a:p>
          </p:txBody>
        </p:sp>
        <p:sp>
          <p:nvSpPr>
            <p:cNvPr id="48142" name="Text Box 6"/>
            <p:cNvSpPr>
              <a:spLocks noChangeArrowheads="1"/>
            </p:cNvSpPr>
            <p:nvPr/>
          </p:nvSpPr>
          <p:spPr bwMode="auto">
            <a:xfrm>
              <a:off x="3079" y="550"/>
              <a:ext cx="1361" cy="82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itchFamily="18" charset="0"/>
                </a:rPr>
                <a:t>Sno</a:t>
              </a:r>
            </a:p>
          </p:txBody>
        </p:sp>
        <p:sp>
          <p:nvSpPr>
            <p:cNvPr id="48143" name="Text Box 7"/>
            <p:cNvSpPr>
              <a:spLocks noChangeArrowheads="1"/>
            </p:cNvSpPr>
            <p:nvPr/>
          </p:nvSpPr>
          <p:spPr bwMode="auto">
            <a:xfrm>
              <a:off x="3098" y="1926"/>
              <a:ext cx="1341" cy="84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itchFamily="18" charset="0"/>
                </a:rPr>
                <a:t>Cno</a:t>
              </a:r>
            </a:p>
          </p:txBody>
        </p:sp>
        <p:sp>
          <p:nvSpPr>
            <p:cNvPr id="48144" name="Text Box 8"/>
            <p:cNvSpPr>
              <a:spLocks noChangeArrowheads="1"/>
            </p:cNvSpPr>
            <p:nvPr/>
          </p:nvSpPr>
          <p:spPr bwMode="auto">
            <a:xfrm>
              <a:off x="0" y="1211"/>
              <a:ext cx="1943" cy="82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buClr>
                  <a:schemeClr val="accent1"/>
                </a:buClr>
                <a:buSzPct val="90000"/>
                <a:buFont typeface="Monotype Sorts" pitchFamily="2" charset="2"/>
                <a:buNone/>
              </a:pPr>
              <a:r>
                <a:rPr lang="en-US" altLang="zh-CN" sz="2400" b="1">
                  <a:latin typeface="Times New Roman" pitchFamily="18" charset="0"/>
                </a:rPr>
                <a:t>Grade</a:t>
              </a:r>
            </a:p>
          </p:txBody>
        </p:sp>
        <p:sp>
          <p:nvSpPr>
            <p:cNvPr id="48145" name="Line 10"/>
            <p:cNvSpPr>
              <a:spLocks noChangeShapeType="1"/>
            </p:cNvSpPr>
            <p:nvPr/>
          </p:nvSpPr>
          <p:spPr bwMode="auto">
            <a:xfrm flipH="1">
              <a:off x="1942" y="1658"/>
              <a:ext cx="88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33" name="Text Box 6"/>
          <p:cNvSpPr>
            <a:spLocks noChangeArrowheads="1"/>
          </p:cNvSpPr>
          <p:nvPr/>
        </p:nvSpPr>
        <p:spPr bwMode="auto">
          <a:xfrm>
            <a:off x="5075238" y="2352675"/>
            <a:ext cx="720725" cy="52546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Sno</a:t>
            </a:r>
          </a:p>
        </p:txBody>
      </p:sp>
      <p:sp>
        <p:nvSpPr>
          <p:cNvPr id="48134" name="Text Box 6"/>
          <p:cNvSpPr>
            <a:spLocks noChangeArrowheads="1"/>
          </p:cNvSpPr>
          <p:nvPr/>
        </p:nvSpPr>
        <p:spPr bwMode="auto">
          <a:xfrm>
            <a:off x="6659563" y="1412875"/>
            <a:ext cx="1008062" cy="52546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Sdept</a:t>
            </a:r>
          </a:p>
        </p:txBody>
      </p:sp>
      <p:sp>
        <p:nvSpPr>
          <p:cNvPr id="48135" name="Text Box 6"/>
          <p:cNvSpPr>
            <a:spLocks noChangeArrowheads="1"/>
          </p:cNvSpPr>
          <p:nvPr/>
        </p:nvSpPr>
        <p:spPr bwMode="auto">
          <a:xfrm>
            <a:off x="6659563" y="3087688"/>
            <a:ext cx="1008062" cy="52546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Sloc</a:t>
            </a:r>
          </a:p>
        </p:txBody>
      </p:sp>
      <p:cxnSp>
        <p:nvCxnSpPr>
          <p:cNvPr id="48136" name="直接箭头连接符 21"/>
          <p:cNvCxnSpPr>
            <a:cxnSpLocks noChangeShapeType="1"/>
            <a:stCxn id="48133" idx="0"/>
            <a:endCxn id="48134" idx="1"/>
          </p:cNvCxnSpPr>
          <p:nvPr/>
        </p:nvCxnSpPr>
        <p:spPr bwMode="auto">
          <a:xfrm flipV="1">
            <a:off x="5435600" y="1674813"/>
            <a:ext cx="1223963" cy="677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37" name="直接箭头连接符 23"/>
          <p:cNvCxnSpPr>
            <a:cxnSpLocks noChangeShapeType="1"/>
          </p:cNvCxnSpPr>
          <p:nvPr/>
        </p:nvCxnSpPr>
        <p:spPr bwMode="auto">
          <a:xfrm>
            <a:off x="5435600" y="2878138"/>
            <a:ext cx="1223963" cy="544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8138" name="直接箭头连接符 25"/>
          <p:cNvCxnSpPr>
            <a:cxnSpLocks noChangeShapeType="1"/>
            <a:stCxn id="48134" idx="2"/>
            <a:endCxn id="48135" idx="0"/>
          </p:cNvCxnSpPr>
          <p:nvPr/>
        </p:nvCxnSpPr>
        <p:spPr bwMode="auto">
          <a:xfrm>
            <a:off x="7162800" y="1938338"/>
            <a:ext cx="0" cy="1149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8139" name="TextBox 29"/>
          <p:cNvSpPr>
            <a:spLocks noChangeArrowheads="1"/>
          </p:cNvSpPr>
          <p:nvPr/>
        </p:nvSpPr>
        <p:spPr bwMode="auto">
          <a:xfrm>
            <a:off x="1190625" y="4292600"/>
            <a:ext cx="2736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sym typeface="Arial" pitchFamily="34" charset="0"/>
              </a:rPr>
              <a:t>图</a:t>
            </a:r>
            <a:r>
              <a:rPr lang="en-US" altLang="zh-CN" sz="2000" b="1" dirty="0">
                <a:solidFill>
                  <a:srgbClr val="000000"/>
                </a:solidFill>
                <a:sym typeface="Arial" pitchFamily="34" charset="0"/>
              </a:rPr>
              <a:t>6.4 SC</a:t>
            </a:r>
            <a:r>
              <a:rPr lang="zh-CN" altLang="en-US" sz="2000" b="1" dirty="0">
                <a:solidFill>
                  <a:srgbClr val="000000"/>
                </a:solidFill>
                <a:sym typeface="Arial" pitchFamily="34" charset="0"/>
              </a:rPr>
              <a:t>中的函数依赖</a:t>
            </a:r>
          </a:p>
        </p:txBody>
      </p:sp>
      <p:sp>
        <p:nvSpPr>
          <p:cNvPr id="48140" name="TextBox 30"/>
          <p:cNvSpPr>
            <a:spLocks noChangeArrowheads="1"/>
          </p:cNvSpPr>
          <p:nvPr/>
        </p:nvSpPr>
        <p:spPr bwMode="auto">
          <a:xfrm>
            <a:off x="5092700" y="4292600"/>
            <a:ext cx="2792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sym typeface="Arial" pitchFamily="34" charset="0"/>
              </a:rPr>
              <a:t>图</a:t>
            </a:r>
            <a:r>
              <a:rPr lang="en-US" altLang="zh-CN" sz="2000" b="1" dirty="0">
                <a:solidFill>
                  <a:srgbClr val="000000"/>
                </a:solidFill>
                <a:sym typeface="Arial" pitchFamily="34" charset="0"/>
              </a:rPr>
              <a:t>6.5 S-L</a:t>
            </a:r>
            <a:r>
              <a:rPr lang="zh-CN" altLang="en-US" sz="2000" b="1" dirty="0">
                <a:solidFill>
                  <a:srgbClr val="000000"/>
                </a:solidFill>
                <a:sym typeface="Arial" pitchFamily="34" charset="0"/>
              </a:rPr>
              <a:t>中的函数依赖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sym typeface="微软雅黑" pitchFamily="34" charset="-122"/>
              </a:rPr>
              <a:t>6.2 </a:t>
            </a:r>
            <a:r>
              <a:rPr lang="zh-CN" altLang="en-US" smtClean="0">
                <a:sym typeface="微软雅黑" pitchFamily="34" charset="-122"/>
              </a:rPr>
              <a:t>规范化</a:t>
            </a:r>
            <a:endParaRPr lang="zh-CN" altLang="en-US" smtClean="0"/>
          </a:p>
        </p:txBody>
      </p:sp>
      <p:sp>
        <p:nvSpPr>
          <p:cNvPr id="49155" name="文本占位符 4"/>
          <p:cNvSpPr>
            <a:spLocks noGrp="1" noChangeArrowheads="1"/>
          </p:cNvSpPr>
          <p:nvPr>
            <p:ph idx="1"/>
          </p:nvPr>
        </p:nvSpPr>
        <p:spPr>
          <a:xfrm>
            <a:off x="500034" y="1144608"/>
            <a:ext cx="7859712" cy="5213350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6.2.1  </a:t>
            </a:r>
            <a:r>
              <a:rPr lang="zh-CN" altLang="en-US" dirty="0" smtClean="0">
                <a:sym typeface="Calibri" pitchFamily="34" charset="0"/>
              </a:rPr>
              <a:t>函数依赖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6.2.2  </a:t>
            </a:r>
            <a:r>
              <a:rPr lang="zh-CN" altLang="en-US" dirty="0" smtClean="0">
                <a:sym typeface="Calibri" pitchFamily="34" charset="0"/>
              </a:rPr>
              <a:t>码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6.2.3  </a:t>
            </a:r>
            <a:r>
              <a:rPr lang="zh-CN" altLang="en-US" dirty="0" smtClean="0">
                <a:sym typeface="Calibri" pitchFamily="34" charset="0"/>
              </a:rPr>
              <a:t>范式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6.2.4  2NF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olidFill>
                  <a:srgbClr val="00B050"/>
                </a:solidFill>
                <a:sym typeface="Calibri" pitchFamily="34" charset="0"/>
              </a:rPr>
              <a:t>6.2.5  3NF</a:t>
            </a:r>
            <a:endParaRPr lang="zh-CN" altLang="en-US" dirty="0" smtClean="0">
              <a:solidFill>
                <a:srgbClr val="00B050"/>
              </a:solidFill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6.2.6  BCNF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6.2.7  </a:t>
            </a:r>
            <a:r>
              <a:rPr lang="zh-CN" altLang="en-US" dirty="0" smtClean="0">
                <a:sym typeface="Calibri" pitchFamily="34" charset="0"/>
              </a:rPr>
              <a:t>规范化小结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文本框 4"/>
          <p:cNvSpPr>
            <a:spLocks noChangeArrowheads="1"/>
          </p:cNvSpPr>
          <p:nvPr/>
        </p:nvSpPr>
        <p:spPr bwMode="auto">
          <a:xfrm>
            <a:off x="539750" y="6529411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"/>
            <a:ext cx="8229600" cy="941388"/>
          </a:xfrm>
        </p:spPr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 6.2.</a:t>
            </a:r>
            <a:r>
              <a:rPr lang="zh-CN" altLang="en-US" sz="3600" dirty="0" smtClean="0">
                <a:sym typeface="微软雅黑" pitchFamily="34" charset="-122"/>
              </a:rPr>
              <a:t>5</a:t>
            </a:r>
            <a:r>
              <a:rPr lang="en-US" altLang="zh-CN" sz="3600" dirty="0" smtClean="0">
                <a:sym typeface="微软雅黑" pitchFamily="34" charset="-122"/>
              </a:rPr>
              <a:t> 3NF</a:t>
            </a:r>
            <a:endParaRPr lang="zh-CN" altLang="en-US" sz="3600" dirty="0" smtClean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03336"/>
            <a:ext cx="8229600" cy="5449888"/>
          </a:xfrm>
        </p:spPr>
        <p:txBody>
          <a:bodyPr/>
          <a:lstStyle/>
          <a:p>
            <a:pPr marL="342900" indent="-342900" algn="l">
              <a:lnSpc>
                <a:spcPct val="125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宋体" pitchFamily="2" charset="-122"/>
              </a:rPr>
              <a:t>定义</a:t>
            </a:r>
            <a:r>
              <a:rPr lang="en-US" altLang="zh-CN" dirty="0" smtClean="0">
                <a:sym typeface="宋体" pitchFamily="2" charset="-122"/>
              </a:rPr>
              <a:t>6.7  </a:t>
            </a:r>
            <a:r>
              <a:rPr lang="zh-CN" altLang="en-US" dirty="0" smtClean="0">
                <a:solidFill>
                  <a:srgbClr val="FF0000"/>
                </a:solidFill>
                <a:sym typeface="宋体" pitchFamily="2" charset="-122"/>
              </a:rPr>
              <a:t>设关系模式</a:t>
            </a:r>
            <a:r>
              <a:rPr lang="en-US" altLang="zh-CN" i="1" dirty="0" smtClean="0">
                <a:solidFill>
                  <a:srgbClr val="FF0000"/>
                </a:solidFill>
                <a:sym typeface="宋体" pitchFamily="2" charset="-122"/>
              </a:rPr>
              <a:t>R</a:t>
            </a:r>
            <a:r>
              <a:rPr lang="en-US" altLang="zh-CN" dirty="0" smtClean="0">
                <a:solidFill>
                  <a:srgbClr val="FF0000"/>
                </a:solidFill>
                <a:sym typeface="宋体" pitchFamily="2" charset="-122"/>
              </a:rPr>
              <a:t>&lt;</a:t>
            </a:r>
            <a:r>
              <a:rPr lang="en-US" altLang="zh-CN" i="1" dirty="0" smtClean="0">
                <a:solidFill>
                  <a:srgbClr val="FF0000"/>
                </a:solidFill>
                <a:sym typeface="宋体" pitchFamily="2" charset="-122"/>
              </a:rPr>
              <a:t>U</a:t>
            </a:r>
            <a:r>
              <a:rPr lang="en-US" altLang="zh-CN" dirty="0" smtClean="0">
                <a:solidFill>
                  <a:srgbClr val="FF0000"/>
                </a:solidFill>
                <a:sym typeface="宋体" pitchFamily="2" charset="-122"/>
              </a:rPr>
              <a:t>,</a:t>
            </a:r>
            <a:r>
              <a:rPr lang="en-US" altLang="zh-CN" i="1" dirty="0" smtClean="0">
                <a:solidFill>
                  <a:srgbClr val="FF0000"/>
                </a:solidFill>
                <a:sym typeface="宋体" pitchFamily="2" charset="-122"/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  <a:sym typeface="宋体" pitchFamily="2" charset="-122"/>
              </a:rPr>
              <a:t>&gt;∈1NF,</a:t>
            </a:r>
            <a:r>
              <a:rPr lang="zh-CN" altLang="en-US" dirty="0" smtClean="0">
                <a:solidFill>
                  <a:srgbClr val="FF0000"/>
                </a:solidFill>
                <a:sym typeface="宋体" pitchFamily="2" charset="-122"/>
              </a:rPr>
              <a:t>若</a:t>
            </a:r>
            <a:r>
              <a:rPr lang="en-US" altLang="zh-CN" i="1" dirty="0" smtClean="0">
                <a:solidFill>
                  <a:srgbClr val="FF0000"/>
                </a:solidFill>
                <a:sym typeface="宋体" pitchFamily="2" charset="-122"/>
              </a:rPr>
              <a:t>R</a:t>
            </a:r>
            <a:r>
              <a:rPr lang="zh-CN" altLang="en-US" dirty="0" smtClean="0">
                <a:solidFill>
                  <a:srgbClr val="FF0000"/>
                </a:solidFill>
                <a:sym typeface="宋体" pitchFamily="2" charset="-122"/>
              </a:rPr>
              <a:t>中不存在这样的码</a:t>
            </a:r>
            <a:r>
              <a:rPr lang="en-US" altLang="zh-CN" i="1" dirty="0" smtClean="0">
                <a:solidFill>
                  <a:srgbClr val="FF0000"/>
                </a:solidFill>
                <a:sym typeface="宋体" pitchFamily="2" charset="-122"/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  <a:sym typeface="宋体" pitchFamily="2" charset="-122"/>
              </a:rPr>
              <a:t>、属性组</a:t>
            </a:r>
            <a:r>
              <a:rPr lang="en-US" altLang="zh-CN" i="1" dirty="0" smtClean="0">
                <a:solidFill>
                  <a:srgbClr val="FF0000"/>
                </a:solidFill>
                <a:sym typeface="宋体" pitchFamily="2" charset="-122"/>
              </a:rPr>
              <a:t>Y</a:t>
            </a:r>
            <a:r>
              <a:rPr lang="zh-CN" altLang="en-US" dirty="0" smtClean="0">
                <a:solidFill>
                  <a:srgbClr val="FF0000"/>
                </a:solidFill>
                <a:sym typeface="宋体" pitchFamily="2" charset="-122"/>
              </a:rPr>
              <a:t>及非主属性</a:t>
            </a:r>
            <a:r>
              <a:rPr lang="en-US" altLang="zh-CN" i="1" dirty="0" smtClean="0">
                <a:solidFill>
                  <a:srgbClr val="FF0000"/>
                </a:solidFill>
                <a:sym typeface="宋体" pitchFamily="2" charset="-122"/>
              </a:rPr>
              <a:t>Z</a:t>
            </a:r>
            <a:r>
              <a:rPr lang="zh-CN" altLang="en-US" dirty="0" smtClean="0">
                <a:solidFill>
                  <a:srgbClr val="FF0000"/>
                </a:solidFill>
                <a:sym typeface="宋体" pitchFamily="2" charset="-122"/>
              </a:rPr>
              <a:t>（</a:t>
            </a:r>
            <a:r>
              <a:rPr lang="en-US" altLang="zh-CN" i="1" dirty="0" smtClean="0">
                <a:solidFill>
                  <a:srgbClr val="FF0000"/>
                </a:solidFill>
                <a:sym typeface="宋体" pitchFamily="2" charset="-122"/>
              </a:rPr>
              <a:t>Z</a:t>
            </a:r>
            <a:r>
              <a:rPr lang="en-US" altLang="zh-CN" dirty="0" smtClean="0">
                <a:solidFill>
                  <a:srgbClr val="FF0000"/>
                </a:solidFill>
                <a:sym typeface="宋体" pitchFamily="2" charset="-122"/>
              </a:rPr>
              <a:t> ⊇ </a:t>
            </a:r>
            <a:r>
              <a:rPr lang="en-US" altLang="zh-CN" i="1" dirty="0" smtClean="0">
                <a:solidFill>
                  <a:srgbClr val="FF0000"/>
                </a:solidFill>
                <a:sym typeface="宋体" pitchFamily="2" charset="-122"/>
              </a:rPr>
              <a:t>Y</a:t>
            </a:r>
            <a:r>
              <a:rPr lang="zh-CN" altLang="en-US" dirty="0" smtClean="0">
                <a:solidFill>
                  <a:srgbClr val="FF0000"/>
                </a:solidFill>
                <a:sym typeface="宋体" pitchFamily="2" charset="-122"/>
              </a:rPr>
              <a:t>）</a:t>
            </a:r>
            <a:r>
              <a:rPr lang="en-US" altLang="zh-CN" dirty="0" smtClean="0">
                <a:solidFill>
                  <a:srgbClr val="FF0000"/>
                </a:solidFill>
                <a:sym typeface="宋体" pitchFamily="2" charset="-122"/>
              </a:rPr>
              <a:t>, </a:t>
            </a:r>
            <a:r>
              <a:rPr lang="zh-CN" altLang="en-US" dirty="0" smtClean="0">
                <a:solidFill>
                  <a:srgbClr val="FF0000"/>
                </a:solidFill>
                <a:sym typeface="宋体" pitchFamily="2" charset="-122"/>
              </a:rPr>
              <a:t>使得</a:t>
            </a:r>
            <a:r>
              <a:rPr lang="en-US" altLang="zh-CN" i="1" dirty="0" smtClean="0">
                <a:solidFill>
                  <a:srgbClr val="FF0000"/>
                </a:solidFill>
                <a:sym typeface="宋体" pitchFamily="2" charset="-122"/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  <a:sym typeface="宋体" pitchFamily="2" charset="-122"/>
              </a:rPr>
              <a:t>→</a:t>
            </a:r>
            <a:r>
              <a:rPr lang="en-US" altLang="zh-CN" i="1" dirty="0" smtClean="0">
                <a:solidFill>
                  <a:srgbClr val="FF0000"/>
                </a:solidFill>
                <a:sym typeface="宋体" pitchFamily="2" charset="-122"/>
              </a:rPr>
              <a:t>Y</a:t>
            </a:r>
            <a:r>
              <a:rPr lang="zh-CN" altLang="en-US" dirty="0" smtClean="0">
                <a:solidFill>
                  <a:srgbClr val="FF0000"/>
                </a:solidFill>
                <a:sym typeface="宋体" pitchFamily="2" charset="-122"/>
              </a:rPr>
              <a:t>，</a:t>
            </a:r>
            <a:r>
              <a:rPr lang="en-US" altLang="zh-CN" i="1" dirty="0" smtClean="0">
                <a:solidFill>
                  <a:srgbClr val="FF0000"/>
                </a:solidFill>
                <a:sym typeface="宋体" pitchFamily="2" charset="-122"/>
              </a:rPr>
              <a:t>Y</a:t>
            </a:r>
            <a:r>
              <a:rPr lang="en-US" altLang="zh-CN" dirty="0" smtClean="0">
                <a:solidFill>
                  <a:srgbClr val="FF0000"/>
                </a:solidFill>
                <a:sym typeface="宋体" pitchFamily="2" charset="-122"/>
              </a:rPr>
              <a:t>→</a:t>
            </a:r>
            <a:r>
              <a:rPr lang="en-US" altLang="zh-CN" i="1" dirty="0" smtClean="0">
                <a:solidFill>
                  <a:srgbClr val="FF0000"/>
                </a:solidFill>
                <a:sym typeface="宋体" pitchFamily="2" charset="-122"/>
              </a:rPr>
              <a:t>Z</a:t>
            </a:r>
            <a:r>
              <a:rPr lang="zh-CN" altLang="en-US" dirty="0" smtClean="0">
                <a:solidFill>
                  <a:srgbClr val="FF0000"/>
                </a:solidFill>
                <a:sym typeface="宋体" pitchFamily="2" charset="-122"/>
              </a:rPr>
              <a:t>成立，</a:t>
            </a:r>
            <a:r>
              <a:rPr lang="en-US" altLang="zh-CN" i="1" dirty="0" smtClean="0">
                <a:solidFill>
                  <a:srgbClr val="FF0000"/>
                </a:solidFill>
                <a:sym typeface="宋体" pitchFamily="2" charset="-122"/>
              </a:rPr>
              <a:t>Y</a:t>
            </a:r>
            <a:r>
              <a:rPr lang="en-US" altLang="zh-CN" dirty="0" smtClean="0">
                <a:solidFill>
                  <a:srgbClr val="FF0000"/>
                </a:solidFill>
                <a:sym typeface="宋体" pitchFamily="2" charset="-122"/>
              </a:rPr>
              <a:t> ↛ </a:t>
            </a:r>
            <a:r>
              <a:rPr lang="en-US" altLang="zh-CN" i="1" dirty="0" smtClean="0">
                <a:solidFill>
                  <a:srgbClr val="FF0000"/>
                </a:solidFill>
                <a:sym typeface="宋体" pitchFamily="2" charset="-122"/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  <a:sym typeface="宋体" pitchFamily="2" charset="-122"/>
              </a:rPr>
              <a:t>不成立，则称</a:t>
            </a:r>
            <a:r>
              <a:rPr lang="en-US" altLang="zh-CN" i="1" dirty="0" smtClean="0">
                <a:solidFill>
                  <a:srgbClr val="FF0000"/>
                </a:solidFill>
                <a:sym typeface="宋体" pitchFamily="2" charset="-122"/>
              </a:rPr>
              <a:t>R</a:t>
            </a:r>
            <a:r>
              <a:rPr lang="en-US" altLang="zh-CN" dirty="0" smtClean="0">
                <a:solidFill>
                  <a:srgbClr val="FF0000"/>
                </a:solidFill>
                <a:sym typeface="宋体" pitchFamily="2" charset="-122"/>
              </a:rPr>
              <a:t>&lt;</a:t>
            </a:r>
            <a:r>
              <a:rPr lang="en-US" altLang="zh-CN" i="1" dirty="0" smtClean="0">
                <a:solidFill>
                  <a:srgbClr val="FF0000"/>
                </a:solidFill>
                <a:sym typeface="宋体" pitchFamily="2" charset="-122"/>
              </a:rPr>
              <a:t>U</a:t>
            </a:r>
            <a:r>
              <a:rPr lang="en-US" altLang="zh-CN" dirty="0" smtClean="0">
                <a:solidFill>
                  <a:srgbClr val="FF0000"/>
                </a:solidFill>
                <a:sym typeface="宋体" pitchFamily="2" charset="-122"/>
              </a:rPr>
              <a:t>,</a:t>
            </a:r>
            <a:r>
              <a:rPr lang="en-US" altLang="zh-CN" i="1" dirty="0" smtClean="0">
                <a:solidFill>
                  <a:srgbClr val="FF0000"/>
                </a:solidFill>
                <a:sym typeface="宋体" pitchFamily="2" charset="-122"/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  <a:sym typeface="宋体" pitchFamily="2" charset="-122"/>
              </a:rPr>
              <a:t>&gt; ∈ 3NF</a:t>
            </a:r>
            <a:r>
              <a:rPr lang="zh-CN" altLang="en-US" dirty="0" smtClean="0">
                <a:solidFill>
                  <a:srgbClr val="FF0000"/>
                </a:solidFill>
                <a:sym typeface="宋体" pitchFamily="2" charset="-122"/>
              </a:rPr>
              <a:t>。</a:t>
            </a:r>
          </a:p>
          <a:p>
            <a:pPr marL="800100" lvl="1" indent="-342900" algn="l">
              <a:lnSpc>
                <a:spcPct val="125000"/>
              </a:lnSpc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SC</a:t>
            </a:r>
            <a:r>
              <a:rPr lang="zh-CN" altLang="en-US" dirty="0" smtClean="0">
                <a:sym typeface="Calibri" pitchFamily="34" charset="0"/>
              </a:rPr>
              <a:t>没有传递依赖，因此</a:t>
            </a:r>
            <a:r>
              <a:rPr lang="en-US" altLang="zh-CN" dirty="0" smtClean="0">
                <a:sym typeface="Calibri" pitchFamily="34" charset="0"/>
              </a:rPr>
              <a:t>SC ∈ 3NF</a:t>
            </a:r>
            <a:endParaRPr lang="zh-CN" altLang="en-US" dirty="0" smtClean="0">
              <a:sym typeface="Calibri" pitchFamily="34" charset="0"/>
            </a:endParaRPr>
          </a:p>
          <a:p>
            <a:pPr marL="800100" lvl="1" indent="-342900" algn="l">
              <a:lnSpc>
                <a:spcPct val="125000"/>
              </a:lnSpc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S-L</a:t>
            </a:r>
            <a:r>
              <a:rPr lang="zh-CN" altLang="en-US" dirty="0" smtClean="0">
                <a:sym typeface="Calibri" pitchFamily="34" charset="0"/>
              </a:rPr>
              <a:t>中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en-US" altLang="zh-CN" dirty="0" smtClean="0">
                <a:sym typeface="Calibri" pitchFamily="34" charset="0"/>
              </a:rPr>
              <a:t> →</a:t>
            </a:r>
            <a:r>
              <a:rPr lang="en-US" altLang="zh-CN" dirty="0" err="1" smtClean="0">
                <a:sym typeface="Calibri" pitchFamily="34" charset="0"/>
              </a:rPr>
              <a:t>Sdept</a:t>
            </a:r>
            <a:r>
              <a:rPr lang="en-US" altLang="zh-CN" dirty="0" smtClean="0">
                <a:sym typeface="Calibri" pitchFamily="34" charset="0"/>
              </a:rPr>
              <a:t>( </a:t>
            </a:r>
            <a:r>
              <a:rPr lang="en-US" altLang="zh-CN" dirty="0" err="1" smtClean="0">
                <a:sym typeface="Calibri" pitchFamily="34" charset="0"/>
              </a:rPr>
              <a:t>Sdept</a:t>
            </a:r>
            <a:r>
              <a:rPr lang="en-US" altLang="zh-CN" dirty="0" smtClean="0">
                <a:sym typeface="Calibri" pitchFamily="34" charset="0"/>
              </a:rPr>
              <a:t> </a:t>
            </a:r>
            <a:r>
              <a:rPr lang="en-US" altLang="zh-CN" dirty="0" smtClean="0">
                <a:sym typeface="宋体" pitchFamily="2" charset="-122"/>
              </a:rPr>
              <a:t>↛ </a:t>
            </a:r>
            <a:r>
              <a:rPr lang="en-US" altLang="zh-CN" dirty="0" err="1" smtClean="0">
                <a:sym typeface="宋体" pitchFamily="2" charset="-122"/>
              </a:rPr>
              <a:t>Sno</a:t>
            </a:r>
            <a:r>
              <a:rPr lang="en-US" altLang="zh-CN" dirty="0" smtClean="0">
                <a:sym typeface="Calibri" pitchFamily="34" charset="0"/>
              </a:rPr>
              <a:t>), </a:t>
            </a:r>
            <a:r>
              <a:rPr lang="en-US" altLang="zh-CN" dirty="0" err="1" smtClean="0">
                <a:sym typeface="Calibri" pitchFamily="34" charset="0"/>
              </a:rPr>
              <a:t>Sdept→Sloc</a:t>
            </a:r>
            <a:r>
              <a:rPr lang="zh-CN" altLang="en-US" dirty="0" smtClean="0">
                <a:sym typeface="Calibri" pitchFamily="34" charset="0"/>
              </a:rPr>
              <a:t>，可得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en-US" altLang="zh-CN" dirty="0" smtClean="0">
                <a:sym typeface="Calibri" pitchFamily="34" charset="0"/>
              </a:rPr>
              <a:t>  →  </a:t>
            </a:r>
            <a:r>
              <a:rPr lang="en-US" altLang="zh-CN" dirty="0" err="1" smtClean="0">
                <a:sym typeface="Calibri" pitchFamily="34" charset="0"/>
              </a:rPr>
              <a:t>Sloc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dirty="0" smtClean="0">
              <a:sym typeface="Calibri" pitchFamily="34" charset="0"/>
            </a:endParaRPr>
          </a:p>
          <a:p>
            <a:pPr marL="800100" lvl="1" indent="-342900" algn="l">
              <a:lnSpc>
                <a:spcPct val="125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解决的办法是将</a:t>
            </a:r>
            <a:r>
              <a:rPr lang="en-US" altLang="zh-CN" dirty="0" smtClean="0">
                <a:sym typeface="Calibri" pitchFamily="34" charset="0"/>
              </a:rPr>
              <a:t>S-L</a:t>
            </a:r>
            <a:r>
              <a:rPr lang="zh-CN" altLang="en-US" dirty="0" smtClean="0">
                <a:sym typeface="Calibri" pitchFamily="34" charset="0"/>
              </a:rPr>
              <a:t>分解成</a:t>
            </a:r>
          </a:p>
          <a:p>
            <a:pPr marL="1143000" lvl="2" indent="-228600" algn="l">
              <a:lnSpc>
                <a:spcPct val="125000"/>
              </a:lnSpc>
              <a:buSzPct val="87000"/>
              <a:buFont typeface="Wingdings" pitchFamily="2" charset="2"/>
              <a:buChar char="l"/>
            </a:pPr>
            <a:r>
              <a:rPr lang="en-US" altLang="zh-CN" dirty="0" smtClean="0">
                <a:sym typeface="Calibri" pitchFamily="34" charset="0"/>
              </a:rPr>
              <a:t>S-D(</a:t>
            </a:r>
            <a:r>
              <a:rPr lang="en-US" altLang="zh-CN" dirty="0" err="1" smtClean="0">
                <a:sym typeface="Calibri" pitchFamily="34" charset="0"/>
              </a:rPr>
              <a:t>Sno</a:t>
            </a:r>
            <a:r>
              <a:rPr lang="zh-CN" altLang="en-US" dirty="0" smtClean="0">
                <a:sym typeface="Calibri" pitchFamily="34" charset="0"/>
              </a:rPr>
              <a:t>,</a:t>
            </a:r>
            <a:r>
              <a:rPr lang="en-US" altLang="zh-CN" dirty="0" err="1" smtClean="0">
                <a:sym typeface="Calibri" pitchFamily="34" charset="0"/>
              </a:rPr>
              <a:t>Sdept</a:t>
            </a:r>
            <a:r>
              <a:rPr lang="en-US" altLang="zh-CN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∈ </a:t>
            </a:r>
            <a:r>
              <a:rPr lang="en-US" altLang="zh-CN" dirty="0" smtClean="0">
                <a:sym typeface="Calibri" pitchFamily="34" charset="0"/>
              </a:rPr>
              <a:t>3NF</a:t>
            </a:r>
            <a:endParaRPr lang="zh-CN" altLang="en-US" dirty="0" smtClean="0">
              <a:sym typeface="Calibri" pitchFamily="34" charset="0"/>
            </a:endParaRPr>
          </a:p>
          <a:p>
            <a:pPr marL="1143000" lvl="2" indent="-228600" algn="l">
              <a:lnSpc>
                <a:spcPct val="125000"/>
              </a:lnSpc>
              <a:buSzPct val="87000"/>
              <a:buFont typeface="Wingdings" pitchFamily="2" charset="2"/>
              <a:buChar char="l"/>
            </a:pPr>
            <a:r>
              <a:rPr lang="en-US" altLang="zh-CN" dirty="0" smtClean="0">
                <a:sym typeface="Calibri" pitchFamily="34" charset="0"/>
              </a:rPr>
              <a:t>D-L(</a:t>
            </a:r>
            <a:r>
              <a:rPr lang="en-US" altLang="zh-CN" dirty="0" err="1" smtClean="0">
                <a:sym typeface="Calibri" pitchFamily="34" charset="0"/>
              </a:rPr>
              <a:t>Sdept</a:t>
            </a:r>
            <a:r>
              <a:rPr lang="zh-CN" altLang="en-US" dirty="0" smtClean="0">
                <a:sym typeface="Calibri" pitchFamily="34" charset="0"/>
              </a:rPr>
              <a:t>,</a:t>
            </a:r>
            <a:r>
              <a:rPr lang="en-US" altLang="zh-CN" dirty="0" err="1" smtClean="0">
                <a:sym typeface="Calibri" pitchFamily="34" charset="0"/>
              </a:rPr>
              <a:t>Sloc</a:t>
            </a:r>
            <a:r>
              <a:rPr lang="en-US" altLang="zh-CN" dirty="0" smtClean="0">
                <a:sym typeface="Calibri" pitchFamily="34" charset="0"/>
              </a:rPr>
              <a:t>)</a:t>
            </a:r>
            <a:r>
              <a:rPr lang="zh-CN" altLang="en-US" dirty="0" smtClean="0">
                <a:sym typeface="Calibri" pitchFamily="34" charset="0"/>
              </a:rPr>
              <a:t>∈ </a:t>
            </a:r>
            <a:r>
              <a:rPr lang="en-US" altLang="zh-CN" dirty="0" smtClean="0">
                <a:sym typeface="Calibri" pitchFamily="34" charset="0"/>
              </a:rPr>
              <a:t>3NF</a:t>
            </a:r>
            <a:endParaRPr lang="zh-CN" altLang="en-US" dirty="0" smtClean="0"/>
          </a:p>
        </p:txBody>
      </p:sp>
      <p:sp>
        <p:nvSpPr>
          <p:cNvPr id="50182" name="直接连接符 2"/>
          <p:cNvSpPr>
            <a:spLocks noChangeShapeType="1"/>
          </p:cNvSpPr>
          <p:nvPr/>
        </p:nvSpPr>
        <p:spPr bwMode="auto">
          <a:xfrm flipH="1">
            <a:off x="7019925" y="1824061"/>
            <a:ext cx="71438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83" name="TextBox 6"/>
          <p:cNvSpPr>
            <a:spLocks noChangeArrowheads="1"/>
          </p:cNvSpPr>
          <p:nvPr/>
        </p:nvSpPr>
        <p:spPr bwMode="auto">
          <a:xfrm>
            <a:off x="2535238" y="4292624"/>
            <a:ext cx="596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000000"/>
                </a:solidFill>
                <a:sym typeface="Arial" pitchFamily="34" charset="0"/>
              </a:rPr>
              <a:t>传递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sym typeface="微软雅黑" pitchFamily="34" charset="-122"/>
              </a:rPr>
              <a:t>6.2 </a:t>
            </a:r>
            <a:r>
              <a:rPr lang="zh-CN" altLang="en-US" smtClean="0">
                <a:sym typeface="微软雅黑" pitchFamily="34" charset="-122"/>
              </a:rPr>
              <a:t>规范化</a:t>
            </a:r>
            <a:endParaRPr lang="zh-CN" altLang="en-US" smtClean="0"/>
          </a:p>
        </p:txBody>
      </p:sp>
      <p:sp>
        <p:nvSpPr>
          <p:cNvPr id="51203" name="文本占位符 4"/>
          <p:cNvSpPr>
            <a:spLocks noGrp="1" noChangeArrowheads="1"/>
          </p:cNvSpPr>
          <p:nvPr>
            <p:ph idx="1"/>
          </p:nvPr>
        </p:nvSpPr>
        <p:spPr>
          <a:xfrm>
            <a:off x="500034" y="1144608"/>
            <a:ext cx="7859712" cy="5213350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6.2.1  </a:t>
            </a:r>
            <a:r>
              <a:rPr lang="zh-CN" altLang="en-US" dirty="0" smtClean="0">
                <a:sym typeface="Calibri" pitchFamily="34" charset="0"/>
              </a:rPr>
              <a:t>函数依赖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6.2.2  </a:t>
            </a:r>
            <a:r>
              <a:rPr lang="zh-CN" altLang="en-US" dirty="0" smtClean="0">
                <a:sym typeface="Calibri" pitchFamily="34" charset="0"/>
              </a:rPr>
              <a:t>码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6.2.3  </a:t>
            </a:r>
            <a:r>
              <a:rPr lang="zh-CN" altLang="en-US" dirty="0" smtClean="0">
                <a:sym typeface="Calibri" pitchFamily="34" charset="0"/>
              </a:rPr>
              <a:t>范式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6.2.4  2NF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6.2.5  3NF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olidFill>
                  <a:srgbClr val="00B050"/>
                </a:solidFill>
                <a:sym typeface="Calibri" pitchFamily="34" charset="0"/>
              </a:rPr>
              <a:t>6.2.6  BCNF</a:t>
            </a:r>
            <a:endParaRPr lang="zh-CN" altLang="en-US" dirty="0" smtClean="0">
              <a:solidFill>
                <a:srgbClr val="00B050"/>
              </a:solidFill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6.2.7 </a:t>
            </a:r>
            <a:r>
              <a:rPr lang="zh-CN" altLang="en-US" dirty="0" smtClean="0">
                <a:sym typeface="Calibri" pitchFamily="34" charset="0"/>
              </a:rPr>
              <a:t>规范化小结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5763" y="112713"/>
            <a:ext cx="8229600" cy="798512"/>
          </a:xfrm>
        </p:spPr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 6.2.6</a:t>
            </a:r>
            <a:r>
              <a:rPr lang="zh-CN" altLang="en-US" sz="3600" dirty="0" smtClean="0">
                <a:sym typeface="微软雅黑" pitchFamily="34" charset="-122"/>
              </a:rPr>
              <a:t> </a:t>
            </a:r>
            <a:r>
              <a:rPr lang="en-US" altLang="zh-CN" sz="3600" dirty="0" smtClean="0">
                <a:sym typeface="微软雅黑" pitchFamily="34" charset="-122"/>
              </a:rPr>
              <a:t> BCNF</a:t>
            </a:r>
            <a:endParaRPr lang="zh-CN" altLang="en-US" sz="3600" dirty="0" smtClean="0"/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229600" cy="5426075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zh-CN" dirty="0" smtClean="0">
                <a:sym typeface="Calibri" pitchFamily="34" charset="0"/>
              </a:rPr>
              <a:t>BCNF</a:t>
            </a: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Boyce </a:t>
            </a:r>
            <a:r>
              <a:rPr lang="en-US" altLang="zh-CN" dirty="0" err="1" smtClean="0">
                <a:sym typeface="Calibri" pitchFamily="34" charset="0"/>
              </a:rPr>
              <a:t>Codd</a:t>
            </a:r>
            <a:r>
              <a:rPr lang="en-US" altLang="zh-CN" dirty="0" smtClean="0">
                <a:sym typeface="Calibri" pitchFamily="34" charset="0"/>
              </a:rPr>
              <a:t> Normal Form</a:t>
            </a:r>
            <a:r>
              <a:rPr lang="zh-CN" altLang="en-US" dirty="0" smtClean="0">
                <a:sym typeface="Calibri" pitchFamily="34" charset="0"/>
              </a:rPr>
              <a:t>）由</a:t>
            </a:r>
            <a:r>
              <a:rPr lang="en-US" altLang="zh-CN" dirty="0" smtClean="0">
                <a:sym typeface="Calibri" pitchFamily="34" charset="0"/>
              </a:rPr>
              <a:t>Boyce</a:t>
            </a:r>
            <a:r>
              <a:rPr lang="zh-CN" altLang="en-US" dirty="0" smtClean="0">
                <a:sym typeface="Calibri" pitchFamily="34" charset="0"/>
              </a:rPr>
              <a:t>和</a:t>
            </a:r>
            <a:r>
              <a:rPr lang="en-US" altLang="zh-CN" dirty="0" err="1" smtClean="0">
                <a:sym typeface="Calibri" pitchFamily="34" charset="0"/>
              </a:rPr>
              <a:t>Codd</a:t>
            </a:r>
            <a:r>
              <a:rPr lang="zh-CN" altLang="en-US" dirty="0" smtClean="0">
                <a:sym typeface="Calibri" pitchFamily="34" charset="0"/>
              </a:rPr>
              <a:t>提出，比</a:t>
            </a:r>
            <a:r>
              <a:rPr lang="en-US" altLang="zh-CN" dirty="0" smtClean="0">
                <a:sym typeface="Calibri" pitchFamily="34" charset="0"/>
              </a:rPr>
              <a:t>3NF</a:t>
            </a:r>
            <a:r>
              <a:rPr lang="zh-CN" altLang="en-US" dirty="0" smtClean="0">
                <a:sym typeface="Calibri" pitchFamily="34" charset="0"/>
              </a:rPr>
              <a:t>更进了一步。通常认为</a:t>
            </a:r>
            <a:r>
              <a:rPr lang="en-US" altLang="zh-CN" dirty="0" smtClean="0">
                <a:sym typeface="Calibri" pitchFamily="34" charset="0"/>
              </a:rPr>
              <a:t>BCNF</a:t>
            </a:r>
            <a:r>
              <a:rPr lang="zh-CN" altLang="en-US" dirty="0" smtClean="0">
                <a:sym typeface="Calibri" pitchFamily="34" charset="0"/>
              </a:rPr>
              <a:t>是修正的第三范式，有时也称为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扩充的第三范式</a:t>
            </a:r>
            <a:r>
              <a:rPr lang="zh-CN" altLang="en-US" dirty="0" smtClean="0">
                <a:sym typeface="Calibri" pitchFamily="34" charset="0"/>
              </a:rPr>
              <a:t>。</a:t>
            </a:r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6.8  </a:t>
            </a:r>
            <a:r>
              <a:rPr lang="zh-CN" altLang="en-US" dirty="0" smtClean="0">
                <a:sym typeface="Calibri" pitchFamily="34" charset="0"/>
              </a:rPr>
              <a:t>设关系模式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&gt;∈1NF</a:t>
            </a:r>
            <a:r>
              <a:rPr lang="zh-CN" altLang="en-US" dirty="0" smtClean="0">
                <a:sym typeface="Calibri" pitchFamily="34" charset="0"/>
              </a:rPr>
              <a:t>，若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 →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>
                <a:sym typeface="Calibri" pitchFamily="34" charset="0"/>
              </a:rPr>
              <a:t>且</a:t>
            </a:r>
            <a:r>
              <a:rPr lang="en-US" altLang="zh-CN" i="1" dirty="0" smtClean="0">
                <a:sym typeface="Calibri" pitchFamily="34" charset="0"/>
              </a:rPr>
              <a:t>Y</a:t>
            </a:r>
            <a:r>
              <a:rPr lang="zh-CN" altLang="en-US" dirty="0" smtClean="0"/>
              <a:t> ⊆ 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时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</a:rPr>
              <a:t>必含有码</a:t>
            </a:r>
            <a:r>
              <a:rPr lang="zh-CN" altLang="en-US" dirty="0" smtClean="0"/>
              <a:t>，则</a:t>
            </a:r>
            <a:r>
              <a:rPr lang="en-US" altLang="zh-CN" i="1" dirty="0" smtClean="0">
                <a:sym typeface="Calibri" pitchFamily="34" charset="0"/>
              </a:rPr>
              <a:t>R</a:t>
            </a:r>
            <a:r>
              <a:rPr lang="en-US" altLang="zh-CN" dirty="0" smtClean="0">
                <a:sym typeface="Calibri" pitchFamily="34" charset="0"/>
              </a:rPr>
              <a:t>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&gt;∈BCNF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换言之，在关系模式</a:t>
            </a:r>
            <a:r>
              <a:rPr lang="en-US" altLang="zh-CN" dirty="0" smtClean="0">
                <a:sym typeface="Calibri" pitchFamily="34" charset="0"/>
              </a:rPr>
              <a:t>R&lt;U,F&gt;</a:t>
            </a:r>
            <a:r>
              <a:rPr lang="zh-CN" altLang="en-US" dirty="0" smtClean="0">
                <a:sym typeface="Calibri" pitchFamily="34" charset="0"/>
              </a:rPr>
              <a:t>中，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如果每一个决定属性集都包含候选码</a:t>
            </a:r>
            <a:r>
              <a:rPr lang="zh-CN" altLang="en-US" dirty="0" smtClean="0">
                <a:sym typeface="Calibri" pitchFamily="34" charset="0"/>
              </a:rPr>
              <a:t>，则</a:t>
            </a:r>
            <a:r>
              <a:rPr lang="en-US" altLang="zh-CN" dirty="0" smtClean="0">
                <a:sym typeface="Calibri" pitchFamily="34" charset="0"/>
              </a:rPr>
              <a:t>R∈BCNF</a:t>
            </a:r>
            <a:r>
              <a:rPr lang="zh-CN" altLang="en-US" dirty="0" smtClean="0">
                <a:sym typeface="Calibri" pitchFamily="34" charset="0"/>
              </a:rPr>
              <a:t>。</a:t>
            </a:r>
            <a:endParaRPr lang="zh-CN" altLang="en-US" dirty="0" smtClean="0"/>
          </a:p>
        </p:txBody>
      </p:sp>
      <p:sp>
        <p:nvSpPr>
          <p:cNvPr id="52230" name="直接连接符 5"/>
          <p:cNvSpPr>
            <a:spLocks noChangeShapeType="1"/>
          </p:cNvSpPr>
          <p:nvPr/>
        </p:nvSpPr>
        <p:spPr bwMode="auto">
          <a:xfrm flipH="1">
            <a:off x="1332210" y="3925893"/>
            <a:ext cx="71438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0645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关系模式由五部分组成，是一个五元组：</a:t>
            </a:r>
            <a:br>
              <a:rPr lang="zh-CN" altLang="en-US" dirty="0" smtClean="0">
                <a:sym typeface="Calibri" pitchFamily="34" charset="0"/>
              </a:rPr>
            </a:br>
            <a:r>
              <a:rPr lang="zh-CN" altLang="en-US" dirty="0" smtClean="0">
                <a:sym typeface="Calibri" pitchFamily="34" charset="0"/>
              </a:rPr>
              <a:t>            </a:t>
            </a:r>
            <a:r>
              <a:rPr lang="en-US" altLang="zh-CN" dirty="0" smtClean="0">
                <a:sym typeface="Calibri" pitchFamily="34" charset="0"/>
              </a:rPr>
              <a:t>R(U, D, DOM, F)</a:t>
            </a:r>
            <a:endParaRPr lang="zh-CN" alt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关系名</a:t>
            </a:r>
            <a:r>
              <a:rPr lang="en-US" altLang="zh-CN" dirty="0" smtClean="0">
                <a:sym typeface="Calibri" pitchFamily="34" charset="0"/>
              </a:rPr>
              <a:t>R</a:t>
            </a:r>
            <a:r>
              <a:rPr lang="zh-CN" altLang="en-US" dirty="0" smtClean="0">
                <a:sym typeface="Calibri" pitchFamily="34" charset="0"/>
              </a:rPr>
              <a:t>是符号化的元组语义</a:t>
            </a:r>
            <a:endParaRPr 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为一组属性</a:t>
            </a:r>
            <a:endParaRPr 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D</a:t>
            </a:r>
            <a:r>
              <a:rPr lang="zh-CN" altLang="en-US" dirty="0" smtClean="0">
                <a:sym typeface="Calibri" pitchFamily="34" charset="0"/>
              </a:rPr>
              <a:t>为属性组</a:t>
            </a:r>
            <a:r>
              <a:rPr lang="en-US" altLang="zh-CN" dirty="0" smtClean="0">
                <a:sym typeface="Calibri" pitchFamily="34" charset="0"/>
              </a:rPr>
              <a:t>U</a:t>
            </a:r>
            <a:r>
              <a:rPr lang="zh-CN" altLang="en-US" dirty="0" smtClean="0">
                <a:sym typeface="Calibri" pitchFamily="34" charset="0"/>
              </a:rPr>
              <a:t>中的属性所来自的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域</a:t>
            </a:r>
            <a:endParaRPr lang="en-US" dirty="0" smtClean="0">
              <a:solidFill>
                <a:srgbClr val="FF0000"/>
              </a:solidFill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DOM</a:t>
            </a:r>
            <a:r>
              <a:rPr lang="zh-CN" altLang="en-US" dirty="0" smtClean="0">
                <a:sym typeface="Calibri" pitchFamily="34" charset="0"/>
              </a:rPr>
              <a:t>为属性到域的映射</a:t>
            </a:r>
            <a:endParaRPr lang="en-US" dirty="0" smtClean="0">
              <a:sym typeface="Calibri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为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属性组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U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上的一组数据依赖</a:t>
            </a:r>
            <a:endParaRPr lang="en-US" dirty="0" smtClean="0">
              <a:solidFill>
                <a:srgbClr val="FF0000"/>
              </a:solidFill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BCNF</a:t>
            </a:r>
            <a:r>
              <a:rPr lang="zh-CN" altLang="en-US" sz="3600" dirty="0" smtClean="0">
                <a:sym typeface="微软雅黑" pitchFamily="34" charset="-122"/>
              </a:rPr>
              <a:t>（续）</a:t>
            </a:r>
            <a:endParaRPr lang="zh-CN" altLang="en-US" sz="3600" dirty="0" smtClean="0"/>
          </a:p>
        </p:txBody>
      </p:sp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>
          <a:xfrm>
            <a:off x="325438" y="1170012"/>
            <a:ext cx="8505825" cy="5164114"/>
          </a:xfrm>
        </p:spPr>
        <p:txBody>
          <a:bodyPr/>
          <a:lstStyle/>
          <a:p>
            <a:pPr marL="342900" indent="-342900"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zh-CN" dirty="0" smtClean="0">
                <a:sym typeface="Calibri" pitchFamily="34" charset="0"/>
              </a:rPr>
              <a:t>BCNF</a:t>
            </a:r>
            <a:r>
              <a:rPr lang="zh-CN" altLang="en-US" dirty="0" smtClean="0">
                <a:sym typeface="Calibri" pitchFamily="34" charset="0"/>
              </a:rPr>
              <a:t>的关系模式所具有的性质</a:t>
            </a:r>
          </a:p>
          <a:p>
            <a:pPr marL="742950" lvl="1" indent="-285750" algn="just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所有非主属性都完全函数依赖于每个候选码</a:t>
            </a:r>
          </a:p>
          <a:p>
            <a:pPr marL="742950" lvl="1" indent="-285750" algn="just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所有主属性都完全函数依赖于每个不包含它的候选码</a:t>
            </a:r>
          </a:p>
          <a:p>
            <a:pPr marL="742950" lvl="1" indent="-285750" algn="just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没有任何属性完全函数依赖于非码的任何一组属性</a:t>
            </a:r>
          </a:p>
          <a:p>
            <a:pPr marL="342900" indent="-342900" algn="just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如果一个关系数据库中的所有关系模式都属于</a:t>
            </a:r>
            <a:r>
              <a:rPr lang="en-US" altLang="zh-CN" dirty="0" smtClean="0">
                <a:sym typeface="Calibri" pitchFamily="34" charset="0"/>
              </a:rPr>
              <a:t>BCNF</a:t>
            </a:r>
            <a:r>
              <a:rPr lang="zh-CN" altLang="en-US" dirty="0" smtClean="0">
                <a:sym typeface="Calibri" pitchFamily="34" charset="0"/>
              </a:rPr>
              <a:t>，那么在函数依赖范畴内，它已实现了模式的</a:t>
            </a:r>
            <a:r>
              <a:rPr lang="zh-CN" altLang="en-US" dirty="0" smtClean="0">
                <a:solidFill>
                  <a:srgbClr val="FF00FF"/>
                </a:solidFill>
                <a:sym typeface="Calibri" pitchFamily="34" charset="0"/>
              </a:rPr>
              <a:t>彻底分解</a:t>
            </a:r>
            <a:r>
              <a:rPr lang="zh-CN" altLang="en-US" dirty="0" smtClean="0">
                <a:sym typeface="Calibri" pitchFamily="34" charset="0"/>
              </a:rPr>
              <a:t>，达到了最高的规范化程度，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消除了插入异常和删除异常。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229600" cy="5095875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/>
              <a:t>[例6.</a:t>
            </a:r>
            <a:r>
              <a:rPr lang="en-US" altLang="zh-CN" dirty="0" smtClean="0"/>
              <a:t>5</a:t>
            </a:r>
            <a:r>
              <a:rPr lang="zh-CN" altLang="en-US" dirty="0" smtClean="0"/>
              <a:t>]考察关系模式</a:t>
            </a:r>
            <a:r>
              <a:rPr lang="en-US" altLang="zh-CN" dirty="0" smtClean="0"/>
              <a:t>C(</a:t>
            </a:r>
            <a:r>
              <a:rPr lang="en-US" altLang="zh-CN" dirty="0" err="1" smtClean="0"/>
              <a:t>Cno,Cname,Pcno</a:t>
            </a:r>
            <a:r>
              <a:rPr lang="en-US" altLang="zh-CN" dirty="0" smtClean="0"/>
              <a:t>)</a:t>
            </a:r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/>
              <a:t>它只有一个码</a:t>
            </a:r>
            <a:r>
              <a:rPr lang="en-US" altLang="zh-CN" dirty="0" err="1" smtClean="0"/>
              <a:t>Cno</a:t>
            </a:r>
            <a:r>
              <a:rPr lang="zh-CN" altLang="en-US" dirty="0" smtClean="0"/>
              <a:t>，没有任何属性对</a:t>
            </a:r>
            <a:r>
              <a:rPr lang="en-US" altLang="zh-CN" dirty="0" err="1" smtClean="0"/>
              <a:t>Cno</a:t>
            </a:r>
            <a:r>
              <a:rPr lang="zh-CN" altLang="en-US" dirty="0" smtClean="0"/>
              <a:t>部分依赖或传递依赖，所以</a:t>
            </a:r>
            <a:r>
              <a:rPr lang="en-US" altLang="zh-CN" dirty="0" smtClean="0"/>
              <a:t>C∈3NF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/>
              <a:t>同时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Cno</a:t>
            </a:r>
            <a:r>
              <a:rPr lang="zh-CN" altLang="en-US" dirty="0" smtClean="0"/>
              <a:t>是唯一的决定因素，所以</a:t>
            </a:r>
            <a:r>
              <a:rPr lang="en-US" altLang="zh-CN" dirty="0" smtClean="0"/>
              <a:t>C∈BCNF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/>
              <a:t>对于关系模式</a:t>
            </a:r>
            <a:r>
              <a:rPr lang="en-US" altLang="zh-CN" dirty="0" smtClean="0"/>
              <a:t>SC(</a:t>
            </a:r>
            <a:r>
              <a:rPr lang="en-US" altLang="zh-CN" dirty="0" err="1" smtClean="0"/>
              <a:t>Sno,Cno,Grade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可作同样分析。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endParaRPr lang="zh-CN" altLang="en-US" dirty="0" smtClean="0"/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endParaRPr lang="zh-CN" altLang="en-US" dirty="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BCNF</a:t>
            </a:r>
            <a:r>
              <a:rPr lang="zh-CN" altLang="en-US" sz="3600" dirty="0" smtClean="0">
                <a:sym typeface="微软雅黑" pitchFamily="34" charset="-122"/>
              </a:rPr>
              <a:t>（续）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54113"/>
            <a:ext cx="8229600" cy="50403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[例</a:t>
            </a:r>
            <a:r>
              <a:rPr lang="en-US" altLang="zh-CN" dirty="0" smtClean="0"/>
              <a:t>6</a:t>
            </a:r>
            <a:r>
              <a:rPr lang="zh-CN" altLang="en-US" dirty="0" smtClean="0"/>
              <a:t>.6] 关系模式</a:t>
            </a:r>
            <a:r>
              <a:rPr lang="en-US" altLang="zh-CN" dirty="0" smtClean="0"/>
              <a:t>S(</a:t>
            </a:r>
            <a:r>
              <a:rPr lang="en-US" altLang="zh-CN" dirty="0" err="1" smtClean="0"/>
              <a:t>Sno,Sname,Sdept,Sage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假定</a:t>
            </a:r>
            <a:r>
              <a:rPr lang="en-US" altLang="zh-CN" dirty="0" err="1" smtClean="0"/>
              <a:t>Sname</a:t>
            </a:r>
            <a:r>
              <a:rPr lang="zh-CN" altLang="en-US" dirty="0" smtClean="0"/>
              <a:t>也具有唯一性，那么</a:t>
            </a:r>
            <a:r>
              <a:rPr lang="en-US" altLang="zh-CN" dirty="0" smtClean="0"/>
              <a:t>S</a:t>
            </a:r>
            <a:r>
              <a:rPr lang="zh-CN" altLang="en-US" dirty="0" smtClean="0"/>
              <a:t>就有两个码，这两个码都由单个属性组成，彼此不相交。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其他属性不存在对码的传递依赖与部分依赖，所以</a:t>
            </a:r>
            <a:r>
              <a:rPr lang="en-US" altLang="zh-CN" dirty="0" smtClean="0"/>
              <a:t>S∈3NF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同时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中除</a:t>
            </a:r>
            <a:r>
              <a:rPr lang="en-US" altLang="zh-CN" dirty="0" err="1" smtClean="0"/>
              <a:t>Sno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Sname</a:t>
            </a:r>
            <a:r>
              <a:rPr lang="zh-CN" altLang="en-US" dirty="0" smtClean="0"/>
              <a:t>外没有其他决定因素，所以</a:t>
            </a:r>
            <a:r>
              <a:rPr lang="en-US" altLang="zh-CN" dirty="0" smtClean="0"/>
              <a:t>S</a:t>
            </a:r>
            <a:r>
              <a:rPr lang="zh-CN" altLang="en-US" dirty="0" smtClean="0"/>
              <a:t>也属于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。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/>
        </p:nvSpPr>
        <p:spPr bwMode="auto">
          <a:xfrm>
            <a:off x="584200" y="19050"/>
            <a:ext cx="82296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FontTx/>
              <a:buNone/>
            </a:pPr>
            <a:r>
              <a:rPr lang="en-US" altLang="zh-CN" sz="3600" b="1" dirty="0" smtClean="0">
                <a:sym typeface="微软雅黑" pitchFamily="34" charset="-122"/>
              </a:rPr>
              <a:t>BCNF</a:t>
            </a:r>
            <a:r>
              <a:rPr lang="zh-CN" altLang="en-US" sz="3600" b="1" dirty="0" smtClean="0">
                <a:sym typeface="微软雅黑" pitchFamily="34" charset="-122"/>
              </a:rPr>
              <a:t>（</a:t>
            </a:r>
            <a:r>
              <a:rPr lang="zh-CN" altLang="en-US" sz="3600" b="1" dirty="0">
                <a:sym typeface="微软雅黑" pitchFamily="34" charset="-122"/>
              </a:rPr>
              <a:t>续）</a:t>
            </a:r>
            <a:endParaRPr lang="zh-CN" altLang="en-US" sz="3600" b="1" dirty="0"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171597"/>
            <a:ext cx="8229600" cy="5400675"/>
          </a:xfrm>
        </p:spPr>
        <p:txBody>
          <a:bodyPr/>
          <a:lstStyle/>
          <a:p>
            <a:pPr algn="l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dirty="0" smtClean="0"/>
              <a:t>[例6.</a:t>
            </a:r>
            <a:r>
              <a:rPr lang="en-US" altLang="zh-CN" dirty="0" smtClean="0"/>
              <a:t>7</a:t>
            </a:r>
            <a:r>
              <a:rPr lang="zh-CN" altLang="en-US" dirty="0" smtClean="0"/>
              <a:t>] 关系模式</a:t>
            </a:r>
            <a:r>
              <a:rPr lang="en-US" altLang="zh-CN" dirty="0" smtClean="0"/>
              <a:t>SJP(S,J,P)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是学生，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表示 </a:t>
            </a:r>
            <a:endParaRPr lang="en-US" altLang="zh-CN" dirty="0" smtClean="0"/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zh-CN" altLang="en-US" dirty="0" smtClean="0"/>
              <a:t>    课程，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表示名次。每一个学生选修每门课程的</a:t>
            </a:r>
            <a:endParaRPr lang="en-US" altLang="zh-CN" dirty="0" smtClean="0"/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/>
              <a:t>    </a:t>
            </a:r>
            <a:r>
              <a:rPr lang="zh-CN" altLang="en-US" dirty="0" smtClean="0"/>
              <a:t>成绩有一定的名次，每门课程中每一名次只有一</a:t>
            </a:r>
            <a:endParaRPr lang="en-US" altLang="zh-CN" dirty="0" smtClean="0"/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altLang="zh-CN" dirty="0" smtClean="0"/>
              <a:t>    </a:t>
            </a:r>
            <a:r>
              <a:rPr lang="zh-CN" altLang="en-US" dirty="0" smtClean="0"/>
              <a:t>个学生（即没有并列名次）。</a:t>
            </a:r>
            <a:endParaRPr lang="en-US" altLang="zh-CN" dirty="0" smtClean="0"/>
          </a:p>
          <a:p>
            <a:pPr lvl="1" algn="l">
              <a:lnSpc>
                <a:spcPct val="110000"/>
              </a:lnSpc>
              <a:buFont typeface="Wingdings" pitchFamily="2" charset="2"/>
              <a:buChar char="n"/>
            </a:pPr>
            <a:r>
              <a:rPr lang="zh-CN" altLang="en-US" dirty="0" smtClean="0"/>
              <a:t>  由语义可得到函数依赖：</a:t>
            </a:r>
            <a:r>
              <a:rPr lang="en-US" altLang="zh-CN" dirty="0" smtClean="0"/>
              <a:t> (S,J)</a:t>
            </a:r>
            <a:r>
              <a:rPr lang="zh-CN" altLang="en-US" dirty="0" smtClean="0"/>
              <a:t>→</a:t>
            </a:r>
            <a:r>
              <a:rPr lang="en-US" altLang="zh-CN" dirty="0" smtClean="0"/>
              <a:t>P</a:t>
            </a:r>
            <a:r>
              <a:rPr lang="zh-CN" altLang="en-US" dirty="0" smtClean="0"/>
              <a:t>；</a:t>
            </a:r>
            <a:r>
              <a:rPr lang="en-US" altLang="zh-CN" dirty="0" smtClean="0"/>
              <a:t>(J,P)</a:t>
            </a:r>
            <a:r>
              <a:rPr lang="zh-CN" altLang="en-US" dirty="0" smtClean="0"/>
              <a:t>→</a:t>
            </a:r>
            <a:r>
              <a:rPr lang="en-US" altLang="zh-CN" dirty="0" smtClean="0"/>
              <a:t>S</a:t>
            </a:r>
          </a:p>
          <a:p>
            <a:pPr lvl="1" algn="l">
              <a:lnSpc>
                <a:spcPct val="110000"/>
              </a:lnSpc>
              <a:buFont typeface="Wingdings" pitchFamily="2" charset="2"/>
              <a:buChar char="n"/>
            </a:pPr>
            <a:r>
              <a:rPr lang="en-US" altLang="zh-CN" dirty="0" smtClean="0"/>
              <a:t>  (S,J)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(J,P)</a:t>
            </a:r>
            <a:r>
              <a:rPr lang="zh-CN" altLang="en-US" dirty="0" smtClean="0"/>
              <a:t>都可以作为候选码。</a:t>
            </a:r>
            <a:endParaRPr lang="en-US" altLang="zh-CN" dirty="0" smtClean="0"/>
          </a:p>
          <a:p>
            <a:pPr lvl="1" algn="l">
              <a:lnSpc>
                <a:spcPct val="110000"/>
              </a:lnSpc>
              <a:buFont typeface="Wingdings" pitchFamily="2" charset="2"/>
              <a:buChar char="n"/>
            </a:pPr>
            <a:r>
              <a:rPr lang="zh-CN" altLang="en-US" dirty="0" smtClean="0"/>
              <a:t>  关系模式中没有属性对码传递依赖或部分依赖，所以   </a:t>
            </a:r>
            <a:endParaRPr lang="en-US" altLang="zh-CN" dirty="0" smtClean="0"/>
          </a:p>
          <a:p>
            <a:pPr lvl="1" algn="l">
              <a:lnSpc>
                <a:spcPct val="110000"/>
              </a:lnSpc>
            </a:pPr>
            <a:r>
              <a:rPr lang="en-US" altLang="zh-CN" dirty="0" smtClean="0"/>
              <a:t>   SJP∈3NF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l">
              <a:lnSpc>
                <a:spcPct val="110000"/>
              </a:lnSpc>
              <a:buFont typeface="Wingdings" pitchFamily="2" charset="2"/>
              <a:buChar char="n"/>
            </a:pPr>
            <a:r>
              <a:rPr lang="zh-CN" altLang="en-US" dirty="0" smtClean="0"/>
              <a:t>  除</a:t>
            </a:r>
            <a:r>
              <a:rPr lang="en-US" altLang="zh-CN" dirty="0" smtClean="0"/>
              <a:t>(S,J)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(J,P)</a:t>
            </a:r>
            <a:r>
              <a:rPr lang="zh-CN" altLang="en-US" dirty="0" smtClean="0"/>
              <a:t>以外没有其他决定因素，所以</a:t>
            </a:r>
            <a:endParaRPr lang="en-US" altLang="zh-CN" dirty="0" smtClean="0"/>
          </a:p>
          <a:p>
            <a:pPr lvl="1" algn="l">
              <a:lnSpc>
                <a:spcPct val="110000"/>
              </a:lnSpc>
            </a:pPr>
            <a:r>
              <a:rPr lang="en-US" altLang="zh-CN" dirty="0" smtClean="0"/>
              <a:t>   SJP∈BCNF</a:t>
            </a:r>
            <a:r>
              <a:rPr lang="zh-CN" altLang="en-US" sz="2000" dirty="0" smtClean="0"/>
              <a:t>。</a:t>
            </a:r>
          </a:p>
          <a:p>
            <a:pPr algn="l">
              <a:buFont typeface="Wingdings" pitchFamily="2" charset="2"/>
              <a:buChar char="v"/>
            </a:pPr>
            <a:endParaRPr lang="zh-CN" altLang="en-US" sz="2400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BCNF</a:t>
            </a:r>
            <a:r>
              <a:rPr lang="zh-CN" altLang="en-US" sz="3600" dirty="0" smtClean="0">
                <a:sym typeface="微软雅黑" pitchFamily="34" charset="-122"/>
              </a:rPr>
              <a:t>（续）</a:t>
            </a: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BCNF</a:t>
            </a:r>
            <a:r>
              <a:rPr lang="zh-CN" altLang="en-US" sz="3600" dirty="0" smtClean="0">
                <a:sym typeface="微软雅黑" pitchFamily="34" charset="-122"/>
              </a:rPr>
              <a:t>（续）</a:t>
            </a:r>
            <a:endParaRPr lang="zh-CN" altLang="en-US" sz="3600" dirty="0" smtClean="0"/>
          </a:p>
        </p:txBody>
      </p:sp>
      <p:sp>
        <p:nvSpPr>
          <p:cNvPr id="5837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/>
              <a:t>对于不是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的关系模式，仍然存在不合适的地方。</a:t>
            </a:r>
            <a:endParaRPr lang="en-US" altLang="zh-CN" dirty="0" smtClean="0"/>
          </a:p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>
                <a:solidFill>
                  <a:srgbClr val="FF0000"/>
                </a:solidFill>
              </a:rPr>
              <a:t>非</a:t>
            </a:r>
            <a:r>
              <a:rPr lang="en-US" altLang="zh-CN" dirty="0" smtClean="0">
                <a:solidFill>
                  <a:srgbClr val="FF0000"/>
                </a:solidFill>
              </a:rPr>
              <a:t>BCNF</a:t>
            </a:r>
            <a:r>
              <a:rPr lang="zh-CN" altLang="en-US" dirty="0" smtClean="0">
                <a:solidFill>
                  <a:srgbClr val="FF0000"/>
                </a:solidFill>
              </a:rPr>
              <a:t>的关系模式也可以通过分解成为</a:t>
            </a:r>
            <a:r>
              <a:rPr lang="en-US" altLang="zh-CN" dirty="0" smtClean="0">
                <a:solidFill>
                  <a:srgbClr val="FF0000"/>
                </a:solidFill>
              </a:rPr>
              <a:t>BCNF</a:t>
            </a:r>
            <a:r>
              <a:rPr lang="zh-CN" altLang="en-US" dirty="0" smtClean="0"/>
              <a:t>。例如</a:t>
            </a:r>
            <a:r>
              <a:rPr lang="en-US" altLang="zh-CN" dirty="0" smtClean="0"/>
              <a:t>STJ</a:t>
            </a:r>
            <a:r>
              <a:rPr lang="zh-CN" altLang="en-US" dirty="0" smtClean="0"/>
              <a:t>可分解为</a:t>
            </a:r>
            <a:r>
              <a:rPr lang="en-US" altLang="zh-CN" dirty="0" smtClean="0"/>
              <a:t>ST(S,T)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TJ(T,J)</a:t>
            </a:r>
            <a:r>
              <a:rPr lang="zh-CN" altLang="en-US" dirty="0" smtClean="0"/>
              <a:t>，它们都是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。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itchFamily="34" charset="-122"/>
              </a:rPr>
              <a:t>BCNF</a:t>
            </a:r>
            <a:r>
              <a:rPr lang="zh-CN" altLang="en-US" sz="3600" dirty="0" smtClean="0">
                <a:sym typeface="微软雅黑" pitchFamily="34" charset="-122"/>
              </a:rPr>
              <a:t>（续）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3NF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是在函数依赖的条件下对模式分解所能达到的分离程度的测度。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一个模式中的关系模式如果都属于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，那么在函数依赖范畴内，它已实现了</a:t>
            </a:r>
            <a:r>
              <a:rPr lang="zh-CN" altLang="en-US" dirty="0" smtClean="0">
                <a:solidFill>
                  <a:srgbClr val="FF00FF"/>
                </a:solidFill>
              </a:rPr>
              <a:t>彻底的分离</a:t>
            </a:r>
            <a:r>
              <a:rPr lang="zh-CN" altLang="en-US" dirty="0" smtClean="0"/>
              <a:t>，已消除了插入和删除的异常。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3NF</a:t>
            </a:r>
            <a:r>
              <a:rPr lang="zh-CN" altLang="en-US" dirty="0" smtClean="0"/>
              <a:t>的“不彻底”性表现在可能存在</a:t>
            </a:r>
            <a:r>
              <a:rPr lang="zh-CN" altLang="en-US" dirty="0" smtClean="0">
                <a:solidFill>
                  <a:srgbClr val="FF0000"/>
                </a:solidFill>
              </a:rPr>
              <a:t>主属性对码的部分依赖和传递依赖</a:t>
            </a:r>
            <a:r>
              <a:rPr lang="zh-CN" altLang="en-US" dirty="0" smtClean="0"/>
              <a:t>。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>
                <a:sym typeface="微软雅黑" pitchFamily="34" charset="-122"/>
              </a:rPr>
              <a:t>6.2</a:t>
            </a:r>
            <a:r>
              <a:rPr lang="zh-CN" altLang="en-US" smtClean="0">
                <a:sym typeface="微软雅黑" pitchFamily="34" charset="-122"/>
              </a:rPr>
              <a:t>  规范化</a:t>
            </a:r>
            <a:endParaRPr lang="zh-CN" altLang="en-US" smtClean="0"/>
          </a:p>
        </p:txBody>
      </p:sp>
      <p:sp>
        <p:nvSpPr>
          <p:cNvPr id="82947" name="文本占位符 4"/>
          <p:cNvSpPr>
            <a:spLocks noGrp="1" noChangeArrowheads="1"/>
          </p:cNvSpPr>
          <p:nvPr>
            <p:ph idx="1"/>
          </p:nvPr>
        </p:nvSpPr>
        <p:spPr>
          <a:xfrm>
            <a:off x="827088" y="1144608"/>
            <a:ext cx="7859712" cy="5213350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6.2.1  </a:t>
            </a:r>
            <a:r>
              <a:rPr lang="zh-CN" altLang="en-US" dirty="0" smtClean="0">
                <a:sym typeface="Calibri" pitchFamily="34" charset="0"/>
              </a:rPr>
              <a:t>函数依赖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6.2.2  </a:t>
            </a:r>
            <a:r>
              <a:rPr lang="zh-CN" altLang="en-US" dirty="0" smtClean="0">
                <a:sym typeface="Calibri" pitchFamily="34" charset="0"/>
              </a:rPr>
              <a:t>码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6.2.3  </a:t>
            </a:r>
            <a:r>
              <a:rPr lang="zh-CN" altLang="en-US" dirty="0" smtClean="0">
                <a:sym typeface="Calibri" pitchFamily="34" charset="0"/>
              </a:rPr>
              <a:t>范式</a:t>
            </a: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6.2.4  2NF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6.2.5  3NF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ym typeface="Calibri" pitchFamily="34" charset="0"/>
              </a:rPr>
              <a:t>6.2.6  BCNF</a:t>
            </a:r>
            <a:endParaRPr lang="zh-CN" altLang="en-US" dirty="0" smtClean="0">
              <a:sym typeface="Calibri" pitchFamily="34" charset="0"/>
            </a:endParaRPr>
          </a:p>
          <a:p>
            <a:pPr marL="342900" indent="-342900" algn="l">
              <a:lnSpc>
                <a:spcPct val="120000"/>
              </a:lnSpc>
            </a:pPr>
            <a:r>
              <a:rPr lang="en-US" altLang="zh-CN" dirty="0" smtClean="0">
                <a:solidFill>
                  <a:srgbClr val="00B050"/>
                </a:solidFill>
                <a:sym typeface="Calibri" pitchFamily="34" charset="0"/>
              </a:rPr>
              <a:t>6.2.7  </a:t>
            </a:r>
            <a:r>
              <a:rPr lang="zh-CN" altLang="en-US" dirty="0" smtClean="0">
                <a:solidFill>
                  <a:srgbClr val="00B050"/>
                </a:solidFill>
                <a:sym typeface="Calibri" pitchFamily="34" charset="0"/>
              </a:rPr>
              <a:t>规范化小结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6.2.</a:t>
            </a:r>
            <a:r>
              <a:rPr lang="en-US" altLang="zh-CN" sz="3600" dirty="0" smtClean="0">
                <a:sym typeface="微软雅黑" pitchFamily="34" charset="-122"/>
              </a:rPr>
              <a:t>7</a:t>
            </a:r>
            <a:r>
              <a:rPr lang="zh-CN" altLang="en-US" sz="3600" dirty="0" smtClean="0">
                <a:sym typeface="微软雅黑" pitchFamily="34" charset="-122"/>
              </a:rPr>
              <a:t>  规范化小结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65247"/>
            <a:ext cx="8258175" cy="5407025"/>
          </a:xfrm>
        </p:spPr>
        <p:txBody>
          <a:bodyPr/>
          <a:lstStyle/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zh-CN" dirty="0" smtClean="0"/>
              <a:t>在关系数据库中，对关系模式的基本要求是满足第一范式。</a:t>
            </a:r>
            <a:endParaRPr lang="en-US" altLang="zh-CN" dirty="0" smtClean="0"/>
          </a:p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dirty="0" smtClean="0"/>
              <a:t>规范化程度过低的关系不一定能够很好地描述现实世界</a:t>
            </a:r>
            <a:endParaRPr lang="en-US" altLang="zh-CN" dirty="0" smtClean="0"/>
          </a:p>
          <a:p>
            <a:pPr marL="800100" lvl="1" indent="-342900" algn="l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dirty="0" smtClean="0"/>
              <a:t>可能存在插入异常、删除异常、修改复杂、数据冗余等问题</a:t>
            </a:r>
            <a:endParaRPr lang="en-US" altLang="zh-CN" dirty="0" smtClean="0"/>
          </a:p>
          <a:p>
            <a:pPr marL="800100" lvl="1" indent="-342900" algn="l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dirty="0" smtClean="0"/>
              <a:t>解决方法就是对其进行</a:t>
            </a:r>
            <a:r>
              <a:rPr lang="zh-CN" altLang="en-US" dirty="0" smtClean="0">
                <a:solidFill>
                  <a:srgbClr val="FF0000"/>
                </a:solidFill>
              </a:rPr>
              <a:t>规范化</a:t>
            </a:r>
            <a:r>
              <a:rPr lang="zh-CN" altLang="en-US" dirty="0" smtClean="0"/>
              <a:t>，转换成</a:t>
            </a:r>
            <a:r>
              <a:rPr lang="zh-CN" altLang="en-US" dirty="0" smtClean="0">
                <a:solidFill>
                  <a:srgbClr val="FF0000"/>
                </a:solidFill>
              </a:rPr>
              <a:t>高级范式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>
                <a:sym typeface="微软雅黑" pitchFamily="34" charset="-122"/>
              </a:rPr>
              <a:t>规范化小结（续）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65247"/>
            <a:ext cx="8258175" cy="5407025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dirty="0" smtClean="0"/>
              <a:t>一个低一级范式的关系模式，通过</a:t>
            </a:r>
            <a:r>
              <a:rPr lang="zh-CN" altLang="en-US" dirty="0" smtClean="0">
                <a:solidFill>
                  <a:srgbClr val="FF0000"/>
                </a:solidFill>
              </a:rPr>
              <a:t>模式分解</a:t>
            </a:r>
            <a:r>
              <a:rPr lang="zh-CN" altLang="en-US" dirty="0" smtClean="0"/>
              <a:t>可以转换为若干个高一级范式的关系模式集合，这种过程就叫</a:t>
            </a:r>
            <a:r>
              <a:rPr lang="zh-CN" altLang="en-US" dirty="0" smtClean="0">
                <a:solidFill>
                  <a:srgbClr val="FF0000"/>
                </a:solidFill>
              </a:rPr>
              <a:t>关系模式的规范化</a:t>
            </a:r>
            <a:r>
              <a:rPr lang="zh-CN" altLang="en-US" dirty="0" smtClean="0"/>
              <a:t>。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zh-CN" altLang="en-US" dirty="0" smtClean="0"/>
              <a:t>关系数据库的</a:t>
            </a:r>
            <a:r>
              <a:rPr lang="zh-CN" altLang="en-US" dirty="0" smtClean="0">
                <a:solidFill>
                  <a:srgbClr val="FF0000"/>
                </a:solidFill>
              </a:rPr>
              <a:t>规范化理论</a:t>
            </a:r>
            <a:r>
              <a:rPr lang="zh-CN" altLang="en-US" dirty="0" smtClean="0"/>
              <a:t>是数据库逻辑设计的工具。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 sz="3600" dirty="0" smtClean="0">
                <a:sym typeface="微软雅黑" pitchFamily="34" charset="-122"/>
              </a:rPr>
              <a:t>规范化小结（续）</a:t>
            </a:r>
            <a:endParaRPr lang="zh-CN" altLang="en-US" sz="3600" dirty="0" smtClean="0">
              <a:sym typeface="微软雅黑" pitchFamily="34" charset="-122"/>
            </a:endParaRPr>
          </a:p>
        </p:txBody>
      </p:sp>
      <p:sp>
        <p:nvSpPr>
          <p:cNvPr id="8397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65247"/>
            <a:ext cx="8507288" cy="5407025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zh-CN" altLang="en-US" dirty="0" smtClean="0"/>
              <a:t>规范化的基本思想</a:t>
            </a:r>
            <a:endParaRPr lang="en-US" altLang="zh-CN" dirty="0" smtClean="0"/>
          </a:p>
          <a:p>
            <a:pPr marL="800100" lvl="1" indent="-342900" algn="l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dirty="0" smtClean="0"/>
              <a:t>是逐步消除数据依赖中不合适的部分，使模式中的各关系模式达到</a:t>
            </a:r>
            <a:r>
              <a:rPr lang="zh-CN" altLang="en-US" dirty="0" smtClean="0">
                <a:solidFill>
                  <a:srgbClr val="FF0000"/>
                </a:solidFill>
              </a:rPr>
              <a:t>某种程度的“分离”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800100" lvl="1" indent="-342900" algn="l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dirty="0" smtClean="0"/>
              <a:t>即采用“一事一地”的模式设计原则</a:t>
            </a:r>
            <a:endParaRPr lang="en-US" altLang="zh-CN" dirty="0" smtClean="0"/>
          </a:p>
          <a:p>
            <a:pPr lvl="2" algn="l" eaLnBrk="1" hangingPunct="1">
              <a:lnSpc>
                <a:spcPct val="120000"/>
              </a:lnSpc>
              <a:spcBef>
                <a:spcPts val="600"/>
              </a:spcBef>
              <a:buSzPct val="87000"/>
              <a:buFont typeface="Wingdings" pitchFamily="2" charset="2"/>
              <a:buChar char="l"/>
            </a:pPr>
            <a:r>
              <a:rPr lang="zh-CN" altLang="en-US" dirty="0" smtClean="0"/>
              <a:t>让一个关系描述一个概念、一个实体或者实体间的一种联系。</a:t>
            </a:r>
          </a:p>
          <a:p>
            <a:pPr lvl="2" algn="l" eaLnBrk="1" hangingPunct="1">
              <a:lnSpc>
                <a:spcPct val="120000"/>
              </a:lnSpc>
              <a:spcBef>
                <a:spcPts val="600"/>
              </a:spcBef>
              <a:buSzPct val="87000"/>
              <a:buFont typeface="Wingdings" pitchFamily="2" charset="2"/>
              <a:buChar char="l"/>
            </a:pPr>
            <a:r>
              <a:rPr lang="zh-CN" altLang="en-US" dirty="0" smtClean="0"/>
              <a:t>若多于一个概念就把它“分离”出去。</a:t>
            </a:r>
            <a:endParaRPr lang="en-US" altLang="zh-CN" dirty="0" smtClean="0"/>
          </a:p>
          <a:p>
            <a:pPr marL="800100" lvl="1" indent="-342900" algn="l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zh-CN" altLang="en-US" dirty="0" smtClean="0"/>
              <a:t>因此 </a:t>
            </a:r>
            <a:r>
              <a:rPr lang="zh-CN" altLang="en-US" dirty="0" smtClean="0">
                <a:solidFill>
                  <a:srgbClr val="FF0000"/>
                </a:solidFill>
              </a:rPr>
              <a:t>规范化实质上是概念的单一化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229600" cy="5311775"/>
          </a:xfrm>
        </p:spPr>
        <p:txBody>
          <a:bodyPr/>
          <a:lstStyle/>
          <a:p>
            <a:pPr marL="800100" lvl="1" indent="-342900" algn="l">
              <a:lnSpc>
                <a:spcPct val="150000"/>
              </a:lnSpc>
              <a:buSzPct val="87000"/>
              <a:buFont typeface="Wingdings" pitchFamily="2" charset="2"/>
              <a:buChar char="n"/>
            </a:pPr>
            <a:r>
              <a:rPr lang="zh-CN" altLang="en-US" dirty="0" smtClean="0"/>
              <a:t>由于</a:t>
            </a:r>
            <a:r>
              <a:rPr lang="en-US" altLang="zh-CN" dirty="0" smtClean="0"/>
              <a:t>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与模式设计关系不大，因此在本章中把关系模式看作一个三元组：</a:t>
            </a:r>
            <a:r>
              <a:rPr lang="en-US" altLang="zh-CN" dirty="0" smtClean="0"/>
              <a:t>R&lt;U,F&gt;</a:t>
            </a:r>
            <a:endParaRPr lang="zh-CN" altLang="en-US" dirty="0" smtClean="0"/>
          </a:p>
          <a:p>
            <a:pPr marL="800100" lvl="1" indent="-342900" algn="l">
              <a:lnSpc>
                <a:spcPct val="150000"/>
              </a:lnSpc>
              <a:buSzPct val="87000"/>
              <a:buFont typeface="Wingdings" pitchFamily="2" charset="2"/>
              <a:buChar char="n"/>
            </a:pPr>
            <a:r>
              <a:rPr lang="zh-CN" altLang="en-US" dirty="0" smtClean="0"/>
              <a:t>当且仅当</a:t>
            </a:r>
            <a:r>
              <a:rPr lang="en-US" altLang="zh-CN" dirty="0" smtClean="0"/>
              <a:t>U</a:t>
            </a:r>
            <a:r>
              <a:rPr lang="zh-CN" altLang="en-US" dirty="0" smtClean="0"/>
              <a:t>上的一个关系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F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称为关系模式</a:t>
            </a:r>
            <a:r>
              <a:rPr lang="en-US" altLang="zh-CN" dirty="0" smtClean="0"/>
              <a:t>R&lt;U,F&gt;</a:t>
            </a:r>
            <a:r>
              <a:rPr lang="zh-CN" altLang="en-US" dirty="0" smtClean="0"/>
              <a:t>的一个关系</a:t>
            </a:r>
          </a:p>
          <a:p>
            <a:pPr marL="800100" lvl="1" indent="-342900" algn="l">
              <a:lnSpc>
                <a:spcPct val="150000"/>
              </a:lnSpc>
              <a:buSzPct val="87000"/>
              <a:buFont typeface="Wingdings" pitchFamily="2" charset="2"/>
              <a:buChar char="n"/>
            </a:pPr>
            <a:r>
              <a:rPr lang="zh-CN" altLang="en-US" dirty="0" smtClean="0"/>
              <a:t>作为二维表，关系要符合一个</a:t>
            </a:r>
            <a:r>
              <a:rPr lang="zh-CN" altLang="en-US" dirty="0" smtClean="0">
                <a:solidFill>
                  <a:srgbClr val="FF0000"/>
                </a:solidFill>
              </a:rPr>
              <a:t>最基本的条件</a:t>
            </a:r>
            <a:r>
              <a:rPr lang="zh-CN" altLang="en-US" dirty="0" smtClean="0"/>
              <a:t>：每个分量必须是</a:t>
            </a:r>
            <a:r>
              <a:rPr lang="zh-CN" altLang="en-US" dirty="0" smtClean="0">
                <a:solidFill>
                  <a:srgbClr val="FF0000"/>
                </a:solidFill>
              </a:rPr>
              <a:t>不可分开的数据项</a:t>
            </a:r>
            <a:r>
              <a:rPr lang="zh-CN" altLang="en-US" dirty="0" smtClean="0"/>
              <a:t>。满足了这个条件的</a:t>
            </a:r>
            <a:r>
              <a:rPr lang="zh-CN" altLang="en-US" dirty="0" smtClean="0">
                <a:solidFill>
                  <a:srgbClr val="FF0000"/>
                </a:solidFill>
              </a:rPr>
              <a:t>关系模式</a:t>
            </a:r>
            <a:r>
              <a:rPr lang="zh-CN" altLang="en-US" dirty="0" smtClean="0"/>
              <a:t>就属于第一范式（</a:t>
            </a:r>
            <a:r>
              <a:rPr lang="en-US" altLang="zh-CN" dirty="0" smtClean="0"/>
              <a:t>1NF</a:t>
            </a:r>
            <a:r>
              <a:rPr lang="zh-CN" altLang="en-US" dirty="0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86020" name="Rectangle 5"/>
          <p:cNvSpPr>
            <a:spLocks noChangeArrowheads="1"/>
          </p:cNvSpPr>
          <p:nvPr/>
        </p:nvSpPr>
        <p:spPr bwMode="auto">
          <a:xfrm>
            <a:off x="457201" y="1246205"/>
            <a:ext cx="8579296" cy="4683125"/>
          </a:xfrm>
          <a:prstGeom prst="rect">
            <a:avLst/>
          </a:prstGeom>
          <a:gradFill rotWithShape="1">
            <a:gsLst>
              <a:gs pos="0">
                <a:srgbClr val="D9FDA5"/>
              </a:gs>
              <a:gs pos="34998">
                <a:srgbClr val="E3FEBF"/>
              </a:gs>
              <a:gs pos="100000">
                <a:srgbClr val="F4FEE6"/>
              </a:gs>
            </a:gsLst>
            <a:lin ang="5400000" scaled="1"/>
          </a:gradFill>
          <a:ln w="9525">
            <a:solidFill>
              <a:srgbClr val="9BBB59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规范化小结（续）</a:t>
            </a:r>
          </a:p>
        </p:txBody>
      </p:sp>
      <p:sp>
        <p:nvSpPr>
          <p:cNvPr id="860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9850"/>
            <a:ext cx="8686800" cy="4854575"/>
          </a:xfrm>
        </p:spPr>
        <p:txBody>
          <a:bodyPr/>
          <a:lstStyle/>
          <a:p>
            <a:pPr marL="342900" indent="-342900" algn="l"/>
            <a:r>
              <a:rPr lang="zh-CN" altLang="en-US" sz="2400" dirty="0" smtClean="0">
                <a:sym typeface="Calibri" pitchFamily="34" charset="0"/>
              </a:rPr>
              <a:t>关系模式规范化的基本步骤</a:t>
            </a:r>
            <a:endParaRPr lang="en-US" sz="2400" dirty="0" smtClean="0">
              <a:sym typeface="Calibri" pitchFamily="34" charset="0"/>
            </a:endParaRPr>
          </a:p>
          <a:p>
            <a:pPr marL="342900" indent="-342900" algn="l"/>
            <a:r>
              <a:rPr lang="en-US" sz="2400" dirty="0" smtClean="0">
                <a:sym typeface="Calibri" pitchFamily="34" charset="0"/>
              </a:rPr>
              <a:t>                             </a:t>
            </a:r>
            <a:r>
              <a:rPr lang="zh-CN" altLang="en-US" sz="2400" dirty="0" smtClean="0">
                <a:sym typeface="Calibri" pitchFamily="34" charset="0"/>
              </a:rPr>
              <a:t> </a:t>
            </a:r>
            <a:r>
              <a:rPr lang="en-US" altLang="zh-CN" sz="2400" dirty="0" smtClean="0">
                <a:sym typeface="Calibri" pitchFamily="34" charset="0"/>
              </a:rPr>
              <a:t>1NF</a:t>
            </a:r>
            <a:endParaRPr lang="zh-CN" altLang="en-US" sz="2400" dirty="0" smtClean="0">
              <a:sym typeface="Calibri" pitchFamily="34" charset="0"/>
            </a:endParaRPr>
          </a:p>
          <a:p>
            <a:pPr marL="342900" indent="-342900" algn="l"/>
            <a:r>
              <a:rPr lang="en-US" altLang="zh-CN" sz="2400" dirty="0" smtClean="0">
                <a:sym typeface="Calibri" pitchFamily="34" charset="0"/>
              </a:rPr>
              <a:t>                	          ↓      </a:t>
            </a:r>
            <a:r>
              <a:rPr lang="zh-CN" altLang="en-US" sz="2400" dirty="0" smtClean="0">
                <a:sym typeface="Calibri" pitchFamily="34" charset="0"/>
              </a:rPr>
              <a:t>消除非主属性对码的部分函数依赖</a:t>
            </a:r>
          </a:p>
          <a:p>
            <a:pPr marL="342900" indent="-342900" algn="l"/>
            <a:r>
              <a:rPr lang="zh-CN" altLang="en-US" sz="2400" dirty="0" smtClean="0">
                <a:sym typeface="Calibri" pitchFamily="34" charset="0"/>
              </a:rPr>
              <a:t>消除决定因素        </a:t>
            </a:r>
            <a:r>
              <a:rPr lang="en-US" altLang="zh-CN" sz="2400" dirty="0" smtClean="0">
                <a:sym typeface="Calibri" pitchFamily="34" charset="0"/>
              </a:rPr>
              <a:t>2NF</a:t>
            </a:r>
            <a:endParaRPr lang="zh-CN" altLang="en-US" sz="2400" dirty="0" smtClean="0">
              <a:sym typeface="Calibri" pitchFamily="34" charset="0"/>
            </a:endParaRPr>
          </a:p>
          <a:p>
            <a:pPr marL="342900" indent="-342900" algn="l"/>
            <a:r>
              <a:rPr lang="zh-CN" altLang="en-US" sz="2400" dirty="0" smtClean="0">
                <a:sym typeface="Calibri" pitchFamily="34" charset="0"/>
              </a:rPr>
              <a:t>非码的非平凡         ↓      消除非主属性对码的传递函数依赖</a:t>
            </a:r>
          </a:p>
          <a:p>
            <a:pPr marL="342900" indent="-342900" algn="l"/>
            <a:r>
              <a:rPr lang="zh-CN" altLang="en-US" sz="2400" dirty="0" smtClean="0">
                <a:sym typeface="Calibri" pitchFamily="34" charset="0"/>
              </a:rPr>
              <a:t>函数依赖               </a:t>
            </a:r>
            <a:r>
              <a:rPr lang="en-US" altLang="zh-CN" sz="2400" dirty="0" smtClean="0">
                <a:sym typeface="Calibri" pitchFamily="34" charset="0"/>
              </a:rPr>
              <a:t>3NF</a:t>
            </a:r>
            <a:endParaRPr lang="zh-CN" altLang="en-US" sz="2400" dirty="0" smtClean="0">
              <a:sym typeface="Calibri" pitchFamily="34" charset="0"/>
            </a:endParaRPr>
          </a:p>
          <a:p>
            <a:pPr marL="342900" indent="-342900" algn="l"/>
            <a:r>
              <a:rPr lang="en-US" altLang="zh-CN" sz="2400" dirty="0" smtClean="0">
                <a:sym typeface="Calibri" pitchFamily="34" charset="0"/>
              </a:rPr>
              <a:t>                	         ↓      </a:t>
            </a:r>
            <a:r>
              <a:rPr lang="zh-CN" altLang="en-US" sz="2400" dirty="0" smtClean="0">
                <a:sym typeface="Calibri" pitchFamily="34" charset="0"/>
              </a:rPr>
              <a:t>消除主属性对码的部分和传递函数依赖</a:t>
            </a:r>
          </a:p>
          <a:p>
            <a:pPr marL="342900" indent="-342900" algn="l"/>
            <a:r>
              <a:rPr lang="zh-CN" altLang="en-US" sz="2400" dirty="0" smtClean="0">
                <a:sym typeface="Calibri" pitchFamily="34" charset="0"/>
              </a:rPr>
              <a:t>                             </a:t>
            </a:r>
            <a:r>
              <a:rPr lang="en-US" altLang="zh-CN" sz="2400" dirty="0" smtClean="0">
                <a:sym typeface="Calibri" pitchFamily="34" charset="0"/>
              </a:rPr>
              <a:t>BCNF </a:t>
            </a:r>
            <a:endParaRPr lang="zh-CN" altLang="en-US" sz="2400" dirty="0" smtClean="0">
              <a:sym typeface="Calibri" pitchFamily="34" charset="0"/>
            </a:endParaRPr>
          </a:p>
          <a:p>
            <a:pPr marL="342900" indent="-342900" algn="l"/>
            <a:r>
              <a:rPr lang="en-US" altLang="zh-CN" sz="2400" dirty="0" smtClean="0">
                <a:sym typeface="Calibri" pitchFamily="34" charset="0"/>
              </a:rPr>
              <a:t>                	          ↓      </a:t>
            </a:r>
            <a:r>
              <a:rPr lang="zh-CN" altLang="en-US" sz="2400" dirty="0" smtClean="0">
                <a:sym typeface="Calibri" pitchFamily="34" charset="0"/>
              </a:rPr>
              <a:t>消除非平凡且非函数依赖的多值依赖</a:t>
            </a:r>
          </a:p>
          <a:p>
            <a:pPr marL="342900" indent="-342900" algn="l"/>
            <a:r>
              <a:rPr lang="zh-CN" altLang="en-US" sz="2400" dirty="0" smtClean="0">
                <a:sym typeface="Calibri" pitchFamily="34" charset="0"/>
              </a:rPr>
              <a:t>                        </a:t>
            </a:r>
            <a:r>
              <a:rPr lang="en-US" altLang="zh-CN" sz="2400" dirty="0" smtClean="0">
                <a:sym typeface="Calibri" pitchFamily="34" charset="0"/>
              </a:rPr>
              <a:t>    </a:t>
            </a:r>
            <a:r>
              <a:rPr lang="zh-CN" altLang="en-US" sz="2400" dirty="0" smtClean="0">
                <a:sym typeface="Calibri" pitchFamily="34" charset="0"/>
              </a:rPr>
              <a:t> </a:t>
            </a:r>
            <a:r>
              <a:rPr lang="en-US" altLang="zh-CN" sz="2400" dirty="0" smtClean="0">
                <a:sym typeface="Calibri" pitchFamily="34" charset="0"/>
              </a:rPr>
              <a:t>4NF</a:t>
            </a:r>
            <a:endParaRPr lang="zh-CN" altLang="en-US" sz="2400" dirty="0" smtClean="0">
              <a:sym typeface="Calibri" pitchFamily="34" charset="0"/>
            </a:endParaRPr>
          </a:p>
        </p:txBody>
      </p:sp>
      <p:sp>
        <p:nvSpPr>
          <p:cNvPr id="86023" name="Line 4"/>
          <p:cNvSpPr>
            <a:spLocks noChangeShapeType="1"/>
          </p:cNvSpPr>
          <p:nvPr/>
        </p:nvSpPr>
        <p:spPr bwMode="auto">
          <a:xfrm flipH="1">
            <a:off x="2554189" y="1795463"/>
            <a:ext cx="1587" cy="2786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2122066" y="4665663"/>
            <a:ext cx="793750" cy="158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25" name="TextBox 1"/>
          <p:cNvSpPr>
            <a:spLocks noChangeArrowheads="1"/>
          </p:cNvSpPr>
          <p:nvPr/>
        </p:nvSpPr>
        <p:spPr bwMode="auto">
          <a:xfrm>
            <a:off x="3131840" y="5939988"/>
            <a:ext cx="3025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sym typeface="Arial" pitchFamily="34" charset="0"/>
              </a:rPr>
              <a:t>图</a:t>
            </a:r>
            <a:r>
              <a:rPr lang="en-US" altLang="zh-CN" b="1" dirty="0">
                <a:solidFill>
                  <a:srgbClr val="000000"/>
                </a:solidFill>
                <a:sym typeface="Arial" pitchFamily="34" charset="0"/>
              </a:rPr>
              <a:t>6.8 </a:t>
            </a:r>
            <a:r>
              <a:rPr lang="zh-CN" altLang="en-US" b="1" dirty="0">
                <a:solidFill>
                  <a:srgbClr val="000000"/>
                </a:solidFill>
                <a:sym typeface="Arial" pitchFamily="34" charset="0"/>
              </a:rPr>
              <a:t>规范化过程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规范化小结（续）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dirty="0" smtClean="0">
                <a:sym typeface="Calibri" pitchFamily="34" charset="0"/>
              </a:rPr>
              <a:t>不能说规范化程度越高的关系模式就越好。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dirty="0" smtClean="0">
                <a:sym typeface="Calibri" pitchFamily="34" charset="0"/>
              </a:rPr>
              <a:t>必须对现实世界的实际情况和用户应用需求作进一步分析，确定一个合适的、能够反映现实世界的模式。</a:t>
            </a:r>
          </a:p>
          <a:p>
            <a:pPr marL="742950" lvl="1" indent="-28575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dirty="0" smtClean="0">
                <a:sym typeface="Calibri" pitchFamily="34" charset="0"/>
              </a:rPr>
              <a:t>上面的规范化步骤可以在其中任何一步终止。</a:t>
            </a:r>
            <a:endParaRPr 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WordArt 2"/>
          <p:cNvSpPr>
            <a:spLocks noChangeArrowheads="1" noChangeShapeType="1" noTextEdit="1"/>
          </p:cNvSpPr>
          <p:nvPr/>
        </p:nvSpPr>
        <p:spPr bwMode="auto">
          <a:xfrm>
            <a:off x="1428729" y="2285994"/>
            <a:ext cx="6311922" cy="1503371"/>
          </a:xfrm>
          <a:prstGeom prst="rect">
            <a:avLst/>
          </a:prstGeom>
        </p:spPr>
        <p:txBody>
          <a:bodyPr wrap="none" lIns="91417" tIns="45709" rIns="91417" bIns="45709" fromWordArt="1">
            <a:prstTxWarp prst="textInflate">
              <a:avLst>
                <a:gd name="adj" fmla="val 13634"/>
              </a:avLst>
            </a:prstTxWarp>
          </a:bodyPr>
          <a:lstStyle/>
          <a:p>
            <a:pPr>
              <a:spcBef>
                <a:spcPct val="0"/>
              </a:spcBef>
              <a:defRPr/>
            </a:pPr>
            <a:r>
              <a:rPr lang="en-US" altLang="zh-CN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华文新魏"/>
              </a:rPr>
              <a:t>the end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华文新魏"/>
              </a:rPr>
              <a:t> 谢  谢！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3184"/>
            <a:ext cx="8372475" cy="5256212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数据依赖</a:t>
            </a:r>
            <a:endParaRPr lang="en-US" dirty="0" smtClean="0">
              <a:sym typeface="Calibri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是一个关系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内部属性与属性之间</a:t>
            </a:r>
            <a:r>
              <a:rPr lang="zh-CN" altLang="en-US" dirty="0" smtClean="0">
                <a:sym typeface="Calibri" pitchFamily="34" charset="0"/>
              </a:rPr>
              <a:t>的一种约束关系</a:t>
            </a:r>
            <a:endParaRPr lang="en-US" dirty="0" smtClean="0">
              <a:sym typeface="Calibri" pitchFamily="34" charset="0"/>
            </a:endParaRPr>
          </a:p>
          <a:p>
            <a:pPr marL="1200150" lvl="2" indent="-285750" algn="l">
              <a:lnSpc>
                <a:spcPct val="15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通过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属性间值的相等与否</a:t>
            </a:r>
            <a:r>
              <a:rPr lang="zh-CN" altLang="en-US" dirty="0" smtClean="0">
                <a:sym typeface="Calibri" pitchFamily="34" charset="0"/>
              </a:rPr>
              <a:t>体现出来的数据间相互联系</a:t>
            </a:r>
            <a:endParaRPr lang="en-US" sz="2600" dirty="0" smtClean="0">
              <a:sym typeface="Calibri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是现实世界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属性间相互联系的抽象</a:t>
            </a:r>
            <a:endParaRPr lang="en-US" sz="2800" dirty="0" smtClean="0">
              <a:solidFill>
                <a:srgbClr val="FF0000"/>
              </a:solidFill>
              <a:sym typeface="Calibri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是数据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内在的性质</a:t>
            </a:r>
            <a:endParaRPr lang="en-US" sz="2800" dirty="0" smtClean="0">
              <a:solidFill>
                <a:srgbClr val="FF0000"/>
              </a:solidFill>
              <a:sym typeface="Calibri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是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语义的体现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2984"/>
            <a:ext cx="8686800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itchFamily="2" charset="2"/>
              <a:buChar char="v"/>
            </a:pPr>
            <a:r>
              <a:rPr lang="zh-CN" altLang="en-US" dirty="0" smtClean="0">
                <a:sym typeface="Calibri" pitchFamily="34" charset="0"/>
              </a:rPr>
              <a:t>数据依赖的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主要类型</a:t>
            </a:r>
          </a:p>
          <a:p>
            <a:pPr marL="627063" lvl="1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函数依赖（</a:t>
            </a:r>
            <a:r>
              <a:rPr lang="en-US" altLang="zh-CN" dirty="0" smtClean="0">
                <a:sym typeface="Calibri" pitchFamily="34" charset="0"/>
              </a:rPr>
              <a:t>Functional Dependency</a:t>
            </a:r>
            <a:r>
              <a:rPr lang="zh-CN" altLang="en-US" dirty="0" smtClean="0">
                <a:sym typeface="Calibri" pitchFamily="34" charset="0"/>
              </a:rPr>
              <a:t>，简记为</a:t>
            </a:r>
            <a:r>
              <a:rPr lang="en-US" altLang="zh-CN" dirty="0" smtClean="0">
                <a:sym typeface="Calibri" pitchFamily="34" charset="0"/>
              </a:rPr>
              <a:t>FD</a:t>
            </a:r>
            <a:r>
              <a:rPr lang="zh-CN" altLang="en-US" dirty="0" smtClean="0">
                <a:sym typeface="Calibri" pitchFamily="34" charset="0"/>
              </a:rPr>
              <a:t>）</a:t>
            </a:r>
          </a:p>
          <a:p>
            <a:pPr marL="627063" lvl="1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多值依赖（</a:t>
            </a:r>
            <a:r>
              <a:rPr lang="en-US" altLang="zh-CN" dirty="0" smtClean="0">
                <a:sym typeface="Calibri" pitchFamily="34" charset="0"/>
              </a:rPr>
              <a:t>Multi-Valued Dependency</a:t>
            </a:r>
            <a:r>
              <a:rPr lang="zh-CN" altLang="en-US" dirty="0" smtClean="0">
                <a:sym typeface="Calibri" pitchFamily="34" charset="0"/>
              </a:rPr>
              <a:t>，简记为</a:t>
            </a:r>
            <a:r>
              <a:rPr lang="en-US" altLang="zh-CN" dirty="0" smtClean="0">
                <a:sym typeface="Calibri" pitchFamily="34" charset="0"/>
              </a:rPr>
              <a:t>MVD</a:t>
            </a:r>
            <a:r>
              <a:rPr lang="zh-CN" altLang="en-US" dirty="0" smtClean="0">
                <a:sym typeface="Calibri" pitchFamily="34" charset="0"/>
              </a:rPr>
              <a:t>）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itchFamily="34" charset="-122"/>
              </a:rPr>
              <a:t>问题的提出（续）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455643" y="1173857"/>
            <a:ext cx="8474075" cy="4969787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buFont typeface="Wingdings" pitchFamily="2" charset="2"/>
              <a:buChar char="v"/>
            </a:pP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函数依赖普遍存在于现实生活中</a:t>
            </a:r>
            <a:endParaRPr lang="en-US" dirty="0" smtClean="0">
              <a:solidFill>
                <a:srgbClr val="FF0000"/>
              </a:solidFill>
              <a:sym typeface="Calibri" pitchFamily="34" charset="0"/>
            </a:endParaRPr>
          </a:p>
          <a:p>
            <a:pPr marL="800100" lvl="1" indent="-342900" algn="l">
              <a:lnSpc>
                <a:spcPct val="120000"/>
              </a:lnSpc>
              <a:buSzPct val="87000"/>
              <a:buFont typeface="Wingdings" pitchFamily="2" charset="2"/>
              <a:buChar char="n"/>
            </a:pPr>
            <a:r>
              <a:rPr lang="zh-CN" altLang="en-US" dirty="0" smtClean="0">
                <a:sym typeface="Calibri" pitchFamily="34" charset="0"/>
              </a:rPr>
              <a:t>描述一个学生关系，可以有学号、姓名、系名等属性。</a:t>
            </a:r>
            <a:endParaRPr lang="en-US" altLang="zh-CN" dirty="0" smtClean="0">
              <a:sym typeface="Calibri" pitchFamily="34" charset="0"/>
            </a:endParaRPr>
          </a:p>
          <a:p>
            <a:pPr marL="1257300" lvl="2" indent="-342900" algn="l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Calibri" pitchFamily="34" charset="0"/>
              </a:rPr>
              <a:t>一个学号只对应一个学生，一个学生只在一个系中学习</a:t>
            </a:r>
            <a:endParaRPr lang="en-US" altLang="zh-CN" dirty="0" smtClean="0">
              <a:sym typeface="Calibri" pitchFamily="34" charset="0"/>
            </a:endParaRPr>
          </a:p>
          <a:p>
            <a:pPr marL="1257300" lvl="2" indent="-342900" algn="l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>
                <a:sym typeface="宋体" pitchFamily="2" charset="-122"/>
              </a:rPr>
              <a:t>“</a:t>
            </a:r>
            <a:r>
              <a:rPr lang="zh-CN" altLang="en-US" dirty="0" smtClean="0">
                <a:sym typeface="Calibri" pitchFamily="34" charset="0"/>
              </a:rPr>
              <a:t>学号</a:t>
            </a:r>
            <a:r>
              <a:rPr lang="zh-CN" altLang="en-US" dirty="0" smtClean="0">
                <a:sym typeface="宋体" pitchFamily="2" charset="-122"/>
              </a:rPr>
              <a:t>”</a:t>
            </a:r>
            <a:r>
              <a:rPr lang="zh-CN" altLang="en-US" dirty="0" smtClean="0">
                <a:sym typeface="Calibri" pitchFamily="34" charset="0"/>
              </a:rPr>
              <a:t>值确定后，学生的姓名及所在系的值就被唯一确定。</a:t>
            </a:r>
            <a:endParaRPr lang="en-US" dirty="0" smtClean="0">
              <a:sym typeface="Calibri" pitchFamily="34" charset="0"/>
            </a:endParaRPr>
          </a:p>
          <a:p>
            <a:pPr marL="800100" lvl="1" indent="-342900" algn="l">
              <a:lnSpc>
                <a:spcPct val="120000"/>
              </a:lnSpc>
              <a:buSzPct val="87000"/>
              <a:buFont typeface="Wingdings" pitchFamily="2" charset="2"/>
              <a:buChar char="n"/>
            </a:pPr>
            <a:r>
              <a:rPr lang="en-US" altLang="zh-CN" dirty="0" err="1" smtClean="0"/>
              <a:t>Sname</a:t>
            </a:r>
            <a:r>
              <a:rPr lang="en-US" altLang="zh-CN" dirty="0" smtClean="0"/>
              <a:t>=f(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Sdept</a:t>
            </a:r>
            <a:r>
              <a:rPr lang="en-US" altLang="zh-CN" dirty="0" smtClean="0"/>
              <a:t>=f(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1257300" lvl="2" indent="-342900" algn="l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/>
              <a:t>即</a:t>
            </a:r>
            <a:r>
              <a:rPr lang="en-US" altLang="zh-CN" dirty="0" err="1" smtClean="0"/>
              <a:t>Sno</a:t>
            </a:r>
            <a:r>
              <a:rPr lang="zh-CN" altLang="en-US" dirty="0" smtClean="0"/>
              <a:t>函数决定</a:t>
            </a:r>
            <a:r>
              <a:rPr lang="en-US" altLang="zh-CN" dirty="0" err="1" smtClean="0"/>
              <a:t>Sname</a:t>
            </a:r>
            <a:endParaRPr lang="en-US" altLang="zh-CN" dirty="0" smtClean="0"/>
          </a:p>
          <a:p>
            <a:pPr marL="1257300" lvl="2" indent="-342900" algn="l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en-US" altLang="zh-CN" dirty="0" err="1" smtClean="0"/>
              <a:t>Sno</a:t>
            </a:r>
            <a:r>
              <a:rPr lang="zh-CN" altLang="en-US" dirty="0" smtClean="0"/>
              <a:t>函数决定</a:t>
            </a:r>
            <a:r>
              <a:rPr lang="en-US" altLang="zh-CN" dirty="0" err="1" smtClean="0"/>
              <a:t>Sdept</a:t>
            </a:r>
            <a:endParaRPr lang="zh-CN" altLang="en-US" dirty="0" smtClean="0"/>
          </a:p>
          <a:p>
            <a:pPr marL="1257300" lvl="2" indent="-342900" algn="l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zh-CN" altLang="en-US" dirty="0" smtClean="0"/>
              <a:t>记作</a:t>
            </a:r>
            <a:r>
              <a:rPr lang="en-US" altLang="zh-CN" dirty="0" err="1" smtClean="0"/>
              <a:t>Sno</a:t>
            </a:r>
            <a:r>
              <a:rPr lang="zh-CN" altLang="en-US" dirty="0" smtClean="0"/>
              <a:t>→</a:t>
            </a:r>
            <a:r>
              <a:rPr lang="en-US" altLang="zh-CN" dirty="0" err="1" smtClean="0"/>
              <a:t>Sname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Sno</a:t>
            </a:r>
            <a:r>
              <a:rPr lang="zh-CN" altLang="en-US" dirty="0" smtClean="0"/>
              <a:t>→</a:t>
            </a:r>
            <a:r>
              <a:rPr lang="en-US" altLang="zh-CN" dirty="0" err="1" smtClean="0"/>
              <a:t>Sdept</a:t>
            </a:r>
            <a:endParaRPr lang="zh-CN" altLang="en-US" dirty="0" smtClean="0"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2680</TotalTime>
  <Words>3397</Words>
  <Application>Microsoft Office PowerPoint</Application>
  <PresentationFormat>全屏显示(4:3)</PresentationFormat>
  <Paragraphs>471</Paragraphs>
  <Slides>62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3" baseType="lpstr">
      <vt:lpstr>数据库系统概论</vt:lpstr>
      <vt:lpstr>幻灯片 1</vt:lpstr>
      <vt:lpstr>幻灯片 2</vt:lpstr>
      <vt:lpstr>第六章 关系数据理论</vt:lpstr>
      <vt:lpstr>6.1 问题的提出</vt:lpstr>
      <vt:lpstr>问题的提出（续）</vt:lpstr>
      <vt:lpstr>问题的提出（续）</vt:lpstr>
      <vt:lpstr>问题的提出（续）</vt:lpstr>
      <vt:lpstr>问题的提出（续）</vt:lpstr>
      <vt:lpstr>问题的提出（续）</vt:lpstr>
      <vt:lpstr> 问题的提出（续）</vt:lpstr>
      <vt:lpstr>问题的提出（续）</vt:lpstr>
      <vt:lpstr>问题的提出（续）</vt:lpstr>
      <vt:lpstr>问题的提出（续）</vt:lpstr>
      <vt:lpstr>问题的提出（续）</vt:lpstr>
      <vt:lpstr>问题的提出（续）</vt:lpstr>
      <vt:lpstr>问题的提出（续）</vt:lpstr>
      <vt:lpstr>问题的提出（续）</vt:lpstr>
      <vt:lpstr>问题的提出（续）</vt:lpstr>
      <vt:lpstr>第六章 关系数据理论</vt:lpstr>
      <vt:lpstr>6.2 规范化</vt:lpstr>
      <vt:lpstr>6.2.1 函数依赖</vt:lpstr>
      <vt:lpstr>1.  函数依赖</vt:lpstr>
      <vt:lpstr>函数依赖（续）</vt:lpstr>
      <vt:lpstr>函数依赖（续）</vt:lpstr>
      <vt:lpstr>函数依赖（续）</vt:lpstr>
      <vt:lpstr>函数依赖（续）</vt:lpstr>
      <vt:lpstr>2. 平凡函数依赖与非平凡函数依赖</vt:lpstr>
      <vt:lpstr>平凡函数依赖与非平凡函数依赖（续）</vt:lpstr>
      <vt:lpstr>3. 完全函数依赖与部分函数依赖</vt:lpstr>
      <vt:lpstr>完全函数依赖与部分函数依赖（续）</vt:lpstr>
      <vt:lpstr>4. 传递函数依赖</vt:lpstr>
      <vt:lpstr>6.2 规范化</vt:lpstr>
      <vt:lpstr>6.2.2  码</vt:lpstr>
      <vt:lpstr>码（续）</vt:lpstr>
      <vt:lpstr>码（续）</vt:lpstr>
      <vt:lpstr>码（续）</vt:lpstr>
      <vt:lpstr>6.2 规范化</vt:lpstr>
      <vt:lpstr>6.2.3  范式</vt:lpstr>
      <vt:lpstr>范式（续）</vt:lpstr>
      <vt:lpstr>6.2  规范化</vt:lpstr>
      <vt:lpstr>6.2.4  2NF</vt:lpstr>
      <vt:lpstr>2NF（续）</vt:lpstr>
      <vt:lpstr>2NF（续）</vt:lpstr>
      <vt:lpstr>2NF（续）</vt:lpstr>
      <vt:lpstr>2NF（续）</vt:lpstr>
      <vt:lpstr>6.2 规范化</vt:lpstr>
      <vt:lpstr> 6.2.5 3NF</vt:lpstr>
      <vt:lpstr>6.2 规范化</vt:lpstr>
      <vt:lpstr> 6.2.6  BCNF</vt:lpstr>
      <vt:lpstr>BCNF（续）</vt:lpstr>
      <vt:lpstr>BCNF（续）</vt:lpstr>
      <vt:lpstr>幻灯片 52</vt:lpstr>
      <vt:lpstr>BCNF（续）</vt:lpstr>
      <vt:lpstr>BCNF（续）</vt:lpstr>
      <vt:lpstr>BCNF（续）</vt:lpstr>
      <vt:lpstr>6.2  规范化</vt:lpstr>
      <vt:lpstr>6.2.7  规范化小结</vt:lpstr>
      <vt:lpstr>规范化小结（续）</vt:lpstr>
      <vt:lpstr>规范化小结（续）</vt:lpstr>
      <vt:lpstr>规范化小结（续）</vt:lpstr>
      <vt:lpstr>规范化小结（续）</vt:lpstr>
      <vt:lpstr>幻灯片 62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lenovo</cp:lastModifiedBy>
  <cp:revision>233</cp:revision>
  <dcterms:modified xsi:type="dcterms:W3CDTF">2023-11-06T03:56:11Z</dcterms:modified>
</cp:coreProperties>
</file>