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86" r:id="rId2"/>
    <p:sldId id="431" r:id="rId3"/>
    <p:sldId id="346" r:id="rId4"/>
    <p:sldId id="432" r:id="rId5"/>
    <p:sldId id="258" r:id="rId6"/>
    <p:sldId id="433" r:id="rId7"/>
    <p:sldId id="434" r:id="rId8"/>
    <p:sldId id="435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29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79" r:id="rId53"/>
    <p:sldId id="480" r:id="rId54"/>
    <p:sldId id="482" r:id="rId55"/>
    <p:sldId id="483" r:id="rId56"/>
    <p:sldId id="484" r:id="rId57"/>
    <p:sldId id="537" r:id="rId58"/>
    <p:sldId id="485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#1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37AFF8-AC33-424D-8D53-8B3AE49302F4}" type="doc">
      <dgm:prSet loTypeId="urn:microsoft.com/office/officeart/2005/8/layout/list1#1" loCatId="list" qsTypeId="urn:microsoft.com/office/officeart/2005/8/quickstyle/simple1#1" qsCatId="simple" csTypeId="urn:microsoft.com/office/officeart/2005/8/colors/colorful3#1" csCatId="colorful" phldr="1"/>
      <dgm:spPr/>
      <dgm:t>
        <a:bodyPr/>
        <a:lstStyle/>
        <a:p>
          <a:endParaRPr lang="zh-CN" altLang="en-US"/>
        </a:p>
      </dgm:t>
    </dgm:pt>
    <dgm:pt modelId="{7D983249-0E74-44E7-B72A-49D9F492E8E6}">
      <dgm:prSet phldrT="[文本]"/>
      <dgm:spPr/>
      <dgm:t>
        <a:bodyPr/>
        <a:lstStyle/>
        <a:p>
          <a:r>
            <a:rPr lang="zh-CN" altLang="en-US" dirty="0"/>
            <a:t>模糊关系及其运算</a:t>
          </a:r>
        </a:p>
      </dgm:t>
    </dgm:pt>
    <dgm:pt modelId="{104C9639-6022-4DD7-8CE6-4727CC4E417C}" type="parTrans" cxnId="{F49BE249-6A28-4A9F-8F40-2671A1AE3A5B}">
      <dgm:prSet/>
      <dgm:spPr/>
      <dgm:t>
        <a:bodyPr/>
        <a:lstStyle/>
        <a:p>
          <a:endParaRPr lang="zh-CN" altLang="en-US"/>
        </a:p>
      </dgm:t>
    </dgm:pt>
    <dgm:pt modelId="{8365BAA3-EB55-48DD-AB50-46443573AE8A}" type="sibTrans" cxnId="{F49BE249-6A28-4A9F-8F40-2671A1AE3A5B}">
      <dgm:prSet/>
      <dgm:spPr/>
      <dgm:t>
        <a:bodyPr/>
        <a:lstStyle/>
        <a:p>
          <a:endParaRPr lang="zh-CN" altLang="en-US"/>
        </a:p>
      </dgm:t>
    </dgm:pt>
    <dgm:pt modelId="{9825345E-24B7-4583-BB9A-90D7F759002B}">
      <dgm:prSet phldrT="[文本]"/>
      <dgm:spPr/>
      <dgm:t>
        <a:bodyPr/>
        <a:lstStyle/>
        <a:p>
          <a:r>
            <a:rPr lang="zh-CN" altLang="en-US" dirty="0"/>
            <a:t>模糊综合评价</a:t>
          </a:r>
        </a:p>
      </dgm:t>
    </dgm:pt>
    <dgm:pt modelId="{A1E48C66-61D2-493A-84D7-42FD0490230E}" type="parTrans" cxnId="{D4E5BFF6-F3B1-4199-9D62-1A4BBA1FE709}">
      <dgm:prSet/>
      <dgm:spPr/>
      <dgm:t>
        <a:bodyPr/>
        <a:lstStyle/>
        <a:p>
          <a:endParaRPr lang="zh-CN" altLang="en-US"/>
        </a:p>
      </dgm:t>
    </dgm:pt>
    <dgm:pt modelId="{C27737DE-8A47-487D-85A3-CE4F91221C08}" type="sibTrans" cxnId="{D4E5BFF6-F3B1-4199-9D62-1A4BBA1FE709}">
      <dgm:prSet/>
      <dgm:spPr/>
      <dgm:t>
        <a:bodyPr/>
        <a:lstStyle/>
        <a:p>
          <a:endParaRPr lang="zh-CN" altLang="en-US"/>
        </a:p>
      </dgm:t>
    </dgm:pt>
    <dgm:pt modelId="{246D3719-3672-4D38-9090-4A4B6E87C510}">
      <dgm:prSet phldrT="[文本]"/>
      <dgm:spPr/>
      <dgm:t>
        <a:bodyPr/>
        <a:lstStyle/>
        <a:p>
          <a:r>
            <a:rPr lang="zh-CN" altLang="en-US" dirty="0"/>
            <a:t>模糊数学</a:t>
          </a:r>
        </a:p>
      </dgm:t>
    </dgm:pt>
    <dgm:pt modelId="{F1D1652B-32F5-448B-AD83-6C5213E5D596}" type="parTrans" cxnId="{E8E40AF3-143A-4274-A4B0-08E3793DB346}">
      <dgm:prSet/>
      <dgm:spPr/>
      <dgm:t>
        <a:bodyPr/>
        <a:lstStyle/>
        <a:p>
          <a:endParaRPr lang="zh-CN" altLang="en-US"/>
        </a:p>
      </dgm:t>
    </dgm:pt>
    <dgm:pt modelId="{982C480C-6504-4EB5-ABF4-BE36700A4D8D}" type="sibTrans" cxnId="{E8E40AF3-143A-4274-A4B0-08E3793DB346}">
      <dgm:prSet/>
      <dgm:spPr/>
      <dgm:t>
        <a:bodyPr/>
        <a:lstStyle/>
        <a:p>
          <a:endParaRPr lang="zh-CN" altLang="en-US"/>
        </a:p>
      </dgm:t>
    </dgm:pt>
    <dgm:pt modelId="{5699BB64-C0E2-4F20-9EB8-33CF30956320}">
      <dgm:prSet phldrT="[文本]"/>
      <dgm:spPr/>
      <dgm:t>
        <a:bodyPr/>
        <a:lstStyle/>
        <a:p>
          <a:r>
            <a:rPr lang="zh-CN" altLang="en-US" dirty="0"/>
            <a:t>模糊聚类</a:t>
          </a:r>
        </a:p>
      </dgm:t>
    </dgm:pt>
    <dgm:pt modelId="{B63A803C-7E1F-452D-BDB7-0B5D9D752B29}" type="parTrans" cxnId="{374813D4-230C-4DD1-A854-6A3CD7B1FDA8}">
      <dgm:prSet/>
      <dgm:spPr/>
      <dgm:t>
        <a:bodyPr/>
        <a:lstStyle/>
        <a:p>
          <a:endParaRPr lang="zh-CN" altLang="en-US"/>
        </a:p>
      </dgm:t>
    </dgm:pt>
    <dgm:pt modelId="{0C05434B-0057-481C-AAA5-D7E4ED405A71}" type="sibTrans" cxnId="{374813D4-230C-4DD1-A854-6A3CD7B1FDA8}">
      <dgm:prSet/>
      <dgm:spPr/>
      <dgm:t>
        <a:bodyPr/>
        <a:lstStyle/>
        <a:p>
          <a:endParaRPr lang="zh-CN" altLang="en-US"/>
        </a:p>
      </dgm:t>
    </dgm:pt>
    <dgm:pt modelId="{BD1C14A5-08CB-49EC-BFAC-F11A94C2219F}" type="pres">
      <dgm:prSet presAssocID="{CB37AFF8-AC33-424D-8D53-8B3AE49302F4}" presName="linear" presStyleCnt="0">
        <dgm:presLayoutVars>
          <dgm:dir/>
          <dgm:animLvl val="lvl"/>
          <dgm:resizeHandles val="exact"/>
        </dgm:presLayoutVars>
      </dgm:prSet>
      <dgm:spPr/>
    </dgm:pt>
    <dgm:pt modelId="{0CE2CC41-8318-4D7A-8C1A-4C00064776FF}" type="pres">
      <dgm:prSet presAssocID="{246D3719-3672-4D38-9090-4A4B6E87C510}" presName="parentLin" presStyleCnt="0"/>
      <dgm:spPr/>
    </dgm:pt>
    <dgm:pt modelId="{0F9B3730-E262-4DF2-81A7-96A8F39AA697}" type="pres">
      <dgm:prSet presAssocID="{246D3719-3672-4D38-9090-4A4B6E87C510}" presName="parentLeftMargin" presStyleLbl="node1" presStyleIdx="0" presStyleCnt="4"/>
      <dgm:spPr/>
    </dgm:pt>
    <dgm:pt modelId="{A174B8C5-05D6-4F96-B30C-6B8247283A01}" type="pres">
      <dgm:prSet presAssocID="{246D3719-3672-4D38-9090-4A4B6E87C5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5A56F5-1AE3-46C4-994E-9A89CABA0A8E}" type="pres">
      <dgm:prSet presAssocID="{246D3719-3672-4D38-9090-4A4B6E87C510}" presName="negativeSpace" presStyleCnt="0"/>
      <dgm:spPr/>
    </dgm:pt>
    <dgm:pt modelId="{B479F84D-E9BB-42DD-B85B-75B1CBAE4093}" type="pres">
      <dgm:prSet presAssocID="{246D3719-3672-4D38-9090-4A4B6E87C510}" presName="childText" presStyleLbl="conFgAcc1" presStyleIdx="0" presStyleCnt="4">
        <dgm:presLayoutVars>
          <dgm:bulletEnabled val="1"/>
        </dgm:presLayoutVars>
      </dgm:prSet>
      <dgm:spPr/>
    </dgm:pt>
    <dgm:pt modelId="{6D63F14D-36F8-473C-804B-BF95551AB92B}" type="pres">
      <dgm:prSet presAssocID="{982C480C-6504-4EB5-ABF4-BE36700A4D8D}" presName="spaceBetweenRectangles" presStyleCnt="0"/>
      <dgm:spPr/>
    </dgm:pt>
    <dgm:pt modelId="{D09ECC16-143C-49F9-8D14-BC79186FE7CE}" type="pres">
      <dgm:prSet presAssocID="{7D983249-0E74-44E7-B72A-49D9F492E8E6}" presName="parentLin" presStyleCnt="0"/>
      <dgm:spPr/>
    </dgm:pt>
    <dgm:pt modelId="{C84CFC50-12A2-4983-A4F1-EFE42D0C36BD}" type="pres">
      <dgm:prSet presAssocID="{7D983249-0E74-44E7-B72A-49D9F492E8E6}" presName="parentLeftMargin" presStyleLbl="node1" presStyleIdx="0" presStyleCnt="4"/>
      <dgm:spPr/>
    </dgm:pt>
    <dgm:pt modelId="{714370FE-28D3-423C-92E8-8A2A34537D14}" type="pres">
      <dgm:prSet presAssocID="{7D983249-0E74-44E7-B72A-49D9F492E8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8784D0-C312-43E2-B6E1-A1C54225A44D}" type="pres">
      <dgm:prSet presAssocID="{7D983249-0E74-44E7-B72A-49D9F492E8E6}" presName="negativeSpace" presStyleCnt="0"/>
      <dgm:spPr/>
    </dgm:pt>
    <dgm:pt modelId="{B4A3E9A5-C0A8-4A48-8A94-0B70FD13AE31}" type="pres">
      <dgm:prSet presAssocID="{7D983249-0E74-44E7-B72A-49D9F492E8E6}" presName="childText" presStyleLbl="conFgAcc1" presStyleIdx="1" presStyleCnt="4">
        <dgm:presLayoutVars>
          <dgm:bulletEnabled val="1"/>
        </dgm:presLayoutVars>
      </dgm:prSet>
      <dgm:spPr/>
    </dgm:pt>
    <dgm:pt modelId="{1A59692C-BAF0-4254-9363-CE6D1B7D1E05}" type="pres">
      <dgm:prSet presAssocID="{8365BAA3-EB55-48DD-AB50-46443573AE8A}" presName="spaceBetweenRectangles" presStyleCnt="0"/>
      <dgm:spPr/>
    </dgm:pt>
    <dgm:pt modelId="{2702EB88-AC77-4130-9130-83BD7F0BB8EC}" type="pres">
      <dgm:prSet presAssocID="{5699BB64-C0E2-4F20-9EB8-33CF30956320}" presName="parentLin" presStyleCnt="0"/>
      <dgm:spPr/>
    </dgm:pt>
    <dgm:pt modelId="{BDB0236D-0564-4EF6-9A9B-3A6E644E64D6}" type="pres">
      <dgm:prSet presAssocID="{5699BB64-C0E2-4F20-9EB8-33CF30956320}" presName="parentLeftMargin" presStyleLbl="node1" presStyleIdx="1" presStyleCnt="4"/>
      <dgm:spPr/>
    </dgm:pt>
    <dgm:pt modelId="{DFE79D1A-6219-42B9-A9C8-82D81E4940C6}" type="pres">
      <dgm:prSet presAssocID="{5699BB64-C0E2-4F20-9EB8-33CF309563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15304C-94B0-448C-A918-B7712C4BDD37}" type="pres">
      <dgm:prSet presAssocID="{5699BB64-C0E2-4F20-9EB8-33CF30956320}" presName="negativeSpace" presStyleCnt="0"/>
      <dgm:spPr/>
    </dgm:pt>
    <dgm:pt modelId="{3A2AD8EC-63B3-4E9B-B027-D3DA9D8801EF}" type="pres">
      <dgm:prSet presAssocID="{5699BB64-C0E2-4F20-9EB8-33CF30956320}" presName="childText" presStyleLbl="conFgAcc1" presStyleIdx="2" presStyleCnt="4">
        <dgm:presLayoutVars>
          <dgm:bulletEnabled val="1"/>
        </dgm:presLayoutVars>
      </dgm:prSet>
      <dgm:spPr/>
    </dgm:pt>
    <dgm:pt modelId="{26C8162F-2DAE-4CBC-AEEF-B5879E0529DA}" type="pres">
      <dgm:prSet presAssocID="{0C05434B-0057-481C-AAA5-D7E4ED405A71}" presName="spaceBetweenRectangles" presStyleCnt="0"/>
      <dgm:spPr/>
    </dgm:pt>
    <dgm:pt modelId="{6E43FD9B-D476-4FC1-B74D-4CF8F92A8974}" type="pres">
      <dgm:prSet presAssocID="{9825345E-24B7-4583-BB9A-90D7F759002B}" presName="parentLin" presStyleCnt="0"/>
      <dgm:spPr/>
    </dgm:pt>
    <dgm:pt modelId="{1CE331B0-02BC-4019-8816-D39AEEA25F3A}" type="pres">
      <dgm:prSet presAssocID="{9825345E-24B7-4583-BB9A-90D7F759002B}" presName="parentLeftMargin" presStyleLbl="node1" presStyleIdx="2" presStyleCnt="4"/>
      <dgm:spPr/>
    </dgm:pt>
    <dgm:pt modelId="{343A24FD-DB2F-4C20-9C46-209513C96867}" type="pres">
      <dgm:prSet presAssocID="{9825345E-24B7-4583-BB9A-90D7F759002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73FBE4B-8497-4BDD-9587-09F09BD2929C}" type="pres">
      <dgm:prSet presAssocID="{9825345E-24B7-4583-BB9A-90D7F759002B}" presName="negativeSpace" presStyleCnt="0"/>
      <dgm:spPr/>
    </dgm:pt>
    <dgm:pt modelId="{C7375EF3-1343-4347-B9D9-9DC604971AEE}" type="pres">
      <dgm:prSet presAssocID="{9825345E-24B7-4583-BB9A-90D7F759002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E6B5C03-360F-429C-B4AC-CB597919AE7A}" type="presOf" srcId="{7D983249-0E74-44E7-B72A-49D9F492E8E6}" destId="{C84CFC50-12A2-4983-A4F1-EFE42D0C36BD}" srcOrd="0" destOrd="0" presId="urn:microsoft.com/office/officeart/2005/8/layout/list1#1"/>
    <dgm:cxn modelId="{C3D11D25-A935-47EF-BC70-EE5ADF019364}" type="presOf" srcId="{246D3719-3672-4D38-9090-4A4B6E87C510}" destId="{0F9B3730-E262-4DF2-81A7-96A8F39AA697}" srcOrd="0" destOrd="0" presId="urn:microsoft.com/office/officeart/2005/8/layout/list1#1"/>
    <dgm:cxn modelId="{08815126-79F1-40F9-939B-64F5ADC890CB}" type="presOf" srcId="{5699BB64-C0E2-4F20-9EB8-33CF30956320}" destId="{DFE79D1A-6219-42B9-A9C8-82D81E4940C6}" srcOrd="1" destOrd="0" presId="urn:microsoft.com/office/officeart/2005/8/layout/list1#1"/>
    <dgm:cxn modelId="{F49BE249-6A28-4A9F-8F40-2671A1AE3A5B}" srcId="{CB37AFF8-AC33-424D-8D53-8B3AE49302F4}" destId="{7D983249-0E74-44E7-B72A-49D9F492E8E6}" srcOrd="1" destOrd="0" parTransId="{104C9639-6022-4DD7-8CE6-4727CC4E417C}" sibTransId="{8365BAA3-EB55-48DD-AB50-46443573AE8A}"/>
    <dgm:cxn modelId="{85A74192-DA5C-420B-B2C0-6FA5A32C8952}" type="presOf" srcId="{5699BB64-C0E2-4F20-9EB8-33CF30956320}" destId="{BDB0236D-0564-4EF6-9A9B-3A6E644E64D6}" srcOrd="0" destOrd="0" presId="urn:microsoft.com/office/officeart/2005/8/layout/list1#1"/>
    <dgm:cxn modelId="{F2EB5F9C-047F-47CB-B4A6-3431B8BC7C64}" type="presOf" srcId="{CB37AFF8-AC33-424D-8D53-8B3AE49302F4}" destId="{BD1C14A5-08CB-49EC-BFAC-F11A94C2219F}" srcOrd="0" destOrd="0" presId="urn:microsoft.com/office/officeart/2005/8/layout/list1#1"/>
    <dgm:cxn modelId="{36B935D1-827E-4AB1-A443-7B2A2B7B6BFA}" type="presOf" srcId="{9825345E-24B7-4583-BB9A-90D7F759002B}" destId="{1CE331B0-02BC-4019-8816-D39AEEA25F3A}" srcOrd="0" destOrd="0" presId="urn:microsoft.com/office/officeart/2005/8/layout/list1#1"/>
    <dgm:cxn modelId="{374813D4-230C-4DD1-A854-6A3CD7B1FDA8}" srcId="{CB37AFF8-AC33-424D-8D53-8B3AE49302F4}" destId="{5699BB64-C0E2-4F20-9EB8-33CF30956320}" srcOrd="2" destOrd="0" parTransId="{B63A803C-7E1F-452D-BDB7-0B5D9D752B29}" sibTransId="{0C05434B-0057-481C-AAA5-D7E4ED405A71}"/>
    <dgm:cxn modelId="{D6AB24DF-22B9-4CEC-8ECD-6D81824CA3A8}" type="presOf" srcId="{7D983249-0E74-44E7-B72A-49D9F492E8E6}" destId="{714370FE-28D3-423C-92E8-8A2A34537D14}" srcOrd="1" destOrd="0" presId="urn:microsoft.com/office/officeart/2005/8/layout/list1#1"/>
    <dgm:cxn modelId="{A96A35E8-A123-4C4E-8F12-AF81D82945BC}" type="presOf" srcId="{246D3719-3672-4D38-9090-4A4B6E87C510}" destId="{A174B8C5-05D6-4F96-B30C-6B8247283A01}" srcOrd="1" destOrd="0" presId="urn:microsoft.com/office/officeart/2005/8/layout/list1#1"/>
    <dgm:cxn modelId="{FAC207EC-0DCC-4BCF-9F05-8A787E3B5ED1}" type="presOf" srcId="{9825345E-24B7-4583-BB9A-90D7F759002B}" destId="{343A24FD-DB2F-4C20-9C46-209513C96867}" srcOrd="1" destOrd="0" presId="urn:microsoft.com/office/officeart/2005/8/layout/list1#1"/>
    <dgm:cxn modelId="{E8E40AF3-143A-4274-A4B0-08E3793DB346}" srcId="{CB37AFF8-AC33-424D-8D53-8B3AE49302F4}" destId="{246D3719-3672-4D38-9090-4A4B6E87C510}" srcOrd="0" destOrd="0" parTransId="{F1D1652B-32F5-448B-AD83-6C5213E5D596}" sibTransId="{982C480C-6504-4EB5-ABF4-BE36700A4D8D}"/>
    <dgm:cxn modelId="{D4E5BFF6-F3B1-4199-9D62-1A4BBA1FE709}" srcId="{CB37AFF8-AC33-424D-8D53-8B3AE49302F4}" destId="{9825345E-24B7-4583-BB9A-90D7F759002B}" srcOrd="3" destOrd="0" parTransId="{A1E48C66-61D2-493A-84D7-42FD0490230E}" sibTransId="{C27737DE-8A47-487D-85A3-CE4F91221C08}"/>
    <dgm:cxn modelId="{B2C8BCC3-773E-4542-90B7-E31095EDAB45}" type="presParOf" srcId="{BD1C14A5-08CB-49EC-BFAC-F11A94C2219F}" destId="{0CE2CC41-8318-4D7A-8C1A-4C00064776FF}" srcOrd="0" destOrd="0" presId="urn:microsoft.com/office/officeart/2005/8/layout/list1#1"/>
    <dgm:cxn modelId="{75CAC572-19D8-43DA-B1A0-B35936626F0C}" type="presParOf" srcId="{0CE2CC41-8318-4D7A-8C1A-4C00064776FF}" destId="{0F9B3730-E262-4DF2-81A7-96A8F39AA697}" srcOrd="0" destOrd="0" presId="urn:microsoft.com/office/officeart/2005/8/layout/list1#1"/>
    <dgm:cxn modelId="{E696F73C-6077-42F9-AC61-14796BAD345C}" type="presParOf" srcId="{0CE2CC41-8318-4D7A-8C1A-4C00064776FF}" destId="{A174B8C5-05D6-4F96-B30C-6B8247283A01}" srcOrd="1" destOrd="0" presId="urn:microsoft.com/office/officeart/2005/8/layout/list1#1"/>
    <dgm:cxn modelId="{7820A71D-B2C6-46EF-B41F-6E5C14EBE57E}" type="presParOf" srcId="{BD1C14A5-08CB-49EC-BFAC-F11A94C2219F}" destId="{5A5A56F5-1AE3-46C4-994E-9A89CABA0A8E}" srcOrd="1" destOrd="0" presId="urn:microsoft.com/office/officeart/2005/8/layout/list1#1"/>
    <dgm:cxn modelId="{FE36DB89-65AE-4D0C-ABA9-50004365D3DE}" type="presParOf" srcId="{BD1C14A5-08CB-49EC-BFAC-F11A94C2219F}" destId="{B479F84D-E9BB-42DD-B85B-75B1CBAE4093}" srcOrd="2" destOrd="0" presId="urn:microsoft.com/office/officeart/2005/8/layout/list1#1"/>
    <dgm:cxn modelId="{03FB032A-4BB7-48FC-9389-A81798C6C86D}" type="presParOf" srcId="{BD1C14A5-08CB-49EC-BFAC-F11A94C2219F}" destId="{6D63F14D-36F8-473C-804B-BF95551AB92B}" srcOrd="3" destOrd="0" presId="urn:microsoft.com/office/officeart/2005/8/layout/list1#1"/>
    <dgm:cxn modelId="{56FE13DF-DFAC-4249-8FD6-A55649C76397}" type="presParOf" srcId="{BD1C14A5-08CB-49EC-BFAC-F11A94C2219F}" destId="{D09ECC16-143C-49F9-8D14-BC79186FE7CE}" srcOrd="4" destOrd="0" presId="urn:microsoft.com/office/officeart/2005/8/layout/list1#1"/>
    <dgm:cxn modelId="{17C8F381-B0B7-4FBB-B2E5-A03148F549A6}" type="presParOf" srcId="{D09ECC16-143C-49F9-8D14-BC79186FE7CE}" destId="{C84CFC50-12A2-4983-A4F1-EFE42D0C36BD}" srcOrd="0" destOrd="0" presId="urn:microsoft.com/office/officeart/2005/8/layout/list1#1"/>
    <dgm:cxn modelId="{A30E3AC4-F8CB-4BCB-86EA-22F05448ACAF}" type="presParOf" srcId="{D09ECC16-143C-49F9-8D14-BC79186FE7CE}" destId="{714370FE-28D3-423C-92E8-8A2A34537D14}" srcOrd="1" destOrd="0" presId="urn:microsoft.com/office/officeart/2005/8/layout/list1#1"/>
    <dgm:cxn modelId="{EEE1F5E0-B5D3-46AD-908F-4F8B21329F09}" type="presParOf" srcId="{BD1C14A5-08CB-49EC-BFAC-F11A94C2219F}" destId="{8E8784D0-C312-43E2-B6E1-A1C54225A44D}" srcOrd="5" destOrd="0" presId="urn:microsoft.com/office/officeart/2005/8/layout/list1#1"/>
    <dgm:cxn modelId="{229BC00B-DFA6-402E-A6A9-7CBA9BB2AD16}" type="presParOf" srcId="{BD1C14A5-08CB-49EC-BFAC-F11A94C2219F}" destId="{B4A3E9A5-C0A8-4A48-8A94-0B70FD13AE31}" srcOrd="6" destOrd="0" presId="urn:microsoft.com/office/officeart/2005/8/layout/list1#1"/>
    <dgm:cxn modelId="{4A88914A-6D72-4447-87E7-B999651BFE1B}" type="presParOf" srcId="{BD1C14A5-08CB-49EC-BFAC-F11A94C2219F}" destId="{1A59692C-BAF0-4254-9363-CE6D1B7D1E05}" srcOrd="7" destOrd="0" presId="urn:microsoft.com/office/officeart/2005/8/layout/list1#1"/>
    <dgm:cxn modelId="{CAEB902C-F41A-4AC5-AE81-03A4FB209D9D}" type="presParOf" srcId="{BD1C14A5-08CB-49EC-BFAC-F11A94C2219F}" destId="{2702EB88-AC77-4130-9130-83BD7F0BB8EC}" srcOrd="8" destOrd="0" presId="urn:microsoft.com/office/officeart/2005/8/layout/list1#1"/>
    <dgm:cxn modelId="{2087F1B9-1BBB-4B60-9599-E1C1AAD8CD33}" type="presParOf" srcId="{2702EB88-AC77-4130-9130-83BD7F0BB8EC}" destId="{BDB0236D-0564-4EF6-9A9B-3A6E644E64D6}" srcOrd="0" destOrd="0" presId="urn:microsoft.com/office/officeart/2005/8/layout/list1#1"/>
    <dgm:cxn modelId="{65ACB7AF-1CBB-45FE-9C24-A61A6312B1CA}" type="presParOf" srcId="{2702EB88-AC77-4130-9130-83BD7F0BB8EC}" destId="{DFE79D1A-6219-42B9-A9C8-82D81E4940C6}" srcOrd="1" destOrd="0" presId="urn:microsoft.com/office/officeart/2005/8/layout/list1#1"/>
    <dgm:cxn modelId="{CD412918-F868-4B96-845F-9FAA8D6653CC}" type="presParOf" srcId="{BD1C14A5-08CB-49EC-BFAC-F11A94C2219F}" destId="{0F15304C-94B0-448C-A918-B7712C4BDD37}" srcOrd="9" destOrd="0" presId="urn:microsoft.com/office/officeart/2005/8/layout/list1#1"/>
    <dgm:cxn modelId="{438DC980-A3D4-4B86-83B6-0B81D4A1A33B}" type="presParOf" srcId="{BD1C14A5-08CB-49EC-BFAC-F11A94C2219F}" destId="{3A2AD8EC-63B3-4E9B-B027-D3DA9D8801EF}" srcOrd="10" destOrd="0" presId="urn:microsoft.com/office/officeart/2005/8/layout/list1#1"/>
    <dgm:cxn modelId="{0E7D566B-A88A-4755-BA2A-918452E390D1}" type="presParOf" srcId="{BD1C14A5-08CB-49EC-BFAC-F11A94C2219F}" destId="{26C8162F-2DAE-4CBC-AEEF-B5879E0529DA}" srcOrd="11" destOrd="0" presId="urn:microsoft.com/office/officeart/2005/8/layout/list1#1"/>
    <dgm:cxn modelId="{3FAD9A23-52F6-4079-BE49-EC9172D83078}" type="presParOf" srcId="{BD1C14A5-08CB-49EC-BFAC-F11A94C2219F}" destId="{6E43FD9B-D476-4FC1-B74D-4CF8F92A8974}" srcOrd="12" destOrd="0" presId="urn:microsoft.com/office/officeart/2005/8/layout/list1#1"/>
    <dgm:cxn modelId="{5A6FD7E0-56F9-4A02-9FCD-1749A133F6DF}" type="presParOf" srcId="{6E43FD9B-D476-4FC1-B74D-4CF8F92A8974}" destId="{1CE331B0-02BC-4019-8816-D39AEEA25F3A}" srcOrd="0" destOrd="0" presId="urn:microsoft.com/office/officeart/2005/8/layout/list1#1"/>
    <dgm:cxn modelId="{3879C392-BF81-46E6-A4C9-206103055E83}" type="presParOf" srcId="{6E43FD9B-D476-4FC1-B74D-4CF8F92A8974}" destId="{343A24FD-DB2F-4C20-9C46-209513C96867}" srcOrd="1" destOrd="0" presId="urn:microsoft.com/office/officeart/2005/8/layout/list1#1"/>
    <dgm:cxn modelId="{6C43AA3B-719A-465D-8A6C-49DBFCF409FE}" type="presParOf" srcId="{BD1C14A5-08CB-49EC-BFAC-F11A94C2219F}" destId="{E73FBE4B-8497-4BDD-9587-09F09BD2929C}" srcOrd="13" destOrd="0" presId="urn:microsoft.com/office/officeart/2005/8/layout/list1#1"/>
    <dgm:cxn modelId="{A4E264D0-16AE-462C-AFDB-948384B6A115}" type="presParOf" srcId="{BD1C14A5-08CB-49EC-BFAC-F11A94C2219F}" destId="{C7375EF3-1343-4347-B9D9-9DC604971AEE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9F84D-E9BB-42DD-B85B-75B1CBAE4093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B8C5-05D6-4F96-B30C-6B8247283A01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模糊数学</a:t>
          </a:r>
        </a:p>
      </dsp:txBody>
      <dsp:txXfrm>
        <a:off x="449631" y="111964"/>
        <a:ext cx="5603138" cy="799138"/>
      </dsp:txXfrm>
    </dsp:sp>
    <dsp:sp modelId="{B4A3E9A5-C0A8-4A48-8A94-0B70FD13AE31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370FE-28D3-423C-92E8-8A2A34537D14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模糊关系及其运算</a:t>
          </a:r>
        </a:p>
      </dsp:txBody>
      <dsp:txXfrm>
        <a:off x="449631" y="1472764"/>
        <a:ext cx="5603138" cy="799138"/>
      </dsp:txXfrm>
    </dsp:sp>
    <dsp:sp modelId="{3A2AD8EC-63B3-4E9B-B027-D3DA9D8801EF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79D1A-6219-42B9-A9C8-82D81E4940C6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模糊聚类</a:t>
          </a:r>
        </a:p>
      </dsp:txBody>
      <dsp:txXfrm>
        <a:off x="449631" y="2833564"/>
        <a:ext cx="5603138" cy="799138"/>
      </dsp:txXfrm>
    </dsp:sp>
    <dsp:sp modelId="{C7375EF3-1343-4347-B9D9-9DC604971AEE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A24FD-DB2F-4C20-9C46-209513C96867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模糊综合评价</a:t>
          </a:r>
        </a:p>
      </dsp:txBody>
      <dsp:txXfrm>
        <a:off x="449631" y="4194364"/>
        <a:ext cx="560313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EE7B8-85B4-4978-8D7C-4FC72301B653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482E1-DF14-4B16-B476-A8D7EAD383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1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6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482E1-DF14-4B16-B476-A8D7EAD383D0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92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2A1B6-2C77-B7C6-D780-176D746C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4227BA-CB58-1080-F3B1-6BC9FFB9B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4425E-EE7B-5523-57AF-20E855FA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7EF7D-9FA2-93C9-A883-998B7181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3D9B6-813E-A2B4-5731-7A9A0FFC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0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1BD63-72AB-4035-9959-7584A35F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0EC5CF-1AE7-4A7C-3E32-370A99560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093FF-693C-9775-BBCB-F52B099B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D7E0E-E135-A040-BF9D-0F4E9789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4D31A-183A-581A-4F79-16C2758C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06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A4E815-9822-3C34-3050-FDB236C92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0D7F4F-9C96-F887-15A0-EB2680477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43C33-2BF8-DB1F-704F-A7070716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A7AD45-078D-7EE5-865D-180D75EC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64EC0-01FC-981C-1F6F-C90D1F5F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48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C512E4-507F-2603-2F22-E164E186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745476-5E81-0FC3-826A-CC917D27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EE6340-FC40-08E2-884D-D4B52935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373AC-2C8F-442E-8163-C92591CA3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87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548B4-8201-93E5-305B-7B920047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EBE9B-70A3-42EE-8C5F-48581292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97C060-174E-6621-275D-ED87B315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4ACB1-5ABE-5634-36C7-8AB896A7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D56CF-B12A-5292-5CDD-7574457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5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E839E-F8B9-9491-BF25-B5407B2D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B3604-03B4-66A2-4012-F90C96FAF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0B376-4B17-F2C0-C07B-7DBE81FB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AAF88-948C-C671-6479-D73882E1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C243E-2F5F-E932-4F1A-FF362AF4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7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05E26-ED50-42FF-389C-8F5F2215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C190F-3F90-132C-1B0E-2FDF11D73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F3F321-0AA7-6390-91C7-E14F08D6D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A5356-B2B3-4886-5809-D1C8E4FA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97AB3A-B00E-0311-78C2-B10DF6FA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76605-B618-AB0B-D4EF-7AD1A517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9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01CA7-8369-0F3C-23F8-EE5E58EA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8C954-9CFC-BA12-1F21-078F15DD1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239C6A-F854-D1C0-0059-2930B17F1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8DF601-A14E-212B-D3D9-A7A925AF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69FD8D-6539-3378-B027-5CA64C897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87EE72-C6F4-6303-EE18-2B9FEA2A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36CDEA-F1BF-7813-122D-C611E8F6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5D8052-B7FC-5918-1754-9D34CB8D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3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A85CB-60BB-5E5F-96FE-6C0391B8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418330-03E1-2C6C-4D90-89E2E640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E2258C-DFAF-5546-4114-9FC84593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4D6D70-686B-B976-2CDC-55962A17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0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7B6770-9990-6AFD-61BE-05A2AFF8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79C8AC-7A53-968A-4628-968A6BD4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1A0032-958E-E34D-CB04-0DA9043E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7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555-2D36-9A2A-BD28-5D6AACFA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B5FD3-2BB7-7258-5084-201BA10C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5BF4A-8DB9-8C44-DCCF-D9D19E044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00514F-30B1-33C0-5673-2D1F9648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2B5985-6457-D309-3F0C-BE468F23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32132-C9B4-C298-AEF2-85D7A881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7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E94EA-5752-A085-F6B6-F8EAD965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1ACCE2-EFE7-1213-6C07-FAE1FEE8E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B3C162-C3E7-F604-CDB4-AC7908C6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4C71-66AD-673C-5EAB-2A2AE9D8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D8B16-8D60-CD15-4E24-8D52C781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903E5-4D9B-1D28-F9A8-AC3FC41C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6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270B65-0C13-EB68-07BC-24D75500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DC308-0D28-756A-1E8B-ED6FFBEA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06595-6C76-9DA8-FC88-813B03294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F763-5131-4175-B431-1E71CFCC2F5A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E624-9C31-F7CD-9A3D-21AAAEB4B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F1BFB-9168-C8A2-C9DC-93B049947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4C5E-5438-4B75-B841-32393CD1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0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image" Target="../media/image32.wmf"/><Relationship Id="rId21" Type="http://schemas.openxmlformats.org/officeDocument/2006/relationships/image" Target="../media/image41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4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6.w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4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6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7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矩形 8"/>
          <p:cNvSpPr/>
          <p:nvPr/>
        </p:nvSpPr>
        <p:spPr>
          <a:xfrm>
            <a:off x="847" y="4160944"/>
            <a:ext cx="1430867" cy="2317327"/>
          </a:xfrm>
          <a:prstGeom prst="rect">
            <a:avLst/>
          </a:prstGeom>
          <a:solidFill>
            <a:srgbClr val="920000">
              <a:alpha val="86000"/>
            </a:srgbClr>
          </a:solidFill>
          <a:ln w="9525">
            <a:noFill/>
          </a:ln>
        </p:spPr>
        <p:txBody>
          <a:bodyPr/>
          <a:lstStyle/>
          <a:p>
            <a:pPr algn="ctr">
              <a:lnSpc>
                <a:spcPct val="150000"/>
              </a:lnSpc>
            </a:pPr>
            <a:endParaRPr lang="zh-CN" altLang="en-US" sz="3733" b="1" dirty="0">
              <a:solidFill>
                <a:schemeClr val="bg1"/>
              </a:solidFill>
              <a:latin typeface="方正小标宋简体" panose="03000509000000000000" charset="-122"/>
              <a:ea typeface="方正小标宋简体" panose="03000509000000000000" charset="-122"/>
            </a:endParaRPr>
          </a:p>
          <a:p>
            <a:pPr algn="ctr">
              <a:lnSpc>
                <a:spcPct val="200000"/>
              </a:lnSpc>
            </a:pPr>
            <a:endParaRPr lang="zh-CN" altLang="en-US" sz="3733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小标宋简体" panose="03000509000000000000" charset="-122"/>
              <a:ea typeface="方正小标宋简体" panose="03000509000000000000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4166025"/>
            <a:ext cx="12193693" cy="2304627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183640" y="4567019"/>
            <a:ext cx="10287000" cy="1253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小标宋简体" panose="03000509000000000000" charset="-122"/>
                <a:ea typeface="方正小标宋简体" panose="03000509000000000000" charset="-122"/>
                <a:sym typeface="+mn-ea"/>
              </a:rPr>
              <a:t>模糊逻辑</a:t>
            </a:r>
            <a:endParaRPr lang="zh-CN" altLang="en-US" sz="4400" dirty="0"/>
          </a:p>
        </p:txBody>
      </p:sp>
      <p:sp>
        <p:nvSpPr>
          <p:cNvPr id="3" name="矩形 8">
            <a:extLst>
              <a:ext uri="{FF2B5EF4-FFF2-40B4-BE49-F238E27FC236}">
                <a16:creationId xmlns:a16="http://schemas.microsoft.com/office/drawing/2014/main" id="{B361BA00-5CFB-44BB-F380-AAFF2BB6781C}"/>
              </a:ext>
            </a:extLst>
          </p:cNvPr>
          <p:cNvSpPr/>
          <p:nvPr/>
        </p:nvSpPr>
        <p:spPr>
          <a:xfrm>
            <a:off x="423" y="1742370"/>
            <a:ext cx="12191577" cy="1899209"/>
          </a:xfrm>
          <a:prstGeom prst="rect">
            <a:avLst/>
          </a:prstGeom>
          <a:solidFill>
            <a:srgbClr val="A52421"/>
          </a:solidFill>
          <a:ln w="9525">
            <a:noFill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方正小标宋简体" panose="03000509000000000000" charset="-122"/>
                <a:ea typeface="方正小标宋简体" panose="03000509000000000000" charset="-122"/>
                <a:sym typeface="+mn-ea"/>
              </a:rPr>
              <a:t>  </a:t>
            </a:r>
            <a:r>
              <a:rPr lang="zh-CN" altLang="en-US" sz="7200" b="1" dirty="0">
                <a:solidFill>
                  <a:schemeClr val="bg1"/>
                </a:solidFill>
                <a:latin typeface="方正小标宋简体" panose="03000509000000000000" charset="-122"/>
                <a:ea typeface="方正小标宋简体" panose="03000509000000000000" charset="-122"/>
                <a:sym typeface="+mn-ea"/>
              </a:rPr>
              <a:t>计算智能</a:t>
            </a:r>
            <a:endParaRPr lang="zh-CN" altLang="en-US" sz="7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小标宋简体" panose="03000509000000000000" charset="-122"/>
              <a:ea typeface="方正小标宋简体" panose="03000509000000000000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608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ABD0D1-E76A-0855-CB6A-A11DC51D09DC}"/>
              </a:ext>
            </a:extLst>
          </p:cNvPr>
          <p:cNvGrpSpPr/>
          <p:nvPr/>
        </p:nvGrpSpPr>
        <p:grpSpPr>
          <a:xfrm>
            <a:off x="187125" y="192871"/>
            <a:ext cx="6128151" cy="885600"/>
            <a:chOff x="406400" y="2790333"/>
            <a:chExt cx="6128151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4ECC96C-FD75-BF9A-180C-90F82F0E7BE6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CA3AF2F4-E59D-7086-726C-A9486D7BD373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模糊集合的表示法</a:t>
              </a:r>
              <a:endParaRPr lang="zh-CN" altLang="en-US" sz="3600" kern="1200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39A1DC4-D57A-4736-CDED-892EBC5BE8A6}"/>
              </a:ext>
            </a:extLst>
          </p:cNvPr>
          <p:cNvSpPr txBox="1"/>
          <p:nvPr/>
        </p:nvSpPr>
        <p:spPr>
          <a:xfrm>
            <a:off x="424858" y="1149420"/>
            <a:ext cx="110857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模糊集合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是由隶属函数</a:t>
            </a:r>
            <a:r>
              <a:rPr lang="en-US" altLang="zh-CN" sz="4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μ</a:t>
            </a:r>
            <a:r>
              <a:rPr lang="en-US" altLang="zh-CN" sz="2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唯一确定，可以把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μ</a:t>
            </a:r>
            <a:r>
              <a:rPr lang="en-US" altLang="zh-CN" sz="1600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看成是等同</a:t>
            </a:r>
            <a:endParaRPr lang="zh-CN" altLang="en-US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E548C9-7B70-251E-E4F4-B10226F7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40" y="1971486"/>
            <a:ext cx="9679653" cy="35518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00007A0-EEDB-13C7-4E9B-C3C5CB79EB7E}"/>
              </a:ext>
            </a:extLst>
          </p:cNvPr>
          <p:cNvSpPr txBox="1"/>
          <p:nvPr/>
        </p:nvSpPr>
        <p:spPr>
          <a:xfrm>
            <a:off x="1070930" y="5637520"/>
            <a:ext cx="10050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注： 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扎德表示法中的分式 并不表示“分数”，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号也不是求和运算</a:t>
            </a:r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序偶表示法中，</a:t>
            </a:r>
            <a:r>
              <a:rPr lang="zh-TW" altLang="zh-TW" sz="2400" b="1" dirty="0"/>
              <a:t>隶属度为零的项</a:t>
            </a:r>
            <a:r>
              <a:rPr lang="zh-CN" altLang="en-US" sz="2400" b="1" dirty="0"/>
              <a:t>可不列入</a:t>
            </a:r>
          </a:p>
        </p:txBody>
      </p:sp>
    </p:spTree>
    <p:extLst>
      <p:ext uri="{BB962C8B-B14F-4D97-AF65-F5344CB8AC3E}">
        <p14:creationId xmlns:p14="http://schemas.microsoft.com/office/powerpoint/2010/main" val="291186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C4BA334-62B8-A1DF-A2D7-86579A7BCBB9}"/>
              </a:ext>
            </a:extLst>
          </p:cNvPr>
          <p:cNvSpPr txBox="1">
            <a:spLocks noChangeArrowheads="1"/>
          </p:cNvSpPr>
          <p:nvPr/>
        </p:nvSpPr>
        <p:spPr>
          <a:xfrm>
            <a:off x="480544" y="1240364"/>
            <a:ext cx="11230912" cy="9792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设 </a:t>
            </a:r>
            <a:r>
              <a:rPr lang="en-US" altLang="zh-CN" sz="2800" dirty="0">
                <a:latin typeface="Times New Roman" panose="02020603050405020304" pitchFamily="18" charset="0"/>
              </a:rPr>
              <a:t>x={1,2,3,4,5,6,7,8,9,10},</a:t>
            </a:r>
            <a:r>
              <a:rPr lang="zh-CN" altLang="en-US" sz="2800" dirty="0">
                <a:latin typeface="Times New Roman" panose="02020603050405020304" pitchFamily="18" charset="0"/>
              </a:rPr>
              <a:t>以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表示“小的数”，分别写出上述三种模糊集合的表达方式。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AD98847-0FDE-E5F0-517A-FD4288199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255897"/>
              </p:ext>
            </p:extLst>
          </p:nvPr>
        </p:nvGraphicFramePr>
        <p:xfrm>
          <a:off x="3031925" y="2403449"/>
          <a:ext cx="72850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90800" imgH="228600" progId="Equation.3">
                  <p:embed/>
                </p:oleObj>
              </mc:Choice>
              <mc:Fallback>
                <p:oleObj name="公式" r:id="rId2" imgW="2590800" imgH="228600" progId="Equation.3">
                  <p:embed/>
                  <p:pic>
                    <p:nvPicPr>
                      <p:cNvPr id="22531" name="Object 3">
                        <a:extLst>
                          <a:ext uri="{FF2B5EF4-FFF2-40B4-BE49-F238E27FC236}">
                            <a16:creationId xmlns:a16="http://schemas.microsoft.com/office/drawing/2014/main" id="{160E0F79-DF98-50BB-E077-9E8D7FF1C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925" y="2403449"/>
                        <a:ext cx="72850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>
            <a:extLst>
              <a:ext uri="{FF2B5EF4-FFF2-40B4-BE49-F238E27FC236}">
                <a16:creationId xmlns:a16="http://schemas.microsoft.com/office/drawing/2014/main" id="{86FD4A30-B2C1-B114-C25F-4D4ABF5D5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33" y="2424716"/>
            <a:ext cx="8147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Zadeh</a:t>
            </a:r>
            <a:r>
              <a:rPr lang="zh-CN" altLang="en-US" sz="2800" dirty="0">
                <a:latin typeface="Times New Roman" panose="02020603050405020304" pitchFamily="18" charset="0"/>
              </a:rPr>
              <a:t>表示法：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E153B404-112B-C021-6CB1-9C9DEB38F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44" y="3981291"/>
            <a:ext cx="86756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向量表示法：</a:t>
            </a:r>
            <a:r>
              <a:rPr lang="en-US" altLang="zh-CN" sz="2400" dirty="0"/>
              <a:t>A=(1</a:t>
            </a:r>
            <a:r>
              <a:rPr lang="zh-CN" altLang="en-US" sz="2400" dirty="0"/>
              <a:t>，</a:t>
            </a:r>
            <a:r>
              <a:rPr lang="en-US" altLang="zh-CN" sz="2400" dirty="0"/>
              <a:t>0.9</a:t>
            </a:r>
            <a:r>
              <a:rPr lang="zh-CN" altLang="en-US" sz="2400" dirty="0"/>
              <a:t>，</a:t>
            </a:r>
            <a:r>
              <a:rPr lang="en-US" altLang="zh-CN" sz="2400" dirty="0"/>
              <a:t>0.7</a:t>
            </a:r>
            <a:r>
              <a:rPr lang="zh-CN" altLang="en-US" sz="2400" dirty="0"/>
              <a:t>，</a:t>
            </a:r>
            <a:r>
              <a:rPr lang="en-US" altLang="zh-CN" sz="2400" dirty="0"/>
              <a:t>0.5</a:t>
            </a:r>
            <a:r>
              <a:rPr lang="zh-CN" altLang="en-US" sz="2400" dirty="0"/>
              <a:t>，</a:t>
            </a:r>
            <a:r>
              <a:rPr lang="en-US" altLang="zh-CN" sz="2400" dirty="0"/>
              <a:t>0.3</a:t>
            </a:r>
            <a:r>
              <a:rPr lang="zh-CN" altLang="en-US" sz="2400" dirty="0"/>
              <a:t>，</a:t>
            </a:r>
            <a:r>
              <a:rPr lang="en-US" altLang="zh-CN" sz="2400" dirty="0"/>
              <a:t>0.1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）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F93EE7DE-B459-975D-B5A0-B56C09425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44" y="5059890"/>
            <a:ext cx="98364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/>
              <a:t>序偶表示法：</a:t>
            </a:r>
            <a:r>
              <a:rPr lang="en-US" altLang="zh-CN" sz="2400" dirty="0"/>
              <a:t>A={(1, 1), (2, 0.9), (3, 0.7), (4, 0.5), (5, 0.3), (6, 0.1)}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830EA46-8B35-01B0-43DC-9C4BA31AC3BD}"/>
              </a:ext>
            </a:extLst>
          </p:cNvPr>
          <p:cNvGrpSpPr/>
          <p:nvPr/>
        </p:nvGrpSpPr>
        <p:grpSpPr>
          <a:xfrm>
            <a:off x="187125" y="192871"/>
            <a:ext cx="2478957" cy="885600"/>
            <a:chOff x="406400" y="2790333"/>
            <a:chExt cx="6128151" cy="8856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11BDE9C-1BA1-75B6-CAD1-205F4CEAD4C5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: 圆角 4">
              <a:extLst>
                <a:ext uri="{FF2B5EF4-FFF2-40B4-BE49-F238E27FC236}">
                  <a16:creationId xmlns:a16="http://schemas.microsoft.com/office/drawing/2014/main" id="{7762178F-E10A-7056-8F1D-75289D19524E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举例</a:t>
              </a:r>
              <a:endParaRPr lang="zh-CN" altLang="en-US" sz="3600" kern="1200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B992309-A019-F2C5-2D67-85364C7B46C3}"/>
              </a:ext>
            </a:extLst>
          </p:cNvPr>
          <p:cNvSpPr txBox="1"/>
          <p:nvPr/>
        </p:nvSpPr>
        <p:spPr>
          <a:xfrm>
            <a:off x="9331287" y="3205908"/>
            <a:ext cx="2511846" cy="120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注：每个元素的隶属度是根据经验给出</a:t>
            </a:r>
          </a:p>
        </p:txBody>
      </p:sp>
    </p:spTree>
    <p:extLst>
      <p:ext uri="{BB962C8B-B14F-4D97-AF65-F5344CB8AC3E}">
        <p14:creationId xmlns:p14="http://schemas.microsoft.com/office/powerpoint/2010/main" val="32600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8C523A5-B324-B9DB-D919-E2CC339947E3}"/>
              </a:ext>
            </a:extLst>
          </p:cNvPr>
          <p:cNvGrpSpPr/>
          <p:nvPr/>
        </p:nvGrpSpPr>
        <p:grpSpPr>
          <a:xfrm>
            <a:off x="187125" y="192871"/>
            <a:ext cx="6128151" cy="885600"/>
            <a:chOff x="406400" y="2790333"/>
            <a:chExt cx="6128151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2095937-7C6D-967B-A584-C2F427F9563D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183FBE4F-74C2-1DDF-0BA8-5C4648CDEA24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举例</a:t>
              </a:r>
              <a:endParaRPr lang="zh-CN" altLang="en-US" sz="3600" kern="1200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1AEFDC7-C1E8-0C6E-B3A5-E7D08999577B}"/>
              </a:ext>
            </a:extLst>
          </p:cNvPr>
          <p:cNvSpPr txBox="1"/>
          <p:nvPr/>
        </p:nvSpPr>
        <p:spPr>
          <a:xfrm>
            <a:off x="444031" y="1311638"/>
            <a:ext cx="111457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论域       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 = { Bill, John, Einstein, Mike, Tom }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努力程度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0.85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0.75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0.98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0.30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0.60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，试表示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</a:p>
          <a:p>
            <a:endParaRPr lang="en-US" altLang="zh-CN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0" i="0" u="none" strike="noStrike" baseline="0" dirty="0">
                <a:solidFill>
                  <a:srgbClr val="0462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扎德表示法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= 0.85/Bill+0.75/John+0.98/Einstein+0.30/Mike+0.60/Tom  </a:t>
            </a:r>
          </a:p>
          <a:p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rgbClr val="0462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序偶表示法</a:t>
            </a:r>
            <a:endParaRPr lang="en-US" altLang="zh-CN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 = {(Bill,0.85),(John,0.75),(Einstein,0.98),(Mike, 0.30),(Tom,0.60)}</a:t>
            </a:r>
          </a:p>
          <a:p>
            <a:endParaRPr lang="en-US" altLang="zh-CN" sz="2800" dirty="0">
              <a:solidFill>
                <a:srgbClr val="0462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462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向量表示法</a:t>
            </a:r>
            <a:endParaRPr lang="en-US" altLang="zh-CN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 = (0.85,0.75,0.98,0.30,0.60)</a:t>
            </a:r>
          </a:p>
        </p:txBody>
      </p:sp>
    </p:spTree>
    <p:extLst>
      <p:ext uri="{BB962C8B-B14F-4D97-AF65-F5344CB8AC3E}">
        <p14:creationId xmlns:p14="http://schemas.microsoft.com/office/powerpoint/2010/main" val="31725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7A54A62-76C9-6E3E-3B3A-9E2B80330F7B}"/>
              </a:ext>
            </a:extLst>
          </p:cNvPr>
          <p:cNvSpPr txBox="1">
            <a:spLocks noChangeArrowheads="1"/>
          </p:cNvSpPr>
          <p:nvPr/>
        </p:nvSpPr>
        <p:spPr>
          <a:xfrm>
            <a:off x="396875" y="1204912"/>
            <a:ext cx="11398250" cy="3527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如果论域</a:t>
            </a:r>
            <a:r>
              <a:rPr lang="zh-CN" altLang="en-US" b="1" dirty="0"/>
              <a:t>Ｕ</a:t>
            </a:r>
            <a:r>
              <a:rPr lang="zh-CN" altLang="en-US" dirty="0"/>
              <a:t>是实数域，即</a:t>
            </a:r>
            <a:r>
              <a:rPr lang="zh-CN" altLang="en-US" b="1" dirty="0"/>
              <a:t>Ｕ</a:t>
            </a:r>
            <a:r>
              <a:rPr lang="zh-CN" altLang="en-US" dirty="0"/>
              <a:t>∈</a:t>
            </a:r>
            <a:r>
              <a:rPr lang="zh-CN" altLang="en-US" i="1" dirty="0"/>
              <a:t>Ｒ</a:t>
            </a:r>
            <a:r>
              <a:rPr lang="zh-CN" altLang="en-US" dirty="0"/>
              <a:t>，论域中有</a:t>
            </a:r>
            <a:r>
              <a:rPr lang="zh-CN" altLang="en-US" dirty="0">
                <a:highlight>
                  <a:srgbClr val="FFFF00"/>
                </a:highlight>
              </a:rPr>
              <a:t>无穷多个</a:t>
            </a:r>
            <a:r>
              <a:rPr lang="zh-CN" altLang="en-US" b="1" dirty="0">
                <a:solidFill>
                  <a:srgbClr val="FF0000"/>
                </a:solidFill>
              </a:rPr>
              <a:t>连续</a:t>
            </a:r>
            <a:r>
              <a:rPr lang="zh-CN" altLang="en-US" dirty="0"/>
              <a:t>的元素，论域上的模糊集合可表示为</a:t>
            </a:r>
          </a:p>
          <a:p>
            <a:pPr algn="just">
              <a:defRPr/>
            </a:pPr>
            <a:endParaRPr lang="zh-CN" altLang="en-US" dirty="0"/>
          </a:p>
          <a:p>
            <a:pPr algn="just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                       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这里的积分号也不是通常的含义</a:t>
            </a:r>
          </a:p>
        </p:txBody>
      </p:sp>
      <p:graphicFrame>
        <p:nvGraphicFramePr>
          <p:cNvPr id="4" name="Object 22">
            <a:extLst>
              <a:ext uri="{FF2B5EF4-FFF2-40B4-BE49-F238E27FC236}">
                <a16:creationId xmlns:a16="http://schemas.microsoft.com/office/drawing/2014/main" id="{CB9AFB1D-346B-B21D-EA9C-A0B9BE12A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572263"/>
              </p:ext>
            </p:extLst>
          </p:nvPr>
        </p:nvGraphicFramePr>
        <p:xfrm>
          <a:off x="4003675" y="1943100"/>
          <a:ext cx="4186238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380880" progId="Equation.DSMT4">
                  <p:embed/>
                </p:oleObj>
              </mc:Choice>
              <mc:Fallback>
                <p:oleObj name="Equation" r:id="rId2" imgW="1002960" imgH="380880" progId="Equation.DSMT4">
                  <p:embed/>
                  <p:pic>
                    <p:nvPicPr>
                      <p:cNvPr id="22532" name="Object 22">
                        <a:extLst>
                          <a:ext uri="{FF2B5EF4-FFF2-40B4-BE49-F238E27FC236}">
                            <a16:creationId xmlns:a16="http://schemas.microsoft.com/office/drawing/2014/main" id="{A42E2A1A-CF11-F1F9-3781-E731AAF31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1943100"/>
                        <a:ext cx="4186238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>
            <a:extLst>
              <a:ext uri="{FF2B5EF4-FFF2-40B4-BE49-F238E27FC236}">
                <a16:creationId xmlns:a16="http://schemas.microsoft.com/office/drawing/2014/main" id="{AA985638-9904-3364-64C8-6537656A8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04" y="5068313"/>
            <a:ext cx="807720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3200" dirty="0">
                <a:highlight>
                  <a:srgbClr val="FFFF00"/>
                </a:highlight>
              </a:rPr>
              <a:t>模糊集合两要素：</a:t>
            </a:r>
            <a:r>
              <a:rPr lang="zh-CN" altLang="en-US" sz="3200" dirty="0">
                <a:solidFill>
                  <a:srgbClr val="FF3300"/>
                </a:solidFill>
                <a:highlight>
                  <a:srgbClr val="FFFF00"/>
                </a:highlight>
              </a:rPr>
              <a:t>论域、隶属函数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FD19897-071F-1AC3-1E19-1DF9216A4E71}"/>
              </a:ext>
            </a:extLst>
          </p:cNvPr>
          <p:cNvGrpSpPr/>
          <p:nvPr/>
        </p:nvGrpSpPr>
        <p:grpSpPr>
          <a:xfrm>
            <a:off x="187125" y="192871"/>
            <a:ext cx="6128151" cy="885600"/>
            <a:chOff x="406400" y="2790333"/>
            <a:chExt cx="6128151" cy="8856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E2BD103-D905-64B2-4F47-CAC076E04AA5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矩形: 圆角 4">
              <a:extLst>
                <a:ext uri="{FF2B5EF4-FFF2-40B4-BE49-F238E27FC236}">
                  <a16:creationId xmlns:a16="http://schemas.microsoft.com/office/drawing/2014/main" id="{B63EE485-1A72-2D83-4BB2-3C9A435EC487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模糊集合的表示法（续）</a:t>
              </a:r>
              <a:endParaRPr lang="zh-CN" alt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69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16EA156-3D47-1AC9-0599-87FD138D5FFA}"/>
              </a:ext>
            </a:extLst>
          </p:cNvPr>
          <p:cNvGrpSpPr/>
          <p:nvPr/>
        </p:nvGrpSpPr>
        <p:grpSpPr>
          <a:xfrm>
            <a:off x="187125" y="192871"/>
            <a:ext cx="6128151" cy="885600"/>
            <a:chOff x="406400" y="2790333"/>
            <a:chExt cx="6128151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006E662-4321-B231-602A-75296007DC3C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053ACBD9-3A89-2157-71C5-27B3B4C059FC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隶属函数</a:t>
              </a:r>
              <a:endParaRPr lang="zh-CN" altLang="en-US" sz="3600" kern="1200" dirty="0"/>
            </a:p>
          </p:txBody>
        </p:sp>
      </p:grpSp>
      <p:sp>
        <p:nvSpPr>
          <p:cNvPr id="5" name="Text Box 19">
            <a:extLst>
              <a:ext uri="{FF2B5EF4-FFF2-40B4-BE49-F238E27FC236}">
                <a16:creationId xmlns:a16="http://schemas.microsoft.com/office/drawing/2014/main" id="{971C78D2-3146-E65A-FEE8-323208EB3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4" y="1354138"/>
            <a:ext cx="11326812" cy="48320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800" b="1" dirty="0">
                <a:solidFill>
                  <a:srgbClr val="FF0000"/>
                </a:solidFill>
              </a:rPr>
              <a:t>正确地确</a:t>
            </a:r>
            <a:r>
              <a:rPr lang="zh-CN" altLang="en-US" sz="2800" b="1" dirty="0">
                <a:solidFill>
                  <a:srgbClr val="FF0000"/>
                </a:solidFill>
              </a:rPr>
              <a:t>定</a:t>
            </a:r>
            <a:r>
              <a:rPr lang="zh-CN" altLang="en-US" sz="2800" dirty="0"/>
              <a:t>隶属函数是运用模糊</a:t>
            </a:r>
            <a:r>
              <a:rPr lang="zh-TW" altLang="en-US" sz="2800" dirty="0"/>
              <a:t>集合理论解决实际问题的基础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altLang="zh-TW" sz="2800" dirty="0"/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800" dirty="0"/>
              <a:t>目前确定隶属函数还没有一种成熟而有效的方法</a:t>
            </a:r>
            <a:r>
              <a:rPr lang="en-US" altLang="zh-TW" sz="2800" dirty="0"/>
              <a:t>,</a:t>
            </a:r>
            <a:r>
              <a:rPr lang="zh-CN" altLang="en-US" sz="2800" dirty="0"/>
              <a:t>常用：</a:t>
            </a:r>
            <a:endParaRPr lang="en-US" altLang="zh-CN" sz="2800" dirty="0"/>
          </a:p>
          <a:p>
            <a:pPr>
              <a:buClr>
                <a:srgbClr val="C00000"/>
              </a:buClr>
              <a:defRPr/>
            </a:pP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模糊统计方法</a:t>
            </a:r>
            <a:r>
              <a:rPr lang="zh-CN" altLang="en-US" sz="2400" dirty="0"/>
              <a:t>：用对样本统计实验的方法确定隶属函数</a:t>
            </a:r>
            <a:endParaRPr lang="en-US" altLang="zh-CN" sz="2400" dirty="0"/>
          </a:p>
          <a:p>
            <a:pPr marL="914400" lvl="1" indent="-457200">
              <a:buFont typeface="Wingdings" panose="05000000000000000000" pitchFamily="2" charset="2"/>
              <a:buChar char="p"/>
              <a:defRPr/>
            </a:pPr>
            <a:endParaRPr lang="en-US" altLang="zh-CN" sz="2400" dirty="0"/>
          </a:p>
          <a:p>
            <a:pPr marL="914400" lvl="1" indent="-457200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例证法</a:t>
            </a:r>
            <a:r>
              <a:rPr lang="zh-CN" altLang="en-US" sz="2400" dirty="0"/>
              <a:t>：从有限个元素的隶属度值来估计隶属函数</a:t>
            </a:r>
            <a:endParaRPr lang="en-US" altLang="zh-CN" sz="2400" dirty="0"/>
          </a:p>
          <a:p>
            <a:pPr marL="914400" lvl="1" indent="-457200">
              <a:buFont typeface="Wingdings" panose="05000000000000000000" pitchFamily="2" charset="2"/>
              <a:buChar char="p"/>
              <a:defRPr/>
            </a:pPr>
            <a:endParaRPr lang="en-US" altLang="zh-CN" sz="2400" dirty="0"/>
          </a:p>
          <a:p>
            <a:pPr marL="914400" lvl="1" indent="-457200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专家经验法</a:t>
            </a:r>
            <a:r>
              <a:rPr lang="zh-CN" altLang="en-US" sz="2400" dirty="0"/>
              <a:t>：根据专家的经验来确定隶属函数</a:t>
            </a:r>
            <a:endParaRPr lang="en-US" altLang="zh-CN" sz="2400" dirty="0"/>
          </a:p>
          <a:p>
            <a:pPr marL="914400" lvl="1" indent="-457200">
              <a:buFont typeface="Wingdings" panose="05000000000000000000" pitchFamily="2" charset="2"/>
              <a:buChar char="p"/>
              <a:defRPr/>
            </a:pPr>
            <a:endParaRPr lang="en-US" altLang="zh-CN" sz="2400" dirty="0"/>
          </a:p>
          <a:p>
            <a:pPr marL="914400" lvl="1" indent="-457200"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机器学习法</a:t>
            </a:r>
            <a:r>
              <a:rPr lang="zh-CN" altLang="en-US" sz="2400" dirty="0"/>
              <a:t>：通过神经网络的学习训练得到隶属函数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8405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D19897-071F-1AC3-1E19-1DF9216A4E71}"/>
              </a:ext>
            </a:extLst>
          </p:cNvPr>
          <p:cNvGrpSpPr/>
          <p:nvPr/>
        </p:nvGrpSpPr>
        <p:grpSpPr>
          <a:xfrm>
            <a:off x="123624" y="154100"/>
            <a:ext cx="10672963" cy="885600"/>
            <a:chOff x="406400" y="2790333"/>
            <a:chExt cx="6128151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E2BD103-D905-64B2-4F47-CAC076E04AA5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B63EE485-1A72-2D83-4BB2-3C9A435EC487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dirty="0"/>
                <a:t>模糊统计方法：以确定“青年人”的隶属函数为例</a:t>
              </a:r>
              <a:endParaRPr lang="zh-CN" altLang="en-US" sz="3600" kern="1200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40A080F-05CF-7AB5-4514-A9EE6ADE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73" y="1354266"/>
            <a:ext cx="9900054" cy="475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FD19897-071F-1AC3-1E19-1DF9216A4E71}"/>
              </a:ext>
            </a:extLst>
          </p:cNvPr>
          <p:cNvGrpSpPr/>
          <p:nvPr/>
        </p:nvGrpSpPr>
        <p:grpSpPr>
          <a:xfrm>
            <a:off x="237924" y="268400"/>
            <a:ext cx="6128151" cy="885600"/>
            <a:chOff x="406400" y="2790333"/>
            <a:chExt cx="6128151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E2BD103-D905-64B2-4F47-CAC076E04AA5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B63EE485-1A72-2D83-4BB2-3C9A435EC487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常见的隶属函数</a:t>
              </a:r>
              <a:endParaRPr lang="zh-CN" altLang="en-US" sz="3600" kern="1200" dirty="0"/>
            </a:p>
          </p:txBody>
        </p:sp>
      </p:grpSp>
      <p:pic>
        <p:nvPicPr>
          <p:cNvPr id="6" name="Picture 4">
            <a:extLst>
              <a:ext uri="{FF2B5EF4-FFF2-40B4-BE49-F238E27FC236}">
                <a16:creationId xmlns:a16="http://schemas.microsoft.com/office/drawing/2014/main" id="{F016E6C9-FD4E-9F57-F8FF-24434750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236" y="1935382"/>
            <a:ext cx="6140637" cy="461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8">
            <a:extLst>
              <a:ext uri="{FF2B5EF4-FFF2-40B4-BE49-F238E27FC236}">
                <a16:creationId xmlns:a16="http://schemas.microsoft.com/office/drawing/2014/main" id="{65877D21-9669-D4E6-F1C8-C731C4904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180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9370E5F-AB3F-2650-0125-8D9C1BEE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55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2718A551-98F5-E4F5-1911-77186C460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955350"/>
              </p:ext>
            </p:extLst>
          </p:nvPr>
        </p:nvGraphicFramePr>
        <p:xfrm>
          <a:off x="8961437" y="4796107"/>
          <a:ext cx="2789437" cy="1068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14500" imgH="660400" progId="Equation.3">
                  <p:embed/>
                </p:oleObj>
              </mc:Choice>
              <mc:Fallback>
                <p:oleObj name="公式" r:id="rId3" imgW="1714500" imgH="660400" progId="Equation.3">
                  <p:embed/>
                  <p:pic>
                    <p:nvPicPr>
                      <p:cNvPr id="32775" name="Object 13">
                        <a:extLst>
                          <a:ext uri="{FF2B5EF4-FFF2-40B4-BE49-F238E27FC236}">
                            <a16:creationId xmlns:a16="http://schemas.microsoft.com/office/drawing/2014/main" id="{89F16651-907A-98C3-F0C1-3F898B7FC1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1437" y="4796107"/>
                        <a:ext cx="2789437" cy="1068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E927A911-F0E1-EEF0-C5DA-E2EDDCA57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74344"/>
              </p:ext>
            </p:extLst>
          </p:nvPr>
        </p:nvGraphicFramePr>
        <p:xfrm>
          <a:off x="8923337" y="2349240"/>
          <a:ext cx="3135873" cy="1689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832100" imgH="1524000" progId="Equation.3">
                  <p:embed/>
                </p:oleObj>
              </mc:Choice>
              <mc:Fallback>
                <p:oleObj name="公式" r:id="rId5" imgW="2832100" imgH="1524000" progId="Equation.3">
                  <p:embed/>
                  <p:pic>
                    <p:nvPicPr>
                      <p:cNvPr id="32777" name="Object 15">
                        <a:extLst>
                          <a:ext uri="{FF2B5EF4-FFF2-40B4-BE49-F238E27FC236}">
                            <a16:creationId xmlns:a16="http://schemas.microsoft.com/office/drawing/2014/main" id="{CBEE1589-5183-CE8C-D932-6762F8D5A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337" y="2349240"/>
                        <a:ext cx="3135873" cy="1689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>
            <a:extLst>
              <a:ext uri="{FF2B5EF4-FFF2-40B4-BE49-F238E27FC236}">
                <a16:creationId xmlns:a16="http://schemas.microsoft.com/office/drawing/2014/main" id="{ED2AD72B-2476-0638-1F50-40C9BF30FB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614109"/>
              </p:ext>
            </p:extLst>
          </p:nvPr>
        </p:nvGraphicFramePr>
        <p:xfrm>
          <a:off x="97003" y="2311141"/>
          <a:ext cx="2971031" cy="1422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705100" imgH="1295400" progId="Equation.3">
                  <p:embed/>
                </p:oleObj>
              </mc:Choice>
              <mc:Fallback>
                <p:oleObj name="公式" r:id="rId7" imgW="2705100" imgH="1295400" progId="Equation.3">
                  <p:embed/>
                  <p:pic>
                    <p:nvPicPr>
                      <p:cNvPr id="32779" name="Object 17">
                        <a:extLst>
                          <a:ext uri="{FF2B5EF4-FFF2-40B4-BE49-F238E27FC236}">
                            <a16:creationId xmlns:a16="http://schemas.microsoft.com/office/drawing/2014/main" id="{D16173A1-E6E3-E746-BFFD-1B3B07A30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03" y="2311141"/>
                        <a:ext cx="2971031" cy="1422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497E8BDB-2B60-5221-9C33-6B80CD762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98201"/>
              </p:ext>
            </p:extLst>
          </p:nvPr>
        </p:nvGraphicFramePr>
        <p:xfrm>
          <a:off x="97003" y="5052492"/>
          <a:ext cx="3392317" cy="76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726451" imgH="393529" progId="Equation.3">
                  <p:embed/>
                </p:oleObj>
              </mc:Choice>
              <mc:Fallback>
                <p:oleObj name="公式" r:id="rId9" imgW="1726451" imgH="393529" progId="Equation.3">
                  <p:embed/>
                  <p:pic>
                    <p:nvPicPr>
                      <p:cNvPr id="32781" name="Object 19">
                        <a:extLst>
                          <a:ext uri="{FF2B5EF4-FFF2-40B4-BE49-F238E27FC236}">
                            <a16:creationId xmlns:a16="http://schemas.microsoft.com/office/drawing/2014/main" id="{9D89FB09-8D8A-C403-7700-FD15A6DC4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03" y="5052492"/>
                        <a:ext cx="3392317" cy="76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34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A082F60-D91A-7E4A-C8F8-2AE6D3BA6DE1}"/>
              </a:ext>
            </a:extLst>
          </p:cNvPr>
          <p:cNvSpPr txBox="1">
            <a:spLocks noChangeArrowheads="1"/>
          </p:cNvSpPr>
          <p:nvPr/>
        </p:nvSpPr>
        <p:spPr>
          <a:xfrm>
            <a:off x="397276" y="1442612"/>
            <a:ext cx="3311124" cy="7381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钟型隶属度函数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F430D787-20DE-C850-8470-03A9F15B2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400" y="1076467"/>
            <a:ext cx="7238599" cy="54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id="{7EE20B1C-B763-870E-153B-AC6F68744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01213"/>
              </p:ext>
            </p:extLst>
          </p:nvPr>
        </p:nvGraphicFramePr>
        <p:xfrm>
          <a:off x="397276" y="3116814"/>
          <a:ext cx="3311124" cy="126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14500" imgH="660400" progId="Equation.3">
                  <p:embed/>
                </p:oleObj>
              </mc:Choice>
              <mc:Fallback>
                <p:oleObj name="公式" r:id="rId3" imgW="1714500" imgH="660400" progId="Equation.3">
                  <p:embed/>
                  <p:pic>
                    <p:nvPicPr>
                      <p:cNvPr id="33797" name="Object 13">
                        <a:extLst>
                          <a:ext uri="{FF2B5EF4-FFF2-40B4-BE49-F238E27FC236}">
                            <a16:creationId xmlns:a16="http://schemas.microsoft.com/office/drawing/2014/main" id="{EE5A215C-7FC5-9394-0C87-CDF347E137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76" y="3116814"/>
                        <a:ext cx="3311124" cy="1269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55FE672A-0469-27C3-74E0-3ADEC1E1DCC6}"/>
              </a:ext>
            </a:extLst>
          </p:cNvPr>
          <p:cNvGrpSpPr/>
          <p:nvPr/>
        </p:nvGrpSpPr>
        <p:grpSpPr>
          <a:xfrm>
            <a:off x="-32151" y="147637"/>
            <a:ext cx="6128151" cy="885600"/>
            <a:chOff x="406400" y="2790333"/>
            <a:chExt cx="6128151" cy="8856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EAE2DD8-8577-D7E0-494E-B862CDBE5A49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C869C171-09EF-7D60-CC12-8D97A705038F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常见的隶属函数（续）</a:t>
              </a:r>
              <a:endParaRPr lang="zh-CN" alt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4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FBBD95F-BD99-3E7E-FAA1-B5BF9773A662}"/>
              </a:ext>
            </a:extLst>
          </p:cNvPr>
          <p:cNvSpPr txBox="1">
            <a:spLocks noChangeArrowheads="1"/>
          </p:cNvSpPr>
          <p:nvPr/>
        </p:nvSpPr>
        <p:spPr>
          <a:xfrm>
            <a:off x="420688" y="1252169"/>
            <a:ext cx="2233612" cy="5432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r>
              <a:rPr lang="en-US" altLang="zh-CN" dirty="0"/>
              <a:t>Sigmoid</a:t>
            </a:r>
            <a:r>
              <a:rPr lang="zh-CN" altLang="en-US" dirty="0"/>
              <a:t>型 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A993BA07-733B-AEF7-98D0-FD1F0B57AA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168918"/>
              </p:ext>
            </p:extLst>
          </p:nvPr>
        </p:nvGraphicFramePr>
        <p:xfrm>
          <a:off x="808038" y="2149475"/>
          <a:ext cx="27781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93480" progId="Equation.DSMT4">
                  <p:embed/>
                </p:oleObj>
              </mc:Choice>
              <mc:Fallback>
                <p:oleObj name="Equation" r:id="rId2" imgW="952200" imgH="393480" progId="Equation.DSMT4">
                  <p:embed/>
                  <p:pic>
                    <p:nvPicPr>
                      <p:cNvPr id="34821" name="Object 6">
                        <a:extLst>
                          <a:ext uri="{FF2B5EF4-FFF2-40B4-BE49-F238E27FC236}">
                            <a16:creationId xmlns:a16="http://schemas.microsoft.com/office/drawing/2014/main" id="{AFCE1BB5-54FB-9533-C663-82B8D53DB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149475"/>
                        <a:ext cx="27781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2">
            <a:extLst>
              <a:ext uri="{FF2B5EF4-FFF2-40B4-BE49-F238E27FC236}">
                <a16:creationId xmlns:a16="http://schemas.microsoft.com/office/drawing/2014/main" id="{D20F7366-20FF-E0C2-B2A5-16D22AAAF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1"/>
          <a:stretch>
            <a:fillRect/>
          </a:stretch>
        </p:blipFill>
        <p:spPr bwMode="auto">
          <a:xfrm>
            <a:off x="4951189" y="1728373"/>
            <a:ext cx="39941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5D33E2CD-A621-381C-479B-ED22FEE76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13053"/>
            <a:ext cx="6262464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 dirty="0">
                <a:highlight>
                  <a:srgbClr val="FFFF00"/>
                </a:highlight>
                <a:latin typeface="Times New Roman" panose="02020603050405020304" pitchFamily="18" charset="0"/>
              </a:rPr>
              <a:t>隶属函数反映了事物的渐变性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E62E21A-DE9D-AFF1-D2E4-A16025DAB056}"/>
              </a:ext>
            </a:extLst>
          </p:cNvPr>
          <p:cNvGrpSpPr/>
          <p:nvPr/>
        </p:nvGrpSpPr>
        <p:grpSpPr>
          <a:xfrm>
            <a:off x="237924" y="268400"/>
            <a:ext cx="6128151" cy="885600"/>
            <a:chOff x="406400" y="2790333"/>
            <a:chExt cx="6128151" cy="88560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6E24F73-72B7-468C-5E4D-B10A23EE9769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矩形: 圆角 4">
              <a:extLst>
                <a:ext uri="{FF2B5EF4-FFF2-40B4-BE49-F238E27FC236}">
                  <a16:creationId xmlns:a16="http://schemas.microsoft.com/office/drawing/2014/main" id="{29F21537-EB73-84DC-8094-3745D5C061E7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常见的隶属函数（续）</a:t>
              </a:r>
              <a:endParaRPr lang="zh-CN" alt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9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D6CCF02-48FE-4A09-A6AE-D4A749F3EE63}"/>
              </a:ext>
            </a:extLst>
          </p:cNvPr>
          <p:cNvGrpSpPr/>
          <p:nvPr/>
        </p:nvGrpSpPr>
        <p:grpSpPr>
          <a:xfrm>
            <a:off x="182840" y="92130"/>
            <a:ext cx="6128151" cy="885600"/>
            <a:chOff x="406400" y="2790333"/>
            <a:chExt cx="6128151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AF0BBB8-53B5-4FC4-0848-00FB1BFCB133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75842F7A-6A5C-F81C-4942-D6843BB73073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kern="1200" dirty="0"/>
                <a:t>模糊集合的基本运算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FC5AE16-A642-FF2B-05B1-2B80B761A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153163"/>
            <a:ext cx="8842375" cy="5483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6DA0A4F-52EA-E5D2-4BC2-E3EA2F16DA00}"/>
              </a:ext>
            </a:extLst>
          </p:cNvPr>
          <p:cNvCxnSpPr>
            <a:cxnSpLocks/>
          </p:cNvCxnSpPr>
          <p:nvPr/>
        </p:nvCxnSpPr>
        <p:spPr>
          <a:xfrm>
            <a:off x="5151715" y="3262504"/>
            <a:ext cx="7207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B786489-D44A-6A04-F1AE-07A80117CBE2}"/>
              </a:ext>
            </a:extLst>
          </p:cNvPr>
          <p:cNvCxnSpPr>
            <a:cxnSpLocks/>
          </p:cNvCxnSpPr>
          <p:nvPr/>
        </p:nvCxnSpPr>
        <p:spPr>
          <a:xfrm>
            <a:off x="5305951" y="5741300"/>
            <a:ext cx="7207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5E36D0-77BC-FE6F-55FA-6495552E6871}"/>
              </a:ext>
            </a:extLst>
          </p:cNvPr>
          <p:cNvCxnSpPr>
            <a:cxnSpLocks/>
          </p:cNvCxnSpPr>
          <p:nvPr/>
        </p:nvCxnSpPr>
        <p:spPr>
          <a:xfrm>
            <a:off x="3675005" y="6435362"/>
            <a:ext cx="7207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765909301"/>
              </p:ext>
            </p:extLst>
          </p:nvPr>
        </p:nvGraphicFramePr>
        <p:xfrm>
          <a:off x="2229492" y="10941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A774835-43BD-964E-4207-24E277A0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1"/>
          <a:stretch>
            <a:fillRect/>
          </a:stretch>
        </p:blipFill>
        <p:spPr bwMode="auto">
          <a:xfrm>
            <a:off x="1251008" y="827537"/>
            <a:ext cx="9758392" cy="53308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528F57F-0981-4FA3-885C-9A86BC0173E7}"/>
              </a:ext>
            </a:extLst>
          </p:cNvPr>
          <p:cNvCxnSpPr>
            <a:cxnSpLocks/>
          </p:cNvCxnSpPr>
          <p:nvPr/>
        </p:nvCxnSpPr>
        <p:spPr>
          <a:xfrm>
            <a:off x="2231794" y="2965039"/>
            <a:ext cx="7207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21AC4D2-830F-C04C-D8CA-D17354D5A7FA}"/>
              </a:ext>
            </a:extLst>
          </p:cNvPr>
          <p:cNvCxnSpPr>
            <a:cxnSpLocks/>
          </p:cNvCxnSpPr>
          <p:nvPr/>
        </p:nvCxnSpPr>
        <p:spPr>
          <a:xfrm>
            <a:off x="4501270" y="6027735"/>
            <a:ext cx="1161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9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81901A2-EB06-6AE7-73D8-297931162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7" y="596182"/>
            <a:ext cx="10561188" cy="5881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5249532-E190-E7C1-C707-0869261454AB}"/>
              </a:ext>
            </a:extLst>
          </p:cNvPr>
          <p:cNvCxnSpPr>
            <a:cxnSpLocks/>
          </p:cNvCxnSpPr>
          <p:nvPr/>
        </p:nvCxnSpPr>
        <p:spPr>
          <a:xfrm>
            <a:off x="3917376" y="2976065"/>
            <a:ext cx="9961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ACCE0AE-9DFB-B830-248D-52B198538771}"/>
              </a:ext>
            </a:extLst>
          </p:cNvPr>
          <p:cNvCxnSpPr>
            <a:cxnSpLocks/>
          </p:cNvCxnSpPr>
          <p:nvPr/>
        </p:nvCxnSpPr>
        <p:spPr>
          <a:xfrm>
            <a:off x="3476701" y="6314177"/>
            <a:ext cx="8088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8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A5DE886F-0208-418E-5134-80D6849DA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619129"/>
              </p:ext>
            </p:extLst>
          </p:nvPr>
        </p:nvGraphicFramePr>
        <p:xfrm>
          <a:off x="1932313" y="1277764"/>
          <a:ext cx="8567738" cy="499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35500" imgH="2705100" progId="Equation.3">
                  <p:embed/>
                </p:oleObj>
              </mc:Choice>
              <mc:Fallback>
                <p:oleObj name="公式" r:id="rId2" imgW="4635500" imgH="2705100" progId="Equation.3">
                  <p:embed/>
                  <p:pic>
                    <p:nvPicPr>
                      <p:cNvPr id="27650" name="Object 4">
                        <a:extLst>
                          <a:ext uri="{FF2B5EF4-FFF2-40B4-BE49-F238E27FC236}">
                            <a16:creationId xmlns:a16="http://schemas.microsoft.com/office/drawing/2014/main" id="{4A68EC1E-1878-AE72-5661-75D5106EF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313" y="1277764"/>
                        <a:ext cx="8567738" cy="499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6BCC4B1-A9A2-C8EE-1B44-2DCD3098B5F2}"/>
              </a:ext>
            </a:extLst>
          </p:cNvPr>
          <p:cNvSpPr/>
          <p:nvPr/>
        </p:nvSpPr>
        <p:spPr>
          <a:xfrm>
            <a:off x="1932313" y="2519189"/>
            <a:ext cx="7993063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581ACC-8573-F680-69F3-9DECAF40DAEA}"/>
              </a:ext>
            </a:extLst>
          </p:cNvPr>
          <p:cNvSpPr/>
          <p:nvPr/>
        </p:nvSpPr>
        <p:spPr>
          <a:xfrm>
            <a:off x="1838651" y="3886027"/>
            <a:ext cx="7993062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9E492E-9341-D3C4-255A-ADEED0D0F89C}"/>
              </a:ext>
            </a:extLst>
          </p:cNvPr>
          <p:cNvSpPr/>
          <p:nvPr/>
        </p:nvSpPr>
        <p:spPr>
          <a:xfrm>
            <a:off x="2076776" y="4678189"/>
            <a:ext cx="7991475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7774AB-575E-AE12-B145-E56E235FEB3C}"/>
              </a:ext>
            </a:extLst>
          </p:cNvPr>
          <p:cNvSpPr/>
          <p:nvPr/>
        </p:nvSpPr>
        <p:spPr>
          <a:xfrm>
            <a:off x="2076776" y="5540202"/>
            <a:ext cx="7991475" cy="722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BF6A27A-22EB-1539-75A1-00AE72D6F2C7}"/>
              </a:ext>
            </a:extLst>
          </p:cNvPr>
          <p:cNvGrpSpPr/>
          <p:nvPr/>
        </p:nvGrpSpPr>
        <p:grpSpPr>
          <a:xfrm>
            <a:off x="187125" y="192871"/>
            <a:ext cx="2478957" cy="885600"/>
            <a:chOff x="406400" y="2790333"/>
            <a:chExt cx="6128151" cy="8856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060FE4B-411C-2801-CE75-F7555419A15B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: 圆角 4">
              <a:extLst>
                <a:ext uri="{FF2B5EF4-FFF2-40B4-BE49-F238E27FC236}">
                  <a16:creationId xmlns:a16="http://schemas.microsoft.com/office/drawing/2014/main" id="{3C18FAB8-C360-1490-CCF4-CEA21EF50DB3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举例</a:t>
              </a:r>
              <a:endParaRPr lang="zh-CN" alt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158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A3E2B53-5EE2-70C9-0FB9-4C18BB089DAA}"/>
              </a:ext>
            </a:extLst>
          </p:cNvPr>
          <p:cNvGrpSpPr/>
          <p:nvPr/>
        </p:nvGrpSpPr>
        <p:grpSpPr>
          <a:xfrm>
            <a:off x="237924" y="268400"/>
            <a:ext cx="6128151" cy="885600"/>
            <a:chOff x="406400" y="2790333"/>
            <a:chExt cx="6128151" cy="8856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2F58320-F907-B1DA-D7A7-941E2ABAD80D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7E4984A-DEDC-ED46-99B2-C93648C33F92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模糊集合的基本定律</a:t>
              </a:r>
              <a:endParaRPr lang="zh-CN" altLang="en-US" sz="3600" kern="1200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5EE5BC66-87A1-A727-E3C6-E3C16E5FE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55" y="1341438"/>
            <a:ext cx="8534400" cy="4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10000"/>
              </a:spcBef>
              <a:buClr>
                <a:schemeClr val="accent2"/>
              </a:buClr>
              <a:buSzPct val="80000"/>
            </a:pP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幂等律：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marL="457200" indent="-457200">
              <a:spcBef>
                <a:spcPct val="10000"/>
              </a:spcBef>
              <a:buClr>
                <a:schemeClr val="accent2"/>
              </a:buClr>
              <a:buSzPct val="80000"/>
            </a:pP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交换律：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marL="457200" indent="-457200">
              <a:spcBef>
                <a:spcPct val="10000"/>
              </a:spcBef>
              <a:buClr>
                <a:schemeClr val="accent2"/>
              </a:buClr>
              <a:buSzPct val="80000"/>
            </a:pP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结合律：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∪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∩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marL="457200" indent="-457200">
              <a:spcBef>
                <a:spcPct val="10000"/>
              </a:spcBef>
              <a:buClr>
                <a:schemeClr val="accent2"/>
              </a:buClr>
              <a:buSzPct val="80000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吸收律：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kumimoji="1" lang="zh-CN" altLang="en-US" sz="2800" b="1" i="1" dirty="0">
                <a:latin typeface="Times New Roman" panose="02020603050405020304" pitchFamily="18" charset="0"/>
              </a:rPr>
              <a:t>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10000"/>
              </a:spcBef>
              <a:buClr>
                <a:schemeClr val="accent2"/>
              </a:buClr>
              <a:buSzPct val="80000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分配律：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(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∪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(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∩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10000"/>
              </a:spcBef>
              <a:buClr>
                <a:schemeClr val="accent2"/>
              </a:buClr>
              <a:buSzPct val="80000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0-1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律： 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U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marL="457200" indent="-457200">
              <a:spcBef>
                <a:spcPct val="10000"/>
              </a:spcBef>
              <a:buClr>
                <a:schemeClr val="accent2"/>
              </a:buClr>
              <a:buSzPct val="80000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还原律：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800" b="1" i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940BDB3B-3399-EC81-A9C2-3651725AE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24" y="6153225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1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1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87DD04-11B1-3731-8469-675B9C7AB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455" y="6215435"/>
            <a:ext cx="712424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80000"/>
              <a:buFontTx/>
              <a:buNone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除了最后一条，模糊集的运算性质与经典集合一致</a:t>
            </a:r>
            <a:endParaRPr kumimoji="1" lang="en-US" altLang="zh-CN" sz="24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4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92C6AA-0802-9F96-C917-DE5D9C208380}"/>
              </a:ext>
            </a:extLst>
          </p:cNvPr>
          <p:cNvGrpSpPr/>
          <p:nvPr/>
        </p:nvGrpSpPr>
        <p:grpSpPr>
          <a:xfrm>
            <a:off x="187125" y="192871"/>
            <a:ext cx="2478957" cy="885600"/>
            <a:chOff x="406400" y="2790333"/>
            <a:chExt cx="6128151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8A1ED97-97D4-6C45-0878-3265D1E5D9BA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718EFB22-F00A-346D-1EFE-A26CC236AB0F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举例</a:t>
              </a:r>
              <a:endParaRPr lang="zh-CN" altLang="en-US" sz="3600" kern="1200" dirty="0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F0ADEBD8-5215-5E5D-7F3B-B486082DD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352425"/>
            <a:ext cx="92568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设论域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U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{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30000" dirty="0">
                <a:latin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}(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商品集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，在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上定义两个模糊集：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=“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商品质量好”，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=“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商品质量坏”，并设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BBFD88-804F-B861-49FD-D32470C93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2" y="1482726"/>
            <a:ext cx="6019800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(0.8,  0.55,  0,  0.3,  1).</a:t>
            </a:r>
          </a:p>
          <a:p>
            <a:pPr eaLnBrk="1" hangingPunct="1">
              <a:spcBef>
                <a:spcPct val="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(0.1,  0.21,  0.86,  0.6,  0).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9CCD991-A4A5-7112-0907-E40642BE2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2819400"/>
            <a:ext cx="73231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则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=“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商品质量不好”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en-US" altLang="zh-CN" sz="2800" b="1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=“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商品质量不坏”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16DBA1B-2E73-4AD6-02EA-1805C3ED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3352800"/>
            <a:ext cx="601980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en-US" altLang="zh-CN" sz="2800" b="1" i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(0.2,  0.45,  1,  0.7,  0).</a:t>
            </a:r>
          </a:p>
          <a:p>
            <a:pPr eaLnBrk="1" hangingPunct="1">
              <a:spcBef>
                <a:spcPct val="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 i="1" baseline="30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(0.9,  0.79,  0.14,  0.4,  1).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1E0338-E77F-F638-DEC6-67F90811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4484688"/>
            <a:ext cx="3006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可见</a:t>
            </a:r>
            <a:r>
              <a:rPr kumimoji="1"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1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1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A.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6DF2729-0654-E71C-F326-29B66A0E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5049838"/>
            <a:ext cx="58039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又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∪</a:t>
            </a:r>
            <a:r>
              <a:rPr kumimoji="1"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1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(0.8,  0.55,  1,  0.7,  1)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latin typeface="宋体" panose="02010600030101010101" pitchFamily="2" charset="-122"/>
              </a:rPr>
              <a:t>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 A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∩</a:t>
            </a:r>
            <a:r>
              <a:rPr kumimoji="1"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1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(0.2,  0.45,  0,  0.3,  0)</a:t>
            </a:r>
            <a:r>
              <a:rPr kumimoji="1"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 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5A4D1C5-D9BB-190D-78F5-8CD1E030D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6105525"/>
            <a:ext cx="765996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highlight>
                  <a:srgbClr val="FFFF00"/>
                </a:highlight>
                <a:latin typeface="宋体" panose="02010600030101010101" pitchFamily="2" charset="-122"/>
              </a:rPr>
              <a:t>原因：模糊集不再具有</a:t>
            </a:r>
            <a:r>
              <a:rPr kumimoji="1"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“</a:t>
            </a:r>
            <a:r>
              <a:rPr kumimoji="1" lang="zh-CN" altLang="en-US" sz="2800" b="1" dirty="0">
                <a:highlight>
                  <a:srgbClr val="FFFF00"/>
                </a:highlight>
                <a:latin typeface="宋体" panose="02010600030101010101" pitchFamily="2" charset="-122"/>
              </a:rPr>
              <a:t>非此即彼</a:t>
            </a:r>
            <a:r>
              <a:rPr kumimoji="1"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”</a:t>
            </a:r>
            <a:r>
              <a:rPr kumimoji="1" lang="zh-CN" altLang="en-US" sz="2800" b="1" dirty="0">
                <a:highlight>
                  <a:srgbClr val="FFFF00"/>
                </a:highlight>
                <a:latin typeface="宋体" panose="02010600030101010101" pitchFamily="2" charset="-122"/>
              </a:rPr>
              <a:t>的特点</a:t>
            </a:r>
            <a:endParaRPr kumimoji="1" lang="en-US" altLang="zh-CN" sz="2800" b="1" dirty="0">
              <a:highlight>
                <a:srgbClr val="FFFF00"/>
              </a:highligh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32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0FCEA8E-2340-F39C-E87E-5EFA7B7DE9A7}"/>
              </a:ext>
            </a:extLst>
          </p:cNvPr>
          <p:cNvGrpSpPr/>
          <p:nvPr/>
        </p:nvGrpSpPr>
        <p:grpSpPr>
          <a:xfrm>
            <a:off x="237924" y="268400"/>
            <a:ext cx="2371524" cy="988900"/>
            <a:chOff x="406400" y="2790333"/>
            <a:chExt cx="2708477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1540AA2-D3D1-BCC7-A7E7-F619D097FD19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84609A23-0BC6-1FE4-D36E-10B44054FEF0}"/>
                </a:ext>
              </a:extLst>
            </p:cNvPr>
            <p:cNvSpPr txBox="1"/>
            <p:nvPr/>
          </p:nvSpPr>
          <p:spPr>
            <a:xfrm>
              <a:off x="449631" y="2833564"/>
              <a:ext cx="2665246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600" dirty="0">
                  <a:latin typeface="宋体" panose="02010600030101010101" pitchFamily="2" charset="-122"/>
                </a:rPr>
                <a:t>λ</a:t>
              </a:r>
              <a:r>
                <a:rPr lang="zh-TW" altLang="en-US" sz="3600" dirty="0">
                  <a:latin typeface="宋体" panose="02010600030101010101" pitchFamily="2" charset="-122"/>
                </a:rPr>
                <a:t>截集</a:t>
              </a:r>
              <a:endParaRPr lang="zh-CN" altLang="en-US" sz="3600" kern="1200" dirty="0"/>
            </a:p>
          </p:txBody>
        </p: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35147BF2-3F28-2047-0C01-498A39991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77" y="1645072"/>
            <a:ext cx="11696699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l-GR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λ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截集：</a:t>
            </a:r>
            <a:r>
              <a:rPr lang="zh-CN" altLang="en-US" sz="2800" dirty="0">
                <a:latin typeface="宋体" panose="02010600030101010101" pitchFamily="2" charset="-122"/>
              </a:rPr>
              <a:t>是指</a:t>
            </a:r>
            <a:r>
              <a:rPr lang="zh-CN" altLang="en-US" sz="2800" dirty="0">
                <a:highlight>
                  <a:srgbClr val="FFFF00"/>
                </a:highlight>
                <a:latin typeface="宋体" panose="02010600030101010101" pitchFamily="2" charset="-122"/>
              </a:rPr>
              <a:t>隶属度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大于等于</a:t>
            </a:r>
            <a:r>
              <a:rPr lang="el-GR" altLang="zh-CN" sz="2800" dirty="0">
                <a:latin typeface="宋体" panose="02010600030101010101" pitchFamily="2" charset="-122"/>
              </a:rPr>
              <a:t>λ</a:t>
            </a:r>
            <a:r>
              <a:rPr lang="zh-CN" altLang="en-US" sz="2800" dirty="0">
                <a:latin typeface="宋体" panose="02010600030101010101" pitchFamily="2" charset="-122"/>
              </a:rPr>
              <a:t>的元素组成的集合，表示为：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TW" sz="2800" dirty="0">
                <a:latin typeface="宋体" panose="02010600030101010101" pitchFamily="2" charset="-122"/>
              </a:rPr>
              <a:t>          </a:t>
            </a:r>
            <a:r>
              <a:rPr lang="en-US" altLang="zh-TW" sz="2800" dirty="0" err="1">
                <a:latin typeface="宋体" panose="02010600030101010101" pitchFamily="2" charset="-122"/>
              </a:rPr>
              <a:t>A</a:t>
            </a:r>
            <a:r>
              <a:rPr lang="en-US" altLang="zh-CN" sz="2800" baseline="-25000" dirty="0" err="1"/>
              <a:t>λ</a:t>
            </a:r>
            <a:r>
              <a:rPr lang="en-US" altLang="zh-TW" sz="2800" dirty="0"/>
              <a:t> </a:t>
            </a:r>
            <a:r>
              <a:rPr lang="en-US" altLang="zh-TW" sz="2800" dirty="0">
                <a:latin typeface="宋体" panose="02010600030101010101" pitchFamily="2" charset="-122"/>
              </a:rPr>
              <a:t>=</a:t>
            </a:r>
            <a:r>
              <a:rPr lang="en-US" altLang="zh-CN" sz="2800" dirty="0">
                <a:latin typeface="宋体" panose="02010600030101010101" pitchFamily="2" charset="-122"/>
              </a:rPr>
              <a:t>{x  X:A(x)≥</a:t>
            </a:r>
            <a:r>
              <a:rPr lang="en-US" altLang="zh-TW" sz="2800" dirty="0">
                <a:latin typeface="宋体" panose="02010600030101010101" pitchFamily="2" charset="-122"/>
              </a:rPr>
              <a:t>λ }	</a:t>
            </a:r>
          </a:p>
          <a:p>
            <a:pPr>
              <a:spcBef>
                <a:spcPct val="50000"/>
              </a:spcBef>
              <a:defRPr/>
            </a:pPr>
            <a:r>
              <a:rPr lang="zh-TW" altLang="en-US" sz="2800" dirty="0">
                <a:latin typeface="宋体" panose="02010600030101010101" pitchFamily="2" charset="-122"/>
              </a:rPr>
              <a:t>称</a:t>
            </a:r>
            <a:r>
              <a:rPr lang="en-US" altLang="zh-TW" sz="2800" dirty="0" err="1">
                <a:latin typeface="宋体" panose="02010600030101010101" pitchFamily="2" charset="-122"/>
              </a:rPr>
              <a:t>A</a:t>
            </a:r>
            <a:r>
              <a:rPr lang="en-US" altLang="zh-CN" sz="2800" baseline="-25000" dirty="0" err="1">
                <a:latin typeface="宋体" panose="02010600030101010101" pitchFamily="2" charset="-122"/>
              </a:rPr>
              <a:t>λ</a:t>
            </a:r>
            <a:r>
              <a:rPr lang="zh-TW" altLang="en-US" sz="2800" dirty="0">
                <a:latin typeface="宋体" panose="02010600030101010101" pitchFamily="2" charset="-122"/>
              </a:rPr>
              <a:t>为</a:t>
            </a:r>
            <a:r>
              <a:rPr lang="en-US" altLang="zh-TW" sz="2800" dirty="0">
                <a:latin typeface="宋体" panose="02010600030101010101" pitchFamily="2" charset="-122"/>
              </a:rPr>
              <a:t>A</a:t>
            </a:r>
            <a:r>
              <a:rPr lang="zh-TW" altLang="en-US" sz="2800" dirty="0">
                <a:latin typeface="宋体" panose="02010600030101010101" pitchFamily="2" charset="-122"/>
              </a:rPr>
              <a:t>的</a:t>
            </a:r>
            <a:r>
              <a:rPr lang="en-US" altLang="zh-TW" sz="2800" dirty="0">
                <a:latin typeface="宋体" panose="02010600030101010101" pitchFamily="2" charset="-122"/>
              </a:rPr>
              <a:t>λ</a:t>
            </a:r>
            <a:r>
              <a:rPr lang="zh-TW" altLang="en-US" sz="2800" dirty="0">
                <a:latin typeface="宋体" panose="02010600030101010101" pitchFamily="2" charset="-122"/>
              </a:rPr>
              <a:t>截集</a:t>
            </a:r>
            <a:r>
              <a:rPr lang="en-US" altLang="zh-TW" sz="2800" dirty="0">
                <a:latin typeface="宋体" panose="02010600030101010101" pitchFamily="2" charset="-122"/>
              </a:rPr>
              <a:t>,</a:t>
            </a:r>
            <a:r>
              <a:rPr lang="zh-TW" altLang="en-US" sz="2800" dirty="0">
                <a:latin typeface="宋体" panose="02010600030101010101" pitchFamily="2" charset="-122"/>
              </a:rPr>
              <a:t>其中</a:t>
            </a:r>
            <a:r>
              <a:rPr lang="en-US" altLang="zh-TW" sz="2800" dirty="0">
                <a:latin typeface="宋体" panose="02010600030101010101" pitchFamily="2" charset="-122"/>
              </a:rPr>
              <a:t>λ</a:t>
            </a:r>
            <a:r>
              <a:rPr lang="zh-TW" altLang="en-US" sz="2800" dirty="0">
                <a:latin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阈</a:t>
            </a:r>
            <a:r>
              <a:rPr lang="zh-TW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值或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置信</a:t>
            </a:r>
            <a:r>
              <a:rPr lang="zh-TW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水平</a:t>
            </a:r>
            <a:endParaRPr lang="en-US" altLang="zh-TW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TW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λ</a:t>
            </a:r>
            <a:r>
              <a:rPr lang="zh-CN" altLang="en-US" sz="2800" b="1" dirty="0">
                <a:solidFill>
                  <a:srgbClr val="FF0000"/>
                </a:solidFill>
              </a:rPr>
              <a:t>强截集：</a:t>
            </a:r>
            <a:r>
              <a:rPr lang="en-US" altLang="zh-CN" sz="2800" dirty="0" err="1">
                <a:latin typeface="宋体" panose="02010600030101010101" pitchFamily="2" charset="-122"/>
              </a:rPr>
              <a:t>A</a:t>
            </a:r>
            <a:r>
              <a:rPr lang="en-US" altLang="zh-CN" sz="2800" baseline="-25000" dirty="0" err="1">
                <a:latin typeface="宋体" panose="02010600030101010101" pitchFamily="2" charset="-122"/>
              </a:rPr>
              <a:t>λ</a:t>
            </a:r>
            <a:r>
              <a:rPr lang="en-US" altLang="zh-CN" sz="2800" baseline="-25000" dirty="0">
                <a:latin typeface="宋体" panose="02010600030101010101" pitchFamily="2" charset="-122"/>
              </a:rPr>
              <a:t>+</a:t>
            </a:r>
            <a:r>
              <a:rPr lang="en-US" altLang="zh-CN" sz="2800" dirty="0">
                <a:latin typeface="宋体" panose="02010600030101010101" pitchFamily="2" charset="-122"/>
              </a:rPr>
              <a:t>={x  X:A(x)&gt;λ</a:t>
            </a:r>
            <a:r>
              <a:rPr lang="en-US" altLang="zh-TW" sz="2800" dirty="0">
                <a:latin typeface="宋体" panose="02010600030101010101" pitchFamily="2" charset="-122"/>
              </a:rPr>
              <a:t> }</a:t>
            </a:r>
          </a:p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TW" sz="2800" b="1" dirty="0" err="1">
                <a:latin typeface="宋体" panose="02010600030101010101" pitchFamily="2" charset="-122"/>
              </a:rPr>
              <a:t>A</a:t>
            </a:r>
            <a:r>
              <a:rPr lang="en-US" altLang="zh-CN" sz="2800" b="1" baseline="-25000" dirty="0" err="1"/>
              <a:t>λ</a:t>
            </a:r>
            <a:r>
              <a:rPr lang="zh-CN" altLang="en-US" sz="2800" b="1" dirty="0">
                <a:latin typeface="宋体" panose="02010600030101010101" pitchFamily="2" charset="-122"/>
              </a:rPr>
              <a:t>是经典（精确）</a:t>
            </a:r>
            <a:r>
              <a:rPr lang="zh-TW" altLang="en-US" sz="2800" b="1" dirty="0">
                <a:latin typeface="宋体" panose="02010600030101010101" pitchFamily="2" charset="-122"/>
              </a:rPr>
              <a:t>集</a:t>
            </a:r>
            <a:r>
              <a:rPr lang="zh-CN" altLang="en-US" sz="2800" b="1" dirty="0">
                <a:latin typeface="宋体" panose="02010600030101010101" pitchFamily="2" charset="-122"/>
              </a:rPr>
              <a:t>，不是模糊集合，为什么？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B8E7E13-250B-5B38-878B-7EB678373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69200"/>
              </p:ext>
            </p:extLst>
          </p:nvPr>
        </p:nvGraphicFramePr>
        <p:xfrm>
          <a:off x="3084513" y="2408238"/>
          <a:ext cx="35877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5" imgH="126725" progId="Equation.DSMT4">
                  <p:embed/>
                </p:oleObj>
              </mc:Choice>
              <mc:Fallback>
                <p:oleObj name="Equation" r:id="rId2" imgW="126725" imgH="126725" progId="Equation.DSMT4">
                  <p:embed/>
                  <p:pic>
                    <p:nvPicPr>
                      <p:cNvPr id="36867" name="Object 5">
                        <a:extLst>
                          <a:ext uri="{FF2B5EF4-FFF2-40B4-BE49-F238E27FC236}">
                            <a16:creationId xmlns:a16="http://schemas.microsoft.com/office/drawing/2014/main" id="{C9080D20-A368-44A5-3D87-BE83ED9766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408238"/>
                        <a:ext cx="35877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5064F62A-D218-7D67-2077-049647818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451430"/>
              </p:ext>
            </p:extLst>
          </p:nvPr>
        </p:nvGraphicFramePr>
        <p:xfrm>
          <a:off x="3554413" y="4320783"/>
          <a:ext cx="35877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5" imgH="126725" progId="Equation.DSMT4">
                  <p:embed/>
                </p:oleObj>
              </mc:Choice>
              <mc:Fallback>
                <p:oleObj name="Equation" r:id="rId2" imgW="126725" imgH="126725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B8E7E13-250B-5B38-878B-7EB6783735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4320783"/>
                        <a:ext cx="35877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681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79EA636-0CCA-CDD3-1BC1-CD1000CF77CA}"/>
              </a:ext>
            </a:extLst>
          </p:cNvPr>
          <p:cNvGrpSpPr/>
          <p:nvPr/>
        </p:nvGrpSpPr>
        <p:grpSpPr>
          <a:xfrm>
            <a:off x="237923" y="158230"/>
            <a:ext cx="7099311" cy="988900"/>
            <a:chOff x="406400" y="2790333"/>
            <a:chExt cx="2708477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7B9781F-C959-5906-FC61-2A1CF7D66D18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5CAC2C5B-9B38-4B9C-0E88-6A01908A0EFD}"/>
                </a:ext>
              </a:extLst>
            </p:cNvPr>
            <p:cNvSpPr txBox="1"/>
            <p:nvPr/>
          </p:nvSpPr>
          <p:spPr>
            <a:xfrm>
              <a:off x="449631" y="2833564"/>
              <a:ext cx="2665246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区分模糊集合、经典集合</a:t>
              </a:r>
              <a:endParaRPr lang="zh-CN" altLang="en-US" sz="3600" kern="1200" dirty="0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F5958254-83DB-C61A-5A28-FEE122D34A0B}"/>
              </a:ext>
            </a:extLst>
          </p:cNvPr>
          <p:cNvSpPr txBox="1">
            <a:spLocks noChangeArrowheads="1"/>
          </p:cNvSpPr>
          <p:nvPr/>
        </p:nvSpPr>
        <p:spPr>
          <a:xfrm>
            <a:off x="237923" y="1410176"/>
            <a:ext cx="8355013" cy="17306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 “</a:t>
            </a:r>
            <a:r>
              <a:rPr lang="en-US" altLang="zh-CN" dirty="0"/>
              <a:t>8</a:t>
            </a:r>
            <a:r>
              <a:rPr lang="zh-CN" altLang="en-US" dirty="0"/>
              <a:t>到</a:t>
            </a:r>
            <a:r>
              <a:rPr lang="en-US" altLang="zh-CN" dirty="0"/>
              <a:t>12</a:t>
            </a:r>
            <a:r>
              <a:rPr lang="zh-CN" altLang="en-US" dirty="0"/>
              <a:t>之间的实数”和“接近</a:t>
            </a:r>
            <a:r>
              <a:rPr lang="en-US" altLang="zh-CN" dirty="0"/>
              <a:t>10</a:t>
            </a:r>
            <a:r>
              <a:rPr lang="zh-CN" altLang="en-US" dirty="0"/>
              <a:t>的实数”</a:t>
            </a:r>
            <a:endParaRPr lang="en-US" altLang="zh-CN" dirty="0"/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i="1" dirty="0"/>
              <a:t>    C</a:t>
            </a:r>
            <a:r>
              <a:rPr lang="en-US" altLang="zh-CN" dirty="0"/>
              <a:t>={  </a:t>
            </a:r>
            <a:r>
              <a:rPr lang="en-US" altLang="zh-CN" i="1" dirty="0"/>
              <a:t>r </a:t>
            </a:r>
            <a:r>
              <a:rPr lang="en-US" altLang="zh-CN" dirty="0"/>
              <a:t>|8≤</a:t>
            </a:r>
            <a:r>
              <a:rPr lang="en-US" altLang="zh-CN" i="1" dirty="0"/>
              <a:t>r</a:t>
            </a:r>
            <a:r>
              <a:rPr lang="en-US" altLang="zh-CN" dirty="0"/>
              <a:t>≤12}</a:t>
            </a:r>
            <a:r>
              <a:rPr lang="zh-CN" altLang="en-US" dirty="0"/>
              <a:t>，是一个精确（经典）集合</a:t>
            </a:r>
            <a:endParaRPr lang="en-US" altLang="zh-CN" dirty="0"/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i="1" dirty="0"/>
              <a:t>     F</a:t>
            </a:r>
            <a:r>
              <a:rPr lang="zh-CN" altLang="en-US" dirty="0"/>
              <a:t>＝</a:t>
            </a:r>
            <a:r>
              <a:rPr lang="en-US" altLang="zh-CN" dirty="0"/>
              <a:t>{ </a:t>
            </a:r>
            <a:r>
              <a:rPr lang="en-US" altLang="zh-CN" i="1" dirty="0"/>
              <a:t>r  </a:t>
            </a:r>
            <a:r>
              <a:rPr lang="en-US" altLang="zh-CN" dirty="0"/>
              <a:t>|</a:t>
            </a:r>
            <a:r>
              <a:rPr lang="zh-CN" altLang="en-US" dirty="0"/>
              <a:t>接近</a:t>
            </a:r>
            <a:r>
              <a:rPr lang="en-US" altLang="zh-CN" dirty="0"/>
              <a:t>10</a:t>
            </a:r>
            <a:r>
              <a:rPr lang="zh-CN" altLang="en-US" dirty="0"/>
              <a:t>的实数</a:t>
            </a:r>
            <a:r>
              <a:rPr lang="en-US" altLang="zh-CN" dirty="0"/>
              <a:t>}</a:t>
            </a:r>
            <a:r>
              <a:rPr lang="zh-CN" altLang="en-US" dirty="0"/>
              <a:t>，是一个模糊集合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1FAA35-FB87-88FA-8FF1-B3BB6354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41" y="3053072"/>
            <a:ext cx="7972425" cy="2266950"/>
          </a:xfrm>
          <a:prstGeom prst="rect">
            <a:avLst/>
          </a:prstGeom>
        </p:spPr>
      </p:pic>
      <p:sp>
        <p:nvSpPr>
          <p:cNvPr id="9" name="文本框 4">
            <a:extLst>
              <a:ext uri="{FF2B5EF4-FFF2-40B4-BE49-F238E27FC236}">
                <a16:creationId xmlns:a16="http://schemas.microsoft.com/office/drawing/2014/main" id="{F6C17E54-F5F5-91ED-9AF0-8FEEC855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72" y="4058603"/>
            <a:ext cx="2100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特征函数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5F4BA69C-73E6-9BD9-1EF2-47A9EA496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23" y="5610816"/>
            <a:ext cx="1136987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2800" b="1" baseline="-25000" dirty="0" err="1">
                <a:solidFill>
                  <a:srgbClr val="FF0000"/>
                </a:solidFill>
              </a:rPr>
              <a:t>λ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是经典（精确）</a:t>
            </a:r>
            <a:r>
              <a:rPr lang="zh-TW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集</a:t>
            </a:r>
            <a:r>
              <a:rPr lang="zh-CN" altLang="en-US" sz="2800" dirty="0">
                <a:latin typeface="宋体" panose="02010600030101010101" pitchFamily="2" charset="-122"/>
              </a:rPr>
              <a:t>：明确定义了</a:t>
            </a:r>
            <a:r>
              <a:rPr lang="zh-TW" altLang="en-US" sz="2800" dirty="0">
                <a:latin typeface="宋体" panose="02010600030101010101" pitchFamily="2" charset="-122"/>
              </a:rPr>
              <a:t>对</a:t>
            </a:r>
            <a:r>
              <a:rPr lang="en-US" altLang="zh-TW" sz="2800" dirty="0">
                <a:latin typeface="宋体" panose="02010600030101010101" pitchFamily="2" charset="-122"/>
              </a:rPr>
              <a:t>A</a:t>
            </a:r>
            <a:r>
              <a:rPr lang="zh-TW" altLang="en-US" sz="2800" dirty="0">
                <a:latin typeface="宋体" panose="02010600030101010101" pitchFamily="2" charset="-122"/>
              </a:rPr>
              <a:t>的隶属度到达或超过某个</a:t>
            </a:r>
            <a:r>
              <a:rPr lang="en-US" altLang="zh-TW" sz="2800" dirty="0">
                <a:latin typeface="宋体" panose="02010600030101010101" pitchFamily="2" charset="-122"/>
              </a:rPr>
              <a:t>λ</a:t>
            </a:r>
            <a:r>
              <a:rPr lang="zh-TW" altLang="en-US" sz="2800" dirty="0">
                <a:latin typeface="宋体" panose="02010600030101010101" pitchFamily="2" charset="-122"/>
              </a:rPr>
              <a:t>水平者才算是</a:t>
            </a:r>
            <a:r>
              <a:rPr lang="en-US" altLang="zh-TW" sz="2800" dirty="0" err="1">
                <a:latin typeface="宋体" panose="02010600030101010101" pitchFamily="2" charset="-122"/>
              </a:rPr>
              <a:t>A</a:t>
            </a:r>
            <a:r>
              <a:rPr lang="en-US" altLang="zh-CN" sz="2800" baseline="-25000" dirty="0" err="1"/>
              <a:t>λ</a:t>
            </a:r>
            <a:r>
              <a:rPr lang="zh-TW" altLang="en-US" sz="2800" dirty="0">
                <a:latin typeface="宋体" panose="02010600030101010101" pitchFamily="2" charset="-122"/>
              </a:rPr>
              <a:t>的成员</a:t>
            </a:r>
            <a:r>
              <a:rPr lang="zh-CN" altLang="en-US" sz="2800" dirty="0">
                <a:latin typeface="宋体" panose="02010600030101010101" pitchFamily="2" charset="-122"/>
              </a:rPr>
              <a:t>，存在</a:t>
            </a:r>
            <a:r>
              <a:rPr lang="zh-CN" altLang="en-US" sz="2800" dirty="0">
                <a:highlight>
                  <a:srgbClr val="FFFF00"/>
                </a:highlight>
                <a:latin typeface="宋体" panose="02010600030101010101" pitchFamily="2" charset="-122"/>
              </a:rPr>
              <a:t>非此即彼</a:t>
            </a:r>
            <a:r>
              <a:rPr lang="zh-CN" altLang="en-US" sz="2800" dirty="0">
                <a:latin typeface="宋体" panose="02010600030101010101" pitchFamily="2" charset="-122"/>
              </a:rPr>
              <a:t>的关系</a:t>
            </a:r>
            <a:endParaRPr lang="en-US" altLang="zh-CN" sz="2800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D89A1701-64A4-E9FD-3EB7-593B6ED7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3066" y="4186547"/>
            <a:ext cx="2100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隶属函数</a:t>
            </a:r>
          </a:p>
        </p:txBody>
      </p:sp>
    </p:spTree>
    <p:extLst>
      <p:ext uri="{BB962C8B-B14F-4D97-AF65-F5344CB8AC3E}">
        <p14:creationId xmlns:p14="http://schemas.microsoft.com/office/powerpoint/2010/main" val="362352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438A33B-9549-1AFF-330F-EA6E5FA1EC0B}"/>
              </a:ext>
            </a:extLst>
          </p:cNvPr>
          <p:cNvSpPr txBox="1">
            <a:spLocks noChangeArrowheads="1"/>
          </p:cNvSpPr>
          <p:nvPr/>
        </p:nvSpPr>
        <p:spPr>
          <a:xfrm>
            <a:off x="3532188" y="374650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/>
              <a:t> </a:t>
            </a:r>
            <a:r>
              <a:rPr lang="zh-CN" altLang="en-US" sz="2800" b="1" dirty="0"/>
              <a:t>设                                                    则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22A8BEED-61C3-243E-7CD5-5B0324995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29927"/>
              </p:ext>
            </p:extLst>
          </p:nvPr>
        </p:nvGraphicFramePr>
        <p:xfrm>
          <a:off x="4362450" y="392113"/>
          <a:ext cx="46085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90700" imgH="254000" progId="Equation.3">
                  <p:embed/>
                </p:oleObj>
              </mc:Choice>
              <mc:Fallback>
                <p:oleObj name="公式" r:id="rId2" imgW="1790700" imgH="254000" progId="Equation.3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6AEA3E8F-9C62-71ED-6482-11EE950D6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392113"/>
                        <a:ext cx="46085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9786090-191B-6ADA-03E5-42A2A3FFC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971499"/>
              </p:ext>
            </p:extLst>
          </p:nvPr>
        </p:nvGraphicFramePr>
        <p:xfrm>
          <a:off x="3641725" y="1782763"/>
          <a:ext cx="4537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70100" imgH="254000" progId="Equation.3">
                  <p:embed/>
                </p:oleObj>
              </mc:Choice>
              <mc:Fallback>
                <p:oleObj name="公式" r:id="rId4" imgW="2070100" imgH="254000" progId="Equation.3">
                  <p:embed/>
                  <p:pic>
                    <p:nvPicPr>
                      <p:cNvPr id="36868" name="Object 4">
                        <a:extLst>
                          <a:ext uri="{FF2B5EF4-FFF2-40B4-BE49-F238E27FC236}">
                            <a16:creationId xmlns:a16="http://schemas.microsoft.com/office/drawing/2014/main" id="{17C8A31C-5BF9-3C0B-C908-6D0597083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1782763"/>
                        <a:ext cx="45370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50CF556-A029-CF22-06F6-E375E86E9D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447147"/>
              </p:ext>
            </p:extLst>
          </p:nvPr>
        </p:nvGraphicFramePr>
        <p:xfrm>
          <a:off x="4252913" y="2174875"/>
          <a:ext cx="3527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73200" imgH="228600" progId="Equation.3">
                  <p:embed/>
                </p:oleObj>
              </mc:Choice>
              <mc:Fallback>
                <p:oleObj name="公式" r:id="rId6" imgW="1473200" imgH="228600" progId="Equation.3">
                  <p:embed/>
                  <p:pic>
                    <p:nvPicPr>
                      <p:cNvPr id="36869" name="Object 5">
                        <a:extLst>
                          <a:ext uri="{FF2B5EF4-FFF2-40B4-BE49-F238E27FC236}">
                            <a16:creationId xmlns:a16="http://schemas.microsoft.com/office/drawing/2014/main" id="{028AD17E-5E8A-DE14-85AF-94101D965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174875"/>
                        <a:ext cx="3527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2CBF17E0-8E32-296F-EC22-2DC08ADBE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5425" y="1279525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1800" baseline="-25000">
                <a:latin typeface="Times New Roman" panose="02020603050405020304" pitchFamily="18" charset="0"/>
              </a:rPr>
              <a:t>0.1  </a:t>
            </a:r>
            <a:r>
              <a:rPr lang="en-US" altLang="zh-CN" sz="1800">
                <a:latin typeface="Times New Roman" panose="02020603050405020304" pitchFamily="18" charset="0"/>
              </a:rPr>
              <a:t>=  {</a:t>
            </a:r>
            <a:r>
              <a:rPr lang="en-US" altLang="zh-CN" sz="2000" i="1">
                <a:latin typeface="Times New Roman" panose="02020603050405020304" pitchFamily="18" charset="0"/>
              </a:rPr>
              <a:t>x</a:t>
            </a:r>
            <a:r>
              <a:rPr lang="en-US" altLang="zh-CN" sz="1800" baseline="-25000">
                <a:latin typeface="Times New Roman" panose="02020603050405020304" pitchFamily="18" charset="0"/>
              </a:rPr>
              <a:t>1</a:t>
            </a:r>
            <a:r>
              <a:rPr lang="en-US" altLang="zh-CN" sz="1800">
                <a:latin typeface="Times New Roman" panose="02020603050405020304" pitchFamily="18" charset="0"/>
              </a:rPr>
              <a:t>, </a:t>
            </a:r>
            <a:r>
              <a:rPr lang="en-US" altLang="zh-CN" sz="2000" i="1">
                <a:latin typeface="Times New Roman" panose="02020603050405020304" pitchFamily="18" charset="0"/>
              </a:rPr>
              <a:t>x</a:t>
            </a:r>
            <a:r>
              <a:rPr lang="en-US" altLang="zh-CN" sz="1800" baseline="-25000">
                <a:latin typeface="Times New Roman" panose="02020603050405020304" pitchFamily="18" charset="0"/>
              </a:rPr>
              <a:t>2</a:t>
            </a:r>
            <a:r>
              <a:rPr lang="en-US" altLang="zh-CN" sz="1800">
                <a:latin typeface="Times New Roman" panose="02020603050405020304" pitchFamily="18" charset="0"/>
              </a:rPr>
              <a:t> ,</a:t>
            </a:r>
            <a:r>
              <a:rPr lang="en-US" altLang="zh-CN" sz="2000" i="1">
                <a:latin typeface="Times New Roman" panose="02020603050405020304" pitchFamily="18" charset="0"/>
              </a:rPr>
              <a:t>x</a:t>
            </a:r>
            <a:r>
              <a:rPr lang="en-US" altLang="zh-CN" sz="1800" baseline="-25000">
                <a:latin typeface="Times New Roman" panose="02020603050405020304" pitchFamily="18" charset="0"/>
              </a:rPr>
              <a:t>3</a:t>
            </a:r>
            <a:r>
              <a:rPr lang="en-US" altLang="zh-CN" sz="1800">
                <a:latin typeface="Times New Roman" panose="02020603050405020304" pitchFamily="18" charset="0"/>
              </a:rPr>
              <a:t> ,</a:t>
            </a:r>
            <a:r>
              <a:rPr lang="en-US" altLang="zh-CN" sz="2000" i="1">
                <a:latin typeface="Times New Roman" panose="02020603050405020304" pitchFamily="18" charset="0"/>
              </a:rPr>
              <a:t>x</a:t>
            </a:r>
            <a:r>
              <a:rPr lang="en-US" altLang="zh-CN" sz="1800" baseline="-25000">
                <a:latin typeface="Times New Roman" panose="02020603050405020304" pitchFamily="18" charset="0"/>
              </a:rPr>
              <a:t>4</a:t>
            </a:r>
            <a:r>
              <a:rPr lang="en-US" altLang="zh-CN" sz="1800">
                <a:latin typeface="Times New Roman" panose="02020603050405020304" pitchFamily="18" charset="0"/>
              </a:rPr>
              <a:t> ,</a:t>
            </a:r>
            <a:r>
              <a:rPr lang="en-US" altLang="zh-CN" sz="2000" i="1">
                <a:latin typeface="Times New Roman" panose="02020603050405020304" pitchFamily="18" charset="0"/>
              </a:rPr>
              <a:t>x</a:t>
            </a:r>
            <a:r>
              <a:rPr lang="en-US" altLang="zh-CN" sz="1800" baseline="-25000">
                <a:latin typeface="Times New Roman" panose="02020603050405020304" pitchFamily="18" charset="0"/>
              </a:rPr>
              <a:t>5</a:t>
            </a:r>
            <a:r>
              <a:rPr lang="en-US" altLang="zh-CN" sz="1800">
                <a:latin typeface="Times New Roman" panose="02020603050405020304" pitchFamily="18" charset="0"/>
              </a:rPr>
              <a:t> ,</a:t>
            </a:r>
            <a:r>
              <a:rPr lang="en-US" altLang="zh-CN" sz="2000" i="1">
                <a:latin typeface="Times New Roman" panose="02020603050405020304" pitchFamily="18" charset="0"/>
              </a:rPr>
              <a:t>x</a:t>
            </a:r>
            <a:r>
              <a:rPr lang="en-US" altLang="zh-CN" sz="1800" baseline="-25000">
                <a:latin typeface="Times New Roman" panose="02020603050405020304" pitchFamily="18" charset="0"/>
              </a:rPr>
              <a:t>6</a:t>
            </a:r>
            <a:r>
              <a:rPr lang="en-US" altLang="zh-CN" sz="1800">
                <a:latin typeface="Times New Roman" panose="02020603050405020304" pitchFamily="18" charset="0"/>
              </a:rPr>
              <a:t> }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374349F8-94AF-8F1F-ED3F-DB98E1A792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090482"/>
              </p:ext>
            </p:extLst>
          </p:nvPr>
        </p:nvGraphicFramePr>
        <p:xfrm>
          <a:off x="4252913" y="3255963"/>
          <a:ext cx="29527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31366" imgH="228501" progId="Equation.3">
                  <p:embed/>
                </p:oleObj>
              </mc:Choice>
              <mc:Fallback>
                <p:oleObj name="公式" r:id="rId8" imgW="1231366" imgH="228501" progId="Equation.3">
                  <p:embed/>
                  <p:pic>
                    <p:nvPicPr>
                      <p:cNvPr id="36871" name="Object 7">
                        <a:extLst>
                          <a:ext uri="{FF2B5EF4-FFF2-40B4-BE49-F238E27FC236}">
                            <a16:creationId xmlns:a16="http://schemas.microsoft.com/office/drawing/2014/main" id="{CBFB56EC-46F1-F03C-627A-D32EF6C40C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3255963"/>
                        <a:ext cx="29527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BF50845F-C6A5-2AED-3633-D8834D3396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15667"/>
              </p:ext>
            </p:extLst>
          </p:nvPr>
        </p:nvGraphicFramePr>
        <p:xfrm>
          <a:off x="3821113" y="3759200"/>
          <a:ext cx="36718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62100" imgH="254000" progId="Equation.3">
                  <p:embed/>
                </p:oleObj>
              </mc:Choice>
              <mc:Fallback>
                <p:oleObj name="公式" r:id="rId10" imgW="1562100" imgH="254000" progId="Equation.3">
                  <p:embed/>
                  <p:pic>
                    <p:nvPicPr>
                      <p:cNvPr id="36872" name="Object 8">
                        <a:extLst>
                          <a:ext uri="{FF2B5EF4-FFF2-40B4-BE49-F238E27FC236}">
                            <a16:creationId xmlns:a16="http://schemas.microsoft.com/office/drawing/2014/main" id="{3448C48D-C7C2-F0DB-DD3B-59D73DB1A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3759200"/>
                        <a:ext cx="36718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8F711FFF-8248-081F-5BE7-05D007C27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3149985"/>
              </p:ext>
            </p:extLst>
          </p:nvPr>
        </p:nvGraphicFramePr>
        <p:xfrm>
          <a:off x="9129713" y="3667125"/>
          <a:ext cx="18002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83693" imgH="215713" progId="Equation.3">
                  <p:embed/>
                </p:oleObj>
              </mc:Choice>
              <mc:Fallback>
                <p:oleObj name="公式" r:id="rId12" imgW="583693" imgH="215713" progId="Equation.3">
                  <p:embed/>
                  <p:pic>
                    <p:nvPicPr>
                      <p:cNvPr id="36873" name="Object 9">
                        <a:extLst>
                          <a:ext uri="{FF2B5EF4-FFF2-40B4-BE49-F238E27FC236}">
                            <a16:creationId xmlns:a16="http://schemas.microsoft.com/office/drawing/2014/main" id="{01F99824-B050-2C65-1E9F-B8ACE1E0C9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9713" y="3667125"/>
                        <a:ext cx="18002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6075CCDB-859F-855A-45C8-A2C88BE6D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249517"/>
              </p:ext>
            </p:extLst>
          </p:nvPr>
        </p:nvGraphicFramePr>
        <p:xfrm>
          <a:off x="9066213" y="4325938"/>
          <a:ext cx="17287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07780" imgH="253890" progId="Equation.3">
                  <p:embed/>
                </p:oleObj>
              </mc:Choice>
              <mc:Fallback>
                <p:oleObj name="公式" r:id="rId14" imgW="507780" imgH="253890" progId="Equation.3">
                  <p:embed/>
                  <p:pic>
                    <p:nvPicPr>
                      <p:cNvPr id="36874" name="Object 10">
                        <a:extLst>
                          <a:ext uri="{FF2B5EF4-FFF2-40B4-BE49-F238E27FC236}">
                            <a16:creationId xmlns:a16="http://schemas.microsoft.com/office/drawing/2014/main" id="{282FE421-8A4A-0AE1-3CD4-CDCF86D6E5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213" y="4325938"/>
                        <a:ext cx="172878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7505088A-593E-CE55-B9AF-84A4A84D7C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95876"/>
              </p:ext>
            </p:extLst>
          </p:nvPr>
        </p:nvGraphicFramePr>
        <p:xfrm>
          <a:off x="8970963" y="2662238"/>
          <a:ext cx="2159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850900" imgH="228600" progId="Equation.3">
                  <p:embed/>
                </p:oleObj>
              </mc:Choice>
              <mc:Fallback>
                <p:oleObj name="公式" r:id="rId16" imgW="850900" imgH="228600" progId="Equation.3">
                  <p:embed/>
                  <p:pic>
                    <p:nvPicPr>
                      <p:cNvPr id="36875" name="Object 11">
                        <a:extLst>
                          <a:ext uri="{FF2B5EF4-FFF2-40B4-BE49-F238E27FC236}">
                            <a16:creationId xmlns:a16="http://schemas.microsoft.com/office/drawing/2014/main" id="{74453642-0462-D198-5175-6976A554F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0963" y="2662238"/>
                        <a:ext cx="21590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98ECDC5B-99DC-658F-381A-B317555485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74655"/>
              </p:ext>
            </p:extLst>
          </p:nvPr>
        </p:nvGraphicFramePr>
        <p:xfrm>
          <a:off x="3892550" y="2679700"/>
          <a:ext cx="41767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854200" imgH="254000" progId="Equation.3">
                  <p:embed/>
                </p:oleObj>
              </mc:Choice>
              <mc:Fallback>
                <p:oleObj name="公式" r:id="rId18" imgW="1854200" imgH="254000" progId="Equation.3">
                  <p:embed/>
                  <p:pic>
                    <p:nvPicPr>
                      <p:cNvPr id="36876" name="Object 12">
                        <a:extLst>
                          <a:ext uri="{FF2B5EF4-FFF2-40B4-BE49-F238E27FC236}">
                            <a16:creationId xmlns:a16="http://schemas.microsoft.com/office/drawing/2014/main" id="{4083FFF3-0506-CC44-CC81-9EC0E0C24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2679700"/>
                        <a:ext cx="41767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A260FFA4-D8EF-9374-773B-37CF1156C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28146"/>
              </p:ext>
            </p:extLst>
          </p:nvPr>
        </p:nvGraphicFramePr>
        <p:xfrm>
          <a:off x="8682038" y="1517650"/>
          <a:ext cx="24971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040948" imgH="228501" progId="Equation.3">
                  <p:embed/>
                </p:oleObj>
              </mc:Choice>
              <mc:Fallback>
                <p:oleObj name="公式" r:id="rId20" imgW="1040948" imgH="228501" progId="Equation.3">
                  <p:embed/>
                  <p:pic>
                    <p:nvPicPr>
                      <p:cNvPr id="36877" name="Object 13">
                        <a:extLst>
                          <a:ext uri="{FF2B5EF4-FFF2-40B4-BE49-F238E27FC236}">
                            <a16:creationId xmlns:a16="http://schemas.microsoft.com/office/drawing/2014/main" id="{6DF6E4B4-5BFD-9E0E-FA08-B285298D9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2038" y="1517650"/>
                        <a:ext cx="24971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B089CBBB-14E1-79FB-650D-10E96E3D7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48503"/>
              </p:ext>
            </p:extLst>
          </p:nvPr>
        </p:nvGraphicFramePr>
        <p:xfrm>
          <a:off x="8577263" y="2100263"/>
          <a:ext cx="30448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295400" imgH="254000" progId="Equation.3">
                  <p:embed/>
                </p:oleObj>
              </mc:Choice>
              <mc:Fallback>
                <p:oleObj name="公式" r:id="rId22" imgW="1295400" imgH="254000" progId="Equation.3">
                  <p:embed/>
                  <p:pic>
                    <p:nvPicPr>
                      <p:cNvPr id="36878" name="Object 14">
                        <a:extLst>
                          <a:ext uri="{FF2B5EF4-FFF2-40B4-BE49-F238E27FC236}">
                            <a16:creationId xmlns:a16="http://schemas.microsoft.com/office/drawing/2014/main" id="{19BADCEB-AD82-ADBF-F128-2734A53931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7263" y="2100263"/>
                        <a:ext cx="30448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>
            <a:extLst>
              <a:ext uri="{FF2B5EF4-FFF2-40B4-BE49-F238E27FC236}">
                <a16:creationId xmlns:a16="http://schemas.microsoft.com/office/drawing/2014/main" id="{E89C27DE-A092-0B3E-9F65-76319BF6E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651379"/>
              </p:ext>
            </p:extLst>
          </p:nvPr>
        </p:nvGraphicFramePr>
        <p:xfrm>
          <a:off x="8429625" y="3127375"/>
          <a:ext cx="24177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028254" imgH="253890" progId="Equation.3">
                  <p:embed/>
                </p:oleObj>
              </mc:Choice>
              <mc:Fallback>
                <p:oleObj name="公式" r:id="rId24" imgW="1028254" imgH="253890" progId="Equation.3">
                  <p:embed/>
                  <p:pic>
                    <p:nvPicPr>
                      <p:cNvPr id="36879" name="Object 15">
                        <a:extLst>
                          <a:ext uri="{FF2B5EF4-FFF2-40B4-BE49-F238E27FC236}">
                            <a16:creationId xmlns:a16="http://schemas.microsoft.com/office/drawing/2014/main" id="{5467E018-5544-F2DF-04FB-03AA873C2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5" y="3127375"/>
                        <a:ext cx="24177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0">
            <a:extLst>
              <a:ext uri="{FF2B5EF4-FFF2-40B4-BE49-F238E27FC236}">
                <a16:creationId xmlns:a16="http://schemas.microsoft.com/office/drawing/2014/main" id="{8015809C-4689-8130-BE85-93CED6A0A391}"/>
              </a:ext>
            </a:extLst>
          </p:cNvPr>
          <p:cNvGrpSpPr>
            <a:grpSpLocks/>
          </p:cNvGrpSpPr>
          <p:nvPr/>
        </p:nvGrpSpPr>
        <p:grpSpPr bwMode="auto">
          <a:xfrm>
            <a:off x="3532188" y="4799013"/>
            <a:ext cx="7777162" cy="1727200"/>
            <a:chOff x="204" y="845"/>
            <a:chExt cx="5398" cy="1043"/>
          </a:xfrm>
        </p:grpSpPr>
        <p:graphicFrame>
          <p:nvGraphicFramePr>
            <p:cNvPr id="17" name="Object 3">
              <a:extLst>
                <a:ext uri="{FF2B5EF4-FFF2-40B4-BE49-F238E27FC236}">
                  <a16:creationId xmlns:a16="http://schemas.microsoft.com/office/drawing/2014/main" id="{B4E61A12-542A-452F-6403-BA47C421AE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845"/>
            <a:ext cx="5398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3733800" imgH="368300" progId="Equation.3">
                    <p:embed/>
                  </p:oleObj>
                </mc:Choice>
                <mc:Fallback>
                  <p:oleObj name="公式" r:id="rId26" imgW="3733800" imgH="368300" progId="Equation.3">
                    <p:embed/>
                    <p:pic>
                      <p:nvPicPr>
                        <p:cNvPr id="36890" name="Object 3">
                          <a:extLst>
                            <a:ext uri="{FF2B5EF4-FFF2-40B4-BE49-F238E27FC236}">
                              <a16:creationId xmlns:a16="http://schemas.microsoft.com/office/drawing/2014/main" id="{C7693EEB-9D98-4208-88FB-D62763F3CF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845"/>
                          <a:ext cx="5398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">
              <a:extLst>
                <a:ext uri="{FF2B5EF4-FFF2-40B4-BE49-F238E27FC236}">
                  <a16:creationId xmlns:a16="http://schemas.microsoft.com/office/drawing/2014/main" id="{AA850F61-CE27-5B39-54BD-9D5D7425D2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1480"/>
            <a:ext cx="353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968500" imgH="254000" progId="Equation.3">
                    <p:embed/>
                  </p:oleObj>
                </mc:Choice>
                <mc:Fallback>
                  <p:oleObj name="公式" r:id="rId28" imgW="1968500" imgH="254000" progId="Equation.3">
                    <p:embed/>
                    <p:pic>
                      <p:nvPicPr>
                        <p:cNvPr id="36891" name="Object 5">
                          <a:extLst>
                            <a:ext uri="{FF2B5EF4-FFF2-40B4-BE49-F238E27FC236}">
                              <a16:creationId xmlns:a16="http://schemas.microsoft.com/office/drawing/2014/main" id="{454B42F2-FF1F-B9A2-7BCE-7E5737C46C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480"/>
                          <a:ext cx="353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311C2FAB-F591-8488-F5F6-266B8D14E3DA}"/>
              </a:ext>
            </a:extLst>
          </p:cNvPr>
          <p:cNvSpPr/>
          <p:nvPr/>
        </p:nvSpPr>
        <p:spPr>
          <a:xfrm>
            <a:off x="3965575" y="1317625"/>
            <a:ext cx="3527425" cy="45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23FDED-2344-26AF-D3C4-BFDDB599AF9A}"/>
              </a:ext>
            </a:extLst>
          </p:cNvPr>
          <p:cNvSpPr/>
          <p:nvPr/>
        </p:nvSpPr>
        <p:spPr>
          <a:xfrm>
            <a:off x="3641725" y="1793875"/>
            <a:ext cx="4457700" cy="493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969F94-7300-7C5E-5508-8B325A8298BA}"/>
              </a:ext>
            </a:extLst>
          </p:cNvPr>
          <p:cNvSpPr/>
          <p:nvPr/>
        </p:nvSpPr>
        <p:spPr>
          <a:xfrm>
            <a:off x="4103688" y="2274888"/>
            <a:ext cx="3676650" cy="450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39432D-E3EA-A67E-F620-F09A802ABD8B}"/>
              </a:ext>
            </a:extLst>
          </p:cNvPr>
          <p:cNvSpPr/>
          <p:nvPr/>
        </p:nvSpPr>
        <p:spPr>
          <a:xfrm>
            <a:off x="3875088" y="2636838"/>
            <a:ext cx="4176712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883B3F-8AF0-275B-D497-DA7DD86D1992}"/>
              </a:ext>
            </a:extLst>
          </p:cNvPr>
          <p:cNvSpPr/>
          <p:nvPr/>
        </p:nvSpPr>
        <p:spPr>
          <a:xfrm>
            <a:off x="3530600" y="3294063"/>
            <a:ext cx="396081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48EF90B-B5CC-1C33-EDD5-A386E76FA11C}"/>
              </a:ext>
            </a:extLst>
          </p:cNvPr>
          <p:cNvSpPr/>
          <p:nvPr/>
        </p:nvSpPr>
        <p:spPr>
          <a:xfrm>
            <a:off x="8389938" y="1390650"/>
            <a:ext cx="3290887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6EA7597-885F-C39E-BD1B-87E9EB430D43}"/>
              </a:ext>
            </a:extLst>
          </p:cNvPr>
          <p:cNvSpPr/>
          <p:nvPr/>
        </p:nvSpPr>
        <p:spPr>
          <a:xfrm>
            <a:off x="3244850" y="4776788"/>
            <a:ext cx="8064500" cy="1749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F77F280-35CD-7E5F-CFE2-DE8313D60BC6}"/>
              </a:ext>
            </a:extLst>
          </p:cNvPr>
          <p:cNvSpPr/>
          <p:nvPr/>
        </p:nvSpPr>
        <p:spPr>
          <a:xfrm>
            <a:off x="8329613" y="2681288"/>
            <a:ext cx="3292475" cy="1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02E8A2-FD92-217D-E10C-CCC8278B60E3}"/>
              </a:ext>
            </a:extLst>
          </p:cNvPr>
          <p:cNvSpPr/>
          <p:nvPr/>
        </p:nvSpPr>
        <p:spPr>
          <a:xfrm>
            <a:off x="8453438" y="3757613"/>
            <a:ext cx="3292475" cy="1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8E53618-E6A2-8984-0D11-5E64532F5081}"/>
              </a:ext>
            </a:extLst>
          </p:cNvPr>
          <p:cNvGrpSpPr/>
          <p:nvPr/>
        </p:nvGrpSpPr>
        <p:grpSpPr>
          <a:xfrm>
            <a:off x="237924" y="268399"/>
            <a:ext cx="2913263" cy="1049225"/>
            <a:chOff x="406400" y="2790333"/>
            <a:chExt cx="2751709" cy="8856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F039A4D-6015-8038-1328-6E9FEB6A1674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矩形: 圆角 4">
              <a:extLst>
                <a:ext uri="{FF2B5EF4-FFF2-40B4-BE49-F238E27FC236}">
                  <a16:creationId xmlns:a16="http://schemas.microsoft.com/office/drawing/2014/main" id="{F3BB892C-4335-6E9C-0CF0-445CB64A72A1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3600" dirty="0">
                  <a:latin typeface="宋体" panose="02010600030101010101" pitchFamily="2" charset="-122"/>
                </a:rPr>
                <a:t>λ</a:t>
              </a:r>
              <a:r>
                <a:rPr lang="zh-TW" altLang="en-US" sz="3600" dirty="0">
                  <a:latin typeface="宋体" panose="02010600030101010101" pitchFamily="2" charset="-122"/>
                </a:rPr>
                <a:t>截集</a:t>
              </a:r>
              <a:r>
                <a:rPr lang="zh-CN" altLang="en-US" sz="3600" dirty="0">
                  <a:latin typeface="宋体" panose="02010600030101010101" pitchFamily="2" charset="-122"/>
                </a:rPr>
                <a:t>举例</a:t>
              </a:r>
              <a:endParaRPr lang="zh-CN" alt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6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EDAA75F-7CFC-6AB1-B21F-CF1CB737CFE7}"/>
              </a:ext>
            </a:extLst>
          </p:cNvPr>
          <p:cNvGrpSpPr/>
          <p:nvPr/>
        </p:nvGrpSpPr>
        <p:grpSpPr>
          <a:xfrm>
            <a:off x="237924" y="268400"/>
            <a:ext cx="4664582" cy="833288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01F38A7-32DE-808B-C3B5-A492AD2C8287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83A54001-1C85-D161-3861-8AC85EA6583A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分解定理及其作用</a:t>
              </a:r>
              <a:endParaRPr lang="zh-CN" altLang="en-US" sz="3600" kern="1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3063CA6-9779-533D-E037-1EF93122AA4E}"/>
              </a:ext>
            </a:extLst>
          </p:cNvPr>
          <p:cNvGrpSpPr/>
          <p:nvPr/>
        </p:nvGrpSpPr>
        <p:grpSpPr>
          <a:xfrm>
            <a:off x="813062" y="1211748"/>
            <a:ext cx="9173497" cy="990600"/>
            <a:chOff x="824079" y="1591841"/>
            <a:chExt cx="9173497" cy="990600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30E24FEF-F21B-F8D1-F326-702374880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079" y="1628334"/>
              <a:ext cx="7492335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TW" altLang="zh-CN" sz="2800" dirty="0">
                  <a:latin typeface="宋体" panose="02010600030101010101" pitchFamily="2" charset="-122"/>
                </a:rPr>
                <a:t>设</a:t>
              </a:r>
              <a:r>
                <a:rPr lang="en-US" altLang="zh-TW" sz="2800" dirty="0">
                  <a:latin typeface="宋体" panose="02010600030101010101" pitchFamily="2" charset="-122"/>
                </a:rPr>
                <a:t>A</a:t>
              </a:r>
              <a:r>
                <a:rPr lang="zh-TW" altLang="en-US" sz="2800" dirty="0">
                  <a:latin typeface="宋体" panose="02010600030101010101" pitchFamily="2" charset="-122"/>
                </a:rPr>
                <a:t>为论域</a:t>
              </a:r>
              <a:r>
                <a:rPr lang="en-US" altLang="zh-TW" sz="2800" dirty="0">
                  <a:latin typeface="宋体" panose="02010600030101010101" pitchFamily="2" charset="-122"/>
                </a:rPr>
                <a:t>X</a:t>
              </a:r>
              <a:r>
                <a:rPr lang="zh-TW" altLang="en-US" sz="2800" dirty="0">
                  <a:latin typeface="宋体" panose="02010600030101010101" pitchFamily="2" charset="-122"/>
                </a:rPr>
                <a:t>上的模糊集合</a:t>
              </a:r>
              <a:r>
                <a:rPr lang="en-US" altLang="zh-TW" sz="2800" dirty="0">
                  <a:latin typeface="宋体" panose="02010600030101010101" pitchFamily="2" charset="-122"/>
                </a:rPr>
                <a:t>,</a:t>
              </a:r>
              <a:r>
                <a:rPr lang="en-US" altLang="zh-CN" sz="2800" dirty="0" err="1">
                  <a:latin typeface="宋体" panose="02010600030101010101" pitchFamily="2" charset="-122"/>
                </a:rPr>
                <a:t>A</a:t>
              </a:r>
              <a:r>
                <a:rPr lang="en-US" altLang="zh-CN" sz="2800" baseline="-25000" dirty="0" err="1">
                  <a:latin typeface="宋体" panose="02010600030101010101" pitchFamily="2" charset="-122"/>
                </a:rPr>
                <a:t>λ</a:t>
              </a:r>
              <a:r>
                <a:rPr lang="zh-TW" altLang="en-US" sz="2800" dirty="0">
                  <a:latin typeface="宋体" panose="02010600030101010101" pitchFamily="2" charset="-122"/>
                </a:rPr>
                <a:t>是</a:t>
              </a:r>
              <a:r>
                <a:rPr lang="en-US" altLang="zh-TW" sz="2800" dirty="0">
                  <a:latin typeface="宋体" panose="02010600030101010101" pitchFamily="2" charset="-122"/>
                </a:rPr>
                <a:t>A</a:t>
              </a:r>
              <a:r>
                <a:rPr lang="zh-TW" altLang="en-US" sz="2800" dirty="0">
                  <a:latin typeface="宋体" panose="02010600030101010101" pitchFamily="2" charset="-122"/>
                </a:rPr>
                <a:t>的截集</a:t>
              </a:r>
              <a:r>
                <a:rPr lang="en-US" altLang="zh-TW" sz="2800" dirty="0">
                  <a:latin typeface="宋体" panose="02010600030101010101" pitchFamily="2" charset="-122"/>
                </a:rPr>
                <a:t>,</a:t>
              </a:r>
              <a:r>
                <a:rPr lang="zh-TW" altLang="en-US" sz="2800" dirty="0">
                  <a:latin typeface="宋体" panose="02010600030101010101" pitchFamily="2" charset="-122"/>
                </a:rPr>
                <a:t>则有</a:t>
              </a:r>
              <a:r>
                <a:rPr lang="en-US" altLang="zh-TW" sz="2800" dirty="0">
                  <a:latin typeface="宋体" panose="02010600030101010101" pitchFamily="2" charset="-122"/>
                </a:rPr>
                <a:t>	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6" name="Object 10">
              <a:extLst>
                <a:ext uri="{FF2B5EF4-FFF2-40B4-BE49-F238E27FC236}">
                  <a16:creationId xmlns:a16="http://schemas.microsoft.com/office/drawing/2014/main" id="{E351CED4-962F-846C-E2F4-AE0569FB86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5098561"/>
                </p:ext>
              </p:extLst>
            </p:nvPr>
          </p:nvGraphicFramePr>
          <p:xfrm>
            <a:off x="8316414" y="1591841"/>
            <a:ext cx="1681162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50900" imgH="368300" progId="Equation.DSMT4">
                    <p:embed/>
                  </p:oleObj>
                </mc:Choice>
                <mc:Fallback>
                  <p:oleObj name="Equation" r:id="rId2" imgW="850900" imgH="368300" progId="Equation.DSMT4">
                    <p:embed/>
                    <p:pic>
                      <p:nvPicPr>
                        <p:cNvPr id="37893" name="Object 10">
                          <a:extLst>
                            <a:ext uri="{FF2B5EF4-FFF2-40B4-BE49-F238E27FC236}">
                              <a16:creationId xmlns:a16="http://schemas.microsoft.com/office/drawing/2014/main" id="{581428E0-7097-407B-1543-F498192BAA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6414" y="1591841"/>
                          <a:ext cx="1681162" cy="99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5BF218F4-C2BC-CC06-648E-60B6302C6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50" y="2155852"/>
            <a:ext cx="11241747" cy="427809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dirty="0">
                <a:latin typeface="宋体" panose="02010600030101010101" pitchFamily="2" charset="-122"/>
              </a:rPr>
              <a:t>这个定理说明了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</a:rPr>
              <a:t>大</a:t>
            </a:r>
            <a:r>
              <a:rPr lang="zh-TW" altLang="en-US" sz="2800" dirty="0">
                <a:latin typeface="宋体" panose="02010600030101010101" pitchFamily="2" charset="-122"/>
              </a:rPr>
              <a:t>量、甚至无限多的</a:t>
            </a:r>
            <a:r>
              <a:rPr lang="zh-TW" altLang="en-US" sz="2800" dirty="0">
                <a:highlight>
                  <a:srgbClr val="FFFF00"/>
                </a:highlight>
                <a:latin typeface="宋体" panose="02010600030101010101" pitchFamily="2" charset="-122"/>
              </a:rPr>
              <a:t>清晰事物</a:t>
            </a:r>
            <a:r>
              <a:rPr lang="zh-TW" altLang="en-US" sz="2800" dirty="0">
                <a:latin typeface="宋体" panose="02010600030101010101" pitchFamily="2" charset="-122"/>
              </a:rPr>
              <a:t>重叠</a:t>
            </a:r>
            <a:r>
              <a:rPr lang="zh-CN" altLang="en-US" sz="2800" dirty="0">
                <a:latin typeface="宋体" panose="02010600030101010101" pitchFamily="2" charset="-122"/>
              </a:rPr>
              <a:t>加在一起，总</a:t>
            </a:r>
            <a:r>
              <a:rPr lang="zh-TW" altLang="en-US" sz="2800" dirty="0">
                <a:latin typeface="宋体" panose="02010600030101010101" pitchFamily="2" charset="-122"/>
              </a:rPr>
              <a:t>体上就形成了模糊事物</a:t>
            </a:r>
            <a:r>
              <a:rPr lang="zh-CN" altLang="en-US" sz="2800" dirty="0">
                <a:latin typeface="宋体" panose="02010600030101010101" pitchFamily="2" charset="-122"/>
              </a:rPr>
              <a:t>，反映了清晰现象与模糊现象之间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从量变到质变</a:t>
            </a:r>
            <a:r>
              <a:rPr lang="zh-CN" altLang="en-US" sz="2800" dirty="0">
                <a:latin typeface="宋体" panose="02010600030101010101" pitchFamily="2" charset="-122"/>
              </a:rPr>
              <a:t>的过程</a:t>
            </a:r>
            <a:endParaRPr lang="en-US" altLang="zh-TW" sz="2800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endParaRPr lang="en-US" altLang="zh-TW" sz="2800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</a:rPr>
              <a:t>模糊集合分解为一系列更简单的经典集合，类似于数学上将复杂曲线分解为一系列</a:t>
            </a:r>
            <a:r>
              <a:rPr lang="zh-CN" altLang="en-US" sz="2800" dirty="0">
                <a:highlight>
                  <a:srgbClr val="FFFF00"/>
                </a:highlight>
                <a:latin typeface="宋体" panose="02010600030101010101" pitchFamily="2" charset="-122"/>
              </a:rPr>
              <a:t>阶梯形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折线</a:t>
            </a:r>
            <a:r>
              <a:rPr lang="zh-CN" altLang="en-US" sz="2800" dirty="0">
                <a:latin typeface="宋体" panose="02010600030101010101" pitchFamily="2" charset="-122"/>
              </a:rPr>
              <a:t>进行求解的过程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宋体" panose="02010600030101010101" pitchFamily="2" charset="-122"/>
              </a:rPr>
              <a:t>分解定理在模糊数学中扮演着桥梁的角色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1200150" lvl="1" indent="-457200"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</a:rPr>
              <a:t>模糊集合论中的问题转化为经典集合论的问题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1200150" lvl="1" indent="-457200">
              <a:spcBef>
                <a:spcPct val="0"/>
              </a:spcBef>
              <a:buClr>
                <a:srgbClr val="C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宋体" panose="02010600030101010101" pitchFamily="2" charset="-122"/>
              </a:rPr>
              <a:t>使得模糊数学问题在经典数学框架下进行分析和解决</a:t>
            </a:r>
          </a:p>
        </p:txBody>
      </p:sp>
    </p:spTree>
    <p:extLst>
      <p:ext uri="{BB962C8B-B14F-4D97-AF65-F5344CB8AC3E}">
        <p14:creationId xmlns:p14="http://schemas.microsoft.com/office/powerpoint/2010/main" val="38206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7AD0B49-4C28-31D0-9CCD-333B5AD84E8C}"/>
              </a:ext>
            </a:extLst>
          </p:cNvPr>
          <p:cNvGrpSpPr/>
          <p:nvPr/>
        </p:nvGrpSpPr>
        <p:grpSpPr>
          <a:xfrm>
            <a:off x="237924" y="136195"/>
            <a:ext cx="2913263" cy="1049225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3F8880C5-3E93-81EC-D438-383CDD757A48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A355C43E-8B8F-03D5-E05C-B58C8A8C6496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模糊关系</a:t>
              </a:r>
              <a:endParaRPr lang="zh-CN" altLang="en-US" sz="3600" kern="1200" dirty="0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8B799A3D-2E3C-80EC-F3DC-D766CB16EE2A}"/>
              </a:ext>
            </a:extLst>
          </p:cNvPr>
          <p:cNvSpPr txBox="1">
            <a:spLocks noChangeArrowheads="1"/>
          </p:cNvSpPr>
          <p:nvPr/>
        </p:nvSpPr>
        <p:spPr>
          <a:xfrm>
            <a:off x="499285" y="1275570"/>
            <a:ext cx="10920380" cy="37325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关系：</a:t>
            </a:r>
            <a:r>
              <a:rPr lang="zh-CN" altLang="en-US" dirty="0"/>
              <a:t>描写事物之间联系的数学模型。如： </a:t>
            </a:r>
            <a:endParaRPr lang="en-US" altLang="zh-CN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x </a:t>
            </a:r>
            <a:r>
              <a:rPr lang="zh-CN" altLang="en-US" dirty="0"/>
              <a:t>对 </a:t>
            </a:r>
            <a:r>
              <a:rPr lang="en-US" altLang="zh-CN" dirty="0"/>
              <a:t>y </a:t>
            </a:r>
            <a:r>
              <a:rPr lang="zh-CN" altLang="en-US" dirty="0"/>
              <a:t>有余弦关系（ </a:t>
            </a:r>
            <a:r>
              <a:rPr lang="en-US" altLang="zh-CN" dirty="0"/>
              <a:t>y=cos x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a </a:t>
            </a:r>
            <a:r>
              <a:rPr lang="zh-CN" altLang="en-US" dirty="0"/>
              <a:t>对 </a:t>
            </a:r>
            <a:r>
              <a:rPr lang="en-US" altLang="zh-CN" dirty="0"/>
              <a:t>b </a:t>
            </a:r>
            <a:r>
              <a:rPr lang="zh-CN" altLang="en-US" dirty="0"/>
              <a:t>有大小关系（ </a:t>
            </a:r>
            <a:r>
              <a:rPr lang="en-US" altLang="zh-CN" dirty="0"/>
              <a:t>a&gt;b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en-US" altLang="zh-CN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集合的笛卡尔积：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dirty="0">
                <a:latin typeface="宋体" panose="02010600030101010101" pitchFamily="2" charset="-122"/>
              </a:rPr>
              <a:t>  </a:t>
            </a:r>
            <a:r>
              <a:rPr lang="zh-TW" altLang="en-US" sz="2400" dirty="0"/>
              <a:t>给定集合</a:t>
            </a:r>
            <a:r>
              <a:rPr lang="en-US" altLang="zh-TW" sz="2400" dirty="0"/>
              <a:t>X</a:t>
            </a:r>
            <a:r>
              <a:rPr lang="zh-TW" altLang="en-US" sz="2400" dirty="0"/>
              <a:t>和</a:t>
            </a:r>
            <a:r>
              <a:rPr lang="en-US" altLang="zh-TW" sz="2400" dirty="0"/>
              <a:t>Y, </a:t>
            </a:r>
            <a:r>
              <a:rPr lang="zh-TW" altLang="en-US" sz="2400" dirty="0"/>
              <a:t>由全体</a:t>
            </a:r>
            <a:r>
              <a:rPr lang="zh-CN" altLang="en-US" sz="2400" b="1" dirty="0">
                <a:solidFill>
                  <a:srgbClr val="FF0000"/>
                </a:solidFill>
              </a:rPr>
              <a:t>序偶</a:t>
            </a:r>
            <a:r>
              <a:rPr lang="en-US" altLang="zh-TW" sz="2400" dirty="0"/>
              <a:t>(</a:t>
            </a:r>
            <a:r>
              <a:rPr lang="en-US" altLang="zh-CN" sz="2400" dirty="0" err="1"/>
              <a:t>x</a:t>
            </a:r>
            <a:r>
              <a:rPr lang="en-US" altLang="zh-TW" sz="2400" dirty="0" err="1"/>
              <a:t>,y</a:t>
            </a:r>
            <a:r>
              <a:rPr lang="en-US" altLang="zh-TW" sz="2400" dirty="0"/>
              <a:t>)(</a:t>
            </a:r>
            <a:r>
              <a:rPr lang="en-US" altLang="zh-CN" sz="2400" dirty="0" err="1"/>
              <a:t>x∈X,y∈Y</a:t>
            </a:r>
            <a:r>
              <a:rPr lang="en-US" altLang="zh-TW" sz="2400" dirty="0"/>
              <a:t>)</a:t>
            </a:r>
            <a:r>
              <a:rPr lang="zh-TW" altLang="en-US" sz="2400" dirty="0"/>
              <a:t>组成的集合</a:t>
            </a:r>
            <a:r>
              <a:rPr lang="en-US" altLang="zh-TW" sz="2400" dirty="0"/>
              <a:t>, </a:t>
            </a:r>
            <a:r>
              <a:rPr lang="zh-TW" altLang="en-US" sz="2400" dirty="0"/>
              <a:t>叫做</a:t>
            </a:r>
            <a:r>
              <a:rPr lang="en-US" altLang="zh-TW" sz="2400" dirty="0"/>
              <a:t>X</a:t>
            </a:r>
            <a:r>
              <a:rPr lang="zh-TW" altLang="en-US" sz="2400" dirty="0"/>
              <a:t>与</a:t>
            </a:r>
            <a:r>
              <a:rPr lang="en-US" altLang="zh-TW" sz="2400" dirty="0"/>
              <a:t>Y</a:t>
            </a:r>
            <a:r>
              <a:rPr lang="zh-TW" altLang="en-US" sz="2400" dirty="0"/>
              <a:t>的</a:t>
            </a:r>
            <a:r>
              <a:rPr lang="zh-TW" altLang="en-US" sz="2400" b="1" dirty="0">
                <a:solidFill>
                  <a:srgbClr val="FF0000"/>
                </a:solidFill>
              </a:rPr>
              <a:t>笛卡儿积</a:t>
            </a:r>
            <a:r>
              <a:rPr lang="en-US" altLang="zh-CN" sz="2400" dirty="0"/>
              <a:t>(</a:t>
            </a:r>
            <a:r>
              <a:rPr lang="zh-TW" altLang="en-US" sz="2400" dirty="0"/>
              <a:t>或称</a:t>
            </a:r>
            <a:r>
              <a:rPr lang="zh-TW" altLang="en-US" sz="2400" b="1" dirty="0">
                <a:solidFill>
                  <a:srgbClr val="FF0000"/>
                </a:solidFill>
              </a:rPr>
              <a:t>直积</a:t>
            </a:r>
            <a:r>
              <a:rPr lang="en-US" altLang="zh-TW" sz="2400" dirty="0"/>
              <a:t>),</a:t>
            </a:r>
            <a:r>
              <a:rPr lang="zh-TW" altLang="en-US" sz="2400" dirty="0"/>
              <a:t>记做</a:t>
            </a:r>
            <a:r>
              <a:rPr lang="zh-CN" altLang="en-US" sz="2400" dirty="0"/>
              <a:t>：</a:t>
            </a:r>
            <a:r>
              <a:rPr lang="zh-TW" altLang="en-US" sz="2400" dirty="0"/>
              <a:t>   </a:t>
            </a:r>
            <a:endParaRPr lang="en-US" altLang="zh-TW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400" dirty="0"/>
              <a:t>        </a:t>
            </a:r>
            <a:r>
              <a:rPr lang="zh-TW" altLang="en-US" sz="2400" dirty="0"/>
              <a:t>                         </a:t>
            </a:r>
            <a:r>
              <a:rPr lang="en-US" altLang="zh-TW" sz="2400" dirty="0"/>
              <a:t>X×Y</a:t>
            </a:r>
            <a:r>
              <a:rPr lang="en-US" altLang="zh-CN" sz="2400" dirty="0"/>
              <a:t>= {(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)|</a:t>
            </a:r>
            <a:r>
              <a:rPr lang="en-US" altLang="zh-CN" sz="2400" dirty="0" err="1"/>
              <a:t>x∈X,y∈Y</a:t>
            </a:r>
            <a:r>
              <a:rPr lang="en-US" altLang="zh-CN" sz="2400" dirty="0"/>
              <a:t>}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7D4B793-284D-9ED4-3C4E-C1E15068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85" y="5058555"/>
            <a:ext cx="498711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r>
              <a:rPr lang="zh-CN" altLang="en-US" sz="2800" dirty="0">
                <a:solidFill>
                  <a:schemeClr val="tx2"/>
                </a:solidFill>
              </a:rPr>
              <a:t>设</a:t>
            </a:r>
            <a:r>
              <a:rPr lang="en-US" altLang="zh-CN" sz="2800" i="1" dirty="0">
                <a:solidFill>
                  <a:schemeClr val="tx2"/>
                </a:solidFill>
              </a:rPr>
              <a:t>X</a:t>
            </a:r>
            <a:r>
              <a:rPr lang="en-US" altLang="zh-CN" sz="2800" dirty="0">
                <a:solidFill>
                  <a:schemeClr val="tx2"/>
                </a:solidFill>
              </a:rPr>
              <a:t>={0, 1}, </a:t>
            </a:r>
            <a:r>
              <a:rPr lang="en-US" altLang="zh-CN" sz="2800" i="1" dirty="0">
                <a:solidFill>
                  <a:schemeClr val="tx2"/>
                </a:solidFill>
              </a:rPr>
              <a:t>Y</a:t>
            </a:r>
            <a:r>
              <a:rPr lang="en-US" altLang="zh-CN" sz="2800" dirty="0">
                <a:solidFill>
                  <a:schemeClr val="tx2"/>
                </a:solidFill>
              </a:rPr>
              <a:t>={a, b, c}, </a:t>
            </a:r>
            <a:r>
              <a:rPr lang="zh-CN" altLang="en-US" sz="2800" dirty="0">
                <a:solidFill>
                  <a:schemeClr val="tx2"/>
                </a:solidFill>
              </a:rPr>
              <a:t>则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4CE441-E670-E7D3-91FF-3CB1239EAB71}"/>
              </a:ext>
            </a:extLst>
          </p:cNvPr>
          <p:cNvGrpSpPr>
            <a:grpSpLocks/>
          </p:cNvGrpSpPr>
          <p:nvPr/>
        </p:nvGrpSpPr>
        <p:grpSpPr bwMode="auto">
          <a:xfrm>
            <a:off x="5644308" y="5149441"/>
            <a:ext cx="6240826" cy="1128279"/>
            <a:chOff x="657" y="754"/>
            <a:chExt cx="4219" cy="589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C92C4767-4557-7216-2153-9D6D2AEB9F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754"/>
            <a:ext cx="421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717800" imgH="203200" progId="Equation.3">
                    <p:embed/>
                  </p:oleObj>
                </mc:Choice>
                <mc:Fallback>
                  <p:oleObj name="公式" r:id="rId2" imgW="2717800" imgH="203200" progId="Equation.3">
                    <p:embed/>
                    <p:pic>
                      <p:nvPicPr>
                        <p:cNvPr id="39942" name="Object 7">
                          <a:extLst>
                            <a:ext uri="{FF2B5EF4-FFF2-40B4-BE49-F238E27FC236}">
                              <a16:creationId xmlns:a16="http://schemas.microsoft.com/office/drawing/2014/main" id="{CA5F9D41-ADA9-AD1E-1F98-7D1FDBB5B0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754"/>
                          <a:ext cx="421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8171D192-35A7-2E82-2E4D-5765DF9B57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071"/>
            <a:ext cx="421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616200" imgH="203200" progId="Equation.3">
                    <p:embed/>
                  </p:oleObj>
                </mc:Choice>
                <mc:Fallback>
                  <p:oleObj name="公式" r:id="rId4" imgW="2616200" imgH="203200" progId="Equation.3">
                    <p:embed/>
                    <p:pic>
                      <p:nvPicPr>
                        <p:cNvPr id="39943" name="Object 8">
                          <a:extLst>
                            <a:ext uri="{FF2B5EF4-FFF2-40B4-BE49-F238E27FC236}">
                              <a16:creationId xmlns:a16="http://schemas.microsoft.com/office/drawing/2014/main" id="{2C1E2160-2B19-44B6-053C-A3216A56B2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071"/>
                          <a:ext cx="421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FF92215-B517-AE4C-41D0-8F1DB2F03713}"/>
              </a:ext>
            </a:extLst>
          </p:cNvPr>
          <p:cNvGrpSpPr/>
          <p:nvPr/>
        </p:nvGrpSpPr>
        <p:grpSpPr>
          <a:xfrm>
            <a:off x="564915" y="5964948"/>
            <a:ext cx="3900482" cy="461665"/>
            <a:chOff x="564915" y="5964948"/>
            <a:chExt cx="3900482" cy="461665"/>
          </a:xfrm>
        </p:grpSpPr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B6E2B936-4D2D-F17D-53CE-EBCA126A8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15" y="5964948"/>
              <a:ext cx="23050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一般地，</a:t>
              </a:r>
            </a:p>
          </p:txBody>
        </p:sp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B9409A8B-C62F-A286-10FD-7DE6BEA6FF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5786723"/>
                </p:ext>
              </p:extLst>
            </p:nvPr>
          </p:nvGraphicFramePr>
          <p:xfrm>
            <a:off x="1745436" y="5989405"/>
            <a:ext cx="2719961" cy="437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888614" imgH="165028" progId="Equation.3">
                    <p:embed/>
                  </p:oleObj>
                </mc:Choice>
                <mc:Fallback>
                  <p:oleObj name="公式" r:id="rId6" imgW="888614" imgH="165028" progId="Equation.3">
                    <p:embed/>
                    <p:pic>
                      <p:nvPicPr>
                        <p:cNvPr id="39941" name="Object 10">
                          <a:extLst>
                            <a:ext uri="{FF2B5EF4-FFF2-40B4-BE49-F238E27FC236}">
                              <a16:creationId xmlns:a16="http://schemas.microsoft.com/office/drawing/2014/main" id="{60AA71B5-9ECA-BE8A-EBC5-9694472401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436" y="5989405"/>
                          <a:ext cx="2719961" cy="437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9147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95615E-FDE5-4D6E-52ED-58DBB56D29D6}"/>
              </a:ext>
            </a:extLst>
          </p:cNvPr>
          <p:cNvGrpSpPr/>
          <p:nvPr/>
        </p:nvGrpSpPr>
        <p:grpSpPr>
          <a:xfrm>
            <a:off x="0" y="71498"/>
            <a:ext cx="5689600" cy="885600"/>
            <a:chOff x="406400" y="1429533"/>
            <a:chExt cx="5689600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F0C194C-6063-2A57-8FEB-788AF7BA60BB}"/>
                </a:ext>
              </a:extLst>
            </p:cNvPr>
            <p:cNvSpPr/>
            <p:nvPr/>
          </p:nvSpPr>
          <p:spPr>
            <a:xfrm>
              <a:off x="406400" y="14295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03533"/>
                <a:satOff val="33333"/>
                <a:lumOff val="-4902"/>
                <a:alphaOff val="0"/>
              </a:schemeClr>
            </a:fillRef>
            <a:effectRef idx="0">
              <a:schemeClr val="accent3">
                <a:hueOff val="903533"/>
                <a:satOff val="33333"/>
                <a:lumOff val="-49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54C96D56-3F06-FBA6-44CC-BE3E050D3718}"/>
                </a:ext>
              </a:extLst>
            </p:cNvPr>
            <p:cNvSpPr txBox="1"/>
            <p:nvPr/>
          </p:nvSpPr>
          <p:spPr>
            <a:xfrm>
              <a:off x="449631" y="14727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dirty="0"/>
                <a:t>为什么需要模糊数学？</a:t>
              </a:r>
              <a:endParaRPr lang="zh-CN" altLang="en-US" sz="3000" kern="1200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61CFD0D-34C1-3C16-BCEA-394E526A2426}"/>
              </a:ext>
            </a:extLst>
          </p:cNvPr>
          <p:cNvSpPr txBox="1">
            <a:spLocks noChangeArrowheads="1"/>
          </p:cNvSpPr>
          <p:nvPr/>
        </p:nvSpPr>
        <p:spPr>
          <a:xfrm>
            <a:off x="413133" y="1133820"/>
            <a:ext cx="11286780" cy="507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著名的沙堆问题：   “从一个沙堆里拿走一粒沙子，这还是一个沙堆吗？” </a:t>
            </a:r>
          </a:p>
        </p:txBody>
      </p:sp>
      <p:graphicFrame>
        <p:nvGraphicFramePr>
          <p:cNvPr id="5" name="Object 24">
            <a:extLst>
              <a:ext uri="{FF2B5EF4-FFF2-40B4-BE49-F238E27FC236}">
                <a16:creationId xmlns:a16="http://schemas.microsoft.com/office/drawing/2014/main" id="{A631C7BC-C724-1220-FD1E-304E144A3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967032"/>
              </p:ext>
            </p:extLst>
          </p:nvPr>
        </p:nvGraphicFramePr>
        <p:xfrm>
          <a:off x="1358154" y="1818236"/>
          <a:ext cx="8817128" cy="1338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10200" imgH="689187" progId="Visio.Drawing.11">
                  <p:embed/>
                </p:oleObj>
              </mc:Choice>
              <mc:Fallback>
                <p:oleObj r:id="rId2" imgW="5410200" imgH="689187" progId="Visio.Drawing.11">
                  <p:embed/>
                  <p:pic>
                    <p:nvPicPr>
                      <p:cNvPr id="12294" name="Object 24">
                        <a:extLst>
                          <a:ext uri="{FF2B5EF4-FFF2-40B4-BE49-F238E27FC236}">
                            <a16:creationId xmlns:a16="http://schemas.microsoft.com/office/drawing/2014/main" id="{986E617C-2FDF-4DCF-AA80-7B4A7A08C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04" r="7248"/>
                      <a:stretch>
                        <a:fillRect/>
                      </a:stretch>
                    </p:blipFill>
                    <p:spPr bwMode="auto">
                      <a:xfrm>
                        <a:off x="1358154" y="1818236"/>
                        <a:ext cx="8817128" cy="1338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3">
            <a:extLst>
              <a:ext uri="{FF2B5EF4-FFF2-40B4-BE49-F238E27FC236}">
                <a16:creationId xmlns:a16="http://schemas.microsoft.com/office/drawing/2014/main" id="{6237CD5A-2F2E-0D76-93C7-90846F521D0F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35027" y="3511617"/>
            <a:ext cx="11721946" cy="3231654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SzTx/>
            </a:pPr>
            <a:r>
              <a:rPr lang="zh-CN" altLang="en-US" sz="2400" dirty="0">
                <a:solidFill>
                  <a:schemeClr val="tx2"/>
                </a:solidFill>
              </a:rPr>
              <a:t>常识告诉我们应该回答“是”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SzTx/>
            </a:pPr>
            <a:r>
              <a:rPr lang="zh-CN" altLang="en-US" sz="2400" dirty="0">
                <a:solidFill>
                  <a:schemeClr val="tx2"/>
                </a:solidFill>
              </a:rPr>
              <a:t>如果回答“是”，这样</a:t>
            </a:r>
            <a:r>
              <a:rPr lang="zh-CN" altLang="en-US" sz="2400" dirty="0">
                <a:solidFill>
                  <a:schemeClr val="tx2"/>
                </a:solidFill>
                <a:highlight>
                  <a:srgbClr val="FFFF00"/>
                </a:highlight>
              </a:rPr>
              <a:t>顺推</a:t>
            </a:r>
            <a:r>
              <a:rPr lang="zh-CN" altLang="en-US" sz="2400" dirty="0">
                <a:solidFill>
                  <a:schemeClr val="tx2"/>
                </a:solidFill>
              </a:rPr>
              <a:t>下去就会掉入陷阱：从上次剩下的沙堆里再拿走一粒沙子，剩下的还是一个沙堆。那么，如此反复，直到只剩下两三粒沙子甚至没有一粒沙子时，这也还是一个沙堆 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SzTx/>
            </a:pPr>
            <a:r>
              <a:rPr lang="zh-CN" altLang="en-US" sz="2400" dirty="0">
                <a:solidFill>
                  <a:schemeClr val="tx2"/>
                </a:solidFill>
              </a:rPr>
              <a:t>一粒沙子都没有也被称为沙堆，这显然有问题 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SzTx/>
            </a:pPr>
            <a:r>
              <a:rPr lang="zh-CN" altLang="en-US" sz="2400" dirty="0">
                <a:solidFill>
                  <a:schemeClr val="tx2"/>
                </a:solidFill>
              </a:rPr>
              <a:t>原因：</a:t>
            </a:r>
            <a:r>
              <a:rPr lang="zh-CN" altLang="en-US" sz="2400" dirty="0"/>
              <a:t> “沙堆”这个概念是</a:t>
            </a:r>
            <a:r>
              <a:rPr lang="zh-CN" altLang="en-US" sz="2400" b="1" dirty="0">
                <a:solidFill>
                  <a:srgbClr val="FF0000"/>
                </a:solidFill>
              </a:rPr>
              <a:t>模糊的</a:t>
            </a:r>
            <a:r>
              <a:rPr lang="zh-CN" altLang="en-US" sz="2400" dirty="0"/>
              <a:t>，没有一个</a:t>
            </a:r>
            <a:r>
              <a:rPr lang="zh-CN" altLang="en-US" sz="2400" dirty="0">
                <a:highlight>
                  <a:srgbClr val="FFFF00"/>
                </a:highlight>
              </a:rPr>
              <a:t>清晰的界限</a:t>
            </a:r>
            <a:r>
              <a:rPr lang="zh-CN" altLang="en-US" sz="2400" dirty="0"/>
              <a:t>将“沙堆”与“非沙堆”分开</a:t>
            </a:r>
            <a:endParaRPr lang="en-US" altLang="zh-C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86ED007-C21B-6F2B-508B-2DE681E1FF91}"/>
              </a:ext>
            </a:extLst>
          </p:cNvPr>
          <p:cNvGrpSpPr/>
          <p:nvPr/>
        </p:nvGrpSpPr>
        <p:grpSpPr>
          <a:xfrm>
            <a:off x="237924" y="136195"/>
            <a:ext cx="3243406" cy="987525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603DE7D-EE7B-0425-7F3A-CA88F2985990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02C0FAAE-AC3D-C60C-D7ED-66D2D6B687D6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模糊关系</a:t>
              </a:r>
              <a:r>
                <a:rPr lang="en-US" altLang="zh-CN" sz="3600" dirty="0">
                  <a:latin typeface="宋体" panose="02010600030101010101" pitchFamily="2" charset="-122"/>
                </a:rPr>
                <a:t>(</a:t>
              </a:r>
              <a:r>
                <a:rPr lang="zh-CN" altLang="en-US" sz="3600" dirty="0">
                  <a:latin typeface="宋体" panose="02010600030101010101" pitchFamily="2" charset="-122"/>
                </a:rPr>
                <a:t>续</a:t>
              </a:r>
              <a:r>
                <a:rPr lang="en-US" altLang="zh-CN" sz="3600" dirty="0">
                  <a:latin typeface="宋体" panose="02010600030101010101" pitchFamily="2" charset="-122"/>
                </a:rPr>
                <a:t>)</a:t>
              </a:r>
              <a:endParaRPr lang="zh-CN" altLang="en-US" sz="3600" kern="1200" dirty="0"/>
            </a:p>
          </p:txBody>
        </p:sp>
      </p:grpSp>
      <p:sp>
        <p:nvSpPr>
          <p:cNvPr id="5" name="Text Box 4">
            <a:extLst>
              <a:ext uri="{FF2B5EF4-FFF2-40B4-BE49-F238E27FC236}">
                <a16:creationId xmlns:a16="http://schemas.microsoft.com/office/drawing/2014/main" id="{A116A89E-AAA6-EF2A-6FBB-9CA227E6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87" y="1164398"/>
            <a:ext cx="10859389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若</a:t>
            </a:r>
            <a:r>
              <a:rPr lang="en-US" altLang="zh-TW" sz="2800" dirty="0">
                <a:latin typeface="仿宋" panose="02010609060101010101" pitchFamily="49" charset="-122"/>
                <a:ea typeface="仿宋" panose="02010609060101010101" pitchFamily="49" charset="-122"/>
              </a:rPr>
              <a:t>X,Y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具有</a:t>
            </a:r>
            <a:r>
              <a:rPr lang="zh-TW" altLang="en-US" sz="2800" dirty="0"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模糊关系</a:t>
            </a:r>
            <a:r>
              <a:rPr lang="en-US" altLang="zh-TW" sz="2800" dirty="0"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，则表明：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TW" sz="24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TW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是以</a:t>
            </a:r>
            <a:r>
              <a:rPr lang="en-US" altLang="zh-TW" sz="2400" dirty="0">
                <a:latin typeface="仿宋" panose="02010609060101010101" pitchFamily="49" charset="-122"/>
                <a:ea typeface="仿宋" panose="02010609060101010101" pitchFamily="49" charset="-122"/>
              </a:rPr>
              <a:t>X×Y</a:t>
            </a:r>
            <a:r>
              <a:rPr lang="zh-TW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为论域的一个模糊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集合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TW" sz="24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的大小：</a:t>
            </a:r>
            <a:r>
              <a:rPr lang="en-US" altLang="zh-TW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m×n</a:t>
            </a:r>
            <a:r>
              <a:rPr lang="zh-TW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阶矩阵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，其中</a:t>
            </a:r>
            <a:r>
              <a:rPr lang="en-US" altLang="zh-TW" sz="2400" dirty="0"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TW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TW" sz="2400" dirty="0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集合中元素的个数，</a:t>
            </a:r>
            <a:r>
              <a:rPr lang="en-US" altLang="zh-TW" sz="24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TW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TW" sz="2400" dirty="0">
                <a:latin typeface="仿宋" panose="02010609060101010101" pitchFamily="49" charset="-122"/>
                <a:ea typeface="仿宋" panose="02010609060101010101" pitchFamily="49" charset="-122"/>
              </a:rPr>
              <a:t>Y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集合中</a:t>
            </a:r>
            <a:r>
              <a:rPr lang="zh-TW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元素的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个数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中的元素</a:t>
            </a:r>
            <a:r>
              <a:rPr lang="en-US" altLang="zh-CN" sz="3600" dirty="0" err="1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ij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为</a:t>
            </a:r>
            <a:r>
              <a:rPr lang="zh-TW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序偶</a:t>
            </a:r>
            <a:r>
              <a:rPr lang="en-US" altLang="zh-TW" sz="2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x</a:t>
            </a:r>
            <a:r>
              <a:rPr lang="en-US" altLang="zh-TW" sz="2400" dirty="0" err="1">
                <a:latin typeface="仿宋" panose="02010609060101010101" pitchFamily="49" charset="-122"/>
                <a:ea typeface="仿宋" panose="02010609060101010101" pitchFamily="49" charset="-122"/>
              </a:rPr>
              <a:t>,y</a:t>
            </a:r>
            <a:r>
              <a:rPr lang="en-US" altLang="zh-TW" sz="2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TW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的隶属度为</a:t>
            </a:r>
            <a:endParaRPr lang="en-US" altLang="zh-TW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TW" sz="2400" dirty="0">
                <a:latin typeface="仿宋" panose="02010609060101010101" pitchFamily="49" charset="-122"/>
                <a:ea typeface="仿宋" panose="02010609060101010101" pitchFamily="49" charset="-122"/>
              </a:rPr>
              <a:t>R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也称为</a:t>
            </a:r>
            <a:r>
              <a:rPr lang="zh-CN" altLang="en-US" sz="2400" dirty="0"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</a:rPr>
              <a:t>模糊矩阵</a:t>
            </a: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C11C60F-CC36-3768-48D4-CFEB6542B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263114"/>
              </p:ext>
            </p:extLst>
          </p:nvPr>
        </p:nvGraphicFramePr>
        <p:xfrm>
          <a:off x="6719242" y="2829365"/>
          <a:ext cx="12017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863" imgH="228501" progId="Equation.DSMT4">
                  <p:embed/>
                </p:oleObj>
              </mc:Choice>
              <mc:Fallback>
                <p:oleObj name="Equation" r:id="rId2" imgW="545863" imgH="228501" progId="Equation.DSMT4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4CA03A0B-655B-B27F-E4C9-5774AE126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242" y="2829365"/>
                        <a:ext cx="12017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2322A470-C799-2E4D-C4F3-B23A1E789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163055"/>
              </p:ext>
            </p:extLst>
          </p:nvPr>
        </p:nvGraphicFramePr>
        <p:xfrm>
          <a:off x="686287" y="3807827"/>
          <a:ext cx="391636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1180800" progId="Equation.DSMT4">
                  <p:embed/>
                </p:oleObj>
              </mc:Choice>
              <mc:Fallback>
                <p:oleObj name="Equation" r:id="rId4" imgW="1473120" imgH="1180800" progId="Equation.DSMT4">
                  <p:embed/>
                  <p:pic>
                    <p:nvPicPr>
                      <p:cNvPr id="41986" name="Object 7">
                        <a:extLst>
                          <a:ext uri="{FF2B5EF4-FFF2-40B4-BE49-F238E27FC236}">
                            <a16:creationId xmlns:a16="http://schemas.microsoft.com/office/drawing/2014/main" id="{CCBCA790-0082-A279-843F-26C8DC1BC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87" y="3807827"/>
                        <a:ext cx="3916362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>
            <a:extLst>
              <a:ext uri="{FF2B5EF4-FFF2-40B4-BE49-F238E27FC236}">
                <a16:creationId xmlns:a16="http://schemas.microsoft.com/office/drawing/2014/main" id="{A7E0889C-2E84-CB9B-E5BA-EBB4A3D3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625" y="4149831"/>
            <a:ext cx="5027579" cy="2031325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800" dirty="0">
                <a:solidFill>
                  <a:schemeClr val="bg1"/>
                </a:solidFill>
              </a:rPr>
              <a:t>模糊关系与模糊矩阵</a:t>
            </a:r>
            <a:r>
              <a:rPr lang="zh-CN" altLang="en-US" sz="2800" dirty="0">
                <a:solidFill>
                  <a:schemeClr val="bg1"/>
                </a:solidFill>
              </a:rPr>
              <a:t>是</a:t>
            </a:r>
            <a:r>
              <a:rPr lang="zh-TW" altLang="en-US" sz="2800" dirty="0">
                <a:solidFill>
                  <a:schemeClr val="bg1"/>
                </a:solidFill>
              </a:rPr>
              <a:t>一一对应的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因此</a:t>
            </a:r>
            <a:r>
              <a:rPr lang="zh-TW" altLang="en-US" sz="2800" dirty="0">
                <a:solidFill>
                  <a:schemeClr val="bg1"/>
                </a:solidFill>
              </a:rPr>
              <a:t>把模糊关系和模糊矩阵</a:t>
            </a:r>
            <a:r>
              <a:rPr lang="zh-TW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看作是同一回事</a:t>
            </a:r>
            <a:r>
              <a:rPr lang="en-US" altLang="zh-TW" sz="2800" dirty="0">
                <a:solidFill>
                  <a:schemeClr val="bg1"/>
                </a:solidFill>
                <a:latin typeface="宋体" panose="02010600030101010101" pitchFamily="2" charset="-122"/>
              </a:rPr>
              <a:t>,</a:t>
            </a:r>
            <a:r>
              <a:rPr lang="zh-TW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均以</a:t>
            </a:r>
            <a:r>
              <a:rPr lang="en-US" altLang="zh-TW" sz="2800" dirty="0">
                <a:solidFill>
                  <a:schemeClr val="bg1"/>
                </a:solidFill>
                <a:latin typeface="宋体" panose="02010600030101010101" pitchFamily="2" charset="-122"/>
              </a:rPr>
              <a:t>R</a:t>
            </a:r>
            <a:r>
              <a:rPr lang="zh-TW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表示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66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3CF840-D05C-6F1C-4E20-8416E17C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6" y="1218262"/>
            <a:ext cx="6915150" cy="200977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15EF683-9342-3290-2AA4-9BB01537E22B}"/>
              </a:ext>
            </a:extLst>
          </p:cNvPr>
          <p:cNvGrpSpPr/>
          <p:nvPr/>
        </p:nvGrpSpPr>
        <p:grpSpPr>
          <a:xfrm>
            <a:off x="237924" y="136195"/>
            <a:ext cx="3243406" cy="987525"/>
            <a:chOff x="406400" y="2790333"/>
            <a:chExt cx="2751709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15BE8E8-7DBB-C01B-205A-C5E271E32406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5EBE49D6-14E0-2D81-A43D-C4655D5EC71F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模糊矩阵</a:t>
              </a:r>
              <a:endParaRPr lang="zh-CN" altLang="en-US" sz="3600" kern="1200" dirty="0"/>
            </a:p>
          </p:txBody>
        </p:sp>
      </p:grpSp>
      <p:sp>
        <p:nvSpPr>
          <p:cNvPr id="7" name="Text Box 39">
            <a:extLst>
              <a:ext uri="{FF2B5EF4-FFF2-40B4-BE49-F238E27FC236}">
                <a16:creationId xmlns:a16="http://schemas.microsoft.com/office/drawing/2014/main" id="{F260CC8F-6478-1EE5-03C1-0CF9C8F45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49" y="1648702"/>
            <a:ext cx="363474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特别当</a:t>
            </a:r>
            <a:r>
              <a:rPr kumimoji="1" lang="en-US" altLang="zh-CN" sz="28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r</a:t>
            </a:r>
            <a:r>
              <a:rPr kumimoji="1" lang="en-US" altLang="zh-CN" sz="2800" baseline="-300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ij</a:t>
            </a:r>
            <a:r>
              <a:rPr kumimoji="1"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{0,1}</a:t>
            </a:r>
            <a:r>
              <a:rPr kumimoji="1"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kumimoji="1"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28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为布尔矩阵。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8EDCDB-247C-5908-88A6-0564EB208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6" y="3720144"/>
            <a:ext cx="5895975" cy="1981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3B622E3-6BC3-8EE1-39EE-23391486E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057" y="3643944"/>
            <a:ext cx="44291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7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E89ACB2-8F03-B39D-5380-0819AF3C1454}"/>
              </a:ext>
            </a:extLst>
          </p:cNvPr>
          <p:cNvGrpSpPr/>
          <p:nvPr/>
        </p:nvGrpSpPr>
        <p:grpSpPr>
          <a:xfrm>
            <a:off x="237923" y="136195"/>
            <a:ext cx="4873903" cy="987525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1D7EC70-951A-CA11-0BBB-60580BEE48D2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BA6A59CE-4970-A123-923D-5641E9C7430E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模糊矩阵的基本计算</a:t>
              </a:r>
              <a:endParaRPr lang="zh-CN" altLang="en-US" sz="3600" kern="1200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E7671C8-D69F-7515-E985-F7AD4588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15" y="1171927"/>
            <a:ext cx="7353300" cy="4838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32F1F6-591C-7AB7-973A-3D32A3D8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64" y="6058834"/>
            <a:ext cx="5749518" cy="7172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292197-50A5-07F3-F4D1-06BC50DFD3F6}"/>
              </a:ext>
            </a:extLst>
          </p:cNvPr>
          <p:cNvSpPr txBox="1"/>
          <p:nvPr/>
        </p:nvSpPr>
        <p:spPr>
          <a:xfrm>
            <a:off x="1352780" y="3668615"/>
            <a:ext cx="837282" cy="22467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并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交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补</a:t>
            </a:r>
          </a:p>
        </p:txBody>
      </p:sp>
    </p:spTree>
    <p:extLst>
      <p:ext uri="{BB962C8B-B14F-4D97-AF65-F5344CB8AC3E}">
        <p14:creationId xmlns:p14="http://schemas.microsoft.com/office/powerpoint/2010/main" val="123917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E4A32B-1E9B-98DE-E583-10B75FFB15F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609600" y="1431409"/>
            <a:ext cx="10972800" cy="1143000"/>
          </a:xfrm>
        </p:spPr>
        <p:txBody>
          <a:bodyPr/>
          <a:lstStyle/>
          <a:p>
            <a:r>
              <a:rPr lang="zh-CN" altLang="en-US" sz="3200" b="1" dirty="0"/>
              <a:t> </a:t>
            </a:r>
            <a:endParaRPr lang="en-US" altLang="zh-CN" sz="2800" dirty="0"/>
          </a:p>
        </p:txBody>
      </p:sp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20B5C497-DEA8-9222-33B8-501DE2639F3E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05362415"/>
              </p:ext>
            </p:extLst>
          </p:nvPr>
        </p:nvGraphicFramePr>
        <p:xfrm>
          <a:off x="3430588" y="1311275"/>
          <a:ext cx="49498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040" imgH="457200" progId="Equation.DSMT4">
                  <p:embed/>
                </p:oleObj>
              </mc:Choice>
              <mc:Fallback>
                <p:oleObj name="Equation" r:id="rId2" imgW="2705040" imgH="457200" progId="Equation.DSMT4">
                  <p:embed/>
                  <p:pic>
                    <p:nvPicPr>
                      <p:cNvPr id="44035" name="Object 3">
                        <a:extLst>
                          <a:ext uri="{FF2B5EF4-FFF2-40B4-BE49-F238E27FC236}">
                            <a16:creationId xmlns:a16="http://schemas.microsoft.com/office/drawing/2014/main" id="{20B5C497-DEA8-9222-33B8-501DE2639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1311275"/>
                        <a:ext cx="494982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637DC46D-9F4B-1277-7A62-096393186751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49199341"/>
              </p:ext>
            </p:extLst>
          </p:nvPr>
        </p:nvGraphicFramePr>
        <p:xfrm>
          <a:off x="2640013" y="2856984"/>
          <a:ext cx="61198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63900" imgH="457200" progId="Equation.3">
                  <p:embed/>
                </p:oleObj>
              </mc:Choice>
              <mc:Fallback>
                <p:oleObj name="公式" r:id="rId4" imgW="3263900" imgH="457200" progId="Equation.3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637DC46D-9F4B-1277-7A62-096393186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856984"/>
                        <a:ext cx="61198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01DCEF79-CF5C-5A19-C5D7-2CB12AACF74C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65514572"/>
              </p:ext>
            </p:extLst>
          </p:nvPr>
        </p:nvGraphicFramePr>
        <p:xfrm>
          <a:off x="2640013" y="3889375"/>
          <a:ext cx="61928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66800" imgH="457200" progId="Equation.DSMT4">
                  <p:embed/>
                </p:oleObj>
              </mc:Choice>
              <mc:Fallback>
                <p:oleObj name="Equation" r:id="rId6" imgW="3466800" imgH="457200" progId="Equation.DSMT4">
                  <p:embed/>
                  <p:pic>
                    <p:nvPicPr>
                      <p:cNvPr id="44037" name="Object 5">
                        <a:extLst>
                          <a:ext uri="{FF2B5EF4-FFF2-40B4-BE49-F238E27FC236}">
                            <a16:creationId xmlns:a16="http://schemas.microsoft.com/office/drawing/2014/main" id="{01DCEF79-CF5C-5A19-C5D7-2CB12AACF7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889375"/>
                        <a:ext cx="61928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70656C3C-5FBA-64C2-A2BC-44BB6481C2B2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32096383"/>
              </p:ext>
            </p:extLst>
          </p:nvPr>
        </p:nvGraphicFramePr>
        <p:xfrm>
          <a:off x="2782889" y="4873110"/>
          <a:ext cx="302418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31900" imgH="457200" progId="Equation.3">
                  <p:embed/>
                </p:oleObj>
              </mc:Choice>
              <mc:Fallback>
                <p:oleObj name="公式" r:id="rId8" imgW="1231900" imgH="457200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:a16="http://schemas.microsoft.com/office/drawing/2014/main" id="{70656C3C-5FBA-64C2-A2BC-44BB6481C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4873110"/>
                        <a:ext cx="302418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792E001-88DB-8026-61F1-0DE438F0D693}"/>
              </a:ext>
            </a:extLst>
          </p:cNvPr>
          <p:cNvSpPr/>
          <p:nvPr/>
        </p:nvSpPr>
        <p:spPr>
          <a:xfrm>
            <a:off x="2603500" y="2856985"/>
            <a:ext cx="6445250" cy="91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14E371-B4AE-B4A4-8581-864BA5EA6636}"/>
              </a:ext>
            </a:extLst>
          </p:cNvPr>
          <p:cNvSpPr/>
          <p:nvPr/>
        </p:nvSpPr>
        <p:spPr>
          <a:xfrm>
            <a:off x="2682081" y="3935970"/>
            <a:ext cx="6446838" cy="91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C242AF-BC21-44A9-7677-B7A611129017}"/>
              </a:ext>
            </a:extLst>
          </p:cNvPr>
          <p:cNvSpPr/>
          <p:nvPr/>
        </p:nvSpPr>
        <p:spPr>
          <a:xfrm>
            <a:off x="2603500" y="4911209"/>
            <a:ext cx="6445250" cy="909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AB8CCB-C47F-32CA-A9B2-5A484C4FCDA8}"/>
              </a:ext>
            </a:extLst>
          </p:cNvPr>
          <p:cNvGrpSpPr/>
          <p:nvPr/>
        </p:nvGrpSpPr>
        <p:grpSpPr>
          <a:xfrm>
            <a:off x="237923" y="136195"/>
            <a:ext cx="4190857" cy="987525"/>
            <a:chOff x="406400" y="2790333"/>
            <a:chExt cx="2751709" cy="8856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2541EB60-27C8-A18F-D1D2-20328E9E3D68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矩形: 圆角 4">
              <a:extLst>
                <a:ext uri="{FF2B5EF4-FFF2-40B4-BE49-F238E27FC236}">
                  <a16:creationId xmlns:a16="http://schemas.microsoft.com/office/drawing/2014/main" id="{28EC21F1-2F35-D545-EE1E-EC6F25CB9667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模糊矩阵运算举例</a:t>
              </a:r>
              <a:endParaRPr lang="zh-CN" altLang="en-US" sz="36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B327538-FF0B-636F-9D70-BBC5D6A45A6D}"/>
              </a:ext>
            </a:extLst>
          </p:cNvPr>
          <p:cNvGrpSpPr/>
          <p:nvPr/>
        </p:nvGrpSpPr>
        <p:grpSpPr>
          <a:xfrm>
            <a:off x="237923" y="136195"/>
            <a:ext cx="5722201" cy="899391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620D37B-89EC-3518-CF12-55EF0EAF885F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B20774C2-2915-7FD7-CBD9-1B08879E0ECC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模糊关系（矩阵）的</a:t>
              </a:r>
              <a:r>
                <a:rPr lang="zh-CN" altLang="en-US" sz="3600" b="1" dirty="0">
                  <a:latin typeface="宋体" panose="02010600030101010101" pitchFamily="2" charset="-122"/>
                </a:rPr>
                <a:t>合成</a:t>
              </a:r>
              <a:endParaRPr lang="zh-CN" altLang="en-US" sz="3600" b="1" kern="1200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597B9E2D-C98C-6367-DB9E-92D79196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401" y="455306"/>
            <a:ext cx="4457700" cy="1628775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F5D0C2CD-DDCA-6F86-C9B8-BD49AF919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16" y="2437271"/>
            <a:ext cx="10872327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dirty="0"/>
              <a:t>A</a:t>
            </a:r>
            <a:r>
              <a:rPr lang="zh-CN" altLang="en-US" sz="2800" dirty="0"/>
              <a:t>：假设它是集合</a:t>
            </a:r>
            <a:r>
              <a:rPr lang="en-US" altLang="zh-CN" sz="2800" dirty="0"/>
              <a:t>X</a:t>
            </a:r>
            <a:r>
              <a:rPr lang="zh-CN" altLang="en-US" sz="2800" dirty="0"/>
              <a:t>和集合</a:t>
            </a:r>
            <a:r>
              <a:rPr lang="en-US" altLang="zh-CN" sz="2800" dirty="0"/>
              <a:t>Y</a:t>
            </a:r>
            <a:r>
              <a:rPr lang="zh-CN" altLang="en-US" sz="2800" dirty="0"/>
              <a:t>之间的模糊关系</a:t>
            </a:r>
            <a:endParaRPr lang="en-US" altLang="zh-CN" sz="2800" dirty="0"/>
          </a:p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800" dirty="0"/>
              <a:t>B</a:t>
            </a:r>
            <a:r>
              <a:rPr lang="zh-CN" altLang="en-US" sz="2800" dirty="0"/>
              <a:t>：假设它是集合</a:t>
            </a:r>
            <a:r>
              <a:rPr lang="en-US" altLang="zh-CN" sz="2800" dirty="0"/>
              <a:t>Y</a:t>
            </a:r>
            <a:r>
              <a:rPr lang="zh-CN" altLang="en-US" sz="2800" dirty="0"/>
              <a:t>和集合</a:t>
            </a:r>
            <a:r>
              <a:rPr lang="en-US" altLang="zh-CN" sz="2800" dirty="0"/>
              <a:t>Z</a:t>
            </a:r>
            <a:r>
              <a:rPr lang="zh-CN" altLang="en-US" sz="2800" dirty="0"/>
              <a:t>之间的模糊关系</a:t>
            </a:r>
            <a:endParaRPr lang="en-US" altLang="zh-CN" sz="2800" dirty="0"/>
          </a:p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/>
              <a:t>合成的含义：得到集合</a:t>
            </a:r>
            <a:r>
              <a:rPr lang="en-US" altLang="zh-CN" sz="2800" dirty="0"/>
              <a:t>X</a:t>
            </a:r>
            <a:r>
              <a:rPr lang="zh-CN" altLang="en-US" sz="2800" dirty="0"/>
              <a:t>和集合</a:t>
            </a:r>
            <a:r>
              <a:rPr lang="en-US" altLang="zh-CN" sz="2800" dirty="0"/>
              <a:t>Z</a:t>
            </a:r>
            <a:r>
              <a:rPr lang="zh-CN" altLang="en-US" sz="2800" dirty="0"/>
              <a:t>之间的模糊关系，记作：</a:t>
            </a:r>
            <a:r>
              <a:rPr lang="en-US" altLang="zh-CN" sz="2800" i="1" dirty="0">
                <a:highlight>
                  <a:srgbClr val="FFFF00"/>
                </a:highlight>
              </a:rPr>
              <a:t>C</a:t>
            </a:r>
            <a:r>
              <a:rPr lang="en-US" altLang="zh-CN" sz="2800" dirty="0">
                <a:highlight>
                  <a:srgbClr val="FFFF00"/>
                </a:highlight>
              </a:rPr>
              <a:t>=</a:t>
            </a:r>
            <a:r>
              <a:rPr lang="en-US" altLang="zh-CN" sz="2800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l-GR" altLang="zh-CN" sz="2800" dirty="0">
                <a:highlight>
                  <a:srgbClr val="FFFF00"/>
                </a:highlight>
                <a:latin typeface="Times New Roman" panose="02020603050405020304" pitchFamily="18" charset="0"/>
              </a:rPr>
              <a:t>ο</a:t>
            </a:r>
            <a:r>
              <a:rPr lang="en-US" altLang="zh-CN" sz="28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2800" dirty="0"/>
          </a:p>
          <a:p>
            <a:pPr marL="457200" indent="-4572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模糊关系的合成</a:t>
            </a:r>
            <a:r>
              <a:rPr lang="en-US" altLang="zh-TW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,</a:t>
            </a: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因使用的运算不同而有各种定义</a:t>
            </a:r>
            <a:r>
              <a:rPr lang="zh-CN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，</a:t>
            </a: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常用</a:t>
            </a:r>
            <a:r>
              <a:rPr lang="en-US" altLang="zh-TW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max-min </a:t>
            </a:r>
            <a:r>
              <a:rPr lang="zh-TW" altLang="en-US" sz="28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合成法</a:t>
            </a:r>
            <a:endParaRPr lang="en-US" altLang="zh-TW" sz="28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914400" lvl="1" indent="-4572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zh-CN" altLang="en-US" sz="2800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FBCE822-632A-62B3-A991-90821F3B2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950066"/>
              </p:ext>
            </p:extLst>
          </p:nvPr>
        </p:nvGraphicFramePr>
        <p:xfrm>
          <a:off x="3166989" y="5287168"/>
          <a:ext cx="5406468" cy="1042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291960" progId="Equation.DSMT4">
                  <p:embed/>
                </p:oleObj>
              </mc:Choice>
              <mc:Fallback>
                <p:oleObj name="Equation" r:id="rId3" imgW="2070000" imgH="291960" progId="Equation.DSMT4">
                  <p:embed/>
                  <p:pic>
                    <p:nvPicPr>
                      <p:cNvPr id="46083" name="Object 4">
                        <a:extLst>
                          <a:ext uri="{FF2B5EF4-FFF2-40B4-BE49-F238E27FC236}">
                            <a16:creationId xmlns:a16="http://schemas.microsoft.com/office/drawing/2014/main" id="{45D53654-5680-237C-DC26-A1EC653553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989" y="5287168"/>
                        <a:ext cx="5406468" cy="1042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0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9F250EA-3721-F618-AB39-99127F4C5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587445"/>
              </p:ext>
            </p:extLst>
          </p:nvPr>
        </p:nvGraphicFramePr>
        <p:xfrm>
          <a:off x="4457163" y="658049"/>
          <a:ext cx="664560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63800" imgH="914400" progId="Equation.3">
                  <p:embed/>
                </p:oleObj>
              </mc:Choice>
              <mc:Fallback>
                <p:oleObj name="公式" r:id="rId2" imgW="2463800" imgH="914400" progId="Equation.3">
                  <p:embed/>
                  <p:pic>
                    <p:nvPicPr>
                      <p:cNvPr id="47107" name="Object 3">
                        <a:extLst>
                          <a:ext uri="{FF2B5EF4-FFF2-40B4-BE49-F238E27FC236}">
                            <a16:creationId xmlns:a16="http://schemas.microsoft.com/office/drawing/2014/main" id="{4F9F2B64-2C69-80B5-8FE5-042F8E959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163" y="658049"/>
                        <a:ext cx="664560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5DFEA41-99F6-E60B-A54D-66B4FA255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8579451"/>
              </p:ext>
            </p:extLst>
          </p:nvPr>
        </p:nvGraphicFramePr>
        <p:xfrm>
          <a:off x="4312701" y="2283649"/>
          <a:ext cx="4567237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87600" imgH="914400" progId="Equation.3">
                  <p:embed/>
                </p:oleObj>
              </mc:Choice>
              <mc:Fallback>
                <p:oleObj name="公式" r:id="rId4" imgW="2387600" imgH="914400" progId="Equation.3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A7D5FC6A-F5C6-206E-67C9-B810D5E7A9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701" y="2283649"/>
                        <a:ext cx="4567237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EB7D36C-129B-BF8A-05EB-2E82E29C17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211013"/>
              </p:ext>
            </p:extLst>
          </p:nvPr>
        </p:nvGraphicFramePr>
        <p:xfrm>
          <a:off x="4312701" y="3682236"/>
          <a:ext cx="5473700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56100" imgH="914400" progId="Equation.3">
                  <p:embed/>
                </p:oleObj>
              </mc:Choice>
              <mc:Fallback>
                <p:oleObj name="公式" r:id="rId6" imgW="4356100" imgH="914400" progId="Equation.3">
                  <p:embed/>
                  <p:pic>
                    <p:nvPicPr>
                      <p:cNvPr id="47109" name="Object 5">
                        <a:extLst>
                          <a:ext uri="{FF2B5EF4-FFF2-40B4-BE49-F238E27FC236}">
                            <a16:creationId xmlns:a16="http://schemas.microsoft.com/office/drawing/2014/main" id="{D98F295C-038F-69BE-D14A-0B3CBF3C6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701" y="3682236"/>
                        <a:ext cx="5473700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A5D544C4-D081-3F82-CBD5-E819B6E5D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492383"/>
              </p:ext>
            </p:extLst>
          </p:nvPr>
        </p:nvGraphicFramePr>
        <p:xfrm>
          <a:off x="4457163" y="5301486"/>
          <a:ext cx="18732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55700" imgH="914400" progId="Equation.3">
                  <p:embed/>
                </p:oleObj>
              </mc:Choice>
              <mc:Fallback>
                <p:oleObj name="公式" r:id="rId8" imgW="1155700" imgH="914400" progId="Equation.3">
                  <p:embed/>
                  <p:pic>
                    <p:nvPicPr>
                      <p:cNvPr id="47110" name="Object 6">
                        <a:extLst>
                          <a:ext uri="{FF2B5EF4-FFF2-40B4-BE49-F238E27FC236}">
                            <a16:creationId xmlns:a16="http://schemas.microsoft.com/office/drawing/2014/main" id="{18411C19-CBEE-B9CA-2035-3AFB682EC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163" y="5301486"/>
                        <a:ext cx="18732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96BC1C9-B5C9-0B83-A120-CCC19238CF65}"/>
              </a:ext>
            </a:extLst>
          </p:cNvPr>
          <p:cNvSpPr/>
          <p:nvPr/>
        </p:nvSpPr>
        <p:spPr>
          <a:xfrm>
            <a:off x="4025363" y="2293174"/>
            <a:ext cx="6445250" cy="1312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5F6CBA-4FEA-1006-1455-8C8C70E25645}"/>
              </a:ext>
            </a:extLst>
          </p:cNvPr>
          <p:cNvSpPr/>
          <p:nvPr/>
        </p:nvSpPr>
        <p:spPr>
          <a:xfrm>
            <a:off x="3826926" y="3700675"/>
            <a:ext cx="6445250" cy="1312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37793D-B4ED-666D-A7AC-5C72B2D27504}"/>
              </a:ext>
            </a:extLst>
          </p:cNvPr>
          <p:cNvSpPr/>
          <p:nvPr/>
        </p:nvSpPr>
        <p:spPr>
          <a:xfrm>
            <a:off x="4457163" y="5301486"/>
            <a:ext cx="6445250" cy="1312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CF5AB2-88B5-0026-84E4-3F4BE168B8C1}"/>
              </a:ext>
            </a:extLst>
          </p:cNvPr>
          <p:cNvGrpSpPr/>
          <p:nvPr/>
        </p:nvGrpSpPr>
        <p:grpSpPr>
          <a:xfrm>
            <a:off x="163178" y="361850"/>
            <a:ext cx="4190857" cy="987525"/>
            <a:chOff x="406400" y="2790333"/>
            <a:chExt cx="2751709" cy="885600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E0B1A38-5387-1468-6E1F-FB7063653990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矩形: 圆角 4">
              <a:extLst>
                <a:ext uri="{FF2B5EF4-FFF2-40B4-BE49-F238E27FC236}">
                  <a16:creationId xmlns:a16="http://schemas.microsoft.com/office/drawing/2014/main" id="{B58AEF78-0ECF-107A-7777-DD87AAEEEFBC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模糊关系合成举例</a:t>
              </a:r>
              <a:endParaRPr lang="zh-CN" alt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44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C664DB8-F576-0DA3-A97C-68FDFBAB62C6}"/>
              </a:ext>
            </a:extLst>
          </p:cNvPr>
          <p:cNvGrpSpPr/>
          <p:nvPr/>
        </p:nvGrpSpPr>
        <p:grpSpPr>
          <a:xfrm>
            <a:off x="163178" y="284731"/>
            <a:ext cx="4190857" cy="987525"/>
            <a:chOff x="406400" y="2790333"/>
            <a:chExt cx="2751709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977C1E8-3806-2F41-F0DA-0437974B707D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88FE92EC-8B0B-7A57-71FB-7349A2329C05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模糊聚类</a:t>
              </a:r>
              <a:endParaRPr lang="zh-CN" altLang="en-US" sz="3600" kern="1200" dirty="0"/>
            </a:p>
          </p:txBody>
        </p:sp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9ECD66F-1362-EE1A-7544-E18562235A2C}"/>
              </a:ext>
            </a:extLst>
          </p:cNvPr>
          <p:cNvSpPr txBox="1">
            <a:spLocks/>
          </p:cNvSpPr>
          <p:nvPr/>
        </p:nvSpPr>
        <p:spPr>
          <a:xfrm>
            <a:off x="457200" y="1485900"/>
            <a:ext cx="11352882" cy="2612375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/>
              <a:t>为了解决客观世界中存在的界限不分明的聚类问题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依据事物的</a:t>
            </a:r>
            <a:r>
              <a:rPr lang="zh-CN" altLang="en-US" b="1" dirty="0">
                <a:solidFill>
                  <a:srgbClr val="FF0000"/>
                </a:solidFill>
              </a:rPr>
              <a:t>某些属性</a:t>
            </a:r>
            <a:r>
              <a:rPr lang="zh-CN" altLang="en-US" dirty="0"/>
              <a:t>将其</a:t>
            </a:r>
            <a:r>
              <a:rPr lang="zh-CN" altLang="en-US" b="1" dirty="0">
                <a:solidFill>
                  <a:srgbClr val="FF0000"/>
                </a:solidFill>
              </a:rPr>
              <a:t>聚集成类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分类后类与类之间的相似性尽量小，而同类之间的的相似性尽量大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73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37E522-58A9-E440-B4B7-8905696614B4}"/>
              </a:ext>
            </a:extLst>
          </p:cNvPr>
          <p:cNvGrpSpPr/>
          <p:nvPr/>
        </p:nvGrpSpPr>
        <p:grpSpPr>
          <a:xfrm>
            <a:off x="163178" y="284731"/>
            <a:ext cx="4190857" cy="987525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003D529-E9F3-B150-F22A-D725D260B3D7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CCDE3D8F-15E9-EE95-BF02-6616B9C0B393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模糊聚类的方法</a:t>
              </a:r>
              <a:endParaRPr lang="zh-CN" altLang="en-US" sz="3600" kern="1200" dirty="0"/>
            </a:p>
          </p:txBody>
        </p:sp>
      </p:grp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9ADD85F-9D52-1129-C4B0-3FFA91D97976}"/>
              </a:ext>
            </a:extLst>
          </p:cNvPr>
          <p:cNvSpPr txBox="1">
            <a:spLocks noChangeArrowheads="1"/>
          </p:cNvSpPr>
          <p:nvPr/>
        </p:nvSpPr>
        <p:spPr>
          <a:xfrm>
            <a:off x="837205" y="1749960"/>
            <a:ext cx="8229600" cy="41767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系统聚类法</a:t>
            </a:r>
            <a:endParaRPr lang="en-US" altLang="zh-CN"/>
          </a:p>
          <a:p>
            <a:r>
              <a:rPr lang="zh-CN" altLang="en-US"/>
              <a:t>传递闭包法</a:t>
            </a:r>
            <a:r>
              <a:rPr lang="zh-CN" altLang="en-US" b="1">
                <a:solidFill>
                  <a:srgbClr val="FF0000"/>
                </a:solidFill>
              </a:rPr>
              <a:t>（理论成熟，易于实现）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/>
              <a:t>最大支撑树</a:t>
            </a:r>
            <a:r>
              <a:rPr lang="en-US" altLang="zh-CN"/>
              <a:t>Prim</a:t>
            </a:r>
            <a:r>
              <a:rPr lang="zh-CN" altLang="en-US"/>
              <a:t>算法</a:t>
            </a:r>
            <a:endParaRPr lang="en-US" altLang="zh-CN"/>
          </a:p>
          <a:p>
            <a:r>
              <a:rPr lang="en-US" altLang="zh-CN"/>
              <a:t>Kruskal</a:t>
            </a:r>
            <a:r>
              <a:rPr lang="zh-CN" altLang="en-US"/>
              <a:t>算法</a:t>
            </a:r>
            <a:endParaRPr lang="en-US" altLang="zh-CN"/>
          </a:p>
          <a:p>
            <a:r>
              <a:rPr lang="zh-CN" altLang="en-US"/>
              <a:t>动态直接聚类法</a:t>
            </a:r>
            <a:endParaRPr lang="en-US" altLang="zh-CN"/>
          </a:p>
          <a:p>
            <a:r>
              <a:rPr lang="zh-CN" altLang="en-US"/>
              <a:t>模糊</a:t>
            </a:r>
            <a:r>
              <a:rPr lang="en-US" altLang="zh-CN"/>
              <a:t>C-</a:t>
            </a:r>
            <a:r>
              <a:rPr lang="zh-CN" altLang="en-US"/>
              <a:t>均值聚类法</a:t>
            </a:r>
            <a:endParaRPr lang="en-US" altLang="zh-CN"/>
          </a:p>
          <a:p>
            <a:r>
              <a:rPr lang="zh-CN" altLang="en-US"/>
              <a:t>人工神经网络模糊聚类法等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6F3916D-5778-E4CC-60D3-64E23883F0EF}"/>
              </a:ext>
            </a:extLst>
          </p:cNvPr>
          <p:cNvCxnSpPr>
            <a:cxnSpLocks/>
          </p:cNvCxnSpPr>
          <p:nvPr/>
        </p:nvCxnSpPr>
        <p:spPr>
          <a:xfrm>
            <a:off x="936434" y="2721166"/>
            <a:ext cx="5651653" cy="7711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4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619BF58-E2E7-2141-5A4B-2E19EC0E78B7}"/>
              </a:ext>
            </a:extLst>
          </p:cNvPr>
          <p:cNvGrpSpPr/>
          <p:nvPr/>
        </p:nvGrpSpPr>
        <p:grpSpPr>
          <a:xfrm>
            <a:off x="163178" y="284731"/>
            <a:ext cx="4190857" cy="987525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76382A3-9686-8F92-AEC0-DC82A5171390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5F977EB8-10C6-0A0B-1FC1-48A3E67F92F8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传递闭包法步骤</a:t>
              </a:r>
              <a:endParaRPr lang="zh-CN" altLang="en-US" sz="3600" kern="1200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BC37370-8A42-5DE0-7020-441026F4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58" y="1843145"/>
            <a:ext cx="42005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30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ED5A9BB-7AE3-6D78-507D-28FA0CEF112F}"/>
              </a:ext>
            </a:extLst>
          </p:cNvPr>
          <p:cNvGrpSpPr/>
          <p:nvPr/>
        </p:nvGrpSpPr>
        <p:grpSpPr>
          <a:xfrm>
            <a:off x="163178" y="284731"/>
            <a:ext cx="4190857" cy="987525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A6E378FE-2EFF-F2D0-D69A-ABF39611B0F6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8178FDFA-0426-0FAF-65EF-EF82A2940F8D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数据标准化</a:t>
              </a:r>
              <a:endParaRPr lang="zh-CN" altLang="en-US" sz="3600" kern="1200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5F9EF2D-A75C-192F-B8F5-DCE90BA3A241}"/>
              </a:ext>
            </a:extLst>
          </p:cNvPr>
          <p:cNvSpPr txBox="1"/>
          <p:nvPr/>
        </p:nvSpPr>
        <p:spPr>
          <a:xfrm>
            <a:off x="451692" y="1423008"/>
            <a:ext cx="11005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设论域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 ={</a:t>
            </a: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altLang="zh-CN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altLang="zh-CN" sz="36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为被分类对象，每个对象由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个指标表示其性状：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AAD227-BEF4-65EE-2900-BBACEBFE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27" y="2284754"/>
            <a:ext cx="3520173" cy="6349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6080CD9-AD43-CE4F-0CA4-2E8E78A36D65}"/>
              </a:ext>
            </a:extLst>
          </p:cNvPr>
          <p:cNvSpPr txBox="1"/>
          <p:nvPr/>
        </p:nvSpPr>
        <p:spPr>
          <a:xfrm>
            <a:off x="163178" y="307289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原始数据矩阵</a:t>
            </a:r>
            <a:endParaRPr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373C6B7-E021-F16F-F0EF-5E9848D0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38" y="4018404"/>
            <a:ext cx="3857625" cy="23812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79687D4-4A3D-FD1D-F0C6-A9E73398D152}"/>
              </a:ext>
            </a:extLst>
          </p:cNvPr>
          <p:cNvSpPr txBox="1"/>
          <p:nvPr/>
        </p:nvSpPr>
        <p:spPr>
          <a:xfrm>
            <a:off x="4778051" y="3318570"/>
            <a:ext cx="6965930" cy="34470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highlight>
                  <a:srgbClr val="FFFF00"/>
                </a:highlight>
              </a:rPr>
              <a:t>数据标准化</a:t>
            </a:r>
            <a:r>
              <a:rPr lang="zh-CN" altLang="en-US" sz="2800" dirty="0"/>
              <a:t>的目的：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由于</a:t>
            </a:r>
            <a:r>
              <a:rPr lang="en-US" altLang="zh-CN" sz="2800" dirty="0"/>
              <a:t>m</a:t>
            </a:r>
            <a:r>
              <a:rPr lang="zh-CN" altLang="en-US" sz="2800" dirty="0"/>
              <a:t>个特性指标的</a:t>
            </a:r>
            <a:r>
              <a:rPr lang="zh-CN" altLang="en-US" sz="2800" b="1" dirty="0">
                <a:solidFill>
                  <a:srgbClr val="FF0000"/>
                </a:solidFill>
              </a:rPr>
              <a:t>量纲和数量级</a:t>
            </a:r>
            <a:r>
              <a:rPr lang="zh-CN" altLang="en-US" sz="2800" dirty="0"/>
              <a:t>不一样，为了避免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zh-CN" altLang="en-US" sz="2600" dirty="0"/>
              <a:t>数量级</a:t>
            </a:r>
            <a:r>
              <a:rPr lang="zh-CN" altLang="en-US" sz="2600" dirty="0">
                <a:highlight>
                  <a:srgbClr val="FFFF00"/>
                </a:highlight>
              </a:rPr>
              <a:t>特别大</a:t>
            </a:r>
            <a:r>
              <a:rPr lang="zh-CN" altLang="en-US" sz="2600" dirty="0"/>
              <a:t>的特性对分类的</a:t>
            </a:r>
            <a:r>
              <a:rPr lang="zh-CN" altLang="en-US" sz="2600" dirty="0">
                <a:highlight>
                  <a:srgbClr val="FFFF00"/>
                </a:highlight>
              </a:rPr>
              <a:t>支配作用</a:t>
            </a:r>
            <a:endParaRPr lang="en-US" altLang="zh-CN" sz="2600" dirty="0">
              <a:highlight>
                <a:srgbClr val="FFFF00"/>
              </a:highlight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highlight>
                  <a:srgbClr val="FFFF00"/>
                </a:highlight>
              </a:rPr>
              <a:t>降低甚至排除</a:t>
            </a:r>
            <a:r>
              <a:rPr lang="zh-CN" altLang="en-US" sz="2600" dirty="0"/>
              <a:t>某些数量级</a:t>
            </a:r>
            <a:r>
              <a:rPr lang="zh-CN" altLang="en-US" sz="2600" dirty="0">
                <a:highlight>
                  <a:srgbClr val="FFFF00"/>
                </a:highlight>
              </a:rPr>
              <a:t>很小</a:t>
            </a:r>
            <a:r>
              <a:rPr lang="zh-CN" altLang="en-US" sz="2600" dirty="0"/>
              <a:t>的特性指标的作用</a:t>
            </a:r>
            <a:endParaRPr lang="en-US" altLang="zh-CN" sz="26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数据标准化：使</a:t>
            </a:r>
            <a:r>
              <a:rPr lang="zh-CN" altLang="en-US" sz="2800" dirty="0">
                <a:highlight>
                  <a:srgbClr val="FFFF00"/>
                </a:highlight>
              </a:rPr>
              <a:t>指标值</a:t>
            </a:r>
            <a:r>
              <a:rPr lang="zh-CN" altLang="en-US" sz="2800" dirty="0"/>
              <a:t>统一于某种共同的数值特性范围</a:t>
            </a:r>
            <a:endParaRPr lang="zh-CN" alt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692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8B82B31-BF88-61C7-97B6-6EB6B363A510}"/>
              </a:ext>
            </a:extLst>
          </p:cNvPr>
          <p:cNvGrpSpPr/>
          <p:nvPr/>
        </p:nvGrpSpPr>
        <p:grpSpPr>
          <a:xfrm>
            <a:off x="0" y="71498"/>
            <a:ext cx="5689600" cy="885600"/>
            <a:chOff x="406400" y="1429533"/>
            <a:chExt cx="5689600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3D8F297-5DAF-3F78-1318-ECD9E45AD6E0}"/>
                </a:ext>
              </a:extLst>
            </p:cNvPr>
            <p:cNvSpPr/>
            <p:nvPr/>
          </p:nvSpPr>
          <p:spPr>
            <a:xfrm>
              <a:off x="406400" y="14295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03533"/>
                <a:satOff val="33333"/>
                <a:lumOff val="-4902"/>
                <a:alphaOff val="0"/>
              </a:schemeClr>
            </a:fillRef>
            <a:effectRef idx="0">
              <a:schemeClr val="accent3">
                <a:hueOff val="903533"/>
                <a:satOff val="33333"/>
                <a:lumOff val="-49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8DD270AE-0876-41CA-EEF3-3AA2E0448897}"/>
                </a:ext>
              </a:extLst>
            </p:cNvPr>
            <p:cNvSpPr txBox="1"/>
            <p:nvPr/>
          </p:nvSpPr>
          <p:spPr>
            <a:xfrm>
              <a:off x="449631" y="14727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dirty="0"/>
                <a:t>为什么需要模糊数学？</a:t>
              </a:r>
              <a:endParaRPr lang="zh-CN" altLang="en-US" sz="3000" kern="1200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5E51FAC-5C77-1793-043F-0101DF83D9BD}"/>
              </a:ext>
            </a:extLst>
          </p:cNvPr>
          <p:cNvSpPr txBox="1"/>
          <p:nvPr/>
        </p:nvSpPr>
        <p:spPr>
          <a:xfrm>
            <a:off x="6595429" y="390647"/>
            <a:ext cx="49502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对沙堆进行定义，消除模糊性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E78763C2-37D5-2B19-5861-FDF24C357FAB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414050" y="1340233"/>
            <a:ext cx="11550268" cy="5139869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C00000"/>
              </a:buClr>
              <a:buSzTx/>
            </a:pPr>
            <a:r>
              <a:rPr lang="zh-CN" altLang="en-US" sz="2800" dirty="0">
                <a:solidFill>
                  <a:schemeClr val="tx2"/>
                </a:solidFill>
              </a:rPr>
              <a:t>定义：由</a:t>
            </a:r>
            <a:r>
              <a:rPr lang="en-US" altLang="zh-CN" sz="2800" dirty="0">
                <a:solidFill>
                  <a:schemeClr val="tx2"/>
                </a:solidFill>
              </a:rPr>
              <a:t>10000</a:t>
            </a:r>
            <a:r>
              <a:rPr lang="zh-CN" altLang="en-US" sz="2800" dirty="0">
                <a:solidFill>
                  <a:schemeClr val="tx2"/>
                </a:solidFill>
              </a:rPr>
              <a:t>粒以上的沙子，才能称为</a:t>
            </a:r>
            <a:r>
              <a:rPr lang="zh-CN" altLang="en-US" sz="2800" dirty="0">
                <a:solidFill>
                  <a:schemeClr val="tx2"/>
                </a:solidFill>
                <a:highlight>
                  <a:srgbClr val="FFFF00"/>
                </a:highlight>
              </a:rPr>
              <a:t>沙堆</a:t>
            </a:r>
            <a:r>
              <a:rPr lang="zh-CN" altLang="en-US" sz="2800" dirty="0">
                <a:solidFill>
                  <a:schemeClr val="tx2"/>
                </a:solidFill>
              </a:rPr>
              <a:t> 。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457200" indent="-457200">
              <a:spcBef>
                <a:spcPct val="0"/>
              </a:spcBef>
              <a:buClr>
                <a:srgbClr val="C00000"/>
              </a:buClr>
              <a:buSzTx/>
            </a:pPr>
            <a:endParaRPr lang="en-US" altLang="zh-CN" sz="2800" dirty="0">
              <a:solidFill>
                <a:schemeClr val="tx2"/>
              </a:solidFill>
            </a:endParaRPr>
          </a:p>
          <a:p>
            <a:pPr marL="457200" indent="-457200">
              <a:spcBef>
                <a:spcPct val="0"/>
              </a:spcBef>
              <a:buClr>
                <a:srgbClr val="C00000"/>
              </a:buClr>
              <a:buSzTx/>
            </a:pPr>
            <a:r>
              <a:rPr lang="zh-CN" altLang="en-US" sz="2800" dirty="0">
                <a:solidFill>
                  <a:schemeClr val="tx2"/>
                </a:solidFill>
              </a:rPr>
              <a:t>问题解决了吗？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1200150" lvl="1" indent="-457200">
              <a:spcBef>
                <a:spcPct val="0"/>
              </a:spcBef>
              <a:buClr>
                <a:srgbClr val="0070C0"/>
              </a:buClr>
              <a:buSzTx/>
            </a:pPr>
            <a:r>
              <a:rPr lang="en-US" altLang="zh-CN" sz="2400" dirty="0">
                <a:solidFill>
                  <a:schemeClr val="tx2"/>
                </a:solidFill>
              </a:rPr>
              <a:t>10000</a:t>
            </a:r>
            <a:r>
              <a:rPr lang="zh-CN" altLang="en-US" sz="2400" dirty="0">
                <a:solidFill>
                  <a:schemeClr val="tx2"/>
                </a:solidFill>
              </a:rPr>
              <a:t>粒沙子组成的是沙堆，按照定义，</a:t>
            </a:r>
            <a:r>
              <a:rPr lang="en-US" altLang="zh-CN" sz="2400" dirty="0">
                <a:solidFill>
                  <a:schemeClr val="tx2"/>
                </a:solidFill>
              </a:rPr>
              <a:t>9999</a:t>
            </a:r>
            <a:r>
              <a:rPr lang="zh-CN" altLang="en-US" sz="2400" dirty="0">
                <a:solidFill>
                  <a:schemeClr val="tx2"/>
                </a:solidFill>
              </a:rPr>
              <a:t>粒沙子组成的不是沙堆</a:t>
            </a:r>
            <a:r>
              <a:rPr lang="en-US" altLang="zh-CN" sz="2400" dirty="0">
                <a:solidFill>
                  <a:schemeClr val="tx2"/>
                </a:solidFill>
              </a:rPr>
              <a:t>——</a:t>
            </a:r>
            <a:r>
              <a:rPr lang="zh-CN" altLang="en-US" sz="2400" dirty="0">
                <a:solidFill>
                  <a:schemeClr val="tx2"/>
                </a:solidFill>
              </a:rPr>
              <a:t>这在数学上没有任何问题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1200150" lvl="1" indent="-457200">
              <a:spcBef>
                <a:spcPct val="0"/>
              </a:spcBef>
              <a:buClr>
                <a:srgbClr val="0070C0"/>
              </a:buClr>
              <a:buSzTx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1200150" lvl="1" indent="-457200">
              <a:spcBef>
                <a:spcPct val="0"/>
              </a:spcBef>
              <a:buClr>
                <a:srgbClr val="0070C0"/>
              </a:buClr>
              <a:buSzTx/>
            </a:pPr>
            <a:r>
              <a:rPr lang="zh-CN" altLang="en-US" sz="2400" b="1" dirty="0">
                <a:solidFill>
                  <a:schemeClr val="tx2"/>
                </a:solidFill>
              </a:rPr>
              <a:t>仅仅取走微不足道的一粒沙子，就将“沙堆”变为“非沙堆”，这</a:t>
            </a:r>
            <a:r>
              <a:rPr lang="zh-CN" altLang="en-US" sz="2400" b="1" dirty="0">
                <a:solidFill>
                  <a:srgbClr val="FF0000"/>
                </a:solidFill>
              </a:rPr>
              <a:t>不符合</a:t>
            </a:r>
            <a:r>
              <a:rPr lang="zh-CN" altLang="en-US" sz="2400" b="1" dirty="0">
                <a:solidFill>
                  <a:schemeClr val="tx2"/>
                </a:solidFill>
              </a:rPr>
              <a:t>我们日常生活中的思维习惯</a:t>
            </a:r>
          </a:p>
          <a:p>
            <a:pPr marL="1200150" lvl="1" indent="-457200">
              <a:spcBef>
                <a:spcPct val="0"/>
              </a:spcBef>
              <a:buClr>
                <a:srgbClr val="0070C0"/>
              </a:buClr>
              <a:buSzTx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1200150" lvl="1" indent="-457200">
              <a:spcBef>
                <a:spcPct val="0"/>
              </a:spcBef>
              <a:buClr>
                <a:srgbClr val="0070C0"/>
              </a:buClr>
              <a:buSzTx/>
            </a:pPr>
            <a:r>
              <a:rPr lang="zh-CN" altLang="en-US" sz="2400" b="1" dirty="0">
                <a:solidFill>
                  <a:schemeClr val="tx2"/>
                </a:solidFill>
              </a:rPr>
              <a:t>生活中，模糊性无处不在，如： “年轻人”、“小个子”、“大房子”等。若用传统数学方法处理，往往会出现问题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marL="1200150" lvl="1" indent="-457200">
              <a:spcBef>
                <a:spcPct val="0"/>
              </a:spcBef>
              <a:buClr>
                <a:srgbClr val="0070C0"/>
              </a:buClr>
              <a:buSzTx/>
            </a:pPr>
            <a:endParaRPr lang="en-US" altLang="zh-CN" sz="2400" b="1" dirty="0">
              <a:solidFill>
                <a:schemeClr val="tx2"/>
              </a:solidFill>
            </a:endParaRPr>
          </a:p>
          <a:p>
            <a:pPr marL="457200" indent="-457200">
              <a:spcBef>
                <a:spcPct val="0"/>
              </a:spcBef>
              <a:buClr>
                <a:srgbClr val="C00000"/>
              </a:buClr>
              <a:buSzTx/>
            </a:pPr>
            <a:r>
              <a:rPr lang="zh-CN" altLang="en-US" sz="2800" dirty="0">
                <a:solidFill>
                  <a:schemeClr val="tx2"/>
                </a:solidFill>
              </a:rPr>
              <a:t>解决方案：模糊数学</a:t>
            </a:r>
          </a:p>
        </p:txBody>
      </p:sp>
    </p:spTree>
    <p:extLst>
      <p:ext uri="{BB962C8B-B14F-4D97-AF65-F5344CB8AC3E}">
        <p14:creationId xmlns:p14="http://schemas.microsoft.com/office/powerpoint/2010/main" val="187794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5BC553-A599-A27A-632B-6A95A44D6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828675"/>
            <a:ext cx="101441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7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94ABEF-066F-B99B-161A-FC522E854E3E}"/>
              </a:ext>
            </a:extLst>
          </p:cNvPr>
          <p:cNvSpPr txBox="1"/>
          <p:nvPr/>
        </p:nvSpPr>
        <p:spPr>
          <a:xfrm>
            <a:off x="229020" y="1541037"/>
            <a:ext cx="1142449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某环保部门拟对该地区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个环境区域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X={x1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x3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x4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x5}</a:t>
            </a:r>
          </a:p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污染情况进行分类</a:t>
            </a:r>
            <a:endParaRPr lang="en-US" altLang="zh-CN" sz="2800" b="0" i="0" u="none" strike="noStrike" baseline="0" dirty="0">
              <a:solidFill>
                <a:srgbClr val="00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每个区包含</a:t>
            </a:r>
            <a:r>
              <a:rPr lang="zh-CN" altLang="en-US" sz="2800" b="0" i="0" u="none" strike="noStrike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空气、水分、土壤、作物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个要素，环境区域的污染情况由污染物在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要素中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含量超过的程度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衡量</a:t>
            </a:r>
            <a:endParaRPr lang="en-US" altLang="zh-CN" sz="2800" b="0" i="0" u="none" strike="noStrik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个环境区域的污染数据如下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ABB586-6DBE-3E61-B306-F79EF84C7DFA}"/>
              </a:ext>
            </a:extLst>
          </p:cNvPr>
          <p:cNvGrpSpPr/>
          <p:nvPr/>
        </p:nvGrpSpPr>
        <p:grpSpPr>
          <a:xfrm>
            <a:off x="163178" y="284731"/>
            <a:ext cx="4190857" cy="987525"/>
            <a:chOff x="406400" y="2790333"/>
            <a:chExt cx="2751709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F21CBBF-262A-40C6-6A9A-D866824459D3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4355E0A7-0D7C-5C42-DC39-F6191DB0EC7B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数据标准化举例</a:t>
              </a:r>
              <a:endParaRPr lang="zh-CN" altLang="en-US" sz="3600" kern="12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33AFB8C-1C0D-3DFB-28E7-73D68940D173}"/>
              </a:ext>
            </a:extLst>
          </p:cNvPr>
          <p:cNvSpPr txBox="1"/>
          <p:nvPr/>
        </p:nvSpPr>
        <p:spPr>
          <a:xfrm>
            <a:off x="5373477" y="4225863"/>
            <a:ext cx="6097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x1=(80,10,6,2)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x2=(50,1,6,4)</a:t>
            </a:r>
          </a:p>
          <a:p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x3=(90,6,4,6)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 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x4=(40,7,5,3)</a:t>
            </a:r>
          </a:p>
          <a:p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x5=(10,1,2,4)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93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3076EA-17D6-87B7-528D-43E4172D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566737"/>
            <a:ext cx="86963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22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123E09-AD6E-C46A-FAB9-AB20EE438082}"/>
              </a:ext>
            </a:extLst>
          </p:cNvPr>
          <p:cNvGrpSpPr/>
          <p:nvPr/>
        </p:nvGrpSpPr>
        <p:grpSpPr>
          <a:xfrm>
            <a:off x="163178" y="218629"/>
            <a:ext cx="4190857" cy="987525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5DEB484C-F9F1-1F59-7639-D824DB1E97D7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2F7BD393-ABF2-99DC-2947-456D216EE834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建立模糊相似矩阵</a:t>
              </a:r>
              <a:endParaRPr lang="zh-CN" altLang="en-US" sz="3600" kern="1200" dirty="0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EED022F-63D0-C1A5-CD55-5D1D52F947BB}"/>
              </a:ext>
            </a:extLst>
          </p:cNvPr>
          <p:cNvSpPr txBox="1"/>
          <p:nvPr/>
        </p:nvSpPr>
        <p:spPr>
          <a:xfrm>
            <a:off x="402697" y="1254361"/>
            <a:ext cx="1138660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模糊相似矩阵 </a:t>
            </a:r>
            <a:r>
              <a:rPr lang="en-US" altLang="zh-CN" sz="2800" dirty="0"/>
              <a:t>R</a:t>
            </a:r>
            <a:r>
              <a:rPr lang="zh-CN" altLang="en-US" sz="2800" dirty="0"/>
              <a:t>：衡量</a:t>
            </a:r>
            <a:r>
              <a:rPr lang="en-US" altLang="zh-CN" sz="2800" dirty="0"/>
              <a:t>X</a:t>
            </a:r>
            <a:r>
              <a:rPr lang="zh-CN" altLang="en-US" sz="2800" dirty="0"/>
              <a:t>中</a:t>
            </a:r>
            <a:r>
              <a:rPr lang="en-US" altLang="zh-CN" sz="3600" dirty="0"/>
              <a:t>x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和</a:t>
            </a:r>
            <a:r>
              <a:rPr lang="en-US" altLang="zh-CN" sz="3600" dirty="0" err="1"/>
              <a:t>x</a:t>
            </a:r>
            <a:r>
              <a:rPr lang="en-US" altLang="zh-CN" sz="2800" i="1" baseline="-25000" dirty="0" err="1"/>
              <a:t>j</a:t>
            </a:r>
            <a:r>
              <a:rPr lang="zh-CN" altLang="en-US" sz="2800" dirty="0"/>
              <a:t>之间的</a:t>
            </a:r>
            <a:r>
              <a:rPr lang="zh-CN" altLang="en-US" sz="2800" b="1" dirty="0">
                <a:solidFill>
                  <a:srgbClr val="FF0000"/>
                </a:solidFill>
              </a:rPr>
              <a:t>接近和相似</a:t>
            </a:r>
            <a:r>
              <a:rPr lang="zh-CN" altLang="en-US" sz="2800" dirty="0"/>
              <a:t>程度，并用元素</a:t>
            </a:r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ij</a:t>
            </a:r>
            <a:r>
              <a:rPr lang="zh-CN" altLang="en-US" sz="2800" dirty="0"/>
              <a:t>表示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R=(</a:t>
            </a:r>
            <a:r>
              <a:rPr lang="en-US" altLang="zh-CN" sz="2800" dirty="0" err="1"/>
              <a:t>r</a:t>
            </a:r>
            <a:r>
              <a:rPr lang="en-US" altLang="zh-CN" sz="2800" baseline="-25000" dirty="0" err="1"/>
              <a:t>ij</a:t>
            </a:r>
            <a:r>
              <a:rPr lang="en-US" altLang="zh-CN" sz="2800" dirty="0"/>
              <a:t>)</a:t>
            </a:r>
            <a:r>
              <a:rPr lang="en-US" altLang="zh-CN" sz="2800" baseline="-25000" dirty="0" err="1"/>
              <a:t>n×n</a:t>
            </a:r>
            <a:r>
              <a:rPr lang="zh-CN" altLang="en-US" sz="2800" dirty="0"/>
              <a:t>，其中</a:t>
            </a:r>
            <a:r>
              <a:rPr lang="en-US" altLang="zh-CN" sz="2800" dirty="0"/>
              <a:t>n</a:t>
            </a:r>
            <a:r>
              <a:rPr lang="zh-CN" altLang="en-US" sz="2800" dirty="0"/>
              <a:t>是分类对象的个数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衡量的方法：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相似系数法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FA9F23-01E9-8F0F-C9B2-31AF2B560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61" y="3626346"/>
            <a:ext cx="5784745" cy="32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2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2DF5C6-E9B7-464D-B6B0-FD0932C9E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472162"/>
            <a:ext cx="6124575" cy="61150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DA71153-DC00-E5E2-AD01-4B88EAC61FD4}"/>
              </a:ext>
            </a:extLst>
          </p:cNvPr>
          <p:cNvSpPr/>
          <p:nvPr/>
        </p:nvSpPr>
        <p:spPr>
          <a:xfrm>
            <a:off x="845715" y="472162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/>
              <a:t>距离法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15454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3BF684-03E6-EE66-F1C0-0505705E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423862"/>
            <a:ext cx="5343525" cy="6010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C302754-9AB6-EEA1-DCA8-96BDAA5FE117}"/>
              </a:ext>
            </a:extLst>
          </p:cNvPr>
          <p:cNvSpPr/>
          <p:nvPr/>
        </p:nvSpPr>
        <p:spPr>
          <a:xfrm>
            <a:off x="479814" y="554641"/>
            <a:ext cx="20430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贴近度法</a:t>
            </a:r>
          </a:p>
        </p:txBody>
      </p:sp>
    </p:spTree>
    <p:extLst>
      <p:ext uri="{BB962C8B-B14F-4D97-AF65-F5344CB8AC3E}">
        <p14:creationId xmlns:p14="http://schemas.microsoft.com/office/powerpoint/2010/main" val="2715873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CA196FC-5381-3833-D0E6-D5A079F36D6C}"/>
              </a:ext>
            </a:extLst>
          </p:cNvPr>
          <p:cNvGrpSpPr/>
          <p:nvPr/>
        </p:nvGrpSpPr>
        <p:grpSpPr>
          <a:xfrm>
            <a:off x="163178" y="218629"/>
            <a:ext cx="5180003" cy="1224581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C3125D4-985D-5D84-8D43-C92EDB351A27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CBE2FFA4-B187-FE75-A55D-BB924436459A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建立模糊相似矩阵举例</a:t>
              </a:r>
              <a:endParaRPr lang="zh-CN" altLang="en-US" sz="3600" kern="1200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105A759-DB74-4945-3AB2-5DBFC2DF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63" y="1852440"/>
            <a:ext cx="3371850" cy="2095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9772F3-3BD7-9499-1EDA-2061F38E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561"/>
          <a:stretch/>
        </p:blipFill>
        <p:spPr>
          <a:xfrm>
            <a:off x="4650339" y="2185815"/>
            <a:ext cx="2874181" cy="14287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24A2B1-8B44-B4DA-799E-2A387E211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921" y="1752427"/>
            <a:ext cx="3781425" cy="2295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41B24A-2BAA-3B6C-1487-C2BDF3730350}"/>
              </a:ext>
            </a:extLst>
          </p:cNvPr>
          <p:cNvSpPr txBox="1"/>
          <p:nvPr/>
        </p:nvSpPr>
        <p:spPr>
          <a:xfrm>
            <a:off x="7778558" y="4412276"/>
            <a:ext cx="3887788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/>
              <a:t>R</a:t>
            </a:r>
            <a:r>
              <a:rPr lang="zh-CN" altLang="en-US" sz="2800" dirty="0"/>
              <a:t>具有：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自反性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对称性</a:t>
            </a:r>
          </a:p>
        </p:txBody>
      </p:sp>
    </p:spTree>
    <p:extLst>
      <p:ext uri="{BB962C8B-B14F-4D97-AF65-F5344CB8AC3E}">
        <p14:creationId xmlns:p14="http://schemas.microsoft.com/office/powerpoint/2010/main" val="13759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82857F6-0BBE-11F3-8BCD-13099E8C9843}"/>
              </a:ext>
            </a:extLst>
          </p:cNvPr>
          <p:cNvGrpSpPr/>
          <p:nvPr/>
        </p:nvGrpSpPr>
        <p:grpSpPr>
          <a:xfrm>
            <a:off x="163179" y="218629"/>
            <a:ext cx="3648658" cy="1048311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5502388-82A9-F645-BA6D-53C38A5B69AC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4A3D15ED-88DA-F4BE-82AB-022EFDE984FA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kern="1200" dirty="0"/>
                <a:t>计算传递闭包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CBE536E-7A57-D51F-0083-8FD83E9B9467}"/>
              </a:ext>
            </a:extLst>
          </p:cNvPr>
          <p:cNvSpPr txBox="1"/>
          <p:nvPr/>
        </p:nvSpPr>
        <p:spPr>
          <a:xfrm>
            <a:off x="4971363" y="481174"/>
            <a:ext cx="4888734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平方法 求 相似矩阵 传递闭包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F38A31-24A6-0F6D-642A-F74BF748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6" y="1677626"/>
            <a:ext cx="5953125" cy="271462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940B8CC9-1CBE-6DFF-0718-E7ED4BE2C39A}"/>
              </a:ext>
            </a:extLst>
          </p:cNvPr>
          <p:cNvGrpSpPr/>
          <p:nvPr/>
        </p:nvGrpSpPr>
        <p:grpSpPr>
          <a:xfrm>
            <a:off x="6516650" y="2632630"/>
            <a:ext cx="5221994" cy="519113"/>
            <a:chOff x="6516650" y="2632630"/>
            <a:chExt cx="5221994" cy="519113"/>
          </a:xfrm>
        </p:grpSpPr>
        <p:graphicFrame>
          <p:nvGraphicFramePr>
            <p:cNvPr id="9" name="Object 4">
              <a:extLst>
                <a:ext uri="{FF2B5EF4-FFF2-40B4-BE49-F238E27FC236}">
                  <a16:creationId xmlns:a16="http://schemas.microsoft.com/office/drawing/2014/main" id="{EAFE83E5-961A-6434-6850-7CA7E89E06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1033159"/>
                </p:ext>
              </p:extLst>
            </p:nvPr>
          </p:nvGraphicFramePr>
          <p:xfrm>
            <a:off x="6516650" y="2632630"/>
            <a:ext cx="2198688" cy="485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72808" imgH="190417" progId="Equation.DSMT4">
                    <p:embed/>
                  </p:oleObj>
                </mc:Choice>
                <mc:Fallback>
                  <p:oleObj name="Equation" r:id="rId3" imgW="672808" imgH="190417" progId="Equation.DSMT4">
                    <p:embed/>
                    <p:pic>
                      <p:nvPicPr>
                        <p:cNvPr id="55301" name="Object 4">
                          <a:extLst>
                            <a:ext uri="{FF2B5EF4-FFF2-40B4-BE49-F238E27FC236}">
                              <a16:creationId xmlns:a16="http://schemas.microsoft.com/office/drawing/2014/main" id="{C815D7C9-FEDF-EDE9-16F3-FC15F0825D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650" y="2632630"/>
                          <a:ext cx="2198688" cy="485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">
              <a:extLst>
                <a:ext uri="{FF2B5EF4-FFF2-40B4-BE49-F238E27FC236}">
                  <a16:creationId xmlns:a16="http://schemas.microsoft.com/office/drawing/2014/main" id="{AD663C2B-7F09-FE22-4058-CD28FCC536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4423028"/>
                </p:ext>
              </p:extLst>
            </p:nvPr>
          </p:nvGraphicFramePr>
          <p:xfrm>
            <a:off x="9003382" y="2632630"/>
            <a:ext cx="2735262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87400" imgH="190500" progId="Equation.DSMT4">
                    <p:embed/>
                  </p:oleObj>
                </mc:Choice>
                <mc:Fallback>
                  <p:oleObj name="Equation" r:id="rId5" imgW="787400" imgH="190500" progId="Equation.DSMT4">
                    <p:embed/>
                    <p:pic>
                      <p:nvPicPr>
                        <p:cNvPr id="55302" name="Object 4">
                          <a:extLst>
                            <a:ext uri="{FF2B5EF4-FFF2-40B4-BE49-F238E27FC236}">
                              <a16:creationId xmlns:a16="http://schemas.microsoft.com/office/drawing/2014/main" id="{A5111164-DEC1-A4F2-650E-B7951E2950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3382" y="2632630"/>
                          <a:ext cx="2735262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1824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056E4-301E-8A6A-803E-4EA6B32B7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1661AB-E919-4A59-4DFC-84532076477E}"/>
              </a:ext>
            </a:extLst>
          </p:cNvPr>
          <p:cNvGrpSpPr/>
          <p:nvPr/>
        </p:nvGrpSpPr>
        <p:grpSpPr>
          <a:xfrm>
            <a:off x="163179" y="218630"/>
            <a:ext cx="3781426" cy="1208140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52B7541B-C9EF-433F-6F11-CB6FD35A4CC3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9CE8113C-B228-E98B-0530-9A309A472960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传递闭包举例</a:t>
              </a:r>
              <a:endParaRPr lang="zh-CN" altLang="en-US" sz="3600" kern="1200" dirty="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9FDA665-1A15-B285-A071-A0CB9199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75" y="1686325"/>
            <a:ext cx="3781425" cy="229552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5B94874-3C60-6181-74D2-E51F0CB06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-325" r="4866" b="43803"/>
          <a:stretch>
            <a:fillRect/>
          </a:stretch>
        </p:blipFill>
        <p:spPr bwMode="auto">
          <a:xfrm>
            <a:off x="5045395" y="1594656"/>
            <a:ext cx="65341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A5E78F-2735-706D-8AA4-019216689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09" y="4323655"/>
            <a:ext cx="7553325" cy="2495550"/>
          </a:xfrm>
          <a:prstGeom prst="rect">
            <a:avLst/>
          </a:prstGeom>
        </p:spPr>
      </p:pic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8D1A8E43-ADED-F5EE-AAB1-7E0D086DE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35483"/>
              </p:ext>
            </p:extLst>
          </p:nvPr>
        </p:nvGraphicFramePr>
        <p:xfrm>
          <a:off x="437787" y="4912119"/>
          <a:ext cx="28241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190440" progId="Equation.DSMT4">
                  <p:embed/>
                </p:oleObj>
              </mc:Choice>
              <mc:Fallback>
                <p:oleObj name="Equation" r:id="rId5" imgW="812520" imgH="190440" progId="Equation.DSMT4">
                  <p:embed/>
                  <p:pic>
                    <p:nvPicPr>
                      <p:cNvPr id="55302" name="Object 4">
                        <a:extLst>
                          <a:ext uri="{FF2B5EF4-FFF2-40B4-BE49-F238E27FC236}">
                            <a16:creationId xmlns:a16="http://schemas.microsoft.com/office/drawing/2014/main" id="{A5111164-DEC1-A4F2-650E-B7951E295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87" y="4912119"/>
                        <a:ext cx="28241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0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1C7C7DD-8426-40E9-5BBC-F4B77290C11F}"/>
              </a:ext>
            </a:extLst>
          </p:cNvPr>
          <p:cNvGrpSpPr/>
          <p:nvPr/>
        </p:nvGrpSpPr>
        <p:grpSpPr>
          <a:xfrm>
            <a:off x="163179" y="218630"/>
            <a:ext cx="2712224" cy="1114412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149CB73-D271-23BA-DDE3-7F55CDAE9AB6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556634C3-F002-6783-30A5-A0CC2AF71E90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kern="1200" dirty="0"/>
                <a:t>动态聚类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ED72F9A-053A-ACE8-4572-53546389C1AE}"/>
              </a:ext>
            </a:extLst>
          </p:cNvPr>
          <p:cNvGrpSpPr>
            <a:grpSpLocks/>
          </p:cNvGrpSpPr>
          <p:nvPr/>
        </p:nvGrpSpPr>
        <p:grpSpPr bwMode="auto">
          <a:xfrm>
            <a:off x="3690575" y="475543"/>
            <a:ext cx="7083922" cy="670212"/>
            <a:chOff x="250825" y="548679"/>
            <a:chExt cx="6913463" cy="43405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A247969-1543-95AF-B2C5-5B2D16F7C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27" t="9592" r="4506" b="82339"/>
            <a:stretch>
              <a:fillRect/>
            </a:stretch>
          </p:blipFill>
          <p:spPr bwMode="auto">
            <a:xfrm>
              <a:off x="250825" y="587426"/>
              <a:ext cx="3888433" cy="395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1709867-C570-DD78-47F8-FAF907A664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26" t="16898" r="30901" b="74281"/>
            <a:stretch>
              <a:fillRect/>
            </a:stretch>
          </p:blipFill>
          <p:spPr bwMode="auto">
            <a:xfrm>
              <a:off x="3923928" y="548679"/>
              <a:ext cx="3240360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2E912F7-5F30-FB96-399F-73B6D1BE5964}"/>
              </a:ext>
            </a:extLst>
          </p:cNvPr>
          <p:cNvGrpSpPr/>
          <p:nvPr/>
        </p:nvGrpSpPr>
        <p:grpSpPr>
          <a:xfrm>
            <a:off x="2051780" y="4425969"/>
            <a:ext cx="8253413" cy="2159000"/>
            <a:chOff x="405214" y="1754627"/>
            <a:chExt cx="8253413" cy="2159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10F0C05-2308-CA17-F248-971B7A5D4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22"/>
            <a:stretch>
              <a:fillRect/>
            </a:stretch>
          </p:blipFill>
          <p:spPr bwMode="auto">
            <a:xfrm>
              <a:off x="405214" y="1754627"/>
              <a:ext cx="8253413" cy="21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B9447D-EB2E-FFDA-662F-FF54F8F11366}"/>
                </a:ext>
              </a:extLst>
            </p:cNvPr>
            <p:cNvSpPr/>
            <p:nvPr/>
          </p:nvSpPr>
          <p:spPr>
            <a:xfrm>
              <a:off x="621305" y="1754627"/>
              <a:ext cx="792163" cy="536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81663E50-F5C1-7A23-929C-B643549C6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32" b="43478"/>
          <a:stretch>
            <a:fillRect/>
          </a:stretch>
        </p:blipFill>
        <p:spPr bwMode="auto">
          <a:xfrm>
            <a:off x="3690575" y="1428664"/>
            <a:ext cx="39433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85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D8D0DDF-3F71-F05C-C222-C0438390D81C}"/>
              </a:ext>
            </a:extLst>
          </p:cNvPr>
          <p:cNvGrpSpPr/>
          <p:nvPr/>
        </p:nvGrpSpPr>
        <p:grpSpPr>
          <a:xfrm>
            <a:off x="187125" y="192871"/>
            <a:ext cx="6128151" cy="885600"/>
            <a:chOff x="406400" y="2790333"/>
            <a:chExt cx="6128151" cy="8856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7DD4F9E-BB99-DE57-C46A-D8464E62EB02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: 圆角 4">
              <a:extLst>
                <a:ext uri="{FF2B5EF4-FFF2-40B4-BE49-F238E27FC236}">
                  <a16:creationId xmlns:a16="http://schemas.microsoft.com/office/drawing/2014/main" id="{BC9B5914-7054-9EA6-4321-F52162069853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kern="1200" dirty="0"/>
                <a:t>模糊数学</a:t>
              </a:r>
            </a:p>
          </p:txBody>
        </p:sp>
      </p:grpSp>
      <p:sp>
        <p:nvSpPr>
          <p:cNvPr id="4" name="Text Box 9">
            <a:extLst>
              <a:ext uri="{FF2B5EF4-FFF2-40B4-BE49-F238E27FC236}">
                <a16:creationId xmlns:a16="http://schemas.microsoft.com/office/drawing/2014/main" id="{8FA93405-657A-863E-511C-0990A76D24E5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48140" y="1243664"/>
            <a:ext cx="8849696" cy="1815882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传统的数学方法</a:t>
            </a:r>
            <a:r>
              <a:rPr lang="zh-CN" altLang="en-US" sz="2800" dirty="0">
                <a:solidFill>
                  <a:schemeClr val="tx2"/>
                </a:solidFill>
              </a:rPr>
              <a:t>常常试图进行精确定义：</a:t>
            </a:r>
            <a:r>
              <a:rPr lang="zh-CN" altLang="en-US" sz="2800" dirty="0">
                <a:solidFill>
                  <a:schemeClr val="tx2"/>
                </a:solidFill>
                <a:highlight>
                  <a:srgbClr val="FFFF00"/>
                </a:highlight>
              </a:rPr>
              <a:t>“非此即彼”</a:t>
            </a:r>
            <a:endParaRPr lang="en-US" altLang="zh-CN" sz="2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2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模糊数学</a:t>
            </a:r>
            <a:r>
              <a:rPr lang="zh-CN" altLang="en-US" sz="2800" dirty="0">
                <a:solidFill>
                  <a:schemeClr val="tx2"/>
                </a:solidFill>
              </a:rPr>
              <a:t>：</a:t>
            </a:r>
            <a:r>
              <a:rPr lang="zh-CN" altLang="en-US" sz="2800" dirty="0">
                <a:solidFill>
                  <a:schemeClr val="tx2"/>
                </a:solidFill>
                <a:highlight>
                  <a:srgbClr val="FFFF00"/>
                </a:highlight>
              </a:rPr>
              <a:t>“亦此亦彼”</a:t>
            </a:r>
            <a:endParaRPr lang="en-US" altLang="zh-CN" sz="28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68E2963-9F23-22CB-30C6-547B17525036}"/>
              </a:ext>
            </a:extLst>
          </p:cNvPr>
          <p:cNvSpPr txBox="1">
            <a:spLocks noChangeArrowheads="1"/>
          </p:cNvSpPr>
          <p:nvPr/>
        </p:nvSpPr>
        <p:spPr>
          <a:xfrm>
            <a:off x="264189" y="3267970"/>
            <a:ext cx="11663621" cy="3353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  </a:t>
            </a:r>
            <a:r>
              <a:rPr lang="zh-CN" altLang="en-US" dirty="0">
                <a:highlight>
                  <a:srgbClr val="FFFF00"/>
                </a:highlight>
              </a:rPr>
              <a:t>模糊数学</a:t>
            </a:r>
            <a:r>
              <a:rPr lang="zh-CN" altLang="en-US" dirty="0"/>
              <a:t>是用来</a:t>
            </a:r>
            <a:r>
              <a:rPr lang="zh-CN" altLang="en-US" b="1" dirty="0">
                <a:solidFill>
                  <a:srgbClr val="FF0000"/>
                </a:solidFill>
              </a:rPr>
              <a:t>描述、研究、处理</a:t>
            </a:r>
            <a:r>
              <a:rPr lang="zh-CN" altLang="en-US" dirty="0"/>
              <a:t>事务所具有的模糊特征的数学</a:t>
            </a:r>
            <a:endParaRPr lang="en-US" altLang="zh-CN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en-US" altLang="zh-CN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/>
              <a:t>  模糊</a:t>
            </a:r>
            <a:r>
              <a:rPr lang="en-US" altLang="zh-CN" dirty="0"/>
              <a:t>(Fuzzy)</a:t>
            </a:r>
            <a:r>
              <a:rPr lang="zh-CN" altLang="en-US" dirty="0"/>
              <a:t>：有“不分明”、“界限不清”之意，是指研究对象。而“数学”是指研究方法，方法可以是精确的，二者并不矛盾</a:t>
            </a:r>
            <a:endParaRPr lang="en-US" altLang="zh-CN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en-US" altLang="zh-CN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dirty="0"/>
              <a:t>  1965</a:t>
            </a:r>
            <a:r>
              <a:rPr lang="zh-CN" altLang="en-US" dirty="0"/>
              <a:t>年，扎德（</a:t>
            </a:r>
            <a:r>
              <a:rPr lang="en-US" altLang="zh-CN" i="1" dirty="0"/>
              <a:t>L. A. Zadeh</a:t>
            </a:r>
            <a:r>
              <a:rPr lang="zh-CN" altLang="en-US" dirty="0"/>
              <a:t>）教授首先提出用</a:t>
            </a:r>
            <a:r>
              <a:rPr lang="zh-CN" altLang="en-US" dirty="0">
                <a:highlight>
                  <a:srgbClr val="FFFF00"/>
                </a:highlight>
              </a:rPr>
              <a:t>隶属函数</a:t>
            </a:r>
            <a:r>
              <a:rPr lang="en-US" altLang="zh-CN" dirty="0"/>
              <a:t>(</a:t>
            </a:r>
            <a:r>
              <a:rPr lang="en-US" altLang="zh-CN" i="1" dirty="0"/>
              <a:t>membership function</a:t>
            </a:r>
            <a:r>
              <a:rPr lang="en-US" altLang="zh-CN" dirty="0"/>
              <a:t>)</a:t>
            </a:r>
            <a:r>
              <a:rPr lang="zh-CN" altLang="en-US" dirty="0"/>
              <a:t>来描述模糊概念，创立了</a:t>
            </a:r>
            <a:r>
              <a:rPr lang="zh-CN" altLang="en-US" dirty="0">
                <a:highlight>
                  <a:srgbClr val="FFFF00"/>
                </a:highlight>
              </a:rPr>
              <a:t>模糊集合论</a:t>
            </a:r>
            <a:r>
              <a:rPr lang="zh-CN" altLang="en-US" dirty="0"/>
              <a:t>，为模糊数学奠定了基础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267B41D-AA78-239A-2F68-6AAE18E4B57D}"/>
              </a:ext>
            </a:extLst>
          </p:cNvPr>
          <p:cNvGrpSpPr/>
          <p:nvPr/>
        </p:nvGrpSpPr>
        <p:grpSpPr>
          <a:xfrm>
            <a:off x="9478178" y="192871"/>
            <a:ext cx="1891229" cy="3075099"/>
            <a:chOff x="9478178" y="192871"/>
            <a:chExt cx="1891229" cy="3075099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103EEBA-CF28-2D6B-3591-0A2F1CFCC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78178" y="192871"/>
              <a:ext cx="1891229" cy="2613574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E1C1A78-686F-025B-E584-581FCCDD4049}"/>
                </a:ext>
              </a:extLst>
            </p:cNvPr>
            <p:cNvSpPr txBox="1"/>
            <p:nvPr/>
          </p:nvSpPr>
          <p:spPr>
            <a:xfrm>
              <a:off x="9934461" y="2898638"/>
              <a:ext cx="11815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0" i="0" u="none" strike="noStrike" baseline="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L.A.Zadeh</a:t>
              </a:r>
              <a:r>
                <a:rPr lang="en-US" altLang="zh-CN" sz="1800" b="0" i="0" u="none" strike="noStrike" baseline="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2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4E56C8-D767-50B4-6763-CAEE5FFB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33" y="847725"/>
            <a:ext cx="6753225" cy="2581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B9E65A-63F0-4C49-C233-5F1C1087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57" y="4367671"/>
            <a:ext cx="66389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2E7262-E5E7-D6E4-4E63-656C4490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75" y="135015"/>
            <a:ext cx="6438900" cy="21812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349884-71B1-0CB4-FD0A-446A2002D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63" y="2424945"/>
            <a:ext cx="6172200" cy="895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F078E3-3469-5AF9-9C59-C55124C3C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63" y="3429000"/>
            <a:ext cx="6486525" cy="2486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3EE1BE-A8A3-2B77-9B24-34C35220D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197" y="5799060"/>
            <a:ext cx="60102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06C7B7-5A53-5737-149D-35097347D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45" y="128587"/>
            <a:ext cx="94107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65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03CD4B-15B9-8AA0-E811-35681DD5B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4"/>
          <a:stretch/>
        </p:blipFill>
        <p:spPr bwMode="auto">
          <a:xfrm>
            <a:off x="1473964" y="2016087"/>
            <a:ext cx="101292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87F747-ED1E-D044-312D-53AA5BC2B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69" y="534720"/>
            <a:ext cx="29146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26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982A1-7591-33BA-A715-D8C6BC8CA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499A1C0-2B62-0A98-1C46-ABF8EA8A05E2}"/>
              </a:ext>
            </a:extLst>
          </p:cNvPr>
          <p:cNvGrpSpPr/>
          <p:nvPr/>
        </p:nvGrpSpPr>
        <p:grpSpPr>
          <a:xfrm>
            <a:off x="163179" y="218630"/>
            <a:ext cx="3913062" cy="1004242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A0BF49F-761A-3BBA-0B96-3F91E59271CD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6D232114-6B91-7A7B-2A1B-E59C4A3F62F3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kern="1200" dirty="0"/>
                <a:t>模糊综合评价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41C657A-6375-5D2A-1A25-0BD9415D6219}"/>
              </a:ext>
            </a:extLst>
          </p:cNvPr>
          <p:cNvSpPr txBox="1"/>
          <p:nvPr/>
        </p:nvSpPr>
        <p:spPr>
          <a:xfrm>
            <a:off x="763679" y="1382452"/>
            <a:ext cx="1092521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-apple-system"/>
              </a:rPr>
              <a:t>对员工的表现进行评价：</a:t>
            </a:r>
            <a:endParaRPr lang="en-US" altLang="zh-CN" sz="2800" b="1" dirty="0">
              <a:latin typeface="-apple-system"/>
            </a:endParaRPr>
          </a:p>
          <a:p>
            <a:pPr>
              <a:defRPr/>
            </a:pPr>
            <a:endParaRPr lang="en-US" altLang="zh-CN" sz="2800" b="1" dirty="0">
              <a:latin typeface="-apple-system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-apple-system"/>
              </a:rPr>
              <a:t>评价的结果  </a:t>
            </a:r>
            <a:r>
              <a:rPr lang="en-US" altLang="zh-CN" sz="2800" dirty="0">
                <a:latin typeface="-apple-system"/>
              </a:rPr>
              <a:t>{</a:t>
            </a:r>
            <a:r>
              <a:rPr lang="zh-CN" altLang="en-US" sz="2800" dirty="0">
                <a:latin typeface="-apple-system"/>
              </a:rPr>
              <a:t>优秀、良好、差</a:t>
            </a:r>
            <a:r>
              <a:rPr lang="en-US" altLang="zh-CN" sz="2800" dirty="0">
                <a:latin typeface="-apple-system"/>
              </a:rPr>
              <a:t>}</a:t>
            </a:r>
            <a:r>
              <a:rPr lang="zh-CN" altLang="en-US" sz="2800" dirty="0">
                <a:latin typeface="-apple-system"/>
              </a:rPr>
              <a:t>，具有</a:t>
            </a:r>
            <a:r>
              <a:rPr lang="zh-CN" altLang="en-US" sz="2800" dirty="0">
                <a:highlight>
                  <a:srgbClr val="FFFF00"/>
                </a:highlight>
                <a:latin typeface="-apple-system"/>
              </a:rPr>
              <a:t>模糊性</a:t>
            </a:r>
            <a:endParaRPr lang="en-US" altLang="zh-CN" sz="2800" dirty="0">
              <a:highlight>
                <a:srgbClr val="FFFF00"/>
              </a:highlight>
              <a:latin typeface="-apple-system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-apple-system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dirty="0">
                <a:latin typeface="-apple-system"/>
              </a:rPr>
              <a:t>常常需要从多个因素</a:t>
            </a:r>
            <a:r>
              <a:rPr lang="en-US" altLang="zh-CN" sz="2800" dirty="0">
                <a:latin typeface="-apple-system"/>
              </a:rPr>
              <a:t>(</a:t>
            </a:r>
            <a:r>
              <a:rPr lang="zh-CN" altLang="en-US" sz="2800" dirty="0">
                <a:latin typeface="-apple-system"/>
              </a:rPr>
              <a:t>方面</a:t>
            </a:r>
            <a:r>
              <a:rPr lang="en-US" altLang="zh-CN" sz="2800" dirty="0">
                <a:latin typeface="-apple-system"/>
              </a:rPr>
              <a:t>)</a:t>
            </a:r>
            <a:r>
              <a:rPr lang="zh-CN" altLang="en-US" sz="2800" dirty="0">
                <a:latin typeface="-apple-system"/>
              </a:rPr>
              <a:t>进行</a:t>
            </a:r>
            <a:r>
              <a:rPr lang="zh-CN" altLang="en-US" sz="2800" b="1" dirty="0">
                <a:solidFill>
                  <a:srgbClr val="FF0000"/>
                </a:solidFill>
                <a:latin typeface="-apple-system"/>
              </a:rPr>
              <a:t>综合评价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</a:rPr>
              <a:t>，</a:t>
            </a:r>
            <a:r>
              <a:rPr lang="zh-CN" altLang="en-US" sz="2800" dirty="0">
                <a:latin typeface="-apple-system"/>
              </a:rPr>
              <a:t>如员工的工作业绩、工作态度、沟通能力、政治表现等</a:t>
            </a:r>
            <a:endParaRPr lang="en-US" altLang="zh-CN" sz="2800" dirty="0">
              <a:latin typeface="-apple-system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dirty="0">
              <a:latin typeface="-apple-system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latin typeface="-apple-system"/>
              </a:rPr>
              <a:t>步骤：</a:t>
            </a:r>
            <a:endParaRPr lang="en-US" altLang="zh-CN" sz="2800" b="1" dirty="0">
              <a:latin typeface="-apple-system"/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333333"/>
                </a:solidFill>
                <a:latin typeface="-apple-system"/>
              </a:rPr>
              <a:t>对每个因素作出一个单独的模糊评价</a:t>
            </a:r>
            <a:endParaRPr lang="en-US" altLang="zh-CN" sz="2400" dirty="0">
              <a:solidFill>
                <a:srgbClr val="333333"/>
              </a:solidFill>
              <a:latin typeface="-apple-system"/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-apple-system"/>
              </a:rPr>
              <a:t>综合所有因素的模糊评价构造</a:t>
            </a:r>
            <a:r>
              <a:rPr lang="zh-CN" altLang="en-US" sz="2400" dirty="0">
                <a:highlight>
                  <a:srgbClr val="FFFF00"/>
                </a:highlight>
                <a:latin typeface="-apple-system"/>
              </a:rPr>
              <a:t>模糊综合评价矩阵</a:t>
            </a:r>
            <a:endParaRPr lang="en-US" altLang="zh-CN" sz="2400" dirty="0">
              <a:highlight>
                <a:srgbClr val="FFFF00"/>
              </a:highlight>
              <a:latin typeface="-apple-system"/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-apple-system"/>
              </a:rPr>
              <a:t>为每个因素设置</a:t>
            </a:r>
            <a:r>
              <a:rPr lang="zh-CN" altLang="en-US" sz="2400" dirty="0">
                <a:highlight>
                  <a:srgbClr val="FFFF00"/>
                </a:highlight>
                <a:latin typeface="-apple-system"/>
              </a:rPr>
              <a:t>权重系数</a:t>
            </a:r>
            <a:endParaRPr lang="en-US" altLang="zh-CN" sz="2400" dirty="0">
              <a:highlight>
                <a:srgbClr val="FFFF00"/>
              </a:highlight>
              <a:latin typeface="-apple-system"/>
            </a:endParaRPr>
          </a:p>
          <a:p>
            <a:pPr marL="914400" lvl="1" indent="-457200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-apple-system"/>
              </a:rPr>
              <a:t>根据</a:t>
            </a:r>
            <a:r>
              <a:rPr lang="zh-CN" altLang="en-US" sz="2400" dirty="0">
                <a:highlight>
                  <a:srgbClr val="FFFF00"/>
                </a:highlight>
                <a:latin typeface="-apple-system"/>
              </a:rPr>
              <a:t>隶属度最大</a:t>
            </a:r>
            <a:r>
              <a:rPr lang="zh-CN" altLang="en-US" sz="2400" dirty="0">
                <a:latin typeface="-apple-system"/>
              </a:rPr>
              <a:t>原则做出综合评价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582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07470A-19E7-22F6-1223-A87CEDFFDD52}"/>
              </a:ext>
            </a:extLst>
          </p:cNvPr>
          <p:cNvGrpSpPr/>
          <p:nvPr/>
        </p:nvGrpSpPr>
        <p:grpSpPr>
          <a:xfrm>
            <a:off x="163179" y="218630"/>
            <a:ext cx="4706276" cy="1103394"/>
            <a:chOff x="406400" y="2790333"/>
            <a:chExt cx="2751709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DA20560-6BF8-75D3-5D83-F7C1C6E842E8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A428E574-E2DB-2230-7168-F4EC8984020B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kern="1200" dirty="0"/>
                <a:t>模糊综合评价举例</a:t>
              </a:r>
            </a:p>
          </p:txBody>
        </p:sp>
      </p:grpSp>
      <p:sp>
        <p:nvSpPr>
          <p:cNvPr id="5" name="文本框 9">
            <a:extLst>
              <a:ext uri="{FF2B5EF4-FFF2-40B4-BE49-F238E27FC236}">
                <a16:creationId xmlns:a16="http://schemas.microsoft.com/office/drawing/2014/main" id="{F53948B1-5F38-0EC2-83F3-CE550CA45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634111"/>
            <a:ext cx="5688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/>
              <a:t>考虑对一件服装的综合评判问题</a:t>
            </a:r>
          </a:p>
        </p:txBody>
      </p:sp>
      <p:pic>
        <p:nvPicPr>
          <p:cNvPr id="6" name="图片 11">
            <a:extLst>
              <a:ext uri="{FF2B5EF4-FFF2-40B4-BE49-F238E27FC236}">
                <a16:creationId xmlns:a16="http://schemas.microsoft.com/office/drawing/2014/main" id="{6F282DB6-2889-955D-C401-0635759C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45" y="2523935"/>
            <a:ext cx="11046484" cy="139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3">
            <a:extLst>
              <a:ext uri="{FF2B5EF4-FFF2-40B4-BE49-F238E27FC236}">
                <a16:creationId xmlns:a16="http://schemas.microsoft.com/office/drawing/2014/main" id="{130B3B7F-0255-0B5B-99A6-F105188B5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00" y="4043444"/>
            <a:ext cx="7682350" cy="259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6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4FCEB273-D33C-0A66-0952-E0389E418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33" y="350628"/>
            <a:ext cx="7568722" cy="213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4">
            <a:extLst>
              <a:ext uri="{FF2B5EF4-FFF2-40B4-BE49-F238E27FC236}">
                <a16:creationId xmlns:a16="http://schemas.microsoft.com/office/drawing/2014/main" id="{AB0B190C-0D89-FFF9-D4F8-3C40CD0F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33" y="2981440"/>
            <a:ext cx="8425358" cy="157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9">
            <a:extLst>
              <a:ext uri="{FF2B5EF4-FFF2-40B4-BE49-F238E27FC236}">
                <a16:creationId xmlns:a16="http://schemas.microsoft.com/office/drawing/2014/main" id="{B7D253A8-B98B-C87E-89D6-723C34E1C3B8}"/>
              </a:ext>
            </a:extLst>
          </p:cNvPr>
          <p:cNvGrpSpPr>
            <a:grpSpLocks/>
          </p:cNvGrpSpPr>
          <p:nvPr/>
        </p:nvGrpSpPr>
        <p:grpSpPr bwMode="auto">
          <a:xfrm>
            <a:off x="1109433" y="4752573"/>
            <a:ext cx="5842210" cy="733827"/>
            <a:chOff x="755576" y="4114403"/>
            <a:chExt cx="4870301" cy="523875"/>
          </a:xfrm>
        </p:grpSpPr>
        <p:pic>
          <p:nvPicPr>
            <p:cNvPr id="5" name="图片 6">
              <a:extLst>
                <a:ext uri="{FF2B5EF4-FFF2-40B4-BE49-F238E27FC236}">
                  <a16:creationId xmlns:a16="http://schemas.microsoft.com/office/drawing/2014/main" id="{2848FE2A-6970-CCBA-608B-A4C4BD681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4114403"/>
              <a:ext cx="14668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图片 8">
              <a:extLst>
                <a:ext uri="{FF2B5EF4-FFF2-40B4-BE49-F238E27FC236}">
                  <a16:creationId xmlns:a16="http://schemas.microsoft.com/office/drawing/2014/main" id="{5A359761-8F65-8F97-7D38-B1AF3F8F1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9752" y="4114403"/>
              <a:ext cx="3286125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图片 11">
            <a:extLst>
              <a:ext uri="{FF2B5EF4-FFF2-40B4-BE49-F238E27FC236}">
                <a16:creationId xmlns:a16="http://schemas.microsoft.com/office/drawing/2014/main" id="{ADE1A860-14DF-07D7-EBD1-C860A894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55" y="4550205"/>
            <a:ext cx="442595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3">
            <a:extLst>
              <a:ext uri="{FF2B5EF4-FFF2-40B4-BE49-F238E27FC236}">
                <a16:creationId xmlns:a16="http://schemas.microsoft.com/office/drawing/2014/main" id="{95157D71-4057-022B-B3D6-9B9B4FE3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0" y="5814729"/>
            <a:ext cx="11190091" cy="63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4">
            <a:extLst>
              <a:ext uri="{FF2B5EF4-FFF2-40B4-BE49-F238E27FC236}">
                <a16:creationId xmlns:a16="http://schemas.microsoft.com/office/drawing/2014/main" id="{79393A42-2538-A239-86CC-BF48C98FD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555" y="1792786"/>
            <a:ext cx="8305800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模糊模式识别：几何图形识别、手写字体识别</a:t>
            </a: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</a:pP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模糊推理</a:t>
            </a: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</a:pP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模糊控制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B499D42-41AC-B37B-45A3-18A11AB4DD91}"/>
              </a:ext>
            </a:extLst>
          </p:cNvPr>
          <p:cNvGrpSpPr/>
          <p:nvPr/>
        </p:nvGrpSpPr>
        <p:grpSpPr>
          <a:xfrm>
            <a:off x="163179" y="218629"/>
            <a:ext cx="5841014" cy="1334749"/>
            <a:chOff x="406400" y="2790333"/>
            <a:chExt cx="2751709" cy="885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2D92E2D-E9FE-AC86-D08E-BAB5617EF064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矩形: 圆角 4">
              <a:extLst>
                <a:ext uri="{FF2B5EF4-FFF2-40B4-BE49-F238E27FC236}">
                  <a16:creationId xmlns:a16="http://schemas.microsoft.com/office/drawing/2014/main" id="{0E88BD3F-FDEE-D3A6-0FF6-89B6E5DE3C15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模糊逻辑的其他应用（略）</a:t>
              </a:r>
              <a:endParaRPr lang="zh-CN" altLang="en-US" sz="3600" kern="1200" dirty="0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F5B7192A-224E-8ADA-B917-F856B04789CB}"/>
              </a:ext>
            </a:extLst>
          </p:cNvPr>
          <p:cNvSpPr txBox="1">
            <a:spLocks noChangeArrowheads="1"/>
          </p:cNvSpPr>
          <p:nvPr/>
        </p:nvSpPr>
        <p:spPr>
          <a:xfrm>
            <a:off x="561401" y="1747838"/>
            <a:ext cx="10091910" cy="29765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结合的两种途径</a:t>
            </a:r>
          </a:p>
          <a:p>
            <a:pPr>
              <a:defRPr/>
            </a:pPr>
            <a:r>
              <a:rPr lang="zh-CN" altLang="en-US" dirty="0"/>
              <a:t>在</a:t>
            </a:r>
            <a:r>
              <a:rPr lang="zh-CN" altLang="en-US" dirty="0">
                <a:highlight>
                  <a:srgbClr val="FFFF00"/>
                </a:highlight>
              </a:rPr>
              <a:t>进化计算</a:t>
            </a:r>
            <a:r>
              <a:rPr lang="zh-CN" altLang="en-US" dirty="0"/>
              <a:t>算法运行时使用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模糊控制</a:t>
            </a:r>
            <a:r>
              <a:rPr lang="zh-CN" altLang="en-US" dirty="0"/>
              <a:t>来调整</a:t>
            </a:r>
            <a:r>
              <a:rPr lang="zh-CN" altLang="en-US" dirty="0">
                <a:highlight>
                  <a:srgbClr val="FFFF00"/>
                </a:highlight>
              </a:rPr>
              <a:t>算法的参数 </a:t>
            </a:r>
            <a:endParaRPr lang="en-US" altLang="zh-CN" dirty="0">
              <a:highlight>
                <a:srgbClr val="FFFF00"/>
              </a:highlight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在</a:t>
            </a:r>
            <a:r>
              <a:rPr lang="zh-CN" altLang="en-US" dirty="0">
                <a:highlight>
                  <a:srgbClr val="FFFF00"/>
                </a:highlight>
              </a:rPr>
              <a:t>模糊系统</a:t>
            </a:r>
            <a:r>
              <a:rPr lang="zh-CN" altLang="en-US" dirty="0"/>
              <a:t>中用</a:t>
            </a:r>
            <a:r>
              <a:rPr lang="zh-CN" altLang="en-US" b="1" dirty="0">
                <a:solidFill>
                  <a:srgbClr val="FF0000"/>
                </a:solidFill>
              </a:rPr>
              <a:t>进化计算</a:t>
            </a:r>
            <a:r>
              <a:rPr lang="zh-CN" altLang="en-US" dirty="0"/>
              <a:t>算法来产生、挑选和优化</a:t>
            </a:r>
            <a:r>
              <a:rPr lang="zh-CN" altLang="en-US" dirty="0">
                <a:highlight>
                  <a:srgbClr val="FFFF00"/>
                </a:highlight>
              </a:rPr>
              <a:t>模糊控制规则与隶属度函数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EAF0A34-AADB-548E-2840-4BA66BEB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724400"/>
            <a:ext cx="1782196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E4FA183-3AF6-8287-11C2-E002480D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159" y="4414838"/>
            <a:ext cx="2222342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EFFF17C-1017-92C8-F4DD-191D85B56EC6}"/>
              </a:ext>
            </a:extLst>
          </p:cNvPr>
          <p:cNvGrpSpPr/>
          <p:nvPr/>
        </p:nvGrpSpPr>
        <p:grpSpPr>
          <a:xfrm>
            <a:off x="163179" y="218629"/>
            <a:ext cx="5841014" cy="1334749"/>
            <a:chOff x="406400" y="2790333"/>
            <a:chExt cx="2751709" cy="88560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E775111-D07A-D3F3-84C5-7870133E1689}"/>
                </a:ext>
              </a:extLst>
            </p:cNvPr>
            <p:cNvSpPr/>
            <p:nvPr/>
          </p:nvSpPr>
          <p:spPr>
            <a:xfrm>
              <a:off x="406400" y="2790333"/>
              <a:ext cx="2708477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: 圆角 4">
              <a:extLst>
                <a:ext uri="{FF2B5EF4-FFF2-40B4-BE49-F238E27FC236}">
                  <a16:creationId xmlns:a16="http://schemas.microsoft.com/office/drawing/2014/main" id="{62CE1B97-3D1D-5CA8-CCAB-D2FCA1972281}"/>
                </a:ext>
              </a:extLst>
            </p:cNvPr>
            <p:cNvSpPr txBox="1"/>
            <p:nvPr/>
          </p:nvSpPr>
          <p:spPr>
            <a:xfrm>
              <a:off x="449632" y="2833564"/>
              <a:ext cx="2708477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模糊逻辑与进化计算</a:t>
              </a:r>
              <a:endParaRPr lang="zh-CN" alt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270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D9FFC00-8A10-88ED-976D-B08383570BC6}"/>
              </a:ext>
            </a:extLst>
          </p:cNvPr>
          <p:cNvGrpSpPr/>
          <p:nvPr/>
        </p:nvGrpSpPr>
        <p:grpSpPr>
          <a:xfrm>
            <a:off x="187125" y="192871"/>
            <a:ext cx="6128151" cy="885600"/>
            <a:chOff x="406400" y="2790333"/>
            <a:chExt cx="6128151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C67322D-8E94-29CC-34C0-1D3425FFD595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EA207357-69D6-13A6-752E-D641FC8E9DCC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几个概念</a:t>
              </a:r>
              <a:endParaRPr lang="zh-CN" altLang="en-US" sz="3600" kern="1200" dirty="0"/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65422D15-C7E1-6288-3BF0-FBA870AC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125538"/>
            <a:ext cx="10828204" cy="3260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kern="0" dirty="0">
                <a:solidFill>
                  <a:srgbClr val="FF0000"/>
                </a:solidFill>
              </a:rPr>
              <a:t>论域 </a:t>
            </a:r>
            <a:r>
              <a:rPr lang="en-US" altLang="zh-CN" sz="2800" b="1" kern="0" dirty="0">
                <a:solidFill>
                  <a:srgbClr val="FF0000"/>
                </a:solidFill>
              </a:rPr>
              <a:t>U </a:t>
            </a:r>
            <a:r>
              <a:rPr lang="zh-CN" altLang="en-US" sz="2800" b="1" kern="0" dirty="0">
                <a:solidFill>
                  <a:srgbClr val="FF0000"/>
                </a:solidFill>
              </a:rPr>
              <a:t>：</a:t>
            </a:r>
            <a:r>
              <a:rPr lang="zh-CN" altLang="en-US" sz="2800" kern="0" dirty="0"/>
              <a:t>被讨论的全体对象称为</a:t>
            </a:r>
            <a:r>
              <a:rPr lang="zh-CN" altLang="en-US" sz="2800" u="sng" kern="0" dirty="0">
                <a:highlight>
                  <a:srgbClr val="FFFF00"/>
                </a:highlight>
              </a:rPr>
              <a:t>论域</a:t>
            </a:r>
            <a:r>
              <a:rPr lang="zh-CN" altLang="en-US" sz="2800" kern="0" dirty="0"/>
              <a:t>，其中的每个对象称为</a:t>
            </a:r>
            <a:r>
              <a:rPr lang="zh-CN" altLang="en-US" sz="2800" u="sng" kern="0" dirty="0">
                <a:highlight>
                  <a:srgbClr val="FFFF00"/>
                </a:highlight>
              </a:rPr>
              <a:t>元素</a:t>
            </a:r>
            <a:endParaRPr lang="en-US" altLang="zh-CN" sz="2800" u="sng" kern="0" dirty="0">
              <a:highlight>
                <a:srgbClr val="FFFF00"/>
              </a:highlight>
            </a:endParaRPr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u="sng" kern="0" dirty="0">
              <a:highlight>
                <a:srgbClr val="FFFF00"/>
              </a:highlight>
            </a:endParaRPr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集合：</a:t>
            </a:r>
            <a:r>
              <a:rPr lang="zh-CN" altLang="en-US" sz="2800" dirty="0">
                <a:solidFill>
                  <a:srgbClr val="000000"/>
                </a:solidFill>
              </a:rPr>
              <a:t>在论域中，具有某种属性的元素组成的总体称为</a:t>
            </a:r>
            <a:r>
              <a:rPr lang="zh-CN" altLang="en-US" sz="2800" u="sng" dirty="0">
                <a:solidFill>
                  <a:srgbClr val="000000"/>
                </a:solidFill>
              </a:rPr>
              <a:t>集合</a:t>
            </a:r>
            <a:endParaRPr lang="en-US" altLang="zh-CN" sz="2800" u="sng" kern="0" dirty="0"/>
          </a:p>
          <a:p>
            <a:pPr marL="0" indent="0" eaLnBrk="1" hangingPunct="1">
              <a:buNone/>
              <a:defRPr/>
            </a:pPr>
            <a:endParaRPr lang="zh-CN" altLang="en-US" sz="2800" dirty="0">
              <a:solidFill>
                <a:srgbClr val="000000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  <a:defRPr/>
            </a:pPr>
            <a:endParaRPr lang="zh-CN" altLang="en-US" u="sng" kern="0" dirty="0">
              <a:solidFill>
                <a:srgbClr val="00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kern="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E65764-76AA-E24F-60E6-6C2AD6DF7ECC}"/>
              </a:ext>
            </a:extLst>
          </p:cNvPr>
          <p:cNvGrpSpPr/>
          <p:nvPr/>
        </p:nvGrpSpPr>
        <p:grpSpPr>
          <a:xfrm>
            <a:off x="1909590" y="3102206"/>
            <a:ext cx="8358184" cy="2946053"/>
            <a:chOff x="1909590" y="3102206"/>
            <a:chExt cx="8358184" cy="294605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B4A0FF0-0734-6EB3-92F8-AD9264377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9590" y="3102206"/>
              <a:ext cx="3707658" cy="294605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2A3B4B9-7BD9-903F-0CBA-A67C5148C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725" y="3102206"/>
              <a:ext cx="4391049" cy="2835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579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7E60A-FC68-E3EB-21E1-DA7A4D67D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DB56B9-8A86-2B60-6632-CA8D9D19B073}"/>
              </a:ext>
            </a:extLst>
          </p:cNvPr>
          <p:cNvGrpSpPr/>
          <p:nvPr/>
        </p:nvGrpSpPr>
        <p:grpSpPr>
          <a:xfrm>
            <a:off x="187125" y="192871"/>
            <a:ext cx="6128151" cy="885600"/>
            <a:chOff x="406400" y="2790333"/>
            <a:chExt cx="6128151" cy="8856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CCBEA164-2AF9-0BFE-2020-C4E2B7561FFD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矩形: 圆角 4">
              <a:extLst>
                <a:ext uri="{FF2B5EF4-FFF2-40B4-BE49-F238E27FC236}">
                  <a16:creationId xmlns:a16="http://schemas.microsoft.com/office/drawing/2014/main" id="{608DC19A-48B2-8C84-A506-DE9CD464E576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几个概念</a:t>
              </a:r>
              <a:endParaRPr lang="zh-CN" altLang="en-US" sz="3600" kern="1200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19149CBD-2E76-52FD-257B-4DD778F32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880" y="1315426"/>
            <a:ext cx="11548240" cy="49421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1" kern="0" dirty="0">
                <a:solidFill>
                  <a:srgbClr val="FF0000"/>
                </a:solidFill>
              </a:rPr>
              <a:t> 模糊集合：</a:t>
            </a:r>
            <a:r>
              <a:rPr lang="zh-CN" altLang="en-US" sz="2800" kern="0" dirty="0"/>
              <a:t>用来表达模糊性概念的集合，如高、矮、胖、瘦等</a:t>
            </a:r>
            <a:endParaRPr lang="en-US" altLang="zh-CN" sz="2800" kern="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endParaRPr lang="en-US" altLang="zh-CN" sz="2800" b="1" kern="0" dirty="0">
              <a:solidFill>
                <a:srgbClr val="FF0000"/>
              </a:solidFill>
            </a:endParaRPr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kern="0" dirty="0"/>
              <a:t>模糊集合的</a:t>
            </a:r>
            <a:r>
              <a:rPr lang="zh-CN" altLang="en-US" sz="2800" b="1" kern="0" dirty="0">
                <a:solidFill>
                  <a:srgbClr val="FF0000"/>
                </a:solidFill>
              </a:rPr>
              <a:t>隶属函数和隶属度</a:t>
            </a:r>
            <a:endParaRPr lang="en-US" altLang="zh-CN" sz="2800" b="1" kern="0" dirty="0">
              <a:solidFill>
                <a:srgbClr val="FF0000"/>
              </a:solidFill>
            </a:endParaRPr>
          </a:p>
          <a:p>
            <a:pPr lvl="1" algn="just" eaLnBrk="1" hangingPunct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/>
              <a:t>若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是论域</a:t>
            </a:r>
            <a:r>
              <a:rPr lang="en-US" altLang="zh-CN" sz="2400" b="1" kern="0" dirty="0"/>
              <a:t>U</a:t>
            </a:r>
            <a:r>
              <a:rPr lang="zh-CN" altLang="en-US" sz="2400" kern="0" dirty="0"/>
              <a:t>上的一个模糊集合</a:t>
            </a:r>
            <a:endParaRPr lang="en-US" altLang="zh-CN" sz="2400" kern="0" dirty="0"/>
          </a:p>
          <a:p>
            <a:pPr lvl="1" algn="just" eaLnBrk="1" hangingPunct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/>
              <a:t>对任一元素</a:t>
            </a:r>
            <a:r>
              <a:rPr lang="en-US" altLang="zh-CN" sz="2400" i="1" kern="0" dirty="0"/>
              <a:t>u </a:t>
            </a:r>
            <a:r>
              <a:rPr lang="en-US" altLang="zh-CN" sz="2400" kern="0" dirty="0"/>
              <a:t>∈</a:t>
            </a:r>
            <a:r>
              <a:rPr lang="en-US" altLang="zh-CN" sz="2400" b="1" kern="0" dirty="0"/>
              <a:t>U</a:t>
            </a:r>
            <a:r>
              <a:rPr lang="zh-CN" altLang="en-US" sz="2400" b="1" kern="0" dirty="0"/>
              <a:t>，</a:t>
            </a:r>
            <a:r>
              <a:rPr lang="zh-CN" altLang="en-US" sz="2400" kern="0" dirty="0"/>
              <a:t>指定</a:t>
            </a:r>
            <a:r>
              <a:rPr lang="en-US" altLang="zh-CN" sz="2400" kern="0" dirty="0"/>
              <a:t>[0,1]</a:t>
            </a:r>
            <a:r>
              <a:rPr lang="zh-CN" altLang="en-US" sz="2400" kern="0" dirty="0"/>
              <a:t>闭区间中的一个数 </a:t>
            </a:r>
            <a:r>
              <a:rPr lang="zh-CN" altLang="en-US" sz="2400" i="1" kern="0" dirty="0">
                <a:sym typeface="Symbol" panose="05050102010706020507" pitchFamily="18" charset="2"/>
              </a:rPr>
              <a:t></a:t>
            </a:r>
            <a:r>
              <a:rPr lang="en-US" altLang="zh-CN" sz="2400" i="1" kern="0" baseline="-25000" dirty="0">
                <a:sym typeface="Symbol" panose="05050102010706020507" pitchFamily="18" charset="2"/>
              </a:rPr>
              <a:t>A </a:t>
            </a:r>
            <a:r>
              <a:rPr lang="en-US" altLang="zh-CN" sz="2400" kern="0" dirty="0"/>
              <a:t>(</a:t>
            </a:r>
            <a:r>
              <a:rPr lang="en-US" altLang="zh-CN" sz="2400" i="1" kern="0" dirty="0"/>
              <a:t>u</a:t>
            </a:r>
            <a:r>
              <a:rPr lang="en-US" altLang="zh-CN" sz="2400" kern="0" dirty="0"/>
              <a:t>) ∈ [0,1]</a:t>
            </a:r>
            <a:r>
              <a:rPr lang="zh-CN" altLang="en-US" sz="2400" kern="0" dirty="0"/>
              <a:t>与之对应</a:t>
            </a:r>
            <a:endParaRPr lang="en-US" altLang="zh-CN" sz="2400" kern="0" dirty="0"/>
          </a:p>
          <a:p>
            <a:pPr lvl="1" algn="just" eaLnBrk="1" hangingPunct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i="1" kern="0" dirty="0">
                <a:sym typeface="Symbol" panose="05050102010706020507" pitchFamily="18" charset="2"/>
              </a:rPr>
              <a:t></a:t>
            </a:r>
            <a:r>
              <a:rPr lang="en-US" altLang="zh-CN" sz="2400" i="1" kern="0" baseline="-25000" dirty="0">
                <a:sym typeface="Symbol" panose="05050102010706020507" pitchFamily="18" charset="2"/>
              </a:rPr>
              <a:t>A </a:t>
            </a:r>
            <a:r>
              <a:rPr lang="en-US" altLang="zh-CN" sz="2400" kern="0" dirty="0"/>
              <a:t>(</a:t>
            </a:r>
            <a:r>
              <a:rPr lang="en-US" altLang="zh-CN" sz="2400" i="1" kern="0" dirty="0"/>
              <a:t>u</a:t>
            </a:r>
            <a:r>
              <a:rPr lang="en-US" altLang="zh-CN" sz="2400" kern="0" dirty="0"/>
              <a:t>) </a:t>
            </a:r>
            <a:r>
              <a:rPr lang="zh-CN" altLang="en-US" sz="2400" kern="0" dirty="0"/>
              <a:t>称为 </a:t>
            </a:r>
            <a:r>
              <a:rPr lang="en-US" altLang="zh-CN" sz="2400" i="1" kern="0" dirty="0"/>
              <a:t>u </a:t>
            </a:r>
            <a:r>
              <a:rPr lang="zh-CN" altLang="en-US" sz="2400" kern="0" dirty="0"/>
              <a:t>对模糊集合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的隶属度</a:t>
            </a:r>
            <a:endParaRPr lang="en-US" altLang="zh-CN" sz="2400" kern="0" dirty="0"/>
          </a:p>
          <a:p>
            <a:pPr lvl="1" algn="just" eaLnBrk="1" hangingPunct="1"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i="1" kern="0" dirty="0">
                <a:sym typeface="Symbol" panose="05050102010706020507" pitchFamily="18" charset="2"/>
              </a:rPr>
              <a:t></a:t>
            </a:r>
            <a:r>
              <a:rPr lang="en-US" altLang="zh-CN" sz="2400" i="1" kern="0" baseline="-25000" dirty="0">
                <a:sym typeface="Symbol" panose="05050102010706020507" pitchFamily="18" charset="2"/>
              </a:rPr>
              <a:t>A </a:t>
            </a:r>
            <a:r>
              <a:rPr lang="zh-CN" altLang="en-US" sz="2400" kern="0" dirty="0">
                <a:sym typeface="Symbol" panose="05050102010706020507" pitchFamily="18" charset="2"/>
              </a:rPr>
              <a:t> </a:t>
            </a:r>
            <a:r>
              <a:rPr lang="zh-CN" altLang="en-US" sz="2400" kern="0" dirty="0"/>
              <a:t>称为隶属函数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kern="0" dirty="0"/>
              <a:t>                            </a:t>
            </a:r>
            <a:r>
              <a:rPr lang="zh-CN" altLang="en-US" sz="3600" i="1" kern="0" dirty="0">
                <a:sym typeface="Symbol" panose="05050102010706020507" pitchFamily="18" charset="2"/>
              </a:rPr>
              <a:t></a:t>
            </a:r>
            <a:r>
              <a:rPr lang="en-US" altLang="zh-CN" sz="3600" i="1" kern="0" baseline="-25000" dirty="0">
                <a:sym typeface="Symbol" panose="05050102010706020507" pitchFamily="18" charset="2"/>
              </a:rPr>
              <a:t>A</a:t>
            </a:r>
            <a:r>
              <a:rPr lang="en-US" altLang="zh-CN" sz="2800" kern="0" dirty="0"/>
              <a:t> </a:t>
            </a:r>
            <a:r>
              <a:rPr lang="zh-CN" altLang="en-US" sz="2800" kern="0" dirty="0"/>
              <a:t>：</a:t>
            </a:r>
            <a:r>
              <a:rPr lang="en-US" altLang="zh-CN" sz="2800" b="1" kern="0" dirty="0"/>
              <a:t>U</a:t>
            </a:r>
            <a:r>
              <a:rPr lang="en-US" altLang="zh-CN" sz="2800" kern="0" dirty="0"/>
              <a:t>→[0,1]</a:t>
            </a:r>
          </a:p>
          <a:p>
            <a:pPr algn="just" eaLnBrk="1" hangingPunct="1">
              <a:buNone/>
              <a:defRPr/>
            </a:pPr>
            <a:r>
              <a:rPr lang="en-US" altLang="zh-CN" sz="2800" kern="0" dirty="0"/>
              <a:t>                                     </a:t>
            </a:r>
            <a:r>
              <a:rPr lang="de-DE" altLang="zh-CN" sz="2800" i="1" kern="0" dirty="0"/>
              <a:t>u</a:t>
            </a:r>
            <a:r>
              <a:rPr lang="en-US" altLang="zh-CN" sz="2800" kern="0" dirty="0"/>
              <a:t>→ </a:t>
            </a:r>
            <a:r>
              <a:rPr lang="zh-CN" altLang="en-US" sz="2800" i="1" kern="0" dirty="0">
                <a:sym typeface="Symbol" panose="05050102010706020507" pitchFamily="18" charset="2"/>
              </a:rPr>
              <a:t></a:t>
            </a:r>
            <a:r>
              <a:rPr lang="en-US" altLang="zh-CN" sz="2800" i="1" kern="0" baseline="-25000" dirty="0">
                <a:sym typeface="Symbol" panose="05050102010706020507" pitchFamily="18" charset="2"/>
              </a:rPr>
              <a:t>A </a:t>
            </a:r>
            <a:r>
              <a:rPr lang="en-US" altLang="zh-CN" sz="2800" kern="0" dirty="0"/>
              <a:t>(</a:t>
            </a:r>
            <a:r>
              <a:rPr lang="en-US" altLang="zh-CN" sz="2800" i="1" kern="0" dirty="0"/>
              <a:t>u</a:t>
            </a:r>
            <a:r>
              <a:rPr lang="en-US" altLang="zh-CN" sz="280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977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3F0207B-3C5C-C0B9-B802-5B862E18EEBC}"/>
              </a:ext>
            </a:extLst>
          </p:cNvPr>
          <p:cNvGrpSpPr/>
          <p:nvPr/>
        </p:nvGrpSpPr>
        <p:grpSpPr>
          <a:xfrm>
            <a:off x="187125" y="192871"/>
            <a:ext cx="6128151" cy="885600"/>
            <a:chOff x="406400" y="2790333"/>
            <a:chExt cx="6128151" cy="8856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7414157-C9EA-6998-CB7D-4B501BE9FB07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909D855-3F50-6CF6-549A-BE41352ECD60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举例</a:t>
              </a:r>
              <a:endParaRPr lang="zh-CN" altLang="en-US" sz="3600" kern="12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9210B49-313F-7B30-74C3-F9521585CEDB}"/>
              </a:ext>
            </a:extLst>
          </p:cNvPr>
          <p:cNvGrpSpPr/>
          <p:nvPr/>
        </p:nvGrpSpPr>
        <p:grpSpPr>
          <a:xfrm>
            <a:off x="483193" y="1334973"/>
            <a:ext cx="11128585" cy="1903901"/>
            <a:chOff x="483193" y="1334973"/>
            <a:chExt cx="11128585" cy="1903901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129E5D4-6AFE-EC8A-1ECC-B5ADBEFB4EF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83193" y="1334973"/>
              <a:ext cx="11128585" cy="10080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dirty="0">
                  <a:latin typeface="+mn-lt"/>
                </a:rPr>
                <a:t>以年龄为论域</a:t>
              </a:r>
              <a:r>
                <a:rPr lang="en-US" altLang="zh-CN" sz="2800" dirty="0">
                  <a:latin typeface="+mn-lt"/>
                </a:rPr>
                <a:t>X=[0,100]</a:t>
              </a:r>
              <a:r>
                <a:rPr lang="zh-CN" altLang="en-US" sz="2800" dirty="0">
                  <a:latin typeface="+mn-lt"/>
                </a:rPr>
                <a:t>，设“年轻”的模糊集合</a:t>
              </a:r>
              <a:r>
                <a:rPr lang="en-US" altLang="zh-CN" sz="2800" dirty="0">
                  <a:latin typeface="+mn-lt"/>
                </a:rPr>
                <a:t>Y</a:t>
              </a:r>
              <a:r>
                <a:rPr lang="zh-CN" altLang="en-US" sz="2800" dirty="0">
                  <a:latin typeface="+mn-lt"/>
                </a:rPr>
                <a:t>，其隶属函数是：</a:t>
              </a:r>
              <a:br>
                <a:rPr lang="zh-CN" altLang="en-US" sz="2800" dirty="0">
                  <a:latin typeface="+mn-lt"/>
                </a:rPr>
              </a:br>
              <a:endParaRPr lang="zh-CN" altLang="en-US" sz="2800" dirty="0">
                <a:latin typeface="+mn-lt"/>
              </a:endParaRP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64963A35-9FEF-16DB-CDA9-33A2E391B1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210" y="2046661"/>
              <a:ext cx="5603875" cy="1192213"/>
              <a:chOff x="558" y="754"/>
              <a:chExt cx="3530" cy="751"/>
            </a:xfrm>
          </p:grpSpPr>
          <p:graphicFrame>
            <p:nvGraphicFramePr>
              <p:cNvPr id="8" name="Object 5">
                <a:extLst>
                  <a:ext uri="{FF2B5EF4-FFF2-40B4-BE49-F238E27FC236}">
                    <a16:creationId xmlns:a16="http://schemas.microsoft.com/office/drawing/2014/main" id="{C6903C04-064E-D2C1-3B7A-D0DE58678C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8" y="754"/>
              <a:ext cx="2008" cy="7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397000" imgH="508000" progId="Equation.DSMT4">
                      <p:embed/>
                    </p:oleObj>
                  </mc:Choice>
                  <mc:Fallback>
                    <p:oleObj name="Equation" r:id="rId2" imgW="1397000" imgH="508000" progId="Equation.DSMT4">
                      <p:embed/>
                      <p:pic>
                        <p:nvPicPr>
                          <p:cNvPr id="18456" name="Object 5">
                            <a:extLst>
                              <a:ext uri="{FF2B5EF4-FFF2-40B4-BE49-F238E27FC236}">
                                <a16:creationId xmlns:a16="http://schemas.microsoft.com/office/drawing/2014/main" id="{CA1EC39D-5513-E072-07A5-A36F79129BC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" y="754"/>
                            <a:ext cx="2008" cy="7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6">
                <a:extLst>
                  <a:ext uri="{FF2B5EF4-FFF2-40B4-BE49-F238E27FC236}">
                    <a16:creationId xmlns:a16="http://schemas.microsoft.com/office/drawing/2014/main" id="{BF9018C3-BE26-A358-CFB6-510A94B4D81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98" y="845"/>
              <a:ext cx="681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647419" imgH="177723" progId="Equation.3">
                      <p:embed/>
                    </p:oleObj>
                  </mc:Choice>
                  <mc:Fallback>
                    <p:oleObj name="公式" r:id="rId4" imgW="647419" imgH="177723" progId="Equation.3">
                      <p:embed/>
                      <p:pic>
                        <p:nvPicPr>
                          <p:cNvPr id="18457" name="Object 6">
                            <a:extLst>
                              <a:ext uri="{FF2B5EF4-FFF2-40B4-BE49-F238E27FC236}">
                                <a16:creationId xmlns:a16="http://schemas.microsoft.com/office/drawing/2014/main" id="{8662D09C-FB64-670A-C7E6-9985F1BCE6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845"/>
                            <a:ext cx="681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7">
                <a:extLst>
                  <a:ext uri="{FF2B5EF4-FFF2-40B4-BE49-F238E27FC236}">
                    <a16:creationId xmlns:a16="http://schemas.microsoft.com/office/drawing/2014/main" id="{DCB79A01-3FF8-27C0-DDFD-2780F1FE3B1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52" y="1207"/>
              <a:ext cx="93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787058" imgH="177723" progId="Equation.3">
                      <p:embed/>
                    </p:oleObj>
                  </mc:Choice>
                  <mc:Fallback>
                    <p:oleObj name="公式" r:id="rId6" imgW="787058" imgH="177723" progId="Equation.3">
                      <p:embed/>
                      <p:pic>
                        <p:nvPicPr>
                          <p:cNvPr id="18458" name="Object 7">
                            <a:extLst>
                              <a:ext uri="{FF2B5EF4-FFF2-40B4-BE49-F238E27FC236}">
                                <a16:creationId xmlns:a16="http://schemas.microsoft.com/office/drawing/2014/main" id="{F9298C0A-DC02-BA71-52C8-F57C49F173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1207"/>
                            <a:ext cx="936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F196D841-5D3D-4FBF-5903-6F9E4B3BDC64}"/>
              </a:ext>
            </a:extLst>
          </p:cNvPr>
          <p:cNvGrpSpPr>
            <a:grpSpLocks/>
          </p:cNvGrpSpPr>
          <p:nvPr/>
        </p:nvGrpSpPr>
        <p:grpSpPr bwMode="auto">
          <a:xfrm>
            <a:off x="3284338" y="4034700"/>
            <a:ext cx="5545137" cy="2527300"/>
            <a:chOff x="884" y="1842"/>
            <a:chExt cx="3493" cy="1592"/>
          </a:xfrm>
        </p:grpSpPr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2DAD1917-C335-CD1F-9DA7-402B8DA25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1842"/>
              <a:ext cx="3493" cy="1592"/>
              <a:chOff x="1111" y="1933"/>
              <a:chExt cx="3493" cy="1592"/>
            </a:xfrm>
          </p:grpSpPr>
          <p:grpSp>
            <p:nvGrpSpPr>
              <p:cNvPr id="17" name="Group 13">
                <a:extLst>
                  <a:ext uri="{FF2B5EF4-FFF2-40B4-BE49-F238E27FC236}">
                    <a16:creationId xmlns:a16="http://schemas.microsoft.com/office/drawing/2014/main" id="{491D3E43-CE0F-3D1C-E7CE-EA080DB76F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11" y="1933"/>
                <a:ext cx="2722" cy="1361"/>
                <a:chOff x="1111" y="1933"/>
                <a:chExt cx="2722" cy="1361"/>
              </a:xfrm>
            </p:grpSpPr>
            <p:grpSp>
              <p:nvGrpSpPr>
                <p:cNvPr id="19" name="Group 14">
                  <a:extLst>
                    <a:ext uri="{FF2B5EF4-FFF2-40B4-BE49-F238E27FC236}">
                      <a16:creationId xmlns:a16="http://schemas.microsoft.com/office/drawing/2014/main" id="{E25F573D-54E7-06C2-F58E-973560BAB7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4" y="2069"/>
                  <a:ext cx="2359" cy="1225"/>
                  <a:chOff x="1474" y="2069"/>
                  <a:chExt cx="2359" cy="1225"/>
                </a:xfrm>
              </p:grpSpPr>
              <p:sp>
                <p:nvSpPr>
                  <p:cNvPr id="22" name="Line 15">
                    <a:extLst>
                      <a:ext uri="{FF2B5EF4-FFF2-40B4-BE49-F238E27FC236}">
                        <a16:creationId xmlns:a16="http://schemas.microsoft.com/office/drawing/2014/main" id="{CE046F0D-C7BF-2189-B7A0-5FDC095F72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4" y="3294"/>
                    <a:ext cx="235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Line 16">
                    <a:extLst>
                      <a:ext uri="{FF2B5EF4-FFF2-40B4-BE49-F238E27FC236}">
                        <a16:creationId xmlns:a16="http://schemas.microsoft.com/office/drawing/2014/main" id="{3A889F15-690C-7F32-2B0B-6D77B566CB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4" y="2069"/>
                    <a:ext cx="0" cy="12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17">
                    <a:extLst>
                      <a:ext uri="{FF2B5EF4-FFF2-40B4-BE49-F238E27FC236}">
                        <a16:creationId xmlns:a16="http://schemas.microsoft.com/office/drawing/2014/main" id="{9F8AE604-D47C-E158-806B-B69707AD71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4" y="2341"/>
                    <a:ext cx="5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Arc 18">
                    <a:extLst>
                      <a:ext uri="{FF2B5EF4-FFF2-40B4-BE49-F238E27FC236}">
                        <a16:creationId xmlns:a16="http://schemas.microsoft.com/office/drawing/2014/main" id="{6610B782-E1C2-DCB8-358F-02CF657F6F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2018" y="2341"/>
                    <a:ext cx="1452" cy="95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19">
                    <a:extLst>
                      <a:ext uri="{FF2B5EF4-FFF2-40B4-BE49-F238E27FC236}">
                        <a16:creationId xmlns:a16="http://schemas.microsoft.com/office/drawing/2014/main" id="{C5317EAA-4DF7-DE8A-B176-DC89D92D94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8" y="2341"/>
                    <a:ext cx="0" cy="9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Line 20">
                    <a:extLst>
                      <a:ext uri="{FF2B5EF4-FFF2-40B4-BE49-F238E27FC236}">
                        <a16:creationId xmlns:a16="http://schemas.microsoft.com/office/drawing/2014/main" id="{B47A4D87-4D80-33FA-DA64-74BD074AB1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17" y="3067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20" name="Object 21">
                  <a:extLst>
                    <a:ext uri="{FF2B5EF4-FFF2-40B4-BE49-F238E27FC236}">
                      <a16:creationId xmlns:a16="http://schemas.microsoft.com/office/drawing/2014/main" id="{4EC7D293-6A23-3CD3-4B82-74E1146CFD0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519" y="1933"/>
                <a:ext cx="256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203024" imgH="215713" progId="Equation.3">
                        <p:embed/>
                      </p:oleObj>
                    </mc:Choice>
                    <mc:Fallback>
                      <p:oleObj name="公式" r:id="rId8" imgW="203024" imgH="215713" progId="Equation.3">
                        <p:embed/>
                        <p:pic>
                          <p:nvPicPr>
                            <p:cNvPr id="18446" name="Object 21">
                              <a:extLst>
                                <a:ext uri="{FF2B5EF4-FFF2-40B4-BE49-F238E27FC236}">
                                  <a16:creationId xmlns:a16="http://schemas.microsoft.com/office/drawing/2014/main" id="{D711FCBC-B3FB-D5D2-68D7-49988F174DD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19" y="1933"/>
                              <a:ext cx="256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" name="Text Box 22">
                  <a:extLst>
                    <a:ext uri="{FF2B5EF4-FFF2-40B4-BE49-F238E27FC236}">
                      <a16:creationId xmlns:a16="http://schemas.microsoft.com/office/drawing/2014/main" id="{74F986A2-C156-9B56-6667-96AEF6B403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11" y="2205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800"/>
                    <a:t>1</a:t>
                  </a:r>
                </a:p>
              </p:txBody>
            </p:sp>
          </p:grpSp>
          <p:sp>
            <p:nvSpPr>
              <p:cNvPr id="18" name="Text Box 23">
                <a:extLst>
                  <a:ext uri="{FF2B5EF4-FFF2-40B4-BE49-F238E27FC236}">
                    <a16:creationId xmlns:a16="http://schemas.microsoft.com/office/drawing/2014/main" id="{D006C3C0-11BB-3DF1-908F-9CFE361B7F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3294"/>
                <a:ext cx="3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0            25         50           75             100 </a:t>
                </a:r>
              </a:p>
            </p:txBody>
          </p:sp>
        </p:grpSp>
        <p:graphicFrame>
          <p:nvGraphicFramePr>
            <p:cNvPr id="16" name="Object 24">
              <a:extLst>
                <a:ext uri="{FF2B5EF4-FFF2-40B4-BE49-F238E27FC236}">
                  <a16:creationId xmlns:a16="http://schemas.microsoft.com/office/drawing/2014/main" id="{5F0BE1A4-C3EA-CCB6-ACE3-EDB4D3404D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" y="3029"/>
            <a:ext cx="19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92" imgH="164814" progId="Equation.DSMT4">
                    <p:embed/>
                  </p:oleObj>
                </mc:Choice>
                <mc:Fallback>
                  <p:oleObj name="Equation" r:id="rId10" imgW="177492" imgH="164814" progId="Equation.DSMT4">
                    <p:embed/>
                    <p:pic>
                      <p:nvPicPr>
                        <p:cNvPr id="18442" name="Object 24">
                          <a:extLst>
                            <a:ext uri="{FF2B5EF4-FFF2-40B4-BE49-F238E27FC236}">
                              <a16:creationId xmlns:a16="http://schemas.microsoft.com/office/drawing/2014/main" id="{4EB70206-530B-C8E7-BB89-D37B0AB2DD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3029"/>
                          <a:ext cx="19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729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7570A5C-9140-EA2D-6D61-1919672E38C9}"/>
              </a:ext>
            </a:extLst>
          </p:cNvPr>
          <p:cNvGrpSpPr/>
          <p:nvPr/>
        </p:nvGrpSpPr>
        <p:grpSpPr>
          <a:xfrm>
            <a:off x="187125" y="192871"/>
            <a:ext cx="6128151" cy="885600"/>
            <a:chOff x="406400" y="2790333"/>
            <a:chExt cx="6128151" cy="8856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E728A47-4F62-B2A6-F211-A884C2EF660D}"/>
                </a:ext>
              </a:extLst>
            </p:cNvPr>
            <p:cNvSpPr/>
            <p:nvPr/>
          </p:nvSpPr>
          <p:spPr>
            <a:xfrm>
              <a:off x="406400" y="2790333"/>
              <a:ext cx="5689600" cy="8856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807066"/>
                <a:satOff val="66667"/>
                <a:lumOff val="-9804"/>
                <a:alphaOff val="0"/>
              </a:schemeClr>
            </a:fillRef>
            <a:effectRef idx="0">
              <a:schemeClr val="accent3">
                <a:hueOff val="1807066"/>
                <a:satOff val="66667"/>
                <a:lumOff val="-980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C1A3C68-4DA9-6B27-40D7-034F0C81EFFE}"/>
                </a:ext>
              </a:extLst>
            </p:cNvPr>
            <p:cNvSpPr txBox="1"/>
            <p:nvPr/>
          </p:nvSpPr>
          <p:spPr>
            <a:xfrm>
              <a:off x="449630" y="2833564"/>
              <a:ext cx="6084921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053" tIns="0" rIns="215053" bIns="0" numCol="1" spcCol="1270" anchor="ctr" anchorCtr="0">
              <a:noAutofit/>
            </a:bodyPr>
            <a:lstStyle/>
            <a:p>
              <a:pPr marL="0" lvl="0" indent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600" dirty="0"/>
                <a:t>举例</a:t>
              </a:r>
              <a:endParaRPr lang="zh-CN" altLang="en-US" sz="3600" kern="12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41DB5B4-20BB-9C4E-F1DC-BE307EF4FE99}"/>
              </a:ext>
            </a:extLst>
          </p:cNvPr>
          <p:cNvGrpSpPr/>
          <p:nvPr/>
        </p:nvGrpSpPr>
        <p:grpSpPr>
          <a:xfrm>
            <a:off x="98989" y="1255923"/>
            <a:ext cx="11997531" cy="1384995"/>
            <a:chOff x="98989" y="1255923"/>
            <a:chExt cx="11997531" cy="138499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0EC52B4-44E4-7301-CCE9-5EF2202509D3}"/>
                </a:ext>
              </a:extLst>
            </p:cNvPr>
            <p:cNvSpPr txBox="1"/>
            <p:nvPr/>
          </p:nvSpPr>
          <p:spPr>
            <a:xfrm>
              <a:off x="98989" y="1255923"/>
              <a:ext cx="1199753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分别用</a:t>
              </a:r>
              <a:r>
                <a:rPr lang="en-US" altLang="zh-CN" sz="2800" dirty="0"/>
                <a:t>A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B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C</a:t>
              </a:r>
              <a:r>
                <a:rPr lang="zh-CN" altLang="en-US" sz="2800" dirty="0"/>
                <a:t>表示模糊集合“年轻”、“中年”、“老年”。</a:t>
              </a:r>
              <a:endParaRPr lang="en-US" altLang="zh-CN" sz="2800" dirty="0"/>
            </a:p>
            <a:p>
              <a:r>
                <a:rPr lang="zh-CN" altLang="en-US" sz="2800" dirty="0"/>
                <a:t>设它们的论域</a:t>
              </a:r>
              <a:r>
                <a:rPr lang="en-US" altLang="zh-CN" sz="2800" dirty="0"/>
                <a:t>U=[0,100]</a:t>
              </a:r>
              <a:r>
                <a:rPr lang="zh-CN" altLang="en-US" sz="2800" dirty="0"/>
                <a:t>，论域中的元素为年龄</a:t>
              </a:r>
              <a:r>
                <a:rPr lang="en-US" altLang="zh-CN" sz="2800" dirty="0"/>
                <a:t>u</a:t>
              </a:r>
              <a:r>
                <a:rPr lang="zh-CN" altLang="en-US" sz="2800" dirty="0"/>
                <a:t>，且模糊集合</a:t>
              </a:r>
              <a:r>
                <a:rPr lang="en-US" altLang="zh-CN" sz="2800" dirty="0"/>
                <a:t>A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B</a:t>
              </a:r>
              <a:r>
                <a:rPr lang="zh-CN" altLang="en-US" sz="2800" dirty="0"/>
                <a:t>、</a:t>
              </a:r>
              <a:r>
                <a:rPr lang="en-US" altLang="zh-CN" sz="2800" dirty="0"/>
                <a:t>C</a:t>
              </a:r>
              <a:r>
                <a:rPr lang="zh-CN" altLang="en-US" sz="2800" dirty="0"/>
                <a:t>的隶属函数分别为</a:t>
              </a:r>
            </a:p>
          </p:txBody>
        </p:sp>
        <p:graphicFrame>
          <p:nvGraphicFramePr>
            <p:cNvPr id="6" name="Object 4">
              <a:extLst>
                <a:ext uri="{FF2B5EF4-FFF2-40B4-BE49-F238E27FC236}">
                  <a16:creationId xmlns:a16="http://schemas.microsoft.com/office/drawing/2014/main" id="{3132B0CC-E962-F867-0368-2489D668DD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0543099"/>
                </p:ext>
              </p:extLst>
            </p:nvPr>
          </p:nvGraphicFramePr>
          <p:xfrm>
            <a:off x="3031925" y="2112280"/>
            <a:ext cx="3241675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7000" imgH="228600" progId="Equation.3">
                    <p:embed/>
                  </p:oleObj>
                </mc:Choice>
                <mc:Fallback>
                  <p:oleObj name="公式" r:id="rId2" imgW="1397000" imgH="228600" progId="Equation.3">
                    <p:embed/>
                    <p:pic>
                      <p:nvPicPr>
                        <p:cNvPr id="19459" name="Object 4">
                          <a:extLst>
                            <a:ext uri="{FF2B5EF4-FFF2-40B4-BE49-F238E27FC236}">
                              <a16:creationId xmlns:a16="http://schemas.microsoft.com/office/drawing/2014/main" id="{B63376C1-07CF-F7E7-0F19-553F41255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1925" y="2112280"/>
                          <a:ext cx="3241675" cy="528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48070443-C952-6AA7-E91D-BC6D50DADEDA}"/>
              </a:ext>
            </a:extLst>
          </p:cNvPr>
          <p:cNvSpPr txBox="1">
            <a:spLocks noChangeArrowheads="1"/>
          </p:cNvSpPr>
          <p:nvPr/>
        </p:nvSpPr>
        <p:spPr>
          <a:xfrm>
            <a:off x="493196" y="3088491"/>
            <a:ext cx="8785225" cy="2904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=30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的隶属度为</a:t>
            </a:r>
          </a:p>
          <a:p>
            <a:pPr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=40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的隶属度为</a:t>
            </a:r>
          </a:p>
          <a:p>
            <a:pPr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=50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的隶属度为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25DFEBE7-1B9C-31D5-6391-03D440B78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367190"/>
              </p:ext>
            </p:extLst>
          </p:nvPr>
        </p:nvGraphicFramePr>
        <p:xfrm>
          <a:off x="6910197" y="3093419"/>
          <a:ext cx="50307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228600" progId="Equation.DSMT4">
                  <p:embed/>
                </p:oleObj>
              </mc:Choice>
              <mc:Fallback>
                <p:oleObj name="Equation" r:id="rId4" imgW="2374560" imgH="228600" progId="Equation.DSMT4">
                  <p:embed/>
                  <p:pic>
                    <p:nvPicPr>
                      <p:cNvPr id="19460" name="Object 10">
                        <a:extLst>
                          <a:ext uri="{FF2B5EF4-FFF2-40B4-BE49-F238E27FC236}">
                            <a16:creationId xmlns:a16="http://schemas.microsoft.com/office/drawing/2014/main" id="{371CC055-4C79-B238-CF81-D80FF13A90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197" y="3093419"/>
                        <a:ext cx="503078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F259A147-E9EF-BEC6-61C0-7053B8B56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230045"/>
              </p:ext>
            </p:extLst>
          </p:nvPr>
        </p:nvGraphicFramePr>
        <p:xfrm>
          <a:off x="7092782" y="4018185"/>
          <a:ext cx="3891035" cy="554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9800" imgH="228600" progId="Equation.DSMT4">
                  <p:embed/>
                </p:oleObj>
              </mc:Choice>
              <mc:Fallback>
                <p:oleObj name="Equation" r:id="rId6" imgW="2539800" imgH="228600" progId="Equation.DSMT4">
                  <p:embed/>
                  <p:pic>
                    <p:nvPicPr>
                      <p:cNvPr id="19461" name="Object 13">
                        <a:extLst>
                          <a:ext uri="{FF2B5EF4-FFF2-40B4-BE49-F238E27FC236}">
                            <a16:creationId xmlns:a16="http://schemas.microsoft.com/office/drawing/2014/main" id="{E7722497-9C72-156C-7761-5990DE0B4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782" y="4018185"/>
                        <a:ext cx="3891035" cy="554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62340C08-2A77-A1F0-A191-A104CD29F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153398"/>
              </p:ext>
            </p:extLst>
          </p:nvPr>
        </p:nvGraphicFramePr>
        <p:xfrm>
          <a:off x="7092782" y="5076198"/>
          <a:ext cx="3679634" cy="602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7080" imgH="228600" progId="Equation.DSMT4">
                  <p:embed/>
                </p:oleObj>
              </mc:Choice>
              <mc:Fallback>
                <p:oleObj name="Equation" r:id="rId8" imgW="2197080" imgH="228600" progId="Equation.DSMT4">
                  <p:embed/>
                  <p:pic>
                    <p:nvPicPr>
                      <p:cNvPr id="19462" name="Object 14">
                        <a:extLst>
                          <a:ext uri="{FF2B5EF4-FFF2-40B4-BE49-F238E27FC236}">
                            <a16:creationId xmlns:a16="http://schemas.microsoft.com/office/drawing/2014/main" id="{A7317BAD-0019-ACDE-7A5C-8D0C7A931B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782" y="5076198"/>
                        <a:ext cx="3679634" cy="602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7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2570</Words>
  <Application>Microsoft Office PowerPoint</Application>
  <PresentationFormat>宽屏</PresentationFormat>
  <Paragraphs>275</Paragraphs>
  <Slides>58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Adobe 黑体 Std R</vt:lpstr>
      <vt:lpstr>-apple-system</vt:lpstr>
      <vt:lpstr>等线</vt:lpstr>
      <vt:lpstr>等线 Light</vt:lpstr>
      <vt:lpstr>方正小标宋简体</vt:lpstr>
      <vt:lpstr>仿宋</vt:lpstr>
      <vt:lpstr>黑体</vt:lpstr>
      <vt:lpstr>宋体</vt:lpstr>
      <vt:lpstr>微软雅黑</vt:lpstr>
      <vt:lpstr>Arial</vt:lpstr>
      <vt:lpstr>Symbol</vt:lpstr>
      <vt:lpstr>Times New Roman</vt:lpstr>
      <vt:lpstr>Wingdings</vt:lpstr>
      <vt:lpstr>Office 主题​​</vt:lpstr>
      <vt:lpstr>Visio.Drawing.11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xyh</dc:creator>
  <cp:lastModifiedBy>xyh</cp:lastModifiedBy>
  <cp:revision>21</cp:revision>
  <dcterms:created xsi:type="dcterms:W3CDTF">2024-11-01T02:07:03Z</dcterms:created>
  <dcterms:modified xsi:type="dcterms:W3CDTF">2024-11-18T03:07:53Z</dcterms:modified>
</cp:coreProperties>
</file>