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0" r:id="rId1"/>
  </p:sldMasterIdLst>
  <p:notesMasterIdLst>
    <p:notesMasterId r:id="rId28"/>
  </p:notesMasterIdLst>
  <p:sldIdLst>
    <p:sldId id="386" r:id="rId2"/>
    <p:sldId id="431" r:id="rId3"/>
    <p:sldId id="389" r:id="rId4"/>
    <p:sldId id="271" r:id="rId5"/>
    <p:sldId id="346" r:id="rId6"/>
    <p:sldId id="333" r:id="rId7"/>
    <p:sldId id="391" r:id="rId8"/>
    <p:sldId id="258" r:id="rId9"/>
    <p:sldId id="393" r:id="rId10"/>
    <p:sldId id="394" r:id="rId11"/>
    <p:sldId id="432" r:id="rId12"/>
    <p:sldId id="356" r:id="rId13"/>
    <p:sldId id="411" r:id="rId14"/>
    <p:sldId id="414" r:id="rId15"/>
    <p:sldId id="434" r:id="rId16"/>
    <p:sldId id="397" r:id="rId17"/>
    <p:sldId id="426" r:id="rId18"/>
    <p:sldId id="433" r:id="rId19"/>
    <p:sldId id="404" r:id="rId20"/>
    <p:sldId id="405" r:id="rId21"/>
    <p:sldId id="437" r:id="rId22"/>
    <p:sldId id="406" r:id="rId23"/>
    <p:sldId id="400" r:id="rId24"/>
    <p:sldId id="436" r:id="rId25"/>
    <p:sldId id="420" r:id="rId26"/>
    <p:sldId id="43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h" initials="x" lastIdx="1" clrIdx="0">
    <p:extLst>
      <p:ext uri="{19B8F6BF-5375-455C-9EA6-DF929625EA0E}">
        <p15:presenceInfo xmlns:p15="http://schemas.microsoft.com/office/powerpoint/2012/main" userId="x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B2"/>
    <a:srgbClr val="0081B6"/>
    <a:srgbClr val="69A4CF"/>
    <a:srgbClr val="79DCFF"/>
    <a:srgbClr val="94BDDC"/>
    <a:srgbClr val="3786CD"/>
    <a:srgbClr val="AFCEEB"/>
    <a:srgbClr val="4E93D2"/>
    <a:srgbClr val="B6D4EF"/>
    <a:srgbClr val="00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3154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7AFF8-AC33-424D-8D53-8B3AE49302F4}" type="doc">
      <dgm:prSet loTypeId="urn:microsoft.com/office/officeart/2005/8/layout/list1#1" loCatId="list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7D983249-0E74-44E7-B72A-49D9F492E8E6}">
      <dgm:prSet phldrT="[文本]"/>
      <dgm:spPr/>
      <dgm:t>
        <a:bodyPr/>
        <a:lstStyle/>
        <a:p>
          <a:r>
            <a:rPr lang="zh-CN" altLang="en-US" dirty="0"/>
            <a:t>粒子群算法基本原理</a:t>
          </a:r>
        </a:p>
      </dgm:t>
    </dgm:pt>
    <dgm:pt modelId="{104C9639-6022-4DD7-8CE6-4727CC4E417C}" type="parTrans" cxnId="{F49BE249-6A28-4A9F-8F40-2671A1AE3A5B}">
      <dgm:prSet/>
      <dgm:spPr/>
      <dgm:t>
        <a:bodyPr/>
        <a:lstStyle/>
        <a:p>
          <a:endParaRPr lang="zh-CN" altLang="en-US"/>
        </a:p>
      </dgm:t>
    </dgm:pt>
    <dgm:pt modelId="{8365BAA3-EB55-48DD-AB50-46443573AE8A}" type="sibTrans" cxnId="{F49BE249-6A28-4A9F-8F40-2671A1AE3A5B}">
      <dgm:prSet/>
      <dgm:spPr/>
      <dgm:t>
        <a:bodyPr/>
        <a:lstStyle/>
        <a:p>
          <a:endParaRPr lang="zh-CN" altLang="en-US"/>
        </a:p>
      </dgm:t>
    </dgm:pt>
    <dgm:pt modelId="{9825345E-24B7-4583-BB9A-90D7F759002B}">
      <dgm:prSet phldrT="[文本]"/>
      <dgm:spPr/>
      <dgm:t>
        <a:bodyPr/>
        <a:lstStyle/>
        <a:p>
          <a:r>
            <a:rPr lang="zh-CN" altLang="en-US" dirty="0"/>
            <a:t>粒子群算法的特点与应用</a:t>
          </a:r>
        </a:p>
      </dgm:t>
    </dgm:pt>
    <dgm:pt modelId="{A1E48C66-61D2-493A-84D7-42FD0490230E}" type="parTrans" cxnId="{D4E5BFF6-F3B1-4199-9D62-1A4BBA1FE709}">
      <dgm:prSet/>
      <dgm:spPr/>
      <dgm:t>
        <a:bodyPr/>
        <a:lstStyle/>
        <a:p>
          <a:endParaRPr lang="zh-CN" altLang="en-US"/>
        </a:p>
      </dgm:t>
    </dgm:pt>
    <dgm:pt modelId="{C27737DE-8A47-487D-85A3-CE4F91221C08}" type="sibTrans" cxnId="{D4E5BFF6-F3B1-4199-9D62-1A4BBA1FE709}">
      <dgm:prSet/>
      <dgm:spPr/>
      <dgm:t>
        <a:bodyPr/>
        <a:lstStyle/>
        <a:p>
          <a:endParaRPr lang="zh-CN" altLang="en-US"/>
        </a:p>
      </dgm:t>
    </dgm:pt>
    <dgm:pt modelId="{246D3719-3672-4D38-9090-4A4B6E87C510}">
      <dgm:prSet phldrT="[文本]"/>
      <dgm:spPr/>
      <dgm:t>
        <a:bodyPr/>
        <a:lstStyle/>
        <a:p>
          <a:r>
            <a:rPr lang="zh-CN" altLang="en-US" dirty="0"/>
            <a:t>鸟群觅食现象</a:t>
          </a:r>
        </a:p>
      </dgm:t>
    </dgm:pt>
    <dgm:pt modelId="{F1D1652B-32F5-448B-AD83-6C5213E5D596}" type="parTrans" cxnId="{E8E40AF3-143A-4274-A4B0-08E3793DB346}">
      <dgm:prSet/>
      <dgm:spPr/>
      <dgm:t>
        <a:bodyPr/>
        <a:lstStyle/>
        <a:p>
          <a:endParaRPr lang="zh-CN" altLang="en-US"/>
        </a:p>
      </dgm:t>
    </dgm:pt>
    <dgm:pt modelId="{982C480C-6504-4EB5-ABF4-BE36700A4D8D}" type="sibTrans" cxnId="{E8E40AF3-143A-4274-A4B0-08E3793DB346}">
      <dgm:prSet/>
      <dgm:spPr/>
      <dgm:t>
        <a:bodyPr/>
        <a:lstStyle/>
        <a:p>
          <a:endParaRPr lang="zh-CN" altLang="en-US"/>
        </a:p>
      </dgm:t>
    </dgm:pt>
    <dgm:pt modelId="{5699BB64-C0E2-4F20-9EB8-33CF30956320}">
      <dgm:prSet phldrT="[文本]"/>
      <dgm:spPr/>
      <dgm:t>
        <a:bodyPr/>
        <a:lstStyle/>
        <a:p>
          <a:r>
            <a:rPr lang="zh-CN" altLang="en-US" dirty="0"/>
            <a:t>粒子群算法的参数选择</a:t>
          </a:r>
        </a:p>
      </dgm:t>
    </dgm:pt>
    <dgm:pt modelId="{B63A803C-7E1F-452D-BDB7-0B5D9D752B29}" type="parTrans" cxnId="{374813D4-230C-4DD1-A854-6A3CD7B1FDA8}">
      <dgm:prSet/>
      <dgm:spPr/>
      <dgm:t>
        <a:bodyPr/>
        <a:lstStyle/>
        <a:p>
          <a:endParaRPr lang="zh-CN" altLang="en-US"/>
        </a:p>
      </dgm:t>
    </dgm:pt>
    <dgm:pt modelId="{0C05434B-0057-481C-AAA5-D7E4ED405A71}" type="sibTrans" cxnId="{374813D4-230C-4DD1-A854-6A3CD7B1FDA8}">
      <dgm:prSet/>
      <dgm:spPr/>
      <dgm:t>
        <a:bodyPr/>
        <a:lstStyle/>
        <a:p>
          <a:endParaRPr lang="zh-CN" altLang="en-US"/>
        </a:p>
      </dgm:t>
    </dgm:pt>
    <dgm:pt modelId="{BD1C14A5-08CB-49EC-BFAC-F11A94C2219F}" type="pres">
      <dgm:prSet presAssocID="{CB37AFF8-AC33-424D-8D53-8B3AE49302F4}" presName="linear" presStyleCnt="0">
        <dgm:presLayoutVars>
          <dgm:dir/>
          <dgm:animLvl val="lvl"/>
          <dgm:resizeHandles val="exact"/>
        </dgm:presLayoutVars>
      </dgm:prSet>
      <dgm:spPr/>
    </dgm:pt>
    <dgm:pt modelId="{0CE2CC41-8318-4D7A-8C1A-4C00064776FF}" type="pres">
      <dgm:prSet presAssocID="{246D3719-3672-4D38-9090-4A4B6E87C510}" presName="parentLin" presStyleCnt="0"/>
      <dgm:spPr/>
    </dgm:pt>
    <dgm:pt modelId="{0F9B3730-E262-4DF2-81A7-96A8F39AA697}" type="pres">
      <dgm:prSet presAssocID="{246D3719-3672-4D38-9090-4A4B6E87C510}" presName="parentLeftMargin" presStyleLbl="node1" presStyleIdx="0" presStyleCnt="4"/>
      <dgm:spPr/>
    </dgm:pt>
    <dgm:pt modelId="{A174B8C5-05D6-4F96-B30C-6B8247283A01}" type="pres">
      <dgm:prSet presAssocID="{246D3719-3672-4D38-9090-4A4B6E87C5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5A56F5-1AE3-46C4-994E-9A89CABA0A8E}" type="pres">
      <dgm:prSet presAssocID="{246D3719-3672-4D38-9090-4A4B6E87C510}" presName="negativeSpace" presStyleCnt="0"/>
      <dgm:spPr/>
    </dgm:pt>
    <dgm:pt modelId="{B479F84D-E9BB-42DD-B85B-75B1CBAE4093}" type="pres">
      <dgm:prSet presAssocID="{246D3719-3672-4D38-9090-4A4B6E87C510}" presName="childText" presStyleLbl="conFgAcc1" presStyleIdx="0" presStyleCnt="4">
        <dgm:presLayoutVars>
          <dgm:bulletEnabled val="1"/>
        </dgm:presLayoutVars>
      </dgm:prSet>
      <dgm:spPr/>
    </dgm:pt>
    <dgm:pt modelId="{6D63F14D-36F8-473C-804B-BF95551AB92B}" type="pres">
      <dgm:prSet presAssocID="{982C480C-6504-4EB5-ABF4-BE36700A4D8D}" presName="spaceBetweenRectangles" presStyleCnt="0"/>
      <dgm:spPr/>
    </dgm:pt>
    <dgm:pt modelId="{D09ECC16-143C-49F9-8D14-BC79186FE7CE}" type="pres">
      <dgm:prSet presAssocID="{7D983249-0E74-44E7-B72A-49D9F492E8E6}" presName="parentLin" presStyleCnt="0"/>
      <dgm:spPr/>
    </dgm:pt>
    <dgm:pt modelId="{C84CFC50-12A2-4983-A4F1-EFE42D0C36BD}" type="pres">
      <dgm:prSet presAssocID="{7D983249-0E74-44E7-B72A-49D9F492E8E6}" presName="parentLeftMargin" presStyleLbl="node1" presStyleIdx="0" presStyleCnt="4"/>
      <dgm:spPr/>
    </dgm:pt>
    <dgm:pt modelId="{714370FE-28D3-423C-92E8-8A2A34537D14}" type="pres">
      <dgm:prSet presAssocID="{7D983249-0E74-44E7-B72A-49D9F492E8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8784D0-C312-43E2-B6E1-A1C54225A44D}" type="pres">
      <dgm:prSet presAssocID="{7D983249-0E74-44E7-B72A-49D9F492E8E6}" presName="negativeSpace" presStyleCnt="0"/>
      <dgm:spPr/>
    </dgm:pt>
    <dgm:pt modelId="{B4A3E9A5-C0A8-4A48-8A94-0B70FD13AE31}" type="pres">
      <dgm:prSet presAssocID="{7D983249-0E74-44E7-B72A-49D9F492E8E6}" presName="childText" presStyleLbl="conFgAcc1" presStyleIdx="1" presStyleCnt="4">
        <dgm:presLayoutVars>
          <dgm:bulletEnabled val="1"/>
        </dgm:presLayoutVars>
      </dgm:prSet>
      <dgm:spPr/>
    </dgm:pt>
    <dgm:pt modelId="{1A59692C-BAF0-4254-9363-CE6D1B7D1E05}" type="pres">
      <dgm:prSet presAssocID="{8365BAA3-EB55-48DD-AB50-46443573AE8A}" presName="spaceBetweenRectangles" presStyleCnt="0"/>
      <dgm:spPr/>
    </dgm:pt>
    <dgm:pt modelId="{2702EB88-AC77-4130-9130-83BD7F0BB8EC}" type="pres">
      <dgm:prSet presAssocID="{5699BB64-C0E2-4F20-9EB8-33CF30956320}" presName="parentLin" presStyleCnt="0"/>
      <dgm:spPr/>
    </dgm:pt>
    <dgm:pt modelId="{BDB0236D-0564-4EF6-9A9B-3A6E644E64D6}" type="pres">
      <dgm:prSet presAssocID="{5699BB64-C0E2-4F20-9EB8-33CF30956320}" presName="parentLeftMargin" presStyleLbl="node1" presStyleIdx="1" presStyleCnt="4"/>
      <dgm:spPr/>
    </dgm:pt>
    <dgm:pt modelId="{DFE79D1A-6219-42B9-A9C8-82D81E4940C6}" type="pres">
      <dgm:prSet presAssocID="{5699BB64-C0E2-4F20-9EB8-33CF309563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15304C-94B0-448C-A918-B7712C4BDD37}" type="pres">
      <dgm:prSet presAssocID="{5699BB64-C0E2-4F20-9EB8-33CF30956320}" presName="negativeSpace" presStyleCnt="0"/>
      <dgm:spPr/>
    </dgm:pt>
    <dgm:pt modelId="{3A2AD8EC-63B3-4E9B-B027-D3DA9D8801EF}" type="pres">
      <dgm:prSet presAssocID="{5699BB64-C0E2-4F20-9EB8-33CF30956320}" presName="childText" presStyleLbl="conFgAcc1" presStyleIdx="2" presStyleCnt="4">
        <dgm:presLayoutVars>
          <dgm:bulletEnabled val="1"/>
        </dgm:presLayoutVars>
      </dgm:prSet>
      <dgm:spPr/>
    </dgm:pt>
    <dgm:pt modelId="{26C8162F-2DAE-4CBC-AEEF-B5879E0529DA}" type="pres">
      <dgm:prSet presAssocID="{0C05434B-0057-481C-AAA5-D7E4ED405A71}" presName="spaceBetweenRectangles" presStyleCnt="0"/>
      <dgm:spPr/>
    </dgm:pt>
    <dgm:pt modelId="{6E43FD9B-D476-4FC1-B74D-4CF8F92A8974}" type="pres">
      <dgm:prSet presAssocID="{9825345E-24B7-4583-BB9A-90D7F759002B}" presName="parentLin" presStyleCnt="0"/>
      <dgm:spPr/>
    </dgm:pt>
    <dgm:pt modelId="{1CE331B0-02BC-4019-8816-D39AEEA25F3A}" type="pres">
      <dgm:prSet presAssocID="{9825345E-24B7-4583-BB9A-90D7F759002B}" presName="parentLeftMargin" presStyleLbl="node1" presStyleIdx="2" presStyleCnt="4"/>
      <dgm:spPr/>
    </dgm:pt>
    <dgm:pt modelId="{343A24FD-DB2F-4C20-9C46-209513C96867}" type="pres">
      <dgm:prSet presAssocID="{9825345E-24B7-4583-BB9A-90D7F75900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73FBE4B-8497-4BDD-9587-09F09BD2929C}" type="pres">
      <dgm:prSet presAssocID="{9825345E-24B7-4583-BB9A-90D7F759002B}" presName="negativeSpace" presStyleCnt="0"/>
      <dgm:spPr/>
    </dgm:pt>
    <dgm:pt modelId="{C7375EF3-1343-4347-B9D9-9DC604971AEE}" type="pres">
      <dgm:prSet presAssocID="{9825345E-24B7-4583-BB9A-90D7F759002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6B5C03-360F-429C-B4AC-CB597919AE7A}" type="presOf" srcId="{7D983249-0E74-44E7-B72A-49D9F492E8E6}" destId="{C84CFC50-12A2-4983-A4F1-EFE42D0C36BD}" srcOrd="0" destOrd="0" presId="urn:microsoft.com/office/officeart/2005/8/layout/list1#1"/>
    <dgm:cxn modelId="{C3D11D25-A935-47EF-BC70-EE5ADF019364}" type="presOf" srcId="{246D3719-3672-4D38-9090-4A4B6E87C510}" destId="{0F9B3730-E262-4DF2-81A7-96A8F39AA697}" srcOrd="0" destOrd="0" presId="urn:microsoft.com/office/officeart/2005/8/layout/list1#1"/>
    <dgm:cxn modelId="{08815126-79F1-40F9-939B-64F5ADC890CB}" type="presOf" srcId="{5699BB64-C0E2-4F20-9EB8-33CF30956320}" destId="{DFE79D1A-6219-42B9-A9C8-82D81E4940C6}" srcOrd="1" destOrd="0" presId="urn:microsoft.com/office/officeart/2005/8/layout/list1#1"/>
    <dgm:cxn modelId="{F49BE249-6A28-4A9F-8F40-2671A1AE3A5B}" srcId="{CB37AFF8-AC33-424D-8D53-8B3AE49302F4}" destId="{7D983249-0E74-44E7-B72A-49D9F492E8E6}" srcOrd="1" destOrd="0" parTransId="{104C9639-6022-4DD7-8CE6-4727CC4E417C}" sibTransId="{8365BAA3-EB55-48DD-AB50-46443573AE8A}"/>
    <dgm:cxn modelId="{85A74192-DA5C-420B-B2C0-6FA5A32C8952}" type="presOf" srcId="{5699BB64-C0E2-4F20-9EB8-33CF30956320}" destId="{BDB0236D-0564-4EF6-9A9B-3A6E644E64D6}" srcOrd="0" destOrd="0" presId="urn:microsoft.com/office/officeart/2005/8/layout/list1#1"/>
    <dgm:cxn modelId="{F2EB5F9C-047F-47CB-B4A6-3431B8BC7C64}" type="presOf" srcId="{CB37AFF8-AC33-424D-8D53-8B3AE49302F4}" destId="{BD1C14A5-08CB-49EC-BFAC-F11A94C2219F}" srcOrd="0" destOrd="0" presId="urn:microsoft.com/office/officeart/2005/8/layout/list1#1"/>
    <dgm:cxn modelId="{36B935D1-827E-4AB1-A443-7B2A2B7B6BFA}" type="presOf" srcId="{9825345E-24B7-4583-BB9A-90D7F759002B}" destId="{1CE331B0-02BC-4019-8816-D39AEEA25F3A}" srcOrd="0" destOrd="0" presId="urn:microsoft.com/office/officeart/2005/8/layout/list1#1"/>
    <dgm:cxn modelId="{374813D4-230C-4DD1-A854-6A3CD7B1FDA8}" srcId="{CB37AFF8-AC33-424D-8D53-8B3AE49302F4}" destId="{5699BB64-C0E2-4F20-9EB8-33CF30956320}" srcOrd="2" destOrd="0" parTransId="{B63A803C-7E1F-452D-BDB7-0B5D9D752B29}" sibTransId="{0C05434B-0057-481C-AAA5-D7E4ED405A71}"/>
    <dgm:cxn modelId="{D6AB24DF-22B9-4CEC-8ECD-6D81824CA3A8}" type="presOf" srcId="{7D983249-0E74-44E7-B72A-49D9F492E8E6}" destId="{714370FE-28D3-423C-92E8-8A2A34537D14}" srcOrd="1" destOrd="0" presId="urn:microsoft.com/office/officeart/2005/8/layout/list1#1"/>
    <dgm:cxn modelId="{A96A35E8-A123-4C4E-8F12-AF81D82945BC}" type="presOf" srcId="{246D3719-3672-4D38-9090-4A4B6E87C510}" destId="{A174B8C5-05D6-4F96-B30C-6B8247283A01}" srcOrd="1" destOrd="0" presId="urn:microsoft.com/office/officeart/2005/8/layout/list1#1"/>
    <dgm:cxn modelId="{FAC207EC-0DCC-4BCF-9F05-8A787E3B5ED1}" type="presOf" srcId="{9825345E-24B7-4583-BB9A-90D7F759002B}" destId="{343A24FD-DB2F-4C20-9C46-209513C96867}" srcOrd="1" destOrd="0" presId="urn:microsoft.com/office/officeart/2005/8/layout/list1#1"/>
    <dgm:cxn modelId="{E8E40AF3-143A-4274-A4B0-08E3793DB346}" srcId="{CB37AFF8-AC33-424D-8D53-8B3AE49302F4}" destId="{246D3719-3672-4D38-9090-4A4B6E87C510}" srcOrd="0" destOrd="0" parTransId="{F1D1652B-32F5-448B-AD83-6C5213E5D596}" sibTransId="{982C480C-6504-4EB5-ABF4-BE36700A4D8D}"/>
    <dgm:cxn modelId="{D4E5BFF6-F3B1-4199-9D62-1A4BBA1FE709}" srcId="{CB37AFF8-AC33-424D-8D53-8B3AE49302F4}" destId="{9825345E-24B7-4583-BB9A-90D7F759002B}" srcOrd="3" destOrd="0" parTransId="{A1E48C66-61D2-493A-84D7-42FD0490230E}" sibTransId="{C27737DE-8A47-487D-85A3-CE4F91221C08}"/>
    <dgm:cxn modelId="{B2C8BCC3-773E-4542-90B7-E31095EDAB45}" type="presParOf" srcId="{BD1C14A5-08CB-49EC-BFAC-F11A94C2219F}" destId="{0CE2CC41-8318-4D7A-8C1A-4C00064776FF}" srcOrd="0" destOrd="0" presId="urn:microsoft.com/office/officeart/2005/8/layout/list1#1"/>
    <dgm:cxn modelId="{75CAC572-19D8-43DA-B1A0-B35936626F0C}" type="presParOf" srcId="{0CE2CC41-8318-4D7A-8C1A-4C00064776FF}" destId="{0F9B3730-E262-4DF2-81A7-96A8F39AA697}" srcOrd="0" destOrd="0" presId="urn:microsoft.com/office/officeart/2005/8/layout/list1#1"/>
    <dgm:cxn modelId="{E696F73C-6077-42F9-AC61-14796BAD345C}" type="presParOf" srcId="{0CE2CC41-8318-4D7A-8C1A-4C00064776FF}" destId="{A174B8C5-05D6-4F96-B30C-6B8247283A01}" srcOrd="1" destOrd="0" presId="urn:microsoft.com/office/officeart/2005/8/layout/list1#1"/>
    <dgm:cxn modelId="{7820A71D-B2C6-46EF-B41F-6E5C14EBE57E}" type="presParOf" srcId="{BD1C14A5-08CB-49EC-BFAC-F11A94C2219F}" destId="{5A5A56F5-1AE3-46C4-994E-9A89CABA0A8E}" srcOrd="1" destOrd="0" presId="urn:microsoft.com/office/officeart/2005/8/layout/list1#1"/>
    <dgm:cxn modelId="{FE36DB89-65AE-4D0C-ABA9-50004365D3DE}" type="presParOf" srcId="{BD1C14A5-08CB-49EC-BFAC-F11A94C2219F}" destId="{B479F84D-E9BB-42DD-B85B-75B1CBAE4093}" srcOrd="2" destOrd="0" presId="urn:microsoft.com/office/officeart/2005/8/layout/list1#1"/>
    <dgm:cxn modelId="{03FB032A-4BB7-48FC-9389-A81798C6C86D}" type="presParOf" srcId="{BD1C14A5-08CB-49EC-BFAC-F11A94C2219F}" destId="{6D63F14D-36F8-473C-804B-BF95551AB92B}" srcOrd="3" destOrd="0" presId="urn:microsoft.com/office/officeart/2005/8/layout/list1#1"/>
    <dgm:cxn modelId="{56FE13DF-DFAC-4249-8FD6-A55649C76397}" type="presParOf" srcId="{BD1C14A5-08CB-49EC-BFAC-F11A94C2219F}" destId="{D09ECC16-143C-49F9-8D14-BC79186FE7CE}" srcOrd="4" destOrd="0" presId="urn:microsoft.com/office/officeart/2005/8/layout/list1#1"/>
    <dgm:cxn modelId="{17C8F381-B0B7-4FBB-B2E5-A03148F549A6}" type="presParOf" srcId="{D09ECC16-143C-49F9-8D14-BC79186FE7CE}" destId="{C84CFC50-12A2-4983-A4F1-EFE42D0C36BD}" srcOrd="0" destOrd="0" presId="urn:microsoft.com/office/officeart/2005/8/layout/list1#1"/>
    <dgm:cxn modelId="{A30E3AC4-F8CB-4BCB-86EA-22F05448ACAF}" type="presParOf" srcId="{D09ECC16-143C-49F9-8D14-BC79186FE7CE}" destId="{714370FE-28D3-423C-92E8-8A2A34537D14}" srcOrd="1" destOrd="0" presId="urn:microsoft.com/office/officeart/2005/8/layout/list1#1"/>
    <dgm:cxn modelId="{EEE1F5E0-B5D3-46AD-908F-4F8B21329F09}" type="presParOf" srcId="{BD1C14A5-08CB-49EC-BFAC-F11A94C2219F}" destId="{8E8784D0-C312-43E2-B6E1-A1C54225A44D}" srcOrd="5" destOrd="0" presId="urn:microsoft.com/office/officeart/2005/8/layout/list1#1"/>
    <dgm:cxn modelId="{229BC00B-DFA6-402E-A6A9-7CBA9BB2AD16}" type="presParOf" srcId="{BD1C14A5-08CB-49EC-BFAC-F11A94C2219F}" destId="{B4A3E9A5-C0A8-4A48-8A94-0B70FD13AE31}" srcOrd="6" destOrd="0" presId="urn:microsoft.com/office/officeart/2005/8/layout/list1#1"/>
    <dgm:cxn modelId="{4A88914A-6D72-4447-87E7-B999651BFE1B}" type="presParOf" srcId="{BD1C14A5-08CB-49EC-BFAC-F11A94C2219F}" destId="{1A59692C-BAF0-4254-9363-CE6D1B7D1E05}" srcOrd="7" destOrd="0" presId="urn:microsoft.com/office/officeart/2005/8/layout/list1#1"/>
    <dgm:cxn modelId="{CAEB902C-F41A-4AC5-AE81-03A4FB209D9D}" type="presParOf" srcId="{BD1C14A5-08CB-49EC-BFAC-F11A94C2219F}" destId="{2702EB88-AC77-4130-9130-83BD7F0BB8EC}" srcOrd="8" destOrd="0" presId="urn:microsoft.com/office/officeart/2005/8/layout/list1#1"/>
    <dgm:cxn modelId="{2087F1B9-1BBB-4B60-9599-E1C1AAD8CD33}" type="presParOf" srcId="{2702EB88-AC77-4130-9130-83BD7F0BB8EC}" destId="{BDB0236D-0564-4EF6-9A9B-3A6E644E64D6}" srcOrd="0" destOrd="0" presId="urn:microsoft.com/office/officeart/2005/8/layout/list1#1"/>
    <dgm:cxn modelId="{65ACB7AF-1CBB-45FE-9C24-A61A6312B1CA}" type="presParOf" srcId="{2702EB88-AC77-4130-9130-83BD7F0BB8EC}" destId="{DFE79D1A-6219-42B9-A9C8-82D81E4940C6}" srcOrd="1" destOrd="0" presId="urn:microsoft.com/office/officeart/2005/8/layout/list1#1"/>
    <dgm:cxn modelId="{CD412918-F868-4B96-845F-9FAA8D6653CC}" type="presParOf" srcId="{BD1C14A5-08CB-49EC-BFAC-F11A94C2219F}" destId="{0F15304C-94B0-448C-A918-B7712C4BDD37}" srcOrd="9" destOrd="0" presId="urn:microsoft.com/office/officeart/2005/8/layout/list1#1"/>
    <dgm:cxn modelId="{438DC980-A3D4-4B86-83B6-0B81D4A1A33B}" type="presParOf" srcId="{BD1C14A5-08CB-49EC-BFAC-F11A94C2219F}" destId="{3A2AD8EC-63B3-4E9B-B027-D3DA9D8801EF}" srcOrd="10" destOrd="0" presId="urn:microsoft.com/office/officeart/2005/8/layout/list1#1"/>
    <dgm:cxn modelId="{0E7D566B-A88A-4755-BA2A-918452E390D1}" type="presParOf" srcId="{BD1C14A5-08CB-49EC-BFAC-F11A94C2219F}" destId="{26C8162F-2DAE-4CBC-AEEF-B5879E0529DA}" srcOrd="11" destOrd="0" presId="urn:microsoft.com/office/officeart/2005/8/layout/list1#1"/>
    <dgm:cxn modelId="{3FAD9A23-52F6-4079-BE49-EC9172D83078}" type="presParOf" srcId="{BD1C14A5-08CB-49EC-BFAC-F11A94C2219F}" destId="{6E43FD9B-D476-4FC1-B74D-4CF8F92A8974}" srcOrd="12" destOrd="0" presId="urn:microsoft.com/office/officeart/2005/8/layout/list1#1"/>
    <dgm:cxn modelId="{5A6FD7E0-56F9-4A02-9FCD-1749A133F6DF}" type="presParOf" srcId="{6E43FD9B-D476-4FC1-B74D-4CF8F92A8974}" destId="{1CE331B0-02BC-4019-8816-D39AEEA25F3A}" srcOrd="0" destOrd="0" presId="urn:microsoft.com/office/officeart/2005/8/layout/list1#1"/>
    <dgm:cxn modelId="{3879C392-BF81-46E6-A4C9-206103055E83}" type="presParOf" srcId="{6E43FD9B-D476-4FC1-B74D-4CF8F92A8974}" destId="{343A24FD-DB2F-4C20-9C46-209513C96867}" srcOrd="1" destOrd="0" presId="urn:microsoft.com/office/officeart/2005/8/layout/list1#1"/>
    <dgm:cxn modelId="{6C43AA3B-719A-465D-8A6C-49DBFCF409FE}" type="presParOf" srcId="{BD1C14A5-08CB-49EC-BFAC-F11A94C2219F}" destId="{E73FBE4B-8497-4BDD-9587-09F09BD2929C}" srcOrd="13" destOrd="0" presId="urn:microsoft.com/office/officeart/2005/8/layout/list1#1"/>
    <dgm:cxn modelId="{A4E264D0-16AE-462C-AFDB-948384B6A115}" type="presParOf" srcId="{BD1C14A5-08CB-49EC-BFAC-F11A94C2219F}" destId="{C7375EF3-1343-4347-B9D9-9DC604971AEE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9F84D-E9BB-42DD-B85B-75B1CBAE4093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B8C5-05D6-4F96-B30C-6B8247283A01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鸟群觅食现象</a:t>
          </a:r>
        </a:p>
      </dsp:txBody>
      <dsp:txXfrm>
        <a:off x="449631" y="111964"/>
        <a:ext cx="5603138" cy="799138"/>
      </dsp:txXfrm>
    </dsp:sp>
    <dsp:sp modelId="{B4A3E9A5-C0A8-4A48-8A94-0B70FD13AE31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370FE-28D3-423C-92E8-8A2A34537D14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粒子群算法基本原理</a:t>
          </a:r>
        </a:p>
      </dsp:txBody>
      <dsp:txXfrm>
        <a:off x="449631" y="1472764"/>
        <a:ext cx="5603138" cy="799138"/>
      </dsp:txXfrm>
    </dsp:sp>
    <dsp:sp modelId="{3A2AD8EC-63B3-4E9B-B027-D3DA9D8801EF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79D1A-6219-42B9-A9C8-82D81E4940C6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粒子群算法的参数选择</a:t>
          </a:r>
        </a:p>
      </dsp:txBody>
      <dsp:txXfrm>
        <a:off x="449631" y="2833564"/>
        <a:ext cx="5603138" cy="799138"/>
      </dsp:txXfrm>
    </dsp:sp>
    <dsp:sp modelId="{C7375EF3-1343-4347-B9D9-9DC604971AEE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A24FD-DB2F-4C20-9C46-209513C96867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粒子群算法的特点与应用</a:t>
          </a:r>
        </a:p>
      </dsp:txBody>
      <dsp:txXfrm>
        <a:off x="449631" y="4194364"/>
        <a:ext cx="5603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7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8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1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6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9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A64A-BDAE-4F66-9EDD-F7C609401ABB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6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5" Type="http://schemas.openxmlformats.org/officeDocument/2006/relationships/image" Target="../media/image11.wmf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6.w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2.e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image" Target="../media/image41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8"/>
          <p:cNvSpPr/>
          <p:nvPr/>
        </p:nvSpPr>
        <p:spPr>
          <a:xfrm>
            <a:off x="847" y="4160944"/>
            <a:ext cx="1430867" cy="2317327"/>
          </a:xfrm>
          <a:prstGeom prst="rect">
            <a:avLst/>
          </a:prstGeom>
          <a:solidFill>
            <a:srgbClr val="920000">
              <a:alpha val="86000"/>
            </a:srgbClr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endParaRPr lang="zh-CN" altLang="en-US" sz="3733" b="1" dirty="0">
              <a:solidFill>
                <a:schemeClr val="bg1"/>
              </a:solidFill>
              <a:latin typeface="方正小标宋简体" panose="03000509000000000000" charset="-122"/>
              <a:ea typeface="方正小标宋简体" panose="03000509000000000000" charset="-122"/>
            </a:endParaRPr>
          </a:p>
          <a:p>
            <a:pPr algn="ctr">
              <a:lnSpc>
                <a:spcPct val="200000"/>
              </a:lnSpc>
            </a:pPr>
            <a:endParaRPr lang="zh-CN" altLang="en-US" sz="3733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小标宋简体" panose="03000509000000000000" charset="-122"/>
              <a:ea typeface="方正小标宋简体" panose="03000509000000000000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166025"/>
            <a:ext cx="12193693" cy="230462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83640" y="4567019"/>
            <a:ext cx="10287000" cy="125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小标宋简体" panose="03000509000000000000" charset="-122"/>
                <a:ea typeface="方正小标宋简体" panose="03000509000000000000" charset="-122"/>
                <a:sym typeface="+mn-ea"/>
              </a:rPr>
              <a:t>粒子群算法</a:t>
            </a:r>
            <a:endParaRPr lang="zh-CN" altLang="en-US" sz="4400" dirty="0"/>
          </a:p>
        </p:txBody>
      </p:sp>
      <p:sp>
        <p:nvSpPr>
          <p:cNvPr id="3" name="矩形 8">
            <a:extLst>
              <a:ext uri="{FF2B5EF4-FFF2-40B4-BE49-F238E27FC236}">
                <a16:creationId xmlns:a16="http://schemas.microsoft.com/office/drawing/2014/main" id="{B361BA00-5CFB-44BB-F380-AAFF2BB6781C}"/>
              </a:ext>
            </a:extLst>
          </p:cNvPr>
          <p:cNvSpPr/>
          <p:nvPr/>
        </p:nvSpPr>
        <p:spPr>
          <a:xfrm>
            <a:off x="423" y="1742370"/>
            <a:ext cx="12191577" cy="1899209"/>
          </a:xfrm>
          <a:prstGeom prst="rect">
            <a:avLst/>
          </a:prstGeom>
          <a:solidFill>
            <a:srgbClr val="A52421"/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+mn-ea"/>
              </a:rPr>
              <a:t>  </a:t>
            </a:r>
            <a:r>
              <a:rPr lang="zh-CN" altLang="en-US" sz="7200" b="1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+mn-ea"/>
              </a:rPr>
              <a:t>计算智能</a:t>
            </a:r>
            <a:endParaRPr lang="zh-CN" altLang="en-US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小标宋简体" panose="03000509000000000000" charset="-122"/>
              <a:ea typeface="方正小标宋简体" panose="03000509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608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4">
            <a:extLst>
              <a:ext uri="{FF2B5EF4-FFF2-40B4-BE49-F238E27FC236}">
                <a16:creationId xmlns:a16="http://schemas.microsoft.com/office/drawing/2014/main" id="{2CBD405F-857E-B05D-F271-94150555A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179" y="3872617"/>
            <a:ext cx="5632450" cy="77788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0C01D8B8-38F3-706C-98A9-6779598720E7}"/>
              </a:ext>
            </a:extLst>
          </p:cNvPr>
          <p:cNvSpPr>
            <a:spLocks/>
          </p:cNvSpPr>
          <p:nvPr/>
        </p:nvSpPr>
        <p:spPr bwMode="auto">
          <a:xfrm>
            <a:off x="5953692" y="3817055"/>
            <a:ext cx="439737" cy="265112"/>
          </a:xfrm>
          <a:custGeom>
            <a:avLst/>
            <a:gdLst>
              <a:gd name="T0" fmla="*/ 0 w 277"/>
              <a:gd name="T1" fmla="*/ 0 h 167"/>
              <a:gd name="T2" fmla="*/ 277 w 277"/>
              <a:gd name="T3" fmla="*/ 83 h 167"/>
              <a:gd name="T4" fmla="*/ 0 w 277"/>
              <a:gd name="T5" fmla="*/ 167 h 167"/>
              <a:gd name="T6" fmla="*/ 0 w 277"/>
              <a:gd name="T7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167">
                <a:moveTo>
                  <a:pt x="0" y="0"/>
                </a:moveTo>
                <a:lnTo>
                  <a:pt x="277" y="83"/>
                </a:lnTo>
                <a:lnTo>
                  <a:pt x="0" y="1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6">
            <a:extLst>
              <a:ext uri="{FF2B5EF4-FFF2-40B4-BE49-F238E27FC236}">
                <a16:creationId xmlns:a16="http://schemas.microsoft.com/office/drawing/2014/main" id="{E7820141-BF9C-1977-1A0A-1D873195CC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67504" y="1032579"/>
            <a:ext cx="30160" cy="4579937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6BC6ACAE-D3E7-E625-FBAE-DDAFB3FF073A}"/>
              </a:ext>
            </a:extLst>
          </p:cNvPr>
          <p:cNvSpPr>
            <a:spLocks/>
          </p:cNvSpPr>
          <p:nvPr/>
        </p:nvSpPr>
        <p:spPr bwMode="auto">
          <a:xfrm>
            <a:off x="2011929" y="661105"/>
            <a:ext cx="293688" cy="398462"/>
          </a:xfrm>
          <a:custGeom>
            <a:avLst/>
            <a:gdLst>
              <a:gd name="T0" fmla="*/ 0 w 185"/>
              <a:gd name="T1" fmla="*/ 251 h 251"/>
              <a:gd name="T2" fmla="*/ 92 w 185"/>
              <a:gd name="T3" fmla="*/ 0 h 251"/>
              <a:gd name="T4" fmla="*/ 185 w 185"/>
              <a:gd name="T5" fmla="*/ 251 h 251"/>
              <a:gd name="T6" fmla="*/ 0 w 185"/>
              <a:gd name="T7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" h="251">
                <a:moveTo>
                  <a:pt x="0" y="251"/>
                </a:moveTo>
                <a:lnTo>
                  <a:pt x="92" y="0"/>
                </a:lnTo>
                <a:lnTo>
                  <a:pt x="185" y="251"/>
                </a:lnTo>
                <a:lnTo>
                  <a:pt x="0" y="2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" name="Group 13">
            <a:extLst>
              <a:ext uri="{FF2B5EF4-FFF2-40B4-BE49-F238E27FC236}">
                <a16:creationId xmlns:a16="http://schemas.microsoft.com/office/drawing/2014/main" id="{FEEB68E1-3C2E-53C5-CF7C-8399318700F5}"/>
              </a:ext>
            </a:extLst>
          </p:cNvPr>
          <p:cNvGrpSpPr>
            <a:grpSpLocks/>
          </p:cNvGrpSpPr>
          <p:nvPr/>
        </p:nvGrpSpPr>
        <p:grpSpPr bwMode="auto">
          <a:xfrm>
            <a:off x="2415154" y="4239330"/>
            <a:ext cx="730250" cy="1136650"/>
            <a:chOff x="2868" y="2837"/>
            <a:chExt cx="460" cy="716"/>
          </a:xfrm>
        </p:grpSpPr>
        <p:sp>
          <p:nvSpPr>
            <p:cNvPr id="63" name="Rectangle 14">
              <a:extLst>
                <a:ext uri="{FF2B5EF4-FFF2-40B4-BE49-F238E27FC236}">
                  <a16:creationId xmlns:a16="http://schemas.microsoft.com/office/drawing/2014/main" id="{F97C0CC9-6369-8633-9918-701FFB51E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3226"/>
              <a:ext cx="1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64" name="Rectangle 15">
              <a:extLst>
                <a:ext uri="{FF2B5EF4-FFF2-40B4-BE49-F238E27FC236}">
                  <a16:creationId xmlns:a16="http://schemas.microsoft.com/office/drawing/2014/main" id="{CC3267B5-4295-8110-37D6-7201E80E3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3342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64766045-95DA-747D-20B7-9D7B56DC6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2837"/>
              <a:ext cx="404" cy="363"/>
            </a:xfrm>
            <a:custGeom>
              <a:avLst/>
              <a:gdLst>
                <a:gd name="T0" fmla="*/ 0 w 302"/>
                <a:gd name="T1" fmla="*/ 151 h 302"/>
                <a:gd name="T2" fmla="*/ 151 w 302"/>
                <a:gd name="T3" fmla="*/ 0 h 302"/>
                <a:gd name="T4" fmla="*/ 302 w 302"/>
                <a:gd name="T5" fmla="*/ 151 h 302"/>
                <a:gd name="T6" fmla="*/ 302 w 302"/>
                <a:gd name="T7" fmla="*/ 151 h 302"/>
                <a:gd name="T8" fmla="*/ 151 w 302"/>
                <a:gd name="T9" fmla="*/ 302 h 302"/>
                <a:gd name="T10" fmla="*/ 0 w 302"/>
                <a:gd name="T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302">
                  <a:moveTo>
                    <a:pt x="0" y="151"/>
                  </a:moveTo>
                  <a:cubicBezTo>
                    <a:pt x="0" y="67"/>
                    <a:pt x="68" y="0"/>
                    <a:pt x="151" y="0"/>
                  </a:cubicBezTo>
                  <a:cubicBezTo>
                    <a:pt x="235" y="0"/>
                    <a:pt x="302" y="67"/>
                    <a:pt x="302" y="151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234"/>
                    <a:pt x="235" y="302"/>
                    <a:pt x="151" y="302"/>
                  </a:cubicBezTo>
                  <a:cubicBezTo>
                    <a:pt x="68" y="302"/>
                    <a:pt x="0" y="234"/>
                    <a:pt x="0" y="151"/>
                  </a:cubicBezTo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17">
            <a:extLst>
              <a:ext uri="{FF2B5EF4-FFF2-40B4-BE49-F238E27FC236}">
                <a16:creationId xmlns:a16="http://schemas.microsoft.com/office/drawing/2014/main" id="{3ABB4D4B-AABC-C4B6-FD53-7A8AE2110B01}"/>
              </a:ext>
            </a:extLst>
          </p:cNvPr>
          <p:cNvGrpSpPr>
            <a:grpSpLocks/>
          </p:cNvGrpSpPr>
          <p:nvPr/>
        </p:nvGrpSpPr>
        <p:grpSpPr bwMode="auto">
          <a:xfrm>
            <a:off x="526029" y="2288292"/>
            <a:ext cx="1055688" cy="968375"/>
            <a:chOff x="1678" y="1608"/>
            <a:chExt cx="665" cy="610"/>
          </a:xfrm>
        </p:grpSpPr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2DF1FA58-89A0-928D-90BB-976C121D8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608"/>
              <a:ext cx="15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04350A08-4980-0E90-13C7-D3825498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172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0BD78FB3-5F44-DF16-8A4C-0B65FFA76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" y="1853"/>
              <a:ext cx="406" cy="365"/>
            </a:xfrm>
            <a:custGeom>
              <a:avLst/>
              <a:gdLst>
                <a:gd name="T0" fmla="*/ 0 w 303"/>
                <a:gd name="T1" fmla="*/ 151 h 303"/>
                <a:gd name="T2" fmla="*/ 152 w 303"/>
                <a:gd name="T3" fmla="*/ 0 h 303"/>
                <a:gd name="T4" fmla="*/ 303 w 303"/>
                <a:gd name="T5" fmla="*/ 151 h 303"/>
                <a:gd name="T6" fmla="*/ 303 w 303"/>
                <a:gd name="T7" fmla="*/ 151 h 303"/>
                <a:gd name="T8" fmla="*/ 152 w 303"/>
                <a:gd name="T9" fmla="*/ 303 h 303"/>
                <a:gd name="T10" fmla="*/ 0 w 303"/>
                <a:gd name="T1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303">
                  <a:moveTo>
                    <a:pt x="0" y="151"/>
                  </a:moveTo>
                  <a:cubicBezTo>
                    <a:pt x="0" y="68"/>
                    <a:pt x="68" y="0"/>
                    <a:pt x="152" y="0"/>
                  </a:cubicBezTo>
                  <a:cubicBezTo>
                    <a:pt x="235" y="0"/>
                    <a:pt x="303" y="68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235"/>
                    <a:pt x="235" y="303"/>
                    <a:pt x="152" y="303"/>
                  </a:cubicBezTo>
                  <a:cubicBezTo>
                    <a:pt x="68" y="303"/>
                    <a:pt x="0" y="235"/>
                    <a:pt x="0" y="151"/>
                  </a:cubicBezTo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21">
            <a:extLst>
              <a:ext uri="{FF2B5EF4-FFF2-40B4-BE49-F238E27FC236}">
                <a16:creationId xmlns:a16="http://schemas.microsoft.com/office/drawing/2014/main" id="{F7AC1FC8-DC0A-750A-4BBE-810CEEFB525B}"/>
              </a:ext>
            </a:extLst>
          </p:cNvPr>
          <p:cNvGrpSpPr>
            <a:grpSpLocks/>
          </p:cNvGrpSpPr>
          <p:nvPr/>
        </p:nvGrpSpPr>
        <p:grpSpPr bwMode="auto">
          <a:xfrm>
            <a:off x="5047241" y="1981905"/>
            <a:ext cx="1049339" cy="1100137"/>
            <a:chOff x="4526" y="1415"/>
            <a:chExt cx="661" cy="693"/>
          </a:xfrm>
        </p:grpSpPr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C17096E0-7A76-770D-3171-E1D1683D2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1745"/>
              <a:ext cx="404" cy="363"/>
            </a:xfrm>
            <a:custGeom>
              <a:avLst/>
              <a:gdLst>
                <a:gd name="T0" fmla="*/ 0 w 302"/>
                <a:gd name="T1" fmla="*/ 151 h 302"/>
                <a:gd name="T2" fmla="*/ 151 w 302"/>
                <a:gd name="T3" fmla="*/ 0 h 302"/>
                <a:gd name="T4" fmla="*/ 302 w 302"/>
                <a:gd name="T5" fmla="*/ 151 h 302"/>
                <a:gd name="T6" fmla="*/ 302 w 302"/>
                <a:gd name="T7" fmla="*/ 151 h 302"/>
                <a:gd name="T8" fmla="*/ 151 w 302"/>
                <a:gd name="T9" fmla="*/ 302 h 302"/>
                <a:gd name="T10" fmla="*/ 0 w 302"/>
                <a:gd name="T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302">
                  <a:moveTo>
                    <a:pt x="0" y="151"/>
                  </a:moveTo>
                  <a:cubicBezTo>
                    <a:pt x="0" y="67"/>
                    <a:pt x="67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234"/>
                    <a:pt x="234" y="302"/>
                    <a:pt x="151" y="302"/>
                  </a:cubicBezTo>
                  <a:cubicBezTo>
                    <a:pt x="67" y="302"/>
                    <a:pt x="0" y="234"/>
                    <a:pt x="0" y="151"/>
                  </a:cubicBezTo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71D8B0A2-B09F-3BC1-7364-807FF37D5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1415"/>
              <a:ext cx="51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31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(t)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74" name="Group 25">
            <a:extLst>
              <a:ext uri="{FF2B5EF4-FFF2-40B4-BE49-F238E27FC236}">
                <a16:creationId xmlns:a16="http://schemas.microsoft.com/office/drawing/2014/main" id="{F18C7DB0-DBCF-9000-CB3D-25AE58528B3A}"/>
              </a:ext>
            </a:extLst>
          </p:cNvPr>
          <p:cNvGrpSpPr>
            <a:grpSpLocks/>
          </p:cNvGrpSpPr>
          <p:nvPr/>
        </p:nvGrpSpPr>
        <p:grpSpPr bwMode="auto">
          <a:xfrm>
            <a:off x="903057" y="1176568"/>
            <a:ext cx="742951" cy="1162050"/>
            <a:chOff x="1935" y="914"/>
            <a:chExt cx="468" cy="732"/>
          </a:xfrm>
        </p:grpSpPr>
        <p:pic>
          <p:nvPicPr>
            <p:cNvPr id="75" name="Picture 26">
              <a:extLst>
                <a:ext uri="{FF2B5EF4-FFF2-40B4-BE49-F238E27FC236}">
                  <a16:creationId xmlns:a16="http://schemas.microsoft.com/office/drawing/2014/main" id="{A6C59139-0C8E-292C-166E-5F8F4B5E1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" y="1260"/>
              <a:ext cx="42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27">
              <a:extLst>
                <a:ext uri="{FF2B5EF4-FFF2-40B4-BE49-F238E27FC236}">
                  <a16:creationId xmlns:a16="http://schemas.microsoft.com/office/drawing/2014/main" id="{10A3C090-D2F0-B039-1BCB-84613F68A1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7" y="914"/>
              <a:ext cx="466" cy="721"/>
              <a:chOff x="1937" y="914"/>
              <a:chExt cx="466" cy="721"/>
            </a:xfrm>
          </p:grpSpPr>
          <p:sp>
            <p:nvSpPr>
              <p:cNvPr id="77" name="Freeform 28">
                <a:extLst>
                  <a:ext uri="{FF2B5EF4-FFF2-40B4-BE49-F238E27FC236}">
                    <a16:creationId xmlns:a16="http://schemas.microsoft.com/office/drawing/2014/main" id="{6B4D9A59-D3CD-0C3F-3E94-60C146707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1270"/>
                <a:ext cx="406" cy="365"/>
              </a:xfrm>
              <a:custGeom>
                <a:avLst/>
                <a:gdLst>
                  <a:gd name="T0" fmla="*/ 0 w 406"/>
                  <a:gd name="T1" fmla="*/ 183 h 365"/>
                  <a:gd name="T2" fmla="*/ 204 w 406"/>
                  <a:gd name="T3" fmla="*/ 0 h 365"/>
                  <a:gd name="T4" fmla="*/ 406 w 406"/>
                  <a:gd name="T5" fmla="*/ 183 h 365"/>
                  <a:gd name="T6" fmla="*/ 406 w 406"/>
                  <a:gd name="T7" fmla="*/ 183 h 365"/>
                  <a:gd name="T8" fmla="*/ 204 w 406"/>
                  <a:gd name="T9" fmla="*/ 365 h 365"/>
                  <a:gd name="T10" fmla="*/ 0 w 406"/>
                  <a:gd name="T11" fmla="*/ 183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365">
                    <a:moveTo>
                      <a:pt x="0" y="183"/>
                    </a:moveTo>
                    <a:cubicBezTo>
                      <a:pt x="0" y="82"/>
                      <a:pt x="91" y="0"/>
                      <a:pt x="204" y="0"/>
                    </a:cubicBezTo>
                    <a:cubicBezTo>
                      <a:pt x="315" y="0"/>
                      <a:pt x="406" y="82"/>
                      <a:pt x="406" y="183"/>
                    </a:cubicBezTo>
                    <a:cubicBezTo>
                      <a:pt x="406" y="183"/>
                      <a:pt x="406" y="183"/>
                      <a:pt x="406" y="183"/>
                    </a:cubicBezTo>
                    <a:cubicBezTo>
                      <a:pt x="406" y="283"/>
                      <a:pt x="315" y="365"/>
                      <a:pt x="204" y="365"/>
                    </a:cubicBezTo>
                    <a:cubicBezTo>
                      <a:pt x="91" y="365"/>
                      <a:pt x="0" y="283"/>
                      <a:pt x="0" y="183"/>
                    </a:cubicBezTo>
                  </a:path>
                </a:pathLst>
              </a:custGeom>
              <a:noFill/>
              <a:ln w="317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Rectangle 30">
                <a:extLst>
                  <a:ext uri="{FF2B5EF4-FFF2-40B4-BE49-F238E27FC236}">
                    <a16:creationId xmlns:a16="http://schemas.microsoft.com/office/drawing/2014/main" id="{63EF0852-627B-C9F6-3A4D-DB69A5F6E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914"/>
                <a:ext cx="447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1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(t)</a:t>
                </a:r>
                <a:endParaRPr lang="en-US" altLang="zh-CN" sz="2800" dirty="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1" name="Group 32">
            <a:extLst>
              <a:ext uri="{FF2B5EF4-FFF2-40B4-BE49-F238E27FC236}">
                <a16:creationId xmlns:a16="http://schemas.microsoft.com/office/drawing/2014/main" id="{3DA8B7CE-95F3-E4C0-F7FB-8CE945D1F061}"/>
              </a:ext>
            </a:extLst>
          </p:cNvPr>
          <p:cNvGrpSpPr>
            <a:grpSpLocks/>
          </p:cNvGrpSpPr>
          <p:nvPr/>
        </p:nvGrpSpPr>
        <p:grpSpPr bwMode="auto">
          <a:xfrm>
            <a:off x="5358379" y="2755017"/>
            <a:ext cx="1320800" cy="354013"/>
            <a:chOff x="4930" y="1979"/>
            <a:chExt cx="606" cy="164"/>
          </a:xfrm>
        </p:grpSpPr>
        <p:sp>
          <p:nvSpPr>
            <p:cNvPr id="82" name="Line 33">
              <a:extLst>
                <a:ext uri="{FF2B5EF4-FFF2-40B4-BE49-F238E27FC236}">
                  <a16:creationId xmlns:a16="http://schemas.microsoft.com/office/drawing/2014/main" id="{7536738D-0DEC-C5BD-88A9-F28C6586F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1999"/>
              <a:ext cx="357" cy="6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DA85CFB1-BDBF-7002-4F63-CFFD2EA3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1979"/>
              <a:ext cx="290" cy="164"/>
            </a:xfrm>
            <a:custGeom>
              <a:avLst/>
              <a:gdLst>
                <a:gd name="T0" fmla="*/ 37 w 290"/>
                <a:gd name="T1" fmla="*/ 0 h 164"/>
                <a:gd name="T2" fmla="*/ 290 w 290"/>
                <a:gd name="T3" fmla="*/ 133 h 164"/>
                <a:gd name="T4" fmla="*/ 0 w 290"/>
                <a:gd name="T5" fmla="*/ 164 h 164"/>
                <a:gd name="T6" fmla="*/ 37 w 290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164">
                  <a:moveTo>
                    <a:pt x="37" y="0"/>
                  </a:moveTo>
                  <a:lnTo>
                    <a:pt x="290" y="133"/>
                  </a:lnTo>
                  <a:lnTo>
                    <a:pt x="0" y="16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Freeform 35">
            <a:extLst>
              <a:ext uri="{FF2B5EF4-FFF2-40B4-BE49-F238E27FC236}">
                <a16:creationId xmlns:a16="http://schemas.microsoft.com/office/drawing/2014/main" id="{5FF50A3F-A1F6-4926-41A4-5AD4DC6B2712}"/>
              </a:ext>
            </a:extLst>
          </p:cNvPr>
          <p:cNvSpPr>
            <a:spLocks noEditPoints="1"/>
          </p:cNvSpPr>
          <p:nvPr/>
        </p:nvSpPr>
        <p:spPr bwMode="auto">
          <a:xfrm>
            <a:off x="638742" y="2200980"/>
            <a:ext cx="1938337" cy="1163637"/>
          </a:xfrm>
          <a:custGeom>
            <a:avLst/>
            <a:gdLst>
              <a:gd name="T0" fmla="*/ 908 w 913"/>
              <a:gd name="T1" fmla="*/ 16 h 609"/>
              <a:gd name="T2" fmla="*/ 815 w 913"/>
              <a:gd name="T3" fmla="*/ 77 h 609"/>
              <a:gd name="T4" fmla="*/ 804 w 913"/>
              <a:gd name="T5" fmla="*/ 75 h 609"/>
              <a:gd name="T6" fmla="*/ 806 w 913"/>
              <a:gd name="T7" fmla="*/ 64 h 609"/>
              <a:gd name="T8" fmla="*/ 899 w 913"/>
              <a:gd name="T9" fmla="*/ 2 h 609"/>
              <a:gd name="T10" fmla="*/ 911 w 913"/>
              <a:gd name="T11" fmla="*/ 4 h 609"/>
              <a:gd name="T12" fmla="*/ 908 w 913"/>
              <a:gd name="T13" fmla="*/ 16 h 609"/>
              <a:gd name="T14" fmla="*/ 748 w 913"/>
              <a:gd name="T15" fmla="*/ 121 h 609"/>
              <a:gd name="T16" fmla="*/ 655 w 913"/>
              <a:gd name="T17" fmla="*/ 183 h 609"/>
              <a:gd name="T18" fmla="*/ 643 w 913"/>
              <a:gd name="T19" fmla="*/ 181 h 609"/>
              <a:gd name="T20" fmla="*/ 646 w 913"/>
              <a:gd name="T21" fmla="*/ 170 h 609"/>
              <a:gd name="T22" fmla="*/ 739 w 913"/>
              <a:gd name="T23" fmla="*/ 108 h 609"/>
              <a:gd name="T24" fmla="*/ 750 w 913"/>
              <a:gd name="T25" fmla="*/ 110 h 609"/>
              <a:gd name="T26" fmla="*/ 748 w 913"/>
              <a:gd name="T27" fmla="*/ 121 h 609"/>
              <a:gd name="T28" fmla="*/ 588 w 913"/>
              <a:gd name="T29" fmla="*/ 227 h 609"/>
              <a:gd name="T30" fmla="*/ 494 w 913"/>
              <a:gd name="T31" fmla="*/ 289 h 609"/>
              <a:gd name="T32" fmla="*/ 483 w 913"/>
              <a:gd name="T33" fmla="*/ 287 h 609"/>
              <a:gd name="T34" fmla="*/ 486 w 913"/>
              <a:gd name="T35" fmla="*/ 275 h 609"/>
              <a:gd name="T36" fmla="*/ 579 w 913"/>
              <a:gd name="T37" fmla="*/ 214 h 609"/>
              <a:gd name="T38" fmla="*/ 590 w 913"/>
              <a:gd name="T39" fmla="*/ 216 h 609"/>
              <a:gd name="T40" fmla="*/ 588 w 913"/>
              <a:gd name="T41" fmla="*/ 227 h 609"/>
              <a:gd name="T42" fmla="*/ 428 w 913"/>
              <a:gd name="T43" fmla="*/ 333 h 609"/>
              <a:gd name="T44" fmla="*/ 334 w 913"/>
              <a:gd name="T45" fmla="*/ 395 h 609"/>
              <a:gd name="T46" fmla="*/ 323 w 913"/>
              <a:gd name="T47" fmla="*/ 392 h 609"/>
              <a:gd name="T48" fmla="*/ 325 w 913"/>
              <a:gd name="T49" fmla="*/ 381 h 609"/>
              <a:gd name="T50" fmla="*/ 419 w 913"/>
              <a:gd name="T51" fmla="*/ 320 h 609"/>
              <a:gd name="T52" fmla="*/ 430 w 913"/>
              <a:gd name="T53" fmla="*/ 322 h 609"/>
              <a:gd name="T54" fmla="*/ 428 w 913"/>
              <a:gd name="T55" fmla="*/ 333 h 609"/>
              <a:gd name="T56" fmla="*/ 267 w 913"/>
              <a:gd name="T57" fmla="*/ 439 h 609"/>
              <a:gd name="T58" fmla="*/ 174 w 913"/>
              <a:gd name="T59" fmla="*/ 500 h 609"/>
              <a:gd name="T60" fmla="*/ 163 w 913"/>
              <a:gd name="T61" fmla="*/ 498 h 609"/>
              <a:gd name="T62" fmla="*/ 165 w 913"/>
              <a:gd name="T63" fmla="*/ 487 h 609"/>
              <a:gd name="T64" fmla="*/ 259 w 913"/>
              <a:gd name="T65" fmla="*/ 425 h 609"/>
              <a:gd name="T66" fmla="*/ 270 w 913"/>
              <a:gd name="T67" fmla="*/ 428 h 609"/>
              <a:gd name="T68" fmla="*/ 267 w 913"/>
              <a:gd name="T69" fmla="*/ 439 h 609"/>
              <a:gd name="T70" fmla="*/ 107 w 913"/>
              <a:gd name="T71" fmla="*/ 544 h 609"/>
              <a:gd name="T72" fmla="*/ 14 w 913"/>
              <a:gd name="T73" fmla="*/ 606 h 609"/>
              <a:gd name="T74" fmla="*/ 3 w 913"/>
              <a:gd name="T75" fmla="*/ 604 h 609"/>
              <a:gd name="T76" fmla="*/ 5 w 913"/>
              <a:gd name="T77" fmla="*/ 593 h 609"/>
              <a:gd name="T78" fmla="*/ 98 w 913"/>
              <a:gd name="T79" fmla="*/ 531 h 609"/>
              <a:gd name="T80" fmla="*/ 109 w 913"/>
              <a:gd name="T81" fmla="*/ 533 h 609"/>
              <a:gd name="T82" fmla="*/ 107 w 913"/>
              <a:gd name="T83" fmla="*/ 54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13" h="609">
                <a:moveTo>
                  <a:pt x="908" y="16"/>
                </a:moveTo>
                <a:lnTo>
                  <a:pt x="815" y="77"/>
                </a:lnTo>
                <a:cubicBezTo>
                  <a:pt x="811" y="80"/>
                  <a:pt x="806" y="79"/>
                  <a:pt x="804" y="75"/>
                </a:cubicBezTo>
                <a:cubicBezTo>
                  <a:pt x="801" y="71"/>
                  <a:pt x="802" y="66"/>
                  <a:pt x="806" y="64"/>
                </a:cubicBezTo>
                <a:lnTo>
                  <a:pt x="899" y="2"/>
                </a:lnTo>
                <a:cubicBezTo>
                  <a:pt x="903" y="0"/>
                  <a:pt x="908" y="1"/>
                  <a:pt x="911" y="4"/>
                </a:cubicBezTo>
                <a:cubicBezTo>
                  <a:pt x="913" y="8"/>
                  <a:pt x="912" y="13"/>
                  <a:pt x="908" y="16"/>
                </a:cubicBezTo>
                <a:close/>
                <a:moveTo>
                  <a:pt x="748" y="121"/>
                </a:moveTo>
                <a:lnTo>
                  <a:pt x="655" y="183"/>
                </a:lnTo>
                <a:cubicBezTo>
                  <a:pt x="651" y="185"/>
                  <a:pt x="646" y="184"/>
                  <a:pt x="643" y="181"/>
                </a:cubicBezTo>
                <a:cubicBezTo>
                  <a:pt x="641" y="177"/>
                  <a:pt x="642" y="172"/>
                  <a:pt x="646" y="170"/>
                </a:cubicBezTo>
                <a:lnTo>
                  <a:pt x="739" y="108"/>
                </a:lnTo>
                <a:cubicBezTo>
                  <a:pt x="743" y="106"/>
                  <a:pt x="748" y="107"/>
                  <a:pt x="750" y="110"/>
                </a:cubicBezTo>
                <a:cubicBezTo>
                  <a:pt x="753" y="114"/>
                  <a:pt x="752" y="119"/>
                  <a:pt x="748" y="121"/>
                </a:cubicBezTo>
                <a:close/>
                <a:moveTo>
                  <a:pt x="588" y="227"/>
                </a:moveTo>
                <a:lnTo>
                  <a:pt x="494" y="289"/>
                </a:lnTo>
                <a:cubicBezTo>
                  <a:pt x="491" y="291"/>
                  <a:pt x="486" y="290"/>
                  <a:pt x="483" y="287"/>
                </a:cubicBezTo>
                <a:cubicBezTo>
                  <a:pt x="481" y="283"/>
                  <a:pt x="482" y="278"/>
                  <a:pt x="486" y="275"/>
                </a:cubicBezTo>
                <a:lnTo>
                  <a:pt x="579" y="214"/>
                </a:lnTo>
                <a:cubicBezTo>
                  <a:pt x="583" y="211"/>
                  <a:pt x="588" y="212"/>
                  <a:pt x="590" y="216"/>
                </a:cubicBezTo>
                <a:cubicBezTo>
                  <a:pt x="593" y="220"/>
                  <a:pt x="592" y="225"/>
                  <a:pt x="588" y="227"/>
                </a:cubicBezTo>
                <a:close/>
                <a:moveTo>
                  <a:pt x="428" y="333"/>
                </a:moveTo>
                <a:lnTo>
                  <a:pt x="334" y="395"/>
                </a:lnTo>
                <a:cubicBezTo>
                  <a:pt x="330" y="397"/>
                  <a:pt x="325" y="396"/>
                  <a:pt x="323" y="392"/>
                </a:cubicBezTo>
                <a:cubicBezTo>
                  <a:pt x="321" y="389"/>
                  <a:pt x="322" y="384"/>
                  <a:pt x="325" y="381"/>
                </a:cubicBezTo>
                <a:lnTo>
                  <a:pt x="419" y="320"/>
                </a:lnTo>
                <a:cubicBezTo>
                  <a:pt x="422" y="317"/>
                  <a:pt x="427" y="318"/>
                  <a:pt x="430" y="322"/>
                </a:cubicBezTo>
                <a:cubicBezTo>
                  <a:pt x="432" y="325"/>
                  <a:pt x="431" y="330"/>
                  <a:pt x="428" y="333"/>
                </a:cubicBezTo>
                <a:close/>
                <a:moveTo>
                  <a:pt x="267" y="439"/>
                </a:moveTo>
                <a:lnTo>
                  <a:pt x="174" y="500"/>
                </a:lnTo>
                <a:cubicBezTo>
                  <a:pt x="170" y="503"/>
                  <a:pt x="165" y="502"/>
                  <a:pt x="163" y="498"/>
                </a:cubicBezTo>
                <a:cubicBezTo>
                  <a:pt x="160" y="494"/>
                  <a:pt x="161" y="489"/>
                  <a:pt x="165" y="487"/>
                </a:cubicBezTo>
                <a:lnTo>
                  <a:pt x="259" y="425"/>
                </a:lnTo>
                <a:cubicBezTo>
                  <a:pt x="262" y="423"/>
                  <a:pt x="267" y="424"/>
                  <a:pt x="270" y="428"/>
                </a:cubicBezTo>
                <a:cubicBezTo>
                  <a:pt x="272" y="431"/>
                  <a:pt x="271" y="436"/>
                  <a:pt x="267" y="439"/>
                </a:cubicBezTo>
                <a:close/>
                <a:moveTo>
                  <a:pt x="107" y="544"/>
                </a:moveTo>
                <a:lnTo>
                  <a:pt x="14" y="606"/>
                </a:lnTo>
                <a:cubicBezTo>
                  <a:pt x="10" y="609"/>
                  <a:pt x="5" y="608"/>
                  <a:pt x="3" y="604"/>
                </a:cubicBezTo>
                <a:cubicBezTo>
                  <a:pt x="0" y="600"/>
                  <a:pt x="1" y="595"/>
                  <a:pt x="5" y="593"/>
                </a:cubicBezTo>
                <a:lnTo>
                  <a:pt x="98" y="531"/>
                </a:lnTo>
                <a:cubicBezTo>
                  <a:pt x="102" y="529"/>
                  <a:pt x="107" y="530"/>
                  <a:pt x="109" y="533"/>
                </a:cubicBezTo>
                <a:cubicBezTo>
                  <a:pt x="112" y="537"/>
                  <a:pt x="111" y="542"/>
                  <a:pt x="107" y="544"/>
                </a:cubicBezTo>
                <a:close/>
              </a:path>
            </a:pathLst>
          </a:custGeom>
          <a:solidFill>
            <a:srgbClr val="000000"/>
          </a:solidFill>
          <a:ln w="333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5AC49B13-3B71-B002-8744-FD0FD5400223}"/>
              </a:ext>
            </a:extLst>
          </p:cNvPr>
          <p:cNvSpPr>
            <a:spLocks noEditPoints="1"/>
          </p:cNvSpPr>
          <p:nvPr/>
        </p:nvSpPr>
        <p:spPr bwMode="auto">
          <a:xfrm>
            <a:off x="599054" y="3353505"/>
            <a:ext cx="2925763" cy="612775"/>
          </a:xfrm>
          <a:custGeom>
            <a:avLst/>
            <a:gdLst>
              <a:gd name="T0" fmla="*/ 1368 w 1379"/>
              <a:gd name="T1" fmla="*/ 319 h 320"/>
              <a:gd name="T2" fmla="*/ 1259 w 1379"/>
              <a:gd name="T3" fmla="*/ 295 h 320"/>
              <a:gd name="T4" fmla="*/ 1253 w 1379"/>
              <a:gd name="T5" fmla="*/ 285 h 320"/>
              <a:gd name="T6" fmla="*/ 1262 w 1379"/>
              <a:gd name="T7" fmla="*/ 279 h 320"/>
              <a:gd name="T8" fmla="*/ 1372 w 1379"/>
              <a:gd name="T9" fmla="*/ 304 h 320"/>
              <a:gd name="T10" fmla="*/ 1378 w 1379"/>
              <a:gd name="T11" fmla="*/ 313 h 320"/>
              <a:gd name="T12" fmla="*/ 1368 w 1379"/>
              <a:gd name="T13" fmla="*/ 319 h 320"/>
              <a:gd name="T14" fmla="*/ 1181 w 1379"/>
              <a:gd name="T15" fmla="*/ 278 h 320"/>
              <a:gd name="T16" fmla="*/ 1071 w 1379"/>
              <a:gd name="T17" fmla="*/ 253 h 320"/>
              <a:gd name="T18" fmla="*/ 1065 w 1379"/>
              <a:gd name="T19" fmla="*/ 244 h 320"/>
              <a:gd name="T20" fmla="*/ 1075 w 1379"/>
              <a:gd name="T21" fmla="*/ 238 h 320"/>
              <a:gd name="T22" fmla="*/ 1184 w 1379"/>
              <a:gd name="T23" fmla="*/ 262 h 320"/>
              <a:gd name="T24" fmla="*/ 1190 w 1379"/>
              <a:gd name="T25" fmla="*/ 272 h 320"/>
              <a:gd name="T26" fmla="*/ 1181 w 1379"/>
              <a:gd name="T27" fmla="*/ 278 h 320"/>
              <a:gd name="T28" fmla="*/ 993 w 1379"/>
              <a:gd name="T29" fmla="*/ 236 h 320"/>
              <a:gd name="T30" fmla="*/ 884 w 1379"/>
              <a:gd name="T31" fmla="*/ 212 h 320"/>
              <a:gd name="T32" fmla="*/ 878 w 1379"/>
              <a:gd name="T33" fmla="*/ 202 h 320"/>
              <a:gd name="T34" fmla="*/ 887 w 1379"/>
              <a:gd name="T35" fmla="*/ 196 h 320"/>
              <a:gd name="T36" fmla="*/ 997 w 1379"/>
              <a:gd name="T37" fmla="*/ 220 h 320"/>
              <a:gd name="T38" fmla="*/ 1003 w 1379"/>
              <a:gd name="T39" fmla="*/ 230 h 320"/>
              <a:gd name="T40" fmla="*/ 993 w 1379"/>
              <a:gd name="T41" fmla="*/ 236 h 320"/>
              <a:gd name="T42" fmla="*/ 806 w 1379"/>
              <a:gd name="T43" fmla="*/ 194 h 320"/>
              <a:gd name="T44" fmla="*/ 697 w 1379"/>
              <a:gd name="T45" fmla="*/ 170 h 320"/>
              <a:gd name="T46" fmla="*/ 690 w 1379"/>
              <a:gd name="T47" fmla="*/ 160 h 320"/>
              <a:gd name="T48" fmla="*/ 700 w 1379"/>
              <a:gd name="T49" fmla="*/ 154 h 320"/>
              <a:gd name="T50" fmla="*/ 809 w 1379"/>
              <a:gd name="T51" fmla="*/ 179 h 320"/>
              <a:gd name="T52" fmla="*/ 815 w 1379"/>
              <a:gd name="T53" fmla="*/ 188 h 320"/>
              <a:gd name="T54" fmla="*/ 806 w 1379"/>
              <a:gd name="T55" fmla="*/ 194 h 320"/>
              <a:gd name="T56" fmla="*/ 618 w 1379"/>
              <a:gd name="T57" fmla="*/ 153 h 320"/>
              <a:gd name="T58" fmla="*/ 509 w 1379"/>
              <a:gd name="T59" fmla="*/ 128 h 320"/>
              <a:gd name="T60" fmla="*/ 503 w 1379"/>
              <a:gd name="T61" fmla="*/ 119 h 320"/>
              <a:gd name="T62" fmla="*/ 513 w 1379"/>
              <a:gd name="T63" fmla="*/ 113 h 320"/>
              <a:gd name="T64" fmla="*/ 622 w 1379"/>
              <a:gd name="T65" fmla="*/ 137 h 320"/>
              <a:gd name="T66" fmla="*/ 628 w 1379"/>
              <a:gd name="T67" fmla="*/ 147 h 320"/>
              <a:gd name="T68" fmla="*/ 618 w 1379"/>
              <a:gd name="T69" fmla="*/ 153 h 320"/>
              <a:gd name="T70" fmla="*/ 431 w 1379"/>
              <a:gd name="T71" fmla="*/ 111 h 320"/>
              <a:gd name="T72" fmla="*/ 322 w 1379"/>
              <a:gd name="T73" fmla="*/ 87 h 320"/>
              <a:gd name="T74" fmla="*/ 316 w 1379"/>
              <a:gd name="T75" fmla="*/ 77 h 320"/>
              <a:gd name="T76" fmla="*/ 325 w 1379"/>
              <a:gd name="T77" fmla="*/ 71 h 320"/>
              <a:gd name="T78" fmla="*/ 434 w 1379"/>
              <a:gd name="T79" fmla="*/ 95 h 320"/>
              <a:gd name="T80" fmla="*/ 441 w 1379"/>
              <a:gd name="T81" fmla="*/ 105 h 320"/>
              <a:gd name="T82" fmla="*/ 431 w 1379"/>
              <a:gd name="T83" fmla="*/ 111 h 320"/>
              <a:gd name="T84" fmla="*/ 244 w 1379"/>
              <a:gd name="T85" fmla="*/ 69 h 320"/>
              <a:gd name="T86" fmla="*/ 134 w 1379"/>
              <a:gd name="T87" fmla="*/ 45 h 320"/>
              <a:gd name="T88" fmla="*/ 128 w 1379"/>
              <a:gd name="T89" fmla="*/ 35 h 320"/>
              <a:gd name="T90" fmla="*/ 138 w 1379"/>
              <a:gd name="T91" fmla="*/ 29 h 320"/>
              <a:gd name="T92" fmla="*/ 247 w 1379"/>
              <a:gd name="T93" fmla="*/ 54 h 320"/>
              <a:gd name="T94" fmla="*/ 253 w 1379"/>
              <a:gd name="T95" fmla="*/ 63 h 320"/>
              <a:gd name="T96" fmla="*/ 244 w 1379"/>
              <a:gd name="T97" fmla="*/ 69 h 320"/>
              <a:gd name="T98" fmla="*/ 56 w 1379"/>
              <a:gd name="T99" fmla="*/ 28 h 320"/>
              <a:gd name="T100" fmla="*/ 7 w 1379"/>
              <a:gd name="T101" fmla="*/ 17 h 320"/>
              <a:gd name="T102" fmla="*/ 1 w 1379"/>
              <a:gd name="T103" fmla="*/ 7 h 320"/>
              <a:gd name="T104" fmla="*/ 11 w 1379"/>
              <a:gd name="T105" fmla="*/ 1 h 320"/>
              <a:gd name="T106" fmla="*/ 60 w 1379"/>
              <a:gd name="T107" fmla="*/ 12 h 320"/>
              <a:gd name="T108" fmla="*/ 66 w 1379"/>
              <a:gd name="T109" fmla="*/ 22 h 320"/>
              <a:gd name="T110" fmla="*/ 56 w 1379"/>
              <a:gd name="T111" fmla="*/ 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79" h="320">
                <a:moveTo>
                  <a:pt x="1368" y="319"/>
                </a:moveTo>
                <a:lnTo>
                  <a:pt x="1259" y="295"/>
                </a:lnTo>
                <a:cubicBezTo>
                  <a:pt x="1254" y="294"/>
                  <a:pt x="1252" y="290"/>
                  <a:pt x="1253" y="285"/>
                </a:cubicBezTo>
                <a:cubicBezTo>
                  <a:pt x="1254" y="281"/>
                  <a:pt x="1258" y="278"/>
                  <a:pt x="1262" y="279"/>
                </a:cubicBezTo>
                <a:lnTo>
                  <a:pt x="1372" y="304"/>
                </a:lnTo>
                <a:cubicBezTo>
                  <a:pt x="1376" y="305"/>
                  <a:pt x="1379" y="309"/>
                  <a:pt x="1378" y="313"/>
                </a:cubicBezTo>
                <a:cubicBezTo>
                  <a:pt x="1377" y="317"/>
                  <a:pt x="1372" y="320"/>
                  <a:pt x="1368" y="319"/>
                </a:cubicBezTo>
                <a:close/>
                <a:moveTo>
                  <a:pt x="1181" y="278"/>
                </a:moveTo>
                <a:lnTo>
                  <a:pt x="1071" y="253"/>
                </a:lnTo>
                <a:cubicBezTo>
                  <a:pt x="1067" y="252"/>
                  <a:pt x="1064" y="248"/>
                  <a:pt x="1065" y="244"/>
                </a:cubicBezTo>
                <a:cubicBezTo>
                  <a:pt x="1066" y="239"/>
                  <a:pt x="1071" y="237"/>
                  <a:pt x="1075" y="238"/>
                </a:cubicBezTo>
                <a:lnTo>
                  <a:pt x="1184" y="262"/>
                </a:lnTo>
                <a:cubicBezTo>
                  <a:pt x="1188" y="263"/>
                  <a:pt x="1191" y="267"/>
                  <a:pt x="1190" y="272"/>
                </a:cubicBezTo>
                <a:cubicBezTo>
                  <a:pt x="1189" y="276"/>
                  <a:pt x="1185" y="279"/>
                  <a:pt x="1181" y="278"/>
                </a:cubicBezTo>
                <a:close/>
                <a:moveTo>
                  <a:pt x="993" y="236"/>
                </a:moveTo>
                <a:lnTo>
                  <a:pt x="884" y="212"/>
                </a:lnTo>
                <a:cubicBezTo>
                  <a:pt x="880" y="211"/>
                  <a:pt x="877" y="206"/>
                  <a:pt x="878" y="202"/>
                </a:cubicBezTo>
                <a:cubicBezTo>
                  <a:pt x="879" y="198"/>
                  <a:pt x="883" y="195"/>
                  <a:pt x="887" y="196"/>
                </a:cubicBezTo>
                <a:lnTo>
                  <a:pt x="997" y="220"/>
                </a:lnTo>
                <a:cubicBezTo>
                  <a:pt x="1001" y="221"/>
                  <a:pt x="1004" y="226"/>
                  <a:pt x="1003" y="230"/>
                </a:cubicBezTo>
                <a:cubicBezTo>
                  <a:pt x="1002" y="234"/>
                  <a:pt x="998" y="237"/>
                  <a:pt x="993" y="236"/>
                </a:cubicBezTo>
                <a:close/>
                <a:moveTo>
                  <a:pt x="806" y="194"/>
                </a:moveTo>
                <a:lnTo>
                  <a:pt x="697" y="170"/>
                </a:lnTo>
                <a:cubicBezTo>
                  <a:pt x="692" y="169"/>
                  <a:pt x="689" y="165"/>
                  <a:pt x="690" y="160"/>
                </a:cubicBezTo>
                <a:cubicBezTo>
                  <a:pt x="691" y="156"/>
                  <a:pt x="696" y="153"/>
                  <a:pt x="700" y="154"/>
                </a:cubicBezTo>
                <a:lnTo>
                  <a:pt x="809" y="179"/>
                </a:lnTo>
                <a:cubicBezTo>
                  <a:pt x="814" y="180"/>
                  <a:pt x="816" y="184"/>
                  <a:pt x="815" y="188"/>
                </a:cubicBezTo>
                <a:cubicBezTo>
                  <a:pt x="814" y="193"/>
                  <a:pt x="810" y="195"/>
                  <a:pt x="806" y="194"/>
                </a:cubicBezTo>
                <a:close/>
                <a:moveTo>
                  <a:pt x="618" y="153"/>
                </a:moveTo>
                <a:lnTo>
                  <a:pt x="509" y="128"/>
                </a:lnTo>
                <a:cubicBezTo>
                  <a:pt x="505" y="127"/>
                  <a:pt x="502" y="123"/>
                  <a:pt x="503" y="119"/>
                </a:cubicBezTo>
                <a:cubicBezTo>
                  <a:pt x="504" y="114"/>
                  <a:pt x="508" y="112"/>
                  <a:pt x="513" y="113"/>
                </a:cubicBezTo>
                <a:lnTo>
                  <a:pt x="622" y="137"/>
                </a:lnTo>
                <a:cubicBezTo>
                  <a:pt x="626" y="138"/>
                  <a:pt x="629" y="142"/>
                  <a:pt x="628" y="147"/>
                </a:cubicBezTo>
                <a:cubicBezTo>
                  <a:pt x="627" y="151"/>
                  <a:pt x="623" y="154"/>
                  <a:pt x="618" y="153"/>
                </a:cubicBezTo>
                <a:close/>
                <a:moveTo>
                  <a:pt x="431" y="111"/>
                </a:moveTo>
                <a:lnTo>
                  <a:pt x="322" y="87"/>
                </a:lnTo>
                <a:cubicBezTo>
                  <a:pt x="317" y="86"/>
                  <a:pt x="315" y="81"/>
                  <a:pt x="316" y="77"/>
                </a:cubicBezTo>
                <a:cubicBezTo>
                  <a:pt x="317" y="73"/>
                  <a:pt x="321" y="70"/>
                  <a:pt x="325" y="71"/>
                </a:cubicBezTo>
                <a:lnTo>
                  <a:pt x="434" y="95"/>
                </a:lnTo>
                <a:cubicBezTo>
                  <a:pt x="439" y="96"/>
                  <a:pt x="441" y="101"/>
                  <a:pt x="441" y="105"/>
                </a:cubicBezTo>
                <a:cubicBezTo>
                  <a:pt x="440" y="109"/>
                  <a:pt x="435" y="112"/>
                  <a:pt x="431" y="111"/>
                </a:cubicBezTo>
                <a:close/>
                <a:moveTo>
                  <a:pt x="244" y="69"/>
                </a:moveTo>
                <a:lnTo>
                  <a:pt x="134" y="45"/>
                </a:lnTo>
                <a:cubicBezTo>
                  <a:pt x="130" y="44"/>
                  <a:pt x="127" y="40"/>
                  <a:pt x="128" y="35"/>
                </a:cubicBezTo>
                <a:cubicBezTo>
                  <a:pt x="129" y="31"/>
                  <a:pt x="133" y="28"/>
                  <a:pt x="138" y="29"/>
                </a:cubicBezTo>
                <a:lnTo>
                  <a:pt x="247" y="54"/>
                </a:lnTo>
                <a:cubicBezTo>
                  <a:pt x="251" y="55"/>
                  <a:pt x="254" y="59"/>
                  <a:pt x="253" y="63"/>
                </a:cubicBezTo>
                <a:cubicBezTo>
                  <a:pt x="252" y="68"/>
                  <a:pt x="248" y="70"/>
                  <a:pt x="244" y="69"/>
                </a:cubicBezTo>
                <a:close/>
                <a:moveTo>
                  <a:pt x="56" y="28"/>
                </a:moveTo>
                <a:lnTo>
                  <a:pt x="7" y="17"/>
                </a:lnTo>
                <a:cubicBezTo>
                  <a:pt x="3" y="16"/>
                  <a:pt x="0" y="12"/>
                  <a:pt x="1" y="7"/>
                </a:cubicBezTo>
                <a:cubicBezTo>
                  <a:pt x="2" y="3"/>
                  <a:pt x="7" y="0"/>
                  <a:pt x="11" y="1"/>
                </a:cubicBezTo>
                <a:lnTo>
                  <a:pt x="60" y="12"/>
                </a:lnTo>
                <a:cubicBezTo>
                  <a:pt x="64" y="13"/>
                  <a:pt x="67" y="17"/>
                  <a:pt x="66" y="22"/>
                </a:cubicBezTo>
                <a:cubicBezTo>
                  <a:pt x="65" y="26"/>
                  <a:pt x="60" y="29"/>
                  <a:pt x="56" y="28"/>
                </a:cubicBezTo>
                <a:close/>
              </a:path>
            </a:pathLst>
          </a:custGeom>
          <a:solidFill>
            <a:srgbClr val="000000"/>
          </a:solidFill>
          <a:ln w="333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6" name="Group 37">
            <a:extLst>
              <a:ext uri="{FF2B5EF4-FFF2-40B4-BE49-F238E27FC236}">
                <a16:creationId xmlns:a16="http://schemas.microsoft.com/office/drawing/2014/main" id="{989B6AFE-F2BC-7438-7DBD-1286F9C89B4A}"/>
              </a:ext>
            </a:extLst>
          </p:cNvPr>
          <p:cNvGrpSpPr>
            <a:grpSpLocks/>
          </p:cNvGrpSpPr>
          <p:nvPr/>
        </p:nvGrpSpPr>
        <p:grpSpPr bwMode="auto">
          <a:xfrm>
            <a:off x="646679" y="2793117"/>
            <a:ext cx="4721225" cy="639763"/>
            <a:chOff x="1754" y="1926"/>
            <a:chExt cx="2974" cy="403"/>
          </a:xfrm>
        </p:grpSpPr>
        <p:sp>
          <p:nvSpPr>
            <p:cNvPr id="87" name="Line 38">
              <a:extLst>
                <a:ext uri="{FF2B5EF4-FFF2-40B4-BE49-F238E27FC236}">
                  <a16:creationId xmlns:a16="http://schemas.microsoft.com/office/drawing/2014/main" id="{0C3255AD-CD5A-BA63-047B-DFF3B755F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6" y="1926"/>
              <a:ext cx="2722" cy="323"/>
            </a:xfrm>
            <a:prstGeom prst="line">
              <a:avLst/>
            </a:prstGeom>
            <a:noFill/>
            <a:ln w="31750" cap="rnd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73623A48-4BCC-E493-C182-B9A61E1F1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164"/>
              <a:ext cx="288" cy="165"/>
            </a:xfrm>
            <a:custGeom>
              <a:avLst/>
              <a:gdLst>
                <a:gd name="T0" fmla="*/ 288 w 288"/>
                <a:gd name="T1" fmla="*/ 165 h 165"/>
                <a:gd name="T2" fmla="*/ 0 w 288"/>
                <a:gd name="T3" fmla="*/ 115 h 165"/>
                <a:gd name="T4" fmla="*/ 262 w 288"/>
                <a:gd name="T5" fmla="*/ 0 h 165"/>
                <a:gd name="T6" fmla="*/ 288 w 288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165">
                  <a:moveTo>
                    <a:pt x="288" y="165"/>
                  </a:moveTo>
                  <a:lnTo>
                    <a:pt x="0" y="115"/>
                  </a:lnTo>
                  <a:lnTo>
                    <a:pt x="262" y="0"/>
                  </a:lnTo>
                  <a:lnTo>
                    <a:pt x="288" y="165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" name="Freeform 40">
            <a:extLst>
              <a:ext uri="{FF2B5EF4-FFF2-40B4-BE49-F238E27FC236}">
                <a16:creationId xmlns:a16="http://schemas.microsoft.com/office/drawing/2014/main" id="{09A03113-0FAB-E929-CAA6-294C8E85223F}"/>
              </a:ext>
            </a:extLst>
          </p:cNvPr>
          <p:cNvSpPr>
            <a:spLocks noEditPoints="1"/>
          </p:cNvSpPr>
          <p:nvPr/>
        </p:nvSpPr>
        <p:spPr bwMode="auto">
          <a:xfrm>
            <a:off x="822892" y="3397955"/>
            <a:ext cx="881062" cy="474662"/>
          </a:xfrm>
          <a:custGeom>
            <a:avLst/>
            <a:gdLst>
              <a:gd name="T0" fmla="*/ 13 w 415"/>
              <a:gd name="T1" fmla="*/ 3 h 248"/>
              <a:gd name="T2" fmla="*/ 110 w 415"/>
              <a:gd name="T3" fmla="*/ 59 h 248"/>
              <a:gd name="T4" fmla="*/ 113 w 415"/>
              <a:gd name="T5" fmla="*/ 69 h 248"/>
              <a:gd name="T6" fmla="*/ 102 w 415"/>
              <a:gd name="T7" fmla="*/ 72 h 248"/>
              <a:gd name="T8" fmla="*/ 5 w 415"/>
              <a:gd name="T9" fmla="*/ 16 h 248"/>
              <a:gd name="T10" fmla="*/ 2 w 415"/>
              <a:gd name="T11" fmla="*/ 6 h 248"/>
              <a:gd name="T12" fmla="*/ 13 w 415"/>
              <a:gd name="T13" fmla="*/ 3 h 248"/>
              <a:gd name="T14" fmla="*/ 179 w 415"/>
              <a:gd name="T15" fmla="*/ 98 h 248"/>
              <a:gd name="T16" fmla="*/ 276 w 415"/>
              <a:gd name="T17" fmla="*/ 154 h 248"/>
              <a:gd name="T18" fmla="*/ 279 w 415"/>
              <a:gd name="T19" fmla="*/ 165 h 248"/>
              <a:gd name="T20" fmla="*/ 268 w 415"/>
              <a:gd name="T21" fmla="*/ 168 h 248"/>
              <a:gd name="T22" fmla="*/ 171 w 415"/>
              <a:gd name="T23" fmla="*/ 112 h 248"/>
              <a:gd name="T24" fmla="*/ 168 w 415"/>
              <a:gd name="T25" fmla="*/ 101 h 248"/>
              <a:gd name="T26" fmla="*/ 179 w 415"/>
              <a:gd name="T27" fmla="*/ 98 h 248"/>
              <a:gd name="T28" fmla="*/ 346 w 415"/>
              <a:gd name="T29" fmla="*/ 194 h 248"/>
              <a:gd name="T30" fmla="*/ 410 w 415"/>
              <a:gd name="T31" fmla="*/ 232 h 248"/>
              <a:gd name="T32" fmla="*/ 413 w 415"/>
              <a:gd name="T33" fmla="*/ 242 h 248"/>
              <a:gd name="T34" fmla="*/ 402 w 415"/>
              <a:gd name="T35" fmla="*/ 245 h 248"/>
              <a:gd name="T36" fmla="*/ 338 w 415"/>
              <a:gd name="T37" fmla="*/ 208 h 248"/>
              <a:gd name="T38" fmla="*/ 335 w 415"/>
              <a:gd name="T39" fmla="*/ 197 h 248"/>
              <a:gd name="T40" fmla="*/ 346 w 415"/>
              <a:gd name="T41" fmla="*/ 194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5" h="248">
                <a:moveTo>
                  <a:pt x="13" y="3"/>
                </a:moveTo>
                <a:lnTo>
                  <a:pt x="110" y="59"/>
                </a:lnTo>
                <a:cubicBezTo>
                  <a:pt x="114" y="61"/>
                  <a:pt x="115" y="66"/>
                  <a:pt x="113" y="69"/>
                </a:cubicBezTo>
                <a:cubicBezTo>
                  <a:pt x="111" y="73"/>
                  <a:pt x="106" y="75"/>
                  <a:pt x="102" y="72"/>
                </a:cubicBezTo>
                <a:lnTo>
                  <a:pt x="5" y="16"/>
                </a:lnTo>
                <a:cubicBezTo>
                  <a:pt x="1" y="14"/>
                  <a:pt x="0" y="9"/>
                  <a:pt x="2" y="6"/>
                </a:cubicBezTo>
                <a:cubicBezTo>
                  <a:pt x="4" y="2"/>
                  <a:pt x="9" y="0"/>
                  <a:pt x="13" y="3"/>
                </a:cubicBezTo>
                <a:close/>
                <a:moveTo>
                  <a:pt x="179" y="98"/>
                </a:moveTo>
                <a:lnTo>
                  <a:pt x="276" y="154"/>
                </a:lnTo>
                <a:cubicBezTo>
                  <a:pt x="280" y="157"/>
                  <a:pt x="281" y="161"/>
                  <a:pt x="279" y="165"/>
                </a:cubicBezTo>
                <a:cubicBezTo>
                  <a:pt x="277" y="169"/>
                  <a:pt x="272" y="170"/>
                  <a:pt x="268" y="168"/>
                </a:cubicBezTo>
                <a:lnTo>
                  <a:pt x="171" y="112"/>
                </a:lnTo>
                <a:cubicBezTo>
                  <a:pt x="167" y="110"/>
                  <a:pt x="166" y="105"/>
                  <a:pt x="168" y="101"/>
                </a:cubicBezTo>
                <a:cubicBezTo>
                  <a:pt x="171" y="98"/>
                  <a:pt x="175" y="96"/>
                  <a:pt x="179" y="98"/>
                </a:cubicBezTo>
                <a:close/>
                <a:moveTo>
                  <a:pt x="346" y="194"/>
                </a:moveTo>
                <a:lnTo>
                  <a:pt x="410" y="232"/>
                </a:lnTo>
                <a:cubicBezTo>
                  <a:pt x="414" y="234"/>
                  <a:pt x="415" y="239"/>
                  <a:pt x="413" y="242"/>
                </a:cubicBezTo>
                <a:cubicBezTo>
                  <a:pt x="411" y="246"/>
                  <a:pt x="406" y="248"/>
                  <a:pt x="402" y="245"/>
                </a:cubicBezTo>
                <a:lnTo>
                  <a:pt x="338" y="208"/>
                </a:lnTo>
                <a:cubicBezTo>
                  <a:pt x="334" y="206"/>
                  <a:pt x="333" y="201"/>
                  <a:pt x="335" y="197"/>
                </a:cubicBezTo>
                <a:cubicBezTo>
                  <a:pt x="337" y="193"/>
                  <a:pt x="342" y="192"/>
                  <a:pt x="346" y="194"/>
                </a:cubicBezTo>
                <a:close/>
              </a:path>
            </a:pathLst>
          </a:custGeom>
          <a:solidFill>
            <a:srgbClr val="000000"/>
          </a:solidFill>
          <a:ln w="333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41">
            <a:extLst>
              <a:ext uri="{FF2B5EF4-FFF2-40B4-BE49-F238E27FC236}">
                <a16:creationId xmlns:a16="http://schemas.microsoft.com/office/drawing/2014/main" id="{504CF0C0-9686-A10E-A348-743FB89E5A83}"/>
              </a:ext>
            </a:extLst>
          </p:cNvPr>
          <p:cNvSpPr>
            <a:spLocks noEditPoints="1"/>
          </p:cNvSpPr>
          <p:nvPr/>
        </p:nvSpPr>
        <p:spPr bwMode="auto">
          <a:xfrm>
            <a:off x="1665854" y="3096329"/>
            <a:ext cx="4872037" cy="820737"/>
          </a:xfrm>
          <a:custGeom>
            <a:avLst/>
            <a:gdLst>
              <a:gd name="T0" fmla="*/ 2178 w 2295"/>
              <a:gd name="T1" fmla="*/ 36 h 430"/>
              <a:gd name="T2" fmla="*/ 2175 w 2295"/>
              <a:gd name="T3" fmla="*/ 20 h 430"/>
              <a:gd name="T4" fmla="*/ 2294 w 2295"/>
              <a:gd name="T5" fmla="*/ 7 h 430"/>
              <a:gd name="T6" fmla="*/ 2099 w 2295"/>
              <a:gd name="T7" fmla="*/ 50 h 430"/>
              <a:gd name="T8" fmla="*/ 1979 w 2295"/>
              <a:gd name="T9" fmla="*/ 64 h 430"/>
              <a:gd name="T10" fmla="*/ 2096 w 2295"/>
              <a:gd name="T11" fmla="*/ 35 h 430"/>
              <a:gd name="T12" fmla="*/ 2099 w 2295"/>
              <a:gd name="T13" fmla="*/ 50 h 430"/>
              <a:gd name="T14" fmla="*/ 1800 w 2295"/>
              <a:gd name="T15" fmla="*/ 105 h 430"/>
              <a:gd name="T16" fmla="*/ 1797 w 2295"/>
              <a:gd name="T17" fmla="*/ 89 h 430"/>
              <a:gd name="T18" fmla="*/ 1916 w 2295"/>
              <a:gd name="T19" fmla="*/ 75 h 430"/>
              <a:gd name="T20" fmla="*/ 1721 w 2295"/>
              <a:gd name="T21" fmla="*/ 119 h 430"/>
              <a:gd name="T22" fmla="*/ 1601 w 2295"/>
              <a:gd name="T23" fmla="*/ 133 h 430"/>
              <a:gd name="T24" fmla="*/ 1718 w 2295"/>
              <a:gd name="T25" fmla="*/ 103 h 430"/>
              <a:gd name="T26" fmla="*/ 1721 w 2295"/>
              <a:gd name="T27" fmla="*/ 119 h 430"/>
              <a:gd name="T28" fmla="*/ 1422 w 2295"/>
              <a:gd name="T29" fmla="*/ 173 h 430"/>
              <a:gd name="T30" fmla="*/ 1419 w 2295"/>
              <a:gd name="T31" fmla="*/ 158 h 430"/>
              <a:gd name="T32" fmla="*/ 1539 w 2295"/>
              <a:gd name="T33" fmla="*/ 144 h 430"/>
              <a:gd name="T34" fmla="*/ 1343 w 2295"/>
              <a:gd name="T35" fmla="*/ 188 h 430"/>
              <a:gd name="T36" fmla="*/ 1224 w 2295"/>
              <a:gd name="T37" fmla="*/ 201 h 430"/>
              <a:gd name="T38" fmla="*/ 1340 w 2295"/>
              <a:gd name="T39" fmla="*/ 172 h 430"/>
              <a:gd name="T40" fmla="*/ 1343 w 2295"/>
              <a:gd name="T41" fmla="*/ 188 h 430"/>
              <a:gd name="T42" fmla="*/ 1044 w 2295"/>
              <a:gd name="T43" fmla="*/ 242 h 430"/>
              <a:gd name="T44" fmla="*/ 1041 w 2295"/>
              <a:gd name="T45" fmla="*/ 226 h 430"/>
              <a:gd name="T46" fmla="*/ 1161 w 2295"/>
              <a:gd name="T47" fmla="*/ 212 h 430"/>
              <a:gd name="T48" fmla="*/ 965 w 2295"/>
              <a:gd name="T49" fmla="*/ 256 h 430"/>
              <a:gd name="T50" fmla="*/ 846 w 2295"/>
              <a:gd name="T51" fmla="*/ 270 h 430"/>
              <a:gd name="T52" fmla="*/ 962 w 2295"/>
              <a:gd name="T53" fmla="*/ 240 h 430"/>
              <a:gd name="T54" fmla="*/ 965 w 2295"/>
              <a:gd name="T55" fmla="*/ 256 h 430"/>
              <a:gd name="T56" fmla="*/ 666 w 2295"/>
              <a:gd name="T57" fmla="*/ 310 h 430"/>
              <a:gd name="T58" fmla="*/ 663 w 2295"/>
              <a:gd name="T59" fmla="*/ 295 h 430"/>
              <a:gd name="T60" fmla="*/ 783 w 2295"/>
              <a:gd name="T61" fmla="*/ 281 h 430"/>
              <a:gd name="T62" fmla="*/ 587 w 2295"/>
              <a:gd name="T63" fmla="*/ 325 h 430"/>
              <a:gd name="T64" fmla="*/ 468 w 2295"/>
              <a:gd name="T65" fmla="*/ 338 h 430"/>
              <a:gd name="T66" fmla="*/ 585 w 2295"/>
              <a:gd name="T67" fmla="*/ 309 h 430"/>
              <a:gd name="T68" fmla="*/ 587 w 2295"/>
              <a:gd name="T69" fmla="*/ 325 h 430"/>
              <a:gd name="T70" fmla="*/ 288 w 2295"/>
              <a:gd name="T71" fmla="*/ 379 h 430"/>
              <a:gd name="T72" fmla="*/ 286 w 2295"/>
              <a:gd name="T73" fmla="*/ 363 h 430"/>
              <a:gd name="T74" fmla="*/ 405 w 2295"/>
              <a:gd name="T75" fmla="*/ 350 h 430"/>
              <a:gd name="T76" fmla="*/ 210 w 2295"/>
              <a:gd name="T77" fmla="*/ 393 h 430"/>
              <a:gd name="T78" fmla="*/ 90 w 2295"/>
              <a:gd name="T79" fmla="*/ 407 h 430"/>
              <a:gd name="T80" fmla="*/ 207 w 2295"/>
              <a:gd name="T81" fmla="*/ 377 h 430"/>
              <a:gd name="T82" fmla="*/ 210 w 2295"/>
              <a:gd name="T83" fmla="*/ 393 h 430"/>
              <a:gd name="T84" fmla="*/ 10 w 2295"/>
              <a:gd name="T85" fmla="*/ 429 h 430"/>
              <a:gd name="T86" fmla="*/ 7 w 2295"/>
              <a:gd name="T87" fmla="*/ 414 h 430"/>
              <a:gd name="T88" fmla="*/ 27 w 2295"/>
              <a:gd name="T89" fmla="*/ 418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295" h="430">
                <a:moveTo>
                  <a:pt x="2288" y="16"/>
                </a:moveTo>
                <a:lnTo>
                  <a:pt x="2178" y="36"/>
                </a:lnTo>
                <a:cubicBezTo>
                  <a:pt x="2173" y="37"/>
                  <a:pt x="2169" y="34"/>
                  <a:pt x="2168" y="30"/>
                </a:cubicBezTo>
                <a:cubicBezTo>
                  <a:pt x="2167" y="25"/>
                  <a:pt x="2170" y="21"/>
                  <a:pt x="2175" y="20"/>
                </a:cubicBezTo>
                <a:lnTo>
                  <a:pt x="2285" y="0"/>
                </a:lnTo>
                <a:cubicBezTo>
                  <a:pt x="2289" y="0"/>
                  <a:pt x="2293" y="3"/>
                  <a:pt x="2294" y="7"/>
                </a:cubicBezTo>
                <a:cubicBezTo>
                  <a:pt x="2295" y="11"/>
                  <a:pt x="2292" y="15"/>
                  <a:pt x="2288" y="16"/>
                </a:cubicBezTo>
                <a:close/>
                <a:moveTo>
                  <a:pt x="2099" y="50"/>
                </a:moveTo>
                <a:lnTo>
                  <a:pt x="1989" y="70"/>
                </a:lnTo>
                <a:cubicBezTo>
                  <a:pt x="1984" y="71"/>
                  <a:pt x="1980" y="68"/>
                  <a:pt x="1979" y="64"/>
                </a:cubicBezTo>
                <a:cubicBezTo>
                  <a:pt x="1979" y="60"/>
                  <a:pt x="1981" y="56"/>
                  <a:pt x="1986" y="55"/>
                </a:cubicBezTo>
                <a:lnTo>
                  <a:pt x="2096" y="35"/>
                </a:lnTo>
                <a:cubicBezTo>
                  <a:pt x="2100" y="34"/>
                  <a:pt x="2104" y="37"/>
                  <a:pt x="2105" y="41"/>
                </a:cubicBezTo>
                <a:cubicBezTo>
                  <a:pt x="2106" y="46"/>
                  <a:pt x="2103" y="50"/>
                  <a:pt x="2099" y="50"/>
                </a:cubicBezTo>
                <a:close/>
                <a:moveTo>
                  <a:pt x="1910" y="85"/>
                </a:moveTo>
                <a:lnTo>
                  <a:pt x="1800" y="105"/>
                </a:lnTo>
                <a:cubicBezTo>
                  <a:pt x="1795" y="106"/>
                  <a:pt x="1791" y="103"/>
                  <a:pt x="1790" y="98"/>
                </a:cubicBezTo>
                <a:cubicBezTo>
                  <a:pt x="1790" y="94"/>
                  <a:pt x="1793" y="90"/>
                  <a:pt x="1797" y="89"/>
                </a:cubicBezTo>
                <a:lnTo>
                  <a:pt x="1907" y="69"/>
                </a:lnTo>
                <a:cubicBezTo>
                  <a:pt x="1911" y="68"/>
                  <a:pt x="1916" y="71"/>
                  <a:pt x="1916" y="75"/>
                </a:cubicBezTo>
                <a:cubicBezTo>
                  <a:pt x="1917" y="80"/>
                  <a:pt x="1914" y="84"/>
                  <a:pt x="1910" y="85"/>
                </a:cubicBezTo>
                <a:close/>
                <a:moveTo>
                  <a:pt x="1721" y="119"/>
                </a:moveTo>
                <a:lnTo>
                  <a:pt x="1611" y="139"/>
                </a:lnTo>
                <a:cubicBezTo>
                  <a:pt x="1606" y="140"/>
                  <a:pt x="1602" y="137"/>
                  <a:pt x="1601" y="133"/>
                </a:cubicBezTo>
                <a:cubicBezTo>
                  <a:pt x="1601" y="128"/>
                  <a:pt x="1604" y="124"/>
                  <a:pt x="1608" y="123"/>
                </a:cubicBezTo>
                <a:lnTo>
                  <a:pt x="1718" y="103"/>
                </a:lnTo>
                <a:cubicBezTo>
                  <a:pt x="1722" y="102"/>
                  <a:pt x="1727" y="105"/>
                  <a:pt x="1727" y="110"/>
                </a:cubicBezTo>
                <a:cubicBezTo>
                  <a:pt x="1728" y="114"/>
                  <a:pt x="1725" y="118"/>
                  <a:pt x="1721" y="119"/>
                </a:cubicBezTo>
                <a:close/>
                <a:moveTo>
                  <a:pt x="1532" y="153"/>
                </a:moveTo>
                <a:lnTo>
                  <a:pt x="1422" y="173"/>
                </a:lnTo>
                <a:cubicBezTo>
                  <a:pt x="1418" y="174"/>
                  <a:pt x="1413" y="171"/>
                  <a:pt x="1413" y="167"/>
                </a:cubicBezTo>
                <a:cubicBezTo>
                  <a:pt x="1412" y="162"/>
                  <a:pt x="1415" y="158"/>
                  <a:pt x="1419" y="158"/>
                </a:cubicBezTo>
                <a:lnTo>
                  <a:pt x="1529" y="138"/>
                </a:lnTo>
                <a:cubicBezTo>
                  <a:pt x="1534" y="137"/>
                  <a:pt x="1538" y="140"/>
                  <a:pt x="1539" y="144"/>
                </a:cubicBezTo>
                <a:cubicBezTo>
                  <a:pt x="1539" y="148"/>
                  <a:pt x="1536" y="152"/>
                  <a:pt x="1532" y="153"/>
                </a:cubicBezTo>
                <a:close/>
                <a:moveTo>
                  <a:pt x="1343" y="188"/>
                </a:moveTo>
                <a:lnTo>
                  <a:pt x="1233" y="208"/>
                </a:lnTo>
                <a:cubicBezTo>
                  <a:pt x="1229" y="208"/>
                  <a:pt x="1224" y="205"/>
                  <a:pt x="1224" y="201"/>
                </a:cubicBezTo>
                <a:cubicBezTo>
                  <a:pt x="1223" y="197"/>
                  <a:pt x="1226" y="193"/>
                  <a:pt x="1230" y="192"/>
                </a:cubicBezTo>
                <a:lnTo>
                  <a:pt x="1340" y="172"/>
                </a:lnTo>
                <a:cubicBezTo>
                  <a:pt x="1345" y="171"/>
                  <a:pt x="1349" y="174"/>
                  <a:pt x="1350" y="178"/>
                </a:cubicBezTo>
                <a:cubicBezTo>
                  <a:pt x="1350" y="183"/>
                  <a:pt x="1348" y="187"/>
                  <a:pt x="1343" y="188"/>
                </a:cubicBezTo>
                <a:close/>
                <a:moveTo>
                  <a:pt x="1154" y="222"/>
                </a:moveTo>
                <a:lnTo>
                  <a:pt x="1044" y="242"/>
                </a:lnTo>
                <a:cubicBezTo>
                  <a:pt x="1040" y="243"/>
                  <a:pt x="1036" y="240"/>
                  <a:pt x="1035" y="235"/>
                </a:cubicBezTo>
                <a:cubicBezTo>
                  <a:pt x="1034" y="231"/>
                  <a:pt x="1037" y="227"/>
                  <a:pt x="1041" y="226"/>
                </a:cubicBezTo>
                <a:lnTo>
                  <a:pt x="1151" y="206"/>
                </a:lnTo>
                <a:cubicBezTo>
                  <a:pt x="1156" y="205"/>
                  <a:pt x="1160" y="208"/>
                  <a:pt x="1161" y="212"/>
                </a:cubicBezTo>
                <a:cubicBezTo>
                  <a:pt x="1161" y="217"/>
                  <a:pt x="1159" y="221"/>
                  <a:pt x="1154" y="222"/>
                </a:cubicBezTo>
                <a:close/>
                <a:moveTo>
                  <a:pt x="965" y="256"/>
                </a:moveTo>
                <a:lnTo>
                  <a:pt x="855" y="276"/>
                </a:lnTo>
                <a:cubicBezTo>
                  <a:pt x="851" y="277"/>
                  <a:pt x="847" y="274"/>
                  <a:pt x="846" y="270"/>
                </a:cubicBezTo>
                <a:cubicBezTo>
                  <a:pt x="845" y="265"/>
                  <a:pt x="848" y="261"/>
                  <a:pt x="852" y="260"/>
                </a:cubicBezTo>
                <a:lnTo>
                  <a:pt x="962" y="240"/>
                </a:lnTo>
                <a:cubicBezTo>
                  <a:pt x="967" y="240"/>
                  <a:pt x="971" y="242"/>
                  <a:pt x="972" y="247"/>
                </a:cubicBezTo>
                <a:cubicBezTo>
                  <a:pt x="973" y="251"/>
                  <a:pt x="970" y="255"/>
                  <a:pt x="965" y="256"/>
                </a:cubicBezTo>
                <a:close/>
                <a:moveTo>
                  <a:pt x="776" y="290"/>
                </a:moveTo>
                <a:lnTo>
                  <a:pt x="666" y="310"/>
                </a:lnTo>
                <a:cubicBezTo>
                  <a:pt x="662" y="311"/>
                  <a:pt x="658" y="308"/>
                  <a:pt x="657" y="304"/>
                </a:cubicBezTo>
                <a:cubicBezTo>
                  <a:pt x="656" y="300"/>
                  <a:pt x="659" y="295"/>
                  <a:pt x="663" y="295"/>
                </a:cubicBezTo>
                <a:lnTo>
                  <a:pt x="774" y="275"/>
                </a:lnTo>
                <a:cubicBezTo>
                  <a:pt x="778" y="274"/>
                  <a:pt x="782" y="277"/>
                  <a:pt x="783" y="281"/>
                </a:cubicBezTo>
                <a:cubicBezTo>
                  <a:pt x="784" y="285"/>
                  <a:pt x="781" y="290"/>
                  <a:pt x="776" y="290"/>
                </a:cubicBezTo>
                <a:close/>
                <a:moveTo>
                  <a:pt x="587" y="325"/>
                </a:moveTo>
                <a:lnTo>
                  <a:pt x="477" y="345"/>
                </a:lnTo>
                <a:cubicBezTo>
                  <a:pt x="473" y="345"/>
                  <a:pt x="469" y="342"/>
                  <a:pt x="468" y="338"/>
                </a:cubicBezTo>
                <a:cubicBezTo>
                  <a:pt x="467" y="334"/>
                  <a:pt x="470" y="330"/>
                  <a:pt x="474" y="329"/>
                </a:cubicBezTo>
                <a:lnTo>
                  <a:pt x="585" y="309"/>
                </a:lnTo>
                <a:cubicBezTo>
                  <a:pt x="589" y="308"/>
                  <a:pt x="593" y="311"/>
                  <a:pt x="594" y="315"/>
                </a:cubicBezTo>
                <a:cubicBezTo>
                  <a:pt x="595" y="320"/>
                  <a:pt x="592" y="324"/>
                  <a:pt x="587" y="325"/>
                </a:cubicBezTo>
                <a:close/>
                <a:moveTo>
                  <a:pt x="399" y="359"/>
                </a:moveTo>
                <a:lnTo>
                  <a:pt x="288" y="379"/>
                </a:lnTo>
                <a:cubicBezTo>
                  <a:pt x="284" y="380"/>
                  <a:pt x="280" y="377"/>
                  <a:pt x="279" y="372"/>
                </a:cubicBezTo>
                <a:cubicBezTo>
                  <a:pt x="278" y="368"/>
                  <a:pt x="281" y="364"/>
                  <a:pt x="286" y="363"/>
                </a:cubicBezTo>
                <a:lnTo>
                  <a:pt x="396" y="343"/>
                </a:lnTo>
                <a:cubicBezTo>
                  <a:pt x="400" y="342"/>
                  <a:pt x="404" y="345"/>
                  <a:pt x="405" y="350"/>
                </a:cubicBezTo>
                <a:cubicBezTo>
                  <a:pt x="406" y="354"/>
                  <a:pt x="403" y="358"/>
                  <a:pt x="399" y="359"/>
                </a:cubicBezTo>
                <a:close/>
                <a:moveTo>
                  <a:pt x="210" y="393"/>
                </a:moveTo>
                <a:lnTo>
                  <a:pt x="99" y="413"/>
                </a:lnTo>
                <a:cubicBezTo>
                  <a:pt x="95" y="414"/>
                  <a:pt x="91" y="411"/>
                  <a:pt x="90" y="407"/>
                </a:cubicBezTo>
                <a:cubicBezTo>
                  <a:pt x="89" y="402"/>
                  <a:pt x="92" y="398"/>
                  <a:pt x="97" y="397"/>
                </a:cubicBezTo>
                <a:lnTo>
                  <a:pt x="207" y="377"/>
                </a:lnTo>
                <a:cubicBezTo>
                  <a:pt x="211" y="377"/>
                  <a:pt x="215" y="379"/>
                  <a:pt x="216" y="384"/>
                </a:cubicBezTo>
                <a:cubicBezTo>
                  <a:pt x="217" y="388"/>
                  <a:pt x="214" y="392"/>
                  <a:pt x="210" y="393"/>
                </a:cubicBezTo>
                <a:close/>
                <a:moveTo>
                  <a:pt x="21" y="427"/>
                </a:moveTo>
                <a:lnTo>
                  <a:pt x="10" y="429"/>
                </a:lnTo>
                <a:cubicBezTo>
                  <a:pt x="5" y="430"/>
                  <a:pt x="1" y="427"/>
                  <a:pt x="0" y="423"/>
                </a:cubicBezTo>
                <a:cubicBezTo>
                  <a:pt x="0" y="419"/>
                  <a:pt x="3" y="414"/>
                  <a:pt x="7" y="414"/>
                </a:cubicBezTo>
                <a:lnTo>
                  <a:pt x="18" y="412"/>
                </a:lnTo>
                <a:cubicBezTo>
                  <a:pt x="22" y="411"/>
                  <a:pt x="26" y="414"/>
                  <a:pt x="27" y="418"/>
                </a:cubicBezTo>
                <a:cubicBezTo>
                  <a:pt x="28" y="422"/>
                  <a:pt x="25" y="427"/>
                  <a:pt x="21" y="427"/>
                </a:cubicBezTo>
                <a:close/>
              </a:path>
            </a:pathLst>
          </a:custGeom>
          <a:solidFill>
            <a:srgbClr val="000000"/>
          </a:solidFill>
          <a:ln w="333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1" name="Group 42">
            <a:extLst>
              <a:ext uri="{FF2B5EF4-FFF2-40B4-BE49-F238E27FC236}">
                <a16:creationId xmlns:a16="http://schemas.microsoft.com/office/drawing/2014/main" id="{000B3E3A-0366-4C5A-BF68-C45BB30ABB6F}"/>
              </a:ext>
            </a:extLst>
          </p:cNvPr>
          <p:cNvGrpSpPr>
            <a:grpSpLocks/>
          </p:cNvGrpSpPr>
          <p:nvPr/>
        </p:nvGrpSpPr>
        <p:grpSpPr bwMode="auto">
          <a:xfrm>
            <a:off x="1684904" y="2793117"/>
            <a:ext cx="3683000" cy="1065213"/>
            <a:chOff x="2408" y="1926"/>
            <a:chExt cx="2320" cy="671"/>
          </a:xfrm>
        </p:grpSpPr>
        <p:sp>
          <p:nvSpPr>
            <p:cNvPr id="92" name="Line 43">
              <a:extLst>
                <a:ext uri="{FF2B5EF4-FFF2-40B4-BE49-F238E27FC236}">
                  <a16:creationId xmlns:a16="http://schemas.microsoft.com/office/drawing/2014/main" id="{67001F06-16A2-E9E2-93AB-D029538F4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0" y="1926"/>
              <a:ext cx="2078" cy="599"/>
            </a:xfrm>
            <a:prstGeom prst="line">
              <a:avLst/>
            </a:prstGeom>
            <a:noFill/>
            <a:ln w="31750" cap="rnd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DD63B851-DD2C-641D-5E41-D2EF35A99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2438"/>
              <a:ext cx="293" cy="159"/>
            </a:xfrm>
            <a:custGeom>
              <a:avLst/>
              <a:gdLst>
                <a:gd name="T0" fmla="*/ 293 w 293"/>
                <a:gd name="T1" fmla="*/ 159 h 159"/>
                <a:gd name="T2" fmla="*/ 0 w 293"/>
                <a:gd name="T3" fmla="*/ 156 h 159"/>
                <a:gd name="T4" fmla="*/ 237 w 293"/>
                <a:gd name="T5" fmla="*/ 0 h 159"/>
                <a:gd name="T6" fmla="*/ 293 w 293"/>
                <a:gd name="T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159">
                  <a:moveTo>
                    <a:pt x="293" y="159"/>
                  </a:moveTo>
                  <a:lnTo>
                    <a:pt x="0" y="156"/>
                  </a:lnTo>
                  <a:lnTo>
                    <a:pt x="237" y="0"/>
                  </a:lnTo>
                  <a:lnTo>
                    <a:pt x="293" y="15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Group 45">
            <a:extLst>
              <a:ext uri="{FF2B5EF4-FFF2-40B4-BE49-F238E27FC236}">
                <a16:creationId xmlns:a16="http://schemas.microsoft.com/office/drawing/2014/main" id="{E064490F-2A1F-C8E9-C274-E03BBD13410B}"/>
              </a:ext>
            </a:extLst>
          </p:cNvPr>
          <p:cNvGrpSpPr>
            <a:grpSpLocks/>
          </p:cNvGrpSpPr>
          <p:nvPr/>
        </p:nvGrpSpPr>
        <p:grpSpPr bwMode="auto">
          <a:xfrm>
            <a:off x="1562667" y="2024767"/>
            <a:ext cx="3805237" cy="768350"/>
            <a:chOff x="2331" y="1442"/>
            <a:chExt cx="2397" cy="484"/>
          </a:xfrm>
        </p:grpSpPr>
        <p:grpSp>
          <p:nvGrpSpPr>
            <p:cNvPr id="95" name="Group 46">
              <a:extLst>
                <a:ext uri="{FF2B5EF4-FFF2-40B4-BE49-F238E27FC236}">
                  <a16:creationId xmlns:a16="http://schemas.microsoft.com/office/drawing/2014/main" id="{3399616C-8B45-3B6B-509F-7803F15CA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8" y="1536"/>
              <a:ext cx="1780" cy="390"/>
              <a:chOff x="2948" y="1536"/>
              <a:chExt cx="1780" cy="390"/>
            </a:xfrm>
          </p:grpSpPr>
          <p:sp>
            <p:nvSpPr>
              <p:cNvPr id="97" name="Line 47">
                <a:extLst>
                  <a:ext uri="{FF2B5EF4-FFF2-40B4-BE49-F238E27FC236}">
                    <a16:creationId xmlns:a16="http://schemas.microsoft.com/office/drawing/2014/main" id="{7B721017-CC6D-FBED-F230-963058EB6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97" y="1612"/>
                <a:ext cx="1531" cy="314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48">
                <a:extLst>
                  <a:ext uri="{FF2B5EF4-FFF2-40B4-BE49-F238E27FC236}">
                    <a16:creationId xmlns:a16="http://schemas.microsoft.com/office/drawing/2014/main" id="{24D9204E-4D00-D9B0-1CF6-5EB92EE0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536"/>
                <a:ext cx="292" cy="163"/>
              </a:xfrm>
              <a:custGeom>
                <a:avLst/>
                <a:gdLst>
                  <a:gd name="T0" fmla="*/ 250 w 292"/>
                  <a:gd name="T1" fmla="*/ 163 h 163"/>
                  <a:gd name="T2" fmla="*/ 0 w 292"/>
                  <a:gd name="T3" fmla="*/ 26 h 163"/>
                  <a:gd name="T4" fmla="*/ 292 w 292"/>
                  <a:gd name="T5" fmla="*/ 0 h 163"/>
                  <a:gd name="T6" fmla="*/ 250 w 292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163">
                    <a:moveTo>
                      <a:pt x="250" y="163"/>
                    </a:moveTo>
                    <a:lnTo>
                      <a:pt x="0" y="26"/>
                    </a:lnTo>
                    <a:lnTo>
                      <a:pt x="292" y="0"/>
                    </a:lnTo>
                    <a:lnTo>
                      <a:pt x="250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" name="Freeform 49">
              <a:extLst>
                <a:ext uri="{FF2B5EF4-FFF2-40B4-BE49-F238E27FC236}">
                  <a16:creationId xmlns:a16="http://schemas.microsoft.com/office/drawing/2014/main" id="{07C05758-D463-6E05-BEB4-803A860F0D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1" y="1442"/>
              <a:ext cx="653" cy="135"/>
            </a:xfrm>
            <a:custGeom>
              <a:avLst/>
              <a:gdLst>
                <a:gd name="T0" fmla="*/ 478 w 489"/>
                <a:gd name="T1" fmla="*/ 111 h 112"/>
                <a:gd name="T2" fmla="*/ 369 w 489"/>
                <a:gd name="T3" fmla="*/ 89 h 112"/>
                <a:gd name="T4" fmla="*/ 362 w 489"/>
                <a:gd name="T5" fmla="*/ 80 h 112"/>
                <a:gd name="T6" fmla="*/ 372 w 489"/>
                <a:gd name="T7" fmla="*/ 73 h 112"/>
                <a:gd name="T8" fmla="*/ 482 w 489"/>
                <a:gd name="T9" fmla="*/ 96 h 112"/>
                <a:gd name="T10" fmla="*/ 488 w 489"/>
                <a:gd name="T11" fmla="*/ 105 h 112"/>
                <a:gd name="T12" fmla="*/ 478 w 489"/>
                <a:gd name="T13" fmla="*/ 111 h 112"/>
                <a:gd name="T14" fmla="*/ 290 w 489"/>
                <a:gd name="T15" fmla="*/ 73 h 112"/>
                <a:gd name="T16" fmla="*/ 180 w 489"/>
                <a:gd name="T17" fmla="*/ 51 h 112"/>
                <a:gd name="T18" fmla="*/ 174 w 489"/>
                <a:gd name="T19" fmla="*/ 42 h 112"/>
                <a:gd name="T20" fmla="*/ 184 w 489"/>
                <a:gd name="T21" fmla="*/ 36 h 112"/>
                <a:gd name="T22" fmla="*/ 293 w 489"/>
                <a:gd name="T23" fmla="*/ 58 h 112"/>
                <a:gd name="T24" fmla="*/ 300 w 489"/>
                <a:gd name="T25" fmla="*/ 67 h 112"/>
                <a:gd name="T26" fmla="*/ 290 w 489"/>
                <a:gd name="T27" fmla="*/ 73 h 112"/>
                <a:gd name="T28" fmla="*/ 102 w 489"/>
                <a:gd name="T29" fmla="*/ 36 h 112"/>
                <a:gd name="T30" fmla="*/ 7 w 489"/>
                <a:gd name="T31" fmla="*/ 16 h 112"/>
                <a:gd name="T32" fmla="*/ 1 w 489"/>
                <a:gd name="T33" fmla="*/ 7 h 112"/>
                <a:gd name="T34" fmla="*/ 10 w 489"/>
                <a:gd name="T35" fmla="*/ 1 h 112"/>
                <a:gd name="T36" fmla="*/ 105 w 489"/>
                <a:gd name="T37" fmla="*/ 20 h 112"/>
                <a:gd name="T38" fmla="*/ 111 w 489"/>
                <a:gd name="T39" fmla="*/ 29 h 112"/>
                <a:gd name="T40" fmla="*/ 102 w 489"/>
                <a:gd name="T41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9" h="112">
                  <a:moveTo>
                    <a:pt x="478" y="111"/>
                  </a:moveTo>
                  <a:lnTo>
                    <a:pt x="369" y="89"/>
                  </a:lnTo>
                  <a:cubicBezTo>
                    <a:pt x="364" y="88"/>
                    <a:pt x="361" y="84"/>
                    <a:pt x="362" y="80"/>
                  </a:cubicBezTo>
                  <a:cubicBezTo>
                    <a:pt x="363" y="75"/>
                    <a:pt x="367" y="73"/>
                    <a:pt x="372" y="73"/>
                  </a:cubicBezTo>
                  <a:lnTo>
                    <a:pt x="482" y="96"/>
                  </a:lnTo>
                  <a:cubicBezTo>
                    <a:pt x="486" y="96"/>
                    <a:pt x="489" y="101"/>
                    <a:pt x="488" y="105"/>
                  </a:cubicBezTo>
                  <a:cubicBezTo>
                    <a:pt x="487" y="109"/>
                    <a:pt x="483" y="112"/>
                    <a:pt x="478" y="111"/>
                  </a:cubicBezTo>
                  <a:close/>
                  <a:moveTo>
                    <a:pt x="290" y="73"/>
                  </a:moveTo>
                  <a:lnTo>
                    <a:pt x="180" y="51"/>
                  </a:lnTo>
                  <a:cubicBezTo>
                    <a:pt x="176" y="50"/>
                    <a:pt x="173" y="46"/>
                    <a:pt x="174" y="42"/>
                  </a:cubicBezTo>
                  <a:cubicBezTo>
                    <a:pt x="175" y="38"/>
                    <a:pt x="179" y="35"/>
                    <a:pt x="184" y="36"/>
                  </a:cubicBezTo>
                  <a:lnTo>
                    <a:pt x="293" y="58"/>
                  </a:lnTo>
                  <a:cubicBezTo>
                    <a:pt x="298" y="59"/>
                    <a:pt x="300" y="63"/>
                    <a:pt x="300" y="67"/>
                  </a:cubicBezTo>
                  <a:cubicBezTo>
                    <a:pt x="299" y="71"/>
                    <a:pt x="294" y="74"/>
                    <a:pt x="290" y="73"/>
                  </a:cubicBezTo>
                  <a:close/>
                  <a:moveTo>
                    <a:pt x="102" y="36"/>
                  </a:moveTo>
                  <a:lnTo>
                    <a:pt x="7" y="16"/>
                  </a:lnTo>
                  <a:cubicBezTo>
                    <a:pt x="3" y="16"/>
                    <a:pt x="0" y="11"/>
                    <a:pt x="1" y="7"/>
                  </a:cubicBezTo>
                  <a:cubicBezTo>
                    <a:pt x="2" y="3"/>
                    <a:pt x="6" y="0"/>
                    <a:pt x="10" y="1"/>
                  </a:cubicBezTo>
                  <a:lnTo>
                    <a:pt x="105" y="20"/>
                  </a:lnTo>
                  <a:cubicBezTo>
                    <a:pt x="109" y="21"/>
                    <a:pt x="112" y="25"/>
                    <a:pt x="111" y="29"/>
                  </a:cubicBezTo>
                  <a:cubicBezTo>
                    <a:pt x="110" y="34"/>
                    <a:pt x="106" y="36"/>
                    <a:pt x="102" y="36"/>
                  </a:cubicBezTo>
                  <a:close/>
                </a:path>
              </a:pathLst>
            </a:custGeom>
            <a:solidFill>
              <a:srgbClr val="000000"/>
            </a:solidFill>
            <a:ln w="333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" name="Group 50">
            <a:extLst>
              <a:ext uri="{FF2B5EF4-FFF2-40B4-BE49-F238E27FC236}">
                <a16:creationId xmlns:a16="http://schemas.microsoft.com/office/drawing/2014/main" id="{001A878C-D0A0-028B-A1DB-0AA391A1201E}"/>
              </a:ext>
            </a:extLst>
          </p:cNvPr>
          <p:cNvGrpSpPr>
            <a:grpSpLocks/>
          </p:cNvGrpSpPr>
          <p:nvPr/>
        </p:nvGrpSpPr>
        <p:grpSpPr bwMode="auto">
          <a:xfrm>
            <a:off x="3023167" y="2793117"/>
            <a:ext cx="2344737" cy="1506538"/>
            <a:chOff x="3251" y="1926"/>
            <a:chExt cx="1477" cy="949"/>
          </a:xfrm>
        </p:grpSpPr>
        <p:sp>
          <p:nvSpPr>
            <p:cNvPr id="100" name="Line 51">
              <a:extLst>
                <a:ext uri="{FF2B5EF4-FFF2-40B4-BE49-F238E27FC236}">
                  <a16:creationId xmlns:a16="http://schemas.microsoft.com/office/drawing/2014/main" id="{39C2FFF2-CE66-B30C-7A9B-FB2C7C2CD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" y="1926"/>
              <a:ext cx="944" cy="59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722D6956-F62F-0923-A942-4638DBD2F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" y="2443"/>
              <a:ext cx="280" cy="211"/>
            </a:xfrm>
            <a:custGeom>
              <a:avLst/>
              <a:gdLst>
                <a:gd name="T0" fmla="*/ 280 w 280"/>
                <a:gd name="T1" fmla="*/ 136 h 211"/>
                <a:gd name="T2" fmla="*/ 0 w 280"/>
                <a:gd name="T3" fmla="*/ 211 h 211"/>
                <a:gd name="T4" fmla="*/ 174 w 280"/>
                <a:gd name="T5" fmla="*/ 0 h 211"/>
                <a:gd name="T6" fmla="*/ 280 w 280"/>
                <a:gd name="T7" fmla="*/ 13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211">
                  <a:moveTo>
                    <a:pt x="280" y="136"/>
                  </a:moveTo>
                  <a:lnTo>
                    <a:pt x="0" y="211"/>
                  </a:lnTo>
                  <a:lnTo>
                    <a:pt x="174" y="0"/>
                  </a:lnTo>
                  <a:lnTo>
                    <a:pt x="28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A5AD4B65-ACAF-ED4F-6B69-E6422893F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1" y="2643"/>
              <a:ext cx="357" cy="232"/>
            </a:xfrm>
            <a:custGeom>
              <a:avLst/>
              <a:gdLst>
                <a:gd name="T0" fmla="*/ 263 w 267"/>
                <a:gd name="T1" fmla="*/ 16 h 193"/>
                <a:gd name="T2" fmla="*/ 171 w 267"/>
                <a:gd name="T3" fmla="*/ 80 h 193"/>
                <a:gd name="T4" fmla="*/ 160 w 267"/>
                <a:gd name="T5" fmla="*/ 78 h 193"/>
                <a:gd name="T6" fmla="*/ 162 w 267"/>
                <a:gd name="T7" fmla="*/ 67 h 193"/>
                <a:gd name="T8" fmla="*/ 254 w 267"/>
                <a:gd name="T9" fmla="*/ 3 h 193"/>
                <a:gd name="T10" fmla="*/ 265 w 267"/>
                <a:gd name="T11" fmla="*/ 5 h 193"/>
                <a:gd name="T12" fmla="*/ 263 w 267"/>
                <a:gd name="T13" fmla="*/ 16 h 193"/>
                <a:gd name="T14" fmla="*/ 105 w 267"/>
                <a:gd name="T15" fmla="*/ 126 h 193"/>
                <a:gd name="T16" fmla="*/ 14 w 267"/>
                <a:gd name="T17" fmla="*/ 190 h 193"/>
                <a:gd name="T18" fmla="*/ 3 w 267"/>
                <a:gd name="T19" fmla="*/ 188 h 193"/>
                <a:gd name="T20" fmla="*/ 4 w 267"/>
                <a:gd name="T21" fmla="*/ 177 h 193"/>
                <a:gd name="T22" fmla="*/ 96 w 267"/>
                <a:gd name="T23" fmla="*/ 113 h 193"/>
                <a:gd name="T24" fmla="*/ 107 w 267"/>
                <a:gd name="T25" fmla="*/ 115 h 193"/>
                <a:gd name="T26" fmla="*/ 105 w 267"/>
                <a:gd name="T27" fmla="*/ 12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193">
                  <a:moveTo>
                    <a:pt x="263" y="16"/>
                  </a:moveTo>
                  <a:lnTo>
                    <a:pt x="171" y="80"/>
                  </a:lnTo>
                  <a:cubicBezTo>
                    <a:pt x="167" y="83"/>
                    <a:pt x="162" y="82"/>
                    <a:pt x="160" y="78"/>
                  </a:cubicBezTo>
                  <a:cubicBezTo>
                    <a:pt x="157" y="75"/>
                    <a:pt x="158" y="70"/>
                    <a:pt x="162" y="67"/>
                  </a:cubicBezTo>
                  <a:lnTo>
                    <a:pt x="254" y="3"/>
                  </a:lnTo>
                  <a:cubicBezTo>
                    <a:pt x="257" y="0"/>
                    <a:pt x="262" y="1"/>
                    <a:pt x="265" y="5"/>
                  </a:cubicBezTo>
                  <a:cubicBezTo>
                    <a:pt x="267" y="8"/>
                    <a:pt x="266" y="13"/>
                    <a:pt x="263" y="16"/>
                  </a:cubicBezTo>
                  <a:close/>
                  <a:moveTo>
                    <a:pt x="105" y="126"/>
                  </a:moveTo>
                  <a:lnTo>
                    <a:pt x="14" y="190"/>
                  </a:lnTo>
                  <a:cubicBezTo>
                    <a:pt x="10" y="193"/>
                    <a:pt x="5" y="192"/>
                    <a:pt x="3" y="188"/>
                  </a:cubicBezTo>
                  <a:cubicBezTo>
                    <a:pt x="0" y="185"/>
                    <a:pt x="1" y="180"/>
                    <a:pt x="4" y="177"/>
                  </a:cubicBezTo>
                  <a:lnTo>
                    <a:pt x="96" y="113"/>
                  </a:lnTo>
                  <a:cubicBezTo>
                    <a:pt x="100" y="110"/>
                    <a:pt x="105" y="111"/>
                    <a:pt x="107" y="115"/>
                  </a:cubicBezTo>
                  <a:cubicBezTo>
                    <a:pt x="110" y="119"/>
                    <a:pt x="109" y="124"/>
                    <a:pt x="105" y="126"/>
                  </a:cubicBezTo>
                  <a:close/>
                </a:path>
              </a:pathLst>
            </a:custGeom>
            <a:solidFill>
              <a:srgbClr val="000000"/>
            </a:solidFill>
            <a:ln w="3333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" name="Rectangle 99">
            <a:extLst>
              <a:ext uri="{FF2B5EF4-FFF2-40B4-BE49-F238E27FC236}">
                <a16:creationId xmlns:a16="http://schemas.microsoft.com/office/drawing/2014/main" id="{D7D29F07-6095-062E-38B4-D72D28850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04" y="4417130"/>
            <a:ext cx="512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7A7E526-4A68-587C-7B3C-378A3DC44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31211"/>
              </p:ext>
            </p:extLst>
          </p:nvPr>
        </p:nvGraphicFramePr>
        <p:xfrm>
          <a:off x="6193407" y="1815614"/>
          <a:ext cx="6075447" cy="4847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93036" imgH="1922069" progId="Visio.Drawing.11">
                  <p:embed/>
                </p:oleObj>
              </mc:Choice>
              <mc:Fallback>
                <p:oleObj name="Visio" r:id="rId3" imgW="2193036" imgH="1922069" progId="Visio.Drawing.11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F7A7E526-4A68-587C-7B3C-378A3DC44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407" y="1815614"/>
                        <a:ext cx="6075447" cy="4847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89">
            <a:extLst>
              <a:ext uri="{FF2B5EF4-FFF2-40B4-BE49-F238E27FC236}">
                <a16:creationId xmlns:a16="http://schemas.microsoft.com/office/drawing/2014/main" id="{7A2A9BDC-A9F0-3664-10D3-3D088D74F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91039"/>
              </p:ext>
            </p:extLst>
          </p:nvPr>
        </p:nvGraphicFramePr>
        <p:xfrm>
          <a:off x="4629700" y="304623"/>
          <a:ext cx="7190848" cy="133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57520" imgH="825480" progId="Equation.DSMT4">
                  <p:embed/>
                </p:oleObj>
              </mc:Choice>
              <mc:Fallback>
                <p:oleObj name="Equation" r:id="rId5" imgW="4457520" imgH="825480" progId="Equation.DSMT4">
                  <p:embed/>
                  <p:pic>
                    <p:nvPicPr>
                      <p:cNvPr id="6" name="对象 389">
                        <a:extLst>
                          <a:ext uri="{FF2B5EF4-FFF2-40B4-BE49-F238E27FC236}">
                            <a16:creationId xmlns:a16="http://schemas.microsoft.com/office/drawing/2014/main" id="{74B74213-0870-145B-2BB0-26D6BAFC9C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9700" y="304623"/>
                        <a:ext cx="7190848" cy="1330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8BE4507E-0119-D2FD-EF46-66F95CC1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766" y="5950715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经过若干次迭代之后</a:t>
            </a:r>
          </a:p>
        </p:txBody>
      </p:sp>
    </p:spTree>
    <p:extLst>
      <p:ext uri="{BB962C8B-B14F-4D97-AF65-F5344CB8AC3E}">
        <p14:creationId xmlns:p14="http://schemas.microsoft.com/office/powerpoint/2010/main" val="18528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0.29284 0.1611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56756A-755B-B0CF-0B73-EDDE2979B82C}"/>
              </a:ext>
            </a:extLst>
          </p:cNvPr>
          <p:cNvSpPr txBox="1"/>
          <p:nvPr/>
        </p:nvSpPr>
        <p:spPr>
          <a:xfrm>
            <a:off x="459954" y="1402151"/>
            <a:ext cx="602898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</a:t>
            </a:r>
            <a:r>
              <a:rPr lang="en-US" altLang="zh-CN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初始化</a:t>
            </a:r>
            <a:r>
              <a:rPr lang="zh-CN" alt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设定相关参数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粒子群大小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学习因子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，最大迭代次数，</a:t>
            </a:r>
            <a:r>
              <a:rPr lang="en-US" altLang="zh-CN" sz="2000" i="1" dirty="0">
                <a:latin typeface="+mn-ea"/>
              </a:rPr>
              <a:t>Vmax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随机设定各粒子的初始位置和初始速度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</a:t>
            </a:r>
            <a:r>
              <a:rPr lang="en-US" altLang="zh-CN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更新粒子的速度和位置</a:t>
            </a:r>
            <a:endParaRPr lang="en-US" altLang="zh-CN" sz="2800" b="1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endParaRPr lang="en-US" altLang="zh-CN" sz="2800" b="1" kern="1050" dirty="0">
              <a:solidFill>
                <a:srgbClr val="7030A0"/>
              </a:solidFill>
              <a:latin typeface="+mn-ea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</a:t>
            </a:r>
            <a:r>
              <a:rPr lang="en-US" altLang="zh-CN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计算每个粒子的适应度值，</a:t>
            </a:r>
            <a:endParaRPr lang="en-US" altLang="zh-CN" sz="2800" b="1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更新个体最优和群体最优位置</a:t>
            </a:r>
            <a:endParaRPr lang="en-US" altLang="zh-CN" sz="2800" b="1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endParaRPr lang="en-US" altLang="zh-CN" sz="2800" b="1" kern="1050" dirty="0">
              <a:solidFill>
                <a:srgbClr val="7030A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</a:t>
            </a:r>
            <a:r>
              <a:rPr lang="en-US" altLang="zh-CN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达到算法结束条件，</a:t>
            </a:r>
            <a:endParaRPr lang="en-US" altLang="zh-CN" sz="2800" b="1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否则重复步骤</a:t>
            </a:r>
            <a:r>
              <a:rPr lang="en-US" altLang="zh-CN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3</a:t>
            </a:r>
            <a:endParaRPr lang="zh-CN" altLang="en-US" sz="2800" b="1" kern="105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4A047C7-708E-9B51-C4EA-E023DC3D8EF0}"/>
              </a:ext>
            </a:extLst>
          </p:cNvPr>
          <p:cNvGrpSpPr/>
          <p:nvPr/>
        </p:nvGrpSpPr>
        <p:grpSpPr>
          <a:xfrm>
            <a:off x="187125" y="192870"/>
            <a:ext cx="5497579" cy="1052035"/>
            <a:chOff x="406400" y="2790333"/>
            <a:chExt cx="5871452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B78C494-0930-D24E-9B3C-B01E333B2D58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7E0B8177-EE6F-D1D7-CE88-D2ADA6EB93DA}"/>
                </a:ext>
              </a:extLst>
            </p:cNvPr>
            <p:cNvSpPr txBox="1"/>
            <p:nvPr/>
          </p:nvSpPr>
          <p:spPr>
            <a:xfrm>
              <a:off x="449631" y="2833563"/>
              <a:ext cx="5828221" cy="842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粒子群算法的步骤和流程图：</a:t>
              </a:r>
            </a:p>
          </p:txBody>
        </p:sp>
      </p:grpSp>
      <p:graphicFrame>
        <p:nvGraphicFramePr>
          <p:cNvPr id="2" name="对象 -21474823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605024"/>
              </p:ext>
            </p:extLst>
          </p:nvPr>
        </p:nvGraphicFramePr>
        <p:xfrm>
          <a:off x="5665267" y="79975"/>
          <a:ext cx="6503140" cy="665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29700" imgH="9499600" progId="Visio.Drawing.15">
                  <p:embed/>
                </p:oleObj>
              </mc:Choice>
              <mc:Fallback>
                <p:oleObj r:id="rId2" imgW="9029700" imgH="9499600" progId="Visio.Drawing.15">
                  <p:embed/>
                  <p:pic>
                    <p:nvPicPr>
                      <p:cNvPr id="2" name="对象 -214748235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5267" y="79975"/>
                        <a:ext cx="6503140" cy="66576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1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116358B-CF42-A9F2-DF54-80E448BA6DAC}"/>
              </a:ext>
            </a:extLst>
          </p:cNvPr>
          <p:cNvGrpSpPr/>
          <p:nvPr/>
        </p:nvGrpSpPr>
        <p:grpSpPr>
          <a:xfrm>
            <a:off x="104775" y="1392297"/>
            <a:ext cx="11996228" cy="879076"/>
            <a:chOff x="51600" y="5679615"/>
            <a:chExt cx="11996228" cy="87907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BA9B78-8909-2C44-9664-92C349916C37}"/>
                </a:ext>
              </a:extLst>
            </p:cNvPr>
            <p:cNvSpPr txBox="1"/>
            <p:nvPr/>
          </p:nvSpPr>
          <p:spPr>
            <a:xfrm>
              <a:off x="51600" y="5727694"/>
              <a:ext cx="119962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已知函数                                             其中                                         ，用粒子群优化算法求解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y</a:t>
              </a:r>
              <a:r>
                <a:rPr lang="zh-CN" altLang="en-US" sz="2400" dirty="0"/>
                <a:t>的最小值。</a:t>
              </a:r>
            </a:p>
          </p:txBody>
        </p:sp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5A3DF955-11A2-8FD1-17B0-225968C945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5327724"/>
                </p:ext>
              </p:extLst>
            </p:nvPr>
          </p:nvGraphicFramePr>
          <p:xfrm>
            <a:off x="1328716" y="5679615"/>
            <a:ext cx="3115251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18671" imgH="215806" progId="Equation.DSMT4">
                    <p:embed/>
                  </p:oleObj>
                </mc:Choice>
                <mc:Fallback>
                  <p:oleObj name="Equation" r:id="rId2" imgW="1218671" imgH="215806" progId="Equation.DSMT4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4C5BEEBC-3A4A-2371-CD1A-38AE18F7A7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716" y="5679615"/>
                          <a:ext cx="3115251" cy="522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>
              <a:extLst>
                <a:ext uri="{FF2B5EF4-FFF2-40B4-BE49-F238E27FC236}">
                  <a16:creationId xmlns:a16="http://schemas.microsoft.com/office/drawing/2014/main" id="{AFDD184D-0C2A-CE31-5287-C329B98301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3408766"/>
                </p:ext>
              </p:extLst>
            </p:nvPr>
          </p:nvGraphicFramePr>
          <p:xfrm>
            <a:off x="5154619" y="5753997"/>
            <a:ext cx="2849367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14400" imgH="203200" progId="Equation.DSMT4">
                    <p:embed/>
                  </p:oleObj>
                </mc:Choice>
                <mc:Fallback>
                  <p:oleObj name="Equation" r:id="rId4" imgW="914400" imgH="2032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AF9B8B03-750A-AE9A-AAC2-725BDF0486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4619" y="5753997"/>
                          <a:ext cx="2849367" cy="473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F7ED0B1-2195-6BB1-A99C-B596093E72EC}"/>
              </a:ext>
            </a:extLst>
          </p:cNvPr>
          <p:cNvSpPr txBox="1"/>
          <p:nvPr/>
        </p:nvSpPr>
        <p:spPr>
          <a:xfrm>
            <a:off x="350282" y="2468288"/>
            <a:ext cx="3931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步骤</a:t>
            </a:r>
            <a:r>
              <a:rPr lang="en-US" altLang="zh-CN" sz="2800" dirty="0"/>
              <a:t>1</a:t>
            </a:r>
            <a:r>
              <a:rPr lang="zh-CN" altLang="en-US" sz="2800" dirty="0"/>
              <a:t>：初始化</a:t>
            </a:r>
            <a:endParaRPr lang="en-US" altLang="zh-CN" sz="2800" dirty="0"/>
          </a:p>
          <a:p>
            <a:r>
              <a:rPr lang="zh-CN" altLang="en-US" sz="2800" dirty="0"/>
              <a:t>设</a:t>
            </a:r>
            <a:r>
              <a:rPr lang="en-US" altLang="zh-CN" sz="2800" dirty="0"/>
              <a:t>M=3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F07073B-9AB0-A24B-9D18-6F5248770C0E}"/>
              </a:ext>
            </a:extLst>
          </p:cNvPr>
          <p:cNvGrpSpPr/>
          <p:nvPr/>
        </p:nvGrpSpPr>
        <p:grpSpPr>
          <a:xfrm>
            <a:off x="187125" y="192871"/>
            <a:ext cx="4219622" cy="885600"/>
            <a:chOff x="406400" y="2790333"/>
            <a:chExt cx="6155678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A182C2F-FDC1-29AB-9447-D49209AAC3A4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4B3F0632-0196-387F-2636-BBFD940F1A94}"/>
                </a:ext>
              </a:extLst>
            </p:cNvPr>
            <p:cNvSpPr txBox="1"/>
            <p:nvPr/>
          </p:nvSpPr>
          <p:spPr>
            <a:xfrm>
              <a:off x="449631" y="2833564"/>
              <a:ext cx="611244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dirty="0"/>
                <a:t>速度和位置更新举例</a:t>
              </a:r>
              <a:endParaRPr lang="zh-CN" altLang="en-US" sz="3200" kern="1200" dirty="0"/>
            </a:p>
          </p:txBody>
        </p:sp>
      </p:grpSp>
      <p:graphicFrame>
        <p:nvGraphicFramePr>
          <p:cNvPr id="7" name="对象 389">
            <a:extLst>
              <a:ext uri="{FF2B5EF4-FFF2-40B4-BE49-F238E27FC236}">
                <a16:creationId xmlns:a16="http://schemas.microsoft.com/office/drawing/2014/main" id="{3402C868-C168-9D6B-1E0E-083255E54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937501"/>
              </p:ext>
            </p:extLst>
          </p:nvPr>
        </p:nvGraphicFramePr>
        <p:xfrm>
          <a:off x="3195214" y="2755184"/>
          <a:ext cx="6874526" cy="56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81000" imgH="190440" progId="Equation.DSMT4">
                  <p:embed/>
                </p:oleObj>
              </mc:Choice>
              <mc:Fallback>
                <p:oleObj name="Equation" r:id="rId6" imgW="2781000" imgH="190440" progId="Equation.DSMT4">
                  <p:embed/>
                  <p:pic>
                    <p:nvPicPr>
                      <p:cNvPr id="13" name="对象 389">
                        <a:extLst>
                          <a:ext uri="{FF2B5EF4-FFF2-40B4-BE49-F238E27FC236}">
                            <a16:creationId xmlns:a16="http://schemas.microsoft.com/office/drawing/2014/main" id="{3402C868-C168-9D6B-1E0E-083255E54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5214" y="2755184"/>
                        <a:ext cx="6874526" cy="560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0FF7B5DC-8864-290E-304D-D3B1314E6E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700" t="77267" r="4041" b="12969"/>
          <a:stretch/>
        </p:blipFill>
        <p:spPr>
          <a:xfrm>
            <a:off x="216759" y="3585834"/>
            <a:ext cx="8347352" cy="1423593"/>
          </a:xfrm>
          <a:prstGeom prst="rect">
            <a:avLst/>
          </a:prstGeom>
        </p:spPr>
      </p:pic>
      <p:graphicFrame>
        <p:nvGraphicFramePr>
          <p:cNvPr id="9" name="对象 389">
            <a:extLst>
              <a:ext uri="{FF2B5EF4-FFF2-40B4-BE49-F238E27FC236}">
                <a16:creationId xmlns:a16="http://schemas.microsoft.com/office/drawing/2014/main" id="{8415A172-2794-8CF5-AB74-C99FEF40E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77514"/>
              </p:ext>
            </p:extLst>
          </p:nvPr>
        </p:nvGraphicFramePr>
        <p:xfrm>
          <a:off x="500063" y="5010150"/>
          <a:ext cx="44831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15840" imgH="609480" progId="Equation.DSMT4">
                  <p:embed/>
                </p:oleObj>
              </mc:Choice>
              <mc:Fallback>
                <p:oleObj name="Equation" r:id="rId9" imgW="1815840" imgH="609480" progId="Equation.DSMT4">
                  <p:embed/>
                  <p:pic>
                    <p:nvPicPr>
                      <p:cNvPr id="7" name="对象 389">
                        <a:extLst>
                          <a:ext uri="{FF2B5EF4-FFF2-40B4-BE49-F238E27FC236}">
                            <a16:creationId xmlns:a16="http://schemas.microsoft.com/office/drawing/2014/main" id="{3402C868-C168-9D6B-1E0E-083255E54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063" y="5010150"/>
                        <a:ext cx="4483100" cy="179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7259F163-6B86-6311-D5FB-1E1B996B9B4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7205" t="13549" r="58605" b="63767"/>
          <a:stretch/>
        </p:blipFill>
        <p:spPr>
          <a:xfrm>
            <a:off x="5736584" y="4230460"/>
            <a:ext cx="2944510" cy="2627540"/>
          </a:xfrm>
          <a:prstGeom prst="rect">
            <a:avLst/>
          </a:prstGeom>
        </p:spPr>
      </p:pic>
      <p:graphicFrame>
        <p:nvGraphicFramePr>
          <p:cNvPr id="25" name="对象 389">
            <a:extLst>
              <a:ext uri="{FF2B5EF4-FFF2-40B4-BE49-F238E27FC236}">
                <a16:creationId xmlns:a16="http://schemas.microsoft.com/office/drawing/2014/main" id="{2F968BF7-40E4-486E-3E21-404221BCA0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656998"/>
              </p:ext>
            </p:extLst>
          </p:nvPr>
        </p:nvGraphicFramePr>
        <p:xfrm>
          <a:off x="8824128" y="5350239"/>
          <a:ext cx="31384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9720" imgH="190440" progId="Equation.DSMT4">
                  <p:embed/>
                </p:oleObj>
              </mc:Choice>
              <mc:Fallback>
                <p:oleObj name="Equation" r:id="rId12" imgW="1269720" imgH="190440" progId="Equation.DSMT4">
                  <p:embed/>
                  <p:pic>
                    <p:nvPicPr>
                      <p:cNvPr id="7" name="对象 389">
                        <a:extLst>
                          <a:ext uri="{FF2B5EF4-FFF2-40B4-BE49-F238E27FC236}">
                            <a16:creationId xmlns:a16="http://schemas.microsoft.com/office/drawing/2014/main" id="{3402C868-C168-9D6B-1E0E-083255E54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24128" y="5350239"/>
                        <a:ext cx="3138488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1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6869F6-C520-5390-50E1-42392D329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1" t="17" r="16552" b="90903"/>
          <a:stretch/>
        </p:blipFill>
        <p:spPr>
          <a:xfrm>
            <a:off x="104146" y="255472"/>
            <a:ext cx="4346668" cy="119064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F4A6545-60E4-50AD-A858-5A5CA377DDE3}"/>
              </a:ext>
            </a:extLst>
          </p:cNvPr>
          <p:cNvGrpSpPr/>
          <p:nvPr/>
        </p:nvGrpSpPr>
        <p:grpSpPr>
          <a:xfrm>
            <a:off x="5452070" y="270285"/>
            <a:ext cx="6296522" cy="4260429"/>
            <a:chOff x="4361400" y="1288973"/>
            <a:chExt cx="6296522" cy="42604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438ABD-E4C2-60EF-6C2C-40741F374B85}"/>
                </a:ext>
              </a:extLst>
            </p:cNvPr>
            <p:cNvSpPr/>
            <p:nvPr/>
          </p:nvSpPr>
          <p:spPr>
            <a:xfrm>
              <a:off x="4361400" y="2595514"/>
              <a:ext cx="1244452" cy="496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X1=X1+v1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BFD6E38-976E-8AC5-80CE-1C3363F65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402" t="14443" b="51442"/>
            <a:stretch/>
          </p:blipFill>
          <p:spPr>
            <a:xfrm>
              <a:off x="4422391" y="1288973"/>
              <a:ext cx="6235531" cy="4260429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4E1CD20-3430-075A-3DE1-408272C76E96}"/>
                </a:ext>
              </a:extLst>
            </p:cNvPr>
            <p:cNvSpPr/>
            <p:nvPr/>
          </p:nvSpPr>
          <p:spPr>
            <a:xfrm>
              <a:off x="4497981" y="4675740"/>
              <a:ext cx="1171846" cy="608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X2=X2+v2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8604FE-29D3-EF94-36F2-B1D511A1B7D5}"/>
                </a:ext>
              </a:extLst>
            </p:cNvPr>
            <p:cNvSpPr/>
            <p:nvPr/>
          </p:nvSpPr>
          <p:spPr>
            <a:xfrm>
              <a:off x="4422391" y="2541247"/>
              <a:ext cx="1244452" cy="4969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X1=X1+v1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7DA785-24C2-81C2-2DD5-394257F1F013}"/>
              </a:ext>
            </a:extLst>
          </p:cNvPr>
          <p:cNvGrpSpPr/>
          <p:nvPr/>
        </p:nvGrpSpPr>
        <p:grpSpPr>
          <a:xfrm>
            <a:off x="5436692" y="4584981"/>
            <a:ext cx="6311900" cy="2219325"/>
            <a:chOff x="4838700" y="491173"/>
            <a:chExt cx="6311900" cy="221932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4237D1B-4DBC-770E-2122-53629756C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879" t="57821" r="788" b="24319"/>
            <a:stretch/>
          </p:blipFill>
          <p:spPr>
            <a:xfrm>
              <a:off x="4838700" y="491173"/>
              <a:ext cx="6311900" cy="2219325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F84CBE-665A-4C1E-DC86-22CC676A92E5}"/>
                </a:ext>
              </a:extLst>
            </p:cNvPr>
            <p:cNvSpPr/>
            <p:nvPr/>
          </p:nvSpPr>
          <p:spPr>
            <a:xfrm>
              <a:off x="4838700" y="1770731"/>
              <a:ext cx="127635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X3=X3+v3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对象 389">
            <a:extLst>
              <a:ext uri="{FF2B5EF4-FFF2-40B4-BE49-F238E27FC236}">
                <a16:creationId xmlns:a16="http://schemas.microsoft.com/office/drawing/2014/main" id="{E1A50FA7-7665-ED44-550F-0E31847A0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59090"/>
              </p:ext>
            </p:extLst>
          </p:nvPr>
        </p:nvGraphicFramePr>
        <p:xfrm>
          <a:off x="279726" y="1771017"/>
          <a:ext cx="44831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609480" progId="Equation.DSMT4">
                  <p:embed/>
                </p:oleObj>
              </mc:Choice>
              <mc:Fallback>
                <p:oleObj name="Equation" r:id="rId4" imgW="1815840" imgH="609480" progId="Equation.DSMT4">
                  <p:embed/>
                  <p:pic>
                    <p:nvPicPr>
                      <p:cNvPr id="9" name="对象 389">
                        <a:extLst>
                          <a:ext uri="{FF2B5EF4-FFF2-40B4-BE49-F238E27FC236}">
                            <a16:creationId xmlns:a16="http://schemas.microsoft.com/office/drawing/2014/main" id="{8415A172-2794-8CF5-AB74-C99FEF40E8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726" y="1771017"/>
                        <a:ext cx="4483100" cy="179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89">
            <a:extLst>
              <a:ext uri="{FF2B5EF4-FFF2-40B4-BE49-F238E27FC236}">
                <a16:creationId xmlns:a16="http://schemas.microsoft.com/office/drawing/2014/main" id="{4E45CE5E-335C-E8BF-F6FF-3F9134530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13782"/>
              </p:ext>
            </p:extLst>
          </p:nvPr>
        </p:nvGraphicFramePr>
        <p:xfrm>
          <a:off x="600556" y="3704980"/>
          <a:ext cx="31384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190440" progId="Equation.DSMT4">
                  <p:embed/>
                </p:oleObj>
              </mc:Choice>
              <mc:Fallback>
                <p:oleObj name="Equation" r:id="rId6" imgW="1269720" imgH="190440" progId="Equation.DSMT4">
                  <p:embed/>
                  <p:pic>
                    <p:nvPicPr>
                      <p:cNvPr id="25" name="对象 389">
                        <a:extLst>
                          <a:ext uri="{FF2B5EF4-FFF2-40B4-BE49-F238E27FC236}">
                            <a16:creationId xmlns:a16="http://schemas.microsoft.com/office/drawing/2014/main" id="{2F968BF7-40E4-486E-3E21-404221BCA0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0556" y="3704980"/>
                        <a:ext cx="3138488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9C08F642-D53B-CBF1-6560-F8FD7AFB0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22" t="46369" r="-160" b="42026"/>
          <a:stretch/>
        </p:blipFill>
        <p:spPr>
          <a:xfrm>
            <a:off x="174704" y="4727254"/>
            <a:ext cx="4693143" cy="14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2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026DFE7-BC06-2159-67E1-67A5EBD1083C}"/>
              </a:ext>
            </a:extLst>
          </p:cNvPr>
          <p:cNvSpPr/>
          <p:nvPr/>
        </p:nvSpPr>
        <p:spPr>
          <a:xfrm>
            <a:off x="4896019" y="491173"/>
            <a:ext cx="6254581" cy="443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569839-912E-BC77-01AC-88BC55D3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93" r="57900" b="11085"/>
          <a:stretch/>
        </p:blipFill>
        <p:spPr>
          <a:xfrm>
            <a:off x="2486668" y="0"/>
            <a:ext cx="648760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0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7E45915-294D-ED55-9C82-CB47476EC445}"/>
              </a:ext>
            </a:extLst>
          </p:cNvPr>
          <p:cNvGrpSpPr/>
          <p:nvPr/>
        </p:nvGrpSpPr>
        <p:grpSpPr>
          <a:xfrm>
            <a:off x="187126" y="192871"/>
            <a:ext cx="3811998" cy="885600"/>
            <a:chOff x="406400" y="2790333"/>
            <a:chExt cx="5689600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64DB09A-199C-094E-72C4-11E50C6B0841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AB024ACF-7082-4353-1CB6-43781911582E}"/>
                </a:ext>
              </a:extLst>
            </p:cNvPr>
            <p:cNvSpPr txBox="1"/>
            <p:nvPr/>
          </p:nvSpPr>
          <p:spPr>
            <a:xfrm>
              <a:off x="449632" y="2833564"/>
              <a:ext cx="439668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参数的选择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4C5E205-8D64-72ED-ECD7-480B41B5B0B9}"/>
              </a:ext>
            </a:extLst>
          </p:cNvPr>
          <p:cNvSpPr txBox="1"/>
          <p:nvPr/>
        </p:nvSpPr>
        <p:spPr>
          <a:xfrm>
            <a:off x="487498" y="1164134"/>
            <a:ext cx="1144377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参数主要集中在速度更新公式中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highlight>
                  <a:srgbClr val="FFFF00"/>
                </a:highlight>
              </a:rPr>
              <a:t>惯性权重</a:t>
            </a:r>
            <a:r>
              <a:rPr lang="zh-CN" altLang="en-US" sz="2800" i="1" dirty="0">
                <a:highlight>
                  <a:srgbClr val="FFFF00"/>
                </a:highlight>
              </a:rPr>
              <a:t>w</a:t>
            </a:r>
            <a:endParaRPr lang="en-US" altLang="zh-CN" sz="2800" i="1" dirty="0">
              <a:highlight>
                <a:srgbClr val="FFFF00"/>
              </a:highligh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ω使粒子保持运动惯性，一般情况下ω 取0~1 之间的随机数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线性调整策略：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highlight>
                  <a:srgbClr val="FFFF00"/>
                </a:highlight>
              </a:rPr>
              <a:t>学习因子</a:t>
            </a:r>
            <a:r>
              <a:rPr lang="en-US" altLang="zh-CN" sz="2800" dirty="0">
                <a:highlight>
                  <a:srgbClr val="FFFF00"/>
                </a:highlight>
              </a:rPr>
              <a:t>C1</a:t>
            </a:r>
            <a:r>
              <a:rPr lang="zh-CN" altLang="en-US" sz="2800" dirty="0">
                <a:highlight>
                  <a:srgbClr val="FFFF00"/>
                </a:highlight>
              </a:rPr>
              <a:t>和</a:t>
            </a:r>
            <a:r>
              <a:rPr lang="en-US" altLang="zh-CN" sz="2800" dirty="0">
                <a:highlight>
                  <a:srgbClr val="FFFF00"/>
                </a:highlight>
              </a:rPr>
              <a:t>C2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如果</a:t>
            </a:r>
            <a:r>
              <a:rPr lang="en-US" altLang="zh-CN" sz="2400" dirty="0"/>
              <a:t>C1 </a:t>
            </a:r>
            <a:r>
              <a:rPr lang="zh-CN" altLang="en-US" sz="2400" dirty="0"/>
              <a:t>=0,则粒子失去“认知”能力,只具有“社会”性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粒子群收敛速度会很快,容易陷入局部最优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如果 </a:t>
            </a:r>
            <a:r>
              <a:rPr lang="en-US" altLang="zh-CN" sz="2400" dirty="0"/>
              <a:t>C2 </a:t>
            </a:r>
            <a:r>
              <a:rPr lang="zh-CN" altLang="en-US" sz="2400" dirty="0"/>
              <a:t>=0,则粒子只具有“认知”能力,而不具有“社会”性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等价于多个粒子独立搜索, 很难得到最优解。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实践证明没有绝对最优的参数,针对不同的问题选取合适的参数才能获得更好的收敛速度和鲁棒性</a:t>
            </a:r>
          </a:p>
        </p:txBody>
      </p:sp>
      <p:graphicFrame>
        <p:nvGraphicFramePr>
          <p:cNvPr id="5" name="对象 389">
            <a:extLst>
              <a:ext uri="{FF2B5EF4-FFF2-40B4-BE49-F238E27FC236}">
                <a16:creationId xmlns:a16="http://schemas.microsoft.com/office/drawing/2014/main" id="{A74DC17A-3918-C4F1-AFE5-2A9B9FE9A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532763"/>
              </p:ext>
            </p:extLst>
          </p:nvPr>
        </p:nvGraphicFramePr>
        <p:xfrm>
          <a:off x="4296577" y="1735843"/>
          <a:ext cx="6874526" cy="56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190440" progId="Equation.DSMT4">
                  <p:embed/>
                </p:oleObj>
              </mc:Choice>
              <mc:Fallback>
                <p:oleObj name="Equation" r:id="rId2" imgW="2781000" imgH="190440" progId="Equation.DSMT4">
                  <p:embed/>
                  <p:pic>
                    <p:nvPicPr>
                      <p:cNvPr id="7" name="对象 389">
                        <a:extLst>
                          <a:ext uri="{FF2B5EF4-FFF2-40B4-BE49-F238E27FC236}">
                            <a16:creationId xmlns:a16="http://schemas.microsoft.com/office/drawing/2014/main" id="{3402C868-C168-9D6B-1E0E-083255E54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96577" y="1735843"/>
                        <a:ext cx="6874526" cy="560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767F690-1755-0854-0B8A-09980CBA6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899757"/>
              </p:ext>
            </p:extLst>
          </p:nvPr>
        </p:nvGraphicFramePr>
        <p:xfrm>
          <a:off x="4373695" y="3058712"/>
          <a:ext cx="4021158" cy="112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8728" imgH="431613" progId="Equation.DSMT4">
                  <p:embed/>
                </p:oleObj>
              </mc:Choice>
              <mc:Fallback>
                <p:oleObj name="Equation" r:id="rId4" imgW="1548728" imgH="431613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3A29563-08CA-0059-E8C1-FE927F13D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695" y="3058712"/>
                        <a:ext cx="4021158" cy="1120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4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52AEE15-4588-546A-16F4-882A080E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53" y="2969972"/>
            <a:ext cx="2728629" cy="4577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7F02B01-E251-481B-0474-86797B04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53" y="3612176"/>
            <a:ext cx="6528942" cy="541617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5E0189-51B6-2627-A7F8-FDA3BE04A2A8}"/>
              </a:ext>
            </a:extLst>
          </p:cNvPr>
          <p:cNvGrpSpPr/>
          <p:nvPr/>
        </p:nvGrpSpPr>
        <p:grpSpPr>
          <a:xfrm>
            <a:off x="734653" y="4235668"/>
            <a:ext cx="6587719" cy="598037"/>
            <a:chOff x="3647967" y="5230359"/>
            <a:chExt cx="5092962" cy="349268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CBA8AE7-03AF-CC9C-B1C8-01D588DBE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967" y="5230359"/>
              <a:ext cx="3143412" cy="349268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DCE65DD-C53E-4780-413D-55D671D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1379" y="5230359"/>
              <a:ext cx="1949550" cy="34291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724DF5-7CDB-B5BD-5073-D902D8BE8C93}"/>
              </a:ext>
            </a:extLst>
          </p:cNvPr>
          <p:cNvGrpSpPr/>
          <p:nvPr/>
        </p:nvGrpSpPr>
        <p:grpSpPr>
          <a:xfrm>
            <a:off x="601918" y="4812758"/>
            <a:ext cx="8581994" cy="822996"/>
            <a:chOff x="4649697" y="3179079"/>
            <a:chExt cx="7287454" cy="402486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52F8EA1-C44F-F2C7-F2C4-56FF54C22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4966" y="3179079"/>
              <a:ext cx="1562185" cy="381197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E9DAFA3A-5C3C-35F0-8004-CC958C26A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9697" y="3200545"/>
              <a:ext cx="5772447" cy="38102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E1016A-2134-3964-FEEA-F2D5C2C7B065}"/>
              </a:ext>
            </a:extLst>
          </p:cNvPr>
          <p:cNvGrpSpPr/>
          <p:nvPr/>
        </p:nvGrpSpPr>
        <p:grpSpPr>
          <a:xfrm>
            <a:off x="187126" y="192871"/>
            <a:ext cx="3811998" cy="885600"/>
            <a:chOff x="406400" y="2790333"/>
            <a:chExt cx="5689600" cy="8856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7A202A6-C1A9-9F66-EFF5-4DDC818906E4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D0DA7579-35EE-1FF0-0BDA-53941C7C814C}"/>
                </a:ext>
              </a:extLst>
            </p:cNvPr>
            <p:cNvSpPr txBox="1"/>
            <p:nvPr/>
          </p:nvSpPr>
          <p:spPr>
            <a:xfrm>
              <a:off x="449632" y="2833564"/>
              <a:ext cx="4988450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参数的选择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A59EA90-EBB8-AA5A-3DEE-7AAC5FAE7E87}"/>
              </a:ext>
            </a:extLst>
          </p:cNvPr>
          <p:cNvGrpSpPr/>
          <p:nvPr/>
        </p:nvGrpSpPr>
        <p:grpSpPr>
          <a:xfrm>
            <a:off x="1377071" y="1326811"/>
            <a:ext cx="10061575" cy="1414697"/>
            <a:chOff x="1377071" y="1436981"/>
            <a:chExt cx="10061575" cy="1414697"/>
          </a:xfrm>
        </p:grpSpPr>
        <p:graphicFrame>
          <p:nvGraphicFramePr>
            <p:cNvPr id="8" name="对象 389">
              <a:extLst>
                <a:ext uri="{FF2B5EF4-FFF2-40B4-BE49-F238E27FC236}">
                  <a16:creationId xmlns:a16="http://schemas.microsoft.com/office/drawing/2014/main" id="{36D32208-056D-ACAA-283A-F637135F27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82101"/>
                </p:ext>
              </p:extLst>
            </p:nvPr>
          </p:nvGraphicFramePr>
          <p:xfrm>
            <a:off x="1377071" y="1436981"/>
            <a:ext cx="10061575" cy="1365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94160" imgH="596880" progId="Equation.DSMT4">
                    <p:embed/>
                  </p:oleObj>
                </mc:Choice>
                <mc:Fallback>
                  <p:oleObj name="Equation" r:id="rId8" imgW="4394160" imgH="596880" progId="Equation.DSMT4">
                    <p:embed/>
                    <p:pic>
                      <p:nvPicPr>
                        <p:cNvPr id="2" name="对象 389">
                          <a:extLst>
                            <a:ext uri="{FF2B5EF4-FFF2-40B4-BE49-F238E27FC236}">
                              <a16:creationId xmlns:a16="http://schemas.microsoft.com/office/drawing/2014/main" id="{C1366A94-C649-9F69-5181-BD8274AAA14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77071" y="1436981"/>
                          <a:ext cx="10061575" cy="1365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9DC401B-7963-B064-D765-9B89B56E7466}"/>
                </a:ext>
              </a:extLst>
            </p:cNvPr>
            <p:cNvSpPr/>
            <p:nvPr/>
          </p:nvSpPr>
          <p:spPr>
            <a:xfrm>
              <a:off x="2807065" y="1935232"/>
              <a:ext cx="7539785" cy="9164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98B78E6-20DD-CA46-770E-6C5594BFE7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670" y="5871811"/>
            <a:ext cx="8445939" cy="7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9B7DCC-3E6E-BB45-C798-8650A008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58" y="2334128"/>
            <a:ext cx="5734132" cy="38690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5D354C-8D6F-A84E-6FD5-C3C792F9F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22"/>
          <a:stretch/>
        </p:blipFill>
        <p:spPr>
          <a:xfrm>
            <a:off x="1410446" y="938889"/>
            <a:ext cx="8038354" cy="113821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A28DE0E-9285-75DB-3335-F2EDD171DD85}"/>
              </a:ext>
            </a:extLst>
          </p:cNvPr>
          <p:cNvGrpSpPr/>
          <p:nvPr/>
        </p:nvGrpSpPr>
        <p:grpSpPr>
          <a:xfrm>
            <a:off x="7500338" y="2582158"/>
            <a:ext cx="3559604" cy="2469842"/>
            <a:chOff x="7500338" y="2582158"/>
            <a:chExt cx="3559604" cy="24698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A8E7F1B-5362-636E-52CC-668C7B94D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0338" y="2582158"/>
              <a:ext cx="3559604" cy="1693683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5F94DB7-53C4-0E61-AB3B-22F7BAB2B5B4}"/>
                </a:ext>
              </a:extLst>
            </p:cNvPr>
            <p:cNvSpPr txBox="1"/>
            <p:nvPr/>
          </p:nvSpPr>
          <p:spPr>
            <a:xfrm>
              <a:off x="8124825" y="4467225"/>
              <a:ext cx="2647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i="1" dirty="0" err="1"/>
                <a:t>f</a:t>
              </a:r>
              <a:r>
                <a:rPr lang="en-US" altLang="zh-CN" sz="2400" i="1" dirty="0" err="1"/>
                <a:t>min</a:t>
              </a:r>
              <a:r>
                <a:rPr lang="en-US" altLang="zh-CN" sz="3200" dirty="0"/>
                <a:t>=-6.4077</a:t>
              </a:r>
              <a:endParaRPr lang="zh-CN" altLang="en-US" sz="3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CD7402-36EA-CA3A-5705-12982FDAA31E}"/>
              </a:ext>
            </a:extLst>
          </p:cNvPr>
          <p:cNvGrpSpPr/>
          <p:nvPr/>
        </p:nvGrpSpPr>
        <p:grpSpPr>
          <a:xfrm>
            <a:off x="187126" y="192871"/>
            <a:ext cx="3811998" cy="885600"/>
            <a:chOff x="406400" y="2790333"/>
            <a:chExt cx="5689600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B814004-CEBC-96F4-4B7F-02D203078A6F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DF364EEF-FA5F-308B-C941-53FDE830AE6C}"/>
                </a:ext>
              </a:extLst>
            </p:cNvPr>
            <p:cNvSpPr txBox="1"/>
            <p:nvPr/>
          </p:nvSpPr>
          <p:spPr>
            <a:xfrm>
              <a:off x="449632" y="2833564"/>
              <a:ext cx="4988450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参数设置举例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5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A126C73-7E2B-2463-6314-D9DCA9495A10}"/>
              </a:ext>
            </a:extLst>
          </p:cNvPr>
          <p:cNvSpPr txBox="1"/>
          <p:nvPr/>
        </p:nvSpPr>
        <p:spPr>
          <a:xfrm>
            <a:off x="372507" y="1136064"/>
            <a:ext cx="1144698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EB2"/>
                </a:solidFill>
              </a:rPr>
              <a:t>粒子群算法与遗传算法比较：</a:t>
            </a:r>
            <a:endParaRPr lang="en-US" altLang="zh-CN" sz="2800" b="1" dirty="0">
              <a:solidFill>
                <a:srgbClr val="007EB2"/>
              </a:solidFill>
            </a:endParaRPr>
          </a:p>
          <a:p>
            <a:endParaRPr lang="en-US" altLang="zh-CN" sz="2800" b="1" dirty="0">
              <a:solidFill>
                <a:srgbClr val="007EB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都基于</a:t>
            </a:r>
            <a:r>
              <a:rPr lang="zh-CN" altLang="en-US" sz="2400" dirty="0">
                <a:highlight>
                  <a:srgbClr val="FFFF00"/>
                </a:highlight>
              </a:rPr>
              <a:t>“种群”</a:t>
            </a:r>
            <a:r>
              <a:rPr lang="zh-CN" altLang="en-US" sz="2400" dirty="0"/>
              <a:t>概念，</a:t>
            </a:r>
            <a:r>
              <a:rPr lang="zh-CN" altLang="en-US" sz="2400" dirty="0">
                <a:highlight>
                  <a:srgbClr val="FFFF00"/>
                </a:highlight>
              </a:rPr>
              <a:t>随机初始化</a:t>
            </a:r>
            <a:r>
              <a:rPr lang="zh-CN" altLang="en-US" sz="2400" dirty="0"/>
              <a:t>种群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zh-CN" altLang="en-US" sz="2400" dirty="0">
                <a:highlight>
                  <a:srgbClr val="FFFF00"/>
                </a:highlight>
              </a:rPr>
              <a:t>适应度值</a:t>
            </a:r>
            <a:r>
              <a:rPr lang="zh-CN" altLang="en-US" sz="2400" dirty="0"/>
              <a:t>来评价个体，并且不能保证一定能找到最优解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算法都具有</a:t>
            </a:r>
            <a:r>
              <a:rPr lang="zh-CN" altLang="en-US" sz="2400" dirty="0">
                <a:highlight>
                  <a:srgbClr val="FFFF00"/>
                </a:highlight>
              </a:rPr>
              <a:t>并行性</a:t>
            </a:r>
            <a:r>
              <a:rPr lang="zh-CN" altLang="en-US" sz="2400" dirty="0"/>
              <a:t>，易于在并行计算机上实现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粒子群算法更简单，参数少，没有遗传算法编码、交叉、变异等操作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C23247-47A6-FA55-881A-CBA959B93DD0}"/>
              </a:ext>
            </a:extLst>
          </p:cNvPr>
          <p:cNvGrpSpPr/>
          <p:nvPr/>
        </p:nvGrpSpPr>
        <p:grpSpPr>
          <a:xfrm>
            <a:off x="187126" y="192871"/>
            <a:ext cx="3988267" cy="885600"/>
            <a:chOff x="406400" y="2790333"/>
            <a:chExt cx="5952690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1EAAE45-F284-C106-4AE7-CB8067256BE9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045B9951-5F1A-9584-5954-D3EB7C5D8AB5}"/>
                </a:ext>
              </a:extLst>
            </p:cNvPr>
            <p:cNvSpPr txBox="1"/>
            <p:nvPr/>
          </p:nvSpPr>
          <p:spPr>
            <a:xfrm>
              <a:off x="449630" y="2833564"/>
              <a:ext cx="5909460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kern="1200" dirty="0"/>
                <a:t>粒子群算法的特点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B920FDB-04B0-181C-6ADB-6C8E3399A919}"/>
              </a:ext>
            </a:extLst>
          </p:cNvPr>
          <p:cNvSpPr txBox="1"/>
          <p:nvPr/>
        </p:nvSpPr>
        <p:spPr>
          <a:xfrm>
            <a:off x="372507" y="4884040"/>
            <a:ext cx="10983817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为了求解组合优化问题，对粒子群算法进行改进，称</a:t>
            </a:r>
            <a:r>
              <a:rPr lang="zh-CN" altLang="en-US" sz="2800" dirty="0">
                <a:highlight>
                  <a:srgbClr val="FFFF00"/>
                </a:highlight>
              </a:rPr>
              <a:t>离散</a:t>
            </a:r>
            <a:r>
              <a:rPr lang="zh-CN" altLang="en-US" sz="2800" dirty="0"/>
              <a:t>粒子群算法</a:t>
            </a:r>
          </a:p>
        </p:txBody>
      </p:sp>
      <p:sp>
        <p:nvSpPr>
          <p:cNvPr id="7" name="双波形 6">
            <a:extLst>
              <a:ext uri="{FF2B5EF4-FFF2-40B4-BE49-F238E27FC236}">
                <a16:creationId xmlns:a16="http://schemas.microsoft.com/office/drawing/2014/main" id="{53B8BCC0-CE0A-A8F0-4CFA-9ACF5B6A6BF6}"/>
              </a:ext>
            </a:extLst>
          </p:cNvPr>
          <p:cNvSpPr/>
          <p:nvPr/>
        </p:nvSpPr>
        <p:spPr>
          <a:xfrm>
            <a:off x="3064064" y="5721936"/>
            <a:ext cx="5019677" cy="101525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通过重新定义“加减乘”法，实现组合优化问题的求解</a:t>
            </a:r>
          </a:p>
        </p:txBody>
      </p:sp>
    </p:spTree>
    <p:extLst>
      <p:ext uri="{BB962C8B-B14F-4D97-AF65-F5344CB8AC3E}">
        <p14:creationId xmlns:p14="http://schemas.microsoft.com/office/powerpoint/2010/main" val="159856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822FA1-2614-25E6-3F55-715657AFFD25}"/>
              </a:ext>
            </a:extLst>
          </p:cNvPr>
          <p:cNvSpPr txBox="1"/>
          <p:nvPr/>
        </p:nvSpPr>
        <p:spPr>
          <a:xfrm>
            <a:off x="3651547" y="35752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粒子群算法</a:t>
            </a:r>
            <a:r>
              <a:rPr lang="zh-CN" altLang="en-US" sz="3200" b="1" kern="100" dirty="0">
                <a:effectLst/>
                <a:ea typeface="黑体" panose="02010609060101010101" pitchFamily="49" charset="-122"/>
                <a:cs typeface="黑体" panose="02010609060101010101" pitchFamily="49" charset="-122"/>
              </a:rPr>
              <a:t>求解路由问题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3D527E-CEF7-94EE-605C-F51F38DB79E6}"/>
              </a:ext>
            </a:extLst>
          </p:cNvPr>
          <p:cNvSpPr txBox="1"/>
          <p:nvPr/>
        </p:nvSpPr>
        <p:spPr>
          <a:xfrm>
            <a:off x="709612" y="1268109"/>
            <a:ext cx="107727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属于变量为整数，且带有排序关系的</a:t>
            </a:r>
            <a:r>
              <a:rPr lang="zh-CN" altLang="en-US" sz="2800" kern="1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离散优化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路由中传感器节点的数目是变动的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有通信半径的约束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每个传感器节点除了可以编号，还有坐标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适应度函数：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D0305A-158C-2824-9AEE-7A09B22E7E4F}"/>
              </a:ext>
            </a:extLst>
          </p:cNvPr>
          <p:cNvGrpSpPr/>
          <p:nvPr/>
        </p:nvGrpSpPr>
        <p:grpSpPr>
          <a:xfrm>
            <a:off x="542924" y="207114"/>
            <a:ext cx="2535104" cy="885600"/>
            <a:chOff x="406400" y="4151133"/>
            <a:chExt cx="5689600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F2B1DF-45BF-8773-54A4-00B4FFC6494A}"/>
                </a:ext>
              </a:extLst>
            </p:cNvPr>
            <p:cNvSpPr/>
            <p:nvPr/>
          </p:nvSpPr>
          <p:spPr>
            <a:xfrm>
              <a:off x="406400" y="41511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57DD2B0F-8B46-0324-0A4A-3BF94C3B6752}"/>
                </a:ext>
              </a:extLst>
            </p:cNvPr>
            <p:cNvSpPr txBox="1"/>
            <p:nvPr/>
          </p:nvSpPr>
          <p:spPr>
            <a:xfrm>
              <a:off x="449631" y="41943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应用举例：</a:t>
              </a:r>
            </a:p>
          </p:txBody>
        </p:sp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6A79A03-3CB2-1E2E-4529-D7629D499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95608"/>
              </p:ext>
            </p:extLst>
          </p:nvPr>
        </p:nvGraphicFramePr>
        <p:xfrm>
          <a:off x="2218099" y="3515026"/>
          <a:ext cx="9378775" cy="1513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14900" imgH="838200" progId="Equation.DSMT4">
                  <p:embed/>
                </p:oleObj>
              </mc:Choice>
              <mc:Fallback>
                <p:oleObj name="Equation" r:id="rId2" imgW="4914900" imgH="83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099" y="3515026"/>
                        <a:ext cx="9378775" cy="1513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C6DEF1C-F829-F11C-A46D-B9BF616A95F5}"/>
              </a:ext>
            </a:extLst>
          </p:cNvPr>
          <p:cNvSpPr txBox="1"/>
          <p:nvPr/>
        </p:nvSpPr>
        <p:spPr>
          <a:xfrm>
            <a:off x="709612" y="5476415"/>
            <a:ext cx="106962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cs typeface="宋体" panose="02010600030101010101" pitchFamily="2" charset="-122"/>
              </a:rPr>
              <a:t>SE</a:t>
            </a:r>
            <a:r>
              <a:rPr lang="en-US" altLang="zh-CN" sz="2400" dirty="0">
                <a:cs typeface="宋体" panose="02010600030101010101" pitchFamily="2" charset="-122"/>
              </a:rPr>
              <a:t>(</a:t>
            </a:r>
            <a:r>
              <a:rPr lang="en-US" altLang="zh-CN" sz="2400" i="1" dirty="0"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cs typeface="宋体" panose="02010600030101010101" pitchFamily="2" charset="-122"/>
              </a:rPr>
              <a:t>)</a:t>
            </a:r>
            <a:r>
              <a:rPr lang="zh-CN" altLang="zh-CN" sz="2400" dirty="0">
                <a:cs typeface="宋体" panose="02010600030101010101" pitchFamily="2" charset="-122"/>
              </a:rPr>
              <a:t>设为累加路由上各节点收集的信号增益，要求大于预定门限值</a:t>
            </a:r>
            <a:r>
              <a:rPr lang="en-US" altLang="zh-CN" sz="2400" i="1" dirty="0" err="1">
                <a:cs typeface="宋体" panose="02010600030101010101" pitchFamily="2" charset="-122"/>
              </a:rPr>
              <a:t>Se</a:t>
            </a:r>
            <a:r>
              <a:rPr lang="en-US" altLang="zh-CN" sz="2400" baseline="-25000" dirty="0" err="1">
                <a:cs typeface="宋体" panose="02010600030101010101" pitchFamily="2" charset="-122"/>
              </a:rPr>
              <a:t>yes</a:t>
            </a:r>
            <a:endParaRPr lang="en-US" altLang="zh-CN" sz="2400" baseline="-25000" dirty="0">
              <a:cs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cs typeface="宋体" panose="02010600030101010101" pitchFamily="2" charset="-122"/>
              </a:rPr>
              <a:t>EC</a:t>
            </a:r>
            <a:r>
              <a:rPr lang="en-US" altLang="zh-CN" sz="2400" dirty="0">
                <a:cs typeface="宋体" panose="02010600030101010101" pitchFamily="2" charset="-122"/>
              </a:rPr>
              <a:t>(</a:t>
            </a:r>
            <a:r>
              <a:rPr lang="en-US" altLang="zh-CN" sz="2400" i="1" dirty="0"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cs typeface="宋体" panose="02010600030101010101" pitchFamily="2" charset="-122"/>
              </a:rPr>
              <a:t>)</a:t>
            </a:r>
            <a:r>
              <a:rPr lang="en-US" altLang="zh-CN" sz="2400" i="1" dirty="0">
                <a:cs typeface="宋体" panose="02010600030101010101" pitchFamily="2" charset="-122"/>
              </a:rPr>
              <a:t> </a:t>
            </a:r>
            <a:r>
              <a:rPr lang="zh-CN" altLang="en-US" sz="2400" i="1" dirty="0">
                <a:cs typeface="宋体" panose="02010600030101010101" pitchFamily="2" charset="-122"/>
              </a:rPr>
              <a:t>、</a:t>
            </a:r>
            <a:r>
              <a:rPr lang="en-US" altLang="zh-CN" sz="2400" i="1" dirty="0">
                <a:cs typeface="宋体" panose="02010600030101010101" pitchFamily="2" charset="-122"/>
              </a:rPr>
              <a:t>PL</a:t>
            </a:r>
            <a:r>
              <a:rPr lang="en-US" altLang="zh-CN" sz="2400" dirty="0">
                <a:cs typeface="宋体" panose="02010600030101010101" pitchFamily="2" charset="-122"/>
              </a:rPr>
              <a:t>(</a:t>
            </a:r>
            <a:r>
              <a:rPr lang="en-US" altLang="zh-CN" sz="2400" i="1" dirty="0">
                <a:cs typeface="宋体" panose="02010600030101010101" pitchFamily="2" charset="-122"/>
              </a:rPr>
              <a:t>R</a:t>
            </a:r>
            <a:r>
              <a:rPr lang="en-US" altLang="zh-CN" sz="2400" dirty="0">
                <a:cs typeface="宋体" panose="02010600030101010101" pitchFamily="2" charset="-122"/>
              </a:rPr>
              <a:t>)</a:t>
            </a:r>
            <a:r>
              <a:rPr lang="zh-CN" altLang="en-US" sz="2400" dirty="0">
                <a:cs typeface="宋体" panose="02010600030101010101" pitchFamily="2" charset="-122"/>
              </a:rPr>
              <a:t>分别为</a:t>
            </a:r>
            <a:r>
              <a:rPr lang="zh-CN" altLang="zh-CN" sz="24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路由中的</a:t>
            </a:r>
            <a:r>
              <a:rPr lang="zh-CN" altLang="zh-CN" sz="2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能量损耗、路径损耗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150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3080758"/>
              </p:ext>
            </p:extLst>
          </p:nvPr>
        </p:nvGraphicFramePr>
        <p:xfrm>
          <a:off x="2229492" y="10941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CB67B15-A30E-1DEA-FCB9-1AF8C004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0A90A0A-955E-C92C-3EDA-BB3B72A7C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5E2F80-5E24-6D99-3C7E-BCD6AC21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602595-0B7A-F551-7209-4EF3C30C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2266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B6310CA3-D856-2D11-857A-63408A30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3993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" name="Rectangle 10">
            <a:extLst>
              <a:ext uri="{FF2B5EF4-FFF2-40B4-BE49-F238E27FC236}">
                <a16:creationId xmlns:a16="http://schemas.microsoft.com/office/drawing/2014/main" id="{37C936BA-5834-C1C1-29B7-C7BA6A44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3">
            <a:extLst>
              <a:ext uri="{FF2B5EF4-FFF2-40B4-BE49-F238E27FC236}">
                <a16:creationId xmlns:a16="http://schemas.microsoft.com/office/drawing/2014/main" id="{AE989947-78C6-0DBA-7894-EC4F204D1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48" y="43995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6E1331-1291-47F0-8970-0E03F60EAEBD}"/>
              </a:ext>
            </a:extLst>
          </p:cNvPr>
          <p:cNvSpPr txBox="1"/>
          <p:nvPr/>
        </p:nvSpPr>
        <p:spPr>
          <a:xfrm>
            <a:off x="585787" y="3516118"/>
            <a:ext cx="110204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为解决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维数不等的问题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，提出了一种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基于弦长参数的变长粒子群算法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来求解路由</a:t>
            </a:r>
            <a:endParaRPr lang="zh-CN" altLang="en-US" sz="28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4BAB106-AAEA-2826-8751-833D0F7BD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13921"/>
              </p:ext>
            </p:extLst>
          </p:nvPr>
        </p:nvGraphicFramePr>
        <p:xfrm>
          <a:off x="869951" y="68731"/>
          <a:ext cx="6819900" cy="235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40480" imgH="1337945" progId="Visio.Drawing.11">
                  <p:embed/>
                </p:oleObj>
              </mc:Choice>
              <mc:Fallback>
                <p:oleObj r:id="rId2" imgW="3840480" imgH="1337945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4BAB106-AAEA-2826-8751-833D0F7BD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1" y="68731"/>
                        <a:ext cx="6819900" cy="2359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71B5AB-9042-98BC-D66F-5031F3E3A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464264"/>
              </p:ext>
            </p:extLst>
          </p:nvPr>
        </p:nvGraphicFramePr>
        <p:xfrm>
          <a:off x="1248638" y="2666239"/>
          <a:ext cx="59896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253800" progId="Equation.DSMT4">
                  <p:embed/>
                </p:oleObj>
              </mc:Choice>
              <mc:Fallback>
                <p:oleObj name="Equation" r:id="rId4" imgW="279396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771B5AB-9042-98BC-D66F-5031F3E3A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638" y="2666239"/>
                        <a:ext cx="5989638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82A3671-1A67-C5AE-78A8-E51C9BCB5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02810"/>
              </p:ext>
            </p:extLst>
          </p:nvPr>
        </p:nvGraphicFramePr>
        <p:xfrm>
          <a:off x="7939548" y="2603482"/>
          <a:ext cx="3228975" cy="60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241300" progId="Equation.DSMT4">
                  <p:embed/>
                </p:oleObj>
              </mc:Choice>
              <mc:Fallback>
                <p:oleObj name="Equation" r:id="rId6" imgW="1714500" imgH="2413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82A3671-1A67-C5AE-78A8-E51C9BCB5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548" y="2603482"/>
                        <a:ext cx="3228975" cy="607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0BA7AFE-59A8-9F8B-F950-8B386D2D7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90115"/>
              </p:ext>
            </p:extLst>
          </p:nvPr>
        </p:nvGraphicFramePr>
        <p:xfrm>
          <a:off x="3728189" y="4370133"/>
          <a:ext cx="4735621" cy="197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6500" imgH="1016000" progId="Equation.DSMT4">
                  <p:embed/>
                </p:oleObj>
              </mc:Choice>
              <mc:Fallback>
                <p:oleObj name="Equation" r:id="rId8" imgW="2476500" imgH="1016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189" y="4370133"/>
                        <a:ext cx="4735621" cy="1979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4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74398-AE28-ED58-B85A-75D1A7FF8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E42054-41C4-1943-39CE-661226E76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14909"/>
              </p:ext>
            </p:extLst>
          </p:nvPr>
        </p:nvGraphicFramePr>
        <p:xfrm>
          <a:off x="7154863" y="1997959"/>
          <a:ext cx="7524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241200" progId="Equation.DSMT4">
                  <p:embed/>
                </p:oleObj>
              </mc:Choice>
              <mc:Fallback>
                <p:oleObj name="Equation" r:id="rId2" imgW="29196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4E38B2B-1E46-266A-23A7-EE34E623B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1997959"/>
                        <a:ext cx="752475" cy="604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B498829A-0ABC-0DCE-C439-6FE7849B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2266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7D29BB3-BE8A-8F62-03FD-A46C88AF3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368987"/>
              </p:ext>
            </p:extLst>
          </p:nvPr>
        </p:nvGraphicFramePr>
        <p:xfrm>
          <a:off x="7908926" y="2121783"/>
          <a:ext cx="2191976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254" imgH="203112" progId="Equation.DSMT4">
                  <p:embed/>
                </p:oleObj>
              </mc:Choice>
              <mc:Fallback>
                <p:oleObj name="Equation" r:id="rId4" imgW="1028254" imgH="203112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D0C0A81-DA7E-32E5-3296-18509DF29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926" y="2121783"/>
                        <a:ext cx="2191976" cy="414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0C813770-83E6-0E67-704A-897C25E5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2943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1AEF2B7F-D595-5AAE-3C20-474F49ACB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85534"/>
              </p:ext>
            </p:extLst>
          </p:nvPr>
        </p:nvGraphicFramePr>
        <p:xfrm>
          <a:off x="7154863" y="2825118"/>
          <a:ext cx="3870879" cy="54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900" imgH="241300" progId="Equation.DSMT4">
                  <p:embed/>
                </p:oleObj>
              </mc:Choice>
              <mc:Fallback>
                <p:oleObj name="Equation" r:id="rId6" imgW="1739900" imgH="241300" progId="Equation.DSMT4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CEF9BC11-A2E3-FEDC-C318-26B3243DA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2825118"/>
                        <a:ext cx="3870879" cy="541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8">
            <a:extLst>
              <a:ext uri="{FF2B5EF4-FFF2-40B4-BE49-F238E27FC236}">
                <a16:creationId xmlns:a16="http://schemas.microsoft.com/office/drawing/2014/main" id="{830B92D7-899A-CD36-E998-2AE30145D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3993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AB50CB5D-76BC-A190-3141-0F8DE6F1F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603961"/>
              </p:ext>
            </p:extLst>
          </p:nvPr>
        </p:nvGraphicFramePr>
        <p:xfrm>
          <a:off x="7052644" y="3691449"/>
          <a:ext cx="3904539" cy="548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241300" progId="Equation.DSMT4">
                  <p:embed/>
                </p:oleObj>
              </mc:Choice>
              <mc:Fallback>
                <p:oleObj name="Equation" r:id="rId8" imgW="1638300" imgH="241300" progId="Equation.DSMT4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344C79F1-B473-A363-328A-373C3CF2E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644" y="3691449"/>
                        <a:ext cx="3904539" cy="548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13">
            <a:extLst>
              <a:ext uri="{FF2B5EF4-FFF2-40B4-BE49-F238E27FC236}">
                <a16:creationId xmlns:a16="http://schemas.microsoft.com/office/drawing/2014/main" id="{E0B54615-4365-CBE7-8356-4231398CF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548" y="43995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4025DEE0-5277-86BD-50EE-0E5994B60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19197"/>
              </p:ext>
            </p:extLst>
          </p:nvPr>
        </p:nvGraphicFramePr>
        <p:xfrm>
          <a:off x="6884989" y="4392764"/>
          <a:ext cx="920602" cy="582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241200" progId="Equation.DSMT4">
                  <p:embed/>
                </p:oleObj>
              </mc:Choice>
              <mc:Fallback>
                <p:oleObj name="Equation" r:id="rId10" imgW="380880" imgH="241200" progId="Equation.DSMT4">
                  <p:embed/>
                  <p:pic>
                    <p:nvPicPr>
                      <p:cNvPr id="79" name="对象 78">
                        <a:extLst>
                          <a:ext uri="{FF2B5EF4-FFF2-40B4-BE49-F238E27FC236}">
                            <a16:creationId xmlns:a16="http://schemas.microsoft.com/office/drawing/2014/main" id="{A86DB6F4-AECA-0029-E316-BB4273E55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9" y="4392764"/>
                        <a:ext cx="920602" cy="582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BA65AA7C-6650-5712-6755-C6BEA9DD5276}"/>
              </a:ext>
            </a:extLst>
          </p:cNvPr>
          <p:cNvSpPr txBox="1"/>
          <p:nvPr/>
        </p:nvSpPr>
        <p:spPr>
          <a:xfrm>
            <a:off x="7710599" y="4526886"/>
            <a:ext cx="3690826" cy="369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i="1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sink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,15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highlight>
                  <a:srgbClr val="FFFF00"/>
                </a:highlight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zh-CN" sz="1800" kern="100" dirty="0">
                <a:effectLst/>
                <a:highlight>
                  <a:srgbClr val="FFFF00"/>
                </a:highlight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highlight>
                  <a:srgbClr val="FFFF00"/>
                </a:highlight>
                <a:ea typeface="宋体" panose="02010600030101010101" pitchFamily="2" charset="-122"/>
                <a:cs typeface="宋体" panose="02010600030101010101" pitchFamily="2" charset="-122"/>
              </a:rPr>
              <a:t>17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18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i="1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sink)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462A83-0765-E318-EA1F-CD4D92FB52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528" y="1492212"/>
            <a:ext cx="5888472" cy="41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表 6">
            <a:extLst>
              <a:ext uri="{FF2B5EF4-FFF2-40B4-BE49-F238E27FC236}">
                <a16:creationId xmlns:a16="http://schemas.microsoft.com/office/drawing/2014/main" id="{F2954C87-A169-715D-0921-DBD0CEC8898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8"/>
          <a:stretch>
            <a:fillRect/>
          </a:stretch>
        </p:blipFill>
        <p:spPr bwMode="auto">
          <a:xfrm>
            <a:off x="645289" y="1064408"/>
            <a:ext cx="5095875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表 7">
            <a:extLst>
              <a:ext uri="{FF2B5EF4-FFF2-40B4-BE49-F238E27FC236}">
                <a16:creationId xmlns:a16="http://schemas.microsoft.com/office/drawing/2014/main" id="{51534D64-D15C-20BF-78DA-22D4148FEA3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"/>
          <a:stretch>
            <a:fillRect/>
          </a:stretch>
        </p:blipFill>
        <p:spPr bwMode="auto">
          <a:xfrm>
            <a:off x="6007864" y="1064408"/>
            <a:ext cx="5267328" cy="470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924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94">
            <a:extLst>
              <a:ext uri="{FF2B5EF4-FFF2-40B4-BE49-F238E27FC236}">
                <a16:creationId xmlns:a16="http://schemas.microsoft.com/office/drawing/2014/main" id="{E6B74FB8-9830-55C4-01E7-DDA6FBD56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t="9343" r="14746" b="9767"/>
          <a:stretch>
            <a:fillRect/>
          </a:stretch>
        </p:blipFill>
        <p:spPr bwMode="auto">
          <a:xfrm>
            <a:off x="489332" y="530912"/>
            <a:ext cx="5299549" cy="493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91">
            <a:extLst>
              <a:ext uri="{FF2B5EF4-FFF2-40B4-BE49-F238E27FC236}">
                <a16:creationId xmlns:a16="http://schemas.microsoft.com/office/drawing/2014/main" id="{75885E83-7BE6-B3DB-B289-58AC1112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9267" r="13324" b="9509"/>
          <a:stretch>
            <a:fillRect/>
          </a:stretch>
        </p:blipFill>
        <p:spPr bwMode="auto">
          <a:xfrm>
            <a:off x="6314984" y="602102"/>
            <a:ext cx="5402607" cy="486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A3ECF2-CC63-EDFF-22EC-92F41A17986E}"/>
              </a:ext>
            </a:extLst>
          </p:cNvPr>
          <p:cNvSpPr txBox="1"/>
          <p:nvPr/>
        </p:nvSpPr>
        <p:spPr>
          <a:xfrm>
            <a:off x="708407" y="5582057"/>
            <a:ext cx="4844094" cy="4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Times-Roman"/>
                <a:ea typeface="宋体" panose="02010600030101010101" pitchFamily="2" charset="-122"/>
                <a:cs typeface="Times-Roman"/>
              </a:rPr>
              <a:t>CLP-VDPSO-MAR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with 400 nodes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B4A561-7F5C-16D9-A0B0-2070879F27FC}"/>
              </a:ext>
            </a:extLst>
          </p:cNvPr>
          <p:cNvSpPr txBox="1"/>
          <p:nvPr/>
        </p:nvSpPr>
        <p:spPr>
          <a:xfrm>
            <a:off x="6537707" y="5582054"/>
            <a:ext cx="4280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l"/>
            <a:r>
              <a:rPr lang="en-US" altLang="zh-CN" sz="2000" kern="0" dirty="0">
                <a:effectLst/>
                <a:latin typeface="Times-Roman"/>
                <a:ea typeface="宋体" panose="02010600030101010101" pitchFamily="2" charset="-122"/>
                <a:cs typeface="Times-Roman"/>
              </a:rPr>
              <a:t>      GA -MAR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with 400 nodes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55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218482B-DF62-EA41-ACA1-352449FB1CFC}"/>
              </a:ext>
            </a:extLst>
          </p:cNvPr>
          <p:cNvGrpSpPr/>
          <p:nvPr/>
        </p:nvGrpSpPr>
        <p:grpSpPr>
          <a:xfrm>
            <a:off x="406400" y="209949"/>
            <a:ext cx="5689600" cy="885600"/>
            <a:chOff x="406400" y="4151133"/>
            <a:chExt cx="5689600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1BE3499-01A4-17F3-C3B1-1472F3869012}"/>
                </a:ext>
              </a:extLst>
            </p:cNvPr>
            <p:cNvSpPr/>
            <p:nvPr/>
          </p:nvSpPr>
          <p:spPr>
            <a:xfrm>
              <a:off x="406400" y="41511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A8AA1062-6EE8-0549-E1E4-C143AAE29C40}"/>
                </a:ext>
              </a:extLst>
            </p:cNvPr>
            <p:cNvSpPr txBox="1"/>
            <p:nvPr/>
          </p:nvSpPr>
          <p:spPr>
            <a:xfrm>
              <a:off x="449631" y="41943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粒子群算法的应用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1310DC4-37DA-71D8-FFF8-732CCBBC1CA2}"/>
              </a:ext>
            </a:extLst>
          </p:cNvPr>
          <p:cNvSpPr txBox="1"/>
          <p:nvPr/>
        </p:nvSpPr>
        <p:spPr>
          <a:xfrm>
            <a:off x="519057" y="1224921"/>
            <a:ext cx="11296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24292F"/>
                </a:solidFill>
                <a:effectLst/>
              </a:rPr>
              <a:t>PSO</a:t>
            </a:r>
            <a:r>
              <a:rPr lang="zh-CN" altLang="en-US" sz="2800" b="0" i="0" dirty="0">
                <a:solidFill>
                  <a:srgbClr val="24292F"/>
                </a:solidFill>
                <a:effectLst/>
              </a:rPr>
              <a:t>在多个领域得到了广泛应用，显示出其强大的适应性和有效性：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D20F4D-6B25-019B-4D4C-4D24B82CB21B}"/>
              </a:ext>
            </a:extLst>
          </p:cNvPr>
          <p:cNvSpPr txBox="1"/>
          <p:nvPr/>
        </p:nvSpPr>
        <p:spPr>
          <a:xfrm>
            <a:off x="449631" y="1774820"/>
            <a:ext cx="114354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0070C0"/>
                </a:solidFill>
                <a:effectLst/>
                <a:latin typeface="-apple-system"/>
              </a:rPr>
              <a:t>工程设计领域</a:t>
            </a:r>
            <a:r>
              <a:rPr lang="zh-CN" altLang="en-US" sz="2800" b="0" i="0" dirty="0">
                <a:solidFill>
                  <a:srgbClr val="24292F"/>
                </a:solidFill>
                <a:effectLst/>
                <a:latin typeface="-apple-system"/>
              </a:rPr>
              <a:t>：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24292F"/>
                </a:solidFill>
                <a:effectLst/>
                <a:latin typeface="-apple-system"/>
              </a:rPr>
              <a:t>机械结构设计</a:t>
            </a:r>
            <a:r>
              <a:rPr lang="zh-CN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：如板壳结构等，通过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PSO</a:t>
            </a:r>
            <a:r>
              <a:rPr lang="zh-CN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优化设计，找到满足特定性能指标的最优设计方案。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24292F"/>
                </a:solidFill>
                <a:effectLst/>
                <a:latin typeface="-apple-system"/>
              </a:rPr>
              <a:t>电路设计</a:t>
            </a:r>
            <a:r>
              <a:rPr lang="zh-CN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：如滤波器设计、放大器设计等，通过优化电路参数，提高电路的性能和效率。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0070C0"/>
                </a:solidFill>
                <a:effectLst/>
                <a:latin typeface="-apple-system"/>
              </a:rPr>
              <a:t>机器学习和人工智能</a:t>
            </a:r>
            <a:r>
              <a:rPr lang="zh-CN" altLang="en-US" sz="2800" b="0" i="0" dirty="0">
                <a:solidFill>
                  <a:srgbClr val="24292F"/>
                </a:solidFill>
                <a:effectLst/>
                <a:latin typeface="-apple-system"/>
              </a:rPr>
              <a:t>：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24292F"/>
                </a:solidFill>
                <a:effectLst/>
                <a:latin typeface="-apple-system"/>
              </a:rPr>
              <a:t>神经网络训练</a:t>
            </a:r>
            <a:r>
              <a:rPr lang="zh-CN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：用于模型参数优化、特征权重学习等任务。</a:t>
            </a:r>
            <a:endParaRPr lang="en-US" altLang="zh-CN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70C0"/>
                </a:solidFill>
                <a:latin typeface="-apple-system"/>
              </a:rPr>
              <a:t>组合优化</a:t>
            </a:r>
            <a:r>
              <a:rPr lang="zh-CN" altLang="en-US" sz="2800" dirty="0">
                <a:solidFill>
                  <a:srgbClr val="24292F"/>
                </a:solidFill>
                <a:latin typeface="-apple-system"/>
              </a:rPr>
              <a:t>：</a:t>
            </a:r>
            <a:endParaRPr lang="en-US" altLang="zh-CN" sz="2800" dirty="0">
              <a:solidFill>
                <a:srgbClr val="24292F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4292F"/>
                </a:solidFill>
                <a:latin typeface="-apple-system"/>
              </a:rPr>
              <a:t>如任务分配、车间调度等。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70C0"/>
                </a:solidFill>
                <a:latin typeface="-apple-system"/>
              </a:rPr>
              <a:t>天线阵列设计</a:t>
            </a:r>
            <a:r>
              <a:rPr lang="zh-CN" altLang="en-US" sz="2800" dirty="0">
                <a:solidFill>
                  <a:srgbClr val="24292F"/>
                </a:solidFill>
                <a:latin typeface="-apple-system"/>
              </a:rPr>
              <a:t>：</a:t>
            </a:r>
            <a:endParaRPr lang="en-US" altLang="zh-CN" sz="2800" dirty="0">
              <a:solidFill>
                <a:srgbClr val="24292F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4292F"/>
                </a:solidFill>
                <a:latin typeface="-apple-system"/>
              </a:rPr>
              <a:t>天线阵列方向图设计</a:t>
            </a:r>
            <a:endParaRPr lang="zh-CN" altLang="en-US" sz="2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646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C262F1-743E-8E58-F21C-DC9A2A07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85" y="3051672"/>
            <a:ext cx="7426442" cy="36559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30C8917-D695-4C2B-955C-BACC6AD36852}"/>
              </a:ext>
            </a:extLst>
          </p:cNvPr>
          <p:cNvSpPr txBox="1"/>
          <p:nvPr/>
        </p:nvSpPr>
        <p:spPr>
          <a:xfrm>
            <a:off x="147810" y="524831"/>
            <a:ext cx="10906125" cy="2085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200"/>
              </a:lnSpc>
            </a:pP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200"/>
              </a:lnSpc>
            </a:pP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）粒子群算法的缩写是</a:t>
            </a:r>
            <a:r>
              <a:rPr lang="en-US" altLang="zh-CN" sz="2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，它模拟了自然界中</a:t>
            </a:r>
            <a:r>
              <a:rPr lang="en-US" altLang="zh-CN" sz="2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过程而提出。在粒子群算法中，最关键的两个变量分别是</a:t>
            </a:r>
            <a:r>
              <a:rPr lang="en-US" altLang="zh-CN" sz="2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ts val="2200"/>
              </a:lnSpc>
            </a:pP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ts val="2200"/>
              </a:lnSpc>
            </a:pP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ts val="22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）粒子群算法的每一次迭代之后，都会得到一个</a:t>
            </a:r>
            <a:r>
              <a:rPr lang="en-US" altLang="zh-CN" sz="2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局部最优解和</a:t>
            </a:r>
            <a:r>
              <a:rPr lang="en-US" altLang="zh-CN" sz="2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局部最优解。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0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059096-8F96-B868-F735-C26E1CFA8F2B}"/>
              </a:ext>
            </a:extLst>
          </p:cNvPr>
          <p:cNvSpPr txBox="1"/>
          <p:nvPr/>
        </p:nvSpPr>
        <p:spPr>
          <a:xfrm>
            <a:off x="519113" y="257324"/>
            <a:ext cx="1047658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专题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：混合或者其他群智能算法求解实际问题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E1298E-D26A-BD0F-3580-EB2E0F86E7FD}"/>
              </a:ext>
            </a:extLst>
          </p:cNvPr>
          <p:cNvSpPr txBox="1">
            <a:spLocks noChangeArrowheads="1"/>
          </p:cNvSpPr>
          <p:nvPr/>
        </p:nvSpPr>
        <p:spPr>
          <a:xfrm>
            <a:off x="519113" y="1370873"/>
            <a:ext cx="11324020" cy="4807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44500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ea typeface="黑体" panose="02010609060101010101" pitchFamily="49" charset="-122"/>
              </a:rPr>
              <a:t>     结合实际应用问题，找一篇用混合算法（限两种算法）或者采用其他群智能算法求解该问题的文章，</a:t>
            </a: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a typeface="黑体" panose="02010609060101010101" pitchFamily="49" charset="-122"/>
              </a:rPr>
              <a:t>用</a:t>
            </a:r>
            <a:r>
              <a:rPr lang="en-US" altLang="zh-CN" b="1" dirty="0"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ea typeface="黑体" panose="02010609060101010101" pitchFamily="49" charset="-122"/>
              </a:rPr>
              <a:t>进行汇报，内容包含：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marL="546100" indent="-457200" algn="just">
              <a:defRPr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实际问题的描述：目标函数，决策变量，约束条件等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6100" indent="-457200" algn="just">
              <a:defRPr/>
            </a:pP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6100" indent="-457200" algn="just">
              <a:defRPr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混合算法细节：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03300" lvl="1" indent="-457200" algn="just">
              <a:defRPr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汇报要求同专题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1003300" lvl="1" indent="-457200" algn="just">
              <a:defRPr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重点讲清楚：两种算法在哪些地方进行了混合，混合后的效果（图、表）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6100" lvl="1" indent="0" algn="just">
              <a:buNone/>
              <a:defRPr/>
            </a:pP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19138" lvl="1" indent="0">
              <a:buFont typeface="Wingdings" panose="05000000000000000000" pitchFamily="2" charset="2"/>
              <a:buNone/>
              <a:defRPr/>
            </a:pPr>
            <a:endParaRPr lang="zh-CN" altLang="en-US" b="1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89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B3DAC850-EB5A-CC88-1855-FCBC83523DF1}"/>
              </a:ext>
            </a:extLst>
          </p:cNvPr>
          <p:cNvGrpSpPr>
            <a:grpSpLocks/>
          </p:cNvGrpSpPr>
          <p:nvPr/>
        </p:nvGrpSpPr>
        <p:grpSpPr bwMode="auto">
          <a:xfrm>
            <a:off x="7680096" y="2207234"/>
            <a:ext cx="2079625" cy="1390650"/>
            <a:chOff x="1303" y="1686"/>
            <a:chExt cx="2573" cy="1669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D936247D-6139-D803-FCB1-2CF62E8CE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43071C21-E14C-25F9-810D-FBD5DB488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7">
                <a:extLst>
                  <a:ext uri="{FF2B5EF4-FFF2-40B4-BE49-F238E27FC236}">
                    <a16:creationId xmlns:a16="http://schemas.microsoft.com/office/drawing/2014/main" id="{7CB84A97-9F61-DE4F-E7B0-CA5D2F39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9BB00BB2-A92E-1A61-01EF-C87E067C4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FED2DBE2-0603-6C43-5D3A-78A71C7B5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0282F0D6-5D01-B315-8671-8F7CB1525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56577848-26F3-D8CC-FC3A-28DE6836A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Oval 12">
                <a:extLst>
                  <a:ext uri="{FF2B5EF4-FFF2-40B4-BE49-F238E27FC236}">
                    <a16:creationId xmlns:a16="http://schemas.microsoft.com/office/drawing/2014/main" id="{95A720F4-3949-D155-DCF8-EB24FF89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4C2DC474-454B-4816-AEA3-E967AE6FB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66" name="Oval 14">
                <a:extLst>
                  <a:ext uri="{FF2B5EF4-FFF2-40B4-BE49-F238E27FC236}">
                    <a16:creationId xmlns:a16="http://schemas.microsoft.com/office/drawing/2014/main" id="{CE6171C0-3058-F6A6-0FCA-49CA85B9F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15">
                <a:extLst>
                  <a:ext uri="{FF2B5EF4-FFF2-40B4-BE49-F238E27FC236}">
                    <a16:creationId xmlns:a16="http://schemas.microsoft.com/office/drawing/2014/main" id="{983F202F-9E36-EBFA-0AF3-703D7FEA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1A049CA6-B40A-9C40-DBB3-34270E93B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46" name="Group 17">
                <a:extLst>
                  <a:ext uri="{FF2B5EF4-FFF2-40B4-BE49-F238E27FC236}">
                    <a16:creationId xmlns:a16="http://schemas.microsoft.com/office/drawing/2014/main" id="{5EB04494-A1DB-8B01-8721-E0AA308D8C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49" name="Freeform 18">
                  <a:extLst>
                    <a:ext uri="{FF2B5EF4-FFF2-40B4-BE49-F238E27FC236}">
                      <a16:creationId xmlns:a16="http://schemas.microsoft.com/office/drawing/2014/main" id="{86BE51DB-E2EF-10BD-0453-72FBD99E7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9">
                  <a:extLst>
                    <a:ext uri="{FF2B5EF4-FFF2-40B4-BE49-F238E27FC236}">
                      <a16:creationId xmlns:a16="http://schemas.microsoft.com/office/drawing/2014/main" id="{2F5CAA97-F01A-3130-F36C-1E9B6754E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1" name="Group 20">
                  <a:extLst>
                    <a:ext uri="{FF2B5EF4-FFF2-40B4-BE49-F238E27FC236}">
                      <a16:creationId xmlns:a16="http://schemas.microsoft.com/office/drawing/2014/main" id="{A6562B22-4B0C-25D2-F01A-E82D5BEA5A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FFF41193-D1B3-70BE-0947-9A0A3F61BD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" name="Group 22">
                    <a:extLst>
                      <a:ext uri="{FF2B5EF4-FFF2-40B4-BE49-F238E27FC236}">
                        <a16:creationId xmlns:a16="http://schemas.microsoft.com/office/drawing/2014/main" id="{9A8F3916-91DE-8107-E7E3-0AD471C9E5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64" name="Freeform 23">
                      <a:extLst>
                        <a:ext uri="{FF2B5EF4-FFF2-40B4-BE49-F238E27FC236}">
                          <a16:creationId xmlns:a16="http://schemas.microsoft.com/office/drawing/2014/main" id="{713D4CE3-01A7-F748-EE89-9AE48DC7EF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Freeform 24">
                      <a:extLst>
                        <a:ext uri="{FF2B5EF4-FFF2-40B4-BE49-F238E27FC236}">
                          <a16:creationId xmlns:a16="http://schemas.microsoft.com/office/drawing/2014/main" id="{DD1D5679-83C9-3E33-9815-C82159944F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2" name="Freeform 25">
                  <a:extLst>
                    <a:ext uri="{FF2B5EF4-FFF2-40B4-BE49-F238E27FC236}">
                      <a16:creationId xmlns:a16="http://schemas.microsoft.com/office/drawing/2014/main" id="{164206AD-50E8-E5D1-9997-03FB19A382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Freeform 26">
                  <a:extLst>
                    <a:ext uri="{FF2B5EF4-FFF2-40B4-BE49-F238E27FC236}">
                      <a16:creationId xmlns:a16="http://schemas.microsoft.com/office/drawing/2014/main" id="{472EABF3-89F1-F0B8-5FB8-F9BC944183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4" name="Group 27">
                  <a:extLst>
                    <a:ext uri="{FF2B5EF4-FFF2-40B4-BE49-F238E27FC236}">
                      <a16:creationId xmlns:a16="http://schemas.microsoft.com/office/drawing/2014/main" id="{020084F0-278C-2399-9349-F957C1A188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59" name="Freeform 28">
                    <a:extLst>
                      <a:ext uri="{FF2B5EF4-FFF2-40B4-BE49-F238E27FC236}">
                        <a16:creationId xmlns:a16="http://schemas.microsoft.com/office/drawing/2014/main" id="{6F1EBC0C-7044-3EA8-318A-144AD98A8E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29">
                    <a:extLst>
                      <a:ext uri="{FF2B5EF4-FFF2-40B4-BE49-F238E27FC236}">
                        <a16:creationId xmlns:a16="http://schemas.microsoft.com/office/drawing/2014/main" id="{1913D8EE-205A-3E78-5BD8-2F6AA107EA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30">
                    <a:extLst>
                      <a:ext uri="{FF2B5EF4-FFF2-40B4-BE49-F238E27FC236}">
                        <a16:creationId xmlns:a16="http://schemas.microsoft.com/office/drawing/2014/main" id="{7374C73A-73A5-2FFB-7A94-126AA96EDC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" name="Group 31">
                  <a:extLst>
                    <a:ext uri="{FF2B5EF4-FFF2-40B4-BE49-F238E27FC236}">
                      <a16:creationId xmlns:a16="http://schemas.microsoft.com/office/drawing/2014/main" id="{3F3E3DF7-D568-720F-AF09-9D9AABAF7C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57" name="Freeform 32">
                    <a:extLst>
                      <a:ext uri="{FF2B5EF4-FFF2-40B4-BE49-F238E27FC236}">
                        <a16:creationId xmlns:a16="http://schemas.microsoft.com/office/drawing/2014/main" id="{8AAEAC98-0466-7095-8458-A87565CE11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33">
                    <a:extLst>
                      <a:ext uri="{FF2B5EF4-FFF2-40B4-BE49-F238E27FC236}">
                        <a16:creationId xmlns:a16="http://schemas.microsoft.com/office/drawing/2014/main" id="{6A0E6D17-3740-E6AE-9530-D1E92E3759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" name="Freeform 34">
                  <a:extLst>
                    <a:ext uri="{FF2B5EF4-FFF2-40B4-BE49-F238E27FC236}">
                      <a16:creationId xmlns:a16="http://schemas.microsoft.com/office/drawing/2014/main" id="{6BDE4358-1854-57C4-E1BC-5BD2F0CA7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Freeform 35">
                <a:extLst>
                  <a:ext uri="{FF2B5EF4-FFF2-40B4-BE49-F238E27FC236}">
                    <a16:creationId xmlns:a16="http://schemas.microsoft.com/office/drawing/2014/main" id="{268738C2-DA9D-21B0-7694-D9C2E7433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36">
                <a:extLst>
                  <a:ext uri="{FF2B5EF4-FFF2-40B4-BE49-F238E27FC236}">
                    <a16:creationId xmlns:a16="http://schemas.microsoft.com/office/drawing/2014/main" id="{E935AB80-FA1C-8A32-DABB-CE796C530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37">
              <a:extLst>
                <a:ext uri="{FF2B5EF4-FFF2-40B4-BE49-F238E27FC236}">
                  <a16:creationId xmlns:a16="http://schemas.microsoft.com/office/drawing/2014/main" id="{3BE83F51-A586-F674-575D-B2929E81D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34" name="Group 38">
                <a:extLst>
                  <a:ext uri="{FF2B5EF4-FFF2-40B4-BE49-F238E27FC236}">
                    <a16:creationId xmlns:a16="http://schemas.microsoft.com/office/drawing/2014/main" id="{DFC9F3D7-06F3-B0A0-B7F3-0EDF3DEEE1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41" name="Freeform 39">
                  <a:extLst>
                    <a:ext uri="{FF2B5EF4-FFF2-40B4-BE49-F238E27FC236}">
                      <a16:creationId xmlns:a16="http://schemas.microsoft.com/office/drawing/2014/main" id="{B7849DE2-C844-8D8D-1B23-9496C2D4A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40">
                  <a:extLst>
                    <a:ext uri="{FF2B5EF4-FFF2-40B4-BE49-F238E27FC236}">
                      <a16:creationId xmlns:a16="http://schemas.microsoft.com/office/drawing/2014/main" id="{DFB6BECD-ACB9-658E-3C32-AE75A47E6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CCC19F5D-D9EC-9AD9-E596-5FFFF64416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42">
                  <a:extLst>
                    <a:ext uri="{FF2B5EF4-FFF2-40B4-BE49-F238E27FC236}">
                      <a16:creationId xmlns:a16="http://schemas.microsoft.com/office/drawing/2014/main" id="{408C6F9E-C280-9637-F4DD-A6A3B4DF28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43">
                  <a:extLst>
                    <a:ext uri="{FF2B5EF4-FFF2-40B4-BE49-F238E27FC236}">
                      <a16:creationId xmlns:a16="http://schemas.microsoft.com/office/drawing/2014/main" id="{45026092-EC55-042A-2467-C4E0DF02D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44">
                <a:extLst>
                  <a:ext uri="{FF2B5EF4-FFF2-40B4-BE49-F238E27FC236}">
                    <a16:creationId xmlns:a16="http://schemas.microsoft.com/office/drawing/2014/main" id="{0D3F90E2-EE04-4C60-A852-52C2BD989C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39" name="Oval 45">
                  <a:extLst>
                    <a:ext uri="{FF2B5EF4-FFF2-40B4-BE49-F238E27FC236}">
                      <a16:creationId xmlns:a16="http://schemas.microsoft.com/office/drawing/2014/main" id="{5581F95B-D56A-A21E-B049-02D053CE6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Oval 46">
                  <a:extLst>
                    <a:ext uri="{FF2B5EF4-FFF2-40B4-BE49-F238E27FC236}">
                      <a16:creationId xmlns:a16="http://schemas.microsoft.com/office/drawing/2014/main" id="{D12005B7-1191-1170-1227-010BB143D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47">
                <a:extLst>
                  <a:ext uri="{FF2B5EF4-FFF2-40B4-BE49-F238E27FC236}">
                    <a16:creationId xmlns:a16="http://schemas.microsoft.com/office/drawing/2014/main" id="{83D7B56A-4C99-24AF-190E-E6E963DF5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37" name="Oval 48">
                  <a:extLst>
                    <a:ext uri="{FF2B5EF4-FFF2-40B4-BE49-F238E27FC236}">
                      <a16:creationId xmlns:a16="http://schemas.microsoft.com/office/drawing/2014/main" id="{5D4CD80E-57A0-B5BF-68B6-10A7E0E2B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Oval 49">
                  <a:extLst>
                    <a:ext uri="{FF2B5EF4-FFF2-40B4-BE49-F238E27FC236}">
                      <a16:creationId xmlns:a16="http://schemas.microsoft.com/office/drawing/2014/main" id="{E04FA23B-8B08-7CBC-2626-1DAB0AA86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" name="Freeform 50">
              <a:extLst>
                <a:ext uri="{FF2B5EF4-FFF2-40B4-BE49-F238E27FC236}">
                  <a16:creationId xmlns:a16="http://schemas.microsoft.com/office/drawing/2014/main" id="{2C38A38E-0242-A626-6160-DD6FD080B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D17E69CE-A65B-0526-1810-6FC6B748F0D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2" name="Freeform 52">
                <a:extLst>
                  <a:ext uri="{FF2B5EF4-FFF2-40B4-BE49-F238E27FC236}">
                    <a16:creationId xmlns:a16="http://schemas.microsoft.com/office/drawing/2014/main" id="{18F57CAB-6BB9-665A-31BB-A40EE2AFE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53">
                <a:extLst>
                  <a:ext uri="{FF2B5EF4-FFF2-40B4-BE49-F238E27FC236}">
                    <a16:creationId xmlns:a16="http://schemas.microsoft.com/office/drawing/2014/main" id="{8C16C240-2B58-13D0-5E12-F804F7C6A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54">
                <a:extLst>
                  <a:ext uri="{FF2B5EF4-FFF2-40B4-BE49-F238E27FC236}">
                    <a16:creationId xmlns:a16="http://schemas.microsoft.com/office/drawing/2014/main" id="{5BD81C89-1395-63A8-338B-6AA3D7CEC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5">
                <a:extLst>
                  <a:ext uri="{FF2B5EF4-FFF2-40B4-BE49-F238E27FC236}">
                    <a16:creationId xmlns:a16="http://schemas.microsoft.com/office/drawing/2014/main" id="{578C4E1E-6649-C877-A53E-7F146A480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56">
                <a:extLst>
                  <a:ext uri="{FF2B5EF4-FFF2-40B4-BE49-F238E27FC236}">
                    <a16:creationId xmlns:a16="http://schemas.microsoft.com/office/drawing/2014/main" id="{86EF6DA8-1451-6AE7-D099-5E7C28D1E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57">
                <a:extLst>
                  <a:ext uri="{FF2B5EF4-FFF2-40B4-BE49-F238E27FC236}">
                    <a16:creationId xmlns:a16="http://schemas.microsoft.com/office/drawing/2014/main" id="{937223A2-F9D1-0DE2-231D-74D47567B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58">
                <a:extLst>
                  <a:ext uri="{FF2B5EF4-FFF2-40B4-BE49-F238E27FC236}">
                    <a16:creationId xmlns:a16="http://schemas.microsoft.com/office/drawing/2014/main" id="{EE069740-ADE5-E4C6-83E2-3F79E108E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59">
                <a:extLst>
                  <a:ext uri="{FF2B5EF4-FFF2-40B4-BE49-F238E27FC236}">
                    <a16:creationId xmlns:a16="http://schemas.microsoft.com/office/drawing/2014/main" id="{5AFBCCD3-9E9E-D2B3-6242-378A558DE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60">
                <a:extLst>
                  <a:ext uri="{FF2B5EF4-FFF2-40B4-BE49-F238E27FC236}">
                    <a16:creationId xmlns:a16="http://schemas.microsoft.com/office/drawing/2014/main" id="{43129FEE-9C33-A5FA-DA50-F7F441D84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61">
                <a:extLst>
                  <a:ext uri="{FF2B5EF4-FFF2-40B4-BE49-F238E27FC236}">
                    <a16:creationId xmlns:a16="http://schemas.microsoft.com/office/drawing/2014/main" id="{413344C5-AB78-AEC2-FDAF-A38A657AC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62">
                <a:extLst>
                  <a:ext uri="{FF2B5EF4-FFF2-40B4-BE49-F238E27FC236}">
                    <a16:creationId xmlns:a16="http://schemas.microsoft.com/office/drawing/2014/main" id="{582E70F0-CD08-5B6A-8BF1-07D539981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63">
                <a:extLst>
                  <a:ext uri="{FF2B5EF4-FFF2-40B4-BE49-F238E27FC236}">
                    <a16:creationId xmlns:a16="http://schemas.microsoft.com/office/drawing/2014/main" id="{DE38C90C-3B6A-F4FF-45A0-CEF7D3AA3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64">
                <a:extLst>
                  <a:ext uri="{FF2B5EF4-FFF2-40B4-BE49-F238E27FC236}">
                    <a16:creationId xmlns:a16="http://schemas.microsoft.com/office/drawing/2014/main" id="{0A2B36CB-7D64-2447-BA74-37BAE6CDE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65">
                <a:extLst>
                  <a:ext uri="{FF2B5EF4-FFF2-40B4-BE49-F238E27FC236}">
                    <a16:creationId xmlns:a16="http://schemas.microsoft.com/office/drawing/2014/main" id="{94020CBB-03C5-729D-D7F5-39D469390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66">
                <a:extLst>
                  <a:ext uri="{FF2B5EF4-FFF2-40B4-BE49-F238E27FC236}">
                    <a16:creationId xmlns:a16="http://schemas.microsoft.com/office/drawing/2014/main" id="{1B483A43-A900-4BFF-B586-86A711FA9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67">
                <a:extLst>
                  <a:ext uri="{FF2B5EF4-FFF2-40B4-BE49-F238E27FC236}">
                    <a16:creationId xmlns:a16="http://schemas.microsoft.com/office/drawing/2014/main" id="{51503608-39C6-175D-441E-C7E0F8E51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80ED364F-E4E3-19EC-F5F0-19BB8EA26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7154C448-D0B6-395B-E265-036742886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70">
                <a:extLst>
                  <a:ext uri="{FF2B5EF4-FFF2-40B4-BE49-F238E27FC236}">
                    <a16:creationId xmlns:a16="http://schemas.microsoft.com/office/drawing/2014/main" id="{9E427CF1-5920-7741-01CE-0C8B21895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71">
                <a:extLst>
                  <a:ext uri="{FF2B5EF4-FFF2-40B4-BE49-F238E27FC236}">
                    <a16:creationId xmlns:a16="http://schemas.microsoft.com/office/drawing/2014/main" id="{551891B1-5523-CEE0-713D-3E82A01D9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72">
                <a:extLst>
                  <a:ext uri="{FF2B5EF4-FFF2-40B4-BE49-F238E27FC236}">
                    <a16:creationId xmlns:a16="http://schemas.microsoft.com/office/drawing/2014/main" id="{3C0A7FF5-8CD6-421B-73F2-1E65F9F8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73">
                <a:extLst>
                  <a:ext uri="{FF2B5EF4-FFF2-40B4-BE49-F238E27FC236}">
                    <a16:creationId xmlns:a16="http://schemas.microsoft.com/office/drawing/2014/main" id="{41678A00-8901-069E-7610-E8A05ECF6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4" name="Group 75">
            <a:extLst>
              <a:ext uri="{FF2B5EF4-FFF2-40B4-BE49-F238E27FC236}">
                <a16:creationId xmlns:a16="http://schemas.microsoft.com/office/drawing/2014/main" id="{CD07CFA4-8214-D489-CF41-193DEB1C810E}"/>
              </a:ext>
            </a:extLst>
          </p:cNvPr>
          <p:cNvGrpSpPr>
            <a:grpSpLocks/>
          </p:cNvGrpSpPr>
          <p:nvPr/>
        </p:nvGrpSpPr>
        <p:grpSpPr bwMode="auto">
          <a:xfrm>
            <a:off x="1355496" y="4721834"/>
            <a:ext cx="1593850" cy="1631950"/>
            <a:chOff x="2051" y="1696"/>
            <a:chExt cx="1004" cy="1028"/>
          </a:xfrm>
        </p:grpSpPr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F577423C-2D8C-A066-D560-BF3BCB3707C1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" name="Group 77">
              <a:extLst>
                <a:ext uri="{FF2B5EF4-FFF2-40B4-BE49-F238E27FC236}">
                  <a16:creationId xmlns:a16="http://schemas.microsoft.com/office/drawing/2014/main" id="{FC6D5A34-2C04-554E-524C-A6F88968F4D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120" name="Freeform 78">
                <a:extLst>
                  <a:ext uri="{FF2B5EF4-FFF2-40B4-BE49-F238E27FC236}">
                    <a16:creationId xmlns:a16="http://schemas.microsoft.com/office/drawing/2014/main" id="{3715A475-1731-9E2E-790F-4E000F4BF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BD5FEEA3-8D98-112D-7DB1-C9455183B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6338B6B9-BB2D-6D33-1D1B-B5C92A8C6966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8" name="Group 81">
              <a:extLst>
                <a:ext uri="{FF2B5EF4-FFF2-40B4-BE49-F238E27FC236}">
                  <a16:creationId xmlns:a16="http://schemas.microsoft.com/office/drawing/2014/main" id="{00FCB940-456F-B9F5-FA9B-A388074925B1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113" name="Group 82">
                <a:extLst>
                  <a:ext uri="{FF2B5EF4-FFF2-40B4-BE49-F238E27FC236}">
                    <a16:creationId xmlns:a16="http://schemas.microsoft.com/office/drawing/2014/main" id="{9544867E-0A9A-C902-B615-E96C3C26D4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118" name="Freeform 83">
                  <a:extLst>
                    <a:ext uri="{FF2B5EF4-FFF2-40B4-BE49-F238E27FC236}">
                      <a16:creationId xmlns:a16="http://schemas.microsoft.com/office/drawing/2014/main" id="{5F20BCE4-6DF7-003E-2AF4-E00AE960D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84">
                  <a:extLst>
                    <a:ext uri="{FF2B5EF4-FFF2-40B4-BE49-F238E27FC236}">
                      <a16:creationId xmlns:a16="http://schemas.microsoft.com/office/drawing/2014/main" id="{92B8AB28-BB51-01C1-E223-B6B7616F6B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" name="Group 85">
                <a:extLst>
                  <a:ext uri="{FF2B5EF4-FFF2-40B4-BE49-F238E27FC236}">
                    <a16:creationId xmlns:a16="http://schemas.microsoft.com/office/drawing/2014/main" id="{E4A41EBA-C8FD-9655-568F-0A608EDB32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115" name="Freeform 86">
                  <a:extLst>
                    <a:ext uri="{FF2B5EF4-FFF2-40B4-BE49-F238E27FC236}">
                      <a16:creationId xmlns:a16="http://schemas.microsoft.com/office/drawing/2014/main" id="{0B6466BA-A934-F099-0439-D11161E92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87">
                  <a:extLst>
                    <a:ext uri="{FF2B5EF4-FFF2-40B4-BE49-F238E27FC236}">
                      <a16:creationId xmlns:a16="http://schemas.microsoft.com/office/drawing/2014/main" id="{8C7E12B6-FAC4-F48C-BE14-28BADF618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88">
                  <a:extLst>
                    <a:ext uri="{FF2B5EF4-FFF2-40B4-BE49-F238E27FC236}">
                      <a16:creationId xmlns:a16="http://schemas.microsoft.com/office/drawing/2014/main" id="{D9FDFE94-0F09-BD65-74F2-054FBEB7B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9" name="Group 89">
              <a:extLst>
                <a:ext uri="{FF2B5EF4-FFF2-40B4-BE49-F238E27FC236}">
                  <a16:creationId xmlns:a16="http://schemas.microsoft.com/office/drawing/2014/main" id="{11C90B2A-1A7C-C387-C61C-09B96D13594D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97" name="Group 90">
                <a:extLst>
                  <a:ext uri="{FF2B5EF4-FFF2-40B4-BE49-F238E27FC236}">
                    <a16:creationId xmlns:a16="http://schemas.microsoft.com/office/drawing/2014/main" id="{407A6451-F1FD-BB74-CBF1-26EA29DA43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111" name="Freeform 91">
                  <a:extLst>
                    <a:ext uri="{FF2B5EF4-FFF2-40B4-BE49-F238E27FC236}">
                      <a16:creationId xmlns:a16="http://schemas.microsoft.com/office/drawing/2014/main" id="{FE10B7B8-7F35-368E-35AE-1D048D041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92">
                  <a:extLst>
                    <a:ext uri="{FF2B5EF4-FFF2-40B4-BE49-F238E27FC236}">
                      <a16:creationId xmlns:a16="http://schemas.microsoft.com/office/drawing/2014/main" id="{39C6A8F3-A46F-09AB-F16B-B74A316B20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" name="Freeform 93">
                <a:extLst>
                  <a:ext uri="{FF2B5EF4-FFF2-40B4-BE49-F238E27FC236}">
                    <a16:creationId xmlns:a16="http://schemas.microsoft.com/office/drawing/2014/main" id="{74355BF5-9163-6D66-6F9B-2E4A761BF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9" name="Group 94">
                <a:extLst>
                  <a:ext uri="{FF2B5EF4-FFF2-40B4-BE49-F238E27FC236}">
                    <a16:creationId xmlns:a16="http://schemas.microsoft.com/office/drawing/2014/main" id="{3F5187A9-BC47-7070-6C19-11C5D0E30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108" name="Freeform 95">
                  <a:extLst>
                    <a:ext uri="{FF2B5EF4-FFF2-40B4-BE49-F238E27FC236}">
                      <a16:creationId xmlns:a16="http://schemas.microsoft.com/office/drawing/2014/main" id="{E4476908-9765-987C-A1D9-B2FA7A2C1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96">
                  <a:extLst>
                    <a:ext uri="{FF2B5EF4-FFF2-40B4-BE49-F238E27FC236}">
                      <a16:creationId xmlns:a16="http://schemas.microsoft.com/office/drawing/2014/main" id="{1A4448B8-7FB4-C607-B6E5-A2C40D1A7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97">
                  <a:extLst>
                    <a:ext uri="{FF2B5EF4-FFF2-40B4-BE49-F238E27FC236}">
                      <a16:creationId xmlns:a16="http://schemas.microsoft.com/office/drawing/2014/main" id="{35AE17B4-0B86-E29C-0C9E-B8B8D2A0A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0" name="Group 98">
                <a:extLst>
                  <a:ext uri="{FF2B5EF4-FFF2-40B4-BE49-F238E27FC236}">
                    <a16:creationId xmlns:a16="http://schemas.microsoft.com/office/drawing/2014/main" id="{4126BCB8-1A3F-5DCA-7C1B-41D8A6BBF3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104" name="Freeform 99">
                  <a:extLst>
                    <a:ext uri="{FF2B5EF4-FFF2-40B4-BE49-F238E27FC236}">
                      <a16:creationId xmlns:a16="http://schemas.microsoft.com/office/drawing/2014/main" id="{B545DBA5-E76B-869E-7C5E-CC0E11980F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Oval 100">
                  <a:extLst>
                    <a:ext uri="{FF2B5EF4-FFF2-40B4-BE49-F238E27FC236}">
                      <a16:creationId xmlns:a16="http://schemas.microsoft.com/office/drawing/2014/main" id="{A033E5CB-224F-590E-F04B-C2934D229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01">
                  <a:extLst>
                    <a:ext uri="{FF2B5EF4-FFF2-40B4-BE49-F238E27FC236}">
                      <a16:creationId xmlns:a16="http://schemas.microsoft.com/office/drawing/2014/main" id="{9A2806AB-2491-FC3D-2468-C7B8A5F53B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Oval 102">
                  <a:extLst>
                    <a:ext uri="{FF2B5EF4-FFF2-40B4-BE49-F238E27FC236}">
                      <a16:creationId xmlns:a16="http://schemas.microsoft.com/office/drawing/2014/main" id="{8F381A09-5907-C3E0-7F40-6BE863839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1" name="Freeform 103">
                <a:extLst>
                  <a:ext uri="{FF2B5EF4-FFF2-40B4-BE49-F238E27FC236}">
                    <a16:creationId xmlns:a16="http://schemas.microsoft.com/office/drawing/2014/main" id="{3FA11311-95AC-0851-AE63-CB2FFCCB9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104">
                <a:extLst>
                  <a:ext uri="{FF2B5EF4-FFF2-40B4-BE49-F238E27FC236}">
                    <a16:creationId xmlns:a16="http://schemas.microsoft.com/office/drawing/2014/main" id="{5CB1287D-16EC-D459-23EE-9E182811E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105">
                <a:extLst>
                  <a:ext uri="{FF2B5EF4-FFF2-40B4-BE49-F238E27FC236}">
                    <a16:creationId xmlns:a16="http://schemas.microsoft.com/office/drawing/2014/main" id="{71063A94-D61C-4E98-0ABD-6132C6EF5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" name="Freeform 106">
              <a:extLst>
                <a:ext uri="{FF2B5EF4-FFF2-40B4-BE49-F238E27FC236}">
                  <a16:creationId xmlns:a16="http://schemas.microsoft.com/office/drawing/2014/main" id="{2F7670DA-93FA-7387-E981-34A4DA424771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1" name="Group 107">
              <a:extLst>
                <a:ext uri="{FF2B5EF4-FFF2-40B4-BE49-F238E27FC236}">
                  <a16:creationId xmlns:a16="http://schemas.microsoft.com/office/drawing/2014/main" id="{BB9ACE5C-1A1C-36D6-8292-A18ABA131C25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82" name="Freeform 108">
                <a:extLst>
                  <a:ext uri="{FF2B5EF4-FFF2-40B4-BE49-F238E27FC236}">
                    <a16:creationId xmlns:a16="http://schemas.microsoft.com/office/drawing/2014/main" id="{A06C0662-BB21-7D0D-F2B0-29F7633B1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109">
                <a:extLst>
                  <a:ext uri="{FF2B5EF4-FFF2-40B4-BE49-F238E27FC236}">
                    <a16:creationId xmlns:a16="http://schemas.microsoft.com/office/drawing/2014/main" id="{6A68825B-B2C8-7FF6-3D91-0B159D3DC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110">
                <a:extLst>
                  <a:ext uri="{FF2B5EF4-FFF2-40B4-BE49-F238E27FC236}">
                    <a16:creationId xmlns:a16="http://schemas.microsoft.com/office/drawing/2014/main" id="{D730B93C-B1D4-228C-2222-990193805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111">
                <a:extLst>
                  <a:ext uri="{FF2B5EF4-FFF2-40B4-BE49-F238E27FC236}">
                    <a16:creationId xmlns:a16="http://schemas.microsoft.com/office/drawing/2014/main" id="{452D1DA4-1BB1-B37E-CDAD-CF6474108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12">
                <a:extLst>
                  <a:ext uri="{FF2B5EF4-FFF2-40B4-BE49-F238E27FC236}">
                    <a16:creationId xmlns:a16="http://schemas.microsoft.com/office/drawing/2014/main" id="{D46D92D8-063E-A7ED-0392-1C41CCB9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113">
                <a:extLst>
                  <a:ext uri="{FF2B5EF4-FFF2-40B4-BE49-F238E27FC236}">
                    <a16:creationId xmlns:a16="http://schemas.microsoft.com/office/drawing/2014/main" id="{6F3F40A4-C63F-BAB2-B22C-9ADAA2D5A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14">
                <a:extLst>
                  <a:ext uri="{FF2B5EF4-FFF2-40B4-BE49-F238E27FC236}">
                    <a16:creationId xmlns:a16="http://schemas.microsoft.com/office/drawing/2014/main" id="{25D3D08B-04CE-0481-291C-0D6C0DB3B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15">
                <a:extLst>
                  <a:ext uri="{FF2B5EF4-FFF2-40B4-BE49-F238E27FC236}">
                    <a16:creationId xmlns:a16="http://schemas.microsoft.com/office/drawing/2014/main" id="{87BF698E-44D3-D99E-55FB-6F7ECA254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116">
                <a:extLst>
                  <a:ext uri="{FF2B5EF4-FFF2-40B4-BE49-F238E27FC236}">
                    <a16:creationId xmlns:a16="http://schemas.microsoft.com/office/drawing/2014/main" id="{9EB58F6F-6982-10C5-4BE8-1407A5645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117">
                <a:extLst>
                  <a:ext uri="{FF2B5EF4-FFF2-40B4-BE49-F238E27FC236}">
                    <a16:creationId xmlns:a16="http://schemas.microsoft.com/office/drawing/2014/main" id="{19ECE7F2-9CDB-8B75-1C83-819B625C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118">
                <a:extLst>
                  <a:ext uri="{FF2B5EF4-FFF2-40B4-BE49-F238E27FC236}">
                    <a16:creationId xmlns:a16="http://schemas.microsoft.com/office/drawing/2014/main" id="{F7DCD6D0-C563-197B-5F86-B182A390E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119">
                <a:extLst>
                  <a:ext uri="{FF2B5EF4-FFF2-40B4-BE49-F238E27FC236}">
                    <a16:creationId xmlns:a16="http://schemas.microsoft.com/office/drawing/2014/main" id="{0027F12E-831B-2D28-1ADF-06104EABF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120">
                <a:extLst>
                  <a:ext uri="{FF2B5EF4-FFF2-40B4-BE49-F238E27FC236}">
                    <a16:creationId xmlns:a16="http://schemas.microsoft.com/office/drawing/2014/main" id="{FD96F781-0246-7158-5819-5B9F4F5C2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121">
                <a:extLst>
                  <a:ext uri="{FF2B5EF4-FFF2-40B4-BE49-F238E27FC236}">
                    <a16:creationId xmlns:a16="http://schemas.microsoft.com/office/drawing/2014/main" id="{4E1626D7-E838-1BDD-D1C2-6B9FC32D4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122">
                <a:extLst>
                  <a:ext uri="{FF2B5EF4-FFF2-40B4-BE49-F238E27FC236}">
                    <a16:creationId xmlns:a16="http://schemas.microsoft.com/office/drawing/2014/main" id="{D7B4228E-DD93-04BF-F4EF-D226F8EBA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" name="AutoShape 124">
            <a:extLst>
              <a:ext uri="{FF2B5EF4-FFF2-40B4-BE49-F238E27FC236}">
                <a16:creationId xmlns:a16="http://schemas.microsoft.com/office/drawing/2014/main" id="{8597D059-3751-CDF8-07D2-D8F502942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96" y="1369034"/>
            <a:ext cx="5791200" cy="1066800"/>
          </a:xfrm>
          <a:prstGeom prst="cloudCallout">
            <a:avLst>
              <a:gd name="adj1" fmla="val 66366"/>
              <a:gd name="adj2" fmla="val 64287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CDB3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粒子群优化算法是什么？</a:t>
            </a:r>
          </a:p>
          <a:p>
            <a:pPr algn="ctr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它由谁提出的？</a:t>
            </a:r>
          </a:p>
        </p:txBody>
      </p:sp>
      <p:sp>
        <p:nvSpPr>
          <p:cNvPr id="124" name="AutoShape 125">
            <a:extLst>
              <a:ext uri="{FF2B5EF4-FFF2-40B4-BE49-F238E27FC236}">
                <a16:creationId xmlns:a16="http://schemas.microsoft.com/office/drawing/2014/main" id="{1F7C48CF-EE35-C3C4-3806-D7AFFDF4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22" y="3636270"/>
            <a:ext cx="7810499" cy="2561213"/>
          </a:xfrm>
          <a:prstGeom prst="cloudCallout">
            <a:avLst>
              <a:gd name="adj1" fmla="val -67644"/>
              <a:gd name="adj2" fmla="val -745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800" b="1" dirty="0">
                <a:solidFill>
                  <a:srgbClr val="0D466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PSO</a:t>
            </a:r>
            <a:r>
              <a:rPr lang="zh-CN" altLang="en-US" sz="2800" b="1" dirty="0">
                <a:solidFill>
                  <a:srgbClr val="0D466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模拟了自然界鸟群觅食的过程。</a:t>
            </a:r>
          </a:p>
          <a:p>
            <a:pPr algn="ctr"/>
            <a:r>
              <a:rPr lang="zh-CN" altLang="en-US" sz="2800" b="1" dirty="0">
                <a:solidFill>
                  <a:srgbClr val="0D466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通过群体的协作寻找到问题的全局最优解。</a:t>
            </a:r>
          </a:p>
          <a:p>
            <a:pPr algn="ctr"/>
            <a:r>
              <a:rPr lang="zh-CN" altLang="en-US" sz="2800" b="1" dirty="0">
                <a:solidFill>
                  <a:srgbClr val="0D466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它是</a:t>
            </a:r>
            <a:r>
              <a:rPr lang="en-US" altLang="zh-CN" sz="2800" b="1" dirty="0">
                <a:solidFill>
                  <a:srgbClr val="0D466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1995</a:t>
            </a:r>
            <a:r>
              <a:rPr lang="zh-CN" altLang="en-US" sz="2800" b="1" dirty="0">
                <a:solidFill>
                  <a:srgbClr val="0D466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年由美国学者</a:t>
            </a:r>
            <a:r>
              <a:rPr lang="en-US" altLang="zh-CN" sz="2800" b="1" dirty="0">
                <a:solidFill>
                  <a:srgbClr val="0D466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Eberhart</a:t>
            </a:r>
            <a:r>
              <a:rPr lang="zh-CN" altLang="en-US" sz="2800" b="1" dirty="0">
                <a:solidFill>
                  <a:srgbClr val="0D466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rgbClr val="0D466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Kennedy</a:t>
            </a:r>
            <a:r>
              <a:rPr lang="zh-CN" altLang="en-US" sz="2800" b="1" dirty="0">
                <a:solidFill>
                  <a:srgbClr val="0D466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提出的，</a:t>
            </a:r>
          </a:p>
          <a:p>
            <a:pPr algn="ctr"/>
            <a:r>
              <a:rPr lang="zh-CN" altLang="en-US" sz="2800" b="1" dirty="0">
                <a:solidFill>
                  <a:srgbClr val="0D466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现在已经广泛应用于各种工程领域的优化问题之中。</a:t>
            </a:r>
          </a:p>
        </p:txBody>
      </p:sp>
    </p:spTree>
    <p:extLst>
      <p:ext uri="{BB962C8B-B14F-4D97-AF65-F5344CB8AC3E}">
        <p14:creationId xmlns:p14="http://schemas.microsoft.com/office/powerpoint/2010/main" val="346503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11F9240-EB3D-085C-56AD-37972CCECBFF}"/>
              </a:ext>
            </a:extLst>
          </p:cNvPr>
          <p:cNvGrpSpPr/>
          <p:nvPr/>
        </p:nvGrpSpPr>
        <p:grpSpPr>
          <a:xfrm>
            <a:off x="45943" y="212837"/>
            <a:ext cx="4425949" cy="4332803"/>
            <a:chOff x="34926" y="102672"/>
            <a:chExt cx="4425949" cy="4332803"/>
          </a:xfrm>
        </p:grpSpPr>
        <p:graphicFrame>
          <p:nvGraphicFramePr>
            <p:cNvPr id="3" name="Object 26">
              <a:extLst>
                <a:ext uri="{FF2B5EF4-FFF2-40B4-BE49-F238E27FC236}">
                  <a16:creationId xmlns:a16="http://schemas.microsoft.com/office/drawing/2014/main" id="{6D4D3F99-2BD4-E80F-B8FC-E9E101F9FA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221535"/>
                </p:ext>
              </p:extLst>
            </p:nvPr>
          </p:nvGraphicFramePr>
          <p:xfrm>
            <a:off x="179388" y="1333500"/>
            <a:ext cx="4281487" cy="310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732532" imgH="1979676" progId="Visio.Drawing.11">
                    <p:embed/>
                  </p:oleObj>
                </mc:Choice>
                <mc:Fallback>
                  <p:oleObj name="Visio" r:id="rId2" imgW="2732532" imgH="1979676" progId="Visio.Drawing.11">
                    <p:embed/>
                    <p:pic>
                      <p:nvPicPr>
                        <p:cNvPr id="95258" name="Object 26">
                          <a:extLst>
                            <a:ext uri="{FF2B5EF4-FFF2-40B4-BE49-F238E27FC236}">
                              <a16:creationId xmlns:a16="http://schemas.microsoft.com/office/drawing/2014/main" id="{BC8FA549-F3E3-467B-9514-0859026BE6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88" y="1333500"/>
                          <a:ext cx="4281487" cy="310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28">
              <a:extLst>
                <a:ext uri="{FF2B5EF4-FFF2-40B4-BE49-F238E27FC236}">
                  <a16:creationId xmlns:a16="http://schemas.microsoft.com/office/drawing/2014/main" id="{97F6E5F1-CF95-015C-C2BF-84486AED5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6" y="102672"/>
              <a:ext cx="3421062" cy="762000"/>
            </a:xfrm>
            <a:prstGeom prst="rect">
              <a:avLst/>
            </a:prstGeom>
            <a:gradFill rotWithShape="1">
              <a:gsLst>
                <a:gs pos="0">
                  <a:srgbClr val="66FFFF"/>
                </a:gs>
                <a:gs pos="50000">
                  <a:srgbClr val="B2B2B2"/>
                </a:gs>
                <a:gs pos="100000">
                  <a:srgbClr val="66FFFF"/>
                </a:gs>
              </a:gsLst>
              <a:lin ang="5400000" scaled="1"/>
            </a:gradFill>
            <a:ln w="38100">
              <a:solidFill>
                <a:srgbClr val="FF33CC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</a:pPr>
              <a:r>
                <a:rPr lang="zh-CN" altLang="en-US" sz="3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anose="02010609060101010101" pitchFamily="49" charset="-122"/>
                </a:rPr>
                <a:t>研究鸟群觅食现象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DA71810-F8B2-8CCE-54E4-A30A86CAA611}"/>
              </a:ext>
            </a:extLst>
          </p:cNvPr>
          <p:cNvSpPr txBox="1"/>
          <p:nvPr/>
        </p:nvSpPr>
        <p:spPr>
          <a:xfrm>
            <a:off x="4671536" y="174741"/>
            <a:ext cx="752046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一群鸟在一片区域内搜寻食物</a:t>
            </a:r>
            <a:r>
              <a:rPr lang="en-US" altLang="zh-CN" sz="2800" dirty="0"/>
              <a:t>,</a:t>
            </a:r>
            <a:r>
              <a:rPr lang="zh-CN" altLang="en-US" sz="2800" dirty="0"/>
              <a:t>所有的鸟一开始都不知道食物</a:t>
            </a:r>
            <a:r>
              <a:rPr lang="zh-CN" altLang="en-US" sz="2800" dirty="0">
                <a:highlight>
                  <a:srgbClr val="FFFF00"/>
                </a:highlight>
              </a:rPr>
              <a:t>具体在哪里</a:t>
            </a:r>
            <a:r>
              <a:rPr lang="zh-CN" altLang="en-US" sz="2800" dirty="0"/>
              <a:t>，但是它们知道</a:t>
            </a:r>
            <a:r>
              <a:rPr lang="zh-CN" altLang="en-US" sz="2800" b="1" dirty="0">
                <a:solidFill>
                  <a:srgbClr val="FF0000"/>
                </a:solidFill>
              </a:rPr>
              <a:t>当前的位置离食物还有多远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已知条件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r>
              <a:rPr lang="zh-CN" altLang="en-US" sz="2800" dirty="0"/>
              <a:t>     鸟群找到食物的</a:t>
            </a:r>
            <a:r>
              <a:rPr lang="zh-CN" altLang="en-US" sz="2800" b="1" dirty="0">
                <a:highlight>
                  <a:srgbClr val="FFFF00"/>
                </a:highlight>
              </a:rPr>
              <a:t>最优策略</a:t>
            </a:r>
            <a:r>
              <a:rPr lang="zh-CN" altLang="en-US" sz="2800" dirty="0"/>
              <a:t>是什么呢？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400" b="1" dirty="0"/>
              <a:t>最简单有效的办法：搜寻目前离食物最近的鸟的周围区域</a:t>
            </a:r>
            <a:endParaRPr lang="en-US" altLang="zh-CN" sz="2400" dirty="0"/>
          </a:p>
          <a:p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鸟群在搜寻的过程中：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通过</a:t>
            </a:r>
            <a:r>
              <a:rPr lang="zh-CN" altLang="en-US" sz="2400" b="1" dirty="0">
                <a:highlight>
                  <a:srgbClr val="FFFF00"/>
                </a:highlight>
              </a:rPr>
              <a:t>群体协作</a:t>
            </a:r>
            <a:r>
              <a:rPr lang="zh-CN" altLang="en-US" sz="2400" dirty="0"/>
              <a:t>知道哪只鸟的位置离食物</a:t>
            </a:r>
            <a:r>
              <a:rPr lang="zh-CN" altLang="en-US" sz="2400" u="sng" dirty="0"/>
              <a:t>最</a:t>
            </a:r>
            <a:r>
              <a:rPr lang="zh-CN" altLang="en-US" sz="2400" dirty="0"/>
              <a:t>近，这称为</a:t>
            </a:r>
            <a:r>
              <a:rPr lang="zh-CN" altLang="en-US" sz="2400" b="1" dirty="0"/>
              <a:t>当前时刻的</a:t>
            </a:r>
            <a:r>
              <a:rPr lang="zh-CN" altLang="en-US" sz="2400" b="1" dirty="0">
                <a:solidFill>
                  <a:srgbClr val="FF0000"/>
                </a:solidFill>
              </a:rPr>
              <a:t>全局极值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每只鸟知道自己</a:t>
            </a:r>
            <a:r>
              <a:rPr lang="zh-CN" altLang="en-US" sz="2400" b="1" dirty="0">
                <a:solidFill>
                  <a:srgbClr val="FF0000"/>
                </a:solidFill>
              </a:rPr>
              <a:t>当前位置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以往飞行的位置</a:t>
            </a:r>
            <a:r>
              <a:rPr lang="zh-CN" altLang="en-US" sz="2400" dirty="0"/>
              <a:t>哪个离食物</a:t>
            </a:r>
            <a:r>
              <a:rPr lang="zh-CN" altLang="en-US" sz="2400" u="sng" dirty="0"/>
              <a:t>更</a:t>
            </a:r>
            <a:r>
              <a:rPr lang="zh-CN" altLang="en-US" sz="2400" dirty="0"/>
              <a:t>近，即知道</a:t>
            </a:r>
            <a:r>
              <a:rPr lang="zh-CN" altLang="en-US" sz="2400" b="1" dirty="0">
                <a:solidFill>
                  <a:srgbClr val="FF0000"/>
                </a:solidFill>
              </a:rPr>
              <a:t>个体极值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每只鸟根据自己的</a:t>
            </a:r>
            <a:r>
              <a:rPr lang="zh-CN" altLang="en-US" sz="2400" b="1" dirty="0">
                <a:solidFill>
                  <a:srgbClr val="FF0000"/>
                </a:solidFill>
              </a:rPr>
              <a:t>飞行经验，</a:t>
            </a:r>
            <a:r>
              <a:rPr lang="zh-CN" altLang="en-US" sz="2400" dirty="0"/>
              <a:t>向</a:t>
            </a:r>
            <a:r>
              <a:rPr lang="zh-CN" altLang="en-US" sz="2400" b="1" dirty="0">
                <a:solidFill>
                  <a:srgbClr val="FF0000"/>
                </a:solidFill>
              </a:rPr>
              <a:t>全局极值</a:t>
            </a:r>
            <a:r>
              <a:rPr lang="zh-CN" altLang="en-US" sz="2400" dirty="0"/>
              <a:t>靠拢，去搜寻该鸟</a:t>
            </a:r>
            <a:r>
              <a:rPr lang="zh-CN" altLang="en-US" sz="2400" b="1" dirty="0">
                <a:highlight>
                  <a:srgbClr val="FFFF00"/>
                </a:highlight>
              </a:rPr>
              <a:t>周围的区域</a:t>
            </a:r>
            <a:r>
              <a:rPr lang="zh-CN" altLang="en-US" sz="2400" dirty="0"/>
              <a:t>，直到最终找到食物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52C44B6-D30C-1FAF-92AF-318B154AA833}"/>
              </a:ext>
            </a:extLst>
          </p:cNvPr>
          <p:cNvSpPr txBox="1"/>
          <p:nvPr/>
        </p:nvSpPr>
        <p:spPr>
          <a:xfrm>
            <a:off x="43230" y="1143015"/>
            <a:ext cx="1194312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模拟鸟群觅食行为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将鸟群抽象为粒子群，通过模拟鸟群觅食过程中的迁徙和聚集行为来寻找最优解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每个粒子有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位置和速度</a:t>
            </a:r>
            <a:r>
              <a:rPr lang="zh-CN" altLang="en-US" sz="2400" dirty="0"/>
              <a:t>两个属性，粒子根据</a:t>
            </a:r>
            <a:r>
              <a:rPr lang="zh-CN" altLang="en-US" sz="2400" b="1" dirty="0">
                <a:solidFill>
                  <a:srgbClr val="FF0000"/>
                </a:solidFill>
              </a:rPr>
              <a:t>速度的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方向和大小</a:t>
            </a:r>
            <a:r>
              <a:rPr lang="zh-CN" altLang="en-US" sz="2400" dirty="0"/>
              <a:t>飞到新的位置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速度是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矢量</a:t>
            </a:r>
            <a:r>
              <a:rPr lang="zh-CN" altLang="en-US" sz="2400" dirty="0"/>
              <a:t>，位置是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标量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个体与群体智能结合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粒子通过跟踪</a:t>
            </a:r>
            <a:r>
              <a:rPr lang="zh-CN" altLang="en-US" sz="2400" dirty="0">
                <a:highlight>
                  <a:srgbClr val="FFFF00"/>
                </a:highlight>
              </a:rPr>
              <a:t>个体极值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0000"/>
                </a:solidFill>
              </a:rPr>
              <a:t>个体最优位置</a:t>
            </a:r>
            <a:r>
              <a:rPr lang="zh-CN" altLang="en-US" sz="2400" dirty="0"/>
              <a:t>）和</a:t>
            </a:r>
            <a:r>
              <a:rPr lang="zh-CN" altLang="en-US" sz="2400" dirty="0">
                <a:highlight>
                  <a:srgbClr val="FFFF00"/>
                </a:highlight>
              </a:rPr>
              <a:t>群体极值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0000"/>
                </a:solidFill>
              </a:rPr>
              <a:t>群体最优位置</a:t>
            </a:r>
            <a:r>
              <a:rPr lang="zh-CN" altLang="en-US" sz="2400" dirty="0"/>
              <a:t>）来更新其飞行的</a:t>
            </a:r>
            <a:r>
              <a:rPr lang="zh-CN" altLang="en-US" sz="2400" dirty="0">
                <a:highlight>
                  <a:srgbClr val="FFFF00"/>
                </a:highlight>
              </a:rPr>
              <a:t>速度</a:t>
            </a:r>
            <a:r>
              <a:rPr lang="zh-CN" altLang="en-US" sz="2400" dirty="0"/>
              <a:t>，再根据速度更新其位置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个体极值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计算粒子</a:t>
            </a:r>
            <a:r>
              <a:rPr lang="zh-CN" altLang="en-US" sz="2000" b="1" dirty="0">
                <a:solidFill>
                  <a:srgbClr val="FF0000"/>
                </a:solidFill>
              </a:rPr>
              <a:t>新</a:t>
            </a:r>
            <a:r>
              <a:rPr lang="zh-CN" altLang="en-US" sz="2000" dirty="0"/>
              <a:t>位置的适应度值</a:t>
            </a:r>
            <a:endParaRPr lang="en-US" altLang="zh-CN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将它与个体极值的适应度值进行比较，得到</a:t>
            </a:r>
            <a:r>
              <a:rPr lang="zh-CN" altLang="en-US" sz="2000" b="1" dirty="0">
                <a:solidFill>
                  <a:srgbClr val="FF0000"/>
                </a:solidFill>
              </a:rPr>
              <a:t>新</a:t>
            </a:r>
            <a:r>
              <a:rPr lang="zh-CN" altLang="en-US" sz="2000" dirty="0"/>
              <a:t>的个体极值</a:t>
            </a:r>
            <a:endParaRPr lang="en-US" altLang="zh-CN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代表了粒子本身的</a:t>
            </a:r>
            <a:r>
              <a:rPr lang="zh-CN" altLang="en-US" sz="2000" b="1" dirty="0">
                <a:solidFill>
                  <a:srgbClr val="0081B6"/>
                </a:solidFill>
              </a:rPr>
              <a:t>飞行经验（个体认知）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群体极值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比较所有粒子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新</a:t>
            </a:r>
            <a:r>
              <a:rPr lang="zh-CN" altLang="en-US" sz="2000" b="1" dirty="0">
                <a:solidFill>
                  <a:srgbClr val="FF0000"/>
                </a:solidFill>
              </a:rPr>
              <a:t>个体极值</a:t>
            </a:r>
            <a:r>
              <a:rPr lang="zh-CN" altLang="en-US" sz="2000" dirty="0"/>
              <a:t>的适应度值，得到</a:t>
            </a:r>
            <a:r>
              <a:rPr lang="zh-CN" altLang="en-US" sz="2000" b="1" dirty="0">
                <a:solidFill>
                  <a:srgbClr val="FF0000"/>
                </a:solidFill>
              </a:rPr>
              <a:t>新</a:t>
            </a:r>
            <a:r>
              <a:rPr lang="zh-CN" altLang="en-US" sz="2000" dirty="0"/>
              <a:t>的群体极值，它代表</a:t>
            </a:r>
            <a:r>
              <a:rPr lang="zh-CN" altLang="en-US" sz="2000" b="1" dirty="0">
                <a:solidFill>
                  <a:srgbClr val="0081B6"/>
                </a:solidFill>
              </a:rPr>
              <a:t>群体协作（社会指引）</a:t>
            </a:r>
            <a:endParaRPr lang="en-US" altLang="zh-CN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195615E-FDE5-4D6E-52ED-58DBB56D29D6}"/>
              </a:ext>
            </a:extLst>
          </p:cNvPr>
          <p:cNvGrpSpPr/>
          <p:nvPr/>
        </p:nvGrpSpPr>
        <p:grpSpPr>
          <a:xfrm>
            <a:off x="0" y="71498"/>
            <a:ext cx="5689600" cy="885600"/>
            <a:chOff x="406400" y="1429533"/>
            <a:chExt cx="5689600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F0C194C-6063-2A57-8FEB-788AF7BA60BB}"/>
                </a:ext>
              </a:extLst>
            </p:cNvPr>
            <p:cNvSpPr/>
            <p:nvPr/>
          </p:nvSpPr>
          <p:spPr>
            <a:xfrm>
              <a:off x="406400" y="14295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03533"/>
                <a:satOff val="33333"/>
                <a:lumOff val="-4902"/>
                <a:alphaOff val="0"/>
              </a:schemeClr>
            </a:fillRef>
            <a:effectRef idx="0">
              <a:schemeClr val="accent3">
                <a:hueOff val="903533"/>
                <a:satOff val="33333"/>
                <a:lumOff val="-4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54C96D56-3F06-FBA6-44CC-BE3E050D3718}"/>
                </a:ext>
              </a:extLst>
            </p:cNvPr>
            <p:cNvSpPr txBox="1"/>
            <p:nvPr/>
          </p:nvSpPr>
          <p:spPr>
            <a:xfrm>
              <a:off x="449631" y="14727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粒子群算法基本原理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3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8">
            <a:extLst>
              <a:ext uri="{FF2B5EF4-FFF2-40B4-BE49-F238E27FC236}">
                <a16:creationId xmlns:a16="http://schemas.microsoft.com/office/drawing/2014/main" id="{8C548CB4-261F-B9BC-C761-F3AF629743F6}"/>
              </a:ext>
            </a:extLst>
          </p:cNvPr>
          <p:cNvGrpSpPr>
            <a:grpSpLocks/>
          </p:cNvGrpSpPr>
          <p:nvPr/>
        </p:nvGrpSpPr>
        <p:grpSpPr bwMode="auto">
          <a:xfrm>
            <a:off x="673294" y="1080457"/>
            <a:ext cx="3238914" cy="5328405"/>
            <a:chOff x="576" y="1462"/>
            <a:chExt cx="1336" cy="2314"/>
          </a:xfrm>
        </p:grpSpPr>
        <p:sp>
          <p:nvSpPr>
            <p:cNvPr id="9" name="AutoShape 39">
              <a:extLst>
                <a:ext uri="{FF2B5EF4-FFF2-40B4-BE49-F238E27FC236}">
                  <a16:creationId xmlns:a16="http://schemas.microsoft.com/office/drawing/2014/main" id="{1D2BCCC4-5705-A248-3F03-CE8646751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462"/>
              <a:ext cx="1336" cy="18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D466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40">
              <a:extLst>
                <a:ext uri="{FF2B5EF4-FFF2-40B4-BE49-F238E27FC236}">
                  <a16:creationId xmlns:a16="http://schemas.microsoft.com/office/drawing/2014/main" id="{2B1D8131-39BE-B9FF-6181-A3010B384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1490"/>
              <a:ext cx="1282" cy="2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D466D"/>
                      </a:gs>
                      <a:gs pos="100000">
                        <a:srgbClr val="0D466D">
                          <a:gamma/>
                          <a:tint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鸟群觅食现象</a:t>
              </a:r>
              <a:endPara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鸟群</a:t>
              </a: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鸟（粒子）的位置</a:t>
              </a: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</a:rPr>
                <a:t>鸟位置的更新</a:t>
              </a: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</a:rPr>
                <a:t>食物的位置</a:t>
              </a: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鸟的飞行速度</a:t>
              </a: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位置优劣</a:t>
              </a: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</a:rPr>
                <a:t>的评估</a:t>
              </a: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</a:rPr>
                <a:t>个体认知与群体协作</a:t>
              </a: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buSzPct val="60000"/>
                <a:buFontTx/>
                <a:buChar char="•"/>
              </a:pP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3BC093-82DC-E750-563C-16CDC63EA4EC}"/>
              </a:ext>
            </a:extLst>
          </p:cNvPr>
          <p:cNvGrpSpPr/>
          <p:nvPr/>
        </p:nvGrpSpPr>
        <p:grpSpPr>
          <a:xfrm>
            <a:off x="7700508" y="1038424"/>
            <a:ext cx="3818198" cy="5454866"/>
            <a:chOff x="6436665" y="1330023"/>
            <a:chExt cx="3050953" cy="5454866"/>
          </a:xfrm>
        </p:grpSpPr>
        <p:sp>
          <p:nvSpPr>
            <p:cNvPr id="12" name="AutoShape 42">
              <a:extLst>
                <a:ext uri="{FF2B5EF4-FFF2-40B4-BE49-F238E27FC236}">
                  <a16:creationId xmlns:a16="http://schemas.microsoft.com/office/drawing/2014/main" id="{092E4C7A-44AF-14F9-7D2B-A83F53041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665" y="1330023"/>
              <a:ext cx="2937713" cy="454690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D466D"/>
                      </a:gs>
                      <a:gs pos="100000">
                        <a:srgbClr val="0D466D">
                          <a:gamma/>
                          <a:tint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43">
              <a:extLst>
                <a:ext uri="{FF2B5EF4-FFF2-40B4-BE49-F238E27FC236}">
                  <a16:creationId xmlns:a16="http://schemas.microsoft.com/office/drawing/2014/main" id="{20B197FB-1E83-3448-B45F-8EB9DAE5E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8019" y="1411943"/>
              <a:ext cx="2929599" cy="5372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D466D"/>
                      </a:gs>
                      <a:gs pos="100000">
                        <a:srgbClr val="0D466D">
                          <a:gamma/>
                          <a:tint val="48627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粒子群优化算法</a:t>
              </a:r>
              <a:endPara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</a:rPr>
                <a:t>粒子群</a:t>
              </a: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问题的有效解</a:t>
              </a: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</a:rPr>
                <a:t>新的有效解</a:t>
              </a:r>
              <a:endParaRPr lang="zh-CN" altLang="en-US" sz="2400" b="1" dirty="0">
                <a:solidFill>
                  <a:srgbClr val="001D3A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</a:rPr>
                <a:t>全局最优解</a:t>
              </a: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速度向量</a:t>
              </a: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适应度函数（目标函数）</a:t>
              </a: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r>
                <a:rPr lang="zh-CN" altLang="en-US" sz="2400" b="1" dirty="0">
                  <a:solidFill>
                    <a:srgbClr val="001D3A"/>
                  </a:solidFill>
                  <a:latin typeface="Verdana" panose="020B0604030504040204" pitchFamily="34" charset="0"/>
                </a:rPr>
                <a:t>速度和位置的更新</a:t>
              </a:r>
              <a:endParaRPr lang="en-US" altLang="zh-CN" sz="2400" b="1" dirty="0">
                <a:solidFill>
                  <a:srgbClr val="001D3A"/>
                </a:solidFill>
                <a:latin typeface="Verdana" panose="020B0604030504040204" pitchFamily="34" charset="0"/>
              </a:endParaRPr>
            </a:p>
            <a:p>
              <a:pPr eaLnBrk="0" hangingPunct="0">
                <a:lnSpc>
                  <a:spcPct val="150000"/>
                </a:lnSpc>
                <a:buSzPct val="60000"/>
                <a:buFontTx/>
                <a:buChar char="•"/>
              </a:pPr>
              <a:endParaRPr lang="zh-CN" altLang="en-US" sz="2400" b="1" dirty="0">
                <a:solidFill>
                  <a:srgbClr val="001D3A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44">
            <a:extLst>
              <a:ext uri="{FF2B5EF4-FFF2-40B4-BE49-F238E27FC236}">
                <a16:creationId xmlns:a16="http://schemas.microsoft.com/office/drawing/2014/main" id="{675C9335-5A9B-1145-78B2-8C12A5709427}"/>
              </a:ext>
            </a:extLst>
          </p:cNvPr>
          <p:cNvGrpSpPr>
            <a:grpSpLocks/>
          </p:cNvGrpSpPr>
          <p:nvPr/>
        </p:nvGrpSpPr>
        <p:grpSpPr bwMode="auto">
          <a:xfrm>
            <a:off x="4107056" y="635501"/>
            <a:ext cx="3408362" cy="722313"/>
            <a:chOff x="1925" y="1123"/>
            <a:chExt cx="1774" cy="365"/>
          </a:xfrm>
        </p:grpSpPr>
        <p:sp>
          <p:nvSpPr>
            <p:cNvPr id="15" name="AutoShape 45">
              <a:extLst>
                <a:ext uri="{FF2B5EF4-FFF2-40B4-BE49-F238E27FC236}">
                  <a16:creationId xmlns:a16="http://schemas.microsoft.com/office/drawing/2014/main" id="{7349E94B-CE26-7BD8-A5D6-056AE8530F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25" y="1123"/>
              <a:ext cx="1774" cy="365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5BAE4A">
                    <a:gamma/>
                    <a:shade val="46275"/>
                    <a:invGamma/>
                  </a:srgbClr>
                </a:gs>
                <a:gs pos="50000">
                  <a:srgbClr val="5BAE4A"/>
                </a:gs>
                <a:gs pos="100000">
                  <a:srgbClr val="5BAE4A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46">
              <a:extLst>
                <a:ext uri="{FF2B5EF4-FFF2-40B4-BE49-F238E27FC236}">
                  <a16:creationId xmlns:a16="http://schemas.microsoft.com/office/drawing/2014/main" id="{12586833-ADF6-0BD2-ACF5-CDF735D7250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45" y="1166"/>
              <a:ext cx="121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AE4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b="1" dirty="0">
                  <a:solidFill>
                    <a:srgbClr val="FFFFFF"/>
                  </a:solidFill>
                  <a:ea typeface="宋体" panose="02010600030101010101" pitchFamily="2" charset="-122"/>
                </a:rPr>
                <a:t>鸟群觅食现象</a:t>
              </a:r>
            </a:p>
          </p:txBody>
        </p:sp>
      </p:grpSp>
      <p:grpSp>
        <p:nvGrpSpPr>
          <p:cNvPr id="17" name="Group 47">
            <a:extLst>
              <a:ext uri="{FF2B5EF4-FFF2-40B4-BE49-F238E27FC236}">
                <a16:creationId xmlns:a16="http://schemas.microsoft.com/office/drawing/2014/main" id="{FE9DEEC5-E5A7-82EB-A1D3-2EB7E441201F}"/>
              </a:ext>
            </a:extLst>
          </p:cNvPr>
          <p:cNvGrpSpPr>
            <a:grpSpLocks/>
          </p:cNvGrpSpPr>
          <p:nvPr/>
        </p:nvGrpSpPr>
        <p:grpSpPr bwMode="auto">
          <a:xfrm>
            <a:off x="4299143" y="5245601"/>
            <a:ext cx="3408363" cy="722313"/>
            <a:chOff x="1969" y="3331"/>
            <a:chExt cx="1774" cy="365"/>
          </a:xfrm>
        </p:grpSpPr>
        <p:sp>
          <p:nvSpPr>
            <p:cNvPr id="18" name="AutoShape 48">
              <a:extLst>
                <a:ext uri="{FF2B5EF4-FFF2-40B4-BE49-F238E27FC236}">
                  <a16:creationId xmlns:a16="http://schemas.microsoft.com/office/drawing/2014/main" id="{D3ED9B30-3B35-39E6-3948-64332F163B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69" y="3331"/>
              <a:ext cx="1774" cy="365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268CD2">
                    <a:gamma/>
                    <a:shade val="46275"/>
                    <a:invGamma/>
                  </a:srgbClr>
                </a:gs>
                <a:gs pos="50000">
                  <a:srgbClr val="268CD2"/>
                </a:gs>
                <a:gs pos="100000">
                  <a:srgbClr val="268CD2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49">
              <a:extLst>
                <a:ext uri="{FF2B5EF4-FFF2-40B4-BE49-F238E27FC236}">
                  <a16:creationId xmlns:a16="http://schemas.microsoft.com/office/drawing/2014/main" id="{2BDC2762-55FC-64FC-9292-88D40DA3070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52" y="3399"/>
              <a:ext cx="1397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AE4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rgbClr val="FFFFFF"/>
                  </a:solidFill>
                  <a:ea typeface="宋体" panose="02010600030101010101" pitchFamily="2" charset="-122"/>
                </a:rPr>
                <a:t>粒子群优化算法</a:t>
              </a:r>
            </a:p>
          </p:txBody>
        </p: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3CEBA971-04D0-6D3B-6A6E-328E28688F8B}"/>
              </a:ext>
            </a:extLst>
          </p:cNvPr>
          <p:cNvGrpSpPr>
            <a:grpSpLocks/>
          </p:cNvGrpSpPr>
          <p:nvPr/>
        </p:nvGrpSpPr>
        <p:grpSpPr bwMode="auto">
          <a:xfrm>
            <a:off x="4322956" y="1646739"/>
            <a:ext cx="3121025" cy="3311525"/>
            <a:chOff x="1969" y="1565"/>
            <a:chExt cx="1774" cy="1716"/>
          </a:xfrm>
        </p:grpSpPr>
        <p:sp>
          <p:nvSpPr>
            <p:cNvPr id="21" name="AutoShape 51">
              <a:extLst>
                <a:ext uri="{FF2B5EF4-FFF2-40B4-BE49-F238E27FC236}">
                  <a16:creationId xmlns:a16="http://schemas.microsoft.com/office/drawing/2014/main" id="{E962E09A-D801-65B4-730B-761742535D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6" y="2967"/>
              <a:ext cx="1022" cy="314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rgbClr val="B2B2B2">
                    <a:gamma/>
                    <a:tint val="63529"/>
                    <a:invGamma/>
                    <a:alpha val="12000"/>
                  </a:srgbClr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52">
              <a:extLst>
                <a:ext uri="{FF2B5EF4-FFF2-40B4-BE49-F238E27FC236}">
                  <a16:creationId xmlns:a16="http://schemas.microsoft.com/office/drawing/2014/main" id="{5DC6C0ED-1C32-10A1-FEB7-CA6C1EC34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9" y="1565"/>
              <a:ext cx="1774" cy="1459"/>
              <a:chOff x="1969" y="1553"/>
              <a:chExt cx="1774" cy="1459"/>
            </a:xfrm>
          </p:grpSpPr>
          <p:sp>
            <p:nvSpPr>
              <p:cNvPr id="23" name="AutoShape 53">
                <a:extLst>
                  <a:ext uri="{FF2B5EF4-FFF2-40B4-BE49-F238E27FC236}">
                    <a16:creationId xmlns:a16="http://schemas.microsoft.com/office/drawing/2014/main" id="{E6B4424F-588D-12F6-C825-D65295F4310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68" y="2556"/>
                <a:ext cx="976" cy="365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D38259">
                      <a:gamma/>
                      <a:shade val="46275"/>
                      <a:invGamma/>
                    </a:srgbClr>
                  </a:gs>
                  <a:gs pos="50000">
                    <a:srgbClr val="D38259"/>
                  </a:gs>
                  <a:gs pos="100000">
                    <a:srgbClr val="D3825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AutoShape 54">
                <a:extLst>
                  <a:ext uri="{FF2B5EF4-FFF2-40B4-BE49-F238E27FC236}">
                    <a16:creationId xmlns:a16="http://schemas.microsoft.com/office/drawing/2014/main" id="{935051DA-A954-CF39-24E1-ED5AD0916ED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68" y="2237"/>
                <a:ext cx="976" cy="365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D38259">
                      <a:gamma/>
                      <a:shade val="46275"/>
                      <a:invGamma/>
                    </a:srgbClr>
                  </a:gs>
                  <a:gs pos="50000">
                    <a:srgbClr val="D38259"/>
                  </a:gs>
                  <a:gs pos="100000">
                    <a:srgbClr val="D3825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55">
                <a:extLst>
                  <a:ext uri="{FF2B5EF4-FFF2-40B4-BE49-F238E27FC236}">
                    <a16:creationId xmlns:a16="http://schemas.microsoft.com/office/drawing/2014/main" id="{73FD734A-3DCE-0F3E-1B27-ED0ECC020E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68" y="1918"/>
                <a:ext cx="976" cy="365"/>
              </a:xfrm>
              <a:prstGeom prst="can">
                <a:avLst>
                  <a:gd name="adj" fmla="val 25000"/>
                </a:avLst>
              </a:prstGeom>
              <a:gradFill rotWithShape="1">
                <a:gsLst>
                  <a:gs pos="0">
                    <a:srgbClr val="D38259">
                      <a:gamma/>
                      <a:shade val="46275"/>
                      <a:invGamma/>
                    </a:srgbClr>
                  </a:gs>
                  <a:gs pos="50000">
                    <a:srgbClr val="D38259"/>
                  </a:gs>
                  <a:gs pos="100000">
                    <a:srgbClr val="D3825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56">
                <a:extLst>
                  <a:ext uri="{FF2B5EF4-FFF2-40B4-BE49-F238E27FC236}">
                    <a16:creationId xmlns:a16="http://schemas.microsoft.com/office/drawing/2014/main" id="{B6A1E2BB-0F19-5BB8-7CE7-CB8DF02FEDC0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813" y="2366"/>
                <a:ext cx="10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AE4A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altLang="zh-CN" b="1">
                  <a:solidFill>
                    <a:schemeClr val="bg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" name="AutoShape 57">
                <a:extLst>
                  <a:ext uri="{FF2B5EF4-FFF2-40B4-BE49-F238E27FC236}">
                    <a16:creationId xmlns:a16="http://schemas.microsoft.com/office/drawing/2014/main" id="{C13DF2E2-708D-E757-286B-33C317927E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69" y="1781"/>
                <a:ext cx="310" cy="1231"/>
              </a:xfrm>
              <a:prstGeom prst="leftArrow">
                <a:avLst>
                  <a:gd name="adj1" fmla="val 65583"/>
                  <a:gd name="adj2" fmla="val 65181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shade val="46275"/>
                      <a:invGamma/>
                      <a:alpha val="1200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utoShape 58">
                <a:extLst>
                  <a:ext uri="{FF2B5EF4-FFF2-40B4-BE49-F238E27FC236}">
                    <a16:creationId xmlns:a16="http://schemas.microsoft.com/office/drawing/2014/main" id="{814EF1B4-9C7F-CD9B-C59F-85A13D5A1A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434" y="1781"/>
                <a:ext cx="309" cy="1231"/>
              </a:xfrm>
              <a:prstGeom prst="rightArrow">
                <a:avLst>
                  <a:gd name="adj1" fmla="val 67750"/>
                  <a:gd name="adj2" fmla="val 66167"/>
                </a:avLst>
              </a:prstGeom>
              <a:gradFill rotWithShape="1">
                <a:gsLst>
                  <a:gs pos="0">
                    <a:srgbClr val="B2B2B2">
                      <a:gamma/>
                      <a:shade val="46275"/>
                      <a:invGamma/>
                      <a:alpha val="12000"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utoShape 59">
                <a:extLst>
                  <a:ext uri="{FF2B5EF4-FFF2-40B4-BE49-F238E27FC236}">
                    <a16:creationId xmlns:a16="http://schemas.microsoft.com/office/drawing/2014/main" id="{73AB3420-1653-1697-95EA-36D446E48C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49" y="1553"/>
                <a:ext cx="1020" cy="319"/>
              </a:xfrm>
              <a:prstGeom prst="upArrow">
                <a:avLst>
                  <a:gd name="adj1" fmla="val 68380"/>
                  <a:gd name="adj2" fmla="val 70833"/>
                </a:avLst>
              </a:prstGeom>
              <a:gradFill rotWithShape="1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63529"/>
                      <a:invGamma/>
                      <a:alpha val="12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Text Box 60">
                <a:extLst>
                  <a:ext uri="{FF2B5EF4-FFF2-40B4-BE49-F238E27FC236}">
                    <a16:creationId xmlns:a16="http://schemas.microsoft.com/office/drawing/2014/main" id="{055DA558-A090-A96F-9B0B-5C8CD11EE8FD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439" y="2302"/>
                <a:ext cx="85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AE4A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2600" b="1">
                    <a:solidFill>
                      <a:srgbClr val="FFFFFF"/>
                    </a:solidFill>
                    <a:ea typeface="宋体" panose="02010600030101010101" pitchFamily="2" charset="-122"/>
                  </a:rPr>
                  <a:t>类比关系</a:t>
                </a:r>
                <a:endParaRPr lang="en-US" altLang="zh-CN" sz="2600" b="1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243AC8C-CC45-E7E2-F237-F1B1D21D7744}"/>
              </a:ext>
            </a:extLst>
          </p:cNvPr>
          <p:cNvSpPr txBox="1"/>
          <p:nvPr/>
        </p:nvSpPr>
        <p:spPr>
          <a:xfrm>
            <a:off x="397827" y="6191637"/>
            <a:ext cx="6481712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如何进行速度和位置的更新？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389">
            <a:extLst>
              <a:ext uri="{FF2B5EF4-FFF2-40B4-BE49-F238E27FC236}">
                <a16:creationId xmlns:a16="http://schemas.microsoft.com/office/drawing/2014/main" id="{C1366A94-C649-9F69-5181-BD8274AAA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531728"/>
              </p:ext>
            </p:extLst>
          </p:nvPr>
        </p:nvGraphicFramePr>
        <p:xfrm>
          <a:off x="1866517" y="2556665"/>
          <a:ext cx="102076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57520" imgH="825480" progId="Equation.DSMT4">
                  <p:embed/>
                </p:oleObj>
              </mc:Choice>
              <mc:Fallback>
                <p:oleObj name="Equation" r:id="rId2" imgW="4457520" imgH="825480" progId="Equation.DSMT4">
                  <p:embed/>
                  <p:pic>
                    <p:nvPicPr>
                      <p:cNvPr id="3" name="对象 3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6517" y="2556665"/>
                        <a:ext cx="10207625" cy="188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59375EA-1D38-580D-0881-FAFB443F9C40}"/>
              </a:ext>
            </a:extLst>
          </p:cNvPr>
          <p:cNvSpPr txBox="1">
            <a:spLocks noChangeArrowheads="1"/>
          </p:cNvSpPr>
          <p:nvPr/>
        </p:nvSpPr>
        <p:spPr>
          <a:xfrm>
            <a:off x="385194" y="1244575"/>
            <a:ext cx="10896600" cy="739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粒子速度和位置的更新公式如下：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D3923C8-06DE-292D-757F-6AA8A0C46CE0}"/>
              </a:ext>
            </a:extLst>
          </p:cNvPr>
          <p:cNvSpPr/>
          <p:nvPr/>
        </p:nvSpPr>
        <p:spPr>
          <a:xfrm>
            <a:off x="248521" y="2419807"/>
            <a:ext cx="1437885" cy="907373"/>
          </a:xfrm>
          <a:prstGeom prst="wedgeRoundRectCallout">
            <a:avLst>
              <a:gd name="adj1" fmla="val 69351"/>
              <a:gd name="adj2" fmla="val 425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速度更新公式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A2E84231-A7BA-8DC2-7AB8-2D72E1DF8E9E}"/>
              </a:ext>
            </a:extLst>
          </p:cNvPr>
          <p:cNvSpPr/>
          <p:nvPr/>
        </p:nvSpPr>
        <p:spPr>
          <a:xfrm>
            <a:off x="230356" y="3596833"/>
            <a:ext cx="1437885" cy="785329"/>
          </a:xfrm>
          <a:prstGeom prst="wedgeRoundRectCallout">
            <a:avLst>
              <a:gd name="adj1" fmla="val 72227"/>
              <a:gd name="adj2" fmla="val 10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位置更新公式</a:t>
            </a:r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0F7EB4D9-29C0-87BC-A996-AC2B08C201FB}"/>
              </a:ext>
            </a:extLst>
          </p:cNvPr>
          <p:cNvSpPr/>
          <p:nvPr/>
        </p:nvSpPr>
        <p:spPr>
          <a:xfrm>
            <a:off x="5426696" y="1198781"/>
            <a:ext cx="2794941" cy="996217"/>
          </a:xfrm>
          <a:prstGeom prst="wedgeRoundRectCallout">
            <a:avLst>
              <a:gd name="adj1" fmla="val -36191"/>
              <a:gd name="adj2" fmla="val 84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i="1" dirty="0"/>
              <a:t>P</a:t>
            </a:r>
            <a:r>
              <a:rPr lang="en-US" altLang="zh-CN" i="1" dirty="0"/>
              <a:t>i</a:t>
            </a:r>
            <a:r>
              <a:rPr lang="en-US" altLang="zh-CN" sz="2000" dirty="0"/>
              <a:t> (t):</a:t>
            </a:r>
            <a:r>
              <a:rPr lang="zh-CN" altLang="en-US" sz="2000" dirty="0"/>
              <a:t>粒子</a:t>
            </a:r>
            <a:r>
              <a:rPr lang="en-US" altLang="zh-CN" sz="2000" i="1" dirty="0" err="1"/>
              <a:t>i</a:t>
            </a:r>
            <a:r>
              <a:rPr lang="zh-CN" altLang="en-US" sz="2000" dirty="0"/>
              <a:t>的最优位置</a:t>
            </a:r>
            <a:endParaRPr lang="en-US" altLang="zh-CN" sz="2000" dirty="0"/>
          </a:p>
          <a:p>
            <a:r>
              <a:rPr lang="en-US" altLang="zh-CN" sz="2000" b="1" i="1" dirty="0"/>
              <a:t>G</a:t>
            </a:r>
            <a:r>
              <a:rPr lang="en-US" altLang="zh-CN" sz="2000" dirty="0"/>
              <a:t> (t)</a:t>
            </a:r>
            <a:r>
              <a:rPr lang="zh-CN" altLang="en-US" sz="2000" dirty="0"/>
              <a:t>：</a:t>
            </a:r>
            <a:r>
              <a:rPr lang="zh-CN" altLang="en-US" sz="2000" b="1" dirty="0"/>
              <a:t>全局最优位置</a:t>
            </a:r>
            <a:endParaRPr lang="en-US" altLang="zh-CN" sz="2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316979-3B08-41EB-8D5D-4BAFC5F1CDF5}"/>
              </a:ext>
            </a:extLst>
          </p:cNvPr>
          <p:cNvGrpSpPr/>
          <p:nvPr/>
        </p:nvGrpSpPr>
        <p:grpSpPr>
          <a:xfrm>
            <a:off x="187125" y="192871"/>
            <a:ext cx="5689600" cy="885600"/>
            <a:chOff x="406400" y="2790333"/>
            <a:chExt cx="5689600" cy="88560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0C0A1D0-F049-0535-2930-D01D9836E6E1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矩形: 圆角 4">
              <a:extLst>
                <a:ext uri="{FF2B5EF4-FFF2-40B4-BE49-F238E27FC236}">
                  <a16:creationId xmlns:a16="http://schemas.microsoft.com/office/drawing/2014/main" id="{B7722C78-B8AF-E9FD-062E-399447971795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速度和位置的更新</a:t>
              </a: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540775-BA9A-20F2-3F11-1C8095258DD6}"/>
              </a:ext>
            </a:extLst>
          </p:cNvPr>
          <p:cNvSpPr/>
          <p:nvPr/>
        </p:nvSpPr>
        <p:spPr>
          <a:xfrm>
            <a:off x="3424010" y="3059848"/>
            <a:ext cx="7539785" cy="9164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8BB34394-F3B6-77AB-1FDB-84FDB2BB55A5}"/>
              </a:ext>
            </a:extLst>
          </p:cNvPr>
          <p:cNvGrpSpPr>
            <a:grpSpLocks/>
          </p:cNvGrpSpPr>
          <p:nvPr/>
        </p:nvGrpSpPr>
        <p:grpSpPr bwMode="auto">
          <a:xfrm>
            <a:off x="8156516" y="161969"/>
            <a:ext cx="3766633" cy="2537729"/>
            <a:chOff x="1066" y="912"/>
            <a:chExt cx="3494" cy="3024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4834282-1AAD-4A98-FC56-3C64179046B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3770025">
              <a:off x="3221" y="2475"/>
              <a:ext cx="540" cy="112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6C32FA2-AD4F-0699-51AF-4CE3617DCFC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743917">
              <a:off x="2112" y="2162"/>
              <a:ext cx="528" cy="97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862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2D2F98C6-E81F-29EB-602A-8B559A7B537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3205350">
              <a:off x="3291" y="1606"/>
              <a:ext cx="335" cy="77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019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7257E325-F440-5B95-9CEE-A6BCD1C22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1626"/>
              <a:ext cx="1034" cy="895"/>
              <a:chOff x="2327" y="1488"/>
              <a:chExt cx="1262" cy="1152"/>
            </a:xfrm>
          </p:grpSpPr>
          <p:grpSp>
            <p:nvGrpSpPr>
              <p:cNvPr id="39" name="Group 8">
                <a:extLst>
                  <a:ext uri="{FF2B5EF4-FFF2-40B4-BE49-F238E27FC236}">
                    <a16:creationId xmlns:a16="http://schemas.microsoft.com/office/drawing/2014/main" id="{07D27AB3-A4A6-939D-F43B-E6351AABE5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41" name="Oval 9">
                  <a:extLst>
                    <a:ext uri="{FF2B5EF4-FFF2-40B4-BE49-F238E27FC236}">
                      <a16:creationId xmlns:a16="http://schemas.microsoft.com/office/drawing/2014/main" id="{0860F288-AD87-272C-5CFA-3D30832CD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10">
                  <a:extLst>
                    <a:ext uri="{FF2B5EF4-FFF2-40B4-BE49-F238E27FC236}">
                      <a16:creationId xmlns:a16="http://schemas.microsoft.com/office/drawing/2014/main" id="{EDB6263F-9F0F-F45C-95FC-56A9272D9E6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" name="Text Box 11">
                <a:extLst>
                  <a:ext uri="{FF2B5EF4-FFF2-40B4-BE49-F238E27FC236}">
                    <a16:creationId xmlns:a16="http://schemas.microsoft.com/office/drawing/2014/main" id="{6A2B1730-A55A-D1A9-4FEE-CCDE2562FE88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327" y="1989"/>
                <a:ext cx="1262" cy="5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速度更新</a:t>
                </a:r>
              </a:p>
            </p:txBody>
          </p:sp>
        </p:grpSp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5FB81C84-E199-1DB5-957D-86D79F91A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" y="912"/>
              <a:ext cx="938" cy="672"/>
              <a:chOff x="3522" y="960"/>
              <a:chExt cx="813" cy="624"/>
            </a:xfrm>
          </p:grpSpPr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8F4DBB1F-0507-79F4-023D-637F4C190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960"/>
                <a:ext cx="624" cy="624"/>
                <a:chOff x="2016" y="1920"/>
                <a:chExt cx="1680" cy="1680"/>
              </a:xfrm>
            </p:grpSpPr>
            <p:sp>
              <p:nvSpPr>
                <p:cNvPr id="37" name="Oval 14">
                  <a:extLst>
                    <a:ext uri="{FF2B5EF4-FFF2-40B4-BE49-F238E27FC236}">
                      <a16:creationId xmlns:a16="http://schemas.microsoft.com/office/drawing/2014/main" id="{26A2C322-1B07-35F6-A246-57D2312EB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15">
                  <a:extLst>
                    <a:ext uri="{FF2B5EF4-FFF2-40B4-BE49-F238E27FC236}">
                      <a16:creationId xmlns:a16="http://schemas.microsoft.com/office/drawing/2014/main" id="{16D1168C-640F-7925-A261-B40B1C6889F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Text Box 16">
                <a:extLst>
                  <a:ext uri="{FF2B5EF4-FFF2-40B4-BE49-F238E27FC236}">
                    <a16:creationId xmlns:a16="http://schemas.microsoft.com/office/drawing/2014/main" id="{DEEBAEE5-BBC8-C09F-5321-C6E82F044F6F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522" y="1198"/>
                <a:ext cx="813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16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  <a:ea typeface="宋体" panose="02010600030101010101" pitchFamily="2" charset="-122"/>
                  </a:rPr>
                  <a:t>自身速度</a:t>
                </a:r>
              </a:p>
            </p:txBody>
          </p:sp>
        </p:grp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9D862FB7-C6C3-4D92-F6CE-E4FADCC43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824"/>
              <a:ext cx="1083" cy="1007"/>
              <a:chOff x="578" y="1584"/>
              <a:chExt cx="1323" cy="1296"/>
            </a:xfrm>
          </p:grpSpPr>
          <p:grpSp>
            <p:nvGrpSpPr>
              <p:cNvPr id="31" name="Group 18">
                <a:extLst>
                  <a:ext uri="{FF2B5EF4-FFF2-40B4-BE49-F238E27FC236}">
                    <a16:creationId xmlns:a16="http://schemas.microsoft.com/office/drawing/2014/main" id="{3E46ED91-3B28-EA68-2A8F-472CF3AA0D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33" name="Oval 19">
                  <a:extLst>
                    <a:ext uri="{FF2B5EF4-FFF2-40B4-BE49-F238E27FC236}">
                      <a16:creationId xmlns:a16="http://schemas.microsoft.com/office/drawing/2014/main" id="{6E8BB2C7-2CF8-8A65-16D6-28FFF7312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20">
                  <a:extLst>
                    <a:ext uri="{FF2B5EF4-FFF2-40B4-BE49-F238E27FC236}">
                      <a16:creationId xmlns:a16="http://schemas.microsoft.com/office/drawing/2014/main" id="{3FB544AE-8648-25CD-98AF-BD6F4EF2719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Text Box 21">
                <a:extLst>
                  <a:ext uri="{FF2B5EF4-FFF2-40B4-BE49-F238E27FC236}">
                    <a16:creationId xmlns:a16="http://schemas.microsoft.com/office/drawing/2014/main" id="{EE2055DD-BE6C-8B8F-1A09-9832173940BF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578" y="2161"/>
                <a:ext cx="1323" cy="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个体认知 </a:t>
                </a:r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C14D6F40-AD6D-7DDC-E6F8-33AF23CE0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2558"/>
              <a:ext cx="1180" cy="1119"/>
              <a:chOff x="3360" y="2688"/>
              <a:chExt cx="1440" cy="1440"/>
            </a:xfrm>
          </p:grpSpPr>
          <p:grpSp>
            <p:nvGrpSpPr>
              <p:cNvPr id="27" name="Group 23">
                <a:extLst>
                  <a:ext uri="{FF2B5EF4-FFF2-40B4-BE49-F238E27FC236}">
                    <a16:creationId xmlns:a16="http://schemas.microsoft.com/office/drawing/2014/main" id="{C3A7C87F-3315-A049-4220-70F7DB118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688"/>
                <a:ext cx="1440" cy="1440"/>
                <a:chOff x="2016" y="1920"/>
                <a:chExt cx="1680" cy="1680"/>
              </a:xfrm>
            </p:grpSpPr>
            <p:sp>
              <p:nvSpPr>
                <p:cNvPr id="29" name="Oval 24">
                  <a:extLst>
                    <a:ext uri="{FF2B5EF4-FFF2-40B4-BE49-F238E27FC236}">
                      <a16:creationId xmlns:a16="http://schemas.microsoft.com/office/drawing/2014/main" id="{6A154752-E286-0534-1E81-C6DA58E21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137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25">
                  <a:extLst>
                    <a:ext uri="{FF2B5EF4-FFF2-40B4-BE49-F238E27FC236}">
                      <a16:creationId xmlns:a16="http://schemas.microsoft.com/office/drawing/2014/main" id="{6602A9D2-F469-6B36-9236-A10418ED3DE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Text Box 26">
                <a:extLst>
                  <a:ext uri="{FF2B5EF4-FFF2-40B4-BE49-F238E27FC236}">
                    <a16:creationId xmlns:a16="http://schemas.microsoft.com/office/drawing/2014/main" id="{54C4A675-E302-A3B6-EBD8-103D272A331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507" y="3295"/>
                <a:ext cx="1261" cy="5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群体协作</a:t>
                </a:r>
              </a:p>
            </p:txBody>
          </p:sp>
        </p:grpSp>
        <p:sp>
          <p:nvSpPr>
            <p:cNvPr id="23" name="Oval 27">
              <a:extLst>
                <a:ext uri="{FF2B5EF4-FFF2-40B4-BE49-F238E27FC236}">
                  <a16:creationId xmlns:a16="http://schemas.microsoft.com/office/drawing/2014/main" id="{8A188593-8BAF-C0DB-3662-17E9D4A451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22" y="2904"/>
              <a:ext cx="831" cy="260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64546F58-057E-0288-EFFA-45B7FF4F6A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72" y="2522"/>
              <a:ext cx="832" cy="260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1F32D1FE-783A-F018-08A8-D5E4A983FE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77" y="3677"/>
              <a:ext cx="831" cy="259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ACCE88BF-7976-994B-6830-70F748ABFC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98" y="1626"/>
              <a:ext cx="381" cy="130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96FCFA0-A88B-CC23-640A-92C6032DF968}"/>
              </a:ext>
            </a:extLst>
          </p:cNvPr>
          <p:cNvSpPr txBox="1"/>
          <p:nvPr/>
        </p:nvSpPr>
        <p:spPr>
          <a:xfrm>
            <a:off x="1012723" y="4821128"/>
            <a:ext cx="1064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     代表粒子对自身速度的继承，是惯性部分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                                 代表粒子向自身学习的成分， 是个体认知部分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                                  代表粒子之间信息共享和合作，是群体协作部分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42014EB-B478-E2F1-225D-B7073E38B431}"/>
                  </a:ext>
                </a:extLst>
              </p:cNvPr>
              <p:cNvSpPr txBox="1"/>
              <p:nvPr/>
            </p:nvSpPr>
            <p:spPr>
              <a:xfrm>
                <a:off x="689100" y="5246243"/>
                <a:ext cx="3638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𝑟𝑎𝑛𝑑</m:t>
                                      </m:r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d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42014EB-B478-E2F1-225D-B7073E38B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0" y="5246243"/>
                <a:ext cx="363855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80C7E08-9558-2363-79E3-FC1AC4BA47CD}"/>
                  </a:ext>
                </a:extLst>
              </p:cNvPr>
              <p:cNvSpPr txBox="1"/>
              <p:nvPr/>
            </p:nvSpPr>
            <p:spPr>
              <a:xfrm>
                <a:off x="561588" y="5563779"/>
                <a:ext cx="3893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𝑟𝑎𝑛𝑑</m:t>
                                      </m:r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d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80C7E08-9558-2363-79E3-FC1AC4BA4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88" y="5563779"/>
                <a:ext cx="389357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8D990F1-55D4-69D4-DB14-EB88C6DE707F}"/>
                  </a:ext>
                </a:extLst>
              </p:cNvPr>
              <p:cNvSpPr txBox="1"/>
              <p:nvPr/>
            </p:nvSpPr>
            <p:spPr>
              <a:xfrm>
                <a:off x="1117725" y="4807457"/>
                <a:ext cx="1390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8D990F1-55D4-69D4-DB14-EB88C6DE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25" y="4807457"/>
                <a:ext cx="139065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5E8D258-BAEC-9D3A-F3EF-C2E501612F53}"/>
              </a:ext>
            </a:extLst>
          </p:cNvPr>
          <p:cNvSpPr txBox="1"/>
          <p:nvPr/>
        </p:nvSpPr>
        <p:spPr>
          <a:xfrm>
            <a:off x="279044" y="6031073"/>
            <a:ext cx="1179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C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是学习因子，取值在</a:t>
            </a:r>
            <a:r>
              <a:rPr lang="en-US" altLang="zh-CN" sz="2400" dirty="0">
                <a:latin typeface="+mn-ea"/>
              </a:rPr>
              <a:t>0~4</a:t>
            </a:r>
            <a:r>
              <a:rPr lang="zh-CN" altLang="en-US" sz="2400" dirty="0">
                <a:latin typeface="+mn-ea"/>
              </a:rPr>
              <a:t>之间，为了平衡群体因素和个体因素对算法的影响，经过大量的实验研究，</a:t>
            </a:r>
            <a:r>
              <a:rPr lang="en-US" altLang="zh-CN" sz="2400" dirty="0">
                <a:latin typeface="+mn-ea"/>
              </a:rPr>
              <a:t>C</a:t>
            </a:r>
            <a:r>
              <a:rPr lang="en-US" altLang="zh-CN" sz="2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=C</a:t>
            </a:r>
            <a:r>
              <a:rPr lang="en-US" altLang="zh-CN" sz="2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=2</a:t>
            </a:r>
            <a:r>
              <a:rPr lang="zh-CN" altLang="en-US" sz="2400" dirty="0">
                <a:latin typeface="+mn-ea"/>
              </a:rPr>
              <a:t>的效果较好</a:t>
            </a:r>
          </a:p>
        </p:txBody>
      </p:sp>
      <p:sp>
        <p:nvSpPr>
          <p:cNvPr id="46" name="减号 45">
            <a:extLst>
              <a:ext uri="{FF2B5EF4-FFF2-40B4-BE49-F238E27FC236}">
                <a16:creationId xmlns:a16="http://schemas.microsoft.com/office/drawing/2014/main" id="{8CF5EE74-1946-6D17-FA71-060AC9E7F0CC}"/>
              </a:ext>
            </a:extLst>
          </p:cNvPr>
          <p:cNvSpPr/>
          <p:nvPr/>
        </p:nvSpPr>
        <p:spPr>
          <a:xfrm>
            <a:off x="5376231" y="2952520"/>
            <a:ext cx="719769" cy="107328"/>
          </a:xfrm>
          <a:prstGeom prst="mathMinus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减号 49">
            <a:extLst>
              <a:ext uri="{FF2B5EF4-FFF2-40B4-BE49-F238E27FC236}">
                <a16:creationId xmlns:a16="http://schemas.microsoft.com/office/drawing/2014/main" id="{0823BE79-E29D-D79B-FBD5-BE49576FBCB8}"/>
              </a:ext>
            </a:extLst>
          </p:cNvPr>
          <p:cNvSpPr/>
          <p:nvPr/>
        </p:nvSpPr>
        <p:spPr>
          <a:xfrm>
            <a:off x="8322975" y="2893175"/>
            <a:ext cx="719769" cy="107328"/>
          </a:xfrm>
          <a:prstGeom prst="mathMinus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20" grpId="0" animBg="1"/>
      <p:bldP spid="11" grpId="0" animBg="1"/>
      <p:bldP spid="43" grpId="0"/>
      <p:bldP spid="45" grpId="0"/>
      <p:bldP spid="47" grpId="0"/>
      <p:bldP spid="44" grpId="0"/>
      <p:bldP spid="46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2495" y="470504"/>
            <a:ext cx="4890564" cy="51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3500"/>
              </a:lnSpc>
            </a:pPr>
            <a:r>
              <a:rPr lang="zh-CN" sz="28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如果用</a:t>
            </a:r>
            <a:r>
              <a:rPr lang="zh-CN" sz="2800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f</a:t>
            </a:r>
            <a:r>
              <a:rPr lang="zh-CN" sz="28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(·)代表适应度函数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3248" y="2270597"/>
            <a:ext cx="6531417" cy="3133090"/>
            <a:chOff x="7007" y="5250"/>
            <a:chExt cx="5025" cy="2162"/>
          </a:xfrm>
        </p:grpSpPr>
        <p:graphicFrame>
          <p:nvGraphicFramePr>
            <p:cNvPr id="3" name="对象 7"/>
            <p:cNvGraphicFramePr>
              <a:graphicFrameLocks noChangeAspect="1"/>
            </p:cNvGraphicFramePr>
            <p:nvPr/>
          </p:nvGraphicFramePr>
          <p:xfrm>
            <a:off x="8938" y="5250"/>
            <a:ext cx="11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35965" imgH="190500" progId="Equation.DSMT4">
                    <p:embed/>
                  </p:oleObj>
                </mc:Choice>
                <mc:Fallback>
                  <p:oleObj r:id="rId3" imgW="735965" imgH="190500" progId="Equation.DSMT4">
                    <p:embed/>
                    <p:pic>
                      <p:nvPicPr>
                        <p:cNvPr id="3" name="对象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938" y="5250"/>
                          <a:ext cx="116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356"/>
            <p:cNvGraphicFramePr>
              <a:graphicFrameLocks noChangeAspect="1"/>
            </p:cNvGraphicFramePr>
            <p:nvPr/>
          </p:nvGraphicFramePr>
          <p:xfrm>
            <a:off x="7418" y="5728"/>
            <a:ext cx="420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663825" imgH="215900" progId="Equation.DSMT4">
                    <p:embed/>
                  </p:oleObj>
                </mc:Choice>
                <mc:Fallback>
                  <p:oleObj r:id="rId5" imgW="2663825" imgH="215900" progId="Equation.DSMT4">
                    <p:embed/>
                    <p:pic>
                      <p:nvPicPr>
                        <p:cNvPr id="6" name="对象 35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18" y="5728"/>
                          <a:ext cx="4200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690412"/>
                </p:ext>
              </p:extLst>
            </p:nvPr>
          </p:nvGraphicFramePr>
          <p:xfrm>
            <a:off x="7552" y="6256"/>
            <a:ext cx="3877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463480" imgH="419040" progId="Equation.DSMT4">
                    <p:embed/>
                  </p:oleObj>
                </mc:Choice>
                <mc:Fallback>
                  <p:oleObj name="Equation" r:id="rId7" imgW="2463480" imgH="419040" progId="Equation.DSMT4">
                    <p:embed/>
                    <p:pic>
                      <p:nvPicPr>
                        <p:cNvPr id="7" name="对象 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52" y="6256"/>
                          <a:ext cx="3877" cy="6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3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309426"/>
                </p:ext>
              </p:extLst>
            </p:nvPr>
          </p:nvGraphicFramePr>
          <p:xfrm>
            <a:off x="7007" y="7078"/>
            <a:ext cx="502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174840" imgH="215640" progId="Equation.DSMT4">
                    <p:embed/>
                  </p:oleObj>
                </mc:Choice>
                <mc:Fallback>
                  <p:oleObj name="Equation" r:id="rId9" imgW="3174840" imgH="215640" progId="Equation.DSMT4">
                    <p:embed/>
                    <p:pic>
                      <p:nvPicPr>
                        <p:cNvPr id="9" name="对象 3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07" y="7078"/>
                          <a:ext cx="5025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E060920-6BAA-4721-799E-EB9CD0296855}"/>
              </a:ext>
            </a:extLst>
          </p:cNvPr>
          <p:cNvSpPr txBox="1"/>
          <p:nvPr/>
        </p:nvSpPr>
        <p:spPr>
          <a:xfrm>
            <a:off x="935933" y="5944378"/>
            <a:ext cx="3314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5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最</a:t>
            </a:r>
            <a:r>
              <a:rPr lang="zh-CN" altLang="en-US" sz="2800" kern="105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大化</a:t>
            </a:r>
            <a:r>
              <a:rPr lang="zh-CN" altLang="zh-CN" sz="2800" kern="105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en-US" sz="2800" kern="105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呢？</a:t>
            </a:r>
            <a:endParaRPr lang="zh-CN" altLang="en-US" sz="2800" dirty="0"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6C5BD1-ACA7-C0BB-E87F-50FF1156571F}"/>
              </a:ext>
            </a:extLst>
          </p:cNvPr>
          <p:cNvSpPr txBox="1"/>
          <p:nvPr/>
        </p:nvSpPr>
        <p:spPr>
          <a:xfrm>
            <a:off x="947887" y="1531598"/>
            <a:ext cx="3314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105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最小化</a:t>
            </a:r>
            <a:r>
              <a:rPr lang="zh-CN" altLang="zh-CN" sz="2800" kern="105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endParaRPr lang="zh-CN" altLang="en-US" sz="2800" dirty="0">
              <a:highlight>
                <a:srgbClr val="FFFF00"/>
              </a:highlight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8D0DDF-3F71-F05C-C222-C0438390D81C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7DD4F9E-BB99-DE57-C46A-D8464E62EB02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: 圆角 4">
              <a:extLst>
                <a:ext uri="{FF2B5EF4-FFF2-40B4-BE49-F238E27FC236}">
                  <a16:creationId xmlns:a16="http://schemas.microsoft.com/office/drawing/2014/main" id="{BC9B5914-7054-9EA6-4321-F52162069853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更新个体极值</a:t>
              </a:r>
              <a:r>
                <a:rPr lang="en-US" altLang="zh-CN" sz="3000" i="1" dirty="0"/>
                <a:t>P</a:t>
              </a:r>
              <a:r>
                <a:rPr lang="en-US" altLang="zh-CN" sz="2400" i="1" dirty="0"/>
                <a:t>i</a:t>
              </a:r>
              <a:r>
                <a:rPr lang="en-US" altLang="zh-CN" sz="3000" i="1" dirty="0"/>
                <a:t>(t)</a:t>
              </a:r>
              <a:r>
                <a:rPr lang="zh-CN" altLang="en-US" sz="3000" kern="1200" dirty="0"/>
                <a:t>和群体极值</a:t>
              </a:r>
              <a:r>
                <a:rPr lang="en-US" altLang="zh-CN" sz="3000" i="1" kern="1200" dirty="0"/>
                <a:t>G(t)</a:t>
              </a:r>
              <a:endParaRPr lang="zh-CN" altLang="en-US" sz="3000" i="1" kern="1200" dirty="0"/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2FB9C8D-EE29-1CC9-E284-6FD34D9A33C1}"/>
              </a:ext>
            </a:extLst>
          </p:cNvPr>
          <p:cNvSpPr/>
          <p:nvPr/>
        </p:nvSpPr>
        <p:spPr>
          <a:xfrm>
            <a:off x="50074" y="2301861"/>
            <a:ext cx="6265201" cy="118893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2FBFFD3-2CCA-FD22-2DE1-87AA49836787}"/>
              </a:ext>
            </a:extLst>
          </p:cNvPr>
          <p:cNvSpPr/>
          <p:nvPr/>
        </p:nvSpPr>
        <p:spPr>
          <a:xfrm>
            <a:off x="79576" y="3793911"/>
            <a:ext cx="6640713" cy="169987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 52">
            <a:extLst>
              <a:ext uri="{FF2B5EF4-FFF2-40B4-BE49-F238E27FC236}">
                <a16:creationId xmlns:a16="http://schemas.microsoft.com/office/drawing/2014/main" id="{B0F9F351-5075-8816-872D-64C1D4A9D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3" y="4460576"/>
            <a:ext cx="6613525" cy="15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2119725B-3121-7EEE-4636-C74A4B556413}"/>
              </a:ext>
            </a:extLst>
          </p:cNvPr>
          <p:cNvSpPr>
            <a:spLocks/>
          </p:cNvSpPr>
          <p:nvPr/>
        </p:nvSpPr>
        <p:spPr bwMode="auto">
          <a:xfrm>
            <a:off x="11207750" y="4339926"/>
            <a:ext cx="398463" cy="244475"/>
          </a:xfrm>
          <a:custGeom>
            <a:avLst/>
            <a:gdLst>
              <a:gd name="T0" fmla="*/ 0 w 251"/>
              <a:gd name="T1" fmla="*/ 0 h 154"/>
              <a:gd name="T2" fmla="*/ 251 w 251"/>
              <a:gd name="T3" fmla="*/ 76 h 154"/>
              <a:gd name="T4" fmla="*/ 0 w 251"/>
              <a:gd name="T5" fmla="*/ 154 h 154"/>
              <a:gd name="T6" fmla="*/ 0 w 251"/>
              <a:gd name="T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" h="154">
                <a:moveTo>
                  <a:pt x="0" y="0"/>
                </a:moveTo>
                <a:lnTo>
                  <a:pt x="251" y="76"/>
                </a:lnTo>
                <a:lnTo>
                  <a:pt x="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4">
            <a:extLst>
              <a:ext uri="{FF2B5EF4-FFF2-40B4-BE49-F238E27FC236}">
                <a16:creationId xmlns:a16="http://schemas.microsoft.com/office/drawing/2014/main" id="{1CF28A3A-D413-0A93-5BC4-71A6D3672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9225" y="1588789"/>
            <a:ext cx="1588" cy="526415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2D1E4072-29DA-9357-60AD-45CB3875C3C2}"/>
              </a:ext>
            </a:extLst>
          </p:cNvPr>
          <p:cNvSpPr>
            <a:spLocks/>
          </p:cNvSpPr>
          <p:nvPr/>
        </p:nvSpPr>
        <p:spPr bwMode="auto">
          <a:xfrm>
            <a:off x="7635875" y="1253826"/>
            <a:ext cx="265113" cy="366713"/>
          </a:xfrm>
          <a:custGeom>
            <a:avLst/>
            <a:gdLst>
              <a:gd name="T0" fmla="*/ 0 w 167"/>
              <a:gd name="T1" fmla="*/ 231 h 231"/>
              <a:gd name="T2" fmla="*/ 84 w 167"/>
              <a:gd name="T3" fmla="*/ 0 h 231"/>
              <a:gd name="T4" fmla="*/ 167 w 167"/>
              <a:gd name="T5" fmla="*/ 231 h 231"/>
              <a:gd name="T6" fmla="*/ 0 w 167"/>
              <a:gd name="T7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" h="231">
                <a:moveTo>
                  <a:pt x="0" y="231"/>
                </a:moveTo>
                <a:lnTo>
                  <a:pt x="84" y="0"/>
                </a:lnTo>
                <a:lnTo>
                  <a:pt x="167" y="231"/>
                </a:lnTo>
                <a:lnTo>
                  <a:pt x="0" y="2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" name="Group 61">
            <a:extLst>
              <a:ext uri="{FF2B5EF4-FFF2-40B4-BE49-F238E27FC236}">
                <a16:creationId xmlns:a16="http://schemas.microsoft.com/office/drawing/2014/main" id="{6C73FF21-548A-12D2-4D6F-CDC582298B67}"/>
              </a:ext>
            </a:extLst>
          </p:cNvPr>
          <p:cNvGrpSpPr>
            <a:grpSpLocks/>
          </p:cNvGrpSpPr>
          <p:nvPr/>
        </p:nvGrpSpPr>
        <p:grpSpPr bwMode="auto">
          <a:xfrm>
            <a:off x="9213850" y="5008264"/>
            <a:ext cx="587375" cy="993775"/>
            <a:chOff x="3744" y="2880"/>
            <a:chExt cx="370" cy="626"/>
          </a:xfrm>
        </p:grpSpPr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EA67F74D-867C-D0BA-6715-7519C3AA0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880"/>
              <a:ext cx="366" cy="336"/>
            </a:xfrm>
            <a:custGeom>
              <a:avLst/>
              <a:gdLst>
                <a:gd name="T0" fmla="*/ 0 w 302"/>
                <a:gd name="T1" fmla="*/ 151 h 302"/>
                <a:gd name="T2" fmla="*/ 151 w 302"/>
                <a:gd name="T3" fmla="*/ 0 h 302"/>
                <a:gd name="T4" fmla="*/ 302 w 302"/>
                <a:gd name="T5" fmla="*/ 151 h 302"/>
                <a:gd name="T6" fmla="*/ 302 w 302"/>
                <a:gd name="T7" fmla="*/ 151 h 302"/>
                <a:gd name="T8" fmla="*/ 151 w 302"/>
                <a:gd name="T9" fmla="*/ 302 h 302"/>
                <a:gd name="T10" fmla="*/ 0 w 302"/>
                <a:gd name="T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302">
                  <a:moveTo>
                    <a:pt x="0" y="151"/>
                  </a:moveTo>
                  <a:cubicBezTo>
                    <a:pt x="0" y="67"/>
                    <a:pt x="67" y="0"/>
                    <a:pt x="151" y="0"/>
                  </a:cubicBezTo>
                  <a:cubicBezTo>
                    <a:pt x="234" y="0"/>
                    <a:pt x="302" y="67"/>
                    <a:pt x="302" y="151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234"/>
                    <a:pt x="234" y="302"/>
                    <a:pt x="151" y="302"/>
                  </a:cubicBezTo>
                  <a:cubicBezTo>
                    <a:pt x="67" y="302"/>
                    <a:pt x="0" y="234"/>
                    <a:pt x="0" y="151"/>
                  </a:cubicBezTo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5D713DD6-9C07-0035-3C14-2CAC96E2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207"/>
              <a:ext cx="14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9FCB2E5A-51A6-1E81-59D4-ADF279E8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331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65">
            <a:extLst>
              <a:ext uri="{FF2B5EF4-FFF2-40B4-BE49-F238E27FC236}">
                <a16:creationId xmlns:a16="http://schemas.microsoft.com/office/drawing/2014/main" id="{BC6EA145-FE00-457D-B63D-1263C4D1AFD9}"/>
              </a:ext>
            </a:extLst>
          </p:cNvPr>
          <p:cNvGrpSpPr>
            <a:grpSpLocks/>
          </p:cNvGrpSpPr>
          <p:nvPr/>
        </p:nvGrpSpPr>
        <p:grpSpPr bwMode="auto">
          <a:xfrm>
            <a:off x="6780213" y="2103139"/>
            <a:ext cx="581025" cy="1022350"/>
            <a:chOff x="2211" y="1050"/>
            <a:chExt cx="366" cy="644"/>
          </a:xfrm>
        </p:grpSpPr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D3CEC5B4-8976-7572-73AA-BBB99C3CC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" y="1357"/>
              <a:ext cx="366" cy="337"/>
            </a:xfrm>
            <a:custGeom>
              <a:avLst/>
              <a:gdLst>
                <a:gd name="T0" fmla="*/ 0 w 302"/>
                <a:gd name="T1" fmla="*/ 151 h 303"/>
                <a:gd name="T2" fmla="*/ 151 w 302"/>
                <a:gd name="T3" fmla="*/ 0 h 303"/>
                <a:gd name="T4" fmla="*/ 302 w 302"/>
                <a:gd name="T5" fmla="*/ 151 h 303"/>
                <a:gd name="T6" fmla="*/ 302 w 302"/>
                <a:gd name="T7" fmla="*/ 151 h 303"/>
                <a:gd name="T8" fmla="*/ 151 w 302"/>
                <a:gd name="T9" fmla="*/ 303 h 303"/>
                <a:gd name="T10" fmla="*/ 0 w 302"/>
                <a:gd name="T1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303">
                  <a:moveTo>
                    <a:pt x="0" y="151"/>
                  </a:moveTo>
                  <a:cubicBezTo>
                    <a:pt x="0" y="68"/>
                    <a:pt x="68" y="0"/>
                    <a:pt x="151" y="0"/>
                  </a:cubicBezTo>
                  <a:cubicBezTo>
                    <a:pt x="235" y="0"/>
                    <a:pt x="302" y="68"/>
                    <a:pt x="302" y="151"/>
                  </a:cubicBezTo>
                  <a:cubicBezTo>
                    <a:pt x="302" y="151"/>
                    <a:pt x="302" y="151"/>
                    <a:pt x="302" y="151"/>
                  </a:cubicBezTo>
                  <a:cubicBezTo>
                    <a:pt x="302" y="235"/>
                    <a:pt x="235" y="303"/>
                    <a:pt x="151" y="303"/>
                  </a:cubicBezTo>
                  <a:cubicBezTo>
                    <a:pt x="68" y="303"/>
                    <a:pt x="0" y="235"/>
                    <a:pt x="0" y="151"/>
                  </a:cubicBezTo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3D822DB0-FEC8-BD34-D5D4-C0848F5C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1050"/>
              <a:ext cx="14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id="{B971A7B5-774E-86F9-AC07-8F17B157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15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68" name="Group 69">
            <a:extLst>
              <a:ext uri="{FF2B5EF4-FFF2-40B4-BE49-F238E27FC236}">
                <a16:creationId xmlns:a16="http://schemas.microsoft.com/office/drawing/2014/main" id="{2C9DD565-2650-B566-B994-E1F69DFC8E19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5228926"/>
            <a:ext cx="290513" cy="569913"/>
            <a:chOff x="1552" y="3019"/>
            <a:chExt cx="183" cy="359"/>
          </a:xfrm>
        </p:grpSpPr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41F28A3A-3D83-6C84-9ECE-A0D8F8F31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2" y="3212"/>
              <a:ext cx="84" cy="16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EF3E7E71-031C-D561-CA99-428131513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3019"/>
              <a:ext cx="183" cy="243"/>
            </a:xfrm>
            <a:custGeom>
              <a:avLst/>
              <a:gdLst>
                <a:gd name="T0" fmla="*/ 0 w 183"/>
                <a:gd name="T1" fmla="*/ 177 h 243"/>
                <a:gd name="T2" fmla="*/ 183 w 183"/>
                <a:gd name="T3" fmla="*/ 0 h 243"/>
                <a:gd name="T4" fmla="*/ 151 w 183"/>
                <a:gd name="T5" fmla="*/ 243 h 243"/>
                <a:gd name="T6" fmla="*/ 0 w 183"/>
                <a:gd name="T7" fmla="*/ 1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43">
                  <a:moveTo>
                    <a:pt x="0" y="177"/>
                  </a:moveTo>
                  <a:lnTo>
                    <a:pt x="183" y="0"/>
                  </a:lnTo>
                  <a:lnTo>
                    <a:pt x="151" y="24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Freeform 72">
            <a:extLst>
              <a:ext uri="{FF2B5EF4-FFF2-40B4-BE49-F238E27FC236}">
                <a16:creationId xmlns:a16="http://schemas.microsoft.com/office/drawing/2014/main" id="{A0B983DB-A9AA-4266-00E7-BAA998FA5A31}"/>
              </a:ext>
            </a:extLst>
          </p:cNvPr>
          <p:cNvSpPr>
            <a:spLocks noEditPoints="1"/>
          </p:cNvSpPr>
          <p:nvPr/>
        </p:nvSpPr>
        <p:spPr bwMode="auto">
          <a:xfrm>
            <a:off x="8015288" y="4689176"/>
            <a:ext cx="350837" cy="860425"/>
          </a:xfrm>
          <a:custGeom>
            <a:avLst/>
            <a:gdLst>
              <a:gd name="T0" fmla="*/ 182 w 183"/>
              <a:gd name="T1" fmla="*/ 12 h 486"/>
              <a:gd name="T2" fmla="*/ 144 w 183"/>
              <a:gd name="T3" fmla="*/ 117 h 486"/>
              <a:gd name="T4" fmla="*/ 134 w 183"/>
              <a:gd name="T5" fmla="*/ 122 h 486"/>
              <a:gd name="T6" fmla="*/ 129 w 183"/>
              <a:gd name="T7" fmla="*/ 112 h 486"/>
              <a:gd name="T8" fmla="*/ 167 w 183"/>
              <a:gd name="T9" fmla="*/ 7 h 486"/>
              <a:gd name="T10" fmla="*/ 177 w 183"/>
              <a:gd name="T11" fmla="*/ 2 h 486"/>
              <a:gd name="T12" fmla="*/ 182 w 183"/>
              <a:gd name="T13" fmla="*/ 12 h 486"/>
              <a:gd name="T14" fmla="*/ 118 w 183"/>
              <a:gd name="T15" fmla="*/ 193 h 486"/>
              <a:gd name="T16" fmla="*/ 80 w 183"/>
              <a:gd name="T17" fmla="*/ 298 h 486"/>
              <a:gd name="T18" fmla="*/ 70 w 183"/>
              <a:gd name="T19" fmla="*/ 303 h 486"/>
              <a:gd name="T20" fmla="*/ 65 w 183"/>
              <a:gd name="T21" fmla="*/ 293 h 486"/>
              <a:gd name="T22" fmla="*/ 103 w 183"/>
              <a:gd name="T23" fmla="*/ 188 h 486"/>
              <a:gd name="T24" fmla="*/ 113 w 183"/>
              <a:gd name="T25" fmla="*/ 183 h 486"/>
              <a:gd name="T26" fmla="*/ 118 w 183"/>
              <a:gd name="T27" fmla="*/ 193 h 486"/>
              <a:gd name="T28" fmla="*/ 54 w 183"/>
              <a:gd name="T29" fmla="*/ 374 h 486"/>
              <a:gd name="T30" fmla="*/ 16 w 183"/>
              <a:gd name="T31" fmla="*/ 479 h 486"/>
              <a:gd name="T32" fmla="*/ 6 w 183"/>
              <a:gd name="T33" fmla="*/ 484 h 486"/>
              <a:gd name="T34" fmla="*/ 1 w 183"/>
              <a:gd name="T35" fmla="*/ 474 h 486"/>
              <a:gd name="T36" fmla="*/ 39 w 183"/>
              <a:gd name="T37" fmla="*/ 368 h 486"/>
              <a:gd name="T38" fmla="*/ 49 w 183"/>
              <a:gd name="T39" fmla="*/ 364 h 486"/>
              <a:gd name="T40" fmla="*/ 54 w 183"/>
              <a:gd name="T41" fmla="*/ 374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3" h="486">
                <a:moveTo>
                  <a:pt x="182" y="12"/>
                </a:moveTo>
                <a:lnTo>
                  <a:pt x="144" y="117"/>
                </a:lnTo>
                <a:cubicBezTo>
                  <a:pt x="143" y="122"/>
                  <a:pt x="138" y="124"/>
                  <a:pt x="134" y="122"/>
                </a:cubicBezTo>
                <a:cubicBezTo>
                  <a:pt x="130" y="121"/>
                  <a:pt x="128" y="116"/>
                  <a:pt x="129" y="112"/>
                </a:cubicBezTo>
                <a:lnTo>
                  <a:pt x="167" y="7"/>
                </a:lnTo>
                <a:cubicBezTo>
                  <a:pt x="168" y="2"/>
                  <a:pt x="173" y="0"/>
                  <a:pt x="177" y="2"/>
                </a:cubicBezTo>
                <a:cubicBezTo>
                  <a:pt x="181" y="3"/>
                  <a:pt x="183" y="8"/>
                  <a:pt x="182" y="12"/>
                </a:cubicBezTo>
                <a:close/>
                <a:moveTo>
                  <a:pt x="118" y="193"/>
                </a:moveTo>
                <a:lnTo>
                  <a:pt x="80" y="298"/>
                </a:lnTo>
                <a:cubicBezTo>
                  <a:pt x="79" y="303"/>
                  <a:pt x="74" y="305"/>
                  <a:pt x="70" y="303"/>
                </a:cubicBezTo>
                <a:cubicBezTo>
                  <a:pt x="66" y="302"/>
                  <a:pt x="64" y="297"/>
                  <a:pt x="65" y="293"/>
                </a:cubicBezTo>
                <a:lnTo>
                  <a:pt x="103" y="188"/>
                </a:lnTo>
                <a:cubicBezTo>
                  <a:pt x="104" y="183"/>
                  <a:pt x="109" y="181"/>
                  <a:pt x="113" y="183"/>
                </a:cubicBezTo>
                <a:cubicBezTo>
                  <a:pt x="117" y="184"/>
                  <a:pt x="119" y="189"/>
                  <a:pt x="118" y="193"/>
                </a:cubicBezTo>
                <a:close/>
                <a:moveTo>
                  <a:pt x="54" y="374"/>
                </a:moveTo>
                <a:lnTo>
                  <a:pt x="16" y="479"/>
                </a:lnTo>
                <a:cubicBezTo>
                  <a:pt x="15" y="484"/>
                  <a:pt x="10" y="486"/>
                  <a:pt x="6" y="484"/>
                </a:cubicBezTo>
                <a:cubicBezTo>
                  <a:pt x="2" y="483"/>
                  <a:pt x="0" y="478"/>
                  <a:pt x="1" y="474"/>
                </a:cubicBezTo>
                <a:lnTo>
                  <a:pt x="39" y="368"/>
                </a:lnTo>
                <a:cubicBezTo>
                  <a:pt x="40" y="364"/>
                  <a:pt x="45" y="362"/>
                  <a:pt x="49" y="364"/>
                </a:cubicBezTo>
                <a:cubicBezTo>
                  <a:pt x="53" y="365"/>
                  <a:pt x="55" y="370"/>
                  <a:pt x="54" y="374"/>
                </a:cubicBezTo>
                <a:close/>
              </a:path>
            </a:pathLst>
          </a:custGeom>
          <a:solidFill>
            <a:srgbClr val="000000"/>
          </a:solidFill>
          <a:ln w="301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73">
            <a:extLst>
              <a:ext uri="{FF2B5EF4-FFF2-40B4-BE49-F238E27FC236}">
                <a16:creationId xmlns:a16="http://schemas.microsoft.com/office/drawing/2014/main" id="{FFF8596B-E750-4288-BF81-A221EEFD0E06}"/>
              </a:ext>
            </a:extLst>
          </p:cNvPr>
          <p:cNvSpPr>
            <a:spLocks noEditPoints="1"/>
          </p:cNvSpPr>
          <p:nvPr/>
        </p:nvSpPr>
        <p:spPr bwMode="auto">
          <a:xfrm>
            <a:off x="6019800" y="4689176"/>
            <a:ext cx="2346325" cy="565150"/>
          </a:xfrm>
          <a:custGeom>
            <a:avLst/>
            <a:gdLst>
              <a:gd name="T0" fmla="*/ 7 w 1220"/>
              <a:gd name="T1" fmla="*/ 302 h 319"/>
              <a:gd name="T2" fmla="*/ 115 w 1220"/>
              <a:gd name="T3" fmla="*/ 275 h 319"/>
              <a:gd name="T4" fmla="*/ 125 w 1220"/>
              <a:gd name="T5" fmla="*/ 281 h 319"/>
              <a:gd name="T6" fmla="*/ 119 w 1220"/>
              <a:gd name="T7" fmla="*/ 290 h 319"/>
              <a:gd name="T8" fmla="*/ 11 w 1220"/>
              <a:gd name="T9" fmla="*/ 318 h 319"/>
              <a:gd name="T10" fmla="*/ 1 w 1220"/>
              <a:gd name="T11" fmla="*/ 312 h 319"/>
              <a:gd name="T12" fmla="*/ 7 w 1220"/>
              <a:gd name="T13" fmla="*/ 302 h 319"/>
              <a:gd name="T14" fmla="*/ 193 w 1220"/>
              <a:gd name="T15" fmla="*/ 256 h 319"/>
              <a:gd name="T16" fmla="*/ 302 w 1220"/>
              <a:gd name="T17" fmla="*/ 228 h 319"/>
              <a:gd name="T18" fmla="*/ 311 w 1220"/>
              <a:gd name="T19" fmla="*/ 234 h 319"/>
              <a:gd name="T20" fmla="*/ 305 w 1220"/>
              <a:gd name="T21" fmla="*/ 244 h 319"/>
              <a:gd name="T22" fmla="*/ 197 w 1220"/>
              <a:gd name="T23" fmla="*/ 271 h 319"/>
              <a:gd name="T24" fmla="*/ 187 w 1220"/>
              <a:gd name="T25" fmla="*/ 265 h 319"/>
              <a:gd name="T26" fmla="*/ 193 w 1220"/>
              <a:gd name="T27" fmla="*/ 256 h 319"/>
              <a:gd name="T28" fmla="*/ 379 w 1220"/>
              <a:gd name="T29" fmla="*/ 209 h 319"/>
              <a:gd name="T30" fmla="*/ 488 w 1220"/>
              <a:gd name="T31" fmla="*/ 182 h 319"/>
              <a:gd name="T32" fmla="*/ 498 w 1220"/>
              <a:gd name="T33" fmla="*/ 188 h 319"/>
              <a:gd name="T34" fmla="*/ 492 w 1220"/>
              <a:gd name="T35" fmla="*/ 197 h 319"/>
              <a:gd name="T36" fmla="*/ 383 w 1220"/>
              <a:gd name="T37" fmla="*/ 224 h 319"/>
              <a:gd name="T38" fmla="*/ 373 w 1220"/>
              <a:gd name="T39" fmla="*/ 219 h 319"/>
              <a:gd name="T40" fmla="*/ 379 w 1220"/>
              <a:gd name="T41" fmla="*/ 209 h 319"/>
              <a:gd name="T42" fmla="*/ 565 w 1220"/>
              <a:gd name="T43" fmla="*/ 162 h 319"/>
              <a:gd name="T44" fmla="*/ 674 w 1220"/>
              <a:gd name="T45" fmla="*/ 135 h 319"/>
              <a:gd name="T46" fmla="*/ 684 w 1220"/>
              <a:gd name="T47" fmla="*/ 141 h 319"/>
              <a:gd name="T48" fmla="*/ 678 w 1220"/>
              <a:gd name="T49" fmla="*/ 151 h 319"/>
              <a:gd name="T50" fmla="*/ 569 w 1220"/>
              <a:gd name="T51" fmla="*/ 178 h 319"/>
              <a:gd name="T52" fmla="*/ 560 w 1220"/>
              <a:gd name="T53" fmla="*/ 172 h 319"/>
              <a:gd name="T54" fmla="*/ 565 w 1220"/>
              <a:gd name="T55" fmla="*/ 162 h 319"/>
              <a:gd name="T56" fmla="*/ 752 w 1220"/>
              <a:gd name="T57" fmla="*/ 116 h 319"/>
              <a:gd name="T58" fmla="*/ 860 w 1220"/>
              <a:gd name="T59" fmla="*/ 89 h 319"/>
              <a:gd name="T60" fmla="*/ 870 w 1220"/>
              <a:gd name="T61" fmla="*/ 94 h 319"/>
              <a:gd name="T62" fmla="*/ 864 w 1220"/>
              <a:gd name="T63" fmla="*/ 104 h 319"/>
              <a:gd name="T64" fmla="*/ 756 w 1220"/>
              <a:gd name="T65" fmla="*/ 131 h 319"/>
              <a:gd name="T66" fmla="*/ 746 w 1220"/>
              <a:gd name="T67" fmla="*/ 126 h 319"/>
              <a:gd name="T68" fmla="*/ 752 w 1220"/>
              <a:gd name="T69" fmla="*/ 116 h 319"/>
              <a:gd name="T70" fmla="*/ 938 w 1220"/>
              <a:gd name="T71" fmla="*/ 69 h 319"/>
              <a:gd name="T72" fmla="*/ 1047 w 1220"/>
              <a:gd name="T73" fmla="*/ 42 h 319"/>
              <a:gd name="T74" fmla="*/ 1056 w 1220"/>
              <a:gd name="T75" fmla="*/ 48 h 319"/>
              <a:gd name="T76" fmla="*/ 1051 w 1220"/>
              <a:gd name="T77" fmla="*/ 58 h 319"/>
              <a:gd name="T78" fmla="*/ 942 w 1220"/>
              <a:gd name="T79" fmla="*/ 85 h 319"/>
              <a:gd name="T80" fmla="*/ 932 w 1220"/>
              <a:gd name="T81" fmla="*/ 79 h 319"/>
              <a:gd name="T82" fmla="*/ 938 w 1220"/>
              <a:gd name="T83" fmla="*/ 69 h 319"/>
              <a:gd name="T84" fmla="*/ 1124 w 1220"/>
              <a:gd name="T85" fmla="*/ 23 h 319"/>
              <a:gd name="T86" fmla="*/ 1209 w 1220"/>
              <a:gd name="T87" fmla="*/ 1 h 319"/>
              <a:gd name="T88" fmla="*/ 1219 w 1220"/>
              <a:gd name="T89" fmla="*/ 7 h 319"/>
              <a:gd name="T90" fmla="*/ 1213 w 1220"/>
              <a:gd name="T91" fmla="*/ 17 h 319"/>
              <a:gd name="T92" fmla="*/ 1128 w 1220"/>
              <a:gd name="T93" fmla="*/ 38 h 319"/>
              <a:gd name="T94" fmla="*/ 1118 w 1220"/>
              <a:gd name="T95" fmla="*/ 32 h 319"/>
              <a:gd name="T96" fmla="*/ 1124 w 1220"/>
              <a:gd name="T97" fmla="*/ 23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0" h="319">
                <a:moveTo>
                  <a:pt x="7" y="302"/>
                </a:moveTo>
                <a:lnTo>
                  <a:pt x="115" y="275"/>
                </a:lnTo>
                <a:cubicBezTo>
                  <a:pt x="120" y="274"/>
                  <a:pt x="124" y="276"/>
                  <a:pt x="125" y="281"/>
                </a:cubicBezTo>
                <a:cubicBezTo>
                  <a:pt x="126" y="285"/>
                  <a:pt x="123" y="289"/>
                  <a:pt x="119" y="290"/>
                </a:cubicBezTo>
                <a:lnTo>
                  <a:pt x="11" y="318"/>
                </a:lnTo>
                <a:cubicBezTo>
                  <a:pt x="6" y="319"/>
                  <a:pt x="2" y="316"/>
                  <a:pt x="1" y="312"/>
                </a:cubicBezTo>
                <a:cubicBezTo>
                  <a:pt x="0" y="308"/>
                  <a:pt x="2" y="303"/>
                  <a:pt x="7" y="302"/>
                </a:cubicBezTo>
                <a:close/>
                <a:moveTo>
                  <a:pt x="193" y="256"/>
                </a:moveTo>
                <a:lnTo>
                  <a:pt x="302" y="228"/>
                </a:lnTo>
                <a:cubicBezTo>
                  <a:pt x="306" y="227"/>
                  <a:pt x="310" y="230"/>
                  <a:pt x="311" y="234"/>
                </a:cubicBezTo>
                <a:cubicBezTo>
                  <a:pt x="312" y="238"/>
                  <a:pt x="310" y="243"/>
                  <a:pt x="305" y="244"/>
                </a:cubicBezTo>
                <a:lnTo>
                  <a:pt x="197" y="271"/>
                </a:lnTo>
                <a:cubicBezTo>
                  <a:pt x="193" y="272"/>
                  <a:pt x="188" y="270"/>
                  <a:pt x="187" y="265"/>
                </a:cubicBezTo>
                <a:cubicBezTo>
                  <a:pt x="186" y="261"/>
                  <a:pt x="189" y="257"/>
                  <a:pt x="193" y="256"/>
                </a:cubicBezTo>
                <a:close/>
                <a:moveTo>
                  <a:pt x="379" y="209"/>
                </a:moveTo>
                <a:lnTo>
                  <a:pt x="488" y="182"/>
                </a:lnTo>
                <a:cubicBezTo>
                  <a:pt x="492" y="181"/>
                  <a:pt x="496" y="183"/>
                  <a:pt x="498" y="188"/>
                </a:cubicBezTo>
                <a:cubicBezTo>
                  <a:pt x="499" y="192"/>
                  <a:pt x="496" y="196"/>
                  <a:pt x="492" y="197"/>
                </a:cubicBezTo>
                <a:lnTo>
                  <a:pt x="383" y="224"/>
                </a:lnTo>
                <a:cubicBezTo>
                  <a:pt x="379" y="226"/>
                  <a:pt x="374" y="223"/>
                  <a:pt x="373" y="219"/>
                </a:cubicBezTo>
                <a:cubicBezTo>
                  <a:pt x="372" y="214"/>
                  <a:pt x="375" y="210"/>
                  <a:pt x="379" y="209"/>
                </a:cubicBezTo>
                <a:close/>
                <a:moveTo>
                  <a:pt x="565" y="162"/>
                </a:moveTo>
                <a:lnTo>
                  <a:pt x="674" y="135"/>
                </a:lnTo>
                <a:cubicBezTo>
                  <a:pt x="678" y="134"/>
                  <a:pt x="683" y="137"/>
                  <a:pt x="684" y="141"/>
                </a:cubicBezTo>
                <a:cubicBezTo>
                  <a:pt x="685" y="145"/>
                  <a:pt x="682" y="150"/>
                  <a:pt x="678" y="151"/>
                </a:cubicBezTo>
                <a:lnTo>
                  <a:pt x="569" y="178"/>
                </a:lnTo>
                <a:cubicBezTo>
                  <a:pt x="565" y="179"/>
                  <a:pt x="561" y="176"/>
                  <a:pt x="560" y="172"/>
                </a:cubicBezTo>
                <a:cubicBezTo>
                  <a:pt x="559" y="168"/>
                  <a:pt x="561" y="163"/>
                  <a:pt x="565" y="162"/>
                </a:cubicBezTo>
                <a:close/>
                <a:moveTo>
                  <a:pt x="752" y="116"/>
                </a:moveTo>
                <a:lnTo>
                  <a:pt x="860" y="89"/>
                </a:lnTo>
                <a:cubicBezTo>
                  <a:pt x="865" y="88"/>
                  <a:pt x="869" y="90"/>
                  <a:pt x="870" y="94"/>
                </a:cubicBezTo>
                <a:cubicBezTo>
                  <a:pt x="871" y="99"/>
                  <a:pt x="869" y="103"/>
                  <a:pt x="864" y="104"/>
                </a:cubicBezTo>
                <a:lnTo>
                  <a:pt x="756" y="131"/>
                </a:lnTo>
                <a:cubicBezTo>
                  <a:pt x="751" y="132"/>
                  <a:pt x="747" y="130"/>
                  <a:pt x="746" y="126"/>
                </a:cubicBezTo>
                <a:cubicBezTo>
                  <a:pt x="745" y="121"/>
                  <a:pt x="747" y="117"/>
                  <a:pt x="752" y="116"/>
                </a:cubicBezTo>
                <a:close/>
                <a:moveTo>
                  <a:pt x="938" y="69"/>
                </a:moveTo>
                <a:lnTo>
                  <a:pt x="1047" y="42"/>
                </a:lnTo>
                <a:cubicBezTo>
                  <a:pt x="1051" y="41"/>
                  <a:pt x="1055" y="44"/>
                  <a:pt x="1056" y="48"/>
                </a:cubicBezTo>
                <a:cubicBezTo>
                  <a:pt x="1057" y="52"/>
                  <a:pt x="1055" y="57"/>
                  <a:pt x="1051" y="58"/>
                </a:cubicBezTo>
                <a:lnTo>
                  <a:pt x="942" y="85"/>
                </a:lnTo>
                <a:cubicBezTo>
                  <a:pt x="938" y="86"/>
                  <a:pt x="933" y="83"/>
                  <a:pt x="932" y="79"/>
                </a:cubicBezTo>
                <a:cubicBezTo>
                  <a:pt x="931" y="75"/>
                  <a:pt x="934" y="70"/>
                  <a:pt x="938" y="69"/>
                </a:cubicBezTo>
                <a:close/>
                <a:moveTo>
                  <a:pt x="1124" y="23"/>
                </a:moveTo>
                <a:lnTo>
                  <a:pt x="1209" y="1"/>
                </a:lnTo>
                <a:cubicBezTo>
                  <a:pt x="1214" y="0"/>
                  <a:pt x="1218" y="3"/>
                  <a:pt x="1219" y="7"/>
                </a:cubicBezTo>
                <a:cubicBezTo>
                  <a:pt x="1220" y="12"/>
                  <a:pt x="1217" y="16"/>
                  <a:pt x="1213" y="17"/>
                </a:cubicBezTo>
                <a:lnTo>
                  <a:pt x="1128" y="38"/>
                </a:lnTo>
                <a:cubicBezTo>
                  <a:pt x="1124" y="39"/>
                  <a:pt x="1120" y="37"/>
                  <a:pt x="1118" y="32"/>
                </a:cubicBezTo>
                <a:cubicBezTo>
                  <a:pt x="1117" y="28"/>
                  <a:pt x="1120" y="24"/>
                  <a:pt x="1124" y="23"/>
                </a:cubicBezTo>
                <a:close/>
              </a:path>
            </a:pathLst>
          </a:custGeom>
          <a:solidFill>
            <a:srgbClr val="000000"/>
          </a:solidFill>
          <a:ln w="301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3" name="Group 74">
            <a:extLst>
              <a:ext uri="{FF2B5EF4-FFF2-40B4-BE49-F238E27FC236}">
                <a16:creationId xmlns:a16="http://schemas.microsoft.com/office/drawing/2014/main" id="{975C0A08-EC8E-B65D-8740-658372F26F52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4741564"/>
            <a:ext cx="2601913" cy="1325562"/>
            <a:chOff x="1552" y="2712"/>
            <a:chExt cx="1639" cy="835"/>
          </a:xfrm>
        </p:grpSpPr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97059848-3481-9E00-B629-5DAE72C16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2" y="2814"/>
              <a:ext cx="1438" cy="733"/>
            </a:xfrm>
            <a:prstGeom prst="line">
              <a:avLst/>
            </a:prstGeom>
            <a:noFill/>
            <a:ln w="28575" cap="rnd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B7419CEE-6993-68A9-CE7C-2D0CAE1F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2712"/>
              <a:ext cx="260" cy="179"/>
            </a:xfrm>
            <a:custGeom>
              <a:avLst/>
              <a:gdLst>
                <a:gd name="T0" fmla="*/ 0 w 260"/>
                <a:gd name="T1" fmla="*/ 44 h 179"/>
                <a:gd name="T2" fmla="*/ 260 w 260"/>
                <a:gd name="T3" fmla="*/ 0 h 179"/>
                <a:gd name="T4" fmla="*/ 81 w 260"/>
                <a:gd name="T5" fmla="*/ 179 h 179"/>
                <a:gd name="T6" fmla="*/ 0 w 260"/>
                <a:gd name="T7" fmla="*/ 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179">
                  <a:moveTo>
                    <a:pt x="0" y="44"/>
                  </a:moveTo>
                  <a:lnTo>
                    <a:pt x="260" y="0"/>
                  </a:lnTo>
                  <a:lnTo>
                    <a:pt x="81" y="179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77">
            <a:extLst>
              <a:ext uri="{FF2B5EF4-FFF2-40B4-BE49-F238E27FC236}">
                <a16:creationId xmlns:a16="http://schemas.microsoft.com/office/drawing/2014/main" id="{101A209D-421B-0A13-87BD-D8B91CF8F1C3}"/>
              </a:ext>
            </a:extLst>
          </p:cNvPr>
          <p:cNvGrpSpPr>
            <a:grpSpLocks/>
          </p:cNvGrpSpPr>
          <p:nvPr/>
        </p:nvGrpSpPr>
        <p:grpSpPr bwMode="auto">
          <a:xfrm>
            <a:off x="7361238" y="2273001"/>
            <a:ext cx="2373312" cy="477838"/>
            <a:chOff x="2577" y="1157"/>
            <a:chExt cx="1495" cy="301"/>
          </a:xfrm>
        </p:grpSpPr>
        <p:sp>
          <p:nvSpPr>
            <p:cNvPr id="77" name="Line 78">
              <a:extLst>
                <a:ext uri="{FF2B5EF4-FFF2-40B4-BE49-F238E27FC236}">
                  <a16:creationId xmlns:a16="http://schemas.microsoft.com/office/drawing/2014/main" id="{D5990CF0-CD5C-84AB-0CE6-18D6AC228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7" y="1230"/>
              <a:ext cx="1268" cy="22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D5D265F1-26B6-BC5B-90A3-8780775CC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" y="1157"/>
              <a:ext cx="263" cy="152"/>
            </a:xfrm>
            <a:custGeom>
              <a:avLst/>
              <a:gdLst>
                <a:gd name="T0" fmla="*/ 0 w 263"/>
                <a:gd name="T1" fmla="*/ 0 h 152"/>
                <a:gd name="T2" fmla="*/ 263 w 263"/>
                <a:gd name="T3" fmla="*/ 32 h 152"/>
                <a:gd name="T4" fmla="*/ 33 w 263"/>
                <a:gd name="T5" fmla="*/ 152 h 152"/>
                <a:gd name="T6" fmla="*/ 0 w 263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" h="152">
                  <a:moveTo>
                    <a:pt x="0" y="0"/>
                  </a:moveTo>
                  <a:lnTo>
                    <a:pt x="263" y="32"/>
                  </a:lnTo>
                  <a:lnTo>
                    <a:pt x="33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Freeform 80">
            <a:extLst>
              <a:ext uri="{FF2B5EF4-FFF2-40B4-BE49-F238E27FC236}">
                <a16:creationId xmlns:a16="http://schemas.microsoft.com/office/drawing/2014/main" id="{2B0DE777-E23F-AB1C-CF77-B46F319300F3}"/>
              </a:ext>
            </a:extLst>
          </p:cNvPr>
          <p:cNvSpPr>
            <a:spLocks noEditPoints="1"/>
          </p:cNvSpPr>
          <p:nvPr/>
        </p:nvSpPr>
        <p:spPr bwMode="auto">
          <a:xfrm>
            <a:off x="9717088" y="2385714"/>
            <a:ext cx="969962" cy="890587"/>
          </a:xfrm>
          <a:custGeom>
            <a:avLst/>
            <a:gdLst>
              <a:gd name="T0" fmla="*/ 15 w 504"/>
              <a:gd name="T1" fmla="*/ 3 h 504"/>
              <a:gd name="T2" fmla="*/ 94 w 504"/>
              <a:gd name="T3" fmla="*/ 82 h 504"/>
              <a:gd name="T4" fmla="*/ 94 w 504"/>
              <a:gd name="T5" fmla="*/ 93 h 504"/>
              <a:gd name="T6" fmla="*/ 82 w 504"/>
              <a:gd name="T7" fmla="*/ 93 h 504"/>
              <a:gd name="T8" fmla="*/ 3 w 504"/>
              <a:gd name="T9" fmla="*/ 14 h 504"/>
              <a:gd name="T10" fmla="*/ 3 w 504"/>
              <a:gd name="T11" fmla="*/ 3 h 504"/>
              <a:gd name="T12" fmla="*/ 15 w 504"/>
              <a:gd name="T13" fmla="*/ 3 h 504"/>
              <a:gd name="T14" fmla="*/ 150 w 504"/>
              <a:gd name="T15" fmla="*/ 138 h 504"/>
              <a:gd name="T16" fmla="*/ 230 w 504"/>
              <a:gd name="T17" fmla="*/ 218 h 504"/>
              <a:gd name="T18" fmla="*/ 230 w 504"/>
              <a:gd name="T19" fmla="*/ 229 h 504"/>
              <a:gd name="T20" fmla="*/ 218 w 504"/>
              <a:gd name="T21" fmla="*/ 229 h 504"/>
              <a:gd name="T22" fmla="*/ 139 w 504"/>
              <a:gd name="T23" fmla="*/ 150 h 504"/>
              <a:gd name="T24" fmla="*/ 139 w 504"/>
              <a:gd name="T25" fmla="*/ 138 h 504"/>
              <a:gd name="T26" fmla="*/ 150 w 504"/>
              <a:gd name="T27" fmla="*/ 138 h 504"/>
              <a:gd name="T28" fmla="*/ 286 w 504"/>
              <a:gd name="T29" fmla="*/ 274 h 504"/>
              <a:gd name="T30" fmla="*/ 365 w 504"/>
              <a:gd name="T31" fmla="*/ 353 h 504"/>
              <a:gd name="T32" fmla="*/ 365 w 504"/>
              <a:gd name="T33" fmla="*/ 365 h 504"/>
              <a:gd name="T34" fmla="*/ 354 w 504"/>
              <a:gd name="T35" fmla="*/ 365 h 504"/>
              <a:gd name="T36" fmla="*/ 275 w 504"/>
              <a:gd name="T37" fmla="*/ 286 h 504"/>
              <a:gd name="T38" fmla="*/ 275 w 504"/>
              <a:gd name="T39" fmla="*/ 274 h 504"/>
              <a:gd name="T40" fmla="*/ 286 w 504"/>
              <a:gd name="T41" fmla="*/ 274 h 504"/>
              <a:gd name="T42" fmla="*/ 422 w 504"/>
              <a:gd name="T43" fmla="*/ 410 h 504"/>
              <a:gd name="T44" fmla="*/ 501 w 504"/>
              <a:gd name="T45" fmla="*/ 489 h 504"/>
              <a:gd name="T46" fmla="*/ 501 w 504"/>
              <a:gd name="T47" fmla="*/ 500 h 504"/>
              <a:gd name="T48" fmla="*/ 490 w 504"/>
              <a:gd name="T49" fmla="*/ 500 h 504"/>
              <a:gd name="T50" fmla="*/ 411 w 504"/>
              <a:gd name="T51" fmla="*/ 421 h 504"/>
              <a:gd name="T52" fmla="*/ 411 w 504"/>
              <a:gd name="T53" fmla="*/ 410 h 504"/>
              <a:gd name="T54" fmla="*/ 422 w 504"/>
              <a:gd name="T55" fmla="*/ 41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04" h="504">
                <a:moveTo>
                  <a:pt x="15" y="3"/>
                </a:moveTo>
                <a:lnTo>
                  <a:pt x="94" y="82"/>
                </a:lnTo>
                <a:cubicBezTo>
                  <a:pt x="97" y="85"/>
                  <a:pt x="97" y="90"/>
                  <a:pt x="94" y="93"/>
                </a:cubicBezTo>
                <a:cubicBezTo>
                  <a:pt x="91" y="96"/>
                  <a:pt x="86" y="96"/>
                  <a:pt x="82" y="93"/>
                </a:cubicBezTo>
                <a:lnTo>
                  <a:pt x="3" y="14"/>
                </a:lnTo>
                <a:cubicBezTo>
                  <a:pt x="0" y="11"/>
                  <a:pt x="0" y="6"/>
                  <a:pt x="3" y="3"/>
                </a:cubicBezTo>
                <a:cubicBezTo>
                  <a:pt x="6" y="0"/>
                  <a:pt x="11" y="0"/>
                  <a:pt x="15" y="3"/>
                </a:cubicBezTo>
                <a:close/>
                <a:moveTo>
                  <a:pt x="150" y="138"/>
                </a:moveTo>
                <a:lnTo>
                  <a:pt x="230" y="218"/>
                </a:lnTo>
                <a:cubicBezTo>
                  <a:pt x="233" y="221"/>
                  <a:pt x="233" y="226"/>
                  <a:pt x="230" y="229"/>
                </a:cubicBezTo>
                <a:cubicBezTo>
                  <a:pt x="226" y="232"/>
                  <a:pt x="221" y="232"/>
                  <a:pt x="218" y="229"/>
                </a:cubicBezTo>
                <a:lnTo>
                  <a:pt x="139" y="150"/>
                </a:lnTo>
                <a:cubicBezTo>
                  <a:pt x="136" y="147"/>
                  <a:pt x="136" y="142"/>
                  <a:pt x="139" y="138"/>
                </a:cubicBezTo>
                <a:cubicBezTo>
                  <a:pt x="142" y="135"/>
                  <a:pt x="147" y="135"/>
                  <a:pt x="150" y="138"/>
                </a:cubicBezTo>
                <a:close/>
                <a:moveTo>
                  <a:pt x="286" y="274"/>
                </a:moveTo>
                <a:lnTo>
                  <a:pt x="365" y="353"/>
                </a:lnTo>
                <a:cubicBezTo>
                  <a:pt x="368" y="357"/>
                  <a:pt x="368" y="362"/>
                  <a:pt x="365" y="365"/>
                </a:cubicBezTo>
                <a:cubicBezTo>
                  <a:pt x="362" y="368"/>
                  <a:pt x="357" y="368"/>
                  <a:pt x="354" y="365"/>
                </a:cubicBezTo>
                <a:lnTo>
                  <a:pt x="275" y="286"/>
                </a:lnTo>
                <a:cubicBezTo>
                  <a:pt x="272" y="282"/>
                  <a:pt x="272" y="277"/>
                  <a:pt x="275" y="274"/>
                </a:cubicBezTo>
                <a:cubicBezTo>
                  <a:pt x="278" y="271"/>
                  <a:pt x="283" y="271"/>
                  <a:pt x="286" y="274"/>
                </a:cubicBezTo>
                <a:close/>
                <a:moveTo>
                  <a:pt x="422" y="410"/>
                </a:moveTo>
                <a:lnTo>
                  <a:pt x="501" y="489"/>
                </a:lnTo>
                <a:cubicBezTo>
                  <a:pt x="504" y="492"/>
                  <a:pt x="504" y="497"/>
                  <a:pt x="501" y="500"/>
                </a:cubicBezTo>
                <a:cubicBezTo>
                  <a:pt x="498" y="504"/>
                  <a:pt x="493" y="504"/>
                  <a:pt x="490" y="500"/>
                </a:cubicBezTo>
                <a:lnTo>
                  <a:pt x="411" y="421"/>
                </a:lnTo>
                <a:cubicBezTo>
                  <a:pt x="407" y="418"/>
                  <a:pt x="407" y="413"/>
                  <a:pt x="411" y="410"/>
                </a:cubicBezTo>
                <a:cubicBezTo>
                  <a:pt x="414" y="407"/>
                  <a:pt x="419" y="407"/>
                  <a:pt x="422" y="410"/>
                </a:cubicBezTo>
                <a:close/>
              </a:path>
            </a:pathLst>
          </a:custGeom>
          <a:solidFill>
            <a:srgbClr val="000000"/>
          </a:solidFill>
          <a:ln w="301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81">
            <a:extLst>
              <a:ext uri="{FF2B5EF4-FFF2-40B4-BE49-F238E27FC236}">
                <a16:creationId xmlns:a16="http://schemas.microsoft.com/office/drawing/2014/main" id="{100A659F-EA70-9BC9-D53A-9D98F0643D3A}"/>
              </a:ext>
            </a:extLst>
          </p:cNvPr>
          <p:cNvSpPr>
            <a:spLocks noEditPoints="1"/>
          </p:cNvSpPr>
          <p:nvPr/>
        </p:nvSpPr>
        <p:spPr bwMode="auto">
          <a:xfrm>
            <a:off x="8159750" y="3489026"/>
            <a:ext cx="2740025" cy="560388"/>
          </a:xfrm>
          <a:custGeom>
            <a:avLst/>
            <a:gdLst>
              <a:gd name="T0" fmla="*/ 7 w 1425"/>
              <a:gd name="T1" fmla="*/ 301 h 317"/>
              <a:gd name="T2" fmla="*/ 116 w 1425"/>
              <a:gd name="T3" fmla="*/ 277 h 317"/>
              <a:gd name="T4" fmla="*/ 126 w 1425"/>
              <a:gd name="T5" fmla="*/ 284 h 317"/>
              <a:gd name="T6" fmla="*/ 120 w 1425"/>
              <a:gd name="T7" fmla="*/ 293 h 317"/>
              <a:gd name="T8" fmla="*/ 10 w 1425"/>
              <a:gd name="T9" fmla="*/ 316 h 317"/>
              <a:gd name="T10" fmla="*/ 1 w 1425"/>
              <a:gd name="T11" fmla="*/ 310 h 317"/>
              <a:gd name="T12" fmla="*/ 7 w 1425"/>
              <a:gd name="T13" fmla="*/ 301 h 317"/>
              <a:gd name="T14" fmla="*/ 195 w 1425"/>
              <a:gd name="T15" fmla="*/ 261 h 317"/>
              <a:gd name="T16" fmla="*/ 304 w 1425"/>
              <a:gd name="T17" fmla="*/ 237 h 317"/>
              <a:gd name="T18" fmla="*/ 314 w 1425"/>
              <a:gd name="T19" fmla="*/ 244 h 317"/>
              <a:gd name="T20" fmla="*/ 308 w 1425"/>
              <a:gd name="T21" fmla="*/ 253 h 317"/>
              <a:gd name="T22" fmla="*/ 198 w 1425"/>
              <a:gd name="T23" fmla="*/ 276 h 317"/>
              <a:gd name="T24" fmla="*/ 189 w 1425"/>
              <a:gd name="T25" fmla="*/ 270 h 317"/>
              <a:gd name="T26" fmla="*/ 195 w 1425"/>
              <a:gd name="T27" fmla="*/ 261 h 317"/>
              <a:gd name="T28" fmla="*/ 382 w 1425"/>
              <a:gd name="T29" fmla="*/ 221 h 317"/>
              <a:gd name="T30" fmla="*/ 492 w 1425"/>
              <a:gd name="T31" fmla="*/ 197 h 317"/>
              <a:gd name="T32" fmla="*/ 502 w 1425"/>
              <a:gd name="T33" fmla="*/ 204 h 317"/>
              <a:gd name="T34" fmla="*/ 495 w 1425"/>
              <a:gd name="T35" fmla="*/ 213 h 317"/>
              <a:gd name="T36" fmla="*/ 386 w 1425"/>
              <a:gd name="T37" fmla="*/ 236 h 317"/>
              <a:gd name="T38" fmla="*/ 376 w 1425"/>
              <a:gd name="T39" fmla="*/ 230 h 317"/>
              <a:gd name="T40" fmla="*/ 382 w 1425"/>
              <a:gd name="T41" fmla="*/ 221 h 317"/>
              <a:gd name="T42" fmla="*/ 570 w 1425"/>
              <a:gd name="T43" fmla="*/ 181 h 317"/>
              <a:gd name="T44" fmla="*/ 680 w 1425"/>
              <a:gd name="T45" fmla="*/ 158 h 317"/>
              <a:gd name="T46" fmla="*/ 689 w 1425"/>
              <a:gd name="T47" fmla="*/ 164 h 317"/>
              <a:gd name="T48" fmla="*/ 683 w 1425"/>
              <a:gd name="T49" fmla="*/ 173 h 317"/>
              <a:gd name="T50" fmla="*/ 574 w 1425"/>
              <a:gd name="T51" fmla="*/ 196 h 317"/>
              <a:gd name="T52" fmla="*/ 564 w 1425"/>
              <a:gd name="T53" fmla="*/ 190 h 317"/>
              <a:gd name="T54" fmla="*/ 570 w 1425"/>
              <a:gd name="T55" fmla="*/ 181 h 317"/>
              <a:gd name="T56" fmla="*/ 758 w 1425"/>
              <a:gd name="T57" fmla="*/ 141 h 317"/>
              <a:gd name="T58" fmla="*/ 868 w 1425"/>
              <a:gd name="T59" fmla="*/ 118 h 317"/>
              <a:gd name="T60" fmla="*/ 877 w 1425"/>
              <a:gd name="T61" fmla="*/ 124 h 317"/>
              <a:gd name="T62" fmla="*/ 871 w 1425"/>
              <a:gd name="T63" fmla="*/ 133 h 317"/>
              <a:gd name="T64" fmla="*/ 761 w 1425"/>
              <a:gd name="T65" fmla="*/ 157 h 317"/>
              <a:gd name="T66" fmla="*/ 752 w 1425"/>
              <a:gd name="T67" fmla="*/ 150 h 317"/>
              <a:gd name="T68" fmla="*/ 758 w 1425"/>
              <a:gd name="T69" fmla="*/ 141 h 317"/>
              <a:gd name="T70" fmla="*/ 946 w 1425"/>
              <a:gd name="T71" fmla="*/ 101 h 317"/>
              <a:gd name="T72" fmla="*/ 1055 w 1425"/>
              <a:gd name="T73" fmla="*/ 78 h 317"/>
              <a:gd name="T74" fmla="*/ 1065 w 1425"/>
              <a:gd name="T75" fmla="*/ 84 h 317"/>
              <a:gd name="T76" fmla="*/ 1059 w 1425"/>
              <a:gd name="T77" fmla="*/ 93 h 317"/>
              <a:gd name="T78" fmla="*/ 949 w 1425"/>
              <a:gd name="T79" fmla="*/ 117 h 317"/>
              <a:gd name="T80" fmla="*/ 940 w 1425"/>
              <a:gd name="T81" fmla="*/ 110 h 317"/>
              <a:gd name="T82" fmla="*/ 946 w 1425"/>
              <a:gd name="T83" fmla="*/ 101 h 317"/>
              <a:gd name="T84" fmla="*/ 1134 w 1425"/>
              <a:gd name="T85" fmla="*/ 61 h 317"/>
              <a:gd name="T86" fmla="*/ 1243 w 1425"/>
              <a:gd name="T87" fmla="*/ 38 h 317"/>
              <a:gd name="T88" fmla="*/ 1253 w 1425"/>
              <a:gd name="T89" fmla="*/ 44 h 317"/>
              <a:gd name="T90" fmla="*/ 1247 w 1425"/>
              <a:gd name="T91" fmla="*/ 53 h 317"/>
              <a:gd name="T92" fmla="*/ 1137 w 1425"/>
              <a:gd name="T93" fmla="*/ 77 h 317"/>
              <a:gd name="T94" fmla="*/ 1128 w 1425"/>
              <a:gd name="T95" fmla="*/ 70 h 317"/>
              <a:gd name="T96" fmla="*/ 1134 w 1425"/>
              <a:gd name="T97" fmla="*/ 61 h 317"/>
              <a:gd name="T98" fmla="*/ 1321 w 1425"/>
              <a:gd name="T99" fmla="*/ 21 h 317"/>
              <a:gd name="T100" fmla="*/ 1414 w 1425"/>
              <a:gd name="T101" fmla="*/ 1 h 317"/>
              <a:gd name="T102" fmla="*/ 1424 w 1425"/>
              <a:gd name="T103" fmla="*/ 7 h 317"/>
              <a:gd name="T104" fmla="*/ 1418 w 1425"/>
              <a:gd name="T105" fmla="*/ 17 h 317"/>
              <a:gd name="T106" fmla="*/ 1325 w 1425"/>
              <a:gd name="T107" fmla="*/ 37 h 317"/>
              <a:gd name="T108" fmla="*/ 1315 w 1425"/>
              <a:gd name="T109" fmla="*/ 31 h 317"/>
              <a:gd name="T110" fmla="*/ 1321 w 1425"/>
              <a:gd name="T111" fmla="*/ 2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25" h="317">
                <a:moveTo>
                  <a:pt x="7" y="301"/>
                </a:moveTo>
                <a:lnTo>
                  <a:pt x="116" y="277"/>
                </a:lnTo>
                <a:cubicBezTo>
                  <a:pt x="121" y="276"/>
                  <a:pt x="125" y="279"/>
                  <a:pt x="126" y="284"/>
                </a:cubicBezTo>
                <a:cubicBezTo>
                  <a:pt x="127" y="288"/>
                  <a:pt x="124" y="292"/>
                  <a:pt x="120" y="293"/>
                </a:cubicBezTo>
                <a:lnTo>
                  <a:pt x="10" y="316"/>
                </a:lnTo>
                <a:cubicBezTo>
                  <a:pt x="6" y="317"/>
                  <a:pt x="2" y="315"/>
                  <a:pt x="1" y="310"/>
                </a:cubicBezTo>
                <a:cubicBezTo>
                  <a:pt x="0" y="306"/>
                  <a:pt x="3" y="302"/>
                  <a:pt x="7" y="301"/>
                </a:cubicBezTo>
                <a:close/>
                <a:moveTo>
                  <a:pt x="195" y="261"/>
                </a:moveTo>
                <a:lnTo>
                  <a:pt x="304" y="237"/>
                </a:lnTo>
                <a:cubicBezTo>
                  <a:pt x="309" y="237"/>
                  <a:pt x="313" y="239"/>
                  <a:pt x="314" y="244"/>
                </a:cubicBezTo>
                <a:cubicBezTo>
                  <a:pt x="315" y="248"/>
                  <a:pt x="312" y="252"/>
                  <a:pt x="308" y="253"/>
                </a:cubicBezTo>
                <a:lnTo>
                  <a:pt x="198" y="276"/>
                </a:lnTo>
                <a:cubicBezTo>
                  <a:pt x="194" y="277"/>
                  <a:pt x="189" y="275"/>
                  <a:pt x="189" y="270"/>
                </a:cubicBezTo>
                <a:cubicBezTo>
                  <a:pt x="188" y="266"/>
                  <a:pt x="190" y="262"/>
                  <a:pt x="195" y="261"/>
                </a:cubicBezTo>
                <a:close/>
                <a:moveTo>
                  <a:pt x="382" y="221"/>
                </a:moveTo>
                <a:lnTo>
                  <a:pt x="492" y="197"/>
                </a:lnTo>
                <a:cubicBezTo>
                  <a:pt x="496" y="197"/>
                  <a:pt x="501" y="199"/>
                  <a:pt x="502" y="204"/>
                </a:cubicBezTo>
                <a:cubicBezTo>
                  <a:pt x="502" y="208"/>
                  <a:pt x="500" y="212"/>
                  <a:pt x="495" y="213"/>
                </a:cubicBezTo>
                <a:lnTo>
                  <a:pt x="386" y="236"/>
                </a:lnTo>
                <a:cubicBezTo>
                  <a:pt x="381" y="237"/>
                  <a:pt x="377" y="235"/>
                  <a:pt x="376" y="230"/>
                </a:cubicBezTo>
                <a:cubicBezTo>
                  <a:pt x="375" y="226"/>
                  <a:pt x="378" y="222"/>
                  <a:pt x="382" y="221"/>
                </a:cubicBezTo>
                <a:close/>
                <a:moveTo>
                  <a:pt x="570" y="181"/>
                </a:moveTo>
                <a:lnTo>
                  <a:pt x="680" y="158"/>
                </a:lnTo>
                <a:cubicBezTo>
                  <a:pt x="684" y="157"/>
                  <a:pt x="688" y="159"/>
                  <a:pt x="689" y="164"/>
                </a:cubicBezTo>
                <a:cubicBezTo>
                  <a:pt x="690" y="168"/>
                  <a:pt x="687" y="172"/>
                  <a:pt x="683" y="173"/>
                </a:cubicBezTo>
                <a:lnTo>
                  <a:pt x="574" y="196"/>
                </a:lnTo>
                <a:cubicBezTo>
                  <a:pt x="569" y="197"/>
                  <a:pt x="565" y="195"/>
                  <a:pt x="564" y="190"/>
                </a:cubicBezTo>
                <a:cubicBezTo>
                  <a:pt x="563" y="186"/>
                  <a:pt x="566" y="182"/>
                  <a:pt x="570" y="181"/>
                </a:cubicBezTo>
                <a:close/>
                <a:moveTo>
                  <a:pt x="758" y="141"/>
                </a:moveTo>
                <a:lnTo>
                  <a:pt x="868" y="118"/>
                </a:lnTo>
                <a:cubicBezTo>
                  <a:pt x="872" y="117"/>
                  <a:pt x="876" y="119"/>
                  <a:pt x="877" y="124"/>
                </a:cubicBezTo>
                <a:cubicBezTo>
                  <a:pt x="878" y="128"/>
                  <a:pt x="875" y="132"/>
                  <a:pt x="871" y="133"/>
                </a:cubicBezTo>
                <a:lnTo>
                  <a:pt x="761" y="157"/>
                </a:lnTo>
                <a:cubicBezTo>
                  <a:pt x="757" y="157"/>
                  <a:pt x="753" y="155"/>
                  <a:pt x="752" y="150"/>
                </a:cubicBezTo>
                <a:cubicBezTo>
                  <a:pt x="751" y="146"/>
                  <a:pt x="754" y="142"/>
                  <a:pt x="758" y="141"/>
                </a:cubicBezTo>
                <a:close/>
                <a:moveTo>
                  <a:pt x="946" y="101"/>
                </a:moveTo>
                <a:lnTo>
                  <a:pt x="1055" y="78"/>
                </a:lnTo>
                <a:cubicBezTo>
                  <a:pt x="1060" y="77"/>
                  <a:pt x="1064" y="79"/>
                  <a:pt x="1065" y="84"/>
                </a:cubicBezTo>
                <a:cubicBezTo>
                  <a:pt x="1066" y="88"/>
                  <a:pt x="1063" y="92"/>
                  <a:pt x="1059" y="93"/>
                </a:cubicBezTo>
                <a:lnTo>
                  <a:pt x="949" y="117"/>
                </a:lnTo>
                <a:cubicBezTo>
                  <a:pt x="945" y="117"/>
                  <a:pt x="941" y="115"/>
                  <a:pt x="940" y="110"/>
                </a:cubicBezTo>
                <a:cubicBezTo>
                  <a:pt x="939" y="106"/>
                  <a:pt x="942" y="102"/>
                  <a:pt x="946" y="101"/>
                </a:cubicBezTo>
                <a:close/>
                <a:moveTo>
                  <a:pt x="1134" y="61"/>
                </a:moveTo>
                <a:lnTo>
                  <a:pt x="1243" y="38"/>
                </a:lnTo>
                <a:cubicBezTo>
                  <a:pt x="1248" y="37"/>
                  <a:pt x="1252" y="40"/>
                  <a:pt x="1253" y="44"/>
                </a:cubicBezTo>
                <a:cubicBezTo>
                  <a:pt x="1254" y="48"/>
                  <a:pt x="1251" y="52"/>
                  <a:pt x="1247" y="53"/>
                </a:cubicBezTo>
                <a:lnTo>
                  <a:pt x="1137" y="77"/>
                </a:lnTo>
                <a:cubicBezTo>
                  <a:pt x="1133" y="78"/>
                  <a:pt x="1128" y="75"/>
                  <a:pt x="1128" y="70"/>
                </a:cubicBezTo>
                <a:cubicBezTo>
                  <a:pt x="1127" y="66"/>
                  <a:pt x="1129" y="62"/>
                  <a:pt x="1134" y="61"/>
                </a:cubicBezTo>
                <a:close/>
                <a:moveTo>
                  <a:pt x="1321" y="21"/>
                </a:moveTo>
                <a:lnTo>
                  <a:pt x="1414" y="1"/>
                </a:lnTo>
                <a:cubicBezTo>
                  <a:pt x="1419" y="0"/>
                  <a:pt x="1423" y="3"/>
                  <a:pt x="1424" y="7"/>
                </a:cubicBezTo>
                <a:cubicBezTo>
                  <a:pt x="1425" y="12"/>
                  <a:pt x="1422" y="16"/>
                  <a:pt x="1418" y="17"/>
                </a:cubicBezTo>
                <a:lnTo>
                  <a:pt x="1325" y="37"/>
                </a:lnTo>
                <a:cubicBezTo>
                  <a:pt x="1320" y="38"/>
                  <a:pt x="1316" y="35"/>
                  <a:pt x="1315" y="31"/>
                </a:cubicBezTo>
                <a:cubicBezTo>
                  <a:pt x="1314" y="26"/>
                  <a:pt x="1317" y="22"/>
                  <a:pt x="1321" y="21"/>
                </a:cubicBezTo>
                <a:close/>
              </a:path>
            </a:pathLst>
          </a:custGeom>
          <a:solidFill>
            <a:srgbClr val="000000"/>
          </a:solidFill>
          <a:ln w="30163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1" name="Group 82">
            <a:extLst>
              <a:ext uri="{FF2B5EF4-FFF2-40B4-BE49-F238E27FC236}">
                <a16:creationId xmlns:a16="http://schemas.microsoft.com/office/drawing/2014/main" id="{BF294013-BFF1-20C1-96C8-F3F455B699D2}"/>
              </a:ext>
            </a:extLst>
          </p:cNvPr>
          <p:cNvGrpSpPr>
            <a:grpSpLocks/>
          </p:cNvGrpSpPr>
          <p:nvPr/>
        </p:nvGrpSpPr>
        <p:grpSpPr bwMode="auto">
          <a:xfrm>
            <a:off x="7070725" y="2852439"/>
            <a:ext cx="3811588" cy="701675"/>
            <a:chOff x="2394" y="1522"/>
            <a:chExt cx="2401" cy="442"/>
          </a:xfrm>
        </p:grpSpPr>
        <p:sp>
          <p:nvSpPr>
            <p:cNvPr id="82" name="Line 83">
              <a:extLst>
                <a:ext uri="{FF2B5EF4-FFF2-40B4-BE49-F238E27FC236}">
                  <a16:creationId xmlns:a16="http://schemas.microsoft.com/office/drawing/2014/main" id="{AC851C7C-5649-AC61-4B8C-18FAEA2C5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1522"/>
              <a:ext cx="2175" cy="370"/>
            </a:xfrm>
            <a:prstGeom prst="line">
              <a:avLst/>
            </a:prstGeom>
            <a:noFill/>
            <a:ln w="28575" cap="rnd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655A0252-050A-79B3-9EF5-C88C15741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1812"/>
              <a:ext cx="261" cy="152"/>
            </a:xfrm>
            <a:custGeom>
              <a:avLst/>
              <a:gdLst>
                <a:gd name="T0" fmla="*/ 30 w 261"/>
                <a:gd name="T1" fmla="*/ 0 h 152"/>
                <a:gd name="T2" fmla="*/ 261 w 261"/>
                <a:gd name="T3" fmla="*/ 117 h 152"/>
                <a:gd name="T4" fmla="*/ 0 w 261"/>
                <a:gd name="T5" fmla="*/ 152 h 152"/>
                <a:gd name="T6" fmla="*/ 30 w 26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152">
                  <a:moveTo>
                    <a:pt x="30" y="0"/>
                  </a:moveTo>
                  <a:lnTo>
                    <a:pt x="261" y="117"/>
                  </a:lnTo>
                  <a:lnTo>
                    <a:pt x="0" y="15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Group 85">
            <a:extLst>
              <a:ext uri="{FF2B5EF4-FFF2-40B4-BE49-F238E27FC236}">
                <a16:creationId xmlns:a16="http://schemas.microsoft.com/office/drawing/2014/main" id="{C1F818BD-9225-2C55-DFFB-23E445AF4C4F}"/>
              </a:ext>
            </a:extLst>
          </p:cNvPr>
          <p:cNvGrpSpPr>
            <a:grpSpLocks/>
          </p:cNvGrpSpPr>
          <p:nvPr/>
        </p:nvGrpSpPr>
        <p:grpSpPr bwMode="auto">
          <a:xfrm>
            <a:off x="7070725" y="2857201"/>
            <a:ext cx="2389188" cy="2422525"/>
            <a:chOff x="2394" y="1525"/>
            <a:chExt cx="1505" cy="1526"/>
          </a:xfrm>
        </p:grpSpPr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F7393AAF-F563-6FC2-2B61-1F22416FE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1525"/>
              <a:ext cx="581" cy="61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A8E88B12-1619-A8EB-9707-344A38407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2075"/>
              <a:ext cx="228" cy="225"/>
            </a:xfrm>
            <a:custGeom>
              <a:avLst/>
              <a:gdLst>
                <a:gd name="T0" fmla="*/ 126 w 228"/>
                <a:gd name="T1" fmla="*/ 0 h 225"/>
                <a:gd name="T2" fmla="*/ 228 w 228"/>
                <a:gd name="T3" fmla="*/ 225 h 225"/>
                <a:gd name="T4" fmla="*/ 0 w 228"/>
                <a:gd name="T5" fmla="*/ 102 h 225"/>
                <a:gd name="T6" fmla="*/ 126 w 228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225">
                  <a:moveTo>
                    <a:pt x="126" y="0"/>
                  </a:moveTo>
                  <a:lnTo>
                    <a:pt x="228" y="225"/>
                  </a:lnTo>
                  <a:lnTo>
                    <a:pt x="0" y="10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C0A4E1C6-9BCE-C9EE-38AF-225C71A03B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6" y="2245"/>
              <a:ext cx="833" cy="806"/>
            </a:xfrm>
            <a:custGeom>
              <a:avLst/>
              <a:gdLst>
                <a:gd name="T0" fmla="*/ 15 w 687"/>
                <a:gd name="T1" fmla="*/ 3 h 724"/>
                <a:gd name="T2" fmla="*/ 92 w 687"/>
                <a:gd name="T3" fmla="*/ 85 h 724"/>
                <a:gd name="T4" fmla="*/ 92 w 687"/>
                <a:gd name="T5" fmla="*/ 96 h 724"/>
                <a:gd name="T6" fmla="*/ 80 w 687"/>
                <a:gd name="T7" fmla="*/ 96 h 724"/>
                <a:gd name="T8" fmla="*/ 3 w 687"/>
                <a:gd name="T9" fmla="*/ 14 h 724"/>
                <a:gd name="T10" fmla="*/ 3 w 687"/>
                <a:gd name="T11" fmla="*/ 3 h 724"/>
                <a:gd name="T12" fmla="*/ 15 w 687"/>
                <a:gd name="T13" fmla="*/ 3 h 724"/>
                <a:gd name="T14" fmla="*/ 147 w 687"/>
                <a:gd name="T15" fmla="*/ 143 h 724"/>
                <a:gd name="T16" fmla="*/ 224 w 687"/>
                <a:gd name="T17" fmla="*/ 224 h 724"/>
                <a:gd name="T18" fmla="*/ 224 w 687"/>
                <a:gd name="T19" fmla="*/ 235 h 724"/>
                <a:gd name="T20" fmla="*/ 212 w 687"/>
                <a:gd name="T21" fmla="*/ 235 h 724"/>
                <a:gd name="T22" fmla="*/ 135 w 687"/>
                <a:gd name="T23" fmla="*/ 154 h 724"/>
                <a:gd name="T24" fmla="*/ 136 w 687"/>
                <a:gd name="T25" fmla="*/ 142 h 724"/>
                <a:gd name="T26" fmla="*/ 147 w 687"/>
                <a:gd name="T27" fmla="*/ 143 h 724"/>
                <a:gd name="T28" fmla="*/ 279 w 687"/>
                <a:gd name="T29" fmla="*/ 282 h 724"/>
                <a:gd name="T30" fmla="*/ 356 w 687"/>
                <a:gd name="T31" fmla="*/ 363 h 724"/>
                <a:gd name="T32" fmla="*/ 356 w 687"/>
                <a:gd name="T33" fmla="*/ 375 h 724"/>
                <a:gd name="T34" fmla="*/ 344 w 687"/>
                <a:gd name="T35" fmla="*/ 374 h 724"/>
                <a:gd name="T36" fmla="*/ 267 w 687"/>
                <a:gd name="T37" fmla="*/ 293 h 724"/>
                <a:gd name="T38" fmla="*/ 268 w 687"/>
                <a:gd name="T39" fmla="*/ 282 h 724"/>
                <a:gd name="T40" fmla="*/ 279 w 687"/>
                <a:gd name="T41" fmla="*/ 282 h 724"/>
                <a:gd name="T42" fmla="*/ 411 w 687"/>
                <a:gd name="T43" fmla="*/ 421 h 724"/>
                <a:gd name="T44" fmla="*/ 488 w 687"/>
                <a:gd name="T45" fmla="*/ 503 h 724"/>
                <a:gd name="T46" fmla="*/ 488 w 687"/>
                <a:gd name="T47" fmla="*/ 514 h 724"/>
                <a:gd name="T48" fmla="*/ 477 w 687"/>
                <a:gd name="T49" fmla="*/ 514 h 724"/>
                <a:gd name="T50" fmla="*/ 400 w 687"/>
                <a:gd name="T51" fmla="*/ 432 h 724"/>
                <a:gd name="T52" fmla="*/ 400 w 687"/>
                <a:gd name="T53" fmla="*/ 421 h 724"/>
                <a:gd name="T54" fmla="*/ 411 w 687"/>
                <a:gd name="T55" fmla="*/ 421 h 724"/>
                <a:gd name="T56" fmla="*/ 543 w 687"/>
                <a:gd name="T57" fmla="*/ 561 h 724"/>
                <a:gd name="T58" fmla="*/ 620 w 687"/>
                <a:gd name="T59" fmla="*/ 642 h 724"/>
                <a:gd name="T60" fmla="*/ 620 w 687"/>
                <a:gd name="T61" fmla="*/ 653 h 724"/>
                <a:gd name="T62" fmla="*/ 609 w 687"/>
                <a:gd name="T63" fmla="*/ 653 h 724"/>
                <a:gd name="T64" fmla="*/ 532 w 687"/>
                <a:gd name="T65" fmla="*/ 572 h 724"/>
                <a:gd name="T66" fmla="*/ 532 w 687"/>
                <a:gd name="T67" fmla="*/ 560 h 724"/>
                <a:gd name="T68" fmla="*/ 543 w 687"/>
                <a:gd name="T69" fmla="*/ 561 h 724"/>
                <a:gd name="T70" fmla="*/ 675 w 687"/>
                <a:gd name="T71" fmla="*/ 700 h 724"/>
                <a:gd name="T72" fmla="*/ 684 w 687"/>
                <a:gd name="T73" fmla="*/ 709 h 724"/>
                <a:gd name="T74" fmla="*/ 684 w 687"/>
                <a:gd name="T75" fmla="*/ 721 h 724"/>
                <a:gd name="T76" fmla="*/ 673 w 687"/>
                <a:gd name="T77" fmla="*/ 720 h 724"/>
                <a:gd name="T78" fmla="*/ 664 w 687"/>
                <a:gd name="T79" fmla="*/ 711 h 724"/>
                <a:gd name="T80" fmla="*/ 664 w 687"/>
                <a:gd name="T81" fmla="*/ 700 h 724"/>
                <a:gd name="T82" fmla="*/ 675 w 687"/>
                <a:gd name="T83" fmla="*/ 70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7" h="724">
                  <a:moveTo>
                    <a:pt x="15" y="3"/>
                  </a:moveTo>
                  <a:lnTo>
                    <a:pt x="92" y="85"/>
                  </a:lnTo>
                  <a:cubicBezTo>
                    <a:pt x="95" y="88"/>
                    <a:pt x="95" y="93"/>
                    <a:pt x="92" y="96"/>
                  </a:cubicBezTo>
                  <a:cubicBezTo>
                    <a:pt x="88" y="99"/>
                    <a:pt x="83" y="99"/>
                    <a:pt x="80" y="96"/>
                  </a:cubicBezTo>
                  <a:lnTo>
                    <a:pt x="3" y="14"/>
                  </a:lnTo>
                  <a:cubicBezTo>
                    <a:pt x="0" y="11"/>
                    <a:pt x="0" y="6"/>
                    <a:pt x="3" y="3"/>
                  </a:cubicBezTo>
                  <a:cubicBezTo>
                    <a:pt x="7" y="0"/>
                    <a:pt x="12" y="0"/>
                    <a:pt x="15" y="3"/>
                  </a:cubicBezTo>
                  <a:close/>
                  <a:moveTo>
                    <a:pt x="147" y="143"/>
                  </a:moveTo>
                  <a:lnTo>
                    <a:pt x="224" y="224"/>
                  </a:lnTo>
                  <a:cubicBezTo>
                    <a:pt x="227" y="227"/>
                    <a:pt x="227" y="232"/>
                    <a:pt x="224" y="235"/>
                  </a:cubicBezTo>
                  <a:cubicBezTo>
                    <a:pt x="220" y="238"/>
                    <a:pt x="215" y="238"/>
                    <a:pt x="212" y="235"/>
                  </a:cubicBezTo>
                  <a:lnTo>
                    <a:pt x="135" y="154"/>
                  </a:lnTo>
                  <a:cubicBezTo>
                    <a:pt x="132" y="151"/>
                    <a:pt x="132" y="145"/>
                    <a:pt x="136" y="142"/>
                  </a:cubicBezTo>
                  <a:cubicBezTo>
                    <a:pt x="139" y="139"/>
                    <a:pt x="144" y="140"/>
                    <a:pt x="147" y="143"/>
                  </a:cubicBezTo>
                  <a:close/>
                  <a:moveTo>
                    <a:pt x="279" y="282"/>
                  </a:moveTo>
                  <a:lnTo>
                    <a:pt x="356" y="363"/>
                  </a:lnTo>
                  <a:cubicBezTo>
                    <a:pt x="359" y="367"/>
                    <a:pt x="359" y="372"/>
                    <a:pt x="356" y="375"/>
                  </a:cubicBezTo>
                  <a:cubicBezTo>
                    <a:pt x="353" y="378"/>
                    <a:pt x="347" y="378"/>
                    <a:pt x="344" y="374"/>
                  </a:cubicBezTo>
                  <a:lnTo>
                    <a:pt x="267" y="293"/>
                  </a:lnTo>
                  <a:cubicBezTo>
                    <a:pt x="264" y="290"/>
                    <a:pt x="264" y="285"/>
                    <a:pt x="268" y="282"/>
                  </a:cubicBezTo>
                  <a:cubicBezTo>
                    <a:pt x="271" y="279"/>
                    <a:pt x="276" y="279"/>
                    <a:pt x="279" y="282"/>
                  </a:cubicBezTo>
                  <a:close/>
                  <a:moveTo>
                    <a:pt x="411" y="421"/>
                  </a:moveTo>
                  <a:lnTo>
                    <a:pt x="488" y="503"/>
                  </a:lnTo>
                  <a:cubicBezTo>
                    <a:pt x="491" y="506"/>
                    <a:pt x="491" y="511"/>
                    <a:pt x="488" y="514"/>
                  </a:cubicBezTo>
                  <a:cubicBezTo>
                    <a:pt x="485" y="517"/>
                    <a:pt x="480" y="517"/>
                    <a:pt x="477" y="514"/>
                  </a:cubicBezTo>
                  <a:lnTo>
                    <a:pt x="400" y="432"/>
                  </a:lnTo>
                  <a:cubicBezTo>
                    <a:pt x="396" y="429"/>
                    <a:pt x="397" y="424"/>
                    <a:pt x="400" y="421"/>
                  </a:cubicBezTo>
                  <a:cubicBezTo>
                    <a:pt x="403" y="418"/>
                    <a:pt x="408" y="418"/>
                    <a:pt x="411" y="421"/>
                  </a:cubicBezTo>
                  <a:close/>
                  <a:moveTo>
                    <a:pt x="543" y="561"/>
                  </a:moveTo>
                  <a:lnTo>
                    <a:pt x="620" y="642"/>
                  </a:lnTo>
                  <a:cubicBezTo>
                    <a:pt x="623" y="645"/>
                    <a:pt x="623" y="650"/>
                    <a:pt x="620" y="653"/>
                  </a:cubicBezTo>
                  <a:cubicBezTo>
                    <a:pt x="617" y="656"/>
                    <a:pt x="612" y="656"/>
                    <a:pt x="609" y="653"/>
                  </a:cubicBezTo>
                  <a:lnTo>
                    <a:pt x="532" y="572"/>
                  </a:lnTo>
                  <a:cubicBezTo>
                    <a:pt x="529" y="569"/>
                    <a:pt x="529" y="563"/>
                    <a:pt x="532" y="560"/>
                  </a:cubicBezTo>
                  <a:cubicBezTo>
                    <a:pt x="535" y="557"/>
                    <a:pt x="540" y="558"/>
                    <a:pt x="543" y="561"/>
                  </a:cubicBezTo>
                  <a:close/>
                  <a:moveTo>
                    <a:pt x="675" y="700"/>
                  </a:moveTo>
                  <a:lnTo>
                    <a:pt x="684" y="709"/>
                  </a:lnTo>
                  <a:cubicBezTo>
                    <a:pt x="687" y="713"/>
                    <a:pt x="687" y="718"/>
                    <a:pt x="684" y="721"/>
                  </a:cubicBezTo>
                  <a:cubicBezTo>
                    <a:pt x="681" y="724"/>
                    <a:pt x="676" y="724"/>
                    <a:pt x="673" y="720"/>
                  </a:cubicBezTo>
                  <a:lnTo>
                    <a:pt x="664" y="711"/>
                  </a:lnTo>
                  <a:cubicBezTo>
                    <a:pt x="661" y="708"/>
                    <a:pt x="661" y="703"/>
                    <a:pt x="664" y="700"/>
                  </a:cubicBezTo>
                  <a:cubicBezTo>
                    <a:pt x="667" y="697"/>
                    <a:pt x="672" y="697"/>
                    <a:pt x="675" y="700"/>
                  </a:cubicBezTo>
                  <a:close/>
                </a:path>
              </a:pathLst>
            </a:custGeom>
            <a:solidFill>
              <a:srgbClr val="000000"/>
            </a:solidFill>
            <a:ln w="301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Group 89">
            <a:extLst>
              <a:ext uri="{FF2B5EF4-FFF2-40B4-BE49-F238E27FC236}">
                <a16:creationId xmlns:a16="http://schemas.microsoft.com/office/drawing/2014/main" id="{3DC8808B-E81B-DF26-FDE5-23DDD7CB1BB9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5247976"/>
            <a:ext cx="3506787" cy="819150"/>
            <a:chOff x="1735" y="3031"/>
            <a:chExt cx="2209" cy="516"/>
          </a:xfrm>
        </p:grpSpPr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88CB0367-6C7D-2496-C3A2-889CDCB22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5" y="3312"/>
              <a:ext cx="1021" cy="23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D60201B4-8307-B095-53D7-BD2EF1409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3242"/>
              <a:ext cx="264" cy="149"/>
            </a:xfrm>
            <a:custGeom>
              <a:avLst/>
              <a:gdLst>
                <a:gd name="T0" fmla="*/ 0 w 264"/>
                <a:gd name="T1" fmla="*/ 0 h 149"/>
                <a:gd name="T2" fmla="*/ 264 w 264"/>
                <a:gd name="T3" fmla="*/ 19 h 149"/>
                <a:gd name="T4" fmla="*/ 40 w 264"/>
                <a:gd name="T5" fmla="*/ 149 h 149"/>
                <a:gd name="T6" fmla="*/ 0 w 264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149">
                  <a:moveTo>
                    <a:pt x="0" y="0"/>
                  </a:moveTo>
                  <a:lnTo>
                    <a:pt x="264" y="19"/>
                  </a:lnTo>
                  <a:lnTo>
                    <a:pt x="4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E8F90B2C-48E5-BF9E-AAE1-DDB46B01B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9" y="3031"/>
              <a:ext cx="975" cy="239"/>
            </a:xfrm>
            <a:custGeom>
              <a:avLst/>
              <a:gdLst>
                <a:gd name="T0" fmla="*/ 7 w 804"/>
                <a:gd name="T1" fmla="*/ 198 h 214"/>
                <a:gd name="T2" fmla="*/ 116 w 804"/>
                <a:gd name="T3" fmla="*/ 171 h 214"/>
                <a:gd name="T4" fmla="*/ 125 w 804"/>
                <a:gd name="T5" fmla="*/ 176 h 214"/>
                <a:gd name="T6" fmla="*/ 119 w 804"/>
                <a:gd name="T7" fmla="*/ 186 h 214"/>
                <a:gd name="T8" fmla="*/ 11 w 804"/>
                <a:gd name="T9" fmla="*/ 213 h 214"/>
                <a:gd name="T10" fmla="*/ 1 w 804"/>
                <a:gd name="T11" fmla="*/ 207 h 214"/>
                <a:gd name="T12" fmla="*/ 7 w 804"/>
                <a:gd name="T13" fmla="*/ 198 h 214"/>
                <a:gd name="T14" fmla="*/ 193 w 804"/>
                <a:gd name="T15" fmla="*/ 151 h 214"/>
                <a:gd name="T16" fmla="*/ 302 w 804"/>
                <a:gd name="T17" fmla="*/ 124 h 214"/>
                <a:gd name="T18" fmla="*/ 312 w 804"/>
                <a:gd name="T19" fmla="*/ 130 h 214"/>
                <a:gd name="T20" fmla="*/ 306 w 804"/>
                <a:gd name="T21" fmla="*/ 140 h 214"/>
                <a:gd name="T22" fmla="*/ 197 w 804"/>
                <a:gd name="T23" fmla="*/ 167 h 214"/>
                <a:gd name="T24" fmla="*/ 187 w 804"/>
                <a:gd name="T25" fmla="*/ 161 h 214"/>
                <a:gd name="T26" fmla="*/ 193 w 804"/>
                <a:gd name="T27" fmla="*/ 151 h 214"/>
                <a:gd name="T28" fmla="*/ 379 w 804"/>
                <a:gd name="T29" fmla="*/ 105 h 214"/>
                <a:gd name="T30" fmla="*/ 488 w 804"/>
                <a:gd name="T31" fmla="*/ 77 h 214"/>
                <a:gd name="T32" fmla="*/ 498 w 804"/>
                <a:gd name="T33" fmla="*/ 83 h 214"/>
                <a:gd name="T34" fmla="*/ 492 w 804"/>
                <a:gd name="T35" fmla="*/ 93 h 214"/>
                <a:gd name="T36" fmla="*/ 383 w 804"/>
                <a:gd name="T37" fmla="*/ 120 h 214"/>
                <a:gd name="T38" fmla="*/ 374 w 804"/>
                <a:gd name="T39" fmla="*/ 114 h 214"/>
                <a:gd name="T40" fmla="*/ 379 w 804"/>
                <a:gd name="T41" fmla="*/ 105 h 214"/>
                <a:gd name="T42" fmla="*/ 566 w 804"/>
                <a:gd name="T43" fmla="*/ 58 h 214"/>
                <a:gd name="T44" fmla="*/ 674 w 804"/>
                <a:gd name="T45" fmla="*/ 31 h 214"/>
                <a:gd name="T46" fmla="*/ 684 w 804"/>
                <a:gd name="T47" fmla="*/ 37 h 214"/>
                <a:gd name="T48" fmla="*/ 678 w 804"/>
                <a:gd name="T49" fmla="*/ 46 h 214"/>
                <a:gd name="T50" fmla="*/ 570 w 804"/>
                <a:gd name="T51" fmla="*/ 74 h 214"/>
                <a:gd name="T52" fmla="*/ 560 w 804"/>
                <a:gd name="T53" fmla="*/ 68 h 214"/>
                <a:gd name="T54" fmla="*/ 566 w 804"/>
                <a:gd name="T55" fmla="*/ 58 h 214"/>
                <a:gd name="T56" fmla="*/ 752 w 804"/>
                <a:gd name="T57" fmla="*/ 11 h 214"/>
                <a:gd name="T58" fmla="*/ 793 w 804"/>
                <a:gd name="T59" fmla="*/ 1 h 214"/>
                <a:gd name="T60" fmla="*/ 803 w 804"/>
                <a:gd name="T61" fmla="*/ 7 h 214"/>
                <a:gd name="T62" fmla="*/ 797 w 804"/>
                <a:gd name="T63" fmla="*/ 17 h 214"/>
                <a:gd name="T64" fmla="*/ 756 w 804"/>
                <a:gd name="T65" fmla="*/ 27 h 214"/>
                <a:gd name="T66" fmla="*/ 746 w 804"/>
                <a:gd name="T67" fmla="*/ 21 h 214"/>
                <a:gd name="T68" fmla="*/ 752 w 804"/>
                <a:gd name="T69" fmla="*/ 1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4" h="214">
                  <a:moveTo>
                    <a:pt x="7" y="198"/>
                  </a:moveTo>
                  <a:lnTo>
                    <a:pt x="116" y="171"/>
                  </a:lnTo>
                  <a:cubicBezTo>
                    <a:pt x="120" y="170"/>
                    <a:pt x="124" y="172"/>
                    <a:pt x="125" y="176"/>
                  </a:cubicBezTo>
                  <a:cubicBezTo>
                    <a:pt x="126" y="181"/>
                    <a:pt x="124" y="185"/>
                    <a:pt x="119" y="186"/>
                  </a:cubicBezTo>
                  <a:lnTo>
                    <a:pt x="11" y="213"/>
                  </a:lnTo>
                  <a:cubicBezTo>
                    <a:pt x="7" y="214"/>
                    <a:pt x="2" y="212"/>
                    <a:pt x="1" y="207"/>
                  </a:cubicBezTo>
                  <a:cubicBezTo>
                    <a:pt x="0" y="203"/>
                    <a:pt x="3" y="199"/>
                    <a:pt x="7" y="198"/>
                  </a:cubicBezTo>
                  <a:close/>
                  <a:moveTo>
                    <a:pt x="193" y="151"/>
                  </a:moveTo>
                  <a:lnTo>
                    <a:pt x="302" y="124"/>
                  </a:lnTo>
                  <a:cubicBezTo>
                    <a:pt x="306" y="123"/>
                    <a:pt x="310" y="126"/>
                    <a:pt x="312" y="130"/>
                  </a:cubicBezTo>
                  <a:cubicBezTo>
                    <a:pt x="313" y="134"/>
                    <a:pt x="310" y="138"/>
                    <a:pt x="306" y="140"/>
                  </a:cubicBezTo>
                  <a:lnTo>
                    <a:pt x="197" y="167"/>
                  </a:lnTo>
                  <a:cubicBezTo>
                    <a:pt x="193" y="168"/>
                    <a:pt x="188" y="165"/>
                    <a:pt x="187" y="161"/>
                  </a:cubicBezTo>
                  <a:cubicBezTo>
                    <a:pt x="186" y="157"/>
                    <a:pt x="189" y="152"/>
                    <a:pt x="193" y="151"/>
                  </a:cubicBezTo>
                  <a:close/>
                  <a:moveTo>
                    <a:pt x="379" y="105"/>
                  </a:moveTo>
                  <a:lnTo>
                    <a:pt x="488" y="77"/>
                  </a:lnTo>
                  <a:cubicBezTo>
                    <a:pt x="492" y="76"/>
                    <a:pt x="497" y="79"/>
                    <a:pt x="498" y="83"/>
                  </a:cubicBezTo>
                  <a:cubicBezTo>
                    <a:pt x="499" y="88"/>
                    <a:pt x="496" y="92"/>
                    <a:pt x="492" y="93"/>
                  </a:cubicBezTo>
                  <a:lnTo>
                    <a:pt x="383" y="120"/>
                  </a:lnTo>
                  <a:cubicBezTo>
                    <a:pt x="379" y="121"/>
                    <a:pt x="375" y="119"/>
                    <a:pt x="374" y="114"/>
                  </a:cubicBezTo>
                  <a:cubicBezTo>
                    <a:pt x="373" y="110"/>
                    <a:pt x="375" y="106"/>
                    <a:pt x="379" y="105"/>
                  </a:cubicBezTo>
                  <a:close/>
                  <a:moveTo>
                    <a:pt x="566" y="58"/>
                  </a:moveTo>
                  <a:lnTo>
                    <a:pt x="674" y="31"/>
                  </a:lnTo>
                  <a:cubicBezTo>
                    <a:pt x="679" y="30"/>
                    <a:pt x="683" y="32"/>
                    <a:pt x="684" y="37"/>
                  </a:cubicBezTo>
                  <a:cubicBezTo>
                    <a:pt x="685" y="41"/>
                    <a:pt x="683" y="45"/>
                    <a:pt x="678" y="46"/>
                  </a:cubicBezTo>
                  <a:lnTo>
                    <a:pt x="570" y="74"/>
                  </a:lnTo>
                  <a:cubicBezTo>
                    <a:pt x="565" y="75"/>
                    <a:pt x="561" y="72"/>
                    <a:pt x="560" y="68"/>
                  </a:cubicBezTo>
                  <a:cubicBezTo>
                    <a:pt x="559" y="63"/>
                    <a:pt x="561" y="59"/>
                    <a:pt x="566" y="58"/>
                  </a:cubicBezTo>
                  <a:close/>
                  <a:moveTo>
                    <a:pt x="752" y="11"/>
                  </a:moveTo>
                  <a:lnTo>
                    <a:pt x="793" y="1"/>
                  </a:lnTo>
                  <a:cubicBezTo>
                    <a:pt x="797" y="0"/>
                    <a:pt x="802" y="3"/>
                    <a:pt x="803" y="7"/>
                  </a:cubicBezTo>
                  <a:cubicBezTo>
                    <a:pt x="804" y="11"/>
                    <a:pt x="801" y="16"/>
                    <a:pt x="797" y="17"/>
                  </a:cubicBezTo>
                  <a:lnTo>
                    <a:pt x="756" y="27"/>
                  </a:lnTo>
                  <a:cubicBezTo>
                    <a:pt x="752" y="28"/>
                    <a:pt x="747" y="25"/>
                    <a:pt x="746" y="21"/>
                  </a:cubicBezTo>
                  <a:cubicBezTo>
                    <a:pt x="745" y="17"/>
                    <a:pt x="748" y="13"/>
                    <a:pt x="752" y="11"/>
                  </a:cubicBezTo>
                  <a:close/>
                </a:path>
              </a:pathLst>
            </a:custGeom>
            <a:solidFill>
              <a:srgbClr val="000000"/>
            </a:solidFill>
            <a:ln w="301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" name="Group 93">
            <a:extLst>
              <a:ext uri="{FF2B5EF4-FFF2-40B4-BE49-F238E27FC236}">
                <a16:creationId xmlns:a16="http://schemas.microsoft.com/office/drawing/2014/main" id="{8E44CE3E-22FF-8B9E-C7F8-FEF8A62A099C}"/>
              </a:ext>
            </a:extLst>
          </p:cNvPr>
          <p:cNvGrpSpPr>
            <a:grpSpLocks/>
          </p:cNvGrpSpPr>
          <p:nvPr/>
        </p:nvGrpSpPr>
        <p:grpSpPr bwMode="auto">
          <a:xfrm>
            <a:off x="6837363" y="3606501"/>
            <a:ext cx="2676525" cy="1657350"/>
            <a:chOff x="2247" y="1997"/>
            <a:chExt cx="1686" cy="1044"/>
          </a:xfrm>
        </p:grpSpPr>
        <p:sp>
          <p:nvSpPr>
            <p:cNvPr id="93" name="Line 94">
              <a:extLst>
                <a:ext uri="{FF2B5EF4-FFF2-40B4-BE49-F238E27FC236}">
                  <a16:creationId xmlns:a16="http://schemas.microsoft.com/office/drawing/2014/main" id="{2A741798-25CF-0F06-AAFF-8B8DEDFA6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9" y="2115"/>
              <a:ext cx="1494" cy="926"/>
            </a:xfrm>
            <a:prstGeom prst="line">
              <a:avLst/>
            </a:prstGeom>
            <a:noFill/>
            <a:ln w="28575" cap="rnd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5">
              <a:extLst>
                <a:ext uri="{FF2B5EF4-FFF2-40B4-BE49-F238E27FC236}">
                  <a16:creationId xmlns:a16="http://schemas.microsoft.com/office/drawing/2014/main" id="{4A6A0EFA-5A9A-FBAD-B975-3829E2A51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" y="1997"/>
              <a:ext cx="256" cy="193"/>
            </a:xfrm>
            <a:custGeom>
              <a:avLst/>
              <a:gdLst>
                <a:gd name="T0" fmla="*/ 161 w 256"/>
                <a:gd name="T1" fmla="*/ 193 h 193"/>
                <a:gd name="T2" fmla="*/ 0 w 256"/>
                <a:gd name="T3" fmla="*/ 0 h 193"/>
                <a:gd name="T4" fmla="*/ 256 w 256"/>
                <a:gd name="T5" fmla="*/ 65 h 193"/>
                <a:gd name="T6" fmla="*/ 161 w 256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193">
                  <a:moveTo>
                    <a:pt x="161" y="193"/>
                  </a:moveTo>
                  <a:lnTo>
                    <a:pt x="0" y="0"/>
                  </a:lnTo>
                  <a:lnTo>
                    <a:pt x="256" y="65"/>
                  </a:lnTo>
                  <a:lnTo>
                    <a:pt x="161" y="193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Group 96">
            <a:extLst>
              <a:ext uri="{FF2B5EF4-FFF2-40B4-BE49-F238E27FC236}">
                <a16:creationId xmlns:a16="http://schemas.microsoft.com/office/drawing/2014/main" id="{54364895-06D0-3403-D7FF-B9B09119F825}"/>
              </a:ext>
            </a:extLst>
          </p:cNvPr>
          <p:cNvGrpSpPr>
            <a:grpSpLocks/>
          </p:cNvGrpSpPr>
          <p:nvPr/>
        </p:nvGrpSpPr>
        <p:grpSpPr bwMode="auto">
          <a:xfrm>
            <a:off x="5451475" y="5812338"/>
            <a:ext cx="584200" cy="1012826"/>
            <a:chOff x="1367" y="3378"/>
            <a:chExt cx="368" cy="638"/>
          </a:xfrm>
        </p:grpSpPr>
        <p:sp>
          <p:nvSpPr>
            <p:cNvPr id="96" name="Freeform 97">
              <a:extLst>
                <a:ext uri="{FF2B5EF4-FFF2-40B4-BE49-F238E27FC236}">
                  <a16:creationId xmlns:a16="http://schemas.microsoft.com/office/drawing/2014/main" id="{F426D314-36AA-410B-E52C-874970969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" y="3378"/>
              <a:ext cx="368" cy="337"/>
            </a:xfrm>
            <a:custGeom>
              <a:avLst/>
              <a:gdLst>
                <a:gd name="T0" fmla="*/ 0 w 303"/>
                <a:gd name="T1" fmla="*/ 152 h 303"/>
                <a:gd name="T2" fmla="*/ 152 w 303"/>
                <a:gd name="T3" fmla="*/ 0 h 303"/>
                <a:gd name="T4" fmla="*/ 303 w 303"/>
                <a:gd name="T5" fmla="*/ 152 h 303"/>
                <a:gd name="T6" fmla="*/ 303 w 303"/>
                <a:gd name="T7" fmla="*/ 152 h 303"/>
                <a:gd name="T8" fmla="*/ 152 w 303"/>
                <a:gd name="T9" fmla="*/ 303 h 303"/>
                <a:gd name="T10" fmla="*/ 0 w 303"/>
                <a:gd name="T11" fmla="*/ 15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" h="303">
                  <a:moveTo>
                    <a:pt x="0" y="152"/>
                  </a:moveTo>
                  <a:cubicBezTo>
                    <a:pt x="0" y="68"/>
                    <a:pt x="68" y="0"/>
                    <a:pt x="152" y="0"/>
                  </a:cubicBezTo>
                  <a:cubicBezTo>
                    <a:pt x="235" y="0"/>
                    <a:pt x="303" y="68"/>
                    <a:pt x="303" y="152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3" y="235"/>
                    <a:pt x="235" y="303"/>
                    <a:pt x="152" y="303"/>
                  </a:cubicBezTo>
                  <a:cubicBezTo>
                    <a:pt x="68" y="303"/>
                    <a:pt x="0" y="235"/>
                    <a:pt x="0" y="152"/>
                  </a:cubicBezTo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98">
              <a:extLst>
                <a:ext uri="{FF2B5EF4-FFF2-40B4-BE49-F238E27FC236}">
                  <a16:creationId xmlns:a16="http://schemas.microsoft.com/office/drawing/2014/main" id="{7AF097FA-CC52-5EE0-EB30-ACF0FE2A9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3706"/>
              <a:ext cx="23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8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9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aseline="-25000" dirty="0">
                <a:ea typeface="宋体" panose="02010600030101010101" pitchFamily="2" charset="-122"/>
              </a:endParaRPr>
            </a:p>
          </p:txBody>
        </p:sp>
      </p:grpSp>
      <p:sp>
        <p:nvSpPr>
          <p:cNvPr id="98" name="Rectangle 99">
            <a:extLst>
              <a:ext uri="{FF2B5EF4-FFF2-40B4-BE49-F238E27FC236}">
                <a16:creationId xmlns:a16="http://schemas.microsoft.com/office/drawing/2014/main" id="{98BE958E-4074-495E-EAE4-24CB8B46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650" y="5227339"/>
            <a:ext cx="512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1343FB-4311-2686-632A-83CAE720EC45}"/>
              </a:ext>
            </a:extLst>
          </p:cNvPr>
          <p:cNvGrpSpPr/>
          <p:nvPr/>
        </p:nvGrpSpPr>
        <p:grpSpPr>
          <a:xfrm>
            <a:off x="187125" y="192871"/>
            <a:ext cx="4825550" cy="885600"/>
            <a:chOff x="406400" y="2790333"/>
            <a:chExt cx="5689600" cy="8856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A32D612-6183-5112-FD8F-A52A9E4FC3C2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9AA3A4D-5B9D-9C7D-C471-C502BA5EEC19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速度和位置的更新示意图</a:t>
              </a:r>
            </a:p>
          </p:txBody>
        </p:sp>
      </p:grpSp>
      <p:graphicFrame>
        <p:nvGraphicFramePr>
          <p:cNvPr id="6" name="对象 389">
            <a:extLst>
              <a:ext uri="{FF2B5EF4-FFF2-40B4-BE49-F238E27FC236}">
                <a16:creationId xmlns:a16="http://schemas.microsoft.com/office/drawing/2014/main" id="{74B74213-0870-145B-2BB0-26D6BAFC9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27098"/>
              </p:ext>
            </p:extLst>
          </p:nvPr>
        </p:nvGraphicFramePr>
        <p:xfrm>
          <a:off x="4914396" y="306461"/>
          <a:ext cx="7190848" cy="133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57520" imgH="825480" progId="Equation.DSMT4">
                  <p:embed/>
                </p:oleObj>
              </mc:Choice>
              <mc:Fallback>
                <p:oleObj name="Equation" r:id="rId2" imgW="4457520" imgH="825480" progId="Equation.DSMT4">
                  <p:embed/>
                  <p:pic>
                    <p:nvPicPr>
                      <p:cNvPr id="2" name="对象 389">
                        <a:extLst>
                          <a:ext uri="{FF2B5EF4-FFF2-40B4-BE49-F238E27FC236}">
                            <a16:creationId xmlns:a16="http://schemas.microsoft.com/office/drawing/2014/main" id="{C1366A94-C649-9F69-5181-BD8274AAA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4396" y="306461"/>
                        <a:ext cx="7190848" cy="1330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5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-0.19753 -0.2254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-1127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0.30377 0.1030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513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0.20717 -0.1935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</p:bld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3838</TotalTime>
  <Words>1409</Words>
  <Application>Microsoft Office PowerPoint</Application>
  <PresentationFormat>宽屏</PresentationFormat>
  <Paragraphs>179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-apple-system</vt:lpstr>
      <vt:lpstr>Times-Roman</vt:lpstr>
      <vt:lpstr>等线</vt:lpstr>
      <vt:lpstr>方正小标宋简体</vt:lpstr>
      <vt:lpstr>黑体</vt:lpstr>
      <vt:lpstr>华文中宋</vt:lpstr>
      <vt:lpstr>宋体</vt:lpstr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Visio</vt:lpstr>
      <vt:lpstr>Equation</vt:lpstr>
      <vt:lpstr>MathType 6.0 Equation</vt:lpstr>
      <vt:lpstr>Visio.Drawing.15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xyh</cp:lastModifiedBy>
  <cp:revision>229</cp:revision>
  <dcterms:created xsi:type="dcterms:W3CDTF">2020-01-27T05:20:00Z</dcterms:created>
  <dcterms:modified xsi:type="dcterms:W3CDTF">2024-11-07T03:16:23Z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