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9"/>
  </p:notesMasterIdLst>
  <p:sldIdLst>
    <p:sldId id="359" r:id="rId2"/>
    <p:sldId id="336" r:id="rId3"/>
    <p:sldId id="322" r:id="rId4"/>
    <p:sldId id="360" r:id="rId5"/>
    <p:sldId id="279" r:id="rId6"/>
    <p:sldId id="729" r:id="rId7"/>
    <p:sldId id="730" r:id="rId8"/>
    <p:sldId id="667" r:id="rId9"/>
    <p:sldId id="733" r:id="rId10"/>
    <p:sldId id="732" r:id="rId11"/>
    <p:sldId id="665" r:id="rId12"/>
    <p:sldId id="734" r:id="rId13"/>
    <p:sldId id="703" r:id="rId14"/>
    <p:sldId id="705" r:id="rId15"/>
    <p:sldId id="288" r:id="rId16"/>
    <p:sldId id="291" r:id="rId17"/>
    <p:sldId id="735" r:id="rId18"/>
    <p:sldId id="714" r:id="rId19"/>
    <p:sldId id="347" r:id="rId20"/>
    <p:sldId id="326" r:id="rId21"/>
    <p:sldId id="328" r:id="rId22"/>
    <p:sldId id="682" r:id="rId23"/>
    <p:sldId id="736" r:id="rId24"/>
    <p:sldId id="737" r:id="rId25"/>
    <p:sldId id="738" r:id="rId26"/>
    <p:sldId id="739" r:id="rId27"/>
    <p:sldId id="72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h" initials="x" lastIdx="1" clrIdx="0">
    <p:extLst>
      <p:ext uri="{19B8F6BF-5375-455C-9EA6-DF929625EA0E}">
        <p15:presenceInfo xmlns:p15="http://schemas.microsoft.com/office/powerpoint/2012/main" userId="xy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4EF"/>
    <a:srgbClr val="69A4CF"/>
    <a:srgbClr val="79DCFF"/>
    <a:srgbClr val="0081B6"/>
    <a:srgbClr val="94BDDC"/>
    <a:srgbClr val="3786CD"/>
    <a:srgbClr val="AFCEEB"/>
    <a:srgbClr val="007EB2"/>
    <a:srgbClr val="4E93D2"/>
    <a:srgbClr val="00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7AFF8-AC33-424D-8D53-8B3AE49302F4}" type="doc">
      <dgm:prSet loTypeId="urn:microsoft.com/office/officeart/2005/8/layout/list1#1" loCatId="list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7D983249-0E74-44E7-B72A-49D9F492E8E6}">
      <dgm:prSet phldrT="[文本]"/>
      <dgm:spPr/>
      <dgm:t>
        <a:bodyPr/>
        <a:lstStyle/>
        <a:p>
          <a:r>
            <a:rPr lang="zh-CN" altLang="en-US" dirty="0"/>
            <a:t>蚁群算法基本原理</a:t>
          </a:r>
        </a:p>
      </dgm:t>
    </dgm:pt>
    <dgm:pt modelId="{104C9639-6022-4DD7-8CE6-4727CC4E417C}" type="parTrans" cxnId="{F49BE249-6A28-4A9F-8F40-2671A1AE3A5B}">
      <dgm:prSet/>
      <dgm:spPr/>
      <dgm:t>
        <a:bodyPr/>
        <a:lstStyle/>
        <a:p>
          <a:endParaRPr lang="zh-CN" altLang="en-US"/>
        </a:p>
      </dgm:t>
    </dgm:pt>
    <dgm:pt modelId="{8365BAA3-EB55-48DD-AB50-46443573AE8A}" type="sibTrans" cxnId="{F49BE249-6A28-4A9F-8F40-2671A1AE3A5B}">
      <dgm:prSet/>
      <dgm:spPr/>
      <dgm:t>
        <a:bodyPr/>
        <a:lstStyle/>
        <a:p>
          <a:endParaRPr lang="zh-CN" altLang="en-US"/>
        </a:p>
      </dgm:t>
    </dgm:pt>
    <dgm:pt modelId="{9825345E-24B7-4583-BB9A-90D7F759002B}">
      <dgm:prSet phldrT="[文本]"/>
      <dgm:spPr/>
      <dgm:t>
        <a:bodyPr/>
        <a:lstStyle/>
        <a:p>
          <a:r>
            <a:rPr lang="zh-CN" altLang="en-US" dirty="0"/>
            <a:t>蚁群算法的应用</a:t>
          </a:r>
        </a:p>
      </dgm:t>
    </dgm:pt>
    <dgm:pt modelId="{A1E48C66-61D2-493A-84D7-42FD0490230E}" type="parTrans" cxnId="{D4E5BFF6-F3B1-4199-9D62-1A4BBA1FE709}">
      <dgm:prSet/>
      <dgm:spPr/>
      <dgm:t>
        <a:bodyPr/>
        <a:lstStyle/>
        <a:p>
          <a:endParaRPr lang="zh-CN" altLang="en-US"/>
        </a:p>
      </dgm:t>
    </dgm:pt>
    <dgm:pt modelId="{C27737DE-8A47-487D-85A3-CE4F91221C08}" type="sibTrans" cxnId="{D4E5BFF6-F3B1-4199-9D62-1A4BBA1FE709}">
      <dgm:prSet/>
      <dgm:spPr/>
      <dgm:t>
        <a:bodyPr/>
        <a:lstStyle/>
        <a:p>
          <a:endParaRPr lang="zh-CN" altLang="en-US"/>
        </a:p>
      </dgm:t>
    </dgm:pt>
    <dgm:pt modelId="{246D3719-3672-4D38-9090-4A4B6E87C510}">
      <dgm:prSet phldrT="[文本]"/>
      <dgm:spPr/>
      <dgm:t>
        <a:bodyPr/>
        <a:lstStyle/>
        <a:p>
          <a:r>
            <a:rPr lang="zh-CN" altLang="en-US" dirty="0"/>
            <a:t>蚂蚁群体的觅食过程</a:t>
          </a:r>
        </a:p>
      </dgm:t>
    </dgm:pt>
    <dgm:pt modelId="{F1D1652B-32F5-448B-AD83-6C5213E5D596}" type="parTrans" cxnId="{E8E40AF3-143A-4274-A4B0-08E3793DB346}">
      <dgm:prSet/>
      <dgm:spPr/>
      <dgm:t>
        <a:bodyPr/>
        <a:lstStyle/>
        <a:p>
          <a:endParaRPr lang="zh-CN" altLang="en-US"/>
        </a:p>
      </dgm:t>
    </dgm:pt>
    <dgm:pt modelId="{982C480C-6504-4EB5-ABF4-BE36700A4D8D}" type="sibTrans" cxnId="{E8E40AF3-143A-4274-A4B0-08E3793DB346}">
      <dgm:prSet/>
      <dgm:spPr/>
      <dgm:t>
        <a:bodyPr/>
        <a:lstStyle/>
        <a:p>
          <a:endParaRPr lang="zh-CN" altLang="en-US"/>
        </a:p>
      </dgm:t>
    </dgm:pt>
    <dgm:pt modelId="{5699BB64-C0E2-4F20-9EB8-33CF30956320}">
      <dgm:prSet phldrT="[文本]"/>
      <dgm:spPr/>
      <dgm:t>
        <a:bodyPr/>
        <a:lstStyle/>
        <a:p>
          <a:r>
            <a:rPr lang="zh-CN" altLang="en-US" dirty="0"/>
            <a:t>蚁群算法的参数选择</a:t>
          </a:r>
        </a:p>
      </dgm:t>
    </dgm:pt>
    <dgm:pt modelId="{B63A803C-7E1F-452D-BDB7-0B5D9D752B29}" type="parTrans" cxnId="{374813D4-230C-4DD1-A854-6A3CD7B1FDA8}">
      <dgm:prSet/>
      <dgm:spPr/>
      <dgm:t>
        <a:bodyPr/>
        <a:lstStyle/>
        <a:p>
          <a:endParaRPr lang="zh-CN" altLang="en-US"/>
        </a:p>
      </dgm:t>
    </dgm:pt>
    <dgm:pt modelId="{0C05434B-0057-481C-AAA5-D7E4ED405A71}" type="sibTrans" cxnId="{374813D4-230C-4DD1-A854-6A3CD7B1FDA8}">
      <dgm:prSet/>
      <dgm:spPr/>
      <dgm:t>
        <a:bodyPr/>
        <a:lstStyle/>
        <a:p>
          <a:endParaRPr lang="zh-CN" altLang="en-US"/>
        </a:p>
      </dgm:t>
    </dgm:pt>
    <dgm:pt modelId="{BD1C14A5-08CB-49EC-BFAC-F11A94C2219F}" type="pres">
      <dgm:prSet presAssocID="{CB37AFF8-AC33-424D-8D53-8B3AE49302F4}" presName="linear" presStyleCnt="0">
        <dgm:presLayoutVars>
          <dgm:dir/>
          <dgm:animLvl val="lvl"/>
          <dgm:resizeHandles val="exact"/>
        </dgm:presLayoutVars>
      </dgm:prSet>
      <dgm:spPr/>
    </dgm:pt>
    <dgm:pt modelId="{0CE2CC41-8318-4D7A-8C1A-4C00064776FF}" type="pres">
      <dgm:prSet presAssocID="{246D3719-3672-4D38-9090-4A4B6E87C510}" presName="parentLin" presStyleCnt="0"/>
      <dgm:spPr/>
    </dgm:pt>
    <dgm:pt modelId="{0F9B3730-E262-4DF2-81A7-96A8F39AA697}" type="pres">
      <dgm:prSet presAssocID="{246D3719-3672-4D38-9090-4A4B6E87C510}" presName="parentLeftMargin" presStyleLbl="node1" presStyleIdx="0" presStyleCnt="4"/>
      <dgm:spPr/>
    </dgm:pt>
    <dgm:pt modelId="{A174B8C5-05D6-4F96-B30C-6B8247283A01}" type="pres">
      <dgm:prSet presAssocID="{246D3719-3672-4D38-9090-4A4B6E87C5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5A56F5-1AE3-46C4-994E-9A89CABA0A8E}" type="pres">
      <dgm:prSet presAssocID="{246D3719-3672-4D38-9090-4A4B6E87C510}" presName="negativeSpace" presStyleCnt="0"/>
      <dgm:spPr/>
    </dgm:pt>
    <dgm:pt modelId="{B479F84D-E9BB-42DD-B85B-75B1CBAE4093}" type="pres">
      <dgm:prSet presAssocID="{246D3719-3672-4D38-9090-4A4B6E87C510}" presName="childText" presStyleLbl="conFgAcc1" presStyleIdx="0" presStyleCnt="4">
        <dgm:presLayoutVars>
          <dgm:bulletEnabled val="1"/>
        </dgm:presLayoutVars>
      </dgm:prSet>
      <dgm:spPr/>
    </dgm:pt>
    <dgm:pt modelId="{6D63F14D-36F8-473C-804B-BF95551AB92B}" type="pres">
      <dgm:prSet presAssocID="{982C480C-6504-4EB5-ABF4-BE36700A4D8D}" presName="spaceBetweenRectangles" presStyleCnt="0"/>
      <dgm:spPr/>
    </dgm:pt>
    <dgm:pt modelId="{D09ECC16-143C-49F9-8D14-BC79186FE7CE}" type="pres">
      <dgm:prSet presAssocID="{7D983249-0E74-44E7-B72A-49D9F492E8E6}" presName="parentLin" presStyleCnt="0"/>
      <dgm:spPr/>
    </dgm:pt>
    <dgm:pt modelId="{C84CFC50-12A2-4983-A4F1-EFE42D0C36BD}" type="pres">
      <dgm:prSet presAssocID="{7D983249-0E74-44E7-B72A-49D9F492E8E6}" presName="parentLeftMargin" presStyleLbl="node1" presStyleIdx="0" presStyleCnt="4"/>
      <dgm:spPr/>
    </dgm:pt>
    <dgm:pt modelId="{714370FE-28D3-423C-92E8-8A2A34537D14}" type="pres">
      <dgm:prSet presAssocID="{7D983249-0E74-44E7-B72A-49D9F492E8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8784D0-C312-43E2-B6E1-A1C54225A44D}" type="pres">
      <dgm:prSet presAssocID="{7D983249-0E74-44E7-B72A-49D9F492E8E6}" presName="negativeSpace" presStyleCnt="0"/>
      <dgm:spPr/>
    </dgm:pt>
    <dgm:pt modelId="{B4A3E9A5-C0A8-4A48-8A94-0B70FD13AE31}" type="pres">
      <dgm:prSet presAssocID="{7D983249-0E74-44E7-B72A-49D9F492E8E6}" presName="childText" presStyleLbl="conFgAcc1" presStyleIdx="1" presStyleCnt="4">
        <dgm:presLayoutVars>
          <dgm:bulletEnabled val="1"/>
        </dgm:presLayoutVars>
      </dgm:prSet>
      <dgm:spPr/>
    </dgm:pt>
    <dgm:pt modelId="{1A59692C-BAF0-4254-9363-CE6D1B7D1E05}" type="pres">
      <dgm:prSet presAssocID="{8365BAA3-EB55-48DD-AB50-46443573AE8A}" presName="spaceBetweenRectangles" presStyleCnt="0"/>
      <dgm:spPr/>
    </dgm:pt>
    <dgm:pt modelId="{2702EB88-AC77-4130-9130-83BD7F0BB8EC}" type="pres">
      <dgm:prSet presAssocID="{5699BB64-C0E2-4F20-9EB8-33CF30956320}" presName="parentLin" presStyleCnt="0"/>
      <dgm:spPr/>
    </dgm:pt>
    <dgm:pt modelId="{BDB0236D-0564-4EF6-9A9B-3A6E644E64D6}" type="pres">
      <dgm:prSet presAssocID="{5699BB64-C0E2-4F20-9EB8-33CF30956320}" presName="parentLeftMargin" presStyleLbl="node1" presStyleIdx="1" presStyleCnt="4"/>
      <dgm:spPr/>
    </dgm:pt>
    <dgm:pt modelId="{DFE79D1A-6219-42B9-A9C8-82D81E4940C6}" type="pres">
      <dgm:prSet presAssocID="{5699BB64-C0E2-4F20-9EB8-33CF309563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15304C-94B0-448C-A918-B7712C4BDD37}" type="pres">
      <dgm:prSet presAssocID="{5699BB64-C0E2-4F20-9EB8-33CF30956320}" presName="negativeSpace" presStyleCnt="0"/>
      <dgm:spPr/>
    </dgm:pt>
    <dgm:pt modelId="{3A2AD8EC-63B3-4E9B-B027-D3DA9D8801EF}" type="pres">
      <dgm:prSet presAssocID="{5699BB64-C0E2-4F20-9EB8-33CF30956320}" presName="childText" presStyleLbl="conFgAcc1" presStyleIdx="2" presStyleCnt="4">
        <dgm:presLayoutVars>
          <dgm:bulletEnabled val="1"/>
        </dgm:presLayoutVars>
      </dgm:prSet>
      <dgm:spPr/>
    </dgm:pt>
    <dgm:pt modelId="{26C8162F-2DAE-4CBC-AEEF-B5879E0529DA}" type="pres">
      <dgm:prSet presAssocID="{0C05434B-0057-481C-AAA5-D7E4ED405A71}" presName="spaceBetweenRectangles" presStyleCnt="0"/>
      <dgm:spPr/>
    </dgm:pt>
    <dgm:pt modelId="{6E43FD9B-D476-4FC1-B74D-4CF8F92A8974}" type="pres">
      <dgm:prSet presAssocID="{9825345E-24B7-4583-BB9A-90D7F759002B}" presName="parentLin" presStyleCnt="0"/>
      <dgm:spPr/>
    </dgm:pt>
    <dgm:pt modelId="{1CE331B0-02BC-4019-8816-D39AEEA25F3A}" type="pres">
      <dgm:prSet presAssocID="{9825345E-24B7-4583-BB9A-90D7F759002B}" presName="parentLeftMargin" presStyleLbl="node1" presStyleIdx="2" presStyleCnt="4"/>
      <dgm:spPr/>
    </dgm:pt>
    <dgm:pt modelId="{343A24FD-DB2F-4C20-9C46-209513C96867}" type="pres">
      <dgm:prSet presAssocID="{9825345E-24B7-4583-BB9A-90D7F75900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73FBE4B-8497-4BDD-9587-09F09BD2929C}" type="pres">
      <dgm:prSet presAssocID="{9825345E-24B7-4583-BB9A-90D7F759002B}" presName="negativeSpace" presStyleCnt="0"/>
      <dgm:spPr/>
    </dgm:pt>
    <dgm:pt modelId="{C7375EF3-1343-4347-B9D9-9DC604971AEE}" type="pres">
      <dgm:prSet presAssocID="{9825345E-24B7-4583-BB9A-90D7F759002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6B5C03-360F-429C-B4AC-CB597919AE7A}" type="presOf" srcId="{7D983249-0E74-44E7-B72A-49D9F492E8E6}" destId="{C84CFC50-12A2-4983-A4F1-EFE42D0C36BD}" srcOrd="0" destOrd="0" presId="urn:microsoft.com/office/officeart/2005/8/layout/list1#1"/>
    <dgm:cxn modelId="{C3D11D25-A935-47EF-BC70-EE5ADF019364}" type="presOf" srcId="{246D3719-3672-4D38-9090-4A4B6E87C510}" destId="{0F9B3730-E262-4DF2-81A7-96A8F39AA697}" srcOrd="0" destOrd="0" presId="urn:microsoft.com/office/officeart/2005/8/layout/list1#1"/>
    <dgm:cxn modelId="{08815126-79F1-40F9-939B-64F5ADC890CB}" type="presOf" srcId="{5699BB64-C0E2-4F20-9EB8-33CF30956320}" destId="{DFE79D1A-6219-42B9-A9C8-82D81E4940C6}" srcOrd="1" destOrd="0" presId="urn:microsoft.com/office/officeart/2005/8/layout/list1#1"/>
    <dgm:cxn modelId="{F49BE249-6A28-4A9F-8F40-2671A1AE3A5B}" srcId="{CB37AFF8-AC33-424D-8D53-8B3AE49302F4}" destId="{7D983249-0E74-44E7-B72A-49D9F492E8E6}" srcOrd="1" destOrd="0" parTransId="{104C9639-6022-4DD7-8CE6-4727CC4E417C}" sibTransId="{8365BAA3-EB55-48DD-AB50-46443573AE8A}"/>
    <dgm:cxn modelId="{85A74192-DA5C-420B-B2C0-6FA5A32C8952}" type="presOf" srcId="{5699BB64-C0E2-4F20-9EB8-33CF30956320}" destId="{BDB0236D-0564-4EF6-9A9B-3A6E644E64D6}" srcOrd="0" destOrd="0" presId="urn:microsoft.com/office/officeart/2005/8/layout/list1#1"/>
    <dgm:cxn modelId="{F2EB5F9C-047F-47CB-B4A6-3431B8BC7C64}" type="presOf" srcId="{CB37AFF8-AC33-424D-8D53-8B3AE49302F4}" destId="{BD1C14A5-08CB-49EC-BFAC-F11A94C2219F}" srcOrd="0" destOrd="0" presId="urn:microsoft.com/office/officeart/2005/8/layout/list1#1"/>
    <dgm:cxn modelId="{36B935D1-827E-4AB1-A443-7B2A2B7B6BFA}" type="presOf" srcId="{9825345E-24B7-4583-BB9A-90D7F759002B}" destId="{1CE331B0-02BC-4019-8816-D39AEEA25F3A}" srcOrd="0" destOrd="0" presId="urn:microsoft.com/office/officeart/2005/8/layout/list1#1"/>
    <dgm:cxn modelId="{374813D4-230C-4DD1-A854-6A3CD7B1FDA8}" srcId="{CB37AFF8-AC33-424D-8D53-8B3AE49302F4}" destId="{5699BB64-C0E2-4F20-9EB8-33CF30956320}" srcOrd="2" destOrd="0" parTransId="{B63A803C-7E1F-452D-BDB7-0B5D9D752B29}" sibTransId="{0C05434B-0057-481C-AAA5-D7E4ED405A71}"/>
    <dgm:cxn modelId="{D6AB24DF-22B9-4CEC-8ECD-6D81824CA3A8}" type="presOf" srcId="{7D983249-0E74-44E7-B72A-49D9F492E8E6}" destId="{714370FE-28D3-423C-92E8-8A2A34537D14}" srcOrd="1" destOrd="0" presId="urn:microsoft.com/office/officeart/2005/8/layout/list1#1"/>
    <dgm:cxn modelId="{A96A35E8-A123-4C4E-8F12-AF81D82945BC}" type="presOf" srcId="{246D3719-3672-4D38-9090-4A4B6E87C510}" destId="{A174B8C5-05D6-4F96-B30C-6B8247283A01}" srcOrd="1" destOrd="0" presId="urn:microsoft.com/office/officeart/2005/8/layout/list1#1"/>
    <dgm:cxn modelId="{FAC207EC-0DCC-4BCF-9F05-8A787E3B5ED1}" type="presOf" srcId="{9825345E-24B7-4583-BB9A-90D7F759002B}" destId="{343A24FD-DB2F-4C20-9C46-209513C96867}" srcOrd="1" destOrd="0" presId="urn:microsoft.com/office/officeart/2005/8/layout/list1#1"/>
    <dgm:cxn modelId="{E8E40AF3-143A-4274-A4B0-08E3793DB346}" srcId="{CB37AFF8-AC33-424D-8D53-8B3AE49302F4}" destId="{246D3719-3672-4D38-9090-4A4B6E87C510}" srcOrd="0" destOrd="0" parTransId="{F1D1652B-32F5-448B-AD83-6C5213E5D596}" sibTransId="{982C480C-6504-4EB5-ABF4-BE36700A4D8D}"/>
    <dgm:cxn modelId="{D4E5BFF6-F3B1-4199-9D62-1A4BBA1FE709}" srcId="{CB37AFF8-AC33-424D-8D53-8B3AE49302F4}" destId="{9825345E-24B7-4583-BB9A-90D7F759002B}" srcOrd="3" destOrd="0" parTransId="{A1E48C66-61D2-493A-84D7-42FD0490230E}" sibTransId="{C27737DE-8A47-487D-85A3-CE4F91221C08}"/>
    <dgm:cxn modelId="{B2C8BCC3-773E-4542-90B7-E31095EDAB45}" type="presParOf" srcId="{BD1C14A5-08CB-49EC-BFAC-F11A94C2219F}" destId="{0CE2CC41-8318-4D7A-8C1A-4C00064776FF}" srcOrd="0" destOrd="0" presId="urn:microsoft.com/office/officeart/2005/8/layout/list1#1"/>
    <dgm:cxn modelId="{75CAC572-19D8-43DA-B1A0-B35936626F0C}" type="presParOf" srcId="{0CE2CC41-8318-4D7A-8C1A-4C00064776FF}" destId="{0F9B3730-E262-4DF2-81A7-96A8F39AA697}" srcOrd="0" destOrd="0" presId="urn:microsoft.com/office/officeart/2005/8/layout/list1#1"/>
    <dgm:cxn modelId="{E696F73C-6077-42F9-AC61-14796BAD345C}" type="presParOf" srcId="{0CE2CC41-8318-4D7A-8C1A-4C00064776FF}" destId="{A174B8C5-05D6-4F96-B30C-6B8247283A01}" srcOrd="1" destOrd="0" presId="urn:microsoft.com/office/officeart/2005/8/layout/list1#1"/>
    <dgm:cxn modelId="{7820A71D-B2C6-46EF-B41F-6E5C14EBE57E}" type="presParOf" srcId="{BD1C14A5-08CB-49EC-BFAC-F11A94C2219F}" destId="{5A5A56F5-1AE3-46C4-994E-9A89CABA0A8E}" srcOrd="1" destOrd="0" presId="urn:microsoft.com/office/officeart/2005/8/layout/list1#1"/>
    <dgm:cxn modelId="{FE36DB89-65AE-4D0C-ABA9-50004365D3DE}" type="presParOf" srcId="{BD1C14A5-08CB-49EC-BFAC-F11A94C2219F}" destId="{B479F84D-E9BB-42DD-B85B-75B1CBAE4093}" srcOrd="2" destOrd="0" presId="urn:microsoft.com/office/officeart/2005/8/layout/list1#1"/>
    <dgm:cxn modelId="{03FB032A-4BB7-48FC-9389-A81798C6C86D}" type="presParOf" srcId="{BD1C14A5-08CB-49EC-BFAC-F11A94C2219F}" destId="{6D63F14D-36F8-473C-804B-BF95551AB92B}" srcOrd="3" destOrd="0" presId="urn:microsoft.com/office/officeart/2005/8/layout/list1#1"/>
    <dgm:cxn modelId="{56FE13DF-DFAC-4249-8FD6-A55649C76397}" type="presParOf" srcId="{BD1C14A5-08CB-49EC-BFAC-F11A94C2219F}" destId="{D09ECC16-143C-49F9-8D14-BC79186FE7CE}" srcOrd="4" destOrd="0" presId="urn:microsoft.com/office/officeart/2005/8/layout/list1#1"/>
    <dgm:cxn modelId="{17C8F381-B0B7-4FBB-B2E5-A03148F549A6}" type="presParOf" srcId="{D09ECC16-143C-49F9-8D14-BC79186FE7CE}" destId="{C84CFC50-12A2-4983-A4F1-EFE42D0C36BD}" srcOrd="0" destOrd="0" presId="urn:microsoft.com/office/officeart/2005/8/layout/list1#1"/>
    <dgm:cxn modelId="{A30E3AC4-F8CB-4BCB-86EA-22F05448ACAF}" type="presParOf" srcId="{D09ECC16-143C-49F9-8D14-BC79186FE7CE}" destId="{714370FE-28D3-423C-92E8-8A2A34537D14}" srcOrd="1" destOrd="0" presId="urn:microsoft.com/office/officeart/2005/8/layout/list1#1"/>
    <dgm:cxn modelId="{EEE1F5E0-B5D3-46AD-908F-4F8B21329F09}" type="presParOf" srcId="{BD1C14A5-08CB-49EC-BFAC-F11A94C2219F}" destId="{8E8784D0-C312-43E2-B6E1-A1C54225A44D}" srcOrd="5" destOrd="0" presId="urn:microsoft.com/office/officeart/2005/8/layout/list1#1"/>
    <dgm:cxn modelId="{229BC00B-DFA6-402E-A6A9-7CBA9BB2AD16}" type="presParOf" srcId="{BD1C14A5-08CB-49EC-BFAC-F11A94C2219F}" destId="{B4A3E9A5-C0A8-4A48-8A94-0B70FD13AE31}" srcOrd="6" destOrd="0" presId="urn:microsoft.com/office/officeart/2005/8/layout/list1#1"/>
    <dgm:cxn modelId="{4A88914A-6D72-4447-87E7-B999651BFE1B}" type="presParOf" srcId="{BD1C14A5-08CB-49EC-BFAC-F11A94C2219F}" destId="{1A59692C-BAF0-4254-9363-CE6D1B7D1E05}" srcOrd="7" destOrd="0" presId="urn:microsoft.com/office/officeart/2005/8/layout/list1#1"/>
    <dgm:cxn modelId="{CAEB902C-F41A-4AC5-AE81-03A4FB209D9D}" type="presParOf" srcId="{BD1C14A5-08CB-49EC-BFAC-F11A94C2219F}" destId="{2702EB88-AC77-4130-9130-83BD7F0BB8EC}" srcOrd="8" destOrd="0" presId="urn:microsoft.com/office/officeart/2005/8/layout/list1#1"/>
    <dgm:cxn modelId="{2087F1B9-1BBB-4B60-9599-E1C1AAD8CD33}" type="presParOf" srcId="{2702EB88-AC77-4130-9130-83BD7F0BB8EC}" destId="{BDB0236D-0564-4EF6-9A9B-3A6E644E64D6}" srcOrd="0" destOrd="0" presId="urn:microsoft.com/office/officeart/2005/8/layout/list1#1"/>
    <dgm:cxn modelId="{65ACB7AF-1CBB-45FE-9C24-A61A6312B1CA}" type="presParOf" srcId="{2702EB88-AC77-4130-9130-83BD7F0BB8EC}" destId="{DFE79D1A-6219-42B9-A9C8-82D81E4940C6}" srcOrd="1" destOrd="0" presId="urn:microsoft.com/office/officeart/2005/8/layout/list1#1"/>
    <dgm:cxn modelId="{CD412918-F868-4B96-845F-9FAA8D6653CC}" type="presParOf" srcId="{BD1C14A5-08CB-49EC-BFAC-F11A94C2219F}" destId="{0F15304C-94B0-448C-A918-B7712C4BDD37}" srcOrd="9" destOrd="0" presId="urn:microsoft.com/office/officeart/2005/8/layout/list1#1"/>
    <dgm:cxn modelId="{438DC980-A3D4-4B86-83B6-0B81D4A1A33B}" type="presParOf" srcId="{BD1C14A5-08CB-49EC-BFAC-F11A94C2219F}" destId="{3A2AD8EC-63B3-4E9B-B027-D3DA9D8801EF}" srcOrd="10" destOrd="0" presId="urn:microsoft.com/office/officeart/2005/8/layout/list1#1"/>
    <dgm:cxn modelId="{0E7D566B-A88A-4755-BA2A-918452E390D1}" type="presParOf" srcId="{BD1C14A5-08CB-49EC-BFAC-F11A94C2219F}" destId="{26C8162F-2DAE-4CBC-AEEF-B5879E0529DA}" srcOrd="11" destOrd="0" presId="urn:microsoft.com/office/officeart/2005/8/layout/list1#1"/>
    <dgm:cxn modelId="{3FAD9A23-52F6-4079-BE49-EC9172D83078}" type="presParOf" srcId="{BD1C14A5-08CB-49EC-BFAC-F11A94C2219F}" destId="{6E43FD9B-D476-4FC1-B74D-4CF8F92A8974}" srcOrd="12" destOrd="0" presId="urn:microsoft.com/office/officeart/2005/8/layout/list1#1"/>
    <dgm:cxn modelId="{5A6FD7E0-56F9-4A02-9FCD-1749A133F6DF}" type="presParOf" srcId="{6E43FD9B-D476-4FC1-B74D-4CF8F92A8974}" destId="{1CE331B0-02BC-4019-8816-D39AEEA25F3A}" srcOrd="0" destOrd="0" presId="urn:microsoft.com/office/officeart/2005/8/layout/list1#1"/>
    <dgm:cxn modelId="{3879C392-BF81-46E6-A4C9-206103055E83}" type="presParOf" srcId="{6E43FD9B-D476-4FC1-B74D-4CF8F92A8974}" destId="{343A24FD-DB2F-4C20-9C46-209513C96867}" srcOrd="1" destOrd="0" presId="urn:microsoft.com/office/officeart/2005/8/layout/list1#1"/>
    <dgm:cxn modelId="{6C43AA3B-719A-465D-8A6C-49DBFCF409FE}" type="presParOf" srcId="{BD1C14A5-08CB-49EC-BFAC-F11A94C2219F}" destId="{E73FBE4B-8497-4BDD-9587-09F09BD2929C}" srcOrd="13" destOrd="0" presId="urn:microsoft.com/office/officeart/2005/8/layout/list1#1"/>
    <dgm:cxn modelId="{A4E264D0-16AE-462C-AFDB-948384B6A115}" type="presParOf" srcId="{BD1C14A5-08CB-49EC-BFAC-F11A94C2219F}" destId="{C7375EF3-1343-4347-B9D9-9DC604971AEE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9F84D-E9BB-42DD-B85B-75B1CBAE4093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B8C5-05D6-4F96-B30C-6B8247283A01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蚂蚁群体的觅食过程</a:t>
          </a:r>
        </a:p>
      </dsp:txBody>
      <dsp:txXfrm>
        <a:off x="449631" y="111964"/>
        <a:ext cx="5603138" cy="799138"/>
      </dsp:txXfrm>
    </dsp:sp>
    <dsp:sp modelId="{B4A3E9A5-C0A8-4A48-8A94-0B70FD13AE31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370FE-28D3-423C-92E8-8A2A34537D14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蚁群算法基本原理</a:t>
          </a:r>
        </a:p>
      </dsp:txBody>
      <dsp:txXfrm>
        <a:off x="449631" y="1472764"/>
        <a:ext cx="5603138" cy="799138"/>
      </dsp:txXfrm>
    </dsp:sp>
    <dsp:sp modelId="{3A2AD8EC-63B3-4E9B-B027-D3DA9D8801EF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79D1A-6219-42B9-A9C8-82D81E4940C6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蚁群算法的参数选择</a:t>
          </a:r>
        </a:p>
      </dsp:txBody>
      <dsp:txXfrm>
        <a:off x="449631" y="2833564"/>
        <a:ext cx="5603138" cy="799138"/>
      </dsp:txXfrm>
    </dsp:sp>
    <dsp:sp modelId="{C7375EF3-1343-4347-B9D9-9DC604971AEE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A24FD-DB2F-4C20-9C46-209513C96867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蚁群算法的应用</a:t>
          </a:r>
        </a:p>
      </dsp:txBody>
      <dsp:txXfrm>
        <a:off x="449631" y="4194364"/>
        <a:ext cx="5603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790BE-75B7-49AC-98B5-F52E83F49CC4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6A401-15C2-49A3-A8A4-CEC87E1A2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A64A-BDAE-4F66-9EDD-F7C609401ABB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3C1B-6A67-4729-B6B2-43CE76CBAF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3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9.w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14.wmf"/><Relationship Id="rId9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30.emf"/><Relationship Id="rId7" Type="http://schemas.openxmlformats.org/officeDocument/2006/relationships/oleObject" Target="../embeddings/oleObject22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23.tv/enF1XN6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/>
        </p:nvSpPr>
        <p:spPr>
          <a:xfrm>
            <a:off x="423" y="630275"/>
            <a:ext cx="12191577" cy="1899209"/>
          </a:xfrm>
          <a:prstGeom prst="rect">
            <a:avLst/>
          </a:prstGeom>
          <a:solidFill>
            <a:srgbClr val="A52421"/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+mn-ea"/>
              </a:rPr>
              <a:t>  </a:t>
            </a:r>
            <a:r>
              <a:rPr lang="zh-CN" altLang="en-US" sz="7200" b="1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+mn-ea"/>
              </a:rPr>
              <a:t>计算智能</a:t>
            </a:r>
            <a:endParaRPr lang="zh-CN" altLang="en-US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小标宋简体" panose="03000509000000000000" charset="-122"/>
              <a:ea typeface="方正小标宋简体" panose="03000509000000000000" charset="-122"/>
              <a:sym typeface="+mn-ea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7A3BB542-48A2-A955-9D9C-79F384853E11}"/>
              </a:ext>
            </a:extLst>
          </p:cNvPr>
          <p:cNvSpPr/>
          <p:nvPr/>
        </p:nvSpPr>
        <p:spPr>
          <a:xfrm>
            <a:off x="847" y="3608494"/>
            <a:ext cx="1430867" cy="2317327"/>
          </a:xfrm>
          <a:prstGeom prst="rect">
            <a:avLst/>
          </a:prstGeom>
          <a:solidFill>
            <a:srgbClr val="920000">
              <a:alpha val="86000"/>
            </a:srgbClr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endParaRPr lang="zh-CN" altLang="en-US" sz="3735" b="1" dirty="0">
              <a:solidFill>
                <a:schemeClr val="bg1"/>
              </a:solidFill>
              <a:latin typeface="方正小标宋简体" panose="03000509000000000000" charset="-122"/>
              <a:ea typeface="方正小标宋简体" panose="03000509000000000000" charset="-122"/>
            </a:endParaRPr>
          </a:p>
          <a:p>
            <a:pPr algn="ctr">
              <a:lnSpc>
                <a:spcPct val="200000"/>
              </a:lnSpc>
            </a:pPr>
            <a:endParaRPr lang="zh-CN" altLang="en-US" sz="3735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小标宋简体" panose="03000509000000000000" charset="-122"/>
              <a:ea typeface="方正小标宋简体" panose="03000509000000000000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7A6A97-1BFF-DCD6-8318-69A539B654EA}"/>
              </a:ext>
            </a:extLst>
          </p:cNvPr>
          <p:cNvSpPr/>
          <p:nvPr/>
        </p:nvSpPr>
        <p:spPr>
          <a:xfrm>
            <a:off x="847" y="3611880"/>
            <a:ext cx="12193693" cy="230462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3251D-87F8-4449-8D95-B5D147404B8C}"/>
              </a:ext>
            </a:extLst>
          </p:cNvPr>
          <p:cNvSpPr txBox="1"/>
          <p:nvPr/>
        </p:nvSpPr>
        <p:spPr>
          <a:xfrm>
            <a:off x="1214120" y="3709670"/>
            <a:ext cx="10256520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小标宋简体" panose="03000509000000000000" charset="-122"/>
                <a:ea typeface="方正小标宋简体" panose="03000509000000000000" charset="-122"/>
                <a:sym typeface="+mn-ea"/>
              </a:rPr>
              <a:t>蚁群算法</a:t>
            </a:r>
            <a:endParaRPr lang="zh-CN" alt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6967-96AE-384D-1737-0FBE44671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F5AE6B0-8214-4C69-2212-7C4F3D95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558" y="2858351"/>
            <a:ext cx="1381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699F8F-BD60-F855-BC0B-08B6A2FD2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5"/>
          <a:stretch/>
        </p:blipFill>
        <p:spPr bwMode="auto">
          <a:xfrm>
            <a:off x="170708" y="1027982"/>
            <a:ext cx="6320197" cy="111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9">
            <a:extLst>
              <a:ext uri="{FF2B5EF4-FFF2-40B4-BE49-F238E27FC236}">
                <a16:creationId xmlns:a16="http://schemas.microsoft.com/office/drawing/2014/main" id="{3022A120-A804-0423-1DDF-76FB18195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05" y="2926598"/>
            <a:ext cx="10532793" cy="64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    是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时刻</a:t>
            </a:r>
            <a:r>
              <a:rPr lang="zh-CN" altLang="en-US" kern="1050" dirty="0">
                <a:ea typeface="华文中宋" panose="02010600040101010101" pitchFamily="2" charset="-122"/>
              </a:rPr>
              <a:t>城市</a:t>
            </a:r>
            <a:r>
              <a:rPr lang="en-US" altLang="zh-CN" i="1" kern="105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kern="1050" dirty="0">
                <a:ea typeface="华文中宋" panose="02010600040101010101" pitchFamily="2" charset="-122"/>
              </a:rPr>
              <a:t>到</a:t>
            </a:r>
            <a:r>
              <a:rPr lang="en-US" altLang="zh-CN" i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j </a:t>
            </a:r>
            <a:r>
              <a:rPr lang="zh-CN" altLang="en-US" kern="1050" dirty="0">
                <a:ea typeface="华文中宋" panose="02010600040101010101" pitchFamily="2" charset="-122"/>
              </a:rPr>
              <a:t>的</a:t>
            </a:r>
            <a:r>
              <a:rPr lang="zh-CN" altLang="en-US" kern="1050" dirty="0">
                <a:solidFill>
                  <a:schemeClr val="tx1"/>
                </a:solidFill>
                <a:ea typeface="华文中宋" panose="02010600040101010101" pitchFamily="2" charset="-122"/>
              </a:rPr>
              <a:t>信息素增量</a:t>
            </a:r>
            <a:endParaRPr lang="en-US" altLang="zh-CN" b="0" kern="1050" dirty="0">
              <a:solidFill>
                <a:schemeClr val="tx1"/>
              </a:solidFill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b="0" kern="1050" dirty="0">
                <a:solidFill>
                  <a:schemeClr val="tx1"/>
                </a:solidFill>
                <a:ea typeface="华文中宋" panose="02010600040101010101" pitchFamily="2" charset="-122"/>
              </a:rPr>
              <a:t>        表示第</a:t>
            </a:r>
            <a:r>
              <a:rPr lang="en-US" altLang="zh-CN" b="0" i="1" kern="1050" dirty="0">
                <a:solidFill>
                  <a:schemeClr val="tx1"/>
                </a:solidFill>
                <a:ea typeface="华文中宋" panose="02010600040101010101" pitchFamily="2" charset="-122"/>
              </a:rPr>
              <a:t>k</a:t>
            </a:r>
            <a:r>
              <a:rPr lang="zh-CN" altLang="en-US" b="0" kern="1050" dirty="0">
                <a:solidFill>
                  <a:schemeClr val="tx1"/>
                </a:solidFill>
                <a:ea typeface="华文中宋" panose="02010600040101010101" pitchFamily="2" charset="-122"/>
              </a:rPr>
              <a:t>只蚂蚁走过</a:t>
            </a:r>
            <a:r>
              <a:rPr lang="zh-CN" altLang="en-US" kern="1050" dirty="0">
                <a:ea typeface="华文中宋" panose="02010600040101010101" pitchFamily="2" charset="-122"/>
              </a:rPr>
              <a:t>城市</a:t>
            </a:r>
            <a:r>
              <a:rPr lang="en-US" altLang="zh-CN" i="1" kern="105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kern="1050" dirty="0">
                <a:ea typeface="华文中宋" panose="02010600040101010101" pitchFamily="2" charset="-122"/>
              </a:rPr>
              <a:t>到</a:t>
            </a:r>
            <a:r>
              <a:rPr lang="en-US" altLang="zh-CN" i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j </a:t>
            </a:r>
            <a:r>
              <a:rPr lang="zh-CN" altLang="en-US" i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b="0" kern="1050" dirty="0">
                <a:solidFill>
                  <a:schemeClr val="tx1"/>
                </a:solidFill>
                <a:ea typeface="华文中宋" panose="02010600040101010101" pitchFamily="2" charset="-122"/>
                <a:sym typeface="+mn-ea"/>
              </a:rPr>
              <a:t>在</a:t>
            </a:r>
            <a:r>
              <a:rPr lang="zh-CN" altLang="en-US" b="0" kern="1050" dirty="0">
                <a:solidFill>
                  <a:schemeClr val="tx1"/>
                </a:solidFill>
                <a:ea typeface="华文中宋" panose="02010600040101010101" pitchFamily="2" charset="-122"/>
              </a:rPr>
              <a:t>上面留下的信息素。</a:t>
            </a:r>
            <a:r>
              <a:rPr lang="en-US" altLang="zh-CN" b="0" kern="1050" dirty="0">
                <a:solidFill>
                  <a:schemeClr val="tx1"/>
                </a:solidFill>
                <a:ea typeface="华文中宋" panose="02010600040101010101" pitchFamily="2" charset="-122"/>
              </a:rPr>
              <a:t>m</a:t>
            </a:r>
            <a:r>
              <a:rPr lang="zh-CN" altLang="en-US" b="0" kern="1050" dirty="0">
                <a:solidFill>
                  <a:schemeClr val="tx1"/>
                </a:solidFill>
                <a:ea typeface="华文中宋" panose="02010600040101010101" pitchFamily="2" charset="-122"/>
              </a:rPr>
              <a:t>是蚁群中蚂蚁个数</a:t>
            </a:r>
            <a:endParaRPr lang="en-US" altLang="zh-CN" b="0" kern="1050" dirty="0">
              <a:solidFill>
                <a:schemeClr val="tx1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E42B500C-EE76-9BBE-CD7C-A50F60890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713487"/>
              </p:ext>
            </p:extLst>
          </p:nvPr>
        </p:nvGraphicFramePr>
        <p:xfrm>
          <a:off x="691704" y="2888539"/>
          <a:ext cx="1057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23BE7F27-6E30-195E-C224-FD907DC49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04" y="2888539"/>
                        <a:ext cx="10572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4ACB39A1-44F9-77F0-08BF-F9FA196E5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955388"/>
              </p:ext>
            </p:extLst>
          </p:nvPr>
        </p:nvGraphicFramePr>
        <p:xfrm>
          <a:off x="633626" y="3407652"/>
          <a:ext cx="1057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253800" progId="Equation.DSMT4">
                  <p:embed/>
                </p:oleObj>
              </mc:Choice>
              <mc:Fallback>
                <p:oleObj name="Equation" r:id="rId5" imgW="457200" imgH="25380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4D014AB0-EB25-700F-C70D-458E5D6A5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26" y="3407652"/>
                        <a:ext cx="10572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5C39F78B-574F-07EC-B4AB-50B66F3183FF}"/>
              </a:ext>
            </a:extLst>
          </p:cNvPr>
          <p:cNvGrpSpPr/>
          <p:nvPr/>
        </p:nvGrpSpPr>
        <p:grpSpPr>
          <a:xfrm>
            <a:off x="114276" y="127359"/>
            <a:ext cx="7426956" cy="885600"/>
            <a:chOff x="406400" y="2790333"/>
            <a:chExt cx="5689600" cy="8856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22BE20F-C6CF-4E7F-B109-C90F744CB57C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: 圆角 4">
              <a:extLst>
                <a:ext uri="{FF2B5EF4-FFF2-40B4-BE49-F238E27FC236}">
                  <a16:creationId xmlns:a16="http://schemas.microsoft.com/office/drawing/2014/main" id="{85A06ED5-62B7-82E8-DA0D-DB5142C01E1F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dirty="0"/>
                <a:t>信息素浓度更新</a:t>
              </a:r>
            </a:p>
          </p:txBody>
        </p:sp>
      </p:grp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7DBAA171-FB23-DAB0-7C47-70624C221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213897"/>
              </p:ext>
            </p:extLst>
          </p:nvPr>
        </p:nvGraphicFramePr>
        <p:xfrm>
          <a:off x="551231" y="2157584"/>
          <a:ext cx="78120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77880" imgH="228600" progId="Equation.DSMT4">
                  <p:embed/>
                </p:oleObj>
              </mc:Choice>
              <mc:Fallback>
                <p:oleObj name="Equation" r:id="rId7" imgW="3377880" imgH="22860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4ACB39A1-44F9-77F0-08BF-F9FA196E5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31" y="2157584"/>
                        <a:ext cx="78120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E338EC83-068A-C305-6CB6-F7AA25FD41E8}"/>
              </a:ext>
            </a:extLst>
          </p:cNvPr>
          <p:cNvGrpSpPr/>
          <p:nvPr/>
        </p:nvGrpSpPr>
        <p:grpSpPr>
          <a:xfrm>
            <a:off x="633626" y="4501440"/>
            <a:ext cx="10648949" cy="1906081"/>
            <a:chOff x="552450" y="4454527"/>
            <a:chExt cx="10648949" cy="1906081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228CBF4-119D-D339-BB31-F8F7E710204B}"/>
                </a:ext>
              </a:extLst>
            </p:cNvPr>
            <p:cNvGrpSpPr/>
            <p:nvPr/>
          </p:nvGrpSpPr>
          <p:grpSpPr>
            <a:xfrm>
              <a:off x="552450" y="4454527"/>
              <a:ext cx="10648949" cy="1871444"/>
              <a:chOff x="552450" y="4454527"/>
              <a:chExt cx="10648949" cy="1871444"/>
            </a:xfrm>
          </p:grpSpPr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E6898698-EE17-FF36-99E9-3BDB31B99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50" y="4510089"/>
                <a:ext cx="10648949" cy="18158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accent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b="0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根据           的计算方式不同，提出了三种不同的模型：</a:t>
                </a:r>
                <a:endParaRPr lang="en-US" altLang="zh-CN" sz="2800" b="0" dirty="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1200150" lvl="1" indent="-457200">
                  <a:spcBef>
                    <a:spcPct val="0"/>
                  </a:spcBef>
                  <a:buClrTx/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solidFill>
                      <a:srgbClr val="00B0F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蚁量模型</a:t>
                </a:r>
                <a:endParaRPr lang="en-US" altLang="zh-CN" sz="2800" b="0" dirty="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1200150" lvl="1" indent="-457200">
                  <a:spcBef>
                    <a:spcPct val="0"/>
                  </a:spcBef>
                  <a:buClrTx/>
                  <a:buFont typeface="Wingdings" panose="05000000000000000000" pitchFamily="2" charset="2"/>
                  <a:buChar char="l"/>
                </a:pPr>
                <a:r>
                  <a:rPr lang="zh-CN" altLang="en-US" sz="2800" dirty="0">
                    <a:solidFill>
                      <a:srgbClr val="00B0F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蚁周模型</a:t>
                </a:r>
                <a:endParaRPr lang="en-US" altLang="zh-CN" sz="2800" dirty="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1200150" lvl="1" indent="-457200">
                  <a:spcBef>
                    <a:spcPct val="0"/>
                  </a:spcBef>
                  <a:buClrTx/>
                  <a:buFont typeface="Wingdings" panose="05000000000000000000" pitchFamily="2" charset="2"/>
                  <a:buChar char="l"/>
                </a:pPr>
                <a:r>
                  <a:rPr lang="zh-CN" altLang="en-US" sz="2800" b="0" dirty="0">
                    <a:solidFill>
                      <a:srgbClr val="00B0F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蚁密模型</a:t>
                </a:r>
                <a:endParaRPr lang="en-US" altLang="zh-CN" sz="2800" b="0" dirty="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graphicFrame>
            <p:nvGraphicFramePr>
              <p:cNvPr id="28" name="Object 3">
                <a:extLst>
                  <a:ext uri="{FF2B5EF4-FFF2-40B4-BE49-F238E27FC236}">
                    <a16:creationId xmlns:a16="http://schemas.microsoft.com/office/drawing/2014/main" id="{11AA30F9-28C0-37A6-25EB-06F45568DC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4579182"/>
                  </p:ext>
                </p:extLst>
              </p:nvPr>
            </p:nvGraphicFramePr>
            <p:xfrm>
              <a:off x="1401762" y="4454527"/>
              <a:ext cx="1057275" cy="574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457200" imgH="253800" progId="Equation.DSMT4">
                      <p:embed/>
                    </p:oleObj>
                  </mc:Choice>
                  <mc:Fallback>
                    <p:oleObj name="Equation" r:id="rId5" imgW="457200" imgH="253800" progId="Equation.DSMT4">
                      <p:embed/>
                      <p:pic>
                        <p:nvPicPr>
                          <p:cNvPr id="8" name="Object 3">
                            <a:extLst>
                              <a:ext uri="{FF2B5EF4-FFF2-40B4-BE49-F238E27FC236}">
                                <a16:creationId xmlns:a16="http://schemas.microsoft.com/office/drawing/2014/main" id="{11AA30F9-28C0-37A6-25EB-06F45568DC9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1762" y="4454527"/>
                            <a:ext cx="1057275" cy="574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2A2653F-9C08-2323-CF34-B8DC9C3E2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2711" t="5182" r="51782" b="81556"/>
            <a:stretch/>
          </p:blipFill>
          <p:spPr>
            <a:xfrm>
              <a:off x="3662201" y="5724126"/>
              <a:ext cx="1517320" cy="63648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4C08797-0F90-9C07-A8D8-B3566E1EB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9688" t="5117" r="35339" b="82056"/>
            <a:stretch/>
          </p:blipFill>
          <p:spPr>
            <a:xfrm>
              <a:off x="3617437" y="4944158"/>
              <a:ext cx="1517319" cy="574675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20EF27A-B492-D6B0-2BB5-C860FBDD3A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7538" t="9205" r="21612" b="80970"/>
            <a:stretch/>
          </p:blipFill>
          <p:spPr>
            <a:xfrm>
              <a:off x="3848689" y="5470660"/>
              <a:ext cx="1054817" cy="422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810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>
            <a:extLst>
              <a:ext uri="{FF2B5EF4-FFF2-40B4-BE49-F238E27FC236}">
                <a16:creationId xmlns:a16="http://schemas.microsoft.com/office/drawing/2014/main" id="{14C57B72-FF39-333B-B6FA-69FFBF9B2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6" y="3990976"/>
            <a:ext cx="101520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13040A-DD27-8EA5-596B-A9FF826D4034}"/>
              </a:ext>
            </a:extLst>
          </p:cNvPr>
          <p:cNvGrpSpPr/>
          <p:nvPr/>
        </p:nvGrpSpPr>
        <p:grpSpPr>
          <a:xfrm>
            <a:off x="114276" y="127359"/>
            <a:ext cx="7426956" cy="885600"/>
            <a:chOff x="406400" y="2790333"/>
            <a:chExt cx="5689600" cy="8856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38A4045-2934-08AC-D80C-9E74DCD7DFE5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: 圆角 4">
              <a:extLst>
                <a:ext uri="{FF2B5EF4-FFF2-40B4-BE49-F238E27FC236}">
                  <a16:creationId xmlns:a16="http://schemas.microsoft.com/office/drawing/2014/main" id="{1B575D4C-C9E6-FDDC-993E-2DA89898E5FF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dirty="0"/>
                <a:t>蚁周模型：</a:t>
              </a:r>
              <a:r>
                <a:rPr lang="en-US" altLang="zh-CN" sz="3200" b="1" kern="1200" dirty="0"/>
                <a:t>Ant-cycle</a:t>
              </a:r>
              <a:endParaRPr lang="zh-CN" altLang="en-US" sz="3200" b="1" kern="1200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1A53E6E0-7E55-73BD-6B9C-687196C5721A}"/>
              </a:ext>
            </a:extLst>
          </p:cNvPr>
          <p:cNvSpPr txBox="1"/>
          <p:nvPr/>
        </p:nvSpPr>
        <p:spPr>
          <a:xfrm>
            <a:off x="266401" y="1266060"/>
            <a:ext cx="11382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Ant-cycle</a:t>
            </a:r>
            <a:r>
              <a:rPr lang="zh-CN" altLang="en-US" sz="2800" dirty="0"/>
              <a:t>模型中</a:t>
            </a:r>
            <a:r>
              <a:rPr lang="en-US" altLang="zh-CN" sz="2800" dirty="0"/>
              <a:t>,</a:t>
            </a:r>
            <a:r>
              <a:rPr lang="zh-CN" altLang="en-US" sz="2800" b="1" dirty="0">
                <a:solidFill>
                  <a:srgbClr val="00B050"/>
                </a:solidFill>
              </a:rPr>
              <a:t>所有</a:t>
            </a:r>
            <a:r>
              <a:rPr lang="zh-CN" altLang="en-US" sz="2800" dirty="0"/>
              <a:t>蚂蚁都构建完一条</a:t>
            </a:r>
            <a:r>
              <a:rPr lang="zh-CN" altLang="en-US" sz="2800" b="1" dirty="0">
                <a:solidFill>
                  <a:srgbClr val="FF0000"/>
                </a:solidFill>
              </a:rPr>
              <a:t>完整的闭合路径</a:t>
            </a:r>
            <a:r>
              <a:rPr lang="zh-CN" altLang="en-US" sz="2800" dirty="0"/>
              <a:t>后才进行信息素更新</a:t>
            </a:r>
            <a:endParaRPr lang="en-US" altLang="zh-CN" sz="2800" dirty="0"/>
          </a:p>
        </p:txBody>
      </p:sp>
      <p:graphicFrame>
        <p:nvGraphicFramePr>
          <p:cNvPr id="19" name="对象 11">
            <a:extLst>
              <a:ext uri="{FF2B5EF4-FFF2-40B4-BE49-F238E27FC236}">
                <a16:creationId xmlns:a16="http://schemas.microsoft.com/office/drawing/2014/main" id="{1EC23F13-84D2-CE46-E4C4-7FDBC999A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489415"/>
              </p:ext>
            </p:extLst>
          </p:nvPr>
        </p:nvGraphicFramePr>
        <p:xfrm>
          <a:off x="170708" y="2363415"/>
          <a:ext cx="628173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596880" progId="Equation.DSMT4">
                  <p:embed/>
                </p:oleObj>
              </mc:Choice>
              <mc:Fallback>
                <p:oleObj name="Equation" r:id="rId2" imgW="2958840" imgH="596880" progId="Equation.DSMT4">
                  <p:embed/>
                  <p:pic>
                    <p:nvPicPr>
                      <p:cNvPr id="3" name="对象 11">
                        <a:extLst>
                          <a:ext uri="{FF2B5EF4-FFF2-40B4-BE49-F238E27FC236}">
                            <a16:creationId xmlns:a16="http://schemas.microsoft.com/office/drawing/2014/main" id="{1EC23F13-84D2-CE46-E4C4-7FDBC999A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08" y="2363415"/>
                        <a:ext cx="628173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4DA1BF26-701C-6593-49C6-3FE76EF3F0E5}"/>
              </a:ext>
            </a:extLst>
          </p:cNvPr>
          <p:cNvGrpSpPr/>
          <p:nvPr/>
        </p:nvGrpSpPr>
        <p:grpSpPr>
          <a:xfrm>
            <a:off x="7068462" y="2631109"/>
            <a:ext cx="4882534" cy="948924"/>
            <a:chOff x="6460920" y="522627"/>
            <a:chExt cx="4997399" cy="94892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39F075F1-1442-8D70-ECA7-039AA8866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15" t="88601" r="46515" b="1197"/>
            <a:stretch/>
          </p:blipFill>
          <p:spPr>
            <a:xfrm>
              <a:off x="6460920" y="522627"/>
              <a:ext cx="4997399" cy="485313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91D4417-1ED7-EA0D-104D-A5E392ED25AE}"/>
                </a:ext>
              </a:extLst>
            </p:cNvPr>
            <p:cNvSpPr txBox="1"/>
            <p:nvPr/>
          </p:nvSpPr>
          <p:spPr>
            <a:xfrm>
              <a:off x="7456798" y="1009886"/>
              <a:ext cx="2373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也称信息素强度</a:t>
              </a:r>
            </a:p>
          </p:txBody>
        </p:sp>
      </p:grp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6FBFE4B0-CB1A-B824-A592-806C3516C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21066"/>
              </p:ext>
            </p:extLst>
          </p:nvPr>
        </p:nvGraphicFramePr>
        <p:xfrm>
          <a:off x="612513" y="4372660"/>
          <a:ext cx="68722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71800" imgH="203040" progId="Equation.DSMT4">
                  <p:embed/>
                </p:oleObj>
              </mc:Choice>
              <mc:Fallback>
                <p:oleObj name="Equation" r:id="rId5" imgW="2971800" imgH="20304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4ACB39A1-44F9-77F0-08BF-F9FA196E5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13" y="4372660"/>
                        <a:ext cx="68722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936915A5-CF5B-E6D3-A743-65122B8F117F}"/>
              </a:ext>
            </a:extLst>
          </p:cNvPr>
          <p:cNvSpPr txBox="1"/>
          <p:nvPr/>
        </p:nvSpPr>
        <p:spPr>
          <a:xfrm>
            <a:off x="447548" y="5061883"/>
            <a:ext cx="11382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利用的是</a:t>
            </a:r>
            <a:r>
              <a:rPr lang="zh-CN" altLang="en-US" sz="2800" b="1" dirty="0">
                <a:solidFill>
                  <a:srgbClr val="0070C0"/>
                </a:solidFill>
              </a:rPr>
              <a:t>整体信息</a:t>
            </a:r>
            <a:r>
              <a:rPr lang="zh-CN" altLang="en-US" sz="2800" dirty="0"/>
              <a:t>，充分体现全局范围内</a:t>
            </a:r>
            <a:r>
              <a:rPr lang="zh-CN" altLang="en-US" sz="2800" b="1" dirty="0">
                <a:solidFill>
                  <a:srgbClr val="FF0000"/>
                </a:solidFill>
              </a:rPr>
              <a:t>较短路径</a:t>
            </a:r>
            <a:r>
              <a:rPr lang="zh-CN" altLang="en-US" sz="2800" dirty="0"/>
              <a:t>的影响力，加强了信息的正反馈性能，</a:t>
            </a:r>
            <a:r>
              <a:rPr lang="zh-CN" altLang="en-US" sz="2800" b="1" dirty="0">
                <a:solidFill>
                  <a:srgbClr val="00B050"/>
                </a:solidFill>
              </a:rPr>
              <a:t>提高了搜索收敛的速度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在解决</a:t>
            </a:r>
            <a:r>
              <a:rPr lang="en-US" altLang="zh-CN" sz="2800" dirty="0"/>
              <a:t>TSP</a:t>
            </a:r>
            <a:r>
              <a:rPr lang="zh-CN" altLang="en-US" sz="2800" dirty="0"/>
              <a:t>问题时，性能较好，是</a:t>
            </a:r>
            <a:r>
              <a:rPr lang="zh-CN" altLang="en-US" sz="2800" b="1" dirty="0">
                <a:solidFill>
                  <a:srgbClr val="00B050"/>
                </a:solidFill>
              </a:rPr>
              <a:t>常用</a:t>
            </a:r>
            <a:r>
              <a:rPr lang="zh-CN" altLang="en-US" sz="2800" dirty="0"/>
              <a:t>的模型</a:t>
            </a:r>
          </a:p>
        </p:txBody>
      </p:sp>
    </p:spTree>
    <p:extLst>
      <p:ext uri="{BB962C8B-B14F-4D97-AF65-F5344CB8AC3E}">
        <p14:creationId xmlns:p14="http://schemas.microsoft.com/office/powerpoint/2010/main" val="133134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E4DD-76F7-70C2-1752-3172F17B9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4933EA1-ECFB-AF0E-77C3-99540D37ABC6}"/>
              </a:ext>
            </a:extLst>
          </p:cNvPr>
          <p:cNvGrpSpPr/>
          <p:nvPr/>
        </p:nvGrpSpPr>
        <p:grpSpPr>
          <a:xfrm>
            <a:off x="114276" y="127359"/>
            <a:ext cx="7426956" cy="885600"/>
            <a:chOff x="406400" y="2790333"/>
            <a:chExt cx="5689600" cy="8856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1FA89C5-5A37-56DF-7A7A-C246F66624A9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: 圆角 4">
              <a:extLst>
                <a:ext uri="{FF2B5EF4-FFF2-40B4-BE49-F238E27FC236}">
                  <a16:creationId xmlns:a16="http://schemas.microsoft.com/office/drawing/2014/main" id="{DDD7D1E6-46A1-03B0-8E0D-E37940D5FA97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dirty="0"/>
                <a:t>蚁量模型和</a:t>
              </a:r>
              <a:r>
                <a:rPr lang="zh-CN" altLang="en-US" sz="3200" b="1" dirty="0"/>
                <a:t>蚁密模型</a:t>
              </a:r>
              <a:endParaRPr lang="zh-CN" altLang="en-US" sz="3200" b="1" kern="1200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DBF060A-8F0E-18FE-51FC-4F003316FE17}"/>
              </a:ext>
            </a:extLst>
          </p:cNvPr>
          <p:cNvSpPr txBox="1"/>
          <p:nvPr/>
        </p:nvSpPr>
        <p:spPr>
          <a:xfrm>
            <a:off x="170707" y="1272704"/>
            <a:ext cx="1170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上述两种模型都是在</a:t>
            </a:r>
            <a:r>
              <a:rPr lang="zh-CN" altLang="en-US" sz="2800" b="1" dirty="0">
                <a:solidFill>
                  <a:srgbClr val="00B050"/>
                </a:solidFill>
              </a:rPr>
              <a:t>所有蚂蚁</a:t>
            </a:r>
            <a:r>
              <a:rPr lang="zh-CN" altLang="en-US" sz="2800" b="1" dirty="0">
                <a:solidFill>
                  <a:srgbClr val="FF0000"/>
                </a:solidFill>
              </a:rPr>
              <a:t>各自</a:t>
            </a:r>
            <a:r>
              <a:rPr lang="zh-CN" altLang="en-US" sz="2800" dirty="0"/>
              <a:t>选择</a:t>
            </a:r>
            <a:r>
              <a:rPr lang="zh-CN" altLang="en-US" sz="2800" b="1" dirty="0">
                <a:solidFill>
                  <a:srgbClr val="7030A0"/>
                </a:solidFill>
              </a:rPr>
              <a:t>下一个城市</a:t>
            </a:r>
            <a:r>
              <a:rPr lang="zh-CN" altLang="en-US" sz="2800" dirty="0"/>
              <a:t>后，进行信息素更新</a:t>
            </a:r>
          </a:p>
        </p:txBody>
      </p:sp>
      <p:graphicFrame>
        <p:nvGraphicFramePr>
          <p:cNvPr id="9" name="对象 6">
            <a:extLst>
              <a:ext uri="{FF2B5EF4-FFF2-40B4-BE49-F238E27FC236}">
                <a16:creationId xmlns:a16="http://schemas.microsoft.com/office/drawing/2014/main" id="{A0C9AE0A-1392-F107-E8A9-5C41BCF24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701494"/>
              </p:ext>
            </p:extLst>
          </p:nvPr>
        </p:nvGraphicFramePr>
        <p:xfrm>
          <a:off x="4114800" y="2178755"/>
          <a:ext cx="7424917" cy="1620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800" imgH="596900" progId="Equation.DSMT4">
                  <p:embed/>
                </p:oleObj>
              </mc:Choice>
              <mc:Fallback>
                <p:oleObj name="Equation" r:id="rId2" imgW="2844800" imgH="596900" progId="Equation.DSMT4">
                  <p:embed/>
                  <p:pic>
                    <p:nvPicPr>
                      <p:cNvPr id="9" name="对象 6">
                        <a:extLst>
                          <a:ext uri="{FF2B5EF4-FFF2-40B4-BE49-F238E27FC236}">
                            <a16:creationId xmlns:a16="http://schemas.microsoft.com/office/drawing/2014/main" id="{A0C9AE0A-1392-F107-E8A9-5C41BCF24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78755"/>
                        <a:ext cx="7424917" cy="1620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23BABE-19B1-7023-DEA0-57B5A3BA7654}"/>
              </a:ext>
            </a:extLst>
          </p:cNvPr>
          <p:cNvGrpSpPr/>
          <p:nvPr/>
        </p:nvGrpSpPr>
        <p:grpSpPr>
          <a:xfrm>
            <a:off x="335749" y="2671096"/>
            <a:ext cx="3779051" cy="999963"/>
            <a:chOff x="354799" y="333877"/>
            <a:chExt cx="3079285" cy="999963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5E0B9E44-7C47-B505-9F28-9E9E802D6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99" y="402816"/>
              <a:ext cx="1767150" cy="9310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68580" tIns="34290" rIns="68580" bIns="34290" anchor="ctr">
              <a:spAutoFit/>
            </a:bodyPr>
            <a:lstStyle/>
            <a:p>
              <a:pPr indent="190500" defTabSz="685800">
                <a:defRPr/>
              </a:pPr>
              <a:r>
                <a:rPr lang="zh-CN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方正博雅宋_GBK"/>
                  <a:cs typeface="Times New Roman" panose="02020603050405020304" pitchFamily="18" charset="0"/>
                </a:rPr>
                <a:t>蚁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方正博雅宋_GBK"/>
                  <a:cs typeface="Times New Roman" panose="02020603050405020304" pitchFamily="18" charset="0"/>
                </a:rPr>
                <a:t>量</a:t>
              </a:r>
              <a:r>
                <a:rPr lang="zh-CN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方正博雅宋_GBK"/>
                  <a:cs typeface="Times New Roman" panose="02020603050405020304" pitchFamily="18" charset="0"/>
                </a:rPr>
                <a:t>模型</a:t>
              </a: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方正博雅宋_GBK"/>
                <a:cs typeface="Times New Roman" panose="02020603050405020304" pitchFamily="18" charset="0"/>
              </a:endParaRPr>
            </a:p>
            <a:p>
              <a:pPr indent="190500" defTabSz="685800"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方正博雅宋_GBK"/>
                  <a:cs typeface="Times New Roman" panose="02020603050405020304" pitchFamily="18" charset="0"/>
                </a:rPr>
                <a:t>	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EC0C7A5-0730-8B0D-B33D-520DE6885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9688" t="5117" r="35339" b="82056"/>
            <a:stretch/>
          </p:blipFill>
          <p:spPr>
            <a:xfrm>
              <a:off x="1916765" y="333877"/>
              <a:ext cx="1517319" cy="574675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54C2E72-DB65-D727-0956-9A3AB6000FF7}"/>
              </a:ext>
            </a:extLst>
          </p:cNvPr>
          <p:cNvGrpSpPr/>
          <p:nvPr/>
        </p:nvGrpSpPr>
        <p:grpSpPr>
          <a:xfrm>
            <a:off x="343978" y="4324963"/>
            <a:ext cx="3483776" cy="1361911"/>
            <a:chOff x="354799" y="5570194"/>
            <a:chExt cx="3026977" cy="136191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AD02DC0-DF79-4C16-D4D6-6A07DA60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99" y="5570194"/>
              <a:ext cx="1658938" cy="13619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68580" tIns="34290" rIns="68580" bIns="34290" anchor="ctr">
              <a:spAutoFit/>
            </a:bodyPr>
            <a:lstStyle/>
            <a:p>
              <a:pPr indent="190500" defTabSz="685800">
                <a:defRPr/>
              </a:pPr>
              <a:r>
                <a:rPr lang="zh-CN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方正博雅宋_GBK" charset="-122"/>
                  <a:cs typeface="Times New Roman" panose="02020603050405020304" pitchFamily="18" charset="0"/>
                </a:rPr>
                <a:t>蚁密模型：</a:t>
              </a:r>
              <a:endParaRPr lang="zh-CN" altLang="zh-CN" sz="2800" dirty="0">
                <a:solidFill>
                  <a:srgbClr val="FF0000"/>
                </a:solidFill>
              </a:endParaRPr>
            </a:p>
            <a:p>
              <a:pPr indent="190500" defTabSz="685800"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方正博雅宋_GBK" charset="-122"/>
                  <a:cs typeface="Times New Roman" panose="02020603050405020304" pitchFamily="18" charset="0"/>
                </a:rPr>
                <a:t>	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089E304-0733-63CB-2E56-B99367889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711" t="5182" r="51782" b="81556"/>
            <a:stretch/>
          </p:blipFill>
          <p:spPr>
            <a:xfrm>
              <a:off x="1864456" y="5740522"/>
              <a:ext cx="1517320" cy="636482"/>
            </a:xfrm>
            <a:prstGeom prst="rect">
              <a:avLst/>
            </a:prstGeom>
          </p:spPr>
        </p:pic>
      </p:grpSp>
      <p:graphicFrame>
        <p:nvGraphicFramePr>
          <p:cNvPr id="16" name="对象 17">
            <a:extLst>
              <a:ext uri="{FF2B5EF4-FFF2-40B4-BE49-F238E27FC236}">
                <a16:creationId xmlns:a16="http://schemas.microsoft.com/office/drawing/2014/main" id="{159C4BCA-83AE-0C10-2CAA-35920AC49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371088"/>
              </p:ext>
            </p:extLst>
          </p:nvPr>
        </p:nvGraphicFramePr>
        <p:xfrm>
          <a:off x="4062786" y="4344086"/>
          <a:ext cx="6956891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4000" imgH="419100" progId="Equation.DSMT4">
                  <p:embed/>
                </p:oleObj>
              </mc:Choice>
              <mc:Fallback>
                <p:oleObj name="Equation" r:id="rId5" imgW="2794000" imgH="419100" progId="Equation.DSMT4">
                  <p:embed/>
                  <p:pic>
                    <p:nvPicPr>
                      <p:cNvPr id="16" name="对象 17">
                        <a:extLst>
                          <a:ext uri="{FF2B5EF4-FFF2-40B4-BE49-F238E27FC236}">
                            <a16:creationId xmlns:a16="http://schemas.microsoft.com/office/drawing/2014/main" id="{159C4BCA-83AE-0C10-2CAA-35920AC49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786" y="4344086"/>
                        <a:ext cx="6956891" cy="1036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149392B-54F9-0625-F2E7-4DA08BBB7295}"/>
              </a:ext>
            </a:extLst>
          </p:cNvPr>
          <p:cNvSpPr txBox="1"/>
          <p:nvPr/>
        </p:nvSpPr>
        <p:spPr>
          <a:xfrm>
            <a:off x="514521" y="5816298"/>
            <a:ext cx="110251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在城市个数</a:t>
            </a:r>
            <a:r>
              <a:rPr lang="zh-CN" altLang="en-US" sz="2400" b="1" dirty="0">
                <a:solidFill>
                  <a:srgbClr val="7030A0"/>
                </a:solidFill>
              </a:rPr>
              <a:t>不大于</a:t>
            </a:r>
            <a:r>
              <a:rPr lang="en-US" altLang="zh-CN" sz="2400" b="1" dirty="0">
                <a:solidFill>
                  <a:srgbClr val="7030A0"/>
                </a:solidFill>
              </a:rPr>
              <a:t>75</a:t>
            </a:r>
            <a:r>
              <a:rPr lang="zh-CN" altLang="en-US" sz="2400" dirty="0"/>
              <a:t>的</a:t>
            </a:r>
            <a:r>
              <a:rPr lang="en-US" altLang="zh-CN" sz="2400" dirty="0"/>
              <a:t>TSP</a:t>
            </a:r>
            <a:r>
              <a:rPr lang="zh-CN" altLang="en-US" sz="2400" dirty="0"/>
              <a:t>问题中，三种模型的求解能力都比较理想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但是当问题规模扩展时，后两种的求解能力大幅下降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2183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CFA2BE-5401-92E2-93E0-B763135B6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9470"/>
          <a:stretch/>
        </p:blipFill>
        <p:spPr>
          <a:xfrm>
            <a:off x="250536" y="892087"/>
            <a:ext cx="10424313" cy="412170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F5D8988-1091-2C37-62BB-054FED3A9A2B}"/>
              </a:ext>
            </a:extLst>
          </p:cNvPr>
          <p:cNvGrpSpPr/>
          <p:nvPr/>
        </p:nvGrpSpPr>
        <p:grpSpPr>
          <a:xfrm>
            <a:off x="114275" y="127358"/>
            <a:ext cx="8577661" cy="979429"/>
            <a:chOff x="406400" y="2790333"/>
            <a:chExt cx="5689600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25B3BD6-B0A9-18B4-E70D-2CCAEE796E17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56DCB424-687B-E1E9-0531-9AD0C15DFEEF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dirty="0"/>
                <a:t>举例：如何进行信息素更新（采用蚁周模型）</a:t>
              </a:r>
            </a:p>
          </p:txBody>
        </p:sp>
      </p:grp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C3825AC9-6A00-E72B-6E76-4D5BB72282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47593"/>
              </p:ext>
            </p:extLst>
          </p:nvPr>
        </p:nvGraphicFramePr>
        <p:xfrm>
          <a:off x="966788" y="5110163"/>
          <a:ext cx="70675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240" imgH="266400" progId="Equation.DSMT4">
                  <p:embed/>
                </p:oleObj>
              </mc:Choice>
              <mc:Fallback>
                <p:oleObj name="Equation" r:id="rId3" imgW="2946240" imgH="26640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4ACB39A1-44F9-77F0-08BF-F9FA196E5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5110163"/>
                        <a:ext cx="70675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FEDF7B4-4AA4-7B91-8107-0E1A355AF920}"/>
              </a:ext>
            </a:extLst>
          </p:cNvPr>
          <p:cNvSpPr txBox="1"/>
          <p:nvPr/>
        </p:nvSpPr>
        <p:spPr>
          <a:xfrm>
            <a:off x="5462692" y="2072918"/>
            <a:ext cx="218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        B        C         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8C2600-20B7-7397-1757-4E2257E517D6}"/>
              </a:ext>
            </a:extLst>
          </p:cNvPr>
          <p:cNvSpPr txBox="1"/>
          <p:nvPr/>
        </p:nvSpPr>
        <p:spPr>
          <a:xfrm>
            <a:off x="7794607" y="2477999"/>
            <a:ext cx="495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B      C 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CAB430-B32F-96D4-06DA-69B38114E01E}"/>
              </a:ext>
            </a:extLst>
          </p:cNvPr>
          <p:cNvSpPr txBox="1"/>
          <p:nvPr/>
        </p:nvSpPr>
        <p:spPr>
          <a:xfrm>
            <a:off x="884655" y="5793559"/>
            <a:ext cx="10890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假设从</a:t>
            </a:r>
            <a:r>
              <a:rPr lang="en-US" altLang="zh-CN" sz="2400" dirty="0"/>
              <a:t>A</a:t>
            </a:r>
            <a:r>
              <a:rPr lang="zh-CN" altLang="en-US" sz="2400" dirty="0"/>
              <a:t>出发，采用贪心法获得路径为</a:t>
            </a:r>
            <a:r>
              <a:rPr lang="en-US" altLang="zh-CN" sz="2400" dirty="0"/>
              <a:t>ACDBA</a:t>
            </a:r>
            <a:r>
              <a:rPr lang="zh-CN" altLang="en-US" sz="2400" dirty="0"/>
              <a:t>，总长度为</a:t>
            </a:r>
            <a:r>
              <a:rPr lang="en-US" altLang="zh-CN" sz="2400" dirty="0"/>
              <a:t>10</a:t>
            </a:r>
            <a:r>
              <a:rPr lang="zh-CN" altLang="en-US" sz="2400" dirty="0"/>
              <a:t>，信息素初始值为</a:t>
            </a:r>
            <a:r>
              <a:rPr lang="en-US" altLang="zh-CN" sz="2400" dirty="0"/>
              <a:t>0.3</a:t>
            </a:r>
            <a:endParaRPr lang="zh-CN" altLang="en-US" sz="2400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1D13458-432B-7B00-3AF0-57759AB16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535701"/>
              </p:ext>
            </p:extLst>
          </p:nvPr>
        </p:nvGraphicFramePr>
        <p:xfrm>
          <a:off x="8422445" y="2530198"/>
          <a:ext cx="34448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622080" progId="Equation.DSMT4">
                  <p:embed/>
                </p:oleObj>
              </mc:Choice>
              <mc:Fallback>
                <p:oleObj name="Equation" r:id="rId5" imgW="1434960" imgH="62208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11D13458-432B-7B00-3AF0-57759AB16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2445" y="2530198"/>
                        <a:ext cx="3444875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9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A1DF87-13C8-FA1C-3D26-A2294E620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" t="15609" r="30477" b="76905"/>
          <a:stretch/>
        </p:blipFill>
        <p:spPr>
          <a:xfrm>
            <a:off x="228179" y="213745"/>
            <a:ext cx="8177329" cy="42063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63FF859-906E-0BB0-3855-16433807710B}"/>
              </a:ext>
            </a:extLst>
          </p:cNvPr>
          <p:cNvGrpSpPr/>
          <p:nvPr/>
        </p:nvGrpSpPr>
        <p:grpSpPr>
          <a:xfrm>
            <a:off x="4617724" y="507774"/>
            <a:ext cx="4052888" cy="1873159"/>
            <a:chOff x="7524749" y="161925"/>
            <a:chExt cx="4052888" cy="1873159"/>
          </a:xfrm>
        </p:grpSpPr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76315A88-8A5F-59D4-3349-AE4A58B1BF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24749" y="558709"/>
            <a:ext cx="3490913" cy="147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59866" imgH="622030" progId="Equation.DSMT4">
                    <p:embed/>
                  </p:oleObj>
                </mc:Choice>
                <mc:Fallback>
                  <p:oleObj name="Equation" r:id="rId3" imgW="1459866" imgH="622030" progId="Equation.DSMT4">
                    <p:embed/>
                    <p:pic>
                      <p:nvPicPr>
                        <p:cNvPr id="4" name="Object 4">
                          <a:extLst>
                            <a:ext uri="{FF2B5EF4-FFF2-40B4-BE49-F238E27FC236}">
                              <a16:creationId xmlns:a16="http://schemas.microsoft.com/office/drawing/2014/main" id="{76315A88-8A5F-59D4-3349-AE4A58B1BF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749" y="558709"/>
                          <a:ext cx="3490913" cy="1476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14B2E12-883E-5050-7360-16E9E990D735}"/>
                </a:ext>
              </a:extLst>
            </p:cNvPr>
            <p:cNvSpPr txBox="1"/>
            <p:nvPr/>
          </p:nvSpPr>
          <p:spPr>
            <a:xfrm>
              <a:off x="8896350" y="161925"/>
              <a:ext cx="218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        B        C         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898A95D-FDCD-13DB-5CE2-E1FA5962C7CC}"/>
                </a:ext>
              </a:extLst>
            </p:cNvPr>
            <p:cNvSpPr txBox="1"/>
            <p:nvPr/>
          </p:nvSpPr>
          <p:spPr>
            <a:xfrm>
              <a:off x="11082337" y="628650"/>
              <a:ext cx="4953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A 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B      C  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D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AF6C56A9-10E1-62D4-DADD-A12D14975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72636"/>
              </p:ext>
            </p:extLst>
          </p:nvPr>
        </p:nvGraphicFramePr>
        <p:xfrm>
          <a:off x="6412742" y="2728306"/>
          <a:ext cx="5375251" cy="135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84145" imgH="675513" progId="Visio.Drawing.11">
                  <p:embed/>
                </p:oleObj>
              </mc:Choice>
              <mc:Fallback>
                <p:oleObj name="Visio" r:id="rId5" imgW="2684145" imgH="675513" progId="Visio.Drawing.11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AF6C56A9-10E1-62D4-DADD-A12D14975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742" y="2728306"/>
                        <a:ext cx="5375251" cy="135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58495C71-CFE6-8D4B-4BA4-AA7698DDF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93111"/>
              </p:ext>
            </p:extLst>
          </p:nvPr>
        </p:nvGraphicFramePr>
        <p:xfrm>
          <a:off x="306452" y="2670243"/>
          <a:ext cx="5472808" cy="135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78100" imgH="635000" progId="Equation.DSMT4">
                  <p:embed/>
                </p:oleObj>
              </mc:Choice>
              <mc:Fallback>
                <p:oleObj name="Equation" r:id="rId7" imgW="2578100" imgH="635000" progId="Equation.DSMT4">
                  <p:embed/>
                  <p:pic>
                    <p:nvPicPr>
                      <p:cNvPr id="12" name="Object 14">
                        <a:extLst>
                          <a:ext uri="{FF2B5EF4-FFF2-40B4-BE49-F238E27FC236}">
                            <a16:creationId xmlns:a16="http://schemas.microsoft.com/office/drawing/2014/main" id="{58495C71-CFE6-8D4B-4BA4-AA7698DDF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52" y="2670243"/>
                        <a:ext cx="5472808" cy="1353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F78BA40-8731-9A5D-E922-4078DBA18241}"/>
              </a:ext>
            </a:extLst>
          </p:cNvPr>
          <p:cNvSpPr txBox="1"/>
          <p:nvPr/>
        </p:nvSpPr>
        <p:spPr>
          <a:xfrm>
            <a:off x="788693" y="4355920"/>
            <a:ext cx="10890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采用轮盘赌法选择下个城市：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假设产生的随机数为</a:t>
            </a:r>
            <a:r>
              <a:rPr lang="en-US" altLang="zh-CN" sz="2400" dirty="0"/>
              <a:t>q=random(0,1)=0.05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0&lt;q&lt;P(B)</a:t>
            </a:r>
            <a:r>
              <a:rPr lang="zh-CN" altLang="en-US" sz="2400" dirty="0"/>
              <a:t>，则蚂蚁</a:t>
            </a:r>
            <a:r>
              <a:rPr lang="en-US" altLang="zh-CN" sz="2400" dirty="0"/>
              <a:t>1</a:t>
            </a:r>
            <a:r>
              <a:rPr lang="zh-CN" altLang="en-US" sz="2400" dirty="0"/>
              <a:t>将会选择城市</a:t>
            </a:r>
            <a:r>
              <a:rPr lang="en-US" altLang="zh-CN" sz="2400" dirty="0"/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将城市</a:t>
            </a:r>
            <a:r>
              <a:rPr lang="en-US" altLang="zh-CN" sz="2400" dirty="0"/>
              <a:t>B</a:t>
            </a:r>
            <a:r>
              <a:rPr lang="zh-CN" altLang="en-US" sz="2400" dirty="0"/>
              <a:t>放入蚂蚁</a:t>
            </a:r>
            <a:r>
              <a:rPr lang="en-US" altLang="zh-CN" sz="2400" dirty="0"/>
              <a:t>1</a:t>
            </a:r>
            <a:r>
              <a:rPr lang="zh-CN" altLang="en-US" sz="2400" dirty="0"/>
              <a:t>的禁忌列表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556A35-FB37-682C-C049-CC4CC71E0D42}"/>
              </a:ext>
            </a:extLst>
          </p:cNvPr>
          <p:cNvSpPr txBox="1"/>
          <p:nvPr/>
        </p:nvSpPr>
        <p:spPr>
          <a:xfrm>
            <a:off x="788694" y="6102469"/>
            <a:ext cx="10890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同理：为蚂蚁</a:t>
            </a:r>
            <a:r>
              <a:rPr lang="en-US" altLang="zh-CN" sz="2400" dirty="0"/>
              <a:t>2</a:t>
            </a:r>
            <a:r>
              <a:rPr lang="zh-CN" altLang="en-US" sz="2400" dirty="0"/>
              <a:t>选择城市</a:t>
            </a:r>
            <a:r>
              <a:rPr lang="en-US" altLang="zh-CN" sz="2400" dirty="0"/>
              <a:t>D</a:t>
            </a:r>
            <a:r>
              <a:rPr lang="zh-CN" altLang="en-US" sz="2400" dirty="0"/>
              <a:t>，蚂蚁</a:t>
            </a:r>
            <a:r>
              <a:rPr lang="en-US" altLang="zh-CN" sz="2400" dirty="0"/>
              <a:t>3</a:t>
            </a:r>
            <a:r>
              <a:rPr lang="zh-CN" altLang="en-US" sz="2400" dirty="0"/>
              <a:t>选择城市</a:t>
            </a:r>
            <a:r>
              <a:rPr lang="en-US" altLang="zh-CN" sz="2400" dirty="0"/>
              <a:t>A</a:t>
            </a:r>
            <a:endParaRPr lang="zh-CN" altLang="en-US" sz="24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732A98A-EFE9-AED3-BB76-0C9E0B3FE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598473"/>
              </p:ext>
            </p:extLst>
          </p:nvPr>
        </p:nvGraphicFramePr>
        <p:xfrm>
          <a:off x="518601" y="718887"/>
          <a:ext cx="361012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391">
                  <a:extLst>
                    <a:ext uri="{9D8B030D-6E8A-4147-A177-3AD203B41FA5}">
                      <a16:colId xmlns:a16="http://schemas.microsoft.com/office/drawing/2014/main" val="2173266792"/>
                    </a:ext>
                  </a:extLst>
                </a:gridCol>
                <a:gridCol w="849391">
                  <a:extLst>
                    <a:ext uri="{9D8B030D-6E8A-4147-A177-3AD203B41FA5}">
                      <a16:colId xmlns:a16="http://schemas.microsoft.com/office/drawing/2014/main" val="3816400388"/>
                    </a:ext>
                  </a:extLst>
                </a:gridCol>
                <a:gridCol w="1911346">
                  <a:extLst>
                    <a:ext uri="{9D8B030D-6E8A-4147-A177-3AD203B41FA5}">
                      <a16:colId xmlns:a16="http://schemas.microsoft.com/office/drawing/2014/main" val="4046511706"/>
                    </a:ext>
                  </a:extLst>
                </a:gridCol>
              </a:tblGrid>
              <a:tr h="380287">
                <a:tc rowSpan="3">
                  <a:txBody>
                    <a:bodyPr/>
                    <a:lstStyle/>
                    <a:p>
                      <a:r>
                        <a:rPr lang="zh-CN" altLang="en-US" sz="2000" dirty="0"/>
                        <a:t>禁忌列表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蚂蚁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     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06809"/>
                  </a:ext>
                </a:extLst>
              </a:tr>
              <a:tr h="380287">
                <a:tc v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蚂蚁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  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4627"/>
                  </a:ext>
                </a:extLst>
              </a:tr>
              <a:tr h="380287">
                <a:tc vMerge="1"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蚂蚁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  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68223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A44D510-3057-BA5C-5E08-05AAE08962E0}"/>
              </a:ext>
            </a:extLst>
          </p:cNvPr>
          <p:cNvSpPr txBox="1"/>
          <p:nvPr/>
        </p:nvSpPr>
        <p:spPr>
          <a:xfrm>
            <a:off x="306452" y="2110031"/>
            <a:ext cx="5157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蚂蚁</a:t>
            </a:r>
            <a:r>
              <a:rPr lang="en-US" altLang="zh-CN" sz="2400" dirty="0"/>
              <a:t>1</a:t>
            </a:r>
            <a:r>
              <a:rPr lang="zh-CN" altLang="en-US" sz="2400" dirty="0"/>
              <a:t>：下个候选城市有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FDE4F6D-0A40-19F5-6976-0C94CED64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046837"/>
              </p:ext>
            </p:extLst>
          </p:nvPr>
        </p:nvGraphicFramePr>
        <p:xfrm>
          <a:off x="8597632" y="866655"/>
          <a:ext cx="34448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34960" imgH="622080" progId="Equation.DSMT4">
                  <p:embed/>
                </p:oleObj>
              </mc:Choice>
              <mc:Fallback>
                <p:oleObj name="Equation" r:id="rId9" imgW="1434960" imgH="62208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11D13458-432B-7B00-3AF0-57759AB16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632" y="866655"/>
                        <a:ext cx="3444875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1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734C1040-C9BF-1408-DD41-A313E304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738978D-81AE-6A3D-B4B9-A2F3A3D9E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CAE9E89B-8DD1-3080-04B1-7500C1183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632FB56E-6C7B-FF43-DBA6-CFECE4E07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3" name="Rectangle 5">
            <a:extLst>
              <a:ext uri="{FF2B5EF4-FFF2-40B4-BE49-F238E27FC236}">
                <a16:creationId xmlns:a16="http://schemas.microsoft.com/office/drawing/2014/main" id="{148E32CF-77BB-B72D-6ECF-2C60B32C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15A601D8-72BB-F60A-4DA1-18ED8A263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599870"/>
              </p:ext>
            </p:extLst>
          </p:nvPr>
        </p:nvGraphicFramePr>
        <p:xfrm>
          <a:off x="5519433" y="1931011"/>
          <a:ext cx="5874056" cy="201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12136" imgH="898017" progId="Visio.Drawing.11">
                  <p:embed/>
                </p:oleObj>
              </mc:Choice>
              <mc:Fallback>
                <p:oleObj name="Visio" r:id="rId2" imgW="2612136" imgH="898017" progId="Visio.Drawing.11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15A601D8-72BB-F60A-4DA1-18ED8A263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433" y="1931011"/>
                        <a:ext cx="5874056" cy="2015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BAC94EC-B9FF-7433-C91B-C239995F5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91762"/>
              </p:ext>
            </p:extLst>
          </p:nvPr>
        </p:nvGraphicFramePr>
        <p:xfrm>
          <a:off x="3592398" y="304666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731">
                  <a:extLst>
                    <a:ext uri="{9D8B030D-6E8A-4147-A177-3AD203B41FA5}">
                      <a16:colId xmlns:a16="http://schemas.microsoft.com/office/drawing/2014/main" val="3816400388"/>
                    </a:ext>
                  </a:extLst>
                </a:gridCol>
                <a:gridCol w="5627269">
                  <a:extLst>
                    <a:ext uri="{9D8B030D-6E8A-4147-A177-3AD203B41FA5}">
                      <a16:colId xmlns:a16="http://schemas.microsoft.com/office/drawing/2014/main" val="4046511706"/>
                    </a:ext>
                  </a:extLst>
                </a:gridCol>
              </a:tblGrid>
              <a:tr h="38028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蚂蚁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06809"/>
                  </a:ext>
                </a:extLst>
              </a:tr>
              <a:tr h="38028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蚂蚁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4627"/>
                  </a:ext>
                </a:extLst>
              </a:tr>
              <a:tr h="38028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蚂蚁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  </a:t>
                      </a:r>
                      <a:endParaRPr lang="zh-CN" altLang="en-US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68223"/>
                  </a:ext>
                </a:extLst>
              </a:tr>
            </a:tbl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020C3347-B99A-443A-E432-13D1F706AEA9}"/>
              </a:ext>
            </a:extLst>
          </p:cNvPr>
          <p:cNvSpPr/>
          <p:nvPr/>
        </p:nvSpPr>
        <p:spPr>
          <a:xfrm>
            <a:off x="179298" y="454216"/>
            <a:ext cx="3058867" cy="74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禁忌列表</a:t>
            </a:r>
            <a:r>
              <a:rPr lang="zh-CN" altLang="en-US" sz="2800" b="1" dirty="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04247C-B251-F7BC-5614-40AF4F3F9658}"/>
              </a:ext>
            </a:extLst>
          </p:cNvPr>
          <p:cNvSpPr txBox="1"/>
          <p:nvPr/>
        </p:nvSpPr>
        <p:spPr>
          <a:xfrm>
            <a:off x="441789" y="1931011"/>
            <a:ext cx="427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蚂蚁</a:t>
            </a:r>
            <a:r>
              <a:rPr lang="en-US" altLang="zh-CN" sz="2400" dirty="0"/>
              <a:t>1</a:t>
            </a:r>
            <a:r>
              <a:rPr lang="zh-CN" altLang="en-US" sz="2400" dirty="0"/>
              <a:t>下个候选城市有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0B465-64D8-1AFE-A539-8098912A8B6E}"/>
              </a:ext>
            </a:extLst>
          </p:cNvPr>
          <p:cNvSpPr txBox="1"/>
          <p:nvPr/>
        </p:nvSpPr>
        <p:spPr>
          <a:xfrm>
            <a:off x="485096" y="3861241"/>
            <a:ext cx="10890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采用轮盘赌法选择下个城市：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假设产生的随机数为</a:t>
            </a:r>
            <a:r>
              <a:rPr lang="en-US" altLang="zh-CN" sz="2400" dirty="0"/>
              <a:t>q=random(0,1)=0.67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P(C) &lt;q&lt;P(C) + P(D) </a:t>
            </a:r>
            <a:r>
              <a:rPr lang="zh-CN" altLang="en-US" sz="2400" dirty="0"/>
              <a:t>，则蚂蚁</a:t>
            </a:r>
            <a:r>
              <a:rPr lang="en-US" altLang="zh-CN" sz="2400" dirty="0"/>
              <a:t>1</a:t>
            </a:r>
            <a:r>
              <a:rPr lang="zh-CN" altLang="en-US" sz="2400" dirty="0"/>
              <a:t>将会选择城市</a:t>
            </a:r>
            <a:r>
              <a:rPr lang="en-US" altLang="zh-CN" sz="2400" dirty="0"/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将城市</a:t>
            </a:r>
            <a:r>
              <a:rPr lang="en-US" altLang="zh-CN" sz="2400" dirty="0"/>
              <a:t>D</a:t>
            </a:r>
            <a:r>
              <a:rPr lang="zh-CN" altLang="en-US" sz="2400" dirty="0"/>
              <a:t>放入蚂蚁</a:t>
            </a:r>
            <a:r>
              <a:rPr lang="en-US" altLang="zh-CN" sz="2400" dirty="0"/>
              <a:t>1</a:t>
            </a:r>
            <a:r>
              <a:rPr lang="zh-CN" altLang="en-US" sz="2400" dirty="0"/>
              <a:t>的禁忌列表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74AF58-A3C1-8340-6A60-AC924FEACAF0}"/>
              </a:ext>
            </a:extLst>
          </p:cNvPr>
          <p:cNvSpPr txBox="1"/>
          <p:nvPr/>
        </p:nvSpPr>
        <p:spPr>
          <a:xfrm>
            <a:off x="359595" y="5744758"/>
            <a:ext cx="10890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同理：为蚂蚁</a:t>
            </a:r>
            <a:r>
              <a:rPr lang="en-US" altLang="zh-CN" sz="2400" dirty="0"/>
              <a:t>2</a:t>
            </a:r>
            <a:r>
              <a:rPr lang="zh-CN" altLang="en-US" sz="2400" dirty="0"/>
              <a:t>选择城市</a:t>
            </a:r>
            <a:r>
              <a:rPr lang="en-US" altLang="zh-CN" sz="2400" dirty="0"/>
              <a:t>C</a:t>
            </a:r>
            <a:r>
              <a:rPr lang="zh-CN" altLang="en-US" sz="2400" dirty="0"/>
              <a:t>，蚂蚁</a:t>
            </a:r>
            <a:r>
              <a:rPr lang="en-US" altLang="zh-CN" sz="2400" dirty="0"/>
              <a:t>3</a:t>
            </a:r>
            <a:r>
              <a:rPr lang="zh-CN" altLang="en-US" sz="2400" dirty="0"/>
              <a:t>选择城市</a:t>
            </a:r>
            <a:r>
              <a:rPr lang="en-US" altLang="zh-CN" sz="2400" dirty="0"/>
              <a:t>C</a:t>
            </a:r>
            <a:r>
              <a:rPr lang="zh-CN" altLang="en-US" sz="2400" dirty="0"/>
              <a:t>。自此，每只蚂蚁的总路径已经完成。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56862C-466B-2299-BDDE-E7B2E3439979}"/>
              </a:ext>
            </a:extLst>
          </p:cNvPr>
          <p:cNvSpPr txBox="1"/>
          <p:nvPr/>
        </p:nvSpPr>
        <p:spPr>
          <a:xfrm>
            <a:off x="6914508" y="334436"/>
            <a:ext cx="57535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9EEE6A-8AFC-F321-61F3-9729320F8CC0}"/>
              </a:ext>
            </a:extLst>
          </p:cNvPr>
          <p:cNvSpPr txBox="1"/>
          <p:nvPr/>
        </p:nvSpPr>
        <p:spPr>
          <a:xfrm>
            <a:off x="6933346" y="702590"/>
            <a:ext cx="57535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174C3D-D387-4043-EDE3-1FB5BA70E57F}"/>
              </a:ext>
            </a:extLst>
          </p:cNvPr>
          <p:cNvSpPr txBox="1"/>
          <p:nvPr/>
        </p:nvSpPr>
        <p:spPr>
          <a:xfrm>
            <a:off x="6933346" y="1099983"/>
            <a:ext cx="57535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3D9543-F6AC-90B5-7BCA-94AA21AFA286}"/>
              </a:ext>
            </a:extLst>
          </p:cNvPr>
          <p:cNvSpPr txBox="1"/>
          <p:nvPr/>
        </p:nvSpPr>
        <p:spPr>
          <a:xfrm>
            <a:off x="6468553" y="341066"/>
            <a:ext cx="57535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09964E-55DF-22E5-038A-7D962D449F8A}"/>
              </a:ext>
            </a:extLst>
          </p:cNvPr>
          <p:cNvSpPr txBox="1"/>
          <p:nvPr/>
        </p:nvSpPr>
        <p:spPr>
          <a:xfrm>
            <a:off x="6487391" y="712853"/>
            <a:ext cx="57535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1F57AE-8B8A-5304-A96D-C47EFFE121C6}"/>
              </a:ext>
            </a:extLst>
          </p:cNvPr>
          <p:cNvSpPr txBox="1"/>
          <p:nvPr/>
        </p:nvSpPr>
        <p:spPr>
          <a:xfrm>
            <a:off x="6468552" y="1113242"/>
            <a:ext cx="575353" cy="38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3F96A5-A77F-D9C6-3A70-B97172446A0E}"/>
              </a:ext>
            </a:extLst>
          </p:cNvPr>
          <p:cNvSpPr txBox="1"/>
          <p:nvPr/>
        </p:nvSpPr>
        <p:spPr>
          <a:xfrm>
            <a:off x="7341625" y="332709"/>
            <a:ext cx="575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3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008407C4-74FF-7D5F-1D1D-FF8BACE2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5B131F3-4085-DF54-A6D0-E83EB519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07A742B2-F158-29C1-443F-4CC3395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8C4D3DC6-F8CE-2700-A127-0235A654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F97B9CA6-85D2-868A-E173-F73B4B8C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6" name="Rectangle 11">
            <a:extLst>
              <a:ext uri="{FF2B5EF4-FFF2-40B4-BE49-F238E27FC236}">
                <a16:creationId xmlns:a16="http://schemas.microsoft.com/office/drawing/2014/main" id="{91DFAB42-1685-75A2-58A5-7C7D6527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7" name="Rectangle 13">
            <a:extLst>
              <a:ext uri="{FF2B5EF4-FFF2-40B4-BE49-F238E27FC236}">
                <a16:creationId xmlns:a16="http://schemas.microsoft.com/office/drawing/2014/main" id="{91B51F25-4319-5D62-3EE5-9B30B22A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8" name="Rectangle 15">
            <a:extLst>
              <a:ext uri="{FF2B5EF4-FFF2-40B4-BE49-F238E27FC236}">
                <a16:creationId xmlns:a16="http://schemas.microsoft.com/office/drawing/2014/main" id="{FF29F96B-FA39-134E-BAB9-3DAE2433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60" name="Rectangle 9">
            <a:extLst>
              <a:ext uri="{FF2B5EF4-FFF2-40B4-BE49-F238E27FC236}">
                <a16:creationId xmlns:a16="http://schemas.microsoft.com/office/drawing/2014/main" id="{4DFDEA87-DCD6-4147-FA42-64E81C95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643E0-DC26-F481-EC72-997A84155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38" b="20773"/>
          <a:stretch/>
        </p:blipFill>
        <p:spPr>
          <a:xfrm>
            <a:off x="0" y="896710"/>
            <a:ext cx="11808571" cy="68326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F9B6998C-437E-2CF4-C1A8-A04D378420EE}"/>
              </a:ext>
            </a:extLst>
          </p:cNvPr>
          <p:cNvSpPr/>
          <p:nvPr/>
        </p:nvSpPr>
        <p:spPr>
          <a:xfrm>
            <a:off x="86932" y="40830"/>
            <a:ext cx="3058867" cy="74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信息素</a:t>
            </a:r>
            <a:r>
              <a:rPr lang="zh-CN" altLang="en-US" sz="2800" b="1" dirty="0">
                <a:solidFill>
                  <a:schemeClr val="bg1"/>
                </a:solidFill>
              </a:rPr>
              <a:t>更新</a:t>
            </a:r>
          </a:p>
        </p:txBody>
      </p:sp>
      <p:graphicFrame>
        <p:nvGraphicFramePr>
          <p:cNvPr id="13" name="对象 11">
            <a:extLst>
              <a:ext uri="{FF2B5EF4-FFF2-40B4-BE49-F238E27FC236}">
                <a16:creationId xmlns:a16="http://schemas.microsoft.com/office/drawing/2014/main" id="{8D7540DA-DF5B-7D81-B37E-4E4F8C8F7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378635"/>
              </p:ext>
            </p:extLst>
          </p:nvPr>
        </p:nvGraphicFramePr>
        <p:xfrm>
          <a:off x="416903" y="2979329"/>
          <a:ext cx="6281738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8840" imgH="596880" progId="Equation.DSMT4">
                  <p:embed/>
                </p:oleObj>
              </mc:Choice>
              <mc:Fallback>
                <p:oleObj name="Equation" r:id="rId3" imgW="2958840" imgH="596880" progId="Equation.DSMT4">
                  <p:embed/>
                  <p:pic>
                    <p:nvPicPr>
                      <p:cNvPr id="19" name="对象 11">
                        <a:extLst>
                          <a:ext uri="{FF2B5EF4-FFF2-40B4-BE49-F238E27FC236}">
                            <a16:creationId xmlns:a16="http://schemas.microsoft.com/office/drawing/2014/main" id="{1EC23F13-84D2-CE46-E4C4-7FDBC999A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03" y="2979329"/>
                        <a:ext cx="6281738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9F9E0ECF-47AD-B075-12A0-EACC270B3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5"/>
          <a:stretch/>
        </p:blipFill>
        <p:spPr bwMode="auto">
          <a:xfrm>
            <a:off x="416903" y="1635660"/>
            <a:ext cx="6320197" cy="111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6F4AD92-9D06-ABC5-F299-3FCEA5780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4230"/>
              </p:ext>
            </p:extLst>
          </p:nvPr>
        </p:nvGraphicFramePr>
        <p:xfrm>
          <a:off x="590318" y="4926436"/>
          <a:ext cx="45878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40">
                  <a:extLst>
                    <a:ext uri="{9D8B030D-6E8A-4147-A177-3AD203B41FA5}">
                      <a16:colId xmlns:a16="http://schemas.microsoft.com/office/drawing/2014/main" val="3816400388"/>
                    </a:ext>
                  </a:extLst>
                </a:gridCol>
                <a:gridCol w="3176318">
                  <a:extLst>
                    <a:ext uri="{9D8B030D-6E8A-4147-A177-3AD203B41FA5}">
                      <a16:colId xmlns:a16="http://schemas.microsoft.com/office/drawing/2014/main" val="4046511706"/>
                    </a:ext>
                  </a:extLst>
                </a:gridCol>
              </a:tblGrid>
              <a:tr h="38028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蚂蚁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06809"/>
                  </a:ext>
                </a:extLst>
              </a:tr>
              <a:tr h="38028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蚂蚁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44627"/>
                  </a:ext>
                </a:extLst>
              </a:tr>
              <a:tr h="38028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蚂蚁</a:t>
                      </a:r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  </a:t>
                      </a:r>
                      <a:endParaRPr lang="zh-CN" altLang="en-US" sz="2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68223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2D0D83-A4AC-F70A-876D-8175D1F66B51}"/>
              </a:ext>
            </a:extLst>
          </p:cNvPr>
          <p:cNvGrpSpPr/>
          <p:nvPr/>
        </p:nvGrpSpPr>
        <p:grpSpPr>
          <a:xfrm>
            <a:off x="2685932" y="4967175"/>
            <a:ext cx="1448426" cy="1200329"/>
            <a:chOff x="4300700" y="2243701"/>
            <a:chExt cx="1448426" cy="120032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50FAE20-A466-BE12-C6C3-8F4A60415CBB}"/>
                </a:ext>
              </a:extLst>
            </p:cNvPr>
            <p:cNvSpPr txBox="1"/>
            <p:nvPr/>
          </p:nvSpPr>
          <p:spPr>
            <a:xfrm>
              <a:off x="4746656" y="2245428"/>
              <a:ext cx="575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D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C47844F-61D9-D6AF-7F89-A874F29D3EA5}"/>
                </a:ext>
              </a:extLst>
            </p:cNvPr>
            <p:cNvSpPr txBox="1"/>
            <p:nvPr/>
          </p:nvSpPr>
          <p:spPr>
            <a:xfrm>
              <a:off x="4765494" y="2613582"/>
              <a:ext cx="575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59DFA8D-1E04-4958-4DCF-DBC3476A4AA8}"/>
                </a:ext>
              </a:extLst>
            </p:cNvPr>
            <p:cNvSpPr txBox="1"/>
            <p:nvPr/>
          </p:nvSpPr>
          <p:spPr>
            <a:xfrm>
              <a:off x="4765494" y="3010975"/>
              <a:ext cx="575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C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21F4F1C-0B5C-693C-66CE-571D8B38FB49}"/>
                </a:ext>
              </a:extLst>
            </p:cNvPr>
            <p:cNvSpPr txBox="1"/>
            <p:nvPr/>
          </p:nvSpPr>
          <p:spPr>
            <a:xfrm>
              <a:off x="4300701" y="2252058"/>
              <a:ext cx="575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B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5BB2574-FD94-EC73-077C-F0D65A13113C}"/>
                </a:ext>
              </a:extLst>
            </p:cNvPr>
            <p:cNvSpPr txBox="1"/>
            <p:nvPr/>
          </p:nvSpPr>
          <p:spPr>
            <a:xfrm>
              <a:off x="4319539" y="2623845"/>
              <a:ext cx="575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D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133C0C-9BCB-9C0F-6019-DB9D74DA2B9A}"/>
                </a:ext>
              </a:extLst>
            </p:cNvPr>
            <p:cNvSpPr txBox="1"/>
            <p:nvPr/>
          </p:nvSpPr>
          <p:spPr>
            <a:xfrm>
              <a:off x="4300700" y="3024234"/>
              <a:ext cx="5753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A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7648" name="文本框 27647">
              <a:extLst>
                <a:ext uri="{FF2B5EF4-FFF2-40B4-BE49-F238E27FC236}">
                  <a16:creationId xmlns:a16="http://schemas.microsoft.com/office/drawing/2014/main" id="{C42B643C-F035-6AB0-1633-4A80E1C001DA}"/>
                </a:ext>
              </a:extLst>
            </p:cNvPr>
            <p:cNvSpPr txBox="1"/>
            <p:nvPr/>
          </p:nvSpPr>
          <p:spPr>
            <a:xfrm>
              <a:off x="5173773" y="2243701"/>
              <a:ext cx="5753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C</a:t>
              </a:r>
            </a:p>
            <a:p>
              <a:r>
                <a:rPr lang="en-US" altLang="zh-CN" sz="2400" b="1" dirty="0">
                  <a:solidFill>
                    <a:srgbClr val="FF0000"/>
                  </a:solidFill>
                </a:rPr>
                <a:t>A</a:t>
              </a:r>
            </a:p>
            <a:p>
              <a:r>
                <a:rPr lang="en-US" altLang="zh-CN" sz="2400" b="1" dirty="0">
                  <a:solidFill>
                    <a:srgbClr val="FF0000"/>
                  </a:solidFill>
                </a:rPr>
                <a:t>B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7649" name="文本框 27648">
            <a:extLst>
              <a:ext uri="{FF2B5EF4-FFF2-40B4-BE49-F238E27FC236}">
                <a16:creationId xmlns:a16="http://schemas.microsoft.com/office/drawing/2014/main" id="{BEE429BF-2D02-A4DA-62CC-DCCCFEF7E763}"/>
              </a:ext>
            </a:extLst>
          </p:cNvPr>
          <p:cNvSpPr txBox="1"/>
          <p:nvPr/>
        </p:nvSpPr>
        <p:spPr>
          <a:xfrm>
            <a:off x="4101050" y="4947489"/>
            <a:ext cx="575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7650" name="组合 27649">
            <a:extLst>
              <a:ext uri="{FF2B5EF4-FFF2-40B4-BE49-F238E27FC236}">
                <a16:creationId xmlns:a16="http://schemas.microsoft.com/office/drawing/2014/main" id="{82477426-84B8-C6BD-7A7C-7D6B94A99AF1}"/>
              </a:ext>
            </a:extLst>
          </p:cNvPr>
          <p:cNvGrpSpPr/>
          <p:nvPr/>
        </p:nvGrpSpPr>
        <p:grpSpPr>
          <a:xfrm>
            <a:off x="7722209" y="2472362"/>
            <a:ext cx="4052888" cy="1913275"/>
            <a:chOff x="7524749" y="161925"/>
            <a:chExt cx="4052888" cy="1913275"/>
          </a:xfrm>
        </p:grpSpPr>
        <p:graphicFrame>
          <p:nvGraphicFramePr>
            <p:cNvPr id="27659" name="Object 4">
              <a:extLst>
                <a:ext uri="{FF2B5EF4-FFF2-40B4-BE49-F238E27FC236}">
                  <a16:creationId xmlns:a16="http://schemas.microsoft.com/office/drawing/2014/main" id="{8240322E-0602-14F4-E49C-D5792CC2F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24749" y="558709"/>
            <a:ext cx="3490913" cy="147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59866" imgH="622030" progId="Equation.DSMT4">
                    <p:embed/>
                  </p:oleObj>
                </mc:Choice>
                <mc:Fallback>
                  <p:oleObj name="Equation" r:id="rId6" imgW="1459866" imgH="622030" progId="Equation.DSMT4">
                    <p:embed/>
                    <p:pic>
                      <p:nvPicPr>
                        <p:cNvPr id="17" name="Object 4">
                          <a:extLst>
                            <a:ext uri="{FF2B5EF4-FFF2-40B4-BE49-F238E27FC236}">
                              <a16:creationId xmlns:a16="http://schemas.microsoft.com/office/drawing/2014/main" id="{8240322E-0602-14F4-E49C-D5792CC2F7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749" y="558709"/>
                          <a:ext cx="3490913" cy="1476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文本框 27660">
              <a:extLst>
                <a:ext uri="{FF2B5EF4-FFF2-40B4-BE49-F238E27FC236}">
                  <a16:creationId xmlns:a16="http://schemas.microsoft.com/office/drawing/2014/main" id="{279046BF-3E34-373D-74DE-A5C0B2943E86}"/>
                </a:ext>
              </a:extLst>
            </p:cNvPr>
            <p:cNvSpPr txBox="1"/>
            <p:nvPr/>
          </p:nvSpPr>
          <p:spPr>
            <a:xfrm>
              <a:off x="8896350" y="161925"/>
              <a:ext cx="2185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        B        C         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662" name="文本框 27661">
              <a:extLst>
                <a:ext uri="{FF2B5EF4-FFF2-40B4-BE49-F238E27FC236}">
                  <a16:creationId xmlns:a16="http://schemas.microsoft.com/office/drawing/2014/main" id="{74352314-0794-F0E5-7F2D-22001525DDB8}"/>
                </a:ext>
              </a:extLst>
            </p:cNvPr>
            <p:cNvSpPr txBox="1"/>
            <p:nvPr/>
          </p:nvSpPr>
          <p:spPr>
            <a:xfrm>
              <a:off x="11082337" y="628650"/>
              <a:ext cx="4953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FF0000"/>
                  </a:solidFill>
                </a:rPr>
                <a:t>A </a:t>
              </a:r>
            </a:p>
            <a:p>
              <a:r>
                <a:rPr lang="en-US" altLang="zh-CN" sz="2200" dirty="0">
                  <a:solidFill>
                    <a:srgbClr val="FF0000"/>
                  </a:solidFill>
                </a:rPr>
                <a:t>B      C  </a:t>
              </a:r>
            </a:p>
            <a:p>
              <a:r>
                <a:rPr lang="en-US" altLang="zh-CN" sz="2200" dirty="0">
                  <a:solidFill>
                    <a:srgbClr val="FF0000"/>
                  </a:solidFill>
                </a:rPr>
                <a:t>D</a:t>
              </a:r>
              <a:endParaRPr lang="zh-CN" altLang="en-US" sz="22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663" name="对象 11">
            <a:extLst>
              <a:ext uri="{FF2B5EF4-FFF2-40B4-BE49-F238E27FC236}">
                <a16:creationId xmlns:a16="http://schemas.microsoft.com/office/drawing/2014/main" id="{1FF135DC-940E-BF7D-3218-40591ED0E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198605"/>
              </p:ext>
            </p:extLst>
          </p:nvPr>
        </p:nvGraphicFramePr>
        <p:xfrm>
          <a:off x="5774141" y="4565120"/>
          <a:ext cx="2887663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640" imgH="774360" progId="Equation.DSMT4">
                  <p:embed/>
                </p:oleObj>
              </mc:Choice>
              <mc:Fallback>
                <p:oleObj name="Equation" r:id="rId8" imgW="1358640" imgH="774360" progId="Equation.DSMT4">
                  <p:embed/>
                  <p:pic>
                    <p:nvPicPr>
                      <p:cNvPr id="22" name="对象 11">
                        <a:extLst>
                          <a:ext uri="{FF2B5EF4-FFF2-40B4-BE49-F238E27FC236}">
                            <a16:creationId xmlns:a16="http://schemas.microsoft.com/office/drawing/2014/main" id="{1FF135DC-940E-BF7D-3218-40591ED0E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141" y="4565120"/>
                        <a:ext cx="2887663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对象 11">
            <a:extLst>
              <a:ext uri="{FF2B5EF4-FFF2-40B4-BE49-F238E27FC236}">
                <a16:creationId xmlns:a16="http://schemas.microsoft.com/office/drawing/2014/main" id="{A94F4A32-E311-A1D5-C654-30AD435D6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15401"/>
              </p:ext>
            </p:extLst>
          </p:nvPr>
        </p:nvGraphicFramePr>
        <p:xfrm>
          <a:off x="8432615" y="5068472"/>
          <a:ext cx="35083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960" imgH="520560" progId="Equation.DSMT4">
                  <p:embed/>
                </p:oleObj>
              </mc:Choice>
              <mc:Fallback>
                <p:oleObj name="Equation" r:id="rId10" imgW="1650960" imgH="520560" progId="Equation.DSMT4">
                  <p:embed/>
                  <p:pic>
                    <p:nvPicPr>
                      <p:cNvPr id="13" name="对象 11">
                        <a:extLst>
                          <a:ext uri="{FF2B5EF4-FFF2-40B4-BE49-F238E27FC236}">
                            <a16:creationId xmlns:a16="http://schemas.microsoft.com/office/drawing/2014/main" id="{8D7540DA-DF5B-7D81-B37E-4E4F8C8F7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615" y="5068472"/>
                        <a:ext cx="3508375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B8A0-0992-A2CD-39C4-36A45DA1B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8E087CB4-AFDB-60EF-7A0C-5C2DE424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452BC72B-7098-9A0B-7565-E337CB446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D949375C-2204-D898-5F6B-D1B13FF5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6C6A6EE3-3331-E205-5473-F9B7FB15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DBCC8099-4B85-0A51-845B-EB9B535D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6" name="Rectangle 11">
            <a:extLst>
              <a:ext uri="{FF2B5EF4-FFF2-40B4-BE49-F238E27FC236}">
                <a16:creationId xmlns:a16="http://schemas.microsoft.com/office/drawing/2014/main" id="{9B9FFB4F-CD10-20BC-474E-0DAD10D6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7" name="Rectangle 13">
            <a:extLst>
              <a:ext uri="{FF2B5EF4-FFF2-40B4-BE49-F238E27FC236}">
                <a16:creationId xmlns:a16="http://schemas.microsoft.com/office/drawing/2014/main" id="{B818D251-E7ED-9921-4A78-E08B48A4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8" name="Rectangle 15">
            <a:extLst>
              <a:ext uri="{FF2B5EF4-FFF2-40B4-BE49-F238E27FC236}">
                <a16:creationId xmlns:a16="http://schemas.microsoft.com/office/drawing/2014/main" id="{9347F43E-EE20-19F8-6F48-BC9BF845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60" name="Rectangle 9">
            <a:extLst>
              <a:ext uri="{FF2B5EF4-FFF2-40B4-BE49-F238E27FC236}">
                <a16:creationId xmlns:a16="http://schemas.microsoft.com/office/drawing/2014/main" id="{BE4A8606-746F-A31C-6BC3-332B03442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850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C462AFF-906C-0810-6589-2A8EEF985F82}"/>
              </a:ext>
            </a:extLst>
          </p:cNvPr>
          <p:cNvSpPr/>
          <p:nvPr/>
        </p:nvSpPr>
        <p:spPr>
          <a:xfrm>
            <a:off x="86932" y="40830"/>
            <a:ext cx="3058867" cy="74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信息素</a:t>
            </a:r>
            <a:r>
              <a:rPr lang="zh-CN" altLang="en-US" sz="2800" b="1" dirty="0">
                <a:solidFill>
                  <a:schemeClr val="bg1"/>
                </a:solidFill>
              </a:rPr>
              <a:t>更新</a:t>
            </a: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5CBAB18E-7C42-5AC5-3DDC-D3C7EF100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853116"/>
              </p:ext>
            </p:extLst>
          </p:nvPr>
        </p:nvGraphicFramePr>
        <p:xfrm>
          <a:off x="3735388" y="1050925"/>
          <a:ext cx="8480425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29609" imgH="838581" progId="Visio.Drawing.11">
                  <p:embed/>
                </p:oleObj>
              </mc:Choice>
              <mc:Fallback>
                <p:oleObj name="Visio" r:id="rId2" imgW="3729609" imgH="838581" progId="Visio.Drawing.11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C0124BD9-A62B-D3C1-DE31-E2C7303E05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1050925"/>
                        <a:ext cx="8480425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C3F66923-C9B0-5F51-F1FF-DCCF4C7D4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15"/>
          <a:stretch/>
        </p:blipFill>
        <p:spPr bwMode="auto">
          <a:xfrm>
            <a:off x="3530357" y="-110440"/>
            <a:ext cx="6320197" cy="111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18C9957-FB8D-A305-01A6-E3F327B08B06}"/>
              </a:ext>
            </a:extLst>
          </p:cNvPr>
          <p:cNvGrpSpPr/>
          <p:nvPr/>
        </p:nvGrpSpPr>
        <p:grpSpPr>
          <a:xfrm>
            <a:off x="96127" y="3429000"/>
            <a:ext cx="5926318" cy="2175411"/>
            <a:chOff x="2733676" y="4566819"/>
            <a:chExt cx="4635229" cy="189180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46BF4E7-8B4B-14E6-F0D4-53615D188F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227" t="20757" r="21863" b="37974"/>
            <a:stretch/>
          </p:blipFill>
          <p:spPr>
            <a:xfrm>
              <a:off x="2733676" y="4698830"/>
              <a:ext cx="4275260" cy="1759791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A84A4EA-CA3E-7CF7-AAB3-C83AF56E5944}"/>
                </a:ext>
              </a:extLst>
            </p:cNvPr>
            <p:cNvSpPr txBox="1"/>
            <p:nvPr/>
          </p:nvSpPr>
          <p:spPr>
            <a:xfrm>
              <a:off x="3377981" y="4566819"/>
              <a:ext cx="3406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                  B             C              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0100517-E3B1-D0D7-4AEE-1F4C305D1CC0}"/>
                </a:ext>
              </a:extLst>
            </p:cNvPr>
            <p:cNvSpPr txBox="1"/>
            <p:nvPr/>
          </p:nvSpPr>
          <p:spPr>
            <a:xfrm>
              <a:off x="6873605" y="4936151"/>
              <a:ext cx="495300" cy="1150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A 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B      C  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D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F4B060-AE7C-B580-6CD6-D2F74F8615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008" t="64499"/>
          <a:stretch/>
        </p:blipFill>
        <p:spPr>
          <a:xfrm>
            <a:off x="7287083" y="3197466"/>
            <a:ext cx="3568186" cy="2175411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FC390A-31C1-9223-D964-BCAF133C2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955526"/>
              </p:ext>
            </p:extLst>
          </p:nvPr>
        </p:nvGraphicFramePr>
        <p:xfrm>
          <a:off x="86932" y="1406965"/>
          <a:ext cx="34448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622080" progId="Equation.DSMT4">
                  <p:embed/>
                </p:oleObj>
              </mc:Choice>
              <mc:Fallback>
                <p:oleObj name="Equation" r:id="rId7" imgW="1434960" imgH="62208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11D13458-432B-7B00-3AF0-57759AB16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32" y="1406965"/>
                        <a:ext cx="3444875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2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37065B0D-5538-4039-42CD-ACA9ADCDCAB2}"/>
              </a:ext>
            </a:extLst>
          </p:cNvPr>
          <p:cNvSpPr/>
          <p:nvPr/>
        </p:nvSpPr>
        <p:spPr>
          <a:xfrm>
            <a:off x="0" y="830408"/>
            <a:ext cx="11372850" cy="5560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defRPr/>
            </a:pPr>
            <a:r>
              <a:rPr sz="24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步骤1：初始化</a:t>
            </a:r>
            <a:r>
              <a:rPr sz="2400" kern="1050" dirty="0">
                <a:latin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sz="24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设定相关参数：</a:t>
            </a:r>
            <a:endParaRPr lang="en-US" sz="2400" b="1" kern="1050" dirty="0">
              <a:solidFill>
                <a:srgbClr val="7030A0"/>
              </a:solidFill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1050" dirty="0">
                <a:latin typeface="+mn-ea"/>
                <a:cs typeface="Times New Roman" panose="02020603050405020304" pitchFamily="18" charset="0"/>
                <a:sym typeface="+mn-ea"/>
              </a:rPr>
              <a:t>全部</a:t>
            </a:r>
            <a:r>
              <a:rPr sz="2400" kern="1050" dirty="0" err="1">
                <a:latin typeface="+mn-ea"/>
                <a:cs typeface="Times New Roman" panose="02020603050405020304" pitchFamily="18" charset="0"/>
                <a:sym typeface="+mn-ea"/>
              </a:rPr>
              <a:t>城市数</a:t>
            </a:r>
            <a:r>
              <a:rPr lang="en-US" sz="2400" i="1" kern="1050" dirty="0" err="1">
                <a:latin typeface="+mn-ea"/>
                <a:cs typeface="Times New Roman" panose="02020603050405020304" pitchFamily="18" charset="0"/>
                <a:sym typeface="+mn-ea"/>
              </a:rPr>
              <a:t>n</a:t>
            </a:r>
            <a:endParaRPr lang="en-US" sz="24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1050" dirty="0">
                <a:latin typeface="+mn-ea"/>
                <a:cs typeface="Times New Roman" panose="02020603050405020304" pitchFamily="18" charset="0"/>
                <a:sym typeface="+mn-ea"/>
              </a:rPr>
              <a:t>全部</a:t>
            </a:r>
            <a:r>
              <a:rPr sz="2400" kern="1050" dirty="0" err="1">
                <a:latin typeface="+mn-ea"/>
                <a:cs typeface="Times New Roman" panose="02020603050405020304" pitchFamily="18" charset="0"/>
                <a:sym typeface="+mn-ea"/>
              </a:rPr>
              <a:t>蚂蚁数</a:t>
            </a:r>
            <a:r>
              <a:rPr lang="en-US" sz="2400" i="1" kern="1050" dirty="0" err="1">
                <a:latin typeface="+mn-ea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 i="1" kern="1050" dirty="0">
                <a:latin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kern="1050" dirty="0">
                <a:latin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/>
              <a:t>m&lt;n </a:t>
            </a:r>
            <a:endParaRPr lang="en-US" sz="24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kern="1050" dirty="0">
                <a:latin typeface="+mn-ea"/>
                <a:cs typeface="Times New Roman" panose="02020603050405020304" pitchFamily="18" charset="0"/>
                <a:sym typeface="+mn-ea"/>
              </a:rPr>
              <a:t>循环</a:t>
            </a:r>
            <a:r>
              <a:rPr lang="en-US" altLang="zh-CN" sz="2400" kern="1050" dirty="0">
                <a:latin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kern="1050" dirty="0">
                <a:latin typeface="+mn-ea"/>
                <a:cs typeface="Times New Roman" panose="02020603050405020304" pitchFamily="18" charset="0"/>
                <a:sym typeface="+mn-ea"/>
              </a:rPr>
              <a:t>迭代</a:t>
            </a:r>
            <a:r>
              <a:rPr lang="en-US" altLang="zh-CN" sz="2400" kern="1050" dirty="0">
                <a:latin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kern="1050" dirty="0">
                <a:latin typeface="+mn-ea"/>
                <a:cs typeface="Times New Roman" panose="02020603050405020304" pitchFamily="18" charset="0"/>
                <a:sym typeface="+mn-ea"/>
              </a:rPr>
              <a:t>次数的最大值</a:t>
            </a:r>
            <a:r>
              <a:rPr lang="en-US" altLang="zh-CN" sz="2400" i="1" kern="1050" dirty="0" err="1">
                <a:latin typeface="+mn-ea"/>
                <a:cs typeface="Arial" panose="020B0604020202020204" pitchFamily="34" charset="0"/>
                <a:sym typeface="+mn-ea"/>
              </a:rPr>
              <a:t>N</a:t>
            </a:r>
            <a:r>
              <a:rPr lang="en-US" altLang="zh-CN" sz="2400" i="1" kern="1050" baseline="-25000" dirty="0" err="1">
                <a:latin typeface="+mn-ea"/>
                <a:cs typeface="Arial" panose="020B0604020202020204" pitchFamily="34" charset="0"/>
                <a:sym typeface="+mn-ea"/>
              </a:rPr>
              <a:t>max</a:t>
            </a:r>
            <a:endParaRPr lang="zh-CN" altLang="en-US" sz="2400" i="1" kern="1050" baseline="-25000" dirty="0">
              <a:latin typeface="+mn-ea"/>
              <a:cs typeface="Arial" panose="020B0604020202020204" pitchFamily="34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sz="2400" kern="1050" dirty="0" err="1">
                <a:latin typeface="+mn-ea"/>
                <a:cs typeface="Times New Roman" panose="02020603050405020304" pitchFamily="18" charset="0"/>
                <a:sym typeface="+mn-ea"/>
              </a:rPr>
              <a:t>初始时各路径信息素</a:t>
            </a:r>
            <a:r>
              <a:rPr lang="el-GR" altLang="zh-CN" sz="2400" kern="1050" dirty="0">
                <a:latin typeface="MS Reference Sans Serif" panose="020B0604030504040204" pitchFamily="34" charset="0"/>
                <a:cs typeface="Times New Roman" panose="02020603050405020304" pitchFamily="18" charset="0"/>
                <a:sym typeface="+mn-ea"/>
              </a:rPr>
              <a:t>ζ</a:t>
            </a:r>
            <a:r>
              <a:rPr lang="en-US" sz="2400" i="1" kern="1050" baseline="-25000" dirty="0" err="1">
                <a:latin typeface="+mn-ea"/>
                <a:sym typeface="+mn-ea"/>
              </a:rPr>
              <a:t>i,j</a:t>
            </a:r>
            <a:r>
              <a:rPr lang="en-US" sz="2400" kern="1050" dirty="0">
                <a:latin typeface="+mn-ea"/>
                <a:cs typeface="Times New Roman" panose="02020603050405020304" pitchFamily="18" charset="0"/>
                <a:sym typeface="+mn-ea"/>
              </a:rPr>
              <a:t>(0)=</a:t>
            </a:r>
            <a:r>
              <a:rPr lang="el-GR" altLang="zh-CN" sz="2400" kern="1050" dirty="0">
                <a:latin typeface="MS Reference Sans Serif" panose="020B0604030504040204" pitchFamily="34" charset="0"/>
                <a:cs typeface="Times New Roman" panose="02020603050405020304" pitchFamily="18" charset="0"/>
                <a:sym typeface="+mn-ea"/>
              </a:rPr>
              <a:t> ζ </a:t>
            </a:r>
            <a:r>
              <a:rPr lang="en-US" sz="2400" i="1" kern="1050" baseline="-25000" dirty="0">
                <a:latin typeface="+mn-ea"/>
                <a:sym typeface="+mn-ea"/>
              </a:rPr>
              <a:t>0</a:t>
            </a:r>
            <a:r>
              <a:rPr lang="zh-CN" altLang="en-US" sz="2400" kern="1050" dirty="0">
                <a:latin typeface="+mn-ea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4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sz="2400" kern="1050" dirty="0" err="1">
                <a:latin typeface="+mn-ea"/>
                <a:cs typeface="Times New Roman" panose="02020603050405020304" pitchFamily="18" charset="0"/>
                <a:sym typeface="+mn-ea"/>
              </a:rPr>
              <a:t>信息素挥发系数</a:t>
            </a:r>
            <a:r>
              <a:rPr sz="2400" kern="1050" dirty="0" err="1">
                <a:latin typeface="+mn-ea"/>
                <a:cs typeface="Arial" panose="020B0604020202020204" pitchFamily="34" charset="0"/>
                <a:sym typeface="+mn-ea"/>
              </a:rPr>
              <a:t>ρ</a:t>
            </a:r>
            <a:r>
              <a:rPr sz="2400" kern="1050" dirty="0" err="1">
                <a:latin typeface="+mn-ea"/>
                <a:cs typeface="Times New Roman" panose="02020603050405020304" pitchFamily="18" charset="0"/>
                <a:sym typeface="+mn-ea"/>
              </a:rPr>
              <a:t>以及</a:t>
            </a:r>
            <a:r>
              <a:rPr sz="2400" kern="1050" dirty="0">
                <a:latin typeface="+mn-ea"/>
                <a:cs typeface="Arial" panose="020B0604020202020204" pitchFamily="34" charset="0"/>
                <a:sym typeface="+mn-ea"/>
              </a:rPr>
              <a:t>α</a:t>
            </a:r>
            <a:r>
              <a:rPr sz="2400" kern="1050" dirty="0">
                <a:latin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sz="2400" kern="1050" dirty="0">
                <a:latin typeface="+mn-ea"/>
                <a:cs typeface="Arial" panose="020B0604020202020204" pitchFamily="34" charset="0"/>
                <a:sym typeface="+mn-ea"/>
              </a:rPr>
              <a:t>β</a:t>
            </a:r>
            <a:r>
              <a:rPr sz="2400" kern="1050" dirty="0">
                <a:latin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400" kern="1050" dirty="0">
                <a:latin typeface="+mn-ea"/>
                <a:cs typeface="Times New Roman" panose="02020603050405020304" pitchFamily="18" charset="0"/>
                <a:sym typeface="+mn-ea"/>
              </a:rPr>
              <a:t>Q</a:t>
            </a:r>
            <a:r>
              <a:rPr sz="2400" kern="1050" dirty="0">
                <a:latin typeface="+mn-ea"/>
                <a:cs typeface="Times New Roman" panose="02020603050405020304" pitchFamily="18" charset="0"/>
                <a:sym typeface="+mn-ea"/>
              </a:rPr>
              <a:t>等</a:t>
            </a:r>
            <a:endParaRPr lang="en-US" sz="24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sz="2400" kern="1050" dirty="0" err="1">
                <a:latin typeface="+mn-ea"/>
                <a:cs typeface="Times New Roman" panose="02020603050405020304" pitchFamily="18" charset="0"/>
                <a:sym typeface="+mn-ea"/>
              </a:rPr>
              <a:t>建立禁忌列表</a:t>
            </a:r>
            <a:r>
              <a:rPr lang="en-US" sz="2400" b="1" kern="1050" dirty="0" err="1">
                <a:latin typeface="+mn-ea"/>
                <a:cs typeface="Times New Roman" panose="02020603050405020304" pitchFamily="18" charset="0"/>
                <a:sym typeface="+mn-ea"/>
              </a:rPr>
              <a:t>J</a:t>
            </a:r>
            <a:r>
              <a:rPr lang="en-US" sz="2400" kern="1050" baseline="30000" dirty="0" err="1">
                <a:latin typeface="+mn-ea"/>
                <a:cs typeface="Times New Roman" panose="02020603050405020304" pitchFamily="18" charset="0"/>
                <a:sym typeface="+mn-ea"/>
              </a:rPr>
              <a:t>k</a:t>
            </a:r>
            <a:r>
              <a:rPr sz="2400" kern="1050" dirty="0" err="1">
                <a:latin typeface="+mn-ea"/>
                <a:cs typeface="Times New Roman" panose="02020603050405020304" pitchFamily="18" charset="0"/>
                <a:sym typeface="+mn-ea"/>
              </a:rPr>
              <a:t>，并保证此时表中没有任何城市</a:t>
            </a:r>
            <a:r>
              <a:rPr sz="2400" kern="1050" dirty="0">
                <a:latin typeface="+mn-ea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algn="just" fontAlgn="auto">
              <a:lnSpc>
                <a:spcPct val="150000"/>
              </a:lnSpc>
              <a:defRPr/>
            </a:pPr>
            <a:endParaRPr lang="en-US" sz="24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algn="just" fontAlgn="auto">
              <a:lnSpc>
                <a:spcPct val="150000"/>
              </a:lnSpc>
              <a:defRPr/>
            </a:pPr>
            <a:r>
              <a:rPr sz="24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步骤2：</a:t>
            </a:r>
            <a:r>
              <a:rPr sz="2400" kern="1050" dirty="0">
                <a:latin typeface="+mn-ea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400" i="1" kern="1050" dirty="0">
                <a:latin typeface="+mn-ea"/>
                <a:cs typeface="Times New Roman" panose="02020603050405020304" pitchFamily="18" charset="0"/>
                <a:sym typeface="+mn-ea"/>
              </a:rPr>
              <a:t>m</a:t>
            </a:r>
            <a:r>
              <a:rPr sz="2400" kern="1050" dirty="0">
                <a:latin typeface="+mn-ea"/>
                <a:cs typeface="Times New Roman" panose="02020603050405020304" pitchFamily="18" charset="0"/>
                <a:sym typeface="+mn-ea"/>
              </a:rPr>
              <a:t>只蚂蚁随机放在各个城市上，每个城市至多分布一个蚂蚁，并将</a:t>
            </a:r>
            <a:r>
              <a:rPr lang="en-US" altLang="zh-CN" sz="2400" i="1" kern="1050" dirty="0">
                <a:latin typeface="+mn-ea"/>
                <a:cs typeface="Times New Roman" panose="02020603050405020304" pitchFamily="18" charset="0"/>
                <a:sym typeface="+mn-ea"/>
              </a:rPr>
              <a:t>m</a:t>
            </a:r>
            <a:r>
              <a:rPr sz="2400" kern="1050" dirty="0">
                <a:latin typeface="+mn-ea"/>
                <a:cs typeface="Times New Roman" panose="02020603050405020304" pitchFamily="18" charset="0"/>
                <a:sym typeface="+mn-ea"/>
              </a:rPr>
              <a:t>个蚂蚁所在城市存入禁忌列表</a:t>
            </a:r>
            <a:r>
              <a:rPr lang="en-US" sz="2400" b="1" kern="1050" dirty="0">
                <a:latin typeface="+mn-ea"/>
                <a:cs typeface="Times New Roman" panose="02020603050405020304" pitchFamily="18" charset="0"/>
                <a:sym typeface="+mn-ea"/>
              </a:rPr>
              <a:t>J</a:t>
            </a:r>
            <a:r>
              <a:rPr lang="en-US" sz="2400" kern="1050" baseline="30000" dirty="0">
                <a:latin typeface="+mn-ea"/>
                <a:cs typeface="Times New Roman" panose="02020603050405020304" pitchFamily="18" charset="0"/>
                <a:sym typeface="+mn-ea"/>
              </a:rPr>
              <a:t>k</a:t>
            </a:r>
            <a:r>
              <a:rPr sz="2400" kern="1050" dirty="0">
                <a:latin typeface="+mn-ea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DCEAC5-EE89-6EBE-B030-9CC47530C85A}"/>
              </a:ext>
            </a:extLst>
          </p:cNvPr>
          <p:cNvGrpSpPr/>
          <p:nvPr/>
        </p:nvGrpSpPr>
        <p:grpSpPr>
          <a:xfrm>
            <a:off x="65070" y="59221"/>
            <a:ext cx="7426956" cy="885600"/>
            <a:chOff x="406400" y="2790333"/>
            <a:chExt cx="5689600" cy="8856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838A02-F2D8-D131-64C6-04476C7F8CC2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C12B3CA-2F5E-8F32-C4AC-9B3F6D657F35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dirty="0"/>
                <a:t>蚁群算法的步骤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5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37065B0D-5538-4039-42CD-ACA9ADCDCAB2}"/>
              </a:ext>
            </a:extLst>
          </p:cNvPr>
          <p:cNvSpPr/>
          <p:nvPr/>
        </p:nvSpPr>
        <p:spPr>
          <a:xfrm>
            <a:off x="552449" y="992188"/>
            <a:ext cx="11458576" cy="5825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defRPr/>
            </a:pPr>
            <a:r>
              <a:rPr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步骤3：</a:t>
            </a:r>
            <a:r>
              <a:rPr sz="2800" kern="1050" dirty="0">
                <a:latin typeface="+mn-ea"/>
                <a:cs typeface="Times New Roman" panose="02020603050405020304" pitchFamily="18" charset="0"/>
                <a:sym typeface="+mn-ea"/>
              </a:rPr>
              <a:t>所有蚂蚁依据</a:t>
            </a:r>
            <a:r>
              <a:rPr sz="2800" b="1" kern="105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概率</a:t>
            </a:r>
            <a:r>
              <a:rPr sz="2800" kern="1050" dirty="0">
                <a:latin typeface="+mn-ea"/>
                <a:cs typeface="Times New Roman" panose="02020603050405020304" pitchFamily="18" charset="0"/>
                <a:sym typeface="+mn-ea"/>
              </a:rPr>
              <a:t>选择下一城市，并将选择城市存入禁忌列表。</a:t>
            </a:r>
            <a:endParaRPr lang="en-US" sz="28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algn="just" fontAlgn="auto">
              <a:lnSpc>
                <a:spcPct val="150000"/>
              </a:lnSpc>
              <a:defRPr/>
            </a:pPr>
            <a:endParaRPr sz="28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algn="just" fontAlgn="auto">
              <a:lnSpc>
                <a:spcPct val="150000"/>
              </a:lnSpc>
              <a:defRPr/>
            </a:pPr>
            <a:r>
              <a:rPr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步骤4：</a:t>
            </a:r>
            <a:r>
              <a:rPr sz="2800" kern="1050" dirty="0">
                <a:latin typeface="+mn-ea"/>
                <a:cs typeface="Times New Roman" panose="02020603050405020304" pitchFamily="18" charset="0"/>
                <a:sym typeface="+mn-ea"/>
              </a:rPr>
              <a:t>所有蚂蚁</a:t>
            </a:r>
            <a:r>
              <a:rPr lang="zh-CN" alt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都构建完一条完整的路径后，</a:t>
            </a:r>
            <a:r>
              <a:rPr sz="2800" kern="1050" dirty="0" err="1">
                <a:latin typeface="+mn-ea"/>
                <a:cs typeface="Times New Roman" panose="02020603050405020304" pitchFamily="18" charset="0"/>
                <a:sym typeface="+mn-ea"/>
              </a:rPr>
              <a:t>在所经过的路径上更新信息素，并记录本次迭代过程中的</a:t>
            </a:r>
            <a:r>
              <a:rPr sz="2800" b="1" kern="105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最优路径</a:t>
            </a:r>
            <a:r>
              <a:rPr sz="2800" kern="1050" dirty="0" err="1">
                <a:latin typeface="+mn-ea"/>
                <a:cs typeface="Times New Roman" panose="02020603050405020304" pitchFamily="18" charset="0"/>
                <a:sym typeface="+mn-ea"/>
              </a:rPr>
              <a:t>和</a:t>
            </a:r>
            <a:r>
              <a:rPr sz="2800" b="1" kern="1050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最优路径长度</a:t>
            </a:r>
            <a:r>
              <a:rPr sz="2800" kern="1050" dirty="0">
                <a:latin typeface="+mn-ea"/>
                <a:cs typeface="Times New Roman" panose="02020603050405020304" pitchFamily="18" charset="0"/>
                <a:sym typeface="+mn-ea"/>
              </a:rPr>
              <a:t>。</a:t>
            </a:r>
            <a:endParaRPr lang="en-US" sz="28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algn="just" fontAlgn="auto">
              <a:lnSpc>
                <a:spcPct val="150000"/>
              </a:lnSpc>
              <a:defRPr/>
            </a:pPr>
            <a:endParaRPr lang="en-US" sz="28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algn="just" fontAlgn="auto">
              <a:lnSpc>
                <a:spcPct val="150000"/>
              </a:lnSpc>
              <a:defRPr/>
            </a:pPr>
            <a:r>
              <a:rPr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步骤5：</a:t>
            </a:r>
            <a:r>
              <a:rPr sz="2800" kern="1050" dirty="0">
                <a:latin typeface="+mn-ea"/>
                <a:cs typeface="Times New Roman" panose="02020603050405020304" pitchFamily="18" charset="0"/>
                <a:sym typeface="+mn-ea"/>
              </a:rPr>
              <a:t>清空禁忌列表</a:t>
            </a:r>
            <a:r>
              <a:rPr lang="en-US" sz="2800" b="1" kern="1050" dirty="0">
                <a:latin typeface="+mn-ea"/>
                <a:cs typeface="Times New Roman" panose="02020603050405020304" pitchFamily="18" charset="0"/>
                <a:sym typeface="+mn-ea"/>
              </a:rPr>
              <a:t>J</a:t>
            </a:r>
            <a:r>
              <a:rPr lang="en-US" sz="2800" kern="1050" baseline="30000" dirty="0">
                <a:latin typeface="+mn-ea"/>
                <a:cs typeface="Times New Roman" panose="02020603050405020304" pitchFamily="18" charset="0"/>
                <a:sym typeface="+mn-ea"/>
              </a:rPr>
              <a:t>k</a:t>
            </a:r>
            <a:r>
              <a:rPr sz="2800" kern="1050" dirty="0">
                <a:latin typeface="+mn-ea"/>
                <a:cs typeface="Times New Roman" panose="02020603050405020304" pitchFamily="18" charset="0"/>
                <a:sym typeface="+mn-ea"/>
              </a:rPr>
              <a:t>，重复步骤</a:t>
            </a:r>
            <a:r>
              <a:rPr 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kern="1050" dirty="0">
                <a:latin typeface="+mn-ea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、</a:t>
            </a:r>
            <a:r>
              <a:rPr sz="2800" kern="1050" dirty="0">
                <a:latin typeface="+mn-ea"/>
                <a:cs typeface="Times New Roman" panose="02020603050405020304" pitchFamily="18" charset="0"/>
                <a:sym typeface="+mn-ea"/>
              </a:rPr>
              <a:t>4直到</a:t>
            </a:r>
            <a:r>
              <a:rPr lang="zh-CN" alt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满足算法结束条件：</a:t>
            </a:r>
            <a:endParaRPr lang="en-US" altLang="zh-CN" sz="28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sz="2800" kern="1050" dirty="0" err="1">
                <a:latin typeface="+mn-ea"/>
                <a:cs typeface="Times New Roman" panose="02020603050405020304" pitchFamily="18" charset="0"/>
                <a:sym typeface="+mn-ea"/>
              </a:rPr>
              <a:t>每一只蚂蚁完成</a:t>
            </a:r>
            <a:r>
              <a:rPr lang="en-US" sz="2800" i="1" kern="1050" dirty="0" err="1">
                <a:latin typeface="+mn-ea"/>
                <a:cs typeface="Arial" panose="020B0604020202020204" pitchFamily="34" charset="0"/>
                <a:sym typeface="+mn-ea"/>
              </a:rPr>
              <a:t>N</a:t>
            </a:r>
            <a:r>
              <a:rPr lang="en-US" sz="2800" i="1" kern="1050" baseline="-25000" dirty="0" err="1">
                <a:latin typeface="+mn-ea"/>
                <a:cs typeface="Arial" panose="020B0604020202020204" pitchFamily="34" charset="0"/>
                <a:sym typeface="+mn-ea"/>
              </a:rPr>
              <a:t>max</a:t>
            </a:r>
            <a:r>
              <a:rPr sz="2800" kern="1050" dirty="0" err="1">
                <a:latin typeface="+mn-ea"/>
                <a:cs typeface="Times New Roman" panose="02020603050405020304" pitchFamily="18" charset="0"/>
                <a:sym typeface="+mn-ea"/>
              </a:rPr>
              <a:t>次</a:t>
            </a:r>
            <a:r>
              <a:rPr lang="zh-CN" alt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迭代</a:t>
            </a:r>
            <a:endParaRPr lang="en-US" altLang="zh-CN" sz="28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出现停滞现象（</a:t>
            </a:r>
            <a:r>
              <a:rPr lang="zh-CN" altLang="en-US" sz="2800" b="1" kern="105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+mn-ea"/>
              </a:rPr>
              <a:t>所有蚂蚁都选择相同路径，路径不再变化</a:t>
            </a:r>
            <a:r>
              <a:rPr lang="zh-CN" alt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kern="105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步骤</a:t>
            </a:r>
            <a:r>
              <a:rPr lang="en-US" altLang="zh-CN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800" b="1" kern="105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  <a:sym typeface="+mn-ea"/>
              </a:rPr>
              <a:t>：</a:t>
            </a:r>
            <a:r>
              <a:rPr sz="2800" kern="1050" dirty="0" err="1">
                <a:latin typeface="+mn-ea"/>
                <a:cs typeface="Times New Roman" panose="02020603050405020304" pitchFamily="18" charset="0"/>
                <a:sym typeface="+mn-ea"/>
              </a:rPr>
              <a:t>输出最优路径</a:t>
            </a:r>
            <a:r>
              <a:rPr lang="zh-CN" altLang="en-US" sz="2800" kern="1050" dirty="0">
                <a:latin typeface="+mn-ea"/>
                <a:cs typeface="Times New Roman" panose="02020603050405020304" pitchFamily="18" charset="0"/>
                <a:sym typeface="+mn-ea"/>
              </a:rPr>
              <a:t>和最优路径长度</a:t>
            </a:r>
            <a:endParaRPr sz="2800" kern="105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672FD76-2D0C-9EE9-5062-50FB6EE37FBB}"/>
              </a:ext>
            </a:extLst>
          </p:cNvPr>
          <p:cNvGrpSpPr/>
          <p:nvPr/>
        </p:nvGrpSpPr>
        <p:grpSpPr>
          <a:xfrm>
            <a:off x="65070" y="59221"/>
            <a:ext cx="7426956" cy="885600"/>
            <a:chOff x="406400" y="2790333"/>
            <a:chExt cx="5689600" cy="8856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27D4B1C-2711-CEC4-9F02-3994D28757B3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257F526-16AD-C7E8-5AD9-1B39B28A1662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dirty="0"/>
                <a:t>蚁群算法的步骤（续）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4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42183456"/>
              </p:ext>
            </p:extLst>
          </p:nvPr>
        </p:nvGraphicFramePr>
        <p:xfrm>
          <a:off x="2229492" y="10941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6972" y="12823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2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52141"/>
              </p:ext>
            </p:extLst>
          </p:nvPr>
        </p:nvGraphicFramePr>
        <p:xfrm>
          <a:off x="4679950" y="71438"/>
          <a:ext cx="5292725" cy="834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51400" imgH="12014200" progId="Visio.Drawing.15">
                  <p:embed/>
                </p:oleObj>
              </mc:Choice>
              <mc:Fallback>
                <p:oleObj r:id="rId2" imgW="4851400" imgH="12014200" progId="Visio.Drawing.15">
                  <p:embed/>
                  <p:pic>
                    <p:nvPicPr>
                      <p:cNvPr id="2" name="对象 2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9950" y="71438"/>
                        <a:ext cx="5292725" cy="834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号 5">
            <a:extLst>
              <a:ext uri="{FF2B5EF4-FFF2-40B4-BE49-F238E27FC236}">
                <a16:creationId xmlns:a16="http://schemas.microsoft.com/office/drawing/2014/main" id="{AF0BBC08-3583-71E2-948F-DB66693155D7}"/>
              </a:ext>
            </a:extLst>
          </p:cNvPr>
          <p:cNvSpPr/>
          <p:nvPr/>
        </p:nvSpPr>
        <p:spPr>
          <a:xfrm>
            <a:off x="8534400" y="3283344"/>
            <a:ext cx="1586532" cy="1396205"/>
          </a:xfrm>
          <a:prstGeom prst="rightBrace">
            <a:avLst>
              <a:gd name="adj1" fmla="val 8333"/>
              <a:gd name="adj2" fmla="val 2673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134FFA04-BBEF-8C54-A691-614A0F65F598}"/>
              </a:ext>
            </a:extLst>
          </p:cNvPr>
          <p:cNvSpPr/>
          <p:nvPr/>
        </p:nvSpPr>
        <p:spPr>
          <a:xfrm>
            <a:off x="8534400" y="2752734"/>
            <a:ext cx="1438275" cy="2457427"/>
          </a:xfrm>
          <a:prstGeom prst="rightBrace">
            <a:avLst>
              <a:gd name="adj1" fmla="val 0"/>
              <a:gd name="adj2" fmla="val 682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C00E8674-13E2-8E62-31AF-1CFA62D5E067}"/>
              </a:ext>
            </a:extLst>
          </p:cNvPr>
          <p:cNvSpPr/>
          <p:nvPr/>
        </p:nvSpPr>
        <p:spPr>
          <a:xfrm>
            <a:off x="8601076" y="2362224"/>
            <a:ext cx="1828802" cy="4781526"/>
          </a:xfrm>
          <a:prstGeom prst="rightBrace">
            <a:avLst>
              <a:gd name="adj1" fmla="val 0"/>
              <a:gd name="adj2" fmla="val 63972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934FC4-5CBF-DA2A-ABC2-0EA6992146B6}"/>
              </a:ext>
            </a:extLst>
          </p:cNvPr>
          <p:cNvSpPr txBox="1"/>
          <p:nvPr/>
        </p:nvSpPr>
        <p:spPr>
          <a:xfrm>
            <a:off x="10210800" y="3148013"/>
            <a:ext cx="1828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每只蚂蚁选择下个城市，并更新禁忌列表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D9B96-E2EE-B9D8-C85A-61698F3AB5ED}"/>
              </a:ext>
            </a:extLst>
          </p:cNvPr>
          <p:cNvSpPr txBox="1"/>
          <p:nvPr/>
        </p:nvSpPr>
        <p:spPr>
          <a:xfrm>
            <a:off x="10110788" y="4140288"/>
            <a:ext cx="1828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每只蚂蚁遍历完所有城市，得到一条完整路径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A7AB4F-E50D-9A8A-FD2E-427F6159FD76}"/>
              </a:ext>
            </a:extLst>
          </p:cNvPr>
          <p:cNvSpPr txBox="1"/>
          <p:nvPr/>
        </p:nvSpPr>
        <p:spPr>
          <a:xfrm>
            <a:off x="10270336" y="5113979"/>
            <a:ext cx="1828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更新信息素，记录当前迭代的最优路径，禁忌列表清零，并进入下一次迭代过程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1D23ED-C70E-BC7C-4716-4CDF89E8E799}"/>
              </a:ext>
            </a:extLst>
          </p:cNvPr>
          <p:cNvGrpSpPr/>
          <p:nvPr/>
        </p:nvGrpSpPr>
        <p:grpSpPr>
          <a:xfrm>
            <a:off x="65070" y="59221"/>
            <a:ext cx="4466623" cy="885600"/>
            <a:chOff x="406400" y="2790333"/>
            <a:chExt cx="5689600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F197E27-7579-BF6F-411C-97FADD281C14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8271E7A8-92B7-CED2-28BF-B4D09CA518D2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dirty="0"/>
                <a:t>蚁群算法的流程框图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BF211AD-4DBF-CD48-F94F-F3CE01E63B13}"/>
              </a:ext>
            </a:extLst>
          </p:cNvPr>
          <p:cNvSpPr txBox="1"/>
          <p:nvPr/>
        </p:nvSpPr>
        <p:spPr>
          <a:xfrm>
            <a:off x="280302" y="4463453"/>
            <a:ext cx="3942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蚁群算法求解</a:t>
            </a:r>
            <a:r>
              <a:rPr lang="en-US" altLang="zh-CN" sz="2400" dirty="0">
                <a:solidFill>
                  <a:srgbClr val="7030A0"/>
                </a:solidFill>
              </a:rPr>
              <a:t>TSP</a:t>
            </a:r>
            <a:r>
              <a:rPr lang="zh-CN" altLang="en-US" sz="2400" dirty="0">
                <a:solidFill>
                  <a:srgbClr val="7030A0"/>
                </a:solidFill>
              </a:rPr>
              <a:t>问题： </a:t>
            </a:r>
            <a:r>
              <a:rPr lang="zh-CN" altLang="en-US" sz="2400" dirty="0">
                <a:hlinkClick r:id="rId4"/>
              </a:rPr>
              <a:t>https://b23.tv/enF1XN6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739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6972" y="12823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8965" y="1744021"/>
            <a:ext cx="11234069" cy="464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ts val="4000"/>
              </a:lnSpc>
            </a:pPr>
            <a:r>
              <a:rPr lang="zh-CN" altLang="en-US" sz="2400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原则：</a:t>
            </a:r>
            <a:endParaRPr lang="en-US" altLang="zh-CN" sz="2400" kern="105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fontAlgn="auto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确定蚂蚁数目</a:t>
            </a:r>
            <a:r>
              <a:rPr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，可参照“实际问题的规模大致是蚂蚁数量的1.5倍”的选择策略来确定蚂蚁的总数目</a:t>
            </a:r>
            <a:r>
              <a:rPr lang="en-US" altLang="zh-CN" sz="2400" dirty="0"/>
              <a:t>m </a:t>
            </a:r>
            <a:endParaRPr lang="en-US" sz="24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fontAlgn="auto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sz="2400" kern="1050" dirty="0" err="1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粗调</a:t>
            </a:r>
            <a:r>
              <a:rPr lang="zh-CN" altLang="en-US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参数</a:t>
            </a:r>
            <a:r>
              <a:rPr lang="zh-CN" altLang="en-US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sz="2400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α</a:t>
            </a:r>
            <a:r>
              <a:rPr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sz="2400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β</a:t>
            </a:r>
            <a:r>
              <a:rPr lang="zh-CN" altLang="en-US" sz="2400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、</a:t>
            </a:r>
            <a:r>
              <a:rPr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Q</a:t>
            </a:r>
            <a:endParaRPr lang="en-US" sz="24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fontAlgn="auto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sz="2400" kern="1050" dirty="0" err="1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微调</a:t>
            </a:r>
            <a:r>
              <a:rPr lang="zh-CN" altLang="en-US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参数：</a:t>
            </a:r>
            <a:r>
              <a:rPr sz="2400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ρ</a:t>
            </a:r>
            <a:endParaRPr lang="en-US" sz="2400" kern="1050" dirty="0"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  <a:sym typeface="+mn-ea"/>
            </a:endParaRPr>
          </a:p>
          <a:p>
            <a:pPr marL="800100" lvl="1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ρ</a:t>
            </a:r>
            <a:r>
              <a:rPr lang="zh-CN" altLang="zh-CN" sz="2000" dirty="0"/>
              <a:t>反映了蚂蚁个体之间相互影响的强弱</a:t>
            </a:r>
            <a:r>
              <a:rPr lang="zh-CN" altLang="en-US" sz="2000" dirty="0"/>
              <a:t>，直接影响算法的收敛速度和全局搜索能力</a:t>
            </a:r>
            <a:endParaRPr lang="en-US" altLang="zh-CN" sz="2000" dirty="0"/>
          </a:p>
          <a:p>
            <a:pPr marL="800100" lvl="1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ρ 过小，蚂蚁将继续选择以前所走路径，全局搜索能力减弱，但能提高算法的收敛速度</a:t>
            </a:r>
            <a:endParaRPr lang="en-US" altLang="zh-CN" sz="2000" dirty="0"/>
          </a:p>
          <a:p>
            <a:pPr marL="800100" lvl="1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ρ </a:t>
            </a:r>
            <a:r>
              <a:rPr lang="zh-CN" altLang="en-US" sz="2000" dirty="0"/>
              <a:t>过大，虽能增强算法的全局寻优能力，但降低了收敛速度</a:t>
            </a:r>
            <a:endParaRPr lang="en-US" altLang="zh-CN" sz="2000" dirty="0"/>
          </a:p>
          <a:p>
            <a:pPr marL="800100" lvl="1" indent="-342900" algn="just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针对</a:t>
            </a:r>
            <a:r>
              <a:rPr lang="en-US" altLang="zh-CN" sz="2000" dirty="0"/>
              <a:t>ρ </a:t>
            </a:r>
            <a:r>
              <a:rPr lang="zh-CN" altLang="en-US" sz="2000" dirty="0"/>
              <a:t>的取值，通常采用仿真实验方式来确定，一般取 </a:t>
            </a:r>
            <a:r>
              <a:rPr lang="en-US" altLang="zh-CN" sz="2000" dirty="0"/>
              <a:t>ρ ∈[0.1 </a:t>
            </a:r>
            <a:r>
              <a:rPr lang="zh-CN" altLang="en-US" sz="2000" dirty="0"/>
              <a:t>，</a:t>
            </a:r>
            <a:r>
              <a:rPr lang="en-US" altLang="zh-CN" sz="2000" dirty="0"/>
              <a:t>0.5]</a:t>
            </a:r>
            <a:r>
              <a:rPr lang="zh-CN" altLang="en-US" sz="2000" dirty="0"/>
              <a:t>效果较好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0D9649A-11EB-D958-F647-BD12A17D698A}"/>
              </a:ext>
            </a:extLst>
          </p:cNvPr>
          <p:cNvGrpSpPr/>
          <p:nvPr/>
        </p:nvGrpSpPr>
        <p:grpSpPr>
          <a:xfrm>
            <a:off x="138136" y="109441"/>
            <a:ext cx="5689600" cy="885600"/>
            <a:chOff x="406400" y="2790333"/>
            <a:chExt cx="5689600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0C516B0-A598-4606-4B95-B174293F6D37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EE95F124-334D-D9B1-4452-220B33A9B8DD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蚁群算法的参数选择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8A04D195-AD52-49AD-EA8E-19AFDA11AD02}"/>
              </a:ext>
            </a:extLst>
          </p:cNvPr>
          <p:cNvSpPr txBox="1"/>
          <p:nvPr/>
        </p:nvSpPr>
        <p:spPr>
          <a:xfrm>
            <a:off x="852755" y="1189889"/>
            <a:ext cx="745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FFFF00"/>
                </a:highlight>
              </a:rPr>
              <a:t>参数：</a:t>
            </a:r>
            <a:r>
              <a:rPr lang="zh-CN" altLang="en-US" sz="2400" dirty="0"/>
              <a:t>城市数</a:t>
            </a:r>
            <a:r>
              <a:rPr lang="en-US" altLang="zh-CN" sz="2400" dirty="0"/>
              <a:t>n</a:t>
            </a:r>
            <a:r>
              <a:rPr lang="zh-CN" altLang="en-US" sz="2400" dirty="0"/>
              <a:t>，蚂蚁数</a:t>
            </a:r>
            <a:r>
              <a:rPr lang="en-US" altLang="zh-CN" sz="2400" dirty="0"/>
              <a:t>m</a:t>
            </a:r>
            <a:r>
              <a:rPr lang="zh-CN" altLang="en-US" sz="2400" dirty="0"/>
              <a:t>，</a:t>
            </a:r>
            <a:r>
              <a:rPr lang="el-GR" altLang="zh-CN" sz="2400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 α</a:t>
            </a:r>
            <a:r>
              <a:rPr lang="zh-CN" altLang="el-GR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l-GR" altLang="zh-CN" sz="2400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β</a:t>
            </a:r>
            <a:r>
              <a:rPr lang="zh-CN" altLang="en-US" sz="2400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、</a:t>
            </a:r>
            <a:r>
              <a:rPr lang="el-GR" altLang="zh-CN" sz="2400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l-GR" altLang="zh-CN" sz="2400" i="1" kern="1050" dirty="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+mn-ea"/>
              </a:rPr>
              <a:t>ρ</a:t>
            </a:r>
            <a:r>
              <a:rPr lang="zh-CN" altLang="en-US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以及</a:t>
            </a:r>
            <a:r>
              <a:rPr lang="en-US" altLang="zh-CN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Q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9B8F6B1-1B46-BEF6-B654-DCA3D8303C74}"/>
              </a:ext>
            </a:extLst>
          </p:cNvPr>
          <p:cNvSpPr txBox="1"/>
          <p:nvPr/>
        </p:nvSpPr>
        <p:spPr>
          <a:xfrm>
            <a:off x="332106" y="1038272"/>
            <a:ext cx="1128121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特点：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正反馈: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信息素的正反馈机制使得算法能够快速发现较好的解 </a:t>
            </a:r>
            <a:endParaRPr lang="en-US" altLang="zh-CN" sz="24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分布式: </a:t>
            </a:r>
            <a:r>
              <a:rPr lang="zh-CN" altLang="en-US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算法具有良好的分布式计算特性，易于并行实现</a:t>
            </a:r>
            <a:endParaRPr lang="en-US" altLang="zh-CN" sz="24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kern="1050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启发式搜索: </a:t>
            </a:r>
            <a:r>
              <a:rPr lang="zh-CN" altLang="en-US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算法结合了启发式搜索和概率选择机制，能够有效地探索解空间</a:t>
            </a:r>
            <a:endParaRPr lang="en-US" altLang="zh-CN" sz="24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800" dirty="0"/>
          </a:p>
          <a:p>
            <a:pPr marL="0" lvl="1"/>
            <a:r>
              <a:rPr lang="zh-CN" altLang="en-US" sz="2800" b="1" dirty="0">
                <a:solidFill>
                  <a:srgbClr val="FF0000"/>
                </a:solidFill>
              </a:rPr>
              <a:t>应用领域：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包括但不限于</a:t>
            </a:r>
            <a:endParaRPr lang="en-US" altLang="zh-CN" sz="2800" b="1" dirty="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旅行商问题</a:t>
            </a:r>
            <a:endParaRPr lang="en-US" altLang="zh-CN" sz="2400" kern="1050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kern="1050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车辆路径问题</a:t>
            </a:r>
            <a:r>
              <a:rPr lang="en-US" altLang="zh-CN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为一系列客户分配车辆，使得总成本最低</a:t>
            </a:r>
            <a:endParaRPr lang="en-US" altLang="zh-CN" sz="24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kern="1050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图像分割、特征提取和边缘检测</a:t>
            </a:r>
            <a:endParaRPr lang="en-US" altLang="zh-CN" sz="2400" kern="1050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kern="1050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机器学习</a:t>
            </a:r>
            <a:r>
              <a:rPr lang="en-US" altLang="zh-CN" sz="2400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用于数据聚类、分类等问题</a:t>
            </a:r>
            <a:endParaRPr lang="zh-CN" altLang="en-US" sz="28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59DEAB-5B46-CE9B-76EB-DBDAE6BB04AF}"/>
              </a:ext>
            </a:extLst>
          </p:cNvPr>
          <p:cNvGrpSpPr/>
          <p:nvPr/>
        </p:nvGrpSpPr>
        <p:grpSpPr>
          <a:xfrm>
            <a:off x="138136" y="109441"/>
            <a:ext cx="5689600" cy="885600"/>
            <a:chOff x="406400" y="2790333"/>
            <a:chExt cx="5689600" cy="8856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8866825-6D50-7144-A03C-A071B4DB0900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矩形: 圆角 4">
              <a:extLst>
                <a:ext uri="{FF2B5EF4-FFF2-40B4-BE49-F238E27FC236}">
                  <a16:creationId xmlns:a16="http://schemas.microsoft.com/office/drawing/2014/main" id="{1D11B491-E971-FB60-54C8-0369292B11CE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蚁群算法的特点和应用领域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57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8BBF69-1E78-C29D-93F3-B8DEF418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62" y="1419070"/>
            <a:ext cx="7986960" cy="4437200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18947B-0681-6D10-2E8E-1937AF1B32E8}"/>
              </a:ext>
            </a:extLst>
          </p:cNvPr>
          <p:cNvSpPr/>
          <p:nvPr/>
        </p:nvSpPr>
        <p:spPr>
          <a:xfrm>
            <a:off x="107480" y="277136"/>
            <a:ext cx="6539899" cy="74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遗传算法和蚁群算法比较（</a:t>
            </a:r>
            <a:r>
              <a:rPr lang="en-US" altLang="zh-CN" sz="3200" b="1" dirty="0"/>
              <a:t>TSP</a:t>
            </a:r>
            <a:r>
              <a:rPr lang="zh-CN" altLang="en-US" sz="3200" b="1" dirty="0"/>
              <a:t>）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1001F2F-6860-8508-A2C0-537C9AE75FCE}"/>
              </a:ext>
            </a:extLst>
          </p:cNvPr>
          <p:cNvSpPr/>
          <p:nvPr/>
        </p:nvSpPr>
        <p:spPr>
          <a:xfrm>
            <a:off x="5852242" y="2319390"/>
            <a:ext cx="696649" cy="342129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0E3E7A3-BAA3-4A25-883A-3EBA9D628E8F}"/>
              </a:ext>
            </a:extLst>
          </p:cNvPr>
          <p:cNvSpPr/>
          <p:nvPr/>
        </p:nvSpPr>
        <p:spPr>
          <a:xfrm>
            <a:off x="2792850" y="2342508"/>
            <a:ext cx="760288" cy="342129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07CC62-80CA-6F98-AB9B-57E8DC534CA5}"/>
              </a:ext>
            </a:extLst>
          </p:cNvPr>
          <p:cNvSpPr/>
          <p:nvPr/>
        </p:nvSpPr>
        <p:spPr>
          <a:xfrm>
            <a:off x="5053154" y="2319390"/>
            <a:ext cx="760288" cy="34088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3F96444-0F8A-C260-0EAE-0D334F2770F3}"/>
              </a:ext>
            </a:extLst>
          </p:cNvPr>
          <p:cNvSpPr/>
          <p:nvPr/>
        </p:nvSpPr>
        <p:spPr>
          <a:xfrm>
            <a:off x="7983862" y="2319390"/>
            <a:ext cx="760288" cy="344441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DC3156C-6756-0339-F1F1-DF416C9CD4CB}"/>
              </a:ext>
            </a:extLst>
          </p:cNvPr>
          <p:cNvSpPr/>
          <p:nvPr/>
        </p:nvSpPr>
        <p:spPr>
          <a:xfrm>
            <a:off x="4301145" y="2354925"/>
            <a:ext cx="713209" cy="340887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564FFF5-C261-A0D3-349F-267D05237054}"/>
              </a:ext>
            </a:extLst>
          </p:cNvPr>
          <p:cNvSpPr/>
          <p:nvPr/>
        </p:nvSpPr>
        <p:spPr>
          <a:xfrm>
            <a:off x="7260126" y="2354925"/>
            <a:ext cx="713209" cy="342000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FC32E50-FE05-EAF8-DC46-1881C0741718}"/>
              </a:ext>
            </a:extLst>
          </p:cNvPr>
          <p:cNvSpPr/>
          <p:nvPr/>
        </p:nvSpPr>
        <p:spPr>
          <a:xfrm>
            <a:off x="107480" y="277136"/>
            <a:ext cx="6539899" cy="74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机器人规划路线的仿真实验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5DA732-5675-4574-A65A-ECB55FFF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7" y="1596913"/>
            <a:ext cx="5334273" cy="47627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2F1A13-DAAE-3341-99B4-2E21830B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295" y="1596913"/>
            <a:ext cx="5334274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B6EC5F-A72E-16CC-1658-664C69BC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942"/>
          <a:stretch/>
        </p:blipFill>
        <p:spPr>
          <a:xfrm>
            <a:off x="4581736" y="105051"/>
            <a:ext cx="7424577" cy="4038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69CF55-ED63-BF42-B527-257F9CF2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78" y="4087894"/>
            <a:ext cx="2847975" cy="2628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0C4606-4BF4-73B0-F93C-E1EC6C7E7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9" y="2796050"/>
            <a:ext cx="2847975" cy="2628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BDE93E-2264-97AA-F98D-15E09BC8E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69" y="2946050"/>
            <a:ext cx="2847975" cy="2628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3DD754-6386-AA91-053B-2657A10DB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9" y="3096050"/>
            <a:ext cx="2847975" cy="262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74AB13-BC9D-9460-BA9E-61D6CED61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69" y="3246050"/>
            <a:ext cx="2847975" cy="2628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7A0968-BF77-18EE-395A-93FA835CD0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9" y="3396050"/>
            <a:ext cx="2847975" cy="2628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CCEEB8-AB3F-47B3-7DCC-CE2252305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69" y="3546050"/>
            <a:ext cx="2847975" cy="2628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194D0F-165A-728E-888B-2EFA658EBE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69" y="3696050"/>
            <a:ext cx="2847975" cy="2628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5B0C8C-7D52-D692-7767-3E3C5FC24B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69" y="3846050"/>
            <a:ext cx="2847975" cy="2628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73B982-E0CF-2068-172E-7981365AFE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69" y="3996050"/>
            <a:ext cx="2847975" cy="262890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ADE39C-3A7A-7A54-CED1-4784E90CE054}"/>
              </a:ext>
            </a:extLst>
          </p:cNvPr>
          <p:cNvSpPr/>
          <p:nvPr/>
        </p:nvSpPr>
        <p:spPr>
          <a:xfrm>
            <a:off x="107480" y="277136"/>
            <a:ext cx="4156295" cy="7442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图像边缘检测</a:t>
            </a:r>
          </a:p>
        </p:txBody>
      </p:sp>
    </p:spTree>
    <p:extLst>
      <p:ext uri="{BB962C8B-B14F-4D97-AF65-F5344CB8AC3E}">
        <p14:creationId xmlns:p14="http://schemas.microsoft.com/office/powerpoint/2010/main" val="28628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3F9C35-B8F3-283B-1FEF-2F78D92B4A1C}"/>
              </a:ext>
            </a:extLst>
          </p:cNvPr>
          <p:cNvGrpSpPr/>
          <p:nvPr/>
        </p:nvGrpSpPr>
        <p:grpSpPr>
          <a:xfrm>
            <a:off x="2142593" y="1820829"/>
            <a:ext cx="7286625" cy="4429125"/>
            <a:chOff x="2142593" y="1820829"/>
            <a:chExt cx="7286625" cy="4429125"/>
          </a:xfrm>
        </p:grpSpPr>
        <p:sp>
          <p:nvSpPr>
            <p:cNvPr id="3" name="流程图: 直接访问存储器 2">
              <a:hlinkClick r:id="rId2" action="ppaction://hlinksldjump"/>
              <a:extLst>
                <a:ext uri="{FF2B5EF4-FFF2-40B4-BE49-F238E27FC236}">
                  <a16:creationId xmlns:a16="http://schemas.microsoft.com/office/drawing/2014/main" id="{855388BE-847C-9EB0-68B2-B66539922B3D}"/>
                </a:ext>
              </a:extLst>
            </p:cNvPr>
            <p:cNvSpPr/>
            <p:nvPr/>
          </p:nvSpPr>
          <p:spPr>
            <a:xfrm>
              <a:off x="2142593" y="1820829"/>
              <a:ext cx="1285875" cy="4429125"/>
            </a:xfrm>
            <a:prstGeom prst="flowChartMagneticDrum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蚂蚁系统</a:t>
              </a:r>
            </a:p>
          </p:txBody>
        </p:sp>
        <p:sp>
          <p:nvSpPr>
            <p:cNvPr id="4" name="流程图: 直接访问存储器 3">
              <a:hlinkClick r:id="rId3" action="ppaction://hlinksldjump"/>
              <a:extLst>
                <a:ext uri="{FF2B5EF4-FFF2-40B4-BE49-F238E27FC236}">
                  <a16:creationId xmlns:a16="http://schemas.microsoft.com/office/drawing/2014/main" id="{42344354-5C2B-EDDB-43AB-D31AC78FFEB2}"/>
                </a:ext>
              </a:extLst>
            </p:cNvPr>
            <p:cNvSpPr/>
            <p:nvPr/>
          </p:nvSpPr>
          <p:spPr>
            <a:xfrm>
              <a:off x="3142718" y="1820829"/>
              <a:ext cx="1285875" cy="4429125"/>
            </a:xfrm>
            <a:prstGeom prst="flowChartMagneticDrum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精华蚂蚁系统</a:t>
              </a:r>
            </a:p>
          </p:txBody>
        </p:sp>
        <p:sp>
          <p:nvSpPr>
            <p:cNvPr id="5" name="流程图: 直接访问存储器 4">
              <a:hlinkClick r:id="" action="ppaction://noaction"/>
              <a:extLst>
                <a:ext uri="{FF2B5EF4-FFF2-40B4-BE49-F238E27FC236}">
                  <a16:creationId xmlns:a16="http://schemas.microsoft.com/office/drawing/2014/main" id="{E80E22B1-33CE-F6FD-8072-0332C70DCAA8}"/>
                </a:ext>
              </a:extLst>
            </p:cNvPr>
            <p:cNvSpPr/>
            <p:nvPr/>
          </p:nvSpPr>
          <p:spPr>
            <a:xfrm>
              <a:off x="4142843" y="1820829"/>
              <a:ext cx="1285875" cy="4429125"/>
            </a:xfrm>
            <a:prstGeom prst="flowChartMagneticDru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基于排列的蚂蚁系统</a:t>
              </a:r>
            </a:p>
          </p:txBody>
        </p:sp>
        <p:sp>
          <p:nvSpPr>
            <p:cNvPr id="6" name="流程图: 直接访问存储器 5">
              <a:hlinkClick r:id="" action="ppaction://noaction"/>
              <a:extLst>
                <a:ext uri="{FF2B5EF4-FFF2-40B4-BE49-F238E27FC236}">
                  <a16:creationId xmlns:a16="http://schemas.microsoft.com/office/drawing/2014/main" id="{8E96BCA9-5BC9-2B73-79AD-0E0EC091DC3D}"/>
                </a:ext>
              </a:extLst>
            </p:cNvPr>
            <p:cNvSpPr/>
            <p:nvPr/>
          </p:nvSpPr>
          <p:spPr>
            <a:xfrm>
              <a:off x="5142968" y="1820829"/>
              <a:ext cx="1285875" cy="4429125"/>
            </a:xfrm>
            <a:prstGeom prst="flowChartMagneticDrum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最大最小蚂蚁系统</a:t>
              </a:r>
            </a:p>
          </p:txBody>
        </p:sp>
        <p:sp>
          <p:nvSpPr>
            <p:cNvPr id="7" name="流程图: 直接访问存储器 6">
              <a:hlinkClick r:id="" action="ppaction://noaction"/>
              <a:extLst>
                <a:ext uri="{FF2B5EF4-FFF2-40B4-BE49-F238E27FC236}">
                  <a16:creationId xmlns:a16="http://schemas.microsoft.com/office/drawing/2014/main" id="{A1995ECF-2AC7-6AAA-9BC6-B4548339F8CD}"/>
                </a:ext>
              </a:extLst>
            </p:cNvPr>
            <p:cNvSpPr/>
            <p:nvPr/>
          </p:nvSpPr>
          <p:spPr>
            <a:xfrm>
              <a:off x="6143093" y="1820829"/>
              <a:ext cx="1285875" cy="4429125"/>
            </a:xfrm>
            <a:prstGeom prst="flowChartMagneticDru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蚁群系统</a:t>
              </a:r>
            </a:p>
          </p:txBody>
        </p:sp>
        <p:sp>
          <p:nvSpPr>
            <p:cNvPr id="8" name="流程图: 直接访问存储器 7">
              <a:hlinkClick r:id="" action="ppaction://noaction"/>
              <a:extLst>
                <a:ext uri="{FF2B5EF4-FFF2-40B4-BE49-F238E27FC236}">
                  <a16:creationId xmlns:a16="http://schemas.microsoft.com/office/drawing/2014/main" id="{D3F95459-A4A4-0BB2-FA86-1871E06BC481}"/>
                </a:ext>
              </a:extLst>
            </p:cNvPr>
            <p:cNvSpPr/>
            <p:nvPr/>
          </p:nvSpPr>
          <p:spPr>
            <a:xfrm>
              <a:off x="7143218" y="1820829"/>
              <a:ext cx="1285875" cy="44291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4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连续正交蚁群系统</a:t>
              </a:r>
            </a:p>
          </p:txBody>
        </p:sp>
        <p:sp>
          <p:nvSpPr>
            <p:cNvPr id="9" name="流程图: 直接访问存储器 8">
              <a:extLst>
                <a:ext uri="{FF2B5EF4-FFF2-40B4-BE49-F238E27FC236}">
                  <a16:creationId xmlns:a16="http://schemas.microsoft.com/office/drawing/2014/main" id="{923C2C78-45C5-01DA-26CB-93B614B03D52}"/>
                </a:ext>
              </a:extLst>
            </p:cNvPr>
            <p:cNvSpPr/>
            <p:nvPr/>
          </p:nvSpPr>
          <p:spPr>
            <a:xfrm>
              <a:off x="8143343" y="1820829"/>
              <a:ext cx="1285875" cy="4429125"/>
            </a:xfrm>
            <a:prstGeom prst="flowChartMagneticDrum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……</a:t>
              </a:r>
              <a:endParaRPr lang="zh-CN" altLang="en-US" sz="2400" b="1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E535BB-DC02-76CC-A4C5-2B6731231782}"/>
              </a:ext>
            </a:extLst>
          </p:cNvPr>
          <p:cNvGrpSpPr/>
          <p:nvPr/>
        </p:nvGrpSpPr>
        <p:grpSpPr>
          <a:xfrm>
            <a:off x="138136" y="109441"/>
            <a:ext cx="5689600" cy="885600"/>
            <a:chOff x="406400" y="2790333"/>
            <a:chExt cx="5689600" cy="88560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267772E-686A-0194-8D2E-1B429B455DB0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矩形: 圆角 4">
              <a:extLst>
                <a:ext uri="{FF2B5EF4-FFF2-40B4-BE49-F238E27FC236}">
                  <a16:creationId xmlns:a16="http://schemas.microsoft.com/office/drawing/2014/main" id="{7064422D-2CC2-F472-43F8-7E388D876D2E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kern="1200" dirty="0"/>
                <a:t>蚁群算法的改进版本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9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CAF8A2-4B97-E7EC-364A-C4D6BF86E63E}"/>
              </a:ext>
            </a:extLst>
          </p:cNvPr>
          <p:cNvSpPr txBox="1"/>
          <p:nvPr/>
        </p:nvSpPr>
        <p:spPr>
          <a:xfrm>
            <a:off x="542924" y="243436"/>
            <a:ext cx="10810019" cy="237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填空题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）蚁群算法模拟了自然界中</a:t>
            </a:r>
            <a:r>
              <a:rPr lang="en-US" altLang="zh-CN" sz="24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过程而提出，可以解决</a:t>
            </a:r>
            <a:r>
              <a:rPr lang="en-US" altLang="zh-CN" sz="2400" u="sng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）蚁群算法需要一个记忆空间，称为</a:t>
            </a:r>
            <a:r>
              <a:rPr lang="en-US" altLang="zh-CN" sz="24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，表示已经过的路径。判断选择城市的主要依据有</a:t>
            </a:r>
            <a:r>
              <a:rPr lang="en-US" altLang="zh-CN" sz="24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，前者代表</a:t>
            </a:r>
            <a:r>
              <a:rPr lang="en-US" altLang="zh-CN" sz="24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愿望，后者代表</a:t>
            </a:r>
            <a:r>
              <a:rPr lang="en-US" altLang="zh-CN" sz="2400" u="sng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愿望，反映了问题求解过程中经验的积累。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F39E13-2E65-572E-C84B-FC758A9215AB}"/>
              </a:ext>
            </a:extLst>
          </p:cNvPr>
          <p:cNvSpPr txBox="1"/>
          <p:nvPr/>
        </p:nvSpPr>
        <p:spPr>
          <a:xfrm>
            <a:off x="1581149" y="3628415"/>
            <a:ext cx="9029701" cy="131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蚂蚁觅食，组合优化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禁忌列表，能见度，虚拟信息素，启发式，获知式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-2147482624" descr="4-1">
            <a:extLst>
              <a:ext uri="{FF2B5EF4-FFF2-40B4-BE49-F238E27FC236}">
                <a16:creationId xmlns:a16="http://schemas.microsoft.com/office/drawing/2014/main" id="{8EDE3945-C9B9-9389-1A69-8F5C1503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33" y="1044719"/>
            <a:ext cx="10059978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文本框 7">
            <a:extLst>
              <a:ext uri="{FF2B5EF4-FFF2-40B4-BE49-F238E27FC236}">
                <a16:creationId xmlns:a16="http://schemas.microsoft.com/office/drawing/2014/main" id="{562EF06A-1091-FDAA-F26F-075487FA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15888"/>
            <a:ext cx="446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</a:rPr>
              <a:t>蚁群寻找食物过程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79E47D-0767-804A-1565-939A599F7CF9}"/>
              </a:ext>
            </a:extLst>
          </p:cNvPr>
          <p:cNvGrpSpPr/>
          <p:nvPr/>
        </p:nvGrpSpPr>
        <p:grpSpPr>
          <a:xfrm>
            <a:off x="56353" y="115888"/>
            <a:ext cx="5689600" cy="885600"/>
            <a:chOff x="406400" y="1429533"/>
            <a:chExt cx="5689600" cy="8856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8C4413C-BCB5-48EA-77C7-99DA2C9C3C9D}"/>
                </a:ext>
              </a:extLst>
            </p:cNvPr>
            <p:cNvSpPr/>
            <p:nvPr/>
          </p:nvSpPr>
          <p:spPr>
            <a:xfrm>
              <a:off x="406400" y="14295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03533"/>
                <a:satOff val="33333"/>
                <a:lumOff val="-4902"/>
                <a:alphaOff val="0"/>
              </a:schemeClr>
            </a:fillRef>
            <a:effectRef idx="0">
              <a:schemeClr val="accent3">
                <a:hueOff val="903533"/>
                <a:satOff val="33333"/>
                <a:lumOff val="-4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E04CD365-8EFC-BD57-4BB6-B4D8168188B1}"/>
                </a:ext>
              </a:extLst>
            </p:cNvPr>
            <p:cNvSpPr txBox="1"/>
            <p:nvPr/>
          </p:nvSpPr>
          <p:spPr>
            <a:xfrm>
              <a:off x="449631" y="14727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b="1" kern="1200" dirty="0"/>
                <a:t>蚁群觅食过程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F07D433-ECBF-AD9F-A9AE-D6E0C517C4F5}"/>
              </a:ext>
            </a:extLst>
          </p:cNvPr>
          <p:cNvSpPr txBox="1"/>
          <p:nvPr/>
        </p:nvSpPr>
        <p:spPr>
          <a:xfrm>
            <a:off x="3246633" y="5031300"/>
            <a:ext cx="8846050" cy="1631216"/>
          </a:xfrm>
          <a:prstGeom prst="rect">
            <a:avLst/>
          </a:prstGeom>
          <a:blipFill>
            <a:blip r:embed="rId3"/>
            <a:tile tx="0" ty="0" sx="100000" sy="100000" flip="x" algn="tl"/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/>
              <a:t>生物个体都有路径依赖倾向，路径依赖是为了当下的效率。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但生物种群为了适应变化的环境，必然要产生离群者，用来探索新的可能。</a:t>
            </a:r>
            <a:endParaRPr lang="en-US" altLang="zh-CN" sz="2000" dirty="0"/>
          </a:p>
          <a:p>
            <a:r>
              <a:rPr lang="zh-CN" altLang="en-US" sz="2000" dirty="0"/>
              <a:t>离群者带来了新的未来，新的可能性。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29E68-130B-8A87-B55E-9143F1337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7988"/>
            <a:ext cx="11886568" cy="143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4000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9700" indent="-609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zh-CN" altLang="en-US" sz="2400" dirty="0">
                <a:solidFill>
                  <a:schemeClr val="tx2"/>
                </a:solidFill>
                <a:latin typeface="+mn-lt"/>
                <a:ea typeface="楷体_GB2312" pitchFamily="1" charset="-122"/>
              </a:rPr>
              <a:t>蚂蚁会释放一种称为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楷体_GB2312" pitchFamily="1" charset="-122"/>
              </a:rPr>
              <a:t>信息素</a:t>
            </a:r>
            <a:r>
              <a:rPr lang="zh-CN" altLang="en-US" sz="2400" dirty="0">
                <a:solidFill>
                  <a:schemeClr val="tx2"/>
                </a:solidFill>
                <a:latin typeface="+mn-lt"/>
                <a:ea typeface="楷体_GB2312" pitchFamily="1" charset="-122"/>
              </a:rPr>
              <a:t>的物质，实现相互通信</a:t>
            </a:r>
            <a:endParaRPr lang="en-US" altLang="zh-CN" sz="2400" dirty="0">
              <a:solidFill>
                <a:schemeClr val="tx2"/>
              </a:solidFill>
              <a:latin typeface="+mn-lt"/>
              <a:ea typeface="楷体_GB2312" pitchFamily="1" charset="-122"/>
            </a:endParaRPr>
          </a:p>
          <a:p>
            <a:pPr lvl="2" eaLnBrk="1" hangingPunct="1"/>
            <a:endParaRPr lang="en-US" altLang="zh-CN" sz="2400" dirty="0">
              <a:solidFill>
                <a:schemeClr val="tx2"/>
              </a:solidFill>
              <a:latin typeface="+mn-lt"/>
              <a:ea typeface="楷体_GB2312" pitchFamily="1" charset="-122"/>
            </a:endParaRPr>
          </a:p>
          <a:p>
            <a:pPr lvl="2" eaLnBrk="1" hangingPunct="1"/>
            <a:r>
              <a:rPr lang="zh-CN" altLang="en-US" sz="2400" dirty="0">
                <a:solidFill>
                  <a:schemeClr val="tx2"/>
                </a:solidFill>
                <a:latin typeface="+mn-lt"/>
                <a:ea typeface="楷体_GB2312" pitchFamily="1" charset="-122"/>
              </a:rPr>
              <a:t>蚂蚁在寻找食物的过程中往往是</a:t>
            </a:r>
            <a:r>
              <a:rPr lang="zh-CN" altLang="en-US" sz="2400" b="1" dirty="0">
                <a:solidFill>
                  <a:srgbClr val="0070C0"/>
                </a:solidFill>
                <a:latin typeface="+mn-lt"/>
                <a:ea typeface="楷体_GB2312" pitchFamily="1" charset="-122"/>
              </a:rPr>
              <a:t>随机选择路径</a:t>
            </a:r>
            <a:r>
              <a:rPr lang="zh-CN" altLang="en-US" sz="2400" dirty="0">
                <a:solidFill>
                  <a:schemeClr val="tx2"/>
                </a:solidFill>
                <a:latin typeface="+mn-lt"/>
                <a:ea typeface="楷体_GB2312" pitchFamily="1" charset="-122"/>
              </a:rPr>
              <a:t>的，但它们能感知当前地面上的信息素浓度，并倾向于往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楷体_GB2312" pitchFamily="1" charset="-122"/>
              </a:rPr>
              <a:t>信息素浓度高</a:t>
            </a:r>
            <a:r>
              <a:rPr lang="zh-CN" altLang="en-US" sz="2400" dirty="0">
                <a:solidFill>
                  <a:schemeClr val="tx2"/>
                </a:solidFill>
                <a:latin typeface="+mn-lt"/>
                <a:ea typeface="楷体_GB2312" pitchFamily="1" charset="-122"/>
              </a:rPr>
              <a:t>的方向行进</a:t>
            </a:r>
            <a:r>
              <a:rPr lang="zh-CN" altLang="en-US" sz="2400" dirty="0">
                <a:latin typeface="+mn-lt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+mn-lt"/>
              <a:ea typeface="楷体_GB2312" pitchFamily="1" charset="-122"/>
              <a:sym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96F3CC-8B29-0DAE-7A5F-40AB0E80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78212"/>
            <a:ext cx="12192000" cy="41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9700" indent="-609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  <a:sym typeface="Times New Roman" panose="02020603050405020304" pitchFamily="18" charset="0"/>
              </a:rPr>
              <a:t>影响信息素浓度的因素：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  <a:sym typeface="Times New Roman" panose="02020603050405020304" pitchFamily="18" charset="0"/>
            </a:endParaRPr>
          </a:p>
          <a:p>
            <a:pPr lvl="3"/>
            <a:r>
              <a:rPr lang="zh-CN" alt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1" charset="-122"/>
                <a:sym typeface="Times New Roman" panose="02020603050405020304" pitchFamily="18" charset="0"/>
              </a:rPr>
              <a:t>时间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  <a:sym typeface="Times New Roman" panose="02020603050405020304" pitchFamily="18" charset="0"/>
              </a:rPr>
              <a:t>：信息素会随时间逐渐挥发</a:t>
            </a:r>
            <a:endParaRPr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  <a:sym typeface="Times New Roman" panose="02020603050405020304" pitchFamily="18" charset="0"/>
            </a:endParaRPr>
          </a:p>
          <a:p>
            <a:pPr lvl="3"/>
            <a:r>
              <a:rPr lang="zh-CN" alt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1" charset="-122"/>
                <a:sym typeface="Times New Roman" panose="02020603050405020304" pitchFamily="18" charset="0"/>
              </a:rPr>
              <a:t>蚂蚁数量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  <a:sym typeface="Times New Roman" panose="02020603050405020304" pitchFamily="18" charset="0"/>
              </a:rPr>
              <a:t>：蚂蚁数量越多，信息素浓度越高</a:t>
            </a:r>
            <a:endParaRPr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  <a:sym typeface="Times New Roman" panose="02020603050405020304" pitchFamily="18" charset="0"/>
            </a:endParaRPr>
          </a:p>
          <a:p>
            <a:pPr lvl="3"/>
            <a:r>
              <a:rPr lang="zh-CN" alt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1" charset="-122"/>
                <a:sym typeface="Times New Roman" panose="02020603050405020304" pitchFamily="18" charset="0"/>
              </a:rPr>
              <a:t>路径长度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  <a:sym typeface="Times New Roman" panose="02020603050405020304" pitchFamily="18" charset="0"/>
              </a:rPr>
              <a:t>：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短路径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上蚂蚁的往返时间比较短，单位时间内经过该路径的蚂蚁多，所以信息素的浓度比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长路径</a:t>
            </a:r>
            <a:r>
              <a:rPr lang="zh-CN" alt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1" charset="-122"/>
              </a:rPr>
              <a:t>高</a:t>
            </a:r>
            <a:r>
              <a:rPr lang="zh-CN" altLang="en-US" sz="2200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en-US" altLang="zh-CN" sz="2200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lvl="3"/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  <a:sym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随着时间的推移：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lvl="3"/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短路径上的信息素浓度逐渐增加（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正反馈机制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endParaRPr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lvl="3"/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长路径上的信息素浓度逐渐减少（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负反馈机制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endParaRPr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lvl="3"/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最终所有的蚂蚁都在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最短路径</a:t>
            </a:r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上行进。</a:t>
            </a:r>
            <a:endParaRPr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  <a:sym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603CB4-3B63-E320-5A9E-004A1CBFC61F}"/>
              </a:ext>
            </a:extLst>
          </p:cNvPr>
          <p:cNvGrpSpPr/>
          <p:nvPr/>
        </p:nvGrpSpPr>
        <p:grpSpPr>
          <a:xfrm>
            <a:off x="208753" y="-20843"/>
            <a:ext cx="5689600" cy="885600"/>
            <a:chOff x="406400" y="1429533"/>
            <a:chExt cx="5689600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BD0B289-8217-D5C2-B029-2E14431FD3E6}"/>
                </a:ext>
              </a:extLst>
            </p:cNvPr>
            <p:cNvSpPr/>
            <p:nvPr/>
          </p:nvSpPr>
          <p:spPr>
            <a:xfrm>
              <a:off x="406400" y="14295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03533"/>
                <a:satOff val="33333"/>
                <a:lumOff val="-4902"/>
                <a:alphaOff val="0"/>
              </a:schemeClr>
            </a:fillRef>
            <a:effectRef idx="0">
              <a:schemeClr val="accent3">
                <a:hueOff val="903533"/>
                <a:satOff val="33333"/>
                <a:lumOff val="-4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6013DFB5-EE4D-8157-F821-72A76B4EB682}"/>
                </a:ext>
              </a:extLst>
            </p:cNvPr>
            <p:cNvSpPr txBox="1"/>
            <p:nvPr/>
          </p:nvSpPr>
          <p:spPr>
            <a:xfrm>
              <a:off x="449631" y="14727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b="1" kern="1200" dirty="0"/>
                <a:t>研究后发现：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4FE7BD5-CF91-D7CC-50BD-63664F11B705}"/>
              </a:ext>
            </a:extLst>
          </p:cNvPr>
          <p:cNvGrpSpPr/>
          <p:nvPr/>
        </p:nvGrpSpPr>
        <p:grpSpPr>
          <a:xfrm>
            <a:off x="2452687" y="1713280"/>
            <a:ext cx="7286625" cy="4643438"/>
            <a:chOff x="775785" y="1384746"/>
            <a:chExt cx="7286625" cy="4643438"/>
          </a:xfrm>
        </p:grpSpPr>
        <p:sp>
          <p:nvSpPr>
            <p:cNvPr id="40" name="圆柱形 39">
              <a:extLst>
                <a:ext uri="{FF2B5EF4-FFF2-40B4-BE49-F238E27FC236}">
                  <a16:creationId xmlns:a16="http://schemas.microsoft.com/office/drawing/2014/main" id="{CA7FDB9D-8384-194A-B213-608FB9AAC964}"/>
                </a:ext>
              </a:extLst>
            </p:cNvPr>
            <p:cNvSpPr/>
            <p:nvPr/>
          </p:nvSpPr>
          <p:spPr>
            <a:xfrm>
              <a:off x="775785" y="1384746"/>
              <a:ext cx="3000375" cy="85725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自然界蚂蚁觅食行为</a:t>
              </a:r>
            </a:p>
          </p:txBody>
        </p:sp>
        <p:sp>
          <p:nvSpPr>
            <p:cNvPr id="41" name="圆柱形 40">
              <a:extLst>
                <a:ext uri="{FF2B5EF4-FFF2-40B4-BE49-F238E27FC236}">
                  <a16:creationId xmlns:a16="http://schemas.microsoft.com/office/drawing/2014/main" id="{A2B0478B-00A0-0D2A-82A5-59EAEF677B59}"/>
                </a:ext>
              </a:extLst>
            </p:cNvPr>
            <p:cNvSpPr/>
            <p:nvPr/>
          </p:nvSpPr>
          <p:spPr>
            <a:xfrm>
              <a:off x="5062035" y="1384746"/>
              <a:ext cx="3000375" cy="857250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>
                  <a:solidFill>
                    <a:srgbClr val="FFFFFF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蚁群优化算法</a:t>
              </a:r>
            </a:p>
          </p:txBody>
        </p:sp>
        <p:sp>
          <p:nvSpPr>
            <p:cNvPr id="42" name="右箭头 41">
              <a:extLst>
                <a:ext uri="{FF2B5EF4-FFF2-40B4-BE49-F238E27FC236}">
                  <a16:creationId xmlns:a16="http://schemas.microsoft.com/office/drawing/2014/main" id="{E9359A1A-8E78-C015-5C56-F5E0E907B728}"/>
                </a:ext>
              </a:extLst>
            </p:cNvPr>
            <p:cNvSpPr/>
            <p:nvPr/>
          </p:nvSpPr>
          <p:spPr>
            <a:xfrm>
              <a:off x="3990472" y="1456185"/>
              <a:ext cx="785813" cy="71437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AutoShape 19">
              <a:extLst>
                <a:ext uri="{FF2B5EF4-FFF2-40B4-BE49-F238E27FC236}">
                  <a16:creationId xmlns:a16="http://schemas.microsoft.com/office/drawing/2014/main" id="{F9B5A573-F90C-075B-DF99-F2C888BA39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74235" y="4088803"/>
              <a:ext cx="2428875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 b="1" dirty="0">
                <a:solidFill>
                  <a:schemeClr val="bg1"/>
                </a:solidFill>
              </a:endParaRPr>
            </a:p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觅食空间</a:t>
              </a:r>
            </a:p>
            <a:p>
              <a:pPr algn="ctr" eaLnBrk="1" hangingPunct="1">
                <a:defRPr/>
              </a:pP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AutoShape 16">
              <a:extLst>
                <a:ext uri="{FF2B5EF4-FFF2-40B4-BE49-F238E27FC236}">
                  <a16:creationId xmlns:a16="http://schemas.microsoft.com/office/drawing/2014/main" id="{8A6A81ED-38BF-D6AB-024C-A4BC69FD11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76346" y="2637284"/>
              <a:ext cx="2643188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搜索空间的一组有效解</a:t>
              </a:r>
            </a:p>
          </p:txBody>
        </p:sp>
        <p:sp>
          <p:nvSpPr>
            <p:cNvPr id="57" name="AutoShape 16">
              <a:extLst>
                <a:ext uri="{FF2B5EF4-FFF2-40B4-BE49-F238E27FC236}">
                  <a16:creationId xmlns:a16="http://schemas.microsoft.com/office/drawing/2014/main" id="{75421005-EF49-D4C4-D458-4B93A8622F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76346" y="4119215"/>
              <a:ext cx="2643188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问题的搜索空间</a:t>
              </a:r>
            </a:p>
          </p:txBody>
        </p:sp>
        <p:sp>
          <p:nvSpPr>
            <p:cNvPr id="58" name="AutoShape 16">
              <a:extLst>
                <a:ext uri="{FF2B5EF4-FFF2-40B4-BE49-F238E27FC236}">
                  <a16:creationId xmlns:a16="http://schemas.microsoft.com/office/drawing/2014/main" id="{6D962846-AB2C-079A-399F-AF9B9BED28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76346" y="5456684"/>
              <a:ext cx="2643188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信息素浓度变量</a:t>
              </a:r>
            </a:p>
          </p:txBody>
        </p:sp>
        <p:sp>
          <p:nvSpPr>
            <p:cNvPr id="59" name="AutoShape 16">
              <a:extLst>
                <a:ext uri="{FF2B5EF4-FFF2-40B4-BE49-F238E27FC236}">
                  <a16:creationId xmlns:a16="http://schemas.microsoft.com/office/drawing/2014/main" id="{704982E0-2FD9-96D4-5B79-6A321107C1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63647" y="3404840"/>
              <a:ext cx="2643188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</a:rPr>
                <a:t>一个有效解</a:t>
              </a:r>
            </a:p>
          </p:txBody>
        </p:sp>
        <p:sp>
          <p:nvSpPr>
            <p:cNvPr id="60" name="AutoShape 16">
              <a:extLst>
                <a:ext uri="{FF2B5EF4-FFF2-40B4-BE49-F238E27FC236}">
                  <a16:creationId xmlns:a16="http://schemas.microsoft.com/office/drawing/2014/main" id="{E5F8A92C-6912-E892-8ADE-F4EDD608BE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76346" y="4742309"/>
              <a:ext cx="2643188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</a:rPr>
                <a:t>问题的最优解</a:t>
              </a:r>
            </a:p>
          </p:txBody>
        </p:sp>
        <p:sp>
          <p:nvSpPr>
            <p:cNvPr id="62" name="AutoShape 19">
              <a:extLst>
                <a:ext uri="{FF2B5EF4-FFF2-40B4-BE49-F238E27FC236}">
                  <a16:creationId xmlns:a16="http://schemas.microsoft.com/office/drawing/2014/main" id="{BD26735C-4F1D-5259-2365-31553B97C6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74235" y="2599184"/>
              <a:ext cx="2428875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蚁群</a:t>
              </a:r>
            </a:p>
          </p:txBody>
        </p: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84A70C0B-E93E-473D-57AB-3CFD33ABA2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1535" y="5456684"/>
              <a:ext cx="2428875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>
                  <a:solidFill>
                    <a:schemeClr val="bg1"/>
                  </a:solidFill>
                </a:rPr>
                <a:t>信息素</a:t>
              </a:r>
            </a:p>
          </p:txBody>
        </p:sp>
        <p:sp>
          <p:nvSpPr>
            <p:cNvPr id="64" name="AutoShape 19">
              <a:extLst>
                <a:ext uri="{FF2B5EF4-FFF2-40B4-BE49-F238E27FC236}">
                  <a16:creationId xmlns:a16="http://schemas.microsoft.com/office/drawing/2014/main" id="{8908AE4D-68CE-F0C5-113B-631A4AB2FA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74235" y="3384237"/>
              <a:ext cx="2428875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蚂蚁所走的一条路径</a:t>
              </a:r>
            </a:p>
          </p:txBody>
        </p:sp>
        <p:sp>
          <p:nvSpPr>
            <p:cNvPr id="65" name="AutoShape 19">
              <a:extLst>
                <a:ext uri="{FF2B5EF4-FFF2-40B4-BE49-F238E27FC236}">
                  <a16:creationId xmlns:a16="http://schemas.microsoft.com/office/drawing/2014/main" id="{8A8E3E34-74A5-B505-C095-353D1110F7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1535" y="4742309"/>
              <a:ext cx="2428875" cy="56991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找到的最短路径</a:t>
              </a: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ADF2804-A0A0-5EDB-99BA-7A1089301F61}"/>
                </a:ext>
              </a:extLst>
            </p:cNvPr>
            <p:cNvSpPr/>
            <p:nvPr/>
          </p:nvSpPr>
          <p:spPr>
            <a:xfrm>
              <a:off x="3919035" y="2599184"/>
              <a:ext cx="928687" cy="3429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800" b="1" dirty="0">
                  <a:latin typeface="华文彩云" pitchFamily="2" charset="-122"/>
                  <a:ea typeface="华文彩云" pitchFamily="2" charset="-122"/>
                </a:rPr>
                <a:t>对应关系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18E4D0-9F09-9705-B9EF-4EF678A1C4E3}"/>
              </a:ext>
            </a:extLst>
          </p:cNvPr>
          <p:cNvGrpSpPr/>
          <p:nvPr/>
        </p:nvGrpSpPr>
        <p:grpSpPr>
          <a:xfrm>
            <a:off x="145099" y="180202"/>
            <a:ext cx="5689600" cy="885600"/>
            <a:chOff x="406400" y="2790333"/>
            <a:chExt cx="5689600" cy="88560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89BE928-5F8F-B94B-ECC6-C2FAD65268F7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9327B511-FCC4-28F2-A43D-4E305B21C858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b="1" kern="1200" dirty="0"/>
                <a:t>蚁群算法的基本原理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F8814-05CD-376E-1DD9-08BE03B7C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264E0AE-644F-D6A6-A52D-691B685DA7F6}"/>
              </a:ext>
            </a:extLst>
          </p:cNvPr>
          <p:cNvSpPr/>
          <p:nvPr/>
        </p:nvSpPr>
        <p:spPr>
          <a:xfrm>
            <a:off x="0" y="1354221"/>
            <a:ext cx="12096751" cy="4996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每只</a:t>
            </a:r>
            <a:r>
              <a:rPr lang="zh-CN" altLang="en-US" sz="2600" b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人工蚂蚁</a:t>
            </a:r>
            <a:r>
              <a:rPr lang="zh-CN" altLang="en-US" sz="2600" b="1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独立、并行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地搜索自己所走的路径，当它们碰到</a:t>
            </a:r>
            <a:r>
              <a:rPr lang="zh-CN" altLang="en-US" sz="2600" b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未走过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的路口时，会</a:t>
            </a:r>
            <a:r>
              <a:rPr lang="zh-CN" altLang="en-US" sz="2600" b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随机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选择一条路径前行，同时释放信息素。</a:t>
            </a:r>
            <a:endParaRPr lang="en-US" altLang="zh-CN" sz="26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  <a:defRPr/>
            </a:pPr>
            <a:endParaRPr lang="en-US" altLang="zh-CN" sz="26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当后续蚂蚁来到这个路口时，会以</a:t>
            </a:r>
            <a:r>
              <a:rPr lang="zh-CN" altLang="en-US" sz="2600" b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相对较大的概率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600" b="1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信息素浓度大的路径</a:t>
            </a:r>
            <a:r>
              <a:rPr lang="en-US" altLang="zh-CN" sz="2600" b="1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路径越短，信息素的浓度就越大</a:t>
            </a:r>
            <a:r>
              <a:rPr lang="en-US" altLang="zh-CN" sz="2600" b="1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，并在“行走路线”上留下信息素，影响后来的蚂蚁，形成</a:t>
            </a:r>
            <a:r>
              <a:rPr lang="zh-CN" altLang="en-US" sz="2600" b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正反馈机制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  <a:defRPr/>
            </a:pPr>
            <a:endParaRPr lang="en-US" altLang="zh-CN" sz="26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600" b="1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其他路径上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的信息素随着时间</a:t>
            </a:r>
            <a:r>
              <a:rPr lang="zh-CN" altLang="en-US" sz="2600" b="1" kern="1050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增加的少，挥发的多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，导致选择的蚂蚁越来越少，这是</a:t>
            </a:r>
            <a:r>
              <a:rPr lang="zh-CN" altLang="en-US" sz="2600" b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负反馈机制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  <a:defRPr/>
            </a:pPr>
            <a:endParaRPr lang="en-US" altLang="zh-CN" sz="2600" kern="105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5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最终整个蚁群集中到最优解的路线上，即找到</a:t>
            </a:r>
            <a:r>
              <a:rPr lang="zh-CN" altLang="en-US" sz="2600" b="1" kern="105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最优解</a:t>
            </a:r>
            <a:r>
              <a:rPr lang="zh-CN" altLang="en-US" sz="2600" kern="105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C8448A-BB64-8A49-E7F0-EB218EF13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03" t="53518" r="22883" b="8104"/>
          <a:stretch/>
        </p:blipFill>
        <p:spPr>
          <a:xfrm>
            <a:off x="7981951" y="180975"/>
            <a:ext cx="4114800" cy="1143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B7A4F14-F1BF-97CF-9CB8-B204DB6A4FF6}"/>
              </a:ext>
            </a:extLst>
          </p:cNvPr>
          <p:cNvGrpSpPr/>
          <p:nvPr/>
        </p:nvGrpSpPr>
        <p:grpSpPr>
          <a:xfrm>
            <a:off x="145098" y="180202"/>
            <a:ext cx="7426956" cy="885600"/>
            <a:chOff x="406400" y="2790333"/>
            <a:chExt cx="5689600" cy="8856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174BC8D-AD15-746C-A987-A525677266D4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80404ACB-F45F-7BDD-74C2-742917202098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000" b="1" kern="1200" dirty="0"/>
                <a:t>蚁群算法的基本原理</a:t>
              </a:r>
              <a:r>
                <a:rPr lang="en-US" altLang="zh-CN" sz="3000" b="1" dirty="0"/>
                <a:t>——</a:t>
              </a:r>
              <a:r>
                <a:rPr lang="zh-CN" altLang="en-US" sz="3000" b="1" kern="1200" dirty="0"/>
                <a:t>以</a:t>
              </a:r>
              <a:r>
                <a:rPr lang="en-US" altLang="zh-CN" sz="3000" b="1" kern="1200" dirty="0"/>
                <a:t>TSP</a:t>
              </a:r>
              <a:r>
                <a:rPr lang="zh-CN" altLang="en-US" sz="3000" b="1" kern="1200" dirty="0"/>
                <a:t>问题为例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8495129-ABAA-AE01-43A9-4F4C9F2B260B}"/>
              </a:ext>
            </a:extLst>
          </p:cNvPr>
          <p:cNvSpPr txBox="1"/>
          <p:nvPr/>
        </p:nvSpPr>
        <p:spPr>
          <a:xfrm>
            <a:off x="5753981" y="508151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【动画讲解蚁群优化算法的来源和原理！-哔哩哔哩】</a:t>
            </a:r>
            <a:endParaRPr lang="en-US" altLang="zh-CN" dirty="0"/>
          </a:p>
          <a:p>
            <a:r>
              <a:rPr lang="zh-CN" altLang="en-US" dirty="0"/>
              <a:t>https://b23.tv/OP866QG</a:t>
            </a:r>
          </a:p>
        </p:txBody>
      </p:sp>
    </p:spTree>
    <p:extLst>
      <p:ext uri="{BB962C8B-B14F-4D97-AF65-F5344CB8AC3E}">
        <p14:creationId xmlns:p14="http://schemas.microsoft.com/office/powerpoint/2010/main" val="38493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A953A-7FB0-53A7-1C1E-AC332C75A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C8DC4A-0798-B673-201C-D405C2F9E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8" y="-68261"/>
            <a:ext cx="13811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2318CE-7BCC-6668-697E-3A405C1C2417}"/>
              </a:ext>
            </a:extLst>
          </p:cNvPr>
          <p:cNvSpPr/>
          <p:nvPr/>
        </p:nvSpPr>
        <p:spPr>
          <a:xfrm>
            <a:off x="389242" y="1344647"/>
            <a:ext cx="11205369" cy="518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defRPr/>
            </a:pPr>
            <a:r>
              <a:rPr lang="zh-CN" altLang="en-US" sz="2800" b="1" kern="1050" dirty="0">
                <a:cs typeface="Times New Roman" panose="02020603050405020304" pitchFamily="18" charset="0"/>
                <a:sym typeface="+mn-ea"/>
              </a:rPr>
              <a:t>构建路径时</a:t>
            </a:r>
            <a:r>
              <a:rPr sz="2800" b="1" kern="1050" dirty="0"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sz="2800" b="1" kern="105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蚂蚁</a:t>
            </a:r>
            <a:r>
              <a:rPr lang="en-US" sz="2800" b="1" i="1" kern="105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sz="2800" b="1" kern="105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由当前城市</a:t>
            </a:r>
            <a:r>
              <a:rPr lang="en-US" sz="2800" b="1" i="1" kern="105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b="1" kern="10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走</a:t>
            </a:r>
            <a:r>
              <a:rPr sz="2800" b="1" kern="105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到下一个城市</a:t>
            </a:r>
            <a:r>
              <a:rPr lang="en-US" sz="2800" b="1" i="1" kern="105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sz="2800" b="1" kern="105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的决定因素有</a:t>
            </a:r>
            <a:r>
              <a:rPr lang="en-US" sz="2800" b="1" kern="10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algn="just">
              <a:lnSpc>
                <a:spcPts val="3000"/>
              </a:lnSpc>
              <a:defRPr/>
            </a:pPr>
            <a:endParaRPr sz="2800" kern="1050" dirty="0">
              <a:cs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  <a:defRPr/>
            </a:pPr>
            <a:r>
              <a:rPr sz="2800" b="1" kern="1050" dirty="0">
                <a:solidFill>
                  <a:srgbClr val="FF0000"/>
                </a:solidFill>
              </a:rPr>
              <a:t>1．禁忌列表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800" kern="1050" dirty="0">
                <a:cs typeface="Times New Roman" panose="02020603050405020304" pitchFamily="18" charset="0"/>
              </a:rPr>
              <a:t>     </a:t>
            </a:r>
            <a:r>
              <a:rPr sz="2800" kern="1050" dirty="0" err="1">
                <a:cs typeface="Times New Roman" panose="02020603050405020304" pitchFamily="18" charset="0"/>
              </a:rPr>
              <a:t>为了避免蚂蚁重复走入同一个城市</a:t>
            </a:r>
            <a:r>
              <a:rPr sz="2800" kern="1050" dirty="0">
                <a:cs typeface="Times New Roman" panose="02020603050405020304" pitchFamily="18" charset="0"/>
              </a:rPr>
              <a:t>，</a:t>
            </a:r>
            <a:r>
              <a:rPr lang="zh-CN" altLang="en-US" sz="2800" kern="1050" dirty="0">
                <a:cs typeface="Times New Roman" panose="02020603050405020304" pitchFamily="18" charset="0"/>
              </a:rPr>
              <a:t>每只蚂蚁配备一个禁忌列表，用来存放该蚂蚁已经走过的城市</a:t>
            </a:r>
            <a:r>
              <a:rPr sz="2800" kern="1050" dirty="0"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ts val="3000"/>
              </a:lnSpc>
              <a:defRPr/>
            </a:pPr>
            <a:endParaRPr lang="en-US" sz="2800" kern="1050" dirty="0"/>
          </a:p>
          <a:p>
            <a:pPr algn="just">
              <a:lnSpc>
                <a:spcPts val="3000"/>
              </a:lnSpc>
              <a:defRPr/>
            </a:pPr>
            <a:r>
              <a:rPr sz="2800" b="1" kern="1050" dirty="0">
                <a:solidFill>
                  <a:srgbClr val="FF0000"/>
                </a:solidFill>
              </a:rPr>
              <a:t>2．能见度</a:t>
            </a:r>
            <a:r>
              <a:rPr lang="zh-CN" altLang="en-US" sz="2800" b="1" kern="1050" dirty="0">
                <a:solidFill>
                  <a:srgbClr val="FF0000"/>
                </a:solidFill>
              </a:rPr>
              <a:t>（启发信息）</a:t>
            </a:r>
            <a:endParaRPr sz="2800" b="1" kern="105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kern="1050" dirty="0">
                <a:cs typeface="Times New Roman" panose="02020603050405020304" pitchFamily="18" charset="0"/>
              </a:rPr>
              <a:t>    </a:t>
            </a:r>
            <a:r>
              <a:rPr sz="2800" kern="1050" dirty="0" err="1">
                <a:cs typeface="Times New Roman" panose="02020603050405020304" pitchFamily="18" charset="0"/>
              </a:rPr>
              <a:t>定义为</a:t>
            </a:r>
            <a:r>
              <a:rPr lang="zh-CN" altLang="en-US" sz="2800" kern="1050" dirty="0"/>
              <a:t>城市</a:t>
            </a:r>
            <a:r>
              <a:rPr lang="en-US" altLang="zh-CN" sz="2800" b="1" i="1" kern="1050" dirty="0" err="1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kern="1050" dirty="0"/>
              <a:t>到城市</a:t>
            </a:r>
            <a:r>
              <a:rPr lang="en-US" altLang="zh-CN" sz="2800" b="1" i="1" kern="105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sz="2800" kern="1050" dirty="0"/>
              <a:t>的</a:t>
            </a:r>
            <a:r>
              <a:rPr sz="2800" kern="1050" dirty="0" err="1">
                <a:cs typeface="Times New Roman" panose="02020603050405020304" pitchFamily="18" charset="0"/>
              </a:rPr>
              <a:t>距离的倒数，表示为</a:t>
            </a:r>
            <a:r>
              <a:rPr sz="2800" i="1" kern="1050" dirty="0" err="1">
                <a:cs typeface="Arial" panose="020B0604020202020204" pitchFamily="34" charset="0"/>
              </a:rPr>
              <a:t>η</a:t>
            </a:r>
            <a:r>
              <a:rPr lang="en-US" sz="2800" i="1" kern="1050" baseline="-25000" dirty="0" err="1">
                <a:cs typeface="Arial" panose="020B0604020202020204" pitchFamily="34" charset="0"/>
              </a:rPr>
              <a:t>i,</a:t>
            </a:r>
            <a:r>
              <a:rPr lang="en-US" sz="2800" kern="1050" baseline="-25000" dirty="0" err="1">
                <a:cs typeface="Arial" panose="020B0604020202020204" pitchFamily="34" charset="0"/>
              </a:rPr>
              <a:t>j</a:t>
            </a:r>
            <a:r>
              <a:rPr lang="en-US" sz="2800" kern="1050" dirty="0">
                <a:cs typeface="Arial" panose="020B0604020202020204" pitchFamily="34" charset="0"/>
              </a:rPr>
              <a:t>=1/</a:t>
            </a:r>
            <a:r>
              <a:rPr lang="en-US" sz="2800" i="1" kern="1050" dirty="0" err="1">
                <a:cs typeface="Arial" panose="020B0604020202020204" pitchFamily="34" charset="0"/>
              </a:rPr>
              <a:t>d</a:t>
            </a:r>
            <a:r>
              <a:rPr lang="en-US" sz="2800" i="1" kern="1050" baseline="-25000" dirty="0" err="1">
                <a:cs typeface="Arial" panose="020B0604020202020204" pitchFamily="34" charset="0"/>
              </a:rPr>
              <a:t>i,j</a:t>
            </a:r>
            <a:endParaRPr lang="en-US" sz="2800" i="1" kern="1050" baseline="-25000" dirty="0"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i="1" kern="1050" baseline="-25000" dirty="0">
                <a:cs typeface="Arial" panose="020B0604020202020204" pitchFamily="34" charset="0"/>
              </a:rPr>
              <a:t>     </a:t>
            </a:r>
            <a:r>
              <a:rPr lang="zh-CN" altLang="en-US" sz="2800" kern="1050" dirty="0"/>
              <a:t>两个城市之间的距离越短，其能见度越大，被选择的概率越大</a:t>
            </a:r>
            <a:endParaRPr lang="en-US" altLang="zh-CN" sz="2800" kern="1050" dirty="0"/>
          </a:p>
          <a:p>
            <a:pPr algn="just">
              <a:lnSpc>
                <a:spcPct val="150000"/>
              </a:lnSpc>
              <a:defRPr/>
            </a:pPr>
            <a:r>
              <a:rPr lang="en-US" sz="2800" b="1" kern="1050" dirty="0">
                <a:solidFill>
                  <a:srgbClr val="FF0000"/>
                </a:solidFill>
              </a:rPr>
              <a:t>3.    </a:t>
            </a:r>
            <a:r>
              <a:rPr lang="zh-CN" altLang="en-US" sz="2800" b="1" kern="1050" dirty="0">
                <a:solidFill>
                  <a:srgbClr val="FF0000"/>
                </a:solidFill>
              </a:rPr>
              <a:t>信息素浓度</a:t>
            </a:r>
            <a:endParaRPr sz="2800" b="1" kern="1050" dirty="0">
              <a:solidFill>
                <a:srgbClr val="FF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36F37EB-D1FF-8B0C-FECF-A4D541094174}"/>
              </a:ext>
            </a:extLst>
          </p:cNvPr>
          <p:cNvGrpSpPr/>
          <p:nvPr/>
        </p:nvGrpSpPr>
        <p:grpSpPr>
          <a:xfrm>
            <a:off x="114276" y="127359"/>
            <a:ext cx="7426956" cy="885600"/>
            <a:chOff x="406400" y="2790333"/>
            <a:chExt cx="5689600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BA1E545-6A4B-B7E9-B8A5-EF8A4A26FDBA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9F297C22-DA11-039E-53C6-D6865A658CED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dirty="0"/>
                <a:t>如何构建路径？</a:t>
              </a:r>
            </a:p>
          </p:txBody>
        </p:sp>
      </p:grpSp>
      <p:sp>
        <p:nvSpPr>
          <p:cNvPr id="10" name="云形 9">
            <a:extLst>
              <a:ext uri="{FF2B5EF4-FFF2-40B4-BE49-F238E27FC236}">
                <a16:creationId xmlns:a16="http://schemas.microsoft.com/office/drawing/2014/main" id="{8A67A8E1-BE2D-4F2D-698F-854635ED0E90}"/>
              </a:ext>
            </a:extLst>
          </p:cNvPr>
          <p:cNvSpPr/>
          <p:nvPr/>
        </p:nvSpPr>
        <p:spPr>
          <a:xfrm>
            <a:off x="4220752" y="5779457"/>
            <a:ext cx="5080796" cy="107765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更新：</a:t>
            </a:r>
            <a:r>
              <a:rPr lang="zh-CN" altLang="en-US" sz="2400" b="1" dirty="0">
                <a:solidFill>
                  <a:srgbClr val="FF0000"/>
                </a:solidFill>
              </a:rPr>
              <a:t>信息素增加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挥发</a:t>
            </a:r>
            <a:r>
              <a:rPr lang="zh-CN" altLang="en-US" sz="2400" b="1" dirty="0"/>
              <a:t>两方面</a:t>
            </a:r>
          </a:p>
        </p:txBody>
      </p:sp>
    </p:spTree>
    <p:extLst>
      <p:ext uri="{BB962C8B-B14F-4D97-AF65-F5344CB8AC3E}">
        <p14:creationId xmlns:p14="http://schemas.microsoft.com/office/powerpoint/2010/main" val="1498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37FEEF2-418F-574E-3BAE-A6906C94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69" y="1028698"/>
            <a:ext cx="7137576" cy="6731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anchor="ctr">
            <a:spAutoFit/>
          </a:bodyPr>
          <a:lstStyle/>
          <a:p>
            <a:pPr algn="just">
              <a:lnSpc>
                <a:spcPts val="2250"/>
              </a:lnSpc>
              <a:defRPr/>
            </a:pPr>
            <a:endParaRPr lang="zh-CN" altLang="en-US" sz="3200" kern="1050" dirty="0">
              <a:ea typeface="华文中宋" panose="02010600040101010101" pitchFamily="2" charset="-122"/>
            </a:endParaRPr>
          </a:p>
          <a:p>
            <a:pPr algn="just">
              <a:lnSpc>
                <a:spcPts val="2250"/>
              </a:lnSpc>
              <a:defRPr/>
            </a:pPr>
            <a:r>
              <a:rPr lang="zh-CN" altLang="en-US" sz="2800" b="1" kern="10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蚂蚁</a:t>
            </a:r>
            <a:r>
              <a:rPr lang="en-US" altLang="zh-CN" sz="2800" b="1" i="1" kern="10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800" b="1" kern="10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由当前城市</a:t>
            </a:r>
            <a:r>
              <a:rPr lang="en-US" altLang="zh-CN" sz="2800" b="1" i="1" kern="105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b="1" kern="10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走到下一个城市</a:t>
            </a:r>
            <a:r>
              <a:rPr lang="en-US" altLang="zh-CN" sz="2800" b="1" i="1" kern="105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j</a:t>
            </a:r>
            <a:r>
              <a:rPr lang="zh-CN" altLang="en-US" sz="2800" b="1" kern="105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的概率：</a:t>
            </a:r>
            <a:endParaRPr lang="zh-CN" altLang="en-US" sz="2800" dirty="0"/>
          </a:p>
        </p:txBody>
      </p:sp>
      <p:graphicFrame>
        <p:nvGraphicFramePr>
          <p:cNvPr id="19459" name="对象 2">
            <a:extLst>
              <a:ext uri="{FF2B5EF4-FFF2-40B4-BE49-F238E27FC236}">
                <a16:creationId xmlns:a16="http://schemas.microsoft.com/office/drawing/2014/main" id="{4E455E30-80BD-0F17-BBEB-542BE84AE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574747"/>
              </p:ext>
            </p:extLst>
          </p:nvPr>
        </p:nvGraphicFramePr>
        <p:xfrm>
          <a:off x="1104900" y="1668463"/>
          <a:ext cx="69659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749160" progId="Equation.DSMT4">
                  <p:embed/>
                </p:oleObj>
              </mc:Choice>
              <mc:Fallback>
                <p:oleObj name="Equation" r:id="rId2" imgW="2476440" imgH="749160" progId="Equation.DSMT4">
                  <p:embed/>
                  <p:pic>
                    <p:nvPicPr>
                      <p:cNvPr id="19459" name="对象 2">
                        <a:extLst>
                          <a:ext uri="{FF2B5EF4-FFF2-40B4-BE49-F238E27FC236}">
                            <a16:creationId xmlns:a16="http://schemas.microsoft.com/office/drawing/2014/main" id="{4E455E30-80BD-0F17-BBEB-542BE84AE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668463"/>
                        <a:ext cx="696595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>
            <a:extLst>
              <a:ext uri="{FF2B5EF4-FFF2-40B4-BE49-F238E27FC236}">
                <a16:creationId xmlns:a16="http://schemas.microsoft.com/office/drawing/2014/main" id="{7EEBB6F1-8D42-5E7E-0FD6-04552B93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784" y="2871672"/>
            <a:ext cx="122126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9462" name="图片 5">
            <a:extLst>
              <a:ext uri="{FF2B5EF4-FFF2-40B4-BE49-F238E27FC236}">
                <a16:creationId xmlns:a16="http://schemas.microsoft.com/office/drawing/2014/main" id="{081C161D-E799-702D-E6C5-B9AEEC21C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" t="7367" r="20511" b="68931"/>
          <a:stretch/>
        </p:blipFill>
        <p:spPr bwMode="auto">
          <a:xfrm>
            <a:off x="393023" y="3662730"/>
            <a:ext cx="10354048" cy="52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A3F5A109-A380-144F-4C15-1674A60E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177" y="4641919"/>
            <a:ext cx="161925" cy="173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defTabSz="685800">
              <a:defRPr/>
            </a:pPr>
            <a:r>
              <a:rPr lang="zh-CN" altLang="zh-CN" sz="675"/>
              <a:t> </a:t>
            </a:r>
            <a:endParaRPr lang="zh-CN" altLang="zh-CN" sz="1350"/>
          </a:p>
        </p:txBody>
      </p:sp>
      <p:sp>
        <p:nvSpPr>
          <p:cNvPr id="19464" name="Rectangle 12">
            <a:extLst>
              <a:ext uri="{FF2B5EF4-FFF2-40B4-BE49-F238E27FC236}">
                <a16:creationId xmlns:a16="http://schemas.microsoft.com/office/drawing/2014/main" id="{5BD376E7-0A22-470F-E0F8-D2AC4D5F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76" y="4678432"/>
            <a:ext cx="1397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Rectangle 13">
            <a:extLst>
              <a:ext uri="{FF2B5EF4-FFF2-40B4-BE49-F238E27FC236}">
                <a16:creationId xmlns:a16="http://schemas.microsoft.com/office/drawing/2014/main" id="{F7CD9BD2-2EF1-1194-E117-31FDD84C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176" y="5415033"/>
            <a:ext cx="1397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9F82C4F-0BFE-C5C4-E878-7A2AE5AB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02" y="4548258"/>
            <a:ext cx="830263" cy="369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indent="190500" defTabSz="685800">
              <a:defRPr/>
            </a:pPr>
            <a:endParaRPr lang="zh-CN" altLang="en-US" sz="1200" dirty="0">
              <a:latin typeface="Times New Roman" panose="02020603050405020304" pitchFamily="18" charset="0"/>
              <a:ea typeface="方正博雅宋_GBK"/>
              <a:cs typeface="Times New Roman" panose="02020603050405020304" pitchFamily="18" charset="0"/>
            </a:endParaRPr>
          </a:p>
          <a:p>
            <a:pPr indent="190500" defTabSz="685800">
              <a:defRPr/>
            </a:pPr>
            <a:r>
              <a:rPr lang="zh-CN" altLang="en-US" sz="750" dirty="0">
                <a:latin typeface="Times New Roman" panose="02020603050405020304" pitchFamily="18" charset="0"/>
                <a:ea typeface="方正博雅宋_GBK"/>
                <a:cs typeface="Times New Roman" panose="02020603050405020304" pitchFamily="18" charset="0"/>
              </a:rPr>
              <a:t>	</a:t>
            </a:r>
            <a:endParaRPr lang="zh-CN" altLang="en-US" sz="1350" dirty="0"/>
          </a:p>
        </p:txBody>
      </p:sp>
      <p:sp>
        <p:nvSpPr>
          <p:cNvPr id="19467" name="Rectangle 2">
            <a:extLst>
              <a:ext uri="{FF2B5EF4-FFF2-40B4-BE49-F238E27FC236}">
                <a16:creationId xmlns:a16="http://schemas.microsoft.com/office/drawing/2014/main" id="{D581B3AA-8413-F3B0-919B-18AD1EEE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059" y="1750897"/>
            <a:ext cx="11463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8" name="文本框 11">
            <a:extLst>
              <a:ext uri="{FF2B5EF4-FFF2-40B4-BE49-F238E27FC236}">
                <a16:creationId xmlns:a16="http://schemas.microsoft.com/office/drawing/2014/main" id="{14DED67E-21A3-1692-935D-7B559ED7C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884" y="2949459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F8B0EA-CABB-8BEB-BB8A-4F60917073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8" t="35967" r="36183" b="54852"/>
          <a:stretch/>
        </p:blipFill>
        <p:spPr>
          <a:xfrm>
            <a:off x="806301" y="6250521"/>
            <a:ext cx="7901751" cy="585487"/>
          </a:xfrm>
          <a:prstGeom prst="rect">
            <a:avLst/>
          </a:prstGeom>
        </p:spPr>
      </p:pic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B11DE1E1-92D4-257E-356A-C08995BD7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383681"/>
              </p:ext>
            </p:extLst>
          </p:nvPr>
        </p:nvGraphicFramePr>
        <p:xfrm>
          <a:off x="1413793" y="4452839"/>
          <a:ext cx="36417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228600" progId="Equation.DSMT4">
                  <p:embed/>
                </p:oleObj>
              </mc:Choice>
              <mc:Fallback>
                <p:oleObj name="Equation" r:id="rId6" imgW="1574640" imgH="22860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E42B500C-EE76-9BBE-CD7C-A50F60890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793" y="4452839"/>
                        <a:ext cx="36417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222AFA0-F3E9-37F0-5E8D-F3D765719E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183" b="46554"/>
          <a:stretch/>
        </p:blipFill>
        <p:spPr>
          <a:xfrm>
            <a:off x="648941" y="5060115"/>
            <a:ext cx="11167670" cy="5816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9F91B4-B68C-0BE6-F531-DF4C399723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886" r="23901" b="3366"/>
          <a:stretch/>
        </p:blipFill>
        <p:spPr>
          <a:xfrm>
            <a:off x="806301" y="5635646"/>
            <a:ext cx="8498432" cy="55245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55216E-5380-380F-4E7D-E09A57AFE2A5}"/>
              </a:ext>
            </a:extLst>
          </p:cNvPr>
          <p:cNvGrpSpPr/>
          <p:nvPr/>
        </p:nvGrpSpPr>
        <p:grpSpPr>
          <a:xfrm>
            <a:off x="114276" y="127359"/>
            <a:ext cx="7426956" cy="885600"/>
            <a:chOff x="406400" y="2790333"/>
            <a:chExt cx="5689600" cy="8856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A6DF8B0-07C4-858D-41A0-9520DF9B7F36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矩形: 圆角 4">
              <a:extLst>
                <a:ext uri="{FF2B5EF4-FFF2-40B4-BE49-F238E27FC236}">
                  <a16:creationId xmlns:a16="http://schemas.microsoft.com/office/drawing/2014/main" id="{4DB47711-78C2-B1CB-DC62-FA41FCE12342}"/>
                </a:ext>
              </a:extLst>
            </p:cNvPr>
            <p:cNvSpPr txBox="1"/>
            <p:nvPr/>
          </p:nvSpPr>
          <p:spPr>
            <a:xfrm>
              <a:off x="449631" y="28335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dirty="0"/>
                <a:t>构建路径的概率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79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3D0DB-798A-FCD9-0E81-CC4BB1DDD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对象 2">
            <a:extLst>
              <a:ext uri="{FF2B5EF4-FFF2-40B4-BE49-F238E27FC236}">
                <a16:creationId xmlns:a16="http://schemas.microsoft.com/office/drawing/2014/main" id="{63CE7DE3-74FC-BF1D-3CE2-41CE4F3AC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450005"/>
              </p:ext>
            </p:extLst>
          </p:nvPr>
        </p:nvGraphicFramePr>
        <p:xfrm>
          <a:off x="179388" y="304800"/>
          <a:ext cx="6967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749160" progId="Equation.DSMT4">
                  <p:embed/>
                </p:oleObj>
              </mc:Choice>
              <mc:Fallback>
                <p:oleObj name="Equation" r:id="rId2" imgW="2476440" imgH="749160" progId="Equation.DSMT4">
                  <p:embed/>
                  <p:pic>
                    <p:nvPicPr>
                      <p:cNvPr id="19459" name="对象 2">
                        <a:extLst>
                          <a:ext uri="{FF2B5EF4-FFF2-40B4-BE49-F238E27FC236}">
                            <a16:creationId xmlns:a16="http://schemas.microsoft.com/office/drawing/2014/main" id="{4E455E30-80BD-0F17-BBEB-542BE84AE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04800"/>
                        <a:ext cx="6967537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id="{08CD2B51-4E57-F0D0-E163-3B1D4841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6" y="4854575"/>
            <a:ext cx="161925" cy="173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defTabSz="685800">
              <a:defRPr/>
            </a:pPr>
            <a:r>
              <a:rPr lang="zh-CN" altLang="zh-CN" sz="675"/>
              <a:t> </a:t>
            </a:r>
            <a:endParaRPr lang="zh-CN" altLang="zh-CN" sz="1350"/>
          </a:p>
        </p:txBody>
      </p:sp>
      <p:sp>
        <p:nvSpPr>
          <p:cNvPr id="19464" name="Rectangle 12">
            <a:extLst>
              <a:ext uri="{FF2B5EF4-FFF2-40B4-BE49-F238E27FC236}">
                <a16:creationId xmlns:a16="http://schemas.microsoft.com/office/drawing/2014/main" id="{33DA01BD-0AB3-63E2-6BAA-ECB3F02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4891088"/>
            <a:ext cx="1397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Rectangle 13">
            <a:extLst>
              <a:ext uri="{FF2B5EF4-FFF2-40B4-BE49-F238E27FC236}">
                <a16:creationId xmlns:a16="http://schemas.microsoft.com/office/drawing/2014/main" id="{80A07AA1-0AD4-7026-C8CD-E1749DCEE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5627689"/>
            <a:ext cx="1397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DC53F41-6CEA-0E2F-0846-673ECDFC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760914"/>
            <a:ext cx="830263" cy="3698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8580" tIns="34290" rIns="68580" bIns="34290" anchor="ctr">
            <a:spAutoFit/>
          </a:bodyPr>
          <a:lstStyle/>
          <a:p>
            <a:pPr indent="190500" defTabSz="685800">
              <a:defRPr/>
            </a:pPr>
            <a:endParaRPr lang="zh-CN" altLang="en-US" sz="1200" dirty="0">
              <a:latin typeface="Times New Roman" panose="02020603050405020304" pitchFamily="18" charset="0"/>
              <a:ea typeface="方正博雅宋_GBK"/>
              <a:cs typeface="Times New Roman" panose="02020603050405020304" pitchFamily="18" charset="0"/>
            </a:endParaRPr>
          </a:p>
          <a:p>
            <a:pPr indent="190500" defTabSz="685800">
              <a:defRPr/>
            </a:pPr>
            <a:r>
              <a:rPr lang="zh-CN" altLang="en-US" sz="750" dirty="0">
                <a:latin typeface="Times New Roman" panose="02020603050405020304" pitchFamily="18" charset="0"/>
                <a:ea typeface="方正博雅宋_GBK"/>
                <a:cs typeface="Times New Roman" panose="02020603050405020304" pitchFamily="18" charset="0"/>
              </a:rPr>
              <a:t>	</a:t>
            </a:r>
            <a:endParaRPr lang="zh-CN" altLang="en-US" sz="1350" dirty="0"/>
          </a:p>
        </p:txBody>
      </p:sp>
      <p:sp>
        <p:nvSpPr>
          <p:cNvPr id="19467" name="Rectangle 2">
            <a:extLst>
              <a:ext uri="{FF2B5EF4-FFF2-40B4-BE49-F238E27FC236}">
                <a16:creationId xmlns:a16="http://schemas.microsoft.com/office/drawing/2014/main" id="{2F86ADBB-7D03-FAB5-9758-619923CD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1889126"/>
            <a:ext cx="11463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8" name="文本框 11">
            <a:extLst>
              <a:ext uri="{FF2B5EF4-FFF2-40B4-BE49-F238E27FC236}">
                <a16:creationId xmlns:a16="http://schemas.microsoft.com/office/drawing/2014/main" id="{E4652952-A9C9-024F-F304-06D898E9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150" y="3087688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C0761D4-0023-230D-7900-7A66C95DEB2C}"/>
              </a:ext>
            </a:extLst>
          </p:cNvPr>
          <p:cNvGrpSpPr/>
          <p:nvPr/>
        </p:nvGrpSpPr>
        <p:grpSpPr>
          <a:xfrm>
            <a:off x="7804318" y="413860"/>
            <a:ext cx="3945371" cy="1821341"/>
            <a:chOff x="3241140" y="1392344"/>
            <a:chExt cx="2611517" cy="204769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542735D-C181-D82C-0895-DA9168C05DE6}"/>
                </a:ext>
              </a:extLst>
            </p:cNvPr>
            <p:cNvSpPr/>
            <p:nvPr/>
          </p:nvSpPr>
          <p:spPr>
            <a:xfrm>
              <a:off x="4046899" y="1774479"/>
              <a:ext cx="144855" cy="144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EE2E0A2-7FB9-4813-C732-15720DDF8014}"/>
                </a:ext>
              </a:extLst>
            </p:cNvPr>
            <p:cNvCxnSpPr>
              <a:stCxn id="15" idx="3"/>
            </p:cNvCxnSpPr>
            <p:nvPr/>
          </p:nvCxnSpPr>
          <p:spPr>
            <a:xfrm flipH="1">
              <a:off x="3313568" y="1898121"/>
              <a:ext cx="754545" cy="636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09CCC5F-F9C3-F6C8-83AD-D5A601EE2981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4129933" y="1850793"/>
              <a:ext cx="439414" cy="669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B4BDD54-5CA2-E1BC-0D64-0CF7A5FB62CF}"/>
                </a:ext>
              </a:extLst>
            </p:cNvPr>
            <p:cNvCxnSpPr/>
            <p:nvPr/>
          </p:nvCxnSpPr>
          <p:spPr>
            <a:xfrm flipH="1">
              <a:off x="4108719" y="1846907"/>
              <a:ext cx="21214" cy="636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761FEF8-5500-1893-F910-84AE24149B7F}"/>
                </a:ext>
              </a:extLst>
            </p:cNvPr>
            <p:cNvCxnSpPr/>
            <p:nvPr/>
          </p:nvCxnSpPr>
          <p:spPr>
            <a:xfrm>
              <a:off x="4108719" y="1872513"/>
              <a:ext cx="1249379" cy="688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C340589-A23D-6630-584D-E48B6EDD3D78}"/>
                </a:ext>
              </a:extLst>
            </p:cNvPr>
            <p:cNvSpPr/>
            <p:nvPr/>
          </p:nvSpPr>
          <p:spPr>
            <a:xfrm>
              <a:off x="3241140" y="2506256"/>
              <a:ext cx="144855" cy="144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3CABB39-BA56-9183-D118-9A43BB3E6238}"/>
                </a:ext>
              </a:extLst>
            </p:cNvPr>
            <p:cNvSpPr/>
            <p:nvPr/>
          </p:nvSpPr>
          <p:spPr>
            <a:xfrm>
              <a:off x="4029701" y="2325453"/>
              <a:ext cx="144855" cy="144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AB86847-50EF-DD77-4870-F9C3E20BF191}"/>
                </a:ext>
              </a:extLst>
            </p:cNvPr>
            <p:cNvSpPr/>
            <p:nvPr/>
          </p:nvSpPr>
          <p:spPr>
            <a:xfrm>
              <a:off x="4548133" y="2498619"/>
              <a:ext cx="144855" cy="144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4489812-FCA3-8685-05CB-2038E7E9E128}"/>
                </a:ext>
              </a:extLst>
            </p:cNvPr>
            <p:cNvSpPr/>
            <p:nvPr/>
          </p:nvSpPr>
          <p:spPr>
            <a:xfrm>
              <a:off x="5277258" y="2498619"/>
              <a:ext cx="144855" cy="144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96B07DE-3267-37A8-1487-ED7027C8DCFA}"/>
                </a:ext>
              </a:extLst>
            </p:cNvPr>
            <p:cNvCxnSpPr/>
            <p:nvPr/>
          </p:nvCxnSpPr>
          <p:spPr>
            <a:xfrm>
              <a:off x="4579908" y="2578684"/>
              <a:ext cx="160542" cy="7672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C3E3B66-40AE-959B-B652-C41EFB50EFBA}"/>
                </a:ext>
              </a:extLst>
            </p:cNvPr>
            <p:cNvCxnSpPr/>
            <p:nvPr/>
          </p:nvCxnSpPr>
          <p:spPr>
            <a:xfrm flipH="1">
              <a:off x="3716488" y="2629117"/>
              <a:ext cx="881478" cy="716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CA8A36B-F961-7B64-AE4E-5EA9FC1EEB17}"/>
                </a:ext>
              </a:extLst>
            </p:cNvPr>
            <p:cNvCxnSpPr/>
            <p:nvPr/>
          </p:nvCxnSpPr>
          <p:spPr>
            <a:xfrm>
              <a:off x="4595595" y="2640652"/>
              <a:ext cx="1184635" cy="494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ADFE9E1-CEC4-4E76-21ED-C2DAAB8D26B8}"/>
                </a:ext>
              </a:extLst>
            </p:cNvPr>
            <p:cNvSpPr/>
            <p:nvPr/>
          </p:nvSpPr>
          <p:spPr>
            <a:xfrm>
              <a:off x="3644921" y="3295185"/>
              <a:ext cx="144855" cy="144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63D65BC-D8A3-5065-40D5-D4567F0EC0F2}"/>
                </a:ext>
              </a:extLst>
            </p:cNvPr>
            <p:cNvSpPr/>
            <p:nvPr/>
          </p:nvSpPr>
          <p:spPr>
            <a:xfrm>
              <a:off x="4668022" y="3273466"/>
              <a:ext cx="144855" cy="144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8BCEFC-4209-9ABB-FF4F-856932BE0231}"/>
                </a:ext>
              </a:extLst>
            </p:cNvPr>
            <p:cNvSpPr/>
            <p:nvPr/>
          </p:nvSpPr>
          <p:spPr>
            <a:xfrm>
              <a:off x="5707802" y="3074156"/>
              <a:ext cx="144855" cy="1448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6AAC882-899F-2413-14D5-F7BC17C53694}"/>
                </a:ext>
              </a:extLst>
            </p:cNvPr>
            <p:cNvSpPr txBox="1"/>
            <p:nvPr/>
          </p:nvSpPr>
          <p:spPr>
            <a:xfrm>
              <a:off x="4016353" y="1392344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i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61E4619-BAFA-CA21-26AB-99DDD8F84824}"/>
                </a:ext>
              </a:extLst>
            </p:cNvPr>
            <p:cNvSpPr txBox="1"/>
            <p:nvPr/>
          </p:nvSpPr>
          <p:spPr>
            <a:xfrm>
              <a:off x="4278649" y="2401516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</a:t>
              </a:r>
              <a:endParaRPr lang="zh-CN" altLang="en-US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8802FB1-78FA-B091-2D39-4E262C11EB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760" b="37148"/>
          <a:stretch/>
        </p:blipFill>
        <p:spPr>
          <a:xfrm>
            <a:off x="161753" y="3503814"/>
            <a:ext cx="11167670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5897AE-0FF4-F336-C07F-AF3FA63D5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844" b="18829"/>
          <a:stretch/>
        </p:blipFill>
        <p:spPr>
          <a:xfrm>
            <a:off x="161753" y="4583113"/>
            <a:ext cx="11167670" cy="10953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11FB811-B6A2-9385-B72A-4DE5EE0BB137}"/>
              </a:ext>
            </a:extLst>
          </p:cNvPr>
          <p:cNvSpPr/>
          <p:nvPr/>
        </p:nvSpPr>
        <p:spPr>
          <a:xfrm>
            <a:off x="1616145" y="925033"/>
            <a:ext cx="3242930" cy="83074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5629</TotalTime>
  <Words>1632</Words>
  <Application>Microsoft Office PowerPoint</Application>
  <PresentationFormat>宽屏</PresentationFormat>
  <Paragraphs>231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等线</vt:lpstr>
      <vt:lpstr>方正小标宋简体</vt:lpstr>
      <vt:lpstr>华文彩云</vt:lpstr>
      <vt:lpstr>华文宋体</vt:lpstr>
      <vt:lpstr>华文中宋</vt:lpstr>
      <vt:lpstr>Arial</vt:lpstr>
      <vt:lpstr>Calibri</vt:lpstr>
      <vt:lpstr>Calibri Light</vt:lpstr>
      <vt:lpstr>Cambria</vt:lpstr>
      <vt:lpstr>MS Reference Sans Serif</vt:lpstr>
      <vt:lpstr>Times New Roman</vt:lpstr>
      <vt:lpstr>Verdana</vt:lpstr>
      <vt:lpstr>Wingdings</vt:lpstr>
      <vt:lpstr>Office Theme</vt:lpstr>
      <vt:lpstr>Equation</vt:lpstr>
      <vt:lpstr>MathType 6.0 Equation</vt:lpstr>
      <vt:lpstr>Visio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xyh</cp:lastModifiedBy>
  <cp:revision>220</cp:revision>
  <dcterms:created xsi:type="dcterms:W3CDTF">2020-01-27T05:20:00Z</dcterms:created>
  <dcterms:modified xsi:type="dcterms:W3CDTF">2024-10-27T09:02:10Z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