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7" r:id="rId3"/>
    <p:sldId id="264" r:id="rId4"/>
    <p:sldId id="266" r:id="rId5"/>
    <p:sldId id="260" r:id="rId6"/>
    <p:sldId id="269" r:id="rId7"/>
    <p:sldId id="261" r:id="rId8"/>
    <p:sldId id="271" r:id="rId9"/>
    <p:sldId id="262" r:id="rId10"/>
    <p:sldId id="276" r:id="rId11"/>
    <p:sldId id="278" r:id="rId12"/>
    <p:sldId id="279" r:id="rId13"/>
    <p:sldId id="280" r:id="rId14"/>
    <p:sldId id="281" r:id="rId15"/>
    <p:sldId id="282" r:id="rId16"/>
    <p:sldId id="283"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372"/>
    <a:srgbClr val="1635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151A501-BF72-4E12-92EE-DBF4E3947B3D}" type="datetimeFigureOut">
              <a:rPr lang="zh-CN" altLang="en-US" smtClean="0"/>
              <a:t>2024/6/21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C6BE57-22F4-4F2B-8445-09D3E815F71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151A501-BF72-4E12-92EE-DBF4E3947B3D}" type="datetimeFigureOut">
              <a:rPr lang="zh-CN" altLang="en-US" smtClean="0"/>
              <a:t>2024/6/21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D2C6BE57-22F4-4F2B-8445-09D3E815F71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2847591" y="3585542"/>
            <a:ext cx="6496817" cy="1424915"/>
            <a:chOff x="2699078" y="4019174"/>
            <a:chExt cx="6496817" cy="1424915"/>
          </a:xfrm>
        </p:grpSpPr>
        <p:sp>
          <p:nvSpPr>
            <p:cNvPr id="7" name="文本框 6"/>
            <p:cNvSpPr txBox="1"/>
            <p:nvPr/>
          </p:nvSpPr>
          <p:spPr>
            <a:xfrm>
              <a:off x="2699078" y="4019174"/>
              <a:ext cx="64968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dirty="0">
                  <a:solidFill>
                    <a:srgbClr val="1C4372"/>
                  </a:solidFill>
                  <a:latin typeface="微软雅黑" panose="020B0503020204020204" pitchFamily="34" charset="-122"/>
                  <a:ea typeface="微软雅黑" panose="020B0503020204020204" pitchFamily="34" charset="-122"/>
                </a:rPr>
                <a:t>R</a:t>
              </a:r>
              <a:r>
                <a:rPr lang="zh-CN" altLang="en-US" sz="5400" dirty="0">
                  <a:solidFill>
                    <a:srgbClr val="1C4372"/>
                  </a:solidFill>
                  <a:latin typeface="微软雅黑" panose="020B0503020204020204" pitchFamily="34" charset="-122"/>
                  <a:ea typeface="微软雅黑" panose="020B0503020204020204" pitchFamily="34" charset="-122"/>
                </a:rPr>
                <a:t>语言结课答辩</a:t>
              </a:r>
            </a:p>
          </p:txBody>
        </p:sp>
        <p:sp>
          <p:nvSpPr>
            <p:cNvPr id="10" name="文本框 9"/>
            <p:cNvSpPr txBox="1"/>
            <p:nvPr/>
          </p:nvSpPr>
          <p:spPr>
            <a:xfrm>
              <a:off x="4499069" y="5035466"/>
              <a:ext cx="2969222" cy="408623"/>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rgbClr val="1C4372"/>
                  </a:solidFill>
                  <a:latin typeface="微软雅黑" panose="020B0503020204020204" pitchFamily="34" charset="-122"/>
                  <a:ea typeface="微软雅黑" panose="020B0503020204020204" pitchFamily="34" charset="-122"/>
                </a:rPr>
                <a:t>答辩人</a:t>
              </a:r>
              <a:r>
                <a:rPr lang="zh-CN" altLang="en-US">
                  <a:solidFill>
                    <a:srgbClr val="1C4372"/>
                  </a:solidFill>
                  <a:latin typeface="微软雅黑" panose="020B0503020204020204" pitchFamily="34" charset="-122"/>
                  <a:ea typeface="微软雅黑" panose="020B0503020204020204" pitchFamily="34" charset="-122"/>
                </a:rPr>
                <a:t>： </a:t>
              </a:r>
              <a:endParaRPr lang="zh-CN" altLang="en-US" dirty="0">
                <a:solidFill>
                  <a:srgbClr val="1C4372"/>
                </a:solidFill>
                <a:latin typeface="微软雅黑" panose="020B0503020204020204" pitchFamily="34" charset="-122"/>
                <a:ea typeface="微软雅黑" panose="020B0503020204020204" pitchFamily="34" charset="-122"/>
              </a:endParaRPr>
            </a:p>
          </p:txBody>
        </p:sp>
      </p:grpSp>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18970" y="1224565"/>
            <a:ext cx="1354060" cy="1356796"/>
            <a:chOff x="10265088" y="255018"/>
            <a:chExt cx="1570606" cy="1573782"/>
          </a:xfrm>
        </p:grpSpPr>
        <p:grpSp>
          <p:nvGrpSpPr>
            <p:cNvPr id="14" name="Group 32"/>
            <p:cNvGrpSpPr/>
            <p:nvPr/>
          </p:nvGrpSpPr>
          <p:grpSpPr>
            <a:xfrm>
              <a:off x="10265088" y="255018"/>
              <a:ext cx="1570606" cy="1573782"/>
              <a:chOff x="3692576" y="1742634"/>
              <a:chExt cx="2790379" cy="2796023"/>
            </a:xfrm>
          </p:grpSpPr>
          <p:grpSp>
            <p:nvGrpSpPr>
              <p:cNvPr id="20" name="组合 79"/>
              <p:cNvGrpSpPr/>
              <p:nvPr/>
            </p:nvGrpSpPr>
            <p:grpSpPr bwMode="auto">
              <a:xfrm>
                <a:off x="3692576" y="1742634"/>
                <a:ext cx="2790379" cy="2796023"/>
                <a:chOff x="6379729" y="2488774"/>
                <a:chExt cx="2513016" cy="2513016"/>
              </a:xfrm>
            </p:grpSpPr>
            <p:sp>
              <p:nvSpPr>
                <p:cNvPr id="2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1" name="椭圆 80"/>
              <p:cNvSpPr/>
              <p:nvPr/>
            </p:nvSpPr>
            <p:spPr bwMode="auto">
              <a:xfrm>
                <a:off x="4101618" y="2137562"/>
                <a:ext cx="2016471" cy="2020558"/>
              </a:xfrm>
              <a:prstGeom prst="ellipse">
                <a:avLst/>
              </a:prstGeom>
              <a:solidFill>
                <a:srgbClr val="1C437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5" name="组合 14"/>
            <p:cNvGrpSpPr/>
            <p:nvPr/>
          </p:nvGrpSpPr>
          <p:grpSpPr>
            <a:xfrm>
              <a:off x="10638670" y="749095"/>
              <a:ext cx="823442" cy="585626"/>
              <a:chOff x="1743075" y="720725"/>
              <a:chExt cx="5573713" cy="3963988"/>
            </a:xfrm>
            <a:solidFill>
              <a:schemeClr val="bg1"/>
            </a:solid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代码实践展示</a:t>
            </a: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pic>
        <p:nvPicPr>
          <p:cNvPr id="3" name="图片 2">
            <a:extLst>
              <a:ext uri="{FF2B5EF4-FFF2-40B4-BE49-F238E27FC236}">
                <a16:creationId xmlns:a16="http://schemas.microsoft.com/office/drawing/2014/main" id="{047FBBE3-A730-4133-B832-F1572B3DEC64}"/>
              </a:ext>
            </a:extLst>
          </p:cNvPr>
          <p:cNvPicPr>
            <a:picLocks noChangeAspect="1"/>
          </p:cNvPicPr>
          <p:nvPr/>
        </p:nvPicPr>
        <p:blipFill>
          <a:blip r:embed="rId3"/>
          <a:stretch>
            <a:fillRect/>
          </a:stretch>
        </p:blipFill>
        <p:spPr>
          <a:xfrm>
            <a:off x="1640114" y="2089382"/>
            <a:ext cx="7382905" cy="247685"/>
          </a:xfrm>
          <a:prstGeom prst="rect">
            <a:avLst/>
          </a:prstGeom>
        </p:spPr>
      </p:pic>
      <p:sp>
        <p:nvSpPr>
          <p:cNvPr id="6" name="文本框 5">
            <a:extLst>
              <a:ext uri="{FF2B5EF4-FFF2-40B4-BE49-F238E27FC236}">
                <a16:creationId xmlns:a16="http://schemas.microsoft.com/office/drawing/2014/main" id="{B8E3BD74-DD0A-4F89-9A59-859140A20DA4}"/>
              </a:ext>
            </a:extLst>
          </p:cNvPr>
          <p:cNvSpPr txBox="1"/>
          <p:nvPr/>
        </p:nvSpPr>
        <p:spPr>
          <a:xfrm>
            <a:off x="1640114" y="1418845"/>
            <a:ext cx="336047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导入数据</a:t>
            </a:r>
          </a:p>
        </p:txBody>
      </p:sp>
      <p:pic>
        <p:nvPicPr>
          <p:cNvPr id="1027" name="图片 1">
            <a:extLst>
              <a:ext uri="{FF2B5EF4-FFF2-40B4-BE49-F238E27FC236}">
                <a16:creationId xmlns:a16="http://schemas.microsoft.com/office/drawing/2014/main" id="{426E0E3C-03C5-442F-9B45-7E00A60715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114" y="2677259"/>
            <a:ext cx="4856600" cy="351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代码实践展示</a:t>
            </a: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 name="文本框 5">
            <a:extLst>
              <a:ext uri="{FF2B5EF4-FFF2-40B4-BE49-F238E27FC236}">
                <a16:creationId xmlns:a16="http://schemas.microsoft.com/office/drawing/2014/main" id="{B8E3BD74-DD0A-4F89-9A59-859140A20DA4}"/>
              </a:ext>
            </a:extLst>
          </p:cNvPr>
          <p:cNvSpPr txBox="1"/>
          <p:nvPr/>
        </p:nvSpPr>
        <p:spPr>
          <a:xfrm>
            <a:off x="1640114" y="1283783"/>
            <a:ext cx="336047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相关性检测</a:t>
            </a:r>
          </a:p>
        </p:txBody>
      </p:sp>
      <p:pic>
        <p:nvPicPr>
          <p:cNvPr id="8" name="图片 7">
            <a:extLst>
              <a:ext uri="{FF2B5EF4-FFF2-40B4-BE49-F238E27FC236}">
                <a16:creationId xmlns:a16="http://schemas.microsoft.com/office/drawing/2014/main" id="{0F4A2CC1-A52B-4EDA-9AE5-67F281C9FC0A}"/>
              </a:ext>
            </a:extLst>
          </p:cNvPr>
          <p:cNvPicPr>
            <a:picLocks noChangeAspect="1"/>
          </p:cNvPicPr>
          <p:nvPr/>
        </p:nvPicPr>
        <p:blipFill>
          <a:blip r:embed="rId3"/>
          <a:stretch>
            <a:fillRect/>
          </a:stretch>
        </p:blipFill>
        <p:spPr>
          <a:xfrm>
            <a:off x="1635238" y="2014378"/>
            <a:ext cx="1419423" cy="304843"/>
          </a:xfrm>
          <a:prstGeom prst="rect">
            <a:avLst/>
          </a:prstGeom>
        </p:spPr>
      </p:pic>
      <p:pic>
        <p:nvPicPr>
          <p:cNvPr id="2050" name="Picture 2">
            <a:extLst>
              <a:ext uri="{FF2B5EF4-FFF2-40B4-BE49-F238E27FC236}">
                <a16:creationId xmlns:a16="http://schemas.microsoft.com/office/drawing/2014/main" id="{4C7E8194-AECB-481F-82E0-F0A70554F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238" y="2411207"/>
            <a:ext cx="4820060" cy="388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71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代码实践展示</a:t>
            </a: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 name="文本框 5">
            <a:extLst>
              <a:ext uri="{FF2B5EF4-FFF2-40B4-BE49-F238E27FC236}">
                <a16:creationId xmlns:a16="http://schemas.microsoft.com/office/drawing/2014/main" id="{B8E3BD74-DD0A-4F89-9A59-859140A20DA4}"/>
              </a:ext>
            </a:extLst>
          </p:cNvPr>
          <p:cNvSpPr txBox="1"/>
          <p:nvPr/>
        </p:nvSpPr>
        <p:spPr>
          <a:xfrm>
            <a:off x="1640114" y="1283783"/>
            <a:ext cx="336047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建立线性回归模型并对原数据进行预测</a:t>
            </a:r>
          </a:p>
        </p:txBody>
      </p:sp>
      <p:pic>
        <p:nvPicPr>
          <p:cNvPr id="9" name="图片 8">
            <a:extLst>
              <a:ext uri="{FF2B5EF4-FFF2-40B4-BE49-F238E27FC236}">
                <a16:creationId xmlns:a16="http://schemas.microsoft.com/office/drawing/2014/main" id="{3672ADD0-67D7-4ABA-931F-50A38B54076D}"/>
              </a:ext>
            </a:extLst>
          </p:cNvPr>
          <p:cNvPicPr>
            <a:picLocks noChangeAspect="1"/>
          </p:cNvPicPr>
          <p:nvPr/>
        </p:nvPicPr>
        <p:blipFill>
          <a:blip r:embed="rId3"/>
          <a:stretch>
            <a:fillRect/>
          </a:stretch>
        </p:blipFill>
        <p:spPr>
          <a:xfrm>
            <a:off x="1645972" y="2013281"/>
            <a:ext cx="4096322" cy="352474"/>
          </a:xfrm>
          <a:prstGeom prst="rect">
            <a:avLst/>
          </a:prstGeom>
        </p:spPr>
      </p:pic>
      <p:pic>
        <p:nvPicPr>
          <p:cNvPr id="3075" name="图片 6" descr="原数据的预测结果">
            <a:extLst>
              <a:ext uri="{FF2B5EF4-FFF2-40B4-BE49-F238E27FC236}">
                <a16:creationId xmlns:a16="http://schemas.microsoft.com/office/drawing/2014/main" id="{540A02E4-7198-4147-9485-B0997A05C4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0114" y="2870269"/>
            <a:ext cx="52768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13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代码实践展示</a:t>
            </a: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 name="文本框 5">
            <a:extLst>
              <a:ext uri="{FF2B5EF4-FFF2-40B4-BE49-F238E27FC236}">
                <a16:creationId xmlns:a16="http://schemas.microsoft.com/office/drawing/2014/main" id="{B8E3BD74-DD0A-4F89-9A59-859140A20DA4}"/>
              </a:ext>
            </a:extLst>
          </p:cNvPr>
          <p:cNvSpPr txBox="1"/>
          <p:nvPr/>
        </p:nvSpPr>
        <p:spPr>
          <a:xfrm>
            <a:off x="1640114" y="1283783"/>
            <a:ext cx="336047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计算模型平均误差率</a:t>
            </a:r>
          </a:p>
        </p:txBody>
      </p:sp>
      <p:pic>
        <p:nvPicPr>
          <p:cNvPr id="3" name="图片 2">
            <a:extLst>
              <a:ext uri="{FF2B5EF4-FFF2-40B4-BE49-F238E27FC236}">
                <a16:creationId xmlns:a16="http://schemas.microsoft.com/office/drawing/2014/main" id="{D3C4394E-EAAA-4927-9229-DAE84CD29906}"/>
              </a:ext>
            </a:extLst>
          </p:cNvPr>
          <p:cNvPicPr>
            <a:picLocks noChangeAspect="1"/>
          </p:cNvPicPr>
          <p:nvPr/>
        </p:nvPicPr>
        <p:blipFill>
          <a:blip r:embed="rId3"/>
          <a:stretch>
            <a:fillRect/>
          </a:stretch>
        </p:blipFill>
        <p:spPr>
          <a:xfrm>
            <a:off x="1640114" y="1770188"/>
            <a:ext cx="3267531" cy="1000265"/>
          </a:xfrm>
          <a:prstGeom prst="rect">
            <a:avLst/>
          </a:prstGeom>
        </p:spPr>
      </p:pic>
      <p:pic>
        <p:nvPicPr>
          <p:cNvPr id="8" name="图片 7">
            <a:extLst>
              <a:ext uri="{FF2B5EF4-FFF2-40B4-BE49-F238E27FC236}">
                <a16:creationId xmlns:a16="http://schemas.microsoft.com/office/drawing/2014/main" id="{D5637003-99FE-4234-9446-02533FCBEB47}"/>
              </a:ext>
            </a:extLst>
          </p:cNvPr>
          <p:cNvPicPr>
            <a:picLocks noChangeAspect="1"/>
          </p:cNvPicPr>
          <p:nvPr/>
        </p:nvPicPr>
        <p:blipFill>
          <a:blip r:embed="rId4"/>
          <a:stretch>
            <a:fillRect/>
          </a:stretch>
        </p:blipFill>
        <p:spPr>
          <a:xfrm>
            <a:off x="1640114" y="3228193"/>
            <a:ext cx="1771897" cy="438211"/>
          </a:xfrm>
          <a:prstGeom prst="rect">
            <a:avLst/>
          </a:prstGeom>
        </p:spPr>
      </p:pic>
    </p:spTree>
    <p:extLst>
      <p:ext uri="{BB962C8B-B14F-4D97-AF65-F5344CB8AC3E}">
        <p14:creationId xmlns:p14="http://schemas.microsoft.com/office/powerpoint/2010/main" val="165143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代码实践展示</a:t>
            </a: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 name="文本框 5">
            <a:extLst>
              <a:ext uri="{FF2B5EF4-FFF2-40B4-BE49-F238E27FC236}">
                <a16:creationId xmlns:a16="http://schemas.microsoft.com/office/drawing/2014/main" id="{B8E3BD74-DD0A-4F89-9A59-859140A20DA4}"/>
              </a:ext>
            </a:extLst>
          </p:cNvPr>
          <p:cNvSpPr txBox="1"/>
          <p:nvPr/>
        </p:nvSpPr>
        <p:spPr>
          <a:xfrm>
            <a:off x="1640114" y="1283783"/>
            <a:ext cx="336047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基于线性回归的离群点检测</a:t>
            </a:r>
          </a:p>
        </p:txBody>
      </p:sp>
      <p:pic>
        <p:nvPicPr>
          <p:cNvPr id="10" name="图片 9">
            <a:extLst>
              <a:ext uri="{FF2B5EF4-FFF2-40B4-BE49-F238E27FC236}">
                <a16:creationId xmlns:a16="http://schemas.microsoft.com/office/drawing/2014/main" id="{734FC910-1139-498C-B72D-6D23F4AAA452}"/>
              </a:ext>
            </a:extLst>
          </p:cNvPr>
          <p:cNvPicPr>
            <a:picLocks noChangeAspect="1"/>
          </p:cNvPicPr>
          <p:nvPr/>
        </p:nvPicPr>
        <p:blipFill>
          <a:blip r:embed="rId3"/>
          <a:stretch>
            <a:fillRect/>
          </a:stretch>
        </p:blipFill>
        <p:spPr>
          <a:xfrm>
            <a:off x="1634374" y="2189059"/>
            <a:ext cx="3639058" cy="295316"/>
          </a:xfrm>
          <a:prstGeom prst="rect">
            <a:avLst/>
          </a:prstGeom>
        </p:spPr>
      </p:pic>
      <p:pic>
        <p:nvPicPr>
          <p:cNvPr id="4100" name="图片 3">
            <a:extLst>
              <a:ext uri="{FF2B5EF4-FFF2-40B4-BE49-F238E27FC236}">
                <a16:creationId xmlns:a16="http://schemas.microsoft.com/office/drawing/2014/main" id="{E2EE71CF-DD99-4AE2-B1EA-50DC37519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968" y="2523292"/>
            <a:ext cx="367665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9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代码实践展示</a:t>
            </a: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 name="文本框 5">
            <a:extLst>
              <a:ext uri="{FF2B5EF4-FFF2-40B4-BE49-F238E27FC236}">
                <a16:creationId xmlns:a16="http://schemas.microsoft.com/office/drawing/2014/main" id="{B8E3BD74-DD0A-4F89-9A59-859140A20DA4}"/>
              </a:ext>
            </a:extLst>
          </p:cNvPr>
          <p:cNvSpPr txBox="1"/>
          <p:nvPr/>
        </p:nvSpPr>
        <p:spPr>
          <a:xfrm>
            <a:off x="1640114" y="1283783"/>
            <a:ext cx="336047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预测</a:t>
            </a:r>
            <a:r>
              <a:rPr lang="en-US" altLang="zh-CN" dirty="0"/>
              <a:t>2021</a:t>
            </a:r>
            <a:r>
              <a:rPr lang="zh-CN" altLang="en-US" dirty="0"/>
              <a:t>年各指标值</a:t>
            </a:r>
          </a:p>
        </p:txBody>
      </p:sp>
      <p:pic>
        <p:nvPicPr>
          <p:cNvPr id="3" name="图片 2">
            <a:extLst>
              <a:ext uri="{FF2B5EF4-FFF2-40B4-BE49-F238E27FC236}">
                <a16:creationId xmlns:a16="http://schemas.microsoft.com/office/drawing/2014/main" id="{7584EDE1-25E0-49E3-A3DA-8DF485DE45B3}"/>
              </a:ext>
            </a:extLst>
          </p:cNvPr>
          <p:cNvPicPr>
            <a:picLocks noChangeAspect="1"/>
          </p:cNvPicPr>
          <p:nvPr/>
        </p:nvPicPr>
        <p:blipFill>
          <a:blip r:embed="rId3"/>
          <a:stretch>
            <a:fillRect/>
          </a:stretch>
        </p:blipFill>
        <p:spPr>
          <a:xfrm>
            <a:off x="1642747" y="1834692"/>
            <a:ext cx="4467849" cy="866896"/>
          </a:xfrm>
          <a:prstGeom prst="rect">
            <a:avLst/>
          </a:prstGeom>
        </p:spPr>
      </p:pic>
      <p:pic>
        <p:nvPicPr>
          <p:cNvPr id="5124" name="图片 1">
            <a:extLst>
              <a:ext uri="{FF2B5EF4-FFF2-40B4-BE49-F238E27FC236}">
                <a16:creationId xmlns:a16="http://schemas.microsoft.com/office/drawing/2014/main" id="{5F34CA6F-74E6-4B3C-BA40-28E05EBAF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114" y="3200158"/>
            <a:ext cx="6124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20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35533" y="333391"/>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代码实践展示</a:t>
            </a:r>
          </a:p>
        </p:txBody>
      </p:sp>
      <p:sp>
        <p:nvSpPr>
          <p:cNvPr id="28" name="Freeform 31"/>
          <p:cNvSpPr>
            <a:spLocks noEditPoints="1"/>
          </p:cNvSpPr>
          <p:nvPr/>
        </p:nvSpPr>
        <p:spPr bwMode="auto">
          <a:xfrm>
            <a:off x="6689861" y="3702992"/>
            <a:ext cx="357033" cy="4323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9" name="Freeform 32"/>
          <p:cNvSpPr>
            <a:spLocks noEditPoints="1"/>
          </p:cNvSpPr>
          <p:nvPr/>
        </p:nvSpPr>
        <p:spPr bwMode="auto">
          <a:xfrm>
            <a:off x="5273432" y="3254289"/>
            <a:ext cx="311865" cy="49253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30" name="Freeform 206"/>
          <p:cNvSpPr/>
          <p:nvPr/>
        </p:nvSpPr>
        <p:spPr bwMode="auto">
          <a:xfrm>
            <a:off x="6025841" y="4816919"/>
            <a:ext cx="34073" cy="41721"/>
          </a:xfrm>
          <a:custGeom>
            <a:avLst/>
            <a:gdLst>
              <a:gd name="T0" fmla="*/ 26 w 98"/>
              <a:gd name="T1" fmla="*/ 84 h 120"/>
              <a:gd name="T2" fmla="*/ 26 w 98"/>
              <a:gd name="T3" fmla="*/ 84 h 120"/>
              <a:gd name="T4" fmla="*/ 42 w 98"/>
              <a:gd name="T5" fmla="*/ 100 h 120"/>
              <a:gd name="T6" fmla="*/ 58 w 98"/>
              <a:gd name="T7" fmla="*/ 110 h 120"/>
              <a:gd name="T8" fmla="*/ 78 w 98"/>
              <a:gd name="T9" fmla="*/ 118 h 120"/>
              <a:gd name="T10" fmla="*/ 86 w 98"/>
              <a:gd name="T11" fmla="*/ 120 h 120"/>
              <a:gd name="T12" fmla="*/ 96 w 98"/>
              <a:gd name="T13" fmla="*/ 120 h 120"/>
              <a:gd name="T14" fmla="*/ 96 w 98"/>
              <a:gd name="T15" fmla="*/ 120 h 120"/>
              <a:gd name="T16" fmla="*/ 98 w 98"/>
              <a:gd name="T17" fmla="*/ 108 h 120"/>
              <a:gd name="T18" fmla="*/ 98 w 98"/>
              <a:gd name="T19" fmla="*/ 96 h 120"/>
              <a:gd name="T20" fmla="*/ 96 w 98"/>
              <a:gd name="T21" fmla="*/ 84 h 120"/>
              <a:gd name="T22" fmla="*/ 94 w 98"/>
              <a:gd name="T23" fmla="*/ 72 h 120"/>
              <a:gd name="T24" fmla="*/ 90 w 98"/>
              <a:gd name="T25" fmla="*/ 60 h 120"/>
              <a:gd name="T26" fmla="*/ 86 w 98"/>
              <a:gd name="T27" fmla="*/ 48 h 120"/>
              <a:gd name="T28" fmla="*/ 80 w 98"/>
              <a:gd name="T29" fmla="*/ 38 h 120"/>
              <a:gd name="T30" fmla="*/ 72 w 98"/>
              <a:gd name="T31" fmla="*/ 28 h 120"/>
              <a:gd name="T32" fmla="*/ 72 w 98"/>
              <a:gd name="T33" fmla="*/ 28 h 120"/>
              <a:gd name="T34" fmla="*/ 60 w 98"/>
              <a:gd name="T35" fmla="*/ 16 h 120"/>
              <a:gd name="T36" fmla="*/ 46 w 98"/>
              <a:gd name="T37" fmla="*/ 8 h 120"/>
              <a:gd name="T38" fmla="*/ 30 w 98"/>
              <a:gd name="T39" fmla="*/ 2 h 120"/>
              <a:gd name="T40" fmla="*/ 14 w 98"/>
              <a:gd name="T41" fmla="*/ 0 h 120"/>
              <a:gd name="T42" fmla="*/ 14 w 98"/>
              <a:gd name="T43" fmla="*/ 0 h 120"/>
              <a:gd name="T44" fmla="*/ 8 w 98"/>
              <a:gd name="T45" fmla="*/ 2 h 120"/>
              <a:gd name="T46" fmla="*/ 4 w 98"/>
              <a:gd name="T47" fmla="*/ 6 h 120"/>
              <a:gd name="T48" fmla="*/ 0 w 98"/>
              <a:gd name="T49" fmla="*/ 12 h 120"/>
              <a:gd name="T50" fmla="*/ 0 w 98"/>
              <a:gd name="T51" fmla="*/ 20 h 120"/>
              <a:gd name="T52" fmla="*/ 0 w 98"/>
              <a:gd name="T53" fmla="*/ 20 h 120"/>
              <a:gd name="T54" fmla="*/ 4 w 98"/>
              <a:gd name="T55" fmla="*/ 36 h 120"/>
              <a:gd name="T56" fmla="*/ 10 w 98"/>
              <a:gd name="T57" fmla="*/ 52 h 120"/>
              <a:gd name="T58" fmla="*/ 16 w 98"/>
              <a:gd name="T59" fmla="*/ 68 h 120"/>
              <a:gd name="T60" fmla="*/ 26 w 98"/>
              <a:gd name="T61" fmla="*/ 84 h 120"/>
              <a:gd name="T62" fmla="*/ 26 w 98"/>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 h="120">
                <a:moveTo>
                  <a:pt x="26" y="84"/>
                </a:moveTo>
                <a:lnTo>
                  <a:pt x="26" y="84"/>
                </a:lnTo>
                <a:lnTo>
                  <a:pt x="42" y="100"/>
                </a:lnTo>
                <a:lnTo>
                  <a:pt x="58" y="110"/>
                </a:lnTo>
                <a:lnTo>
                  <a:pt x="78" y="118"/>
                </a:lnTo>
                <a:lnTo>
                  <a:pt x="86" y="120"/>
                </a:lnTo>
                <a:lnTo>
                  <a:pt x="96" y="120"/>
                </a:lnTo>
                <a:lnTo>
                  <a:pt x="96" y="120"/>
                </a:lnTo>
                <a:lnTo>
                  <a:pt x="98" y="108"/>
                </a:lnTo>
                <a:lnTo>
                  <a:pt x="98" y="96"/>
                </a:lnTo>
                <a:lnTo>
                  <a:pt x="96" y="84"/>
                </a:lnTo>
                <a:lnTo>
                  <a:pt x="94" y="72"/>
                </a:lnTo>
                <a:lnTo>
                  <a:pt x="90" y="60"/>
                </a:lnTo>
                <a:lnTo>
                  <a:pt x="86" y="48"/>
                </a:lnTo>
                <a:lnTo>
                  <a:pt x="80" y="38"/>
                </a:lnTo>
                <a:lnTo>
                  <a:pt x="72" y="28"/>
                </a:lnTo>
                <a:lnTo>
                  <a:pt x="72" y="28"/>
                </a:lnTo>
                <a:lnTo>
                  <a:pt x="60" y="16"/>
                </a:lnTo>
                <a:lnTo>
                  <a:pt x="46" y="8"/>
                </a:lnTo>
                <a:lnTo>
                  <a:pt x="30" y="2"/>
                </a:lnTo>
                <a:lnTo>
                  <a:pt x="14" y="0"/>
                </a:lnTo>
                <a:lnTo>
                  <a:pt x="14" y="0"/>
                </a:lnTo>
                <a:lnTo>
                  <a:pt x="8" y="2"/>
                </a:lnTo>
                <a:lnTo>
                  <a:pt x="4" y="6"/>
                </a:lnTo>
                <a:lnTo>
                  <a:pt x="0" y="12"/>
                </a:lnTo>
                <a:lnTo>
                  <a:pt x="0" y="20"/>
                </a:lnTo>
                <a:lnTo>
                  <a:pt x="0" y="20"/>
                </a:lnTo>
                <a:lnTo>
                  <a:pt x="4" y="36"/>
                </a:lnTo>
                <a:lnTo>
                  <a:pt x="10" y="52"/>
                </a:lnTo>
                <a:lnTo>
                  <a:pt x="16" y="68"/>
                </a:lnTo>
                <a:lnTo>
                  <a:pt x="26" y="84"/>
                </a:lnTo>
                <a:lnTo>
                  <a:pt x="26"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1" name="Freeform 207"/>
          <p:cNvSpPr/>
          <p:nvPr/>
        </p:nvSpPr>
        <p:spPr bwMode="auto">
          <a:xfrm>
            <a:off x="6049483" y="4871157"/>
            <a:ext cx="41721" cy="41026"/>
          </a:xfrm>
          <a:custGeom>
            <a:avLst/>
            <a:gdLst>
              <a:gd name="T0" fmla="*/ 78 w 120"/>
              <a:gd name="T1" fmla="*/ 96 h 118"/>
              <a:gd name="T2" fmla="*/ 78 w 120"/>
              <a:gd name="T3" fmla="*/ 96 h 118"/>
              <a:gd name="T4" fmla="*/ 68 w 120"/>
              <a:gd name="T5" fmla="*/ 104 h 118"/>
              <a:gd name="T6" fmla="*/ 58 w 120"/>
              <a:gd name="T7" fmla="*/ 110 h 118"/>
              <a:gd name="T8" fmla="*/ 48 w 120"/>
              <a:gd name="T9" fmla="*/ 114 h 118"/>
              <a:gd name="T10" fmla="*/ 38 w 120"/>
              <a:gd name="T11" fmla="*/ 116 h 118"/>
              <a:gd name="T12" fmla="*/ 28 w 120"/>
              <a:gd name="T13" fmla="*/ 118 h 118"/>
              <a:gd name="T14" fmla="*/ 18 w 120"/>
              <a:gd name="T15" fmla="*/ 118 h 118"/>
              <a:gd name="T16" fmla="*/ 10 w 120"/>
              <a:gd name="T17" fmla="*/ 116 h 118"/>
              <a:gd name="T18" fmla="*/ 0 w 120"/>
              <a:gd name="T19" fmla="*/ 112 h 118"/>
              <a:gd name="T20" fmla="*/ 0 w 120"/>
              <a:gd name="T21" fmla="*/ 112 h 118"/>
              <a:gd name="T22" fmla="*/ 8 w 120"/>
              <a:gd name="T23" fmla="*/ 88 h 118"/>
              <a:gd name="T24" fmla="*/ 18 w 120"/>
              <a:gd name="T25" fmla="*/ 66 h 118"/>
              <a:gd name="T26" fmla="*/ 30 w 120"/>
              <a:gd name="T27" fmla="*/ 46 h 118"/>
              <a:gd name="T28" fmla="*/ 48 w 120"/>
              <a:gd name="T29" fmla="*/ 28 h 118"/>
              <a:gd name="T30" fmla="*/ 48 w 120"/>
              <a:gd name="T31" fmla="*/ 28 h 118"/>
              <a:gd name="T32" fmla="*/ 62 w 120"/>
              <a:gd name="T33" fmla="*/ 16 h 118"/>
              <a:gd name="T34" fmla="*/ 76 w 120"/>
              <a:gd name="T35" fmla="*/ 8 h 118"/>
              <a:gd name="T36" fmla="*/ 92 w 120"/>
              <a:gd name="T37" fmla="*/ 2 h 118"/>
              <a:gd name="T38" fmla="*/ 108 w 120"/>
              <a:gd name="T39" fmla="*/ 0 h 118"/>
              <a:gd name="T40" fmla="*/ 108 w 120"/>
              <a:gd name="T41" fmla="*/ 0 h 118"/>
              <a:gd name="T42" fmla="*/ 114 w 120"/>
              <a:gd name="T43" fmla="*/ 2 h 118"/>
              <a:gd name="T44" fmla="*/ 118 w 120"/>
              <a:gd name="T45" fmla="*/ 8 h 118"/>
              <a:gd name="T46" fmla="*/ 120 w 120"/>
              <a:gd name="T47" fmla="*/ 16 h 118"/>
              <a:gd name="T48" fmla="*/ 120 w 120"/>
              <a:gd name="T49" fmla="*/ 24 h 118"/>
              <a:gd name="T50" fmla="*/ 120 w 120"/>
              <a:gd name="T51" fmla="*/ 24 h 118"/>
              <a:gd name="T52" fmla="*/ 114 w 120"/>
              <a:gd name="T53" fmla="*/ 46 h 118"/>
              <a:gd name="T54" fmla="*/ 104 w 120"/>
              <a:gd name="T55" fmla="*/ 66 h 118"/>
              <a:gd name="T56" fmla="*/ 92 w 120"/>
              <a:gd name="T57" fmla="*/ 82 h 118"/>
              <a:gd name="T58" fmla="*/ 78 w 120"/>
              <a:gd name="T59" fmla="*/ 96 h 118"/>
              <a:gd name="T60" fmla="*/ 78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78" y="96"/>
                </a:moveTo>
                <a:lnTo>
                  <a:pt x="78" y="96"/>
                </a:lnTo>
                <a:lnTo>
                  <a:pt x="68" y="104"/>
                </a:lnTo>
                <a:lnTo>
                  <a:pt x="58" y="110"/>
                </a:lnTo>
                <a:lnTo>
                  <a:pt x="48" y="114"/>
                </a:lnTo>
                <a:lnTo>
                  <a:pt x="38" y="116"/>
                </a:lnTo>
                <a:lnTo>
                  <a:pt x="28" y="118"/>
                </a:lnTo>
                <a:lnTo>
                  <a:pt x="18" y="118"/>
                </a:lnTo>
                <a:lnTo>
                  <a:pt x="10" y="116"/>
                </a:lnTo>
                <a:lnTo>
                  <a:pt x="0" y="112"/>
                </a:lnTo>
                <a:lnTo>
                  <a:pt x="0" y="112"/>
                </a:lnTo>
                <a:lnTo>
                  <a:pt x="8" y="88"/>
                </a:lnTo>
                <a:lnTo>
                  <a:pt x="18" y="66"/>
                </a:lnTo>
                <a:lnTo>
                  <a:pt x="30" y="46"/>
                </a:lnTo>
                <a:lnTo>
                  <a:pt x="48" y="28"/>
                </a:lnTo>
                <a:lnTo>
                  <a:pt x="48" y="28"/>
                </a:lnTo>
                <a:lnTo>
                  <a:pt x="62" y="16"/>
                </a:lnTo>
                <a:lnTo>
                  <a:pt x="76" y="8"/>
                </a:lnTo>
                <a:lnTo>
                  <a:pt x="92" y="2"/>
                </a:lnTo>
                <a:lnTo>
                  <a:pt x="108" y="0"/>
                </a:lnTo>
                <a:lnTo>
                  <a:pt x="108" y="0"/>
                </a:lnTo>
                <a:lnTo>
                  <a:pt x="114" y="2"/>
                </a:lnTo>
                <a:lnTo>
                  <a:pt x="118" y="8"/>
                </a:lnTo>
                <a:lnTo>
                  <a:pt x="120" y="16"/>
                </a:lnTo>
                <a:lnTo>
                  <a:pt x="120" y="24"/>
                </a:lnTo>
                <a:lnTo>
                  <a:pt x="120" y="24"/>
                </a:lnTo>
                <a:lnTo>
                  <a:pt x="114" y="46"/>
                </a:lnTo>
                <a:lnTo>
                  <a:pt x="104" y="66"/>
                </a:lnTo>
                <a:lnTo>
                  <a:pt x="92" y="82"/>
                </a:lnTo>
                <a:lnTo>
                  <a:pt x="78" y="96"/>
                </a:lnTo>
                <a:lnTo>
                  <a:pt x="78"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2" name="Freeform 208"/>
          <p:cNvSpPr/>
          <p:nvPr/>
        </p:nvSpPr>
        <p:spPr bwMode="auto">
          <a:xfrm>
            <a:off x="6023755" y="4864203"/>
            <a:ext cx="28510" cy="45894"/>
          </a:xfrm>
          <a:custGeom>
            <a:avLst/>
            <a:gdLst>
              <a:gd name="T0" fmla="*/ 14 w 82"/>
              <a:gd name="T1" fmla="*/ 82 h 132"/>
              <a:gd name="T2" fmla="*/ 14 w 82"/>
              <a:gd name="T3" fmla="*/ 82 h 132"/>
              <a:gd name="T4" fmla="*/ 24 w 82"/>
              <a:gd name="T5" fmla="*/ 100 h 132"/>
              <a:gd name="T6" fmla="*/ 40 w 82"/>
              <a:gd name="T7" fmla="*/ 116 h 132"/>
              <a:gd name="T8" fmla="*/ 56 w 82"/>
              <a:gd name="T9" fmla="*/ 126 h 132"/>
              <a:gd name="T10" fmla="*/ 64 w 82"/>
              <a:gd name="T11" fmla="*/ 130 h 132"/>
              <a:gd name="T12" fmla="*/ 74 w 82"/>
              <a:gd name="T13" fmla="*/ 132 h 132"/>
              <a:gd name="T14" fmla="*/ 74 w 82"/>
              <a:gd name="T15" fmla="*/ 132 h 132"/>
              <a:gd name="T16" fmla="*/ 78 w 82"/>
              <a:gd name="T17" fmla="*/ 120 h 132"/>
              <a:gd name="T18" fmla="*/ 80 w 82"/>
              <a:gd name="T19" fmla="*/ 108 h 132"/>
              <a:gd name="T20" fmla="*/ 82 w 82"/>
              <a:gd name="T21" fmla="*/ 96 h 132"/>
              <a:gd name="T22" fmla="*/ 82 w 82"/>
              <a:gd name="T23" fmla="*/ 84 h 132"/>
              <a:gd name="T24" fmla="*/ 80 w 82"/>
              <a:gd name="T25" fmla="*/ 72 h 132"/>
              <a:gd name="T26" fmla="*/ 78 w 82"/>
              <a:gd name="T27" fmla="*/ 60 h 132"/>
              <a:gd name="T28" fmla="*/ 74 w 82"/>
              <a:gd name="T29" fmla="*/ 50 h 132"/>
              <a:gd name="T30" fmla="*/ 68 w 82"/>
              <a:gd name="T31" fmla="*/ 38 h 132"/>
              <a:gd name="T32" fmla="*/ 68 w 82"/>
              <a:gd name="T33" fmla="*/ 38 h 132"/>
              <a:gd name="T34" fmla="*/ 58 w 82"/>
              <a:gd name="T35" fmla="*/ 24 h 132"/>
              <a:gd name="T36" fmla="*/ 46 w 82"/>
              <a:gd name="T37" fmla="*/ 12 h 132"/>
              <a:gd name="T38" fmla="*/ 32 w 82"/>
              <a:gd name="T39" fmla="*/ 4 h 132"/>
              <a:gd name="T40" fmla="*/ 18 w 82"/>
              <a:gd name="T41" fmla="*/ 0 h 132"/>
              <a:gd name="T42" fmla="*/ 18 w 82"/>
              <a:gd name="T43" fmla="*/ 0 h 132"/>
              <a:gd name="T44" fmla="*/ 12 w 82"/>
              <a:gd name="T45" fmla="*/ 0 h 132"/>
              <a:gd name="T46" fmla="*/ 6 w 82"/>
              <a:gd name="T47" fmla="*/ 2 h 132"/>
              <a:gd name="T48" fmla="*/ 2 w 82"/>
              <a:gd name="T49" fmla="*/ 8 h 132"/>
              <a:gd name="T50" fmla="*/ 0 w 82"/>
              <a:gd name="T51" fmla="*/ 16 h 132"/>
              <a:gd name="T52" fmla="*/ 0 w 82"/>
              <a:gd name="T53" fmla="*/ 16 h 132"/>
              <a:gd name="T54" fmla="*/ 0 w 82"/>
              <a:gd name="T55" fmla="*/ 32 h 132"/>
              <a:gd name="T56" fmla="*/ 2 w 82"/>
              <a:gd name="T57" fmla="*/ 50 h 132"/>
              <a:gd name="T58" fmla="*/ 6 w 82"/>
              <a:gd name="T59" fmla="*/ 66 h 132"/>
              <a:gd name="T60" fmla="*/ 14 w 82"/>
              <a:gd name="T61" fmla="*/ 82 h 132"/>
              <a:gd name="T62" fmla="*/ 14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14" y="82"/>
                </a:moveTo>
                <a:lnTo>
                  <a:pt x="14" y="82"/>
                </a:lnTo>
                <a:lnTo>
                  <a:pt x="24" y="100"/>
                </a:lnTo>
                <a:lnTo>
                  <a:pt x="40" y="116"/>
                </a:lnTo>
                <a:lnTo>
                  <a:pt x="56" y="126"/>
                </a:lnTo>
                <a:lnTo>
                  <a:pt x="64" y="130"/>
                </a:lnTo>
                <a:lnTo>
                  <a:pt x="74" y="132"/>
                </a:lnTo>
                <a:lnTo>
                  <a:pt x="74" y="132"/>
                </a:lnTo>
                <a:lnTo>
                  <a:pt x="78" y="120"/>
                </a:lnTo>
                <a:lnTo>
                  <a:pt x="80" y="108"/>
                </a:lnTo>
                <a:lnTo>
                  <a:pt x="82" y="96"/>
                </a:lnTo>
                <a:lnTo>
                  <a:pt x="82" y="84"/>
                </a:lnTo>
                <a:lnTo>
                  <a:pt x="80" y="72"/>
                </a:lnTo>
                <a:lnTo>
                  <a:pt x="78" y="60"/>
                </a:lnTo>
                <a:lnTo>
                  <a:pt x="74" y="50"/>
                </a:lnTo>
                <a:lnTo>
                  <a:pt x="68" y="38"/>
                </a:lnTo>
                <a:lnTo>
                  <a:pt x="68" y="38"/>
                </a:lnTo>
                <a:lnTo>
                  <a:pt x="58" y="24"/>
                </a:lnTo>
                <a:lnTo>
                  <a:pt x="46" y="12"/>
                </a:lnTo>
                <a:lnTo>
                  <a:pt x="32" y="4"/>
                </a:lnTo>
                <a:lnTo>
                  <a:pt x="18" y="0"/>
                </a:lnTo>
                <a:lnTo>
                  <a:pt x="18" y="0"/>
                </a:lnTo>
                <a:lnTo>
                  <a:pt x="12" y="0"/>
                </a:lnTo>
                <a:lnTo>
                  <a:pt x="6" y="2"/>
                </a:lnTo>
                <a:lnTo>
                  <a:pt x="2" y="8"/>
                </a:lnTo>
                <a:lnTo>
                  <a:pt x="0" y="16"/>
                </a:lnTo>
                <a:lnTo>
                  <a:pt x="0" y="16"/>
                </a:lnTo>
                <a:lnTo>
                  <a:pt x="0" y="32"/>
                </a:lnTo>
                <a:lnTo>
                  <a:pt x="2" y="50"/>
                </a:lnTo>
                <a:lnTo>
                  <a:pt x="6" y="66"/>
                </a:lnTo>
                <a:lnTo>
                  <a:pt x="14" y="82"/>
                </a:lnTo>
                <a:lnTo>
                  <a:pt x="14"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3" name="Freeform 209"/>
          <p:cNvSpPr/>
          <p:nvPr/>
        </p:nvSpPr>
        <p:spPr bwMode="auto">
          <a:xfrm>
            <a:off x="6030013" y="4926786"/>
            <a:ext cx="47284" cy="35463"/>
          </a:xfrm>
          <a:custGeom>
            <a:avLst/>
            <a:gdLst>
              <a:gd name="T0" fmla="*/ 80 w 136"/>
              <a:gd name="T1" fmla="*/ 90 h 102"/>
              <a:gd name="T2" fmla="*/ 80 w 136"/>
              <a:gd name="T3" fmla="*/ 90 h 102"/>
              <a:gd name="T4" fmla="*/ 68 w 136"/>
              <a:gd name="T5" fmla="*/ 96 h 102"/>
              <a:gd name="T6" fmla="*/ 58 w 136"/>
              <a:gd name="T7" fmla="*/ 100 h 102"/>
              <a:gd name="T8" fmla="*/ 48 w 136"/>
              <a:gd name="T9" fmla="*/ 102 h 102"/>
              <a:gd name="T10" fmla="*/ 36 w 136"/>
              <a:gd name="T11" fmla="*/ 102 h 102"/>
              <a:gd name="T12" fmla="*/ 26 w 136"/>
              <a:gd name="T13" fmla="*/ 102 h 102"/>
              <a:gd name="T14" fmla="*/ 18 w 136"/>
              <a:gd name="T15" fmla="*/ 98 h 102"/>
              <a:gd name="T16" fmla="*/ 8 w 136"/>
              <a:gd name="T17" fmla="*/ 96 h 102"/>
              <a:gd name="T18" fmla="*/ 0 w 136"/>
              <a:gd name="T19" fmla="*/ 90 h 102"/>
              <a:gd name="T20" fmla="*/ 0 w 136"/>
              <a:gd name="T21" fmla="*/ 90 h 102"/>
              <a:gd name="T22" fmla="*/ 12 w 136"/>
              <a:gd name="T23" fmla="*/ 70 h 102"/>
              <a:gd name="T24" fmla="*/ 26 w 136"/>
              <a:gd name="T25" fmla="*/ 50 h 102"/>
              <a:gd name="T26" fmla="*/ 42 w 136"/>
              <a:gd name="T27" fmla="*/ 32 h 102"/>
              <a:gd name="T28" fmla="*/ 62 w 136"/>
              <a:gd name="T29" fmla="*/ 18 h 102"/>
              <a:gd name="T30" fmla="*/ 62 w 136"/>
              <a:gd name="T31" fmla="*/ 18 h 102"/>
              <a:gd name="T32" fmla="*/ 78 w 136"/>
              <a:gd name="T33" fmla="*/ 8 h 102"/>
              <a:gd name="T34" fmla="*/ 94 w 136"/>
              <a:gd name="T35" fmla="*/ 4 h 102"/>
              <a:gd name="T36" fmla="*/ 112 w 136"/>
              <a:gd name="T37" fmla="*/ 0 h 102"/>
              <a:gd name="T38" fmla="*/ 126 w 136"/>
              <a:gd name="T39" fmla="*/ 2 h 102"/>
              <a:gd name="T40" fmla="*/ 126 w 136"/>
              <a:gd name="T41" fmla="*/ 2 h 102"/>
              <a:gd name="T42" fmla="*/ 132 w 136"/>
              <a:gd name="T43" fmla="*/ 6 h 102"/>
              <a:gd name="T44" fmla="*/ 136 w 136"/>
              <a:gd name="T45" fmla="*/ 12 h 102"/>
              <a:gd name="T46" fmla="*/ 136 w 136"/>
              <a:gd name="T47" fmla="*/ 20 h 102"/>
              <a:gd name="T48" fmla="*/ 134 w 136"/>
              <a:gd name="T49" fmla="*/ 28 h 102"/>
              <a:gd name="T50" fmla="*/ 134 w 136"/>
              <a:gd name="T51" fmla="*/ 28 h 102"/>
              <a:gd name="T52" fmla="*/ 124 w 136"/>
              <a:gd name="T53" fmla="*/ 48 h 102"/>
              <a:gd name="T54" fmla="*/ 112 w 136"/>
              <a:gd name="T55" fmla="*/ 66 h 102"/>
              <a:gd name="T56" fmla="*/ 96 w 136"/>
              <a:gd name="T57" fmla="*/ 80 h 102"/>
              <a:gd name="T58" fmla="*/ 80 w 136"/>
              <a:gd name="T59" fmla="*/ 90 h 102"/>
              <a:gd name="T60" fmla="*/ 80 w 136"/>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02">
                <a:moveTo>
                  <a:pt x="80" y="90"/>
                </a:moveTo>
                <a:lnTo>
                  <a:pt x="80" y="90"/>
                </a:lnTo>
                <a:lnTo>
                  <a:pt x="68" y="96"/>
                </a:lnTo>
                <a:lnTo>
                  <a:pt x="58" y="100"/>
                </a:lnTo>
                <a:lnTo>
                  <a:pt x="48" y="102"/>
                </a:lnTo>
                <a:lnTo>
                  <a:pt x="36" y="102"/>
                </a:lnTo>
                <a:lnTo>
                  <a:pt x="26" y="102"/>
                </a:lnTo>
                <a:lnTo>
                  <a:pt x="18" y="98"/>
                </a:lnTo>
                <a:lnTo>
                  <a:pt x="8" y="96"/>
                </a:lnTo>
                <a:lnTo>
                  <a:pt x="0" y="90"/>
                </a:lnTo>
                <a:lnTo>
                  <a:pt x="0" y="90"/>
                </a:lnTo>
                <a:lnTo>
                  <a:pt x="12" y="70"/>
                </a:lnTo>
                <a:lnTo>
                  <a:pt x="26" y="50"/>
                </a:lnTo>
                <a:lnTo>
                  <a:pt x="42" y="32"/>
                </a:lnTo>
                <a:lnTo>
                  <a:pt x="62" y="18"/>
                </a:lnTo>
                <a:lnTo>
                  <a:pt x="62" y="18"/>
                </a:lnTo>
                <a:lnTo>
                  <a:pt x="78" y="8"/>
                </a:lnTo>
                <a:lnTo>
                  <a:pt x="94" y="4"/>
                </a:lnTo>
                <a:lnTo>
                  <a:pt x="112" y="0"/>
                </a:lnTo>
                <a:lnTo>
                  <a:pt x="126" y="2"/>
                </a:lnTo>
                <a:lnTo>
                  <a:pt x="126" y="2"/>
                </a:lnTo>
                <a:lnTo>
                  <a:pt x="132" y="6"/>
                </a:lnTo>
                <a:lnTo>
                  <a:pt x="136" y="12"/>
                </a:lnTo>
                <a:lnTo>
                  <a:pt x="136" y="20"/>
                </a:lnTo>
                <a:lnTo>
                  <a:pt x="134" y="28"/>
                </a:lnTo>
                <a:lnTo>
                  <a:pt x="134" y="28"/>
                </a:lnTo>
                <a:lnTo>
                  <a:pt x="124" y="48"/>
                </a:lnTo>
                <a:lnTo>
                  <a:pt x="112" y="66"/>
                </a:lnTo>
                <a:lnTo>
                  <a:pt x="96" y="80"/>
                </a:lnTo>
                <a:lnTo>
                  <a:pt x="80" y="90"/>
                </a:lnTo>
                <a:lnTo>
                  <a:pt x="8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4" name="Freeform 210"/>
          <p:cNvSpPr/>
          <p:nvPr/>
        </p:nvSpPr>
        <p:spPr bwMode="auto">
          <a:xfrm>
            <a:off x="6010543" y="4908706"/>
            <a:ext cx="25728" cy="49370"/>
          </a:xfrm>
          <a:custGeom>
            <a:avLst/>
            <a:gdLst>
              <a:gd name="T0" fmla="*/ 6 w 74"/>
              <a:gd name="T1" fmla="*/ 82 h 142"/>
              <a:gd name="T2" fmla="*/ 6 w 74"/>
              <a:gd name="T3" fmla="*/ 82 h 142"/>
              <a:gd name="T4" fmla="*/ 14 w 74"/>
              <a:gd name="T5" fmla="*/ 102 h 142"/>
              <a:gd name="T6" fmla="*/ 24 w 74"/>
              <a:gd name="T7" fmla="*/ 120 h 142"/>
              <a:gd name="T8" fmla="*/ 38 w 74"/>
              <a:gd name="T9" fmla="*/ 132 h 142"/>
              <a:gd name="T10" fmla="*/ 46 w 74"/>
              <a:gd name="T11" fmla="*/ 138 h 142"/>
              <a:gd name="T12" fmla="*/ 56 w 74"/>
              <a:gd name="T13" fmla="*/ 142 h 142"/>
              <a:gd name="T14" fmla="*/ 56 w 74"/>
              <a:gd name="T15" fmla="*/ 142 h 142"/>
              <a:gd name="T16" fmla="*/ 62 w 74"/>
              <a:gd name="T17" fmla="*/ 132 h 142"/>
              <a:gd name="T18" fmla="*/ 66 w 74"/>
              <a:gd name="T19" fmla="*/ 120 h 142"/>
              <a:gd name="T20" fmla="*/ 70 w 74"/>
              <a:gd name="T21" fmla="*/ 108 h 142"/>
              <a:gd name="T22" fmla="*/ 72 w 74"/>
              <a:gd name="T23" fmla="*/ 96 h 142"/>
              <a:gd name="T24" fmla="*/ 74 w 74"/>
              <a:gd name="T25" fmla="*/ 84 h 142"/>
              <a:gd name="T26" fmla="*/ 72 w 74"/>
              <a:gd name="T27" fmla="*/ 74 h 142"/>
              <a:gd name="T28" fmla="*/ 72 w 74"/>
              <a:gd name="T29" fmla="*/ 62 h 142"/>
              <a:gd name="T30" fmla="*/ 68 w 74"/>
              <a:gd name="T31" fmla="*/ 50 h 142"/>
              <a:gd name="T32" fmla="*/ 68 w 74"/>
              <a:gd name="T33" fmla="*/ 50 h 142"/>
              <a:gd name="T34" fmla="*/ 60 w 74"/>
              <a:gd name="T35" fmla="*/ 34 h 142"/>
              <a:gd name="T36" fmla="*/ 52 w 74"/>
              <a:gd name="T37" fmla="*/ 20 h 142"/>
              <a:gd name="T38" fmla="*/ 40 w 74"/>
              <a:gd name="T39" fmla="*/ 10 h 142"/>
              <a:gd name="T40" fmla="*/ 26 w 74"/>
              <a:gd name="T41" fmla="*/ 2 h 142"/>
              <a:gd name="T42" fmla="*/ 26 w 74"/>
              <a:gd name="T43" fmla="*/ 2 h 142"/>
              <a:gd name="T44" fmla="*/ 20 w 74"/>
              <a:gd name="T45" fmla="*/ 0 h 142"/>
              <a:gd name="T46" fmla="*/ 14 w 74"/>
              <a:gd name="T47" fmla="*/ 2 h 142"/>
              <a:gd name="T48" fmla="*/ 8 w 74"/>
              <a:gd name="T49" fmla="*/ 8 h 142"/>
              <a:gd name="T50" fmla="*/ 6 w 74"/>
              <a:gd name="T51" fmla="*/ 14 h 142"/>
              <a:gd name="T52" fmla="*/ 6 w 74"/>
              <a:gd name="T53" fmla="*/ 14 h 142"/>
              <a:gd name="T54" fmla="*/ 2 w 74"/>
              <a:gd name="T55" fmla="*/ 30 h 142"/>
              <a:gd name="T56" fmla="*/ 0 w 74"/>
              <a:gd name="T57" fmla="*/ 48 h 142"/>
              <a:gd name="T58" fmla="*/ 2 w 74"/>
              <a:gd name="T59" fmla="*/ 64 h 142"/>
              <a:gd name="T60" fmla="*/ 6 w 74"/>
              <a:gd name="T61" fmla="*/ 82 h 142"/>
              <a:gd name="T62" fmla="*/ 6 w 74"/>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142">
                <a:moveTo>
                  <a:pt x="6" y="82"/>
                </a:moveTo>
                <a:lnTo>
                  <a:pt x="6" y="82"/>
                </a:lnTo>
                <a:lnTo>
                  <a:pt x="14" y="102"/>
                </a:lnTo>
                <a:lnTo>
                  <a:pt x="24" y="120"/>
                </a:lnTo>
                <a:lnTo>
                  <a:pt x="38" y="132"/>
                </a:lnTo>
                <a:lnTo>
                  <a:pt x="46" y="138"/>
                </a:lnTo>
                <a:lnTo>
                  <a:pt x="56" y="142"/>
                </a:lnTo>
                <a:lnTo>
                  <a:pt x="56" y="142"/>
                </a:lnTo>
                <a:lnTo>
                  <a:pt x="62" y="132"/>
                </a:lnTo>
                <a:lnTo>
                  <a:pt x="66" y="120"/>
                </a:lnTo>
                <a:lnTo>
                  <a:pt x="70" y="108"/>
                </a:lnTo>
                <a:lnTo>
                  <a:pt x="72" y="96"/>
                </a:lnTo>
                <a:lnTo>
                  <a:pt x="74" y="84"/>
                </a:lnTo>
                <a:lnTo>
                  <a:pt x="72" y="74"/>
                </a:lnTo>
                <a:lnTo>
                  <a:pt x="72" y="62"/>
                </a:lnTo>
                <a:lnTo>
                  <a:pt x="68" y="50"/>
                </a:lnTo>
                <a:lnTo>
                  <a:pt x="68" y="50"/>
                </a:lnTo>
                <a:lnTo>
                  <a:pt x="60" y="34"/>
                </a:lnTo>
                <a:lnTo>
                  <a:pt x="52" y="20"/>
                </a:lnTo>
                <a:lnTo>
                  <a:pt x="40" y="10"/>
                </a:lnTo>
                <a:lnTo>
                  <a:pt x="26" y="2"/>
                </a:lnTo>
                <a:lnTo>
                  <a:pt x="26" y="2"/>
                </a:lnTo>
                <a:lnTo>
                  <a:pt x="20" y="0"/>
                </a:lnTo>
                <a:lnTo>
                  <a:pt x="14" y="2"/>
                </a:lnTo>
                <a:lnTo>
                  <a:pt x="8" y="8"/>
                </a:lnTo>
                <a:lnTo>
                  <a:pt x="6" y="14"/>
                </a:lnTo>
                <a:lnTo>
                  <a:pt x="6" y="14"/>
                </a:lnTo>
                <a:lnTo>
                  <a:pt x="2" y="30"/>
                </a:lnTo>
                <a:lnTo>
                  <a:pt x="0" y="48"/>
                </a:lnTo>
                <a:lnTo>
                  <a:pt x="2" y="64"/>
                </a:lnTo>
                <a:lnTo>
                  <a:pt x="6" y="82"/>
                </a:lnTo>
                <a:lnTo>
                  <a:pt x="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5" name="Freeform 211"/>
          <p:cNvSpPr/>
          <p:nvPr/>
        </p:nvSpPr>
        <p:spPr bwMode="auto">
          <a:xfrm>
            <a:off x="6001504" y="4978242"/>
            <a:ext cx="51456" cy="30596"/>
          </a:xfrm>
          <a:custGeom>
            <a:avLst/>
            <a:gdLst>
              <a:gd name="T0" fmla="*/ 78 w 148"/>
              <a:gd name="T1" fmla="*/ 84 h 88"/>
              <a:gd name="T2" fmla="*/ 78 w 148"/>
              <a:gd name="T3" fmla="*/ 84 h 88"/>
              <a:gd name="T4" fmla="*/ 66 w 148"/>
              <a:gd name="T5" fmla="*/ 86 h 88"/>
              <a:gd name="T6" fmla="*/ 54 w 148"/>
              <a:gd name="T7" fmla="*/ 88 h 88"/>
              <a:gd name="T8" fmla="*/ 44 w 148"/>
              <a:gd name="T9" fmla="*/ 88 h 88"/>
              <a:gd name="T10" fmla="*/ 34 w 148"/>
              <a:gd name="T11" fmla="*/ 86 h 88"/>
              <a:gd name="T12" fmla="*/ 24 w 148"/>
              <a:gd name="T13" fmla="*/ 84 h 88"/>
              <a:gd name="T14" fmla="*/ 16 w 148"/>
              <a:gd name="T15" fmla="*/ 78 h 88"/>
              <a:gd name="T16" fmla="*/ 6 w 148"/>
              <a:gd name="T17" fmla="*/ 74 h 88"/>
              <a:gd name="T18" fmla="*/ 0 w 148"/>
              <a:gd name="T19" fmla="*/ 68 h 88"/>
              <a:gd name="T20" fmla="*/ 0 w 148"/>
              <a:gd name="T21" fmla="*/ 68 h 88"/>
              <a:gd name="T22" fmla="*/ 16 w 148"/>
              <a:gd name="T23" fmla="*/ 48 h 88"/>
              <a:gd name="T24" fmla="*/ 34 w 148"/>
              <a:gd name="T25" fmla="*/ 32 h 88"/>
              <a:gd name="T26" fmla="*/ 54 w 148"/>
              <a:gd name="T27" fmla="*/ 18 h 88"/>
              <a:gd name="T28" fmla="*/ 76 w 148"/>
              <a:gd name="T29" fmla="*/ 8 h 88"/>
              <a:gd name="T30" fmla="*/ 76 w 148"/>
              <a:gd name="T31" fmla="*/ 8 h 88"/>
              <a:gd name="T32" fmla="*/ 94 w 148"/>
              <a:gd name="T33" fmla="*/ 2 h 88"/>
              <a:gd name="T34" fmla="*/ 110 w 148"/>
              <a:gd name="T35" fmla="*/ 0 h 88"/>
              <a:gd name="T36" fmla="*/ 126 w 148"/>
              <a:gd name="T37" fmla="*/ 0 h 88"/>
              <a:gd name="T38" fmla="*/ 142 w 148"/>
              <a:gd name="T39" fmla="*/ 4 h 88"/>
              <a:gd name="T40" fmla="*/ 142 w 148"/>
              <a:gd name="T41" fmla="*/ 4 h 88"/>
              <a:gd name="T42" fmla="*/ 146 w 148"/>
              <a:gd name="T43" fmla="*/ 10 h 88"/>
              <a:gd name="T44" fmla="*/ 148 w 148"/>
              <a:gd name="T45" fmla="*/ 16 h 88"/>
              <a:gd name="T46" fmla="*/ 148 w 148"/>
              <a:gd name="T47" fmla="*/ 24 h 88"/>
              <a:gd name="T48" fmla="*/ 144 w 148"/>
              <a:gd name="T49" fmla="*/ 32 h 88"/>
              <a:gd name="T50" fmla="*/ 144 w 148"/>
              <a:gd name="T51" fmla="*/ 32 h 88"/>
              <a:gd name="T52" fmla="*/ 130 w 148"/>
              <a:gd name="T53" fmla="*/ 50 h 88"/>
              <a:gd name="T54" fmla="*/ 114 w 148"/>
              <a:gd name="T55" fmla="*/ 64 h 88"/>
              <a:gd name="T56" fmla="*/ 96 w 148"/>
              <a:gd name="T57" fmla="*/ 76 h 88"/>
              <a:gd name="T58" fmla="*/ 78 w 148"/>
              <a:gd name="T59" fmla="*/ 84 h 88"/>
              <a:gd name="T60" fmla="*/ 78 w 148"/>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88">
                <a:moveTo>
                  <a:pt x="78" y="84"/>
                </a:moveTo>
                <a:lnTo>
                  <a:pt x="78" y="84"/>
                </a:lnTo>
                <a:lnTo>
                  <a:pt x="66" y="86"/>
                </a:lnTo>
                <a:lnTo>
                  <a:pt x="54" y="88"/>
                </a:lnTo>
                <a:lnTo>
                  <a:pt x="44" y="88"/>
                </a:lnTo>
                <a:lnTo>
                  <a:pt x="34" y="86"/>
                </a:lnTo>
                <a:lnTo>
                  <a:pt x="24" y="84"/>
                </a:lnTo>
                <a:lnTo>
                  <a:pt x="16" y="78"/>
                </a:lnTo>
                <a:lnTo>
                  <a:pt x="6" y="74"/>
                </a:lnTo>
                <a:lnTo>
                  <a:pt x="0" y="68"/>
                </a:lnTo>
                <a:lnTo>
                  <a:pt x="0" y="68"/>
                </a:lnTo>
                <a:lnTo>
                  <a:pt x="16" y="48"/>
                </a:lnTo>
                <a:lnTo>
                  <a:pt x="34" y="32"/>
                </a:lnTo>
                <a:lnTo>
                  <a:pt x="54" y="18"/>
                </a:lnTo>
                <a:lnTo>
                  <a:pt x="76" y="8"/>
                </a:lnTo>
                <a:lnTo>
                  <a:pt x="76" y="8"/>
                </a:lnTo>
                <a:lnTo>
                  <a:pt x="94" y="2"/>
                </a:lnTo>
                <a:lnTo>
                  <a:pt x="110" y="0"/>
                </a:lnTo>
                <a:lnTo>
                  <a:pt x="126" y="0"/>
                </a:lnTo>
                <a:lnTo>
                  <a:pt x="142" y="4"/>
                </a:lnTo>
                <a:lnTo>
                  <a:pt x="142" y="4"/>
                </a:lnTo>
                <a:lnTo>
                  <a:pt x="146" y="10"/>
                </a:lnTo>
                <a:lnTo>
                  <a:pt x="148" y="16"/>
                </a:lnTo>
                <a:lnTo>
                  <a:pt x="148" y="24"/>
                </a:lnTo>
                <a:lnTo>
                  <a:pt x="144" y="32"/>
                </a:lnTo>
                <a:lnTo>
                  <a:pt x="144" y="32"/>
                </a:lnTo>
                <a:lnTo>
                  <a:pt x="130" y="50"/>
                </a:lnTo>
                <a:lnTo>
                  <a:pt x="114" y="64"/>
                </a:lnTo>
                <a:lnTo>
                  <a:pt x="96" y="76"/>
                </a:lnTo>
                <a:lnTo>
                  <a:pt x="78" y="84"/>
                </a:lnTo>
                <a:lnTo>
                  <a:pt x="78"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6" name="Freeform 212"/>
          <p:cNvSpPr/>
          <p:nvPr/>
        </p:nvSpPr>
        <p:spPr bwMode="auto">
          <a:xfrm>
            <a:off x="5988292" y="4951123"/>
            <a:ext cx="23642" cy="50761"/>
          </a:xfrm>
          <a:custGeom>
            <a:avLst/>
            <a:gdLst>
              <a:gd name="T0" fmla="*/ 0 w 68"/>
              <a:gd name="T1" fmla="*/ 76 h 146"/>
              <a:gd name="T2" fmla="*/ 0 w 68"/>
              <a:gd name="T3" fmla="*/ 76 h 146"/>
              <a:gd name="T4" fmla="*/ 4 w 68"/>
              <a:gd name="T5" fmla="*/ 98 h 146"/>
              <a:gd name="T6" fmla="*/ 12 w 68"/>
              <a:gd name="T7" fmla="*/ 116 h 146"/>
              <a:gd name="T8" fmla="*/ 24 w 68"/>
              <a:gd name="T9" fmla="*/ 132 h 146"/>
              <a:gd name="T10" fmla="*/ 30 w 68"/>
              <a:gd name="T11" fmla="*/ 140 h 146"/>
              <a:gd name="T12" fmla="*/ 38 w 68"/>
              <a:gd name="T13" fmla="*/ 146 h 146"/>
              <a:gd name="T14" fmla="*/ 38 w 68"/>
              <a:gd name="T15" fmla="*/ 146 h 146"/>
              <a:gd name="T16" fmla="*/ 46 w 68"/>
              <a:gd name="T17" fmla="*/ 136 h 146"/>
              <a:gd name="T18" fmla="*/ 52 w 68"/>
              <a:gd name="T19" fmla="*/ 126 h 146"/>
              <a:gd name="T20" fmla="*/ 58 w 68"/>
              <a:gd name="T21" fmla="*/ 114 h 146"/>
              <a:gd name="T22" fmla="*/ 62 w 68"/>
              <a:gd name="T23" fmla="*/ 104 h 146"/>
              <a:gd name="T24" fmla="*/ 66 w 68"/>
              <a:gd name="T25" fmla="*/ 92 h 146"/>
              <a:gd name="T26" fmla="*/ 68 w 68"/>
              <a:gd name="T27" fmla="*/ 80 h 146"/>
              <a:gd name="T28" fmla="*/ 68 w 68"/>
              <a:gd name="T29" fmla="*/ 68 h 146"/>
              <a:gd name="T30" fmla="*/ 68 w 68"/>
              <a:gd name="T31" fmla="*/ 56 h 146"/>
              <a:gd name="T32" fmla="*/ 68 w 68"/>
              <a:gd name="T33" fmla="*/ 56 h 146"/>
              <a:gd name="T34" fmla="*/ 64 w 68"/>
              <a:gd name="T35" fmla="*/ 40 h 146"/>
              <a:gd name="T36" fmla="*/ 58 w 68"/>
              <a:gd name="T37" fmla="*/ 24 h 146"/>
              <a:gd name="T38" fmla="*/ 48 w 68"/>
              <a:gd name="T39" fmla="*/ 12 h 146"/>
              <a:gd name="T40" fmla="*/ 36 w 68"/>
              <a:gd name="T41" fmla="*/ 2 h 146"/>
              <a:gd name="T42" fmla="*/ 36 w 68"/>
              <a:gd name="T43" fmla="*/ 2 h 146"/>
              <a:gd name="T44" fmla="*/ 30 w 68"/>
              <a:gd name="T45" fmla="*/ 0 h 146"/>
              <a:gd name="T46" fmla="*/ 24 w 68"/>
              <a:gd name="T47" fmla="*/ 0 h 146"/>
              <a:gd name="T48" fmla="*/ 18 w 68"/>
              <a:gd name="T49" fmla="*/ 4 h 146"/>
              <a:gd name="T50" fmla="*/ 14 w 68"/>
              <a:gd name="T51" fmla="*/ 8 h 146"/>
              <a:gd name="T52" fmla="*/ 14 w 68"/>
              <a:gd name="T53" fmla="*/ 8 h 146"/>
              <a:gd name="T54" fmla="*/ 6 w 68"/>
              <a:gd name="T55" fmla="*/ 24 h 146"/>
              <a:gd name="T56" fmla="*/ 2 w 68"/>
              <a:gd name="T57" fmla="*/ 42 h 146"/>
              <a:gd name="T58" fmla="*/ 0 w 68"/>
              <a:gd name="T59" fmla="*/ 58 h 146"/>
              <a:gd name="T60" fmla="*/ 0 w 68"/>
              <a:gd name="T61" fmla="*/ 76 h 146"/>
              <a:gd name="T62" fmla="*/ 0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0" y="76"/>
                </a:moveTo>
                <a:lnTo>
                  <a:pt x="0" y="76"/>
                </a:lnTo>
                <a:lnTo>
                  <a:pt x="4" y="98"/>
                </a:lnTo>
                <a:lnTo>
                  <a:pt x="12" y="116"/>
                </a:lnTo>
                <a:lnTo>
                  <a:pt x="24" y="132"/>
                </a:lnTo>
                <a:lnTo>
                  <a:pt x="30" y="140"/>
                </a:lnTo>
                <a:lnTo>
                  <a:pt x="38" y="146"/>
                </a:lnTo>
                <a:lnTo>
                  <a:pt x="38" y="146"/>
                </a:lnTo>
                <a:lnTo>
                  <a:pt x="46" y="136"/>
                </a:lnTo>
                <a:lnTo>
                  <a:pt x="52" y="126"/>
                </a:lnTo>
                <a:lnTo>
                  <a:pt x="58" y="114"/>
                </a:lnTo>
                <a:lnTo>
                  <a:pt x="62" y="104"/>
                </a:lnTo>
                <a:lnTo>
                  <a:pt x="66" y="92"/>
                </a:lnTo>
                <a:lnTo>
                  <a:pt x="68" y="80"/>
                </a:lnTo>
                <a:lnTo>
                  <a:pt x="68" y="68"/>
                </a:lnTo>
                <a:lnTo>
                  <a:pt x="68" y="56"/>
                </a:lnTo>
                <a:lnTo>
                  <a:pt x="68" y="56"/>
                </a:lnTo>
                <a:lnTo>
                  <a:pt x="64" y="40"/>
                </a:lnTo>
                <a:lnTo>
                  <a:pt x="58" y="24"/>
                </a:lnTo>
                <a:lnTo>
                  <a:pt x="48" y="12"/>
                </a:lnTo>
                <a:lnTo>
                  <a:pt x="36" y="2"/>
                </a:lnTo>
                <a:lnTo>
                  <a:pt x="36" y="2"/>
                </a:lnTo>
                <a:lnTo>
                  <a:pt x="30" y="0"/>
                </a:lnTo>
                <a:lnTo>
                  <a:pt x="24" y="0"/>
                </a:lnTo>
                <a:lnTo>
                  <a:pt x="18" y="4"/>
                </a:lnTo>
                <a:lnTo>
                  <a:pt x="14" y="8"/>
                </a:lnTo>
                <a:lnTo>
                  <a:pt x="14" y="8"/>
                </a:lnTo>
                <a:lnTo>
                  <a:pt x="6" y="24"/>
                </a:lnTo>
                <a:lnTo>
                  <a:pt x="2" y="42"/>
                </a:lnTo>
                <a:lnTo>
                  <a:pt x="0" y="58"/>
                </a:lnTo>
                <a:lnTo>
                  <a:pt x="0" y="76"/>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7" name="Freeform 213"/>
          <p:cNvSpPr/>
          <p:nvPr/>
        </p:nvSpPr>
        <p:spPr bwMode="auto">
          <a:xfrm>
            <a:off x="5964650" y="5022745"/>
            <a:ext cx="54933" cy="27119"/>
          </a:xfrm>
          <a:custGeom>
            <a:avLst/>
            <a:gdLst>
              <a:gd name="T0" fmla="*/ 74 w 158"/>
              <a:gd name="T1" fmla="*/ 78 h 78"/>
              <a:gd name="T2" fmla="*/ 74 w 158"/>
              <a:gd name="T3" fmla="*/ 78 h 78"/>
              <a:gd name="T4" fmla="*/ 62 w 158"/>
              <a:gd name="T5" fmla="*/ 78 h 78"/>
              <a:gd name="T6" fmla="*/ 50 w 158"/>
              <a:gd name="T7" fmla="*/ 76 h 78"/>
              <a:gd name="T8" fmla="*/ 40 w 158"/>
              <a:gd name="T9" fmla="*/ 74 h 78"/>
              <a:gd name="T10" fmla="*/ 30 w 158"/>
              <a:gd name="T11" fmla="*/ 72 h 78"/>
              <a:gd name="T12" fmla="*/ 20 w 158"/>
              <a:gd name="T13" fmla="*/ 66 h 78"/>
              <a:gd name="T14" fmla="*/ 12 w 158"/>
              <a:gd name="T15" fmla="*/ 60 h 78"/>
              <a:gd name="T16" fmla="*/ 6 w 158"/>
              <a:gd name="T17" fmla="*/ 54 h 78"/>
              <a:gd name="T18" fmla="*/ 0 w 158"/>
              <a:gd name="T19" fmla="*/ 46 h 78"/>
              <a:gd name="T20" fmla="*/ 0 w 158"/>
              <a:gd name="T21" fmla="*/ 46 h 78"/>
              <a:gd name="T22" fmla="*/ 20 w 158"/>
              <a:gd name="T23" fmla="*/ 30 h 78"/>
              <a:gd name="T24" fmla="*/ 40 w 158"/>
              <a:gd name="T25" fmla="*/ 18 h 78"/>
              <a:gd name="T26" fmla="*/ 62 w 158"/>
              <a:gd name="T27" fmla="*/ 8 h 78"/>
              <a:gd name="T28" fmla="*/ 86 w 158"/>
              <a:gd name="T29" fmla="*/ 2 h 78"/>
              <a:gd name="T30" fmla="*/ 86 w 158"/>
              <a:gd name="T31" fmla="*/ 2 h 78"/>
              <a:gd name="T32" fmla="*/ 106 w 158"/>
              <a:gd name="T33" fmla="*/ 0 h 78"/>
              <a:gd name="T34" fmla="*/ 122 w 158"/>
              <a:gd name="T35" fmla="*/ 2 h 78"/>
              <a:gd name="T36" fmla="*/ 138 w 158"/>
              <a:gd name="T37" fmla="*/ 6 h 78"/>
              <a:gd name="T38" fmla="*/ 152 w 158"/>
              <a:gd name="T39" fmla="*/ 12 h 78"/>
              <a:gd name="T40" fmla="*/ 152 w 158"/>
              <a:gd name="T41" fmla="*/ 12 h 78"/>
              <a:gd name="T42" fmla="*/ 156 w 158"/>
              <a:gd name="T43" fmla="*/ 18 h 78"/>
              <a:gd name="T44" fmla="*/ 158 w 158"/>
              <a:gd name="T45" fmla="*/ 24 h 78"/>
              <a:gd name="T46" fmla="*/ 154 w 158"/>
              <a:gd name="T47" fmla="*/ 32 h 78"/>
              <a:gd name="T48" fmla="*/ 148 w 158"/>
              <a:gd name="T49" fmla="*/ 40 h 78"/>
              <a:gd name="T50" fmla="*/ 148 w 158"/>
              <a:gd name="T51" fmla="*/ 40 h 78"/>
              <a:gd name="T52" fmla="*/ 132 w 158"/>
              <a:gd name="T53" fmla="*/ 54 h 78"/>
              <a:gd name="T54" fmla="*/ 114 w 158"/>
              <a:gd name="T55" fmla="*/ 64 h 78"/>
              <a:gd name="T56" fmla="*/ 94 w 158"/>
              <a:gd name="T57" fmla="*/ 72 h 78"/>
              <a:gd name="T58" fmla="*/ 74 w 158"/>
              <a:gd name="T59" fmla="*/ 78 h 78"/>
              <a:gd name="T60" fmla="*/ 74 w 158"/>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78">
                <a:moveTo>
                  <a:pt x="74" y="78"/>
                </a:moveTo>
                <a:lnTo>
                  <a:pt x="74" y="78"/>
                </a:lnTo>
                <a:lnTo>
                  <a:pt x="62" y="78"/>
                </a:lnTo>
                <a:lnTo>
                  <a:pt x="50" y="76"/>
                </a:lnTo>
                <a:lnTo>
                  <a:pt x="40" y="74"/>
                </a:lnTo>
                <a:lnTo>
                  <a:pt x="30" y="72"/>
                </a:lnTo>
                <a:lnTo>
                  <a:pt x="20" y="66"/>
                </a:lnTo>
                <a:lnTo>
                  <a:pt x="12" y="60"/>
                </a:lnTo>
                <a:lnTo>
                  <a:pt x="6" y="54"/>
                </a:lnTo>
                <a:lnTo>
                  <a:pt x="0" y="46"/>
                </a:lnTo>
                <a:lnTo>
                  <a:pt x="0" y="46"/>
                </a:lnTo>
                <a:lnTo>
                  <a:pt x="20" y="30"/>
                </a:lnTo>
                <a:lnTo>
                  <a:pt x="40" y="18"/>
                </a:lnTo>
                <a:lnTo>
                  <a:pt x="62" y="8"/>
                </a:lnTo>
                <a:lnTo>
                  <a:pt x="86" y="2"/>
                </a:lnTo>
                <a:lnTo>
                  <a:pt x="86" y="2"/>
                </a:lnTo>
                <a:lnTo>
                  <a:pt x="106" y="0"/>
                </a:lnTo>
                <a:lnTo>
                  <a:pt x="122" y="2"/>
                </a:lnTo>
                <a:lnTo>
                  <a:pt x="138" y="6"/>
                </a:lnTo>
                <a:lnTo>
                  <a:pt x="152" y="12"/>
                </a:lnTo>
                <a:lnTo>
                  <a:pt x="152" y="12"/>
                </a:lnTo>
                <a:lnTo>
                  <a:pt x="156" y="18"/>
                </a:lnTo>
                <a:lnTo>
                  <a:pt x="158" y="24"/>
                </a:lnTo>
                <a:lnTo>
                  <a:pt x="154" y="32"/>
                </a:lnTo>
                <a:lnTo>
                  <a:pt x="148" y="40"/>
                </a:lnTo>
                <a:lnTo>
                  <a:pt x="148" y="40"/>
                </a:lnTo>
                <a:lnTo>
                  <a:pt x="132" y="54"/>
                </a:lnTo>
                <a:lnTo>
                  <a:pt x="114" y="64"/>
                </a:lnTo>
                <a:lnTo>
                  <a:pt x="94" y="72"/>
                </a:lnTo>
                <a:lnTo>
                  <a:pt x="74" y="78"/>
                </a:lnTo>
                <a:lnTo>
                  <a:pt x="7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8" name="Freeform 214"/>
          <p:cNvSpPr/>
          <p:nvPr/>
        </p:nvSpPr>
        <p:spPr bwMode="auto">
          <a:xfrm>
            <a:off x="5956305" y="4987977"/>
            <a:ext cx="25033" cy="50761"/>
          </a:xfrm>
          <a:custGeom>
            <a:avLst/>
            <a:gdLst>
              <a:gd name="T0" fmla="*/ 2 w 72"/>
              <a:gd name="T1" fmla="*/ 70 h 146"/>
              <a:gd name="T2" fmla="*/ 2 w 72"/>
              <a:gd name="T3" fmla="*/ 70 h 146"/>
              <a:gd name="T4" fmla="*/ 0 w 72"/>
              <a:gd name="T5" fmla="*/ 92 h 146"/>
              <a:gd name="T6" fmla="*/ 4 w 72"/>
              <a:gd name="T7" fmla="*/ 112 h 146"/>
              <a:gd name="T8" fmla="*/ 12 w 72"/>
              <a:gd name="T9" fmla="*/ 130 h 146"/>
              <a:gd name="T10" fmla="*/ 18 w 72"/>
              <a:gd name="T11" fmla="*/ 140 h 146"/>
              <a:gd name="T12" fmla="*/ 24 w 72"/>
              <a:gd name="T13" fmla="*/ 146 h 146"/>
              <a:gd name="T14" fmla="*/ 24 w 72"/>
              <a:gd name="T15" fmla="*/ 146 h 146"/>
              <a:gd name="T16" fmla="*/ 34 w 72"/>
              <a:gd name="T17" fmla="*/ 138 h 146"/>
              <a:gd name="T18" fmla="*/ 42 w 72"/>
              <a:gd name="T19" fmla="*/ 130 h 146"/>
              <a:gd name="T20" fmla="*/ 50 w 72"/>
              <a:gd name="T21" fmla="*/ 120 h 146"/>
              <a:gd name="T22" fmla="*/ 58 w 72"/>
              <a:gd name="T23" fmla="*/ 110 h 146"/>
              <a:gd name="T24" fmla="*/ 62 w 72"/>
              <a:gd name="T25" fmla="*/ 100 h 146"/>
              <a:gd name="T26" fmla="*/ 68 w 72"/>
              <a:gd name="T27" fmla="*/ 88 h 146"/>
              <a:gd name="T28" fmla="*/ 70 w 72"/>
              <a:gd name="T29" fmla="*/ 76 h 146"/>
              <a:gd name="T30" fmla="*/ 72 w 72"/>
              <a:gd name="T31" fmla="*/ 64 h 146"/>
              <a:gd name="T32" fmla="*/ 72 w 72"/>
              <a:gd name="T33" fmla="*/ 64 h 146"/>
              <a:gd name="T34" fmla="*/ 72 w 72"/>
              <a:gd name="T35" fmla="*/ 48 h 146"/>
              <a:gd name="T36" fmla="*/ 68 w 72"/>
              <a:gd name="T37" fmla="*/ 32 h 146"/>
              <a:gd name="T38" fmla="*/ 60 w 72"/>
              <a:gd name="T39" fmla="*/ 16 h 146"/>
              <a:gd name="T40" fmla="*/ 52 w 72"/>
              <a:gd name="T41" fmla="*/ 4 h 146"/>
              <a:gd name="T42" fmla="*/ 52 w 72"/>
              <a:gd name="T43" fmla="*/ 4 h 146"/>
              <a:gd name="T44" fmla="*/ 46 w 72"/>
              <a:gd name="T45" fmla="*/ 0 h 146"/>
              <a:gd name="T46" fmla="*/ 40 w 72"/>
              <a:gd name="T47" fmla="*/ 0 h 146"/>
              <a:gd name="T48" fmla="*/ 32 w 72"/>
              <a:gd name="T49" fmla="*/ 2 h 146"/>
              <a:gd name="T50" fmla="*/ 28 w 72"/>
              <a:gd name="T51" fmla="*/ 8 h 146"/>
              <a:gd name="T52" fmla="*/ 28 w 72"/>
              <a:gd name="T53" fmla="*/ 8 h 146"/>
              <a:gd name="T54" fmla="*/ 18 w 72"/>
              <a:gd name="T55" fmla="*/ 22 h 146"/>
              <a:gd name="T56" fmla="*/ 10 w 72"/>
              <a:gd name="T57" fmla="*/ 36 h 146"/>
              <a:gd name="T58" fmla="*/ 4 w 72"/>
              <a:gd name="T59" fmla="*/ 54 h 146"/>
              <a:gd name="T60" fmla="*/ 2 w 72"/>
              <a:gd name="T61" fmla="*/ 70 h 146"/>
              <a:gd name="T62" fmla="*/ 2 w 72"/>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6">
                <a:moveTo>
                  <a:pt x="2" y="70"/>
                </a:moveTo>
                <a:lnTo>
                  <a:pt x="2" y="70"/>
                </a:lnTo>
                <a:lnTo>
                  <a:pt x="0" y="92"/>
                </a:lnTo>
                <a:lnTo>
                  <a:pt x="4" y="112"/>
                </a:lnTo>
                <a:lnTo>
                  <a:pt x="12" y="130"/>
                </a:lnTo>
                <a:lnTo>
                  <a:pt x="18" y="140"/>
                </a:lnTo>
                <a:lnTo>
                  <a:pt x="24" y="146"/>
                </a:lnTo>
                <a:lnTo>
                  <a:pt x="24" y="146"/>
                </a:lnTo>
                <a:lnTo>
                  <a:pt x="34" y="138"/>
                </a:lnTo>
                <a:lnTo>
                  <a:pt x="42" y="130"/>
                </a:lnTo>
                <a:lnTo>
                  <a:pt x="50" y="120"/>
                </a:lnTo>
                <a:lnTo>
                  <a:pt x="58" y="110"/>
                </a:lnTo>
                <a:lnTo>
                  <a:pt x="62" y="100"/>
                </a:lnTo>
                <a:lnTo>
                  <a:pt x="68" y="88"/>
                </a:lnTo>
                <a:lnTo>
                  <a:pt x="70" y="76"/>
                </a:lnTo>
                <a:lnTo>
                  <a:pt x="72" y="64"/>
                </a:lnTo>
                <a:lnTo>
                  <a:pt x="72" y="64"/>
                </a:lnTo>
                <a:lnTo>
                  <a:pt x="72" y="48"/>
                </a:lnTo>
                <a:lnTo>
                  <a:pt x="68" y="32"/>
                </a:lnTo>
                <a:lnTo>
                  <a:pt x="60" y="16"/>
                </a:lnTo>
                <a:lnTo>
                  <a:pt x="52" y="4"/>
                </a:lnTo>
                <a:lnTo>
                  <a:pt x="52" y="4"/>
                </a:lnTo>
                <a:lnTo>
                  <a:pt x="46" y="0"/>
                </a:lnTo>
                <a:lnTo>
                  <a:pt x="40" y="0"/>
                </a:lnTo>
                <a:lnTo>
                  <a:pt x="32" y="2"/>
                </a:lnTo>
                <a:lnTo>
                  <a:pt x="28" y="8"/>
                </a:lnTo>
                <a:lnTo>
                  <a:pt x="28" y="8"/>
                </a:lnTo>
                <a:lnTo>
                  <a:pt x="18" y="22"/>
                </a:lnTo>
                <a:lnTo>
                  <a:pt x="10" y="36"/>
                </a:lnTo>
                <a:lnTo>
                  <a:pt x="4" y="54"/>
                </a:lnTo>
                <a:lnTo>
                  <a:pt x="2" y="70"/>
                </a:lnTo>
                <a:lnTo>
                  <a:pt x="2"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39" name="Freeform 215"/>
          <p:cNvSpPr/>
          <p:nvPr/>
        </p:nvSpPr>
        <p:spPr bwMode="auto">
          <a:xfrm>
            <a:off x="5920147" y="5058903"/>
            <a:ext cx="56324" cy="25033"/>
          </a:xfrm>
          <a:custGeom>
            <a:avLst/>
            <a:gdLst>
              <a:gd name="T0" fmla="*/ 68 w 162"/>
              <a:gd name="T1" fmla="*/ 72 h 72"/>
              <a:gd name="T2" fmla="*/ 68 w 162"/>
              <a:gd name="T3" fmla="*/ 72 h 72"/>
              <a:gd name="T4" fmla="*/ 56 w 162"/>
              <a:gd name="T5" fmla="*/ 70 h 72"/>
              <a:gd name="T6" fmla="*/ 44 w 162"/>
              <a:gd name="T7" fmla="*/ 68 h 72"/>
              <a:gd name="T8" fmla="*/ 34 w 162"/>
              <a:gd name="T9" fmla="*/ 64 h 72"/>
              <a:gd name="T10" fmla="*/ 26 w 162"/>
              <a:gd name="T11" fmla="*/ 58 h 72"/>
              <a:gd name="T12" fmla="*/ 18 w 162"/>
              <a:gd name="T13" fmla="*/ 52 h 72"/>
              <a:gd name="T14" fmla="*/ 10 w 162"/>
              <a:gd name="T15" fmla="*/ 44 h 72"/>
              <a:gd name="T16" fmla="*/ 6 w 162"/>
              <a:gd name="T17" fmla="*/ 36 h 72"/>
              <a:gd name="T18" fmla="*/ 0 w 162"/>
              <a:gd name="T19" fmla="*/ 28 h 72"/>
              <a:gd name="T20" fmla="*/ 0 w 162"/>
              <a:gd name="T21" fmla="*/ 28 h 72"/>
              <a:gd name="T22" fmla="*/ 24 w 162"/>
              <a:gd name="T23" fmla="*/ 16 h 72"/>
              <a:gd name="T24" fmla="*/ 48 w 162"/>
              <a:gd name="T25" fmla="*/ 8 h 72"/>
              <a:gd name="T26" fmla="*/ 72 w 162"/>
              <a:gd name="T27" fmla="*/ 2 h 72"/>
              <a:gd name="T28" fmla="*/ 96 w 162"/>
              <a:gd name="T29" fmla="*/ 0 h 72"/>
              <a:gd name="T30" fmla="*/ 96 w 162"/>
              <a:gd name="T31" fmla="*/ 0 h 72"/>
              <a:gd name="T32" fmla="*/ 114 w 162"/>
              <a:gd name="T33" fmla="*/ 2 h 72"/>
              <a:gd name="T34" fmla="*/ 132 w 162"/>
              <a:gd name="T35" fmla="*/ 6 h 72"/>
              <a:gd name="T36" fmla="*/ 146 w 162"/>
              <a:gd name="T37" fmla="*/ 14 h 72"/>
              <a:gd name="T38" fmla="*/ 158 w 162"/>
              <a:gd name="T39" fmla="*/ 24 h 72"/>
              <a:gd name="T40" fmla="*/ 158 w 162"/>
              <a:gd name="T41" fmla="*/ 24 h 72"/>
              <a:gd name="T42" fmla="*/ 162 w 162"/>
              <a:gd name="T43" fmla="*/ 30 h 72"/>
              <a:gd name="T44" fmla="*/ 162 w 162"/>
              <a:gd name="T45" fmla="*/ 36 h 72"/>
              <a:gd name="T46" fmla="*/ 158 w 162"/>
              <a:gd name="T47" fmla="*/ 44 h 72"/>
              <a:gd name="T48" fmla="*/ 150 w 162"/>
              <a:gd name="T49" fmla="*/ 50 h 72"/>
              <a:gd name="T50" fmla="*/ 150 w 162"/>
              <a:gd name="T51" fmla="*/ 50 h 72"/>
              <a:gd name="T52" fmla="*/ 130 w 162"/>
              <a:gd name="T53" fmla="*/ 60 h 72"/>
              <a:gd name="T54" fmla="*/ 110 w 162"/>
              <a:gd name="T55" fmla="*/ 68 h 72"/>
              <a:gd name="T56" fmla="*/ 88 w 162"/>
              <a:gd name="T57" fmla="*/ 72 h 72"/>
              <a:gd name="T58" fmla="*/ 68 w 162"/>
              <a:gd name="T59" fmla="*/ 72 h 72"/>
              <a:gd name="T60" fmla="*/ 68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68" y="72"/>
                </a:moveTo>
                <a:lnTo>
                  <a:pt x="68" y="72"/>
                </a:lnTo>
                <a:lnTo>
                  <a:pt x="56" y="70"/>
                </a:lnTo>
                <a:lnTo>
                  <a:pt x="44" y="68"/>
                </a:lnTo>
                <a:lnTo>
                  <a:pt x="34" y="64"/>
                </a:lnTo>
                <a:lnTo>
                  <a:pt x="26" y="58"/>
                </a:lnTo>
                <a:lnTo>
                  <a:pt x="18" y="52"/>
                </a:lnTo>
                <a:lnTo>
                  <a:pt x="10" y="44"/>
                </a:lnTo>
                <a:lnTo>
                  <a:pt x="6" y="36"/>
                </a:lnTo>
                <a:lnTo>
                  <a:pt x="0" y="28"/>
                </a:lnTo>
                <a:lnTo>
                  <a:pt x="0" y="28"/>
                </a:lnTo>
                <a:lnTo>
                  <a:pt x="24" y="16"/>
                </a:lnTo>
                <a:lnTo>
                  <a:pt x="48" y="8"/>
                </a:lnTo>
                <a:lnTo>
                  <a:pt x="72" y="2"/>
                </a:lnTo>
                <a:lnTo>
                  <a:pt x="96" y="0"/>
                </a:lnTo>
                <a:lnTo>
                  <a:pt x="96" y="0"/>
                </a:lnTo>
                <a:lnTo>
                  <a:pt x="114" y="2"/>
                </a:lnTo>
                <a:lnTo>
                  <a:pt x="132" y="6"/>
                </a:lnTo>
                <a:lnTo>
                  <a:pt x="146" y="14"/>
                </a:lnTo>
                <a:lnTo>
                  <a:pt x="158" y="24"/>
                </a:lnTo>
                <a:lnTo>
                  <a:pt x="158" y="24"/>
                </a:lnTo>
                <a:lnTo>
                  <a:pt x="162" y="30"/>
                </a:lnTo>
                <a:lnTo>
                  <a:pt x="162" y="36"/>
                </a:lnTo>
                <a:lnTo>
                  <a:pt x="158" y="44"/>
                </a:lnTo>
                <a:lnTo>
                  <a:pt x="150" y="50"/>
                </a:lnTo>
                <a:lnTo>
                  <a:pt x="150" y="50"/>
                </a:lnTo>
                <a:lnTo>
                  <a:pt x="130" y="60"/>
                </a:lnTo>
                <a:lnTo>
                  <a:pt x="110" y="68"/>
                </a:lnTo>
                <a:lnTo>
                  <a:pt x="88" y="72"/>
                </a:lnTo>
                <a:lnTo>
                  <a:pt x="68" y="72"/>
                </a:lnTo>
                <a:lnTo>
                  <a:pt x="68"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0" name="Freeform 216"/>
          <p:cNvSpPr/>
          <p:nvPr/>
        </p:nvSpPr>
        <p:spPr bwMode="auto">
          <a:xfrm>
            <a:off x="5915975" y="5019268"/>
            <a:ext cx="27814" cy="49370"/>
          </a:xfrm>
          <a:custGeom>
            <a:avLst/>
            <a:gdLst>
              <a:gd name="T0" fmla="*/ 6 w 80"/>
              <a:gd name="T1" fmla="*/ 62 h 142"/>
              <a:gd name="T2" fmla="*/ 6 w 80"/>
              <a:gd name="T3" fmla="*/ 62 h 142"/>
              <a:gd name="T4" fmla="*/ 2 w 80"/>
              <a:gd name="T5" fmla="*/ 84 h 142"/>
              <a:gd name="T6" fmla="*/ 0 w 80"/>
              <a:gd name="T7" fmla="*/ 104 h 142"/>
              <a:gd name="T8" fmla="*/ 2 w 80"/>
              <a:gd name="T9" fmla="*/ 114 h 142"/>
              <a:gd name="T10" fmla="*/ 4 w 80"/>
              <a:gd name="T11" fmla="*/ 124 h 142"/>
              <a:gd name="T12" fmla="*/ 8 w 80"/>
              <a:gd name="T13" fmla="*/ 134 h 142"/>
              <a:gd name="T14" fmla="*/ 12 w 80"/>
              <a:gd name="T15" fmla="*/ 142 h 142"/>
              <a:gd name="T16" fmla="*/ 12 w 80"/>
              <a:gd name="T17" fmla="*/ 142 h 142"/>
              <a:gd name="T18" fmla="*/ 24 w 80"/>
              <a:gd name="T19" fmla="*/ 136 h 142"/>
              <a:gd name="T20" fmla="*/ 34 w 80"/>
              <a:gd name="T21" fmla="*/ 128 h 142"/>
              <a:gd name="T22" fmla="*/ 44 w 80"/>
              <a:gd name="T23" fmla="*/ 120 h 142"/>
              <a:gd name="T24" fmla="*/ 54 w 80"/>
              <a:gd name="T25" fmla="*/ 112 h 142"/>
              <a:gd name="T26" fmla="*/ 62 w 80"/>
              <a:gd name="T27" fmla="*/ 102 h 142"/>
              <a:gd name="T28" fmla="*/ 68 w 80"/>
              <a:gd name="T29" fmla="*/ 92 h 142"/>
              <a:gd name="T30" fmla="*/ 74 w 80"/>
              <a:gd name="T31" fmla="*/ 82 h 142"/>
              <a:gd name="T32" fmla="*/ 78 w 80"/>
              <a:gd name="T33" fmla="*/ 70 h 142"/>
              <a:gd name="T34" fmla="*/ 78 w 80"/>
              <a:gd name="T35" fmla="*/ 70 h 142"/>
              <a:gd name="T36" fmla="*/ 80 w 80"/>
              <a:gd name="T37" fmla="*/ 52 h 142"/>
              <a:gd name="T38" fmla="*/ 80 w 80"/>
              <a:gd name="T39" fmla="*/ 36 h 142"/>
              <a:gd name="T40" fmla="*/ 76 w 80"/>
              <a:gd name="T41" fmla="*/ 20 h 142"/>
              <a:gd name="T42" fmla="*/ 70 w 80"/>
              <a:gd name="T43" fmla="*/ 6 h 142"/>
              <a:gd name="T44" fmla="*/ 70 w 80"/>
              <a:gd name="T45" fmla="*/ 6 h 142"/>
              <a:gd name="T46" fmla="*/ 66 w 80"/>
              <a:gd name="T47" fmla="*/ 2 h 142"/>
              <a:gd name="T48" fmla="*/ 58 w 80"/>
              <a:gd name="T49" fmla="*/ 0 h 142"/>
              <a:gd name="T50" fmla="*/ 52 w 80"/>
              <a:gd name="T51" fmla="*/ 2 h 142"/>
              <a:gd name="T52" fmla="*/ 46 w 80"/>
              <a:gd name="T53" fmla="*/ 6 h 142"/>
              <a:gd name="T54" fmla="*/ 46 w 80"/>
              <a:gd name="T55" fmla="*/ 6 h 142"/>
              <a:gd name="T56" fmla="*/ 34 w 80"/>
              <a:gd name="T57" fmla="*/ 18 h 142"/>
              <a:gd name="T58" fmla="*/ 22 w 80"/>
              <a:gd name="T59" fmla="*/ 30 h 142"/>
              <a:gd name="T60" fmla="*/ 14 w 80"/>
              <a:gd name="T61" fmla="*/ 46 h 142"/>
              <a:gd name="T62" fmla="*/ 6 w 80"/>
              <a:gd name="T63" fmla="*/ 62 h 142"/>
              <a:gd name="T64" fmla="*/ 6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6" y="62"/>
                </a:moveTo>
                <a:lnTo>
                  <a:pt x="6" y="62"/>
                </a:lnTo>
                <a:lnTo>
                  <a:pt x="2" y="84"/>
                </a:lnTo>
                <a:lnTo>
                  <a:pt x="0" y="104"/>
                </a:lnTo>
                <a:lnTo>
                  <a:pt x="2" y="114"/>
                </a:lnTo>
                <a:lnTo>
                  <a:pt x="4" y="124"/>
                </a:lnTo>
                <a:lnTo>
                  <a:pt x="8" y="134"/>
                </a:lnTo>
                <a:lnTo>
                  <a:pt x="12" y="142"/>
                </a:lnTo>
                <a:lnTo>
                  <a:pt x="12" y="142"/>
                </a:lnTo>
                <a:lnTo>
                  <a:pt x="24" y="136"/>
                </a:lnTo>
                <a:lnTo>
                  <a:pt x="34" y="128"/>
                </a:lnTo>
                <a:lnTo>
                  <a:pt x="44" y="120"/>
                </a:lnTo>
                <a:lnTo>
                  <a:pt x="54" y="112"/>
                </a:lnTo>
                <a:lnTo>
                  <a:pt x="62" y="102"/>
                </a:lnTo>
                <a:lnTo>
                  <a:pt x="68" y="92"/>
                </a:lnTo>
                <a:lnTo>
                  <a:pt x="74" y="82"/>
                </a:lnTo>
                <a:lnTo>
                  <a:pt x="78" y="70"/>
                </a:lnTo>
                <a:lnTo>
                  <a:pt x="78" y="70"/>
                </a:lnTo>
                <a:lnTo>
                  <a:pt x="80" y="52"/>
                </a:lnTo>
                <a:lnTo>
                  <a:pt x="80" y="36"/>
                </a:lnTo>
                <a:lnTo>
                  <a:pt x="76" y="20"/>
                </a:lnTo>
                <a:lnTo>
                  <a:pt x="70" y="6"/>
                </a:lnTo>
                <a:lnTo>
                  <a:pt x="70" y="6"/>
                </a:lnTo>
                <a:lnTo>
                  <a:pt x="66" y="2"/>
                </a:lnTo>
                <a:lnTo>
                  <a:pt x="58" y="0"/>
                </a:lnTo>
                <a:lnTo>
                  <a:pt x="52" y="2"/>
                </a:lnTo>
                <a:lnTo>
                  <a:pt x="46" y="6"/>
                </a:lnTo>
                <a:lnTo>
                  <a:pt x="46" y="6"/>
                </a:lnTo>
                <a:lnTo>
                  <a:pt x="34" y="18"/>
                </a:lnTo>
                <a:lnTo>
                  <a:pt x="22" y="30"/>
                </a:lnTo>
                <a:lnTo>
                  <a:pt x="14" y="46"/>
                </a:lnTo>
                <a:lnTo>
                  <a:pt x="6" y="62"/>
                </a:lnTo>
                <a:lnTo>
                  <a:pt x="6"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1" name="Freeform 176"/>
          <p:cNvSpPr/>
          <p:nvPr/>
        </p:nvSpPr>
        <p:spPr bwMode="auto">
          <a:xfrm>
            <a:off x="5887465" y="4738344"/>
            <a:ext cx="28510" cy="28510"/>
          </a:xfrm>
          <a:custGeom>
            <a:avLst/>
            <a:gdLst>
              <a:gd name="T0" fmla="*/ 42 w 82"/>
              <a:gd name="T1" fmla="*/ 0 h 82"/>
              <a:gd name="T2" fmla="*/ 42 w 82"/>
              <a:gd name="T3" fmla="*/ 0 h 82"/>
              <a:gd name="T4" fmla="*/ 48 w 82"/>
              <a:gd name="T5" fmla="*/ 14 h 82"/>
              <a:gd name="T6" fmla="*/ 56 w 82"/>
              <a:gd name="T7" fmla="*/ 26 h 82"/>
              <a:gd name="T8" fmla="*/ 68 w 82"/>
              <a:gd name="T9" fmla="*/ 34 h 82"/>
              <a:gd name="T10" fmla="*/ 82 w 82"/>
              <a:gd name="T11" fmla="*/ 40 h 82"/>
              <a:gd name="T12" fmla="*/ 82 w 82"/>
              <a:gd name="T13" fmla="*/ 40 h 82"/>
              <a:gd name="T14" fmla="*/ 82 w 82"/>
              <a:gd name="T15" fmla="*/ 40 h 82"/>
              <a:gd name="T16" fmla="*/ 82 w 82"/>
              <a:gd name="T17" fmla="*/ 42 h 82"/>
              <a:gd name="T18" fmla="*/ 82 w 82"/>
              <a:gd name="T19" fmla="*/ 42 h 82"/>
              <a:gd name="T20" fmla="*/ 68 w 82"/>
              <a:gd name="T21" fmla="*/ 46 h 82"/>
              <a:gd name="T22" fmla="*/ 56 w 82"/>
              <a:gd name="T23" fmla="*/ 56 h 82"/>
              <a:gd name="T24" fmla="*/ 48 w 82"/>
              <a:gd name="T25" fmla="*/ 66 h 82"/>
              <a:gd name="T26" fmla="*/ 42 w 82"/>
              <a:gd name="T27" fmla="*/ 80 h 82"/>
              <a:gd name="T28" fmla="*/ 42 w 82"/>
              <a:gd name="T29" fmla="*/ 80 h 82"/>
              <a:gd name="T30" fmla="*/ 42 w 82"/>
              <a:gd name="T31" fmla="*/ 82 h 82"/>
              <a:gd name="T32" fmla="*/ 40 w 82"/>
              <a:gd name="T33" fmla="*/ 80 h 82"/>
              <a:gd name="T34" fmla="*/ 40 w 82"/>
              <a:gd name="T35" fmla="*/ 80 h 82"/>
              <a:gd name="T36" fmla="*/ 36 w 82"/>
              <a:gd name="T37" fmla="*/ 66 h 82"/>
              <a:gd name="T38" fmla="*/ 26 w 82"/>
              <a:gd name="T39" fmla="*/ 56 h 82"/>
              <a:gd name="T40" fmla="*/ 16 w 82"/>
              <a:gd name="T41" fmla="*/ 46 h 82"/>
              <a:gd name="T42" fmla="*/ 2 w 82"/>
              <a:gd name="T43" fmla="*/ 42 h 82"/>
              <a:gd name="T44" fmla="*/ 2 w 82"/>
              <a:gd name="T45" fmla="*/ 42 h 82"/>
              <a:gd name="T46" fmla="*/ 0 w 82"/>
              <a:gd name="T47" fmla="*/ 40 h 82"/>
              <a:gd name="T48" fmla="*/ 2 w 82"/>
              <a:gd name="T49" fmla="*/ 40 h 82"/>
              <a:gd name="T50" fmla="*/ 2 w 82"/>
              <a:gd name="T51" fmla="*/ 40 h 82"/>
              <a:gd name="T52" fmla="*/ 16 w 82"/>
              <a:gd name="T53" fmla="*/ 34 h 82"/>
              <a:gd name="T54" fmla="*/ 26 w 82"/>
              <a:gd name="T55" fmla="*/ 26 h 82"/>
              <a:gd name="T56" fmla="*/ 36 w 82"/>
              <a:gd name="T57" fmla="*/ 14 h 82"/>
              <a:gd name="T58" fmla="*/ 40 w 82"/>
              <a:gd name="T59" fmla="*/ 0 h 82"/>
              <a:gd name="T60" fmla="*/ 40 w 82"/>
              <a:gd name="T61" fmla="*/ 0 h 82"/>
              <a:gd name="T62" fmla="*/ 42 w 82"/>
              <a:gd name="T63" fmla="*/ 0 h 82"/>
              <a:gd name="T64" fmla="*/ 42 w 82"/>
              <a:gd name="T65" fmla="*/ 0 h 82"/>
              <a:gd name="T66" fmla="*/ 42 w 82"/>
              <a:gd name="T6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82">
                <a:moveTo>
                  <a:pt x="42" y="0"/>
                </a:moveTo>
                <a:lnTo>
                  <a:pt x="42" y="0"/>
                </a:lnTo>
                <a:lnTo>
                  <a:pt x="48" y="14"/>
                </a:lnTo>
                <a:lnTo>
                  <a:pt x="56" y="26"/>
                </a:lnTo>
                <a:lnTo>
                  <a:pt x="68" y="34"/>
                </a:lnTo>
                <a:lnTo>
                  <a:pt x="82" y="40"/>
                </a:lnTo>
                <a:lnTo>
                  <a:pt x="82" y="40"/>
                </a:lnTo>
                <a:lnTo>
                  <a:pt x="82" y="40"/>
                </a:lnTo>
                <a:lnTo>
                  <a:pt x="82" y="42"/>
                </a:lnTo>
                <a:lnTo>
                  <a:pt x="82" y="42"/>
                </a:lnTo>
                <a:lnTo>
                  <a:pt x="68" y="46"/>
                </a:lnTo>
                <a:lnTo>
                  <a:pt x="56" y="56"/>
                </a:lnTo>
                <a:lnTo>
                  <a:pt x="48" y="66"/>
                </a:lnTo>
                <a:lnTo>
                  <a:pt x="42" y="80"/>
                </a:lnTo>
                <a:lnTo>
                  <a:pt x="42" y="80"/>
                </a:lnTo>
                <a:lnTo>
                  <a:pt x="42" y="82"/>
                </a:lnTo>
                <a:lnTo>
                  <a:pt x="40" y="80"/>
                </a:lnTo>
                <a:lnTo>
                  <a:pt x="40" y="80"/>
                </a:lnTo>
                <a:lnTo>
                  <a:pt x="36" y="66"/>
                </a:lnTo>
                <a:lnTo>
                  <a:pt x="26" y="56"/>
                </a:lnTo>
                <a:lnTo>
                  <a:pt x="16" y="46"/>
                </a:lnTo>
                <a:lnTo>
                  <a:pt x="2" y="42"/>
                </a:lnTo>
                <a:lnTo>
                  <a:pt x="2" y="42"/>
                </a:lnTo>
                <a:lnTo>
                  <a:pt x="0" y="40"/>
                </a:lnTo>
                <a:lnTo>
                  <a:pt x="2" y="40"/>
                </a:lnTo>
                <a:lnTo>
                  <a:pt x="2" y="40"/>
                </a:lnTo>
                <a:lnTo>
                  <a:pt x="16" y="34"/>
                </a:lnTo>
                <a:lnTo>
                  <a:pt x="26" y="26"/>
                </a:lnTo>
                <a:lnTo>
                  <a:pt x="36" y="14"/>
                </a:lnTo>
                <a:lnTo>
                  <a:pt x="40" y="0"/>
                </a:lnTo>
                <a:lnTo>
                  <a:pt x="40" y="0"/>
                </a:lnTo>
                <a:lnTo>
                  <a:pt x="42" y="0"/>
                </a:lnTo>
                <a:lnTo>
                  <a:pt x="42" y="0"/>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2" name="Freeform 177"/>
          <p:cNvSpPr/>
          <p:nvPr/>
        </p:nvSpPr>
        <p:spPr bwMode="auto">
          <a:xfrm>
            <a:off x="5906240" y="4711920"/>
            <a:ext cx="32682" cy="31986"/>
          </a:xfrm>
          <a:custGeom>
            <a:avLst/>
            <a:gdLst>
              <a:gd name="T0" fmla="*/ 48 w 94"/>
              <a:gd name="T1" fmla="*/ 0 h 92"/>
              <a:gd name="T2" fmla="*/ 48 w 94"/>
              <a:gd name="T3" fmla="*/ 0 h 92"/>
              <a:gd name="T4" fmla="*/ 50 w 94"/>
              <a:gd name="T5" fmla="*/ 8 h 92"/>
              <a:gd name="T6" fmla="*/ 54 w 94"/>
              <a:gd name="T7" fmla="*/ 16 h 92"/>
              <a:gd name="T8" fmla="*/ 64 w 94"/>
              <a:gd name="T9" fmla="*/ 30 h 92"/>
              <a:gd name="T10" fmla="*/ 76 w 94"/>
              <a:gd name="T11" fmla="*/ 40 h 92"/>
              <a:gd name="T12" fmla="*/ 84 w 94"/>
              <a:gd name="T13" fmla="*/ 42 h 92"/>
              <a:gd name="T14" fmla="*/ 92 w 94"/>
              <a:gd name="T15" fmla="*/ 46 h 92"/>
              <a:gd name="T16" fmla="*/ 92 w 94"/>
              <a:gd name="T17" fmla="*/ 46 h 92"/>
              <a:gd name="T18" fmla="*/ 94 w 94"/>
              <a:gd name="T19" fmla="*/ 46 h 92"/>
              <a:gd name="T20" fmla="*/ 92 w 94"/>
              <a:gd name="T21" fmla="*/ 48 h 92"/>
              <a:gd name="T22" fmla="*/ 92 w 94"/>
              <a:gd name="T23" fmla="*/ 48 h 92"/>
              <a:gd name="T24" fmla="*/ 84 w 94"/>
              <a:gd name="T25" fmla="*/ 50 h 92"/>
              <a:gd name="T26" fmla="*/ 76 w 94"/>
              <a:gd name="T27" fmla="*/ 54 h 92"/>
              <a:gd name="T28" fmla="*/ 64 w 94"/>
              <a:gd name="T29" fmla="*/ 64 h 92"/>
              <a:gd name="T30" fmla="*/ 54 w 94"/>
              <a:gd name="T31" fmla="*/ 76 h 92"/>
              <a:gd name="T32" fmla="*/ 50 w 94"/>
              <a:gd name="T33" fmla="*/ 84 h 92"/>
              <a:gd name="T34" fmla="*/ 48 w 94"/>
              <a:gd name="T35" fmla="*/ 92 h 92"/>
              <a:gd name="T36" fmla="*/ 48 w 94"/>
              <a:gd name="T37" fmla="*/ 92 h 92"/>
              <a:gd name="T38" fmla="*/ 46 w 94"/>
              <a:gd name="T39" fmla="*/ 92 h 92"/>
              <a:gd name="T40" fmla="*/ 46 w 94"/>
              <a:gd name="T41" fmla="*/ 92 h 92"/>
              <a:gd name="T42" fmla="*/ 46 w 94"/>
              <a:gd name="T43" fmla="*/ 92 h 92"/>
              <a:gd name="T44" fmla="*/ 42 w 94"/>
              <a:gd name="T45" fmla="*/ 84 h 92"/>
              <a:gd name="T46" fmla="*/ 40 w 94"/>
              <a:gd name="T47" fmla="*/ 76 h 92"/>
              <a:gd name="T48" fmla="*/ 30 w 94"/>
              <a:gd name="T49" fmla="*/ 64 h 92"/>
              <a:gd name="T50" fmla="*/ 16 w 94"/>
              <a:gd name="T51" fmla="*/ 54 h 92"/>
              <a:gd name="T52" fmla="*/ 8 w 94"/>
              <a:gd name="T53" fmla="*/ 50 h 92"/>
              <a:gd name="T54" fmla="*/ 0 w 94"/>
              <a:gd name="T55" fmla="*/ 48 h 92"/>
              <a:gd name="T56" fmla="*/ 0 w 94"/>
              <a:gd name="T57" fmla="*/ 48 h 92"/>
              <a:gd name="T58" fmla="*/ 0 w 94"/>
              <a:gd name="T59" fmla="*/ 46 h 92"/>
              <a:gd name="T60" fmla="*/ 0 w 94"/>
              <a:gd name="T61" fmla="*/ 46 h 92"/>
              <a:gd name="T62" fmla="*/ 0 w 94"/>
              <a:gd name="T63" fmla="*/ 46 h 92"/>
              <a:gd name="T64" fmla="*/ 8 w 94"/>
              <a:gd name="T65" fmla="*/ 42 h 92"/>
              <a:gd name="T66" fmla="*/ 16 w 94"/>
              <a:gd name="T67" fmla="*/ 40 h 92"/>
              <a:gd name="T68" fmla="*/ 30 w 94"/>
              <a:gd name="T69" fmla="*/ 30 h 92"/>
              <a:gd name="T70" fmla="*/ 40 w 94"/>
              <a:gd name="T71" fmla="*/ 16 h 92"/>
              <a:gd name="T72" fmla="*/ 42 w 94"/>
              <a:gd name="T73" fmla="*/ 8 h 92"/>
              <a:gd name="T74" fmla="*/ 46 w 94"/>
              <a:gd name="T75" fmla="*/ 0 h 92"/>
              <a:gd name="T76" fmla="*/ 46 w 94"/>
              <a:gd name="T77" fmla="*/ 0 h 92"/>
              <a:gd name="T78" fmla="*/ 46 w 94"/>
              <a:gd name="T79" fmla="*/ 0 h 92"/>
              <a:gd name="T80" fmla="*/ 48 w 94"/>
              <a:gd name="T81" fmla="*/ 0 h 92"/>
              <a:gd name="T82" fmla="*/ 48 w 94"/>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92">
                <a:moveTo>
                  <a:pt x="48" y="0"/>
                </a:moveTo>
                <a:lnTo>
                  <a:pt x="48" y="0"/>
                </a:lnTo>
                <a:lnTo>
                  <a:pt x="50" y="8"/>
                </a:lnTo>
                <a:lnTo>
                  <a:pt x="54" y="16"/>
                </a:lnTo>
                <a:lnTo>
                  <a:pt x="64" y="30"/>
                </a:lnTo>
                <a:lnTo>
                  <a:pt x="76" y="40"/>
                </a:lnTo>
                <a:lnTo>
                  <a:pt x="84" y="42"/>
                </a:lnTo>
                <a:lnTo>
                  <a:pt x="92" y="46"/>
                </a:lnTo>
                <a:lnTo>
                  <a:pt x="92" y="46"/>
                </a:lnTo>
                <a:lnTo>
                  <a:pt x="94" y="46"/>
                </a:lnTo>
                <a:lnTo>
                  <a:pt x="92" y="48"/>
                </a:lnTo>
                <a:lnTo>
                  <a:pt x="92" y="48"/>
                </a:lnTo>
                <a:lnTo>
                  <a:pt x="84" y="50"/>
                </a:lnTo>
                <a:lnTo>
                  <a:pt x="76" y="54"/>
                </a:lnTo>
                <a:lnTo>
                  <a:pt x="64" y="64"/>
                </a:lnTo>
                <a:lnTo>
                  <a:pt x="54" y="76"/>
                </a:lnTo>
                <a:lnTo>
                  <a:pt x="50" y="84"/>
                </a:lnTo>
                <a:lnTo>
                  <a:pt x="48" y="92"/>
                </a:lnTo>
                <a:lnTo>
                  <a:pt x="48" y="92"/>
                </a:lnTo>
                <a:lnTo>
                  <a:pt x="46" y="92"/>
                </a:lnTo>
                <a:lnTo>
                  <a:pt x="46" y="92"/>
                </a:lnTo>
                <a:lnTo>
                  <a:pt x="46" y="92"/>
                </a:lnTo>
                <a:lnTo>
                  <a:pt x="42" y="84"/>
                </a:lnTo>
                <a:lnTo>
                  <a:pt x="40" y="76"/>
                </a:lnTo>
                <a:lnTo>
                  <a:pt x="30" y="64"/>
                </a:lnTo>
                <a:lnTo>
                  <a:pt x="16" y="54"/>
                </a:lnTo>
                <a:lnTo>
                  <a:pt x="8" y="50"/>
                </a:lnTo>
                <a:lnTo>
                  <a:pt x="0" y="48"/>
                </a:lnTo>
                <a:lnTo>
                  <a:pt x="0" y="48"/>
                </a:lnTo>
                <a:lnTo>
                  <a:pt x="0" y="46"/>
                </a:lnTo>
                <a:lnTo>
                  <a:pt x="0" y="46"/>
                </a:lnTo>
                <a:lnTo>
                  <a:pt x="0" y="46"/>
                </a:lnTo>
                <a:lnTo>
                  <a:pt x="8" y="42"/>
                </a:lnTo>
                <a:lnTo>
                  <a:pt x="16" y="40"/>
                </a:lnTo>
                <a:lnTo>
                  <a:pt x="30" y="30"/>
                </a:lnTo>
                <a:lnTo>
                  <a:pt x="40" y="16"/>
                </a:lnTo>
                <a:lnTo>
                  <a:pt x="42" y="8"/>
                </a:lnTo>
                <a:lnTo>
                  <a:pt x="46" y="0"/>
                </a:lnTo>
                <a:lnTo>
                  <a:pt x="46" y="0"/>
                </a:lnTo>
                <a:lnTo>
                  <a:pt x="46" y="0"/>
                </a:lnTo>
                <a:lnTo>
                  <a:pt x="48"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3" name="Freeform 178"/>
          <p:cNvSpPr/>
          <p:nvPr/>
        </p:nvSpPr>
        <p:spPr bwMode="auto">
          <a:xfrm>
            <a:off x="5675381" y="4752251"/>
            <a:ext cx="25033" cy="25728"/>
          </a:xfrm>
          <a:custGeom>
            <a:avLst/>
            <a:gdLst>
              <a:gd name="T0" fmla="*/ 38 w 72"/>
              <a:gd name="T1" fmla="*/ 2 h 74"/>
              <a:gd name="T2" fmla="*/ 38 w 72"/>
              <a:gd name="T3" fmla="*/ 2 h 74"/>
              <a:gd name="T4" fmla="*/ 42 w 72"/>
              <a:gd name="T5" fmla="*/ 14 h 74"/>
              <a:gd name="T6" fmla="*/ 50 w 72"/>
              <a:gd name="T7" fmla="*/ 24 h 74"/>
              <a:gd name="T8" fmla="*/ 60 w 72"/>
              <a:gd name="T9" fmla="*/ 32 h 74"/>
              <a:gd name="T10" fmla="*/ 72 w 72"/>
              <a:gd name="T11" fmla="*/ 36 h 74"/>
              <a:gd name="T12" fmla="*/ 72 w 72"/>
              <a:gd name="T13" fmla="*/ 36 h 74"/>
              <a:gd name="T14" fmla="*/ 72 w 72"/>
              <a:gd name="T15" fmla="*/ 38 h 74"/>
              <a:gd name="T16" fmla="*/ 72 w 72"/>
              <a:gd name="T17" fmla="*/ 38 h 74"/>
              <a:gd name="T18" fmla="*/ 72 w 72"/>
              <a:gd name="T19" fmla="*/ 38 h 74"/>
              <a:gd name="T20" fmla="*/ 60 w 72"/>
              <a:gd name="T21" fmla="*/ 42 h 74"/>
              <a:gd name="T22" fmla="*/ 50 w 72"/>
              <a:gd name="T23" fmla="*/ 50 h 74"/>
              <a:gd name="T24" fmla="*/ 42 w 72"/>
              <a:gd name="T25" fmla="*/ 60 h 74"/>
              <a:gd name="T26" fmla="*/ 38 w 72"/>
              <a:gd name="T27" fmla="*/ 74 h 74"/>
              <a:gd name="T28" fmla="*/ 38 w 72"/>
              <a:gd name="T29" fmla="*/ 74 h 74"/>
              <a:gd name="T30" fmla="*/ 36 w 72"/>
              <a:gd name="T31" fmla="*/ 74 h 74"/>
              <a:gd name="T32" fmla="*/ 36 w 72"/>
              <a:gd name="T33" fmla="*/ 74 h 74"/>
              <a:gd name="T34" fmla="*/ 36 w 72"/>
              <a:gd name="T35" fmla="*/ 74 h 74"/>
              <a:gd name="T36" fmla="*/ 30 w 72"/>
              <a:gd name="T37" fmla="*/ 60 h 74"/>
              <a:gd name="T38" fmla="*/ 24 w 72"/>
              <a:gd name="T39" fmla="*/ 50 h 74"/>
              <a:gd name="T40" fmla="*/ 12 w 72"/>
              <a:gd name="T41" fmla="*/ 42 h 74"/>
              <a:gd name="T42" fmla="*/ 0 w 72"/>
              <a:gd name="T43" fmla="*/ 38 h 74"/>
              <a:gd name="T44" fmla="*/ 0 w 72"/>
              <a:gd name="T45" fmla="*/ 38 h 74"/>
              <a:gd name="T46" fmla="*/ 0 w 72"/>
              <a:gd name="T47" fmla="*/ 38 h 74"/>
              <a:gd name="T48" fmla="*/ 0 w 72"/>
              <a:gd name="T49" fmla="*/ 36 h 74"/>
              <a:gd name="T50" fmla="*/ 0 w 72"/>
              <a:gd name="T51" fmla="*/ 36 h 74"/>
              <a:gd name="T52" fmla="*/ 12 w 72"/>
              <a:gd name="T53" fmla="*/ 32 h 74"/>
              <a:gd name="T54" fmla="*/ 24 w 72"/>
              <a:gd name="T55" fmla="*/ 24 h 74"/>
              <a:gd name="T56" fmla="*/ 30 w 72"/>
              <a:gd name="T57" fmla="*/ 14 h 74"/>
              <a:gd name="T58" fmla="*/ 36 w 72"/>
              <a:gd name="T59" fmla="*/ 2 h 74"/>
              <a:gd name="T60" fmla="*/ 36 w 72"/>
              <a:gd name="T61" fmla="*/ 2 h 74"/>
              <a:gd name="T62" fmla="*/ 36 w 72"/>
              <a:gd name="T63" fmla="*/ 0 h 74"/>
              <a:gd name="T64" fmla="*/ 38 w 72"/>
              <a:gd name="T65" fmla="*/ 2 h 74"/>
              <a:gd name="T66" fmla="*/ 38 w 72"/>
              <a:gd name="T6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74">
                <a:moveTo>
                  <a:pt x="38" y="2"/>
                </a:moveTo>
                <a:lnTo>
                  <a:pt x="38" y="2"/>
                </a:lnTo>
                <a:lnTo>
                  <a:pt x="42" y="14"/>
                </a:lnTo>
                <a:lnTo>
                  <a:pt x="50" y="24"/>
                </a:lnTo>
                <a:lnTo>
                  <a:pt x="60" y="32"/>
                </a:lnTo>
                <a:lnTo>
                  <a:pt x="72" y="36"/>
                </a:lnTo>
                <a:lnTo>
                  <a:pt x="72" y="36"/>
                </a:lnTo>
                <a:lnTo>
                  <a:pt x="72" y="38"/>
                </a:lnTo>
                <a:lnTo>
                  <a:pt x="72" y="38"/>
                </a:lnTo>
                <a:lnTo>
                  <a:pt x="72" y="38"/>
                </a:lnTo>
                <a:lnTo>
                  <a:pt x="60" y="42"/>
                </a:lnTo>
                <a:lnTo>
                  <a:pt x="50" y="50"/>
                </a:lnTo>
                <a:lnTo>
                  <a:pt x="42" y="60"/>
                </a:lnTo>
                <a:lnTo>
                  <a:pt x="38" y="74"/>
                </a:lnTo>
                <a:lnTo>
                  <a:pt x="38" y="74"/>
                </a:lnTo>
                <a:lnTo>
                  <a:pt x="36" y="74"/>
                </a:lnTo>
                <a:lnTo>
                  <a:pt x="36" y="74"/>
                </a:lnTo>
                <a:lnTo>
                  <a:pt x="36" y="74"/>
                </a:lnTo>
                <a:lnTo>
                  <a:pt x="30" y="60"/>
                </a:lnTo>
                <a:lnTo>
                  <a:pt x="24" y="50"/>
                </a:lnTo>
                <a:lnTo>
                  <a:pt x="12" y="42"/>
                </a:lnTo>
                <a:lnTo>
                  <a:pt x="0" y="38"/>
                </a:lnTo>
                <a:lnTo>
                  <a:pt x="0" y="38"/>
                </a:lnTo>
                <a:lnTo>
                  <a:pt x="0" y="38"/>
                </a:lnTo>
                <a:lnTo>
                  <a:pt x="0" y="36"/>
                </a:lnTo>
                <a:lnTo>
                  <a:pt x="0" y="36"/>
                </a:lnTo>
                <a:lnTo>
                  <a:pt x="12" y="32"/>
                </a:lnTo>
                <a:lnTo>
                  <a:pt x="24" y="24"/>
                </a:lnTo>
                <a:lnTo>
                  <a:pt x="30" y="14"/>
                </a:lnTo>
                <a:lnTo>
                  <a:pt x="36" y="2"/>
                </a:lnTo>
                <a:lnTo>
                  <a:pt x="36" y="2"/>
                </a:lnTo>
                <a:lnTo>
                  <a:pt x="36" y="0"/>
                </a:lnTo>
                <a:lnTo>
                  <a:pt x="38" y="2"/>
                </a:lnTo>
                <a:lnTo>
                  <a:pt x="38"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4" name="Freeform 179"/>
          <p:cNvSpPr/>
          <p:nvPr/>
        </p:nvSpPr>
        <p:spPr bwMode="auto">
          <a:xfrm>
            <a:off x="5696937" y="4738344"/>
            <a:ext cx="10430" cy="11126"/>
          </a:xfrm>
          <a:custGeom>
            <a:avLst/>
            <a:gdLst>
              <a:gd name="T0" fmla="*/ 30 w 30"/>
              <a:gd name="T1" fmla="*/ 16 h 32"/>
              <a:gd name="T2" fmla="*/ 30 w 30"/>
              <a:gd name="T3" fmla="*/ 16 h 32"/>
              <a:gd name="T4" fmla="*/ 30 w 30"/>
              <a:gd name="T5" fmla="*/ 22 h 32"/>
              <a:gd name="T6" fmla="*/ 26 w 30"/>
              <a:gd name="T7" fmla="*/ 26 h 32"/>
              <a:gd name="T8" fmla="*/ 22 w 30"/>
              <a:gd name="T9" fmla="*/ 30 h 32"/>
              <a:gd name="T10" fmla="*/ 16 w 30"/>
              <a:gd name="T11" fmla="*/ 32 h 32"/>
              <a:gd name="T12" fmla="*/ 16 w 30"/>
              <a:gd name="T13" fmla="*/ 32 h 32"/>
              <a:gd name="T14" fmla="*/ 10 w 30"/>
              <a:gd name="T15" fmla="*/ 30 h 32"/>
              <a:gd name="T16" fmla="*/ 4 w 30"/>
              <a:gd name="T17" fmla="*/ 26 h 32"/>
              <a:gd name="T18" fmla="*/ 0 w 30"/>
              <a:gd name="T19" fmla="*/ 22 h 32"/>
              <a:gd name="T20" fmla="*/ 0 w 30"/>
              <a:gd name="T21" fmla="*/ 16 h 32"/>
              <a:gd name="T22" fmla="*/ 0 w 30"/>
              <a:gd name="T23" fmla="*/ 16 h 32"/>
              <a:gd name="T24" fmla="*/ 0 w 30"/>
              <a:gd name="T25" fmla="*/ 10 h 32"/>
              <a:gd name="T26" fmla="*/ 4 w 30"/>
              <a:gd name="T27" fmla="*/ 4 h 32"/>
              <a:gd name="T28" fmla="*/ 10 w 30"/>
              <a:gd name="T29" fmla="*/ 2 h 32"/>
              <a:gd name="T30" fmla="*/ 16 w 30"/>
              <a:gd name="T31" fmla="*/ 0 h 32"/>
              <a:gd name="T32" fmla="*/ 16 w 30"/>
              <a:gd name="T33" fmla="*/ 0 h 32"/>
              <a:gd name="T34" fmla="*/ 22 w 30"/>
              <a:gd name="T35" fmla="*/ 2 h 32"/>
              <a:gd name="T36" fmla="*/ 26 w 30"/>
              <a:gd name="T37" fmla="*/ 4 h 32"/>
              <a:gd name="T38" fmla="*/ 30 w 30"/>
              <a:gd name="T39" fmla="*/ 10 h 32"/>
              <a:gd name="T40" fmla="*/ 30 w 30"/>
              <a:gd name="T41" fmla="*/ 16 h 32"/>
              <a:gd name="T42" fmla="*/ 30 w 30"/>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2">
                <a:moveTo>
                  <a:pt x="30" y="16"/>
                </a:moveTo>
                <a:lnTo>
                  <a:pt x="30"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2"/>
                </a:lnTo>
                <a:lnTo>
                  <a:pt x="16" y="0"/>
                </a:lnTo>
                <a:lnTo>
                  <a:pt x="16" y="0"/>
                </a:lnTo>
                <a:lnTo>
                  <a:pt x="22" y="2"/>
                </a:lnTo>
                <a:lnTo>
                  <a:pt x="26" y="4"/>
                </a:lnTo>
                <a:lnTo>
                  <a:pt x="30" y="10"/>
                </a:lnTo>
                <a:lnTo>
                  <a:pt x="30" y="16"/>
                </a:lnTo>
                <a:lnTo>
                  <a:pt x="3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5" name="Rectangle 180"/>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6" name="Rectangle 181"/>
          <p:cNvSpPr>
            <a:spLocks noChangeArrowheads="1"/>
          </p:cNvSpPr>
          <p:nvPr/>
        </p:nvSpPr>
        <p:spPr bwMode="auto">
          <a:xfrm>
            <a:off x="5820015" y="4784237"/>
            <a:ext cx="22947" cy="249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7" name="Freeform 182"/>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8" name="Freeform 183"/>
          <p:cNvSpPr/>
          <p:nvPr/>
        </p:nvSpPr>
        <p:spPr bwMode="auto">
          <a:xfrm>
            <a:off x="5665646" y="4679934"/>
            <a:ext cx="330990" cy="315692"/>
          </a:xfrm>
          <a:custGeom>
            <a:avLst/>
            <a:gdLst>
              <a:gd name="T0" fmla="*/ 626 w 952"/>
              <a:gd name="T1" fmla="*/ 276 h 908"/>
              <a:gd name="T2" fmla="*/ 630 w 952"/>
              <a:gd name="T3" fmla="*/ 280 h 908"/>
              <a:gd name="T4" fmla="*/ 638 w 952"/>
              <a:gd name="T5" fmla="*/ 286 h 908"/>
              <a:gd name="T6" fmla="*/ 934 w 952"/>
              <a:gd name="T7" fmla="*/ 330 h 908"/>
              <a:gd name="T8" fmla="*/ 940 w 952"/>
              <a:gd name="T9" fmla="*/ 332 h 908"/>
              <a:gd name="T10" fmla="*/ 948 w 952"/>
              <a:gd name="T11" fmla="*/ 340 h 908"/>
              <a:gd name="T12" fmla="*/ 952 w 952"/>
              <a:gd name="T13" fmla="*/ 352 h 908"/>
              <a:gd name="T14" fmla="*/ 950 w 952"/>
              <a:gd name="T15" fmla="*/ 364 h 908"/>
              <a:gd name="T16" fmla="*/ 736 w 952"/>
              <a:gd name="T17" fmla="*/ 574 h 908"/>
              <a:gd name="T18" fmla="*/ 732 w 952"/>
              <a:gd name="T19" fmla="*/ 578 h 908"/>
              <a:gd name="T20" fmla="*/ 730 w 952"/>
              <a:gd name="T21" fmla="*/ 588 h 908"/>
              <a:gd name="T22" fmla="*/ 778 w 952"/>
              <a:gd name="T23" fmla="*/ 882 h 908"/>
              <a:gd name="T24" fmla="*/ 780 w 952"/>
              <a:gd name="T25" fmla="*/ 888 h 908"/>
              <a:gd name="T26" fmla="*/ 774 w 952"/>
              <a:gd name="T27" fmla="*/ 900 h 908"/>
              <a:gd name="T28" fmla="*/ 764 w 952"/>
              <a:gd name="T29" fmla="*/ 906 h 908"/>
              <a:gd name="T30" fmla="*/ 752 w 952"/>
              <a:gd name="T31" fmla="*/ 908 h 908"/>
              <a:gd name="T32" fmla="*/ 486 w 952"/>
              <a:gd name="T33" fmla="*/ 770 h 908"/>
              <a:gd name="T34" fmla="*/ 482 w 952"/>
              <a:gd name="T35" fmla="*/ 768 h 908"/>
              <a:gd name="T36" fmla="*/ 472 w 952"/>
              <a:gd name="T37" fmla="*/ 768 h 908"/>
              <a:gd name="T38" fmla="*/ 206 w 952"/>
              <a:gd name="T39" fmla="*/ 906 h 908"/>
              <a:gd name="T40" fmla="*/ 200 w 952"/>
              <a:gd name="T41" fmla="*/ 908 h 908"/>
              <a:gd name="T42" fmla="*/ 188 w 952"/>
              <a:gd name="T43" fmla="*/ 906 h 908"/>
              <a:gd name="T44" fmla="*/ 178 w 952"/>
              <a:gd name="T45" fmla="*/ 900 h 908"/>
              <a:gd name="T46" fmla="*/ 174 w 952"/>
              <a:gd name="T47" fmla="*/ 888 h 908"/>
              <a:gd name="T48" fmla="*/ 224 w 952"/>
              <a:gd name="T49" fmla="*/ 594 h 908"/>
              <a:gd name="T50" fmla="*/ 224 w 952"/>
              <a:gd name="T51" fmla="*/ 588 h 908"/>
              <a:gd name="T52" fmla="*/ 220 w 952"/>
              <a:gd name="T53" fmla="*/ 578 h 908"/>
              <a:gd name="T54" fmla="*/ 8 w 952"/>
              <a:gd name="T55" fmla="*/ 368 h 908"/>
              <a:gd name="T56" fmla="*/ 4 w 952"/>
              <a:gd name="T57" fmla="*/ 364 h 908"/>
              <a:gd name="T58" fmla="*/ 0 w 952"/>
              <a:gd name="T59" fmla="*/ 352 h 908"/>
              <a:gd name="T60" fmla="*/ 4 w 952"/>
              <a:gd name="T61" fmla="*/ 340 h 908"/>
              <a:gd name="T62" fmla="*/ 14 w 952"/>
              <a:gd name="T63" fmla="*/ 332 h 908"/>
              <a:gd name="T64" fmla="*/ 310 w 952"/>
              <a:gd name="T65" fmla="*/ 288 h 908"/>
              <a:gd name="T66" fmla="*/ 314 w 952"/>
              <a:gd name="T67" fmla="*/ 286 h 908"/>
              <a:gd name="T68" fmla="*/ 324 w 952"/>
              <a:gd name="T69" fmla="*/ 280 h 908"/>
              <a:gd name="T70" fmla="*/ 456 w 952"/>
              <a:gd name="T71" fmla="*/ 14 h 908"/>
              <a:gd name="T72" fmla="*/ 460 w 952"/>
              <a:gd name="T73" fmla="*/ 8 h 908"/>
              <a:gd name="T74" fmla="*/ 470 w 952"/>
              <a:gd name="T75" fmla="*/ 2 h 908"/>
              <a:gd name="T76" fmla="*/ 482 w 952"/>
              <a:gd name="T77" fmla="*/ 2 h 908"/>
              <a:gd name="T78" fmla="*/ 492 w 952"/>
              <a:gd name="T79" fmla="*/ 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52" h="908">
                <a:moveTo>
                  <a:pt x="496" y="14"/>
                </a:moveTo>
                <a:lnTo>
                  <a:pt x="626" y="276"/>
                </a:lnTo>
                <a:lnTo>
                  <a:pt x="626" y="276"/>
                </a:lnTo>
                <a:lnTo>
                  <a:pt x="630" y="280"/>
                </a:lnTo>
                <a:lnTo>
                  <a:pt x="634" y="284"/>
                </a:lnTo>
                <a:lnTo>
                  <a:pt x="638" y="286"/>
                </a:lnTo>
                <a:lnTo>
                  <a:pt x="644" y="288"/>
                </a:lnTo>
                <a:lnTo>
                  <a:pt x="934" y="330"/>
                </a:lnTo>
                <a:lnTo>
                  <a:pt x="934" y="330"/>
                </a:lnTo>
                <a:lnTo>
                  <a:pt x="940" y="332"/>
                </a:lnTo>
                <a:lnTo>
                  <a:pt x="944" y="336"/>
                </a:lnTo>
                <a:lnTo>
                  <a:pt x="948" y="340"/>
                </a:lnTo>
                <a:lnTo>
                  <a:pt x="952" y="346"/>
                </a:lnTo>
                <a:lnTo>
                  <a:pt x="952" y="352"/>
                </a:lnTo>
                <a:lnTo>
                  <a:pt x="952" y="358"/>
                </a:lnTo>
                <a:lnTo>
                  <a:pt x="950" y="364"/>
                </a:lnTo>
                <a:lnTo>
                  <a:pt x="946" y="368"/>
                </a:lnTo>
                <a:lnTo>
                  <a:pt x="736" y="574"/>
                </a:lnTo>
                <a:lnTo>
                  <a:pt x="736" y="574"/>
                </a:lnTo>
                <a:lnTo>
                  <a:pt x="732" y="578"/>
                </a:lnTo>
                <a:lnTo>
                  <a:pt x="730" y="582"/>
                </a:lnTo>
                <a:lnTo>
                  <a:pt x="730" y="588"/>
                </a:lnTo>
                <a:lnTo>
                  <a:pt x="730" y="594"/>
                </a:lnTo>
                <a:lnTo>
                  <a:pt x="778" y="882"/>
                </a:lnTo>
                <a:lnTo>
                  <a:pt x="778" y="882"/>
                </a:lnTo>
                <a:lnTo>
                  <a:pt x="780" y="888"/>
                </a:lnTo>
                <a:lnTo>
                  <a:pt x="778" y="894"/>
                </a:lnTo>
                <a:lnTo>
                  <a:pt x="774" y="900"/>
                </a:lnTo>
                <a:lnTo>
                  <a:pt x="770" y="904"/>
                </a:lnTo>
                <a:lnTo>
                  <a:pt x="764" y="906"/>
                </a:lnTo>
                <a:lnTo>
                  <a:pt x="758" y="908"/>
                </a:lnTo>
                <a:lnTo>
                  <a:pt x="752" y="908"/>
                </a:lnTo>
                <a:lnTo>
                  <a:pt x="746" y="906"/>
                </a:lnTo>
                <a:lnTo>
                  <a:pt x="486" y="770"/>
                </a:lnTo>
                <a:lnTo>
                  <a:pt x="486" y="770"/>
                </a:lnTo>
                <a:lnTo>
                  <a:pt x="482" y="768"/>
                </a:lnTo>
                <a:lnTo>
                  <a:pt x="476" y="766"/>
                </a:lnTo>
                <a:lnTo>
                  <a:pt x="472" y="768"/>
                </a:lnTo>
                <a:lnTo>
                  <a:pt x="466" y="770"/>
                </a:lnTo>
                <a:lnTo>
                  <a:pt x="206" y="906"/>
                </a:lnTo>
                <a:lnTo>
                  <a:pt x="206" y="906"/>
                </a:lnTo>
                <a:lnTo>
                  <a:pt x="200" y="908"/>
                </a:lnTo>
                <a:lnTo>
                  <a:pt x="194" y="908"/>
                </a:lnTo>
                <a:lnTo>
                  <a:pt x="188" y="906"/>
                </a:lnTo>
                <a:lnTo>
                  <a:pt x="182" y="904"/>
                </a:lnTo>
                <a:lnTo>
                  <a:pt x="178" y="900"/>
                </a:lnTo>
                <a:lnTo>
                  <a:pt x="176" y="894"/>
                </a:lnTo>
                <a:lnTo>
                  <a:pt x="174" y="888"/>
                </a:lnTo>
                <a:lnTo>
                  <a:pt x="174" y="882"/>
                </a:lnTo>
                <a:lnTo>
                  <a:pt x="224" y="594"/>
                </a:lnTo>
                <a:lnTo>
                  <a:pt x="224" y="594"/>
                </a:lnTo>
                <a:lnTo>
                  <a:pt x="224" y="588"/>
                </a:lnTo>
                <a:lnTo>
                  <a:pt x="222" y="582"/>
                </a:lnTo>
                <a:lnTo>
                  <a:pt x="220" y="578"/>
                </a:lnTo>
                <a:lnTo>
                  <a:pt x="216" y="574"/>
                </a:lnTo>
                <a:lnTo>
                  <a:pt x="8" y="368"/>
                </a:lnTo>
                <a:lnTo>
                  <a:pt x="8" y="368"/>
                </a:lnTo>
                <a:lnTo>
                  <a:pt x="4" y="364"/>
                </a:lnTo>
                <a:lnTo>
                  <a:pt x="0" y="358"/>
                </a:lnTo>
                <a:lnTo>
                  <a:pt x="0" y="352"/>
                </a:lnTo>
                <a:lnTo>
                  <a:pt x="2" y="346"/>
                </a:lnTo>
                <a:lnTo>
                  <a:pt x="4" y="340"/>
                </a:lnTo>
                <a:lnTo>
                  <a:pt x="8" y="336"/>
                </a:lnTo>
                <a:lnTo>
                  <a:pt x="14" y="332"/>
                </a:lnTo>
                <a:lnTo>
                  <a:pt x="20" y="330"/>
                </a:lnTo>
                <a:lnTo>
                  <a:pt x="310" y="288"/>
                </a:lnTo>
                <a:lnTo>
                  <a:pt x="310" y="288"/>
                </a:lnTo>
                <a:lnTo>
                  <a:pt x="314" y="286"/>
                </a:lnTo>
                <a:lnTo>
                  <a:pt x="320" y="284"/>
                </a:lnTo>
                <a:lnTo>
                  <a:pt x="324" y="280"/>
                </a:lnTo>
                <a:lnTo>
                  <a:pt x="326" y="276"/>
                </a:lnTo>
                <a:lnTo>
                  <a:pt x="456" y="14"/>
                </a:lnTo>
                <a:lnTo>
                  <a:pt x="456" y="14"/>
                </a:lnTo>
                <a:lnTo>
                  <a:pt x="460" y="8"/>
                </a:lnTo>
                <a:lnTo>
                  <a:pt x="464" y="4"/>
                </a:lnTo>
                <a:lnTo>
                  <a:pt x="470" y="2"/>
                </a:lnTo>
                <a:lnTo>
                  <a:pt x="476" y="0"/>
                </a:lnTo>
                <a:lnTo>
                  <a:pt x="482" y="2"/>
                </a:lnTo>
                <a:lnTo>
                  <a:pt x="488" y="4"/>
                </a:lnTo>
                <a:lnTo>
                  <a:pt x="492" y="8"/>
                </a:lnTo>
                <a:lnTo>
                  <a:pt x="496" y="14"/>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49" name="Freeform 184"/>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0" name="Freeform 185"/>
          <p:cNvSpPr/>
          <p:nvPr/>
        </p:nvSpPr>
        <p:spPr bwMode="auto">
          <a:xfrm>
            <a:off x="5800545" y="4793972"/>
            <a:ext cx="45198" cy="118906"/>
          </a:xfrm>
          <a:custGeom>
            <a:avLst/>
            <a:gdLst>
              <a:gd name="T0" fmla="*/ 130 w 130"/>
              <a:gd name="T1" fmla="*/ 342 h 342"/>
              <a:gd name="T2" fmla="*/ 64 w 130"/>
              <a:gd name="T3" fmla="*/ 342 h 342"/>
              <a:gd name="T4" fmla="*/ 64 w 130"/>
              <a:gd name="T5" fmla="*/ 70 h 342"/>
              <a:gd name="T6" fmla="*/ 0 w 130"/>
              <a:gd name="T7" fmla="*/ 72 h 342"/>
              <a:gd name="T8" fmla="*/ 0 w 130"/>
              <a:gd name="T9" fmla="*/ 24 h 342"/>
              <a:gd name="T10" fmla="*/ 130 w 130"/>
              <a:gd name="T11" fmla="*/ 0 h 342"/>
              <a:gd name="T12" fmla="*/ 130 w 130"/>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30" h="342">
                <a:moveTo>
                  <a:pt x="130" y="342"/>
                </a:moveTo>
                <a:lnTo>
                  <a:pt x="64" y="342"/>
                </a:lnTo>
                <a:lnTo>
                  <a:pt x="64" y="70"/>
                </a:lnTo>
                <a:lnTo>
                  <a:pt x="0" y="72"/>
                </a:lnTo>
                <a:lnTo>
                  <a:pt x="0" y="24"/>
                </a:lnTo>
                <a:lnTo>
                  <a:pt x="130" y="0"/>
                </a:lnTo>
                <a:lnTo>
                  <a:pt x="130" y="34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1" name="Freeform 186"/>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2" name="Freeform 187"/>
          <p:cNvSpPr/>
          <p:nvPr/>
        </p:nvSpPr>
        <p:spPr bwMode="auto">
          <a:xfrm>
            <a:off x="5767864" y="5018573"/>
            <a:ext cx="127250" cy="109866"/>
          </a:xfrm>
          <a:custGeom>
            <a:avLst/>
            <a:gdLst>
              <a:gd name="T0" fmla="*/ 236 w 366"/>
              <a:gd name="T1" fmla="*/ 0 h 316"/>
              <a:gd name="T2" fmla="*/ 130 w 366"/>
              <a:gd name="T3" fmla="*/ 0 h 316"/>
              <a:gd name="T4" fmla="*/ 130 w 366"/>
              <a:gd name="T5" fmla="*/ 0 h 316"/>
              <a:gd name="T6" fmla="*/ 116 w 366"/>
              <a:gd name="T7" fmla="*/ 2 h 316"/>
              <a:gd name="T8" fmla="*/ 104 w 366"/>
              <a:gd name="T9" fmla="*/ 4 h 316"/>
              <a:gd name="T10" fmla="*/ 90 w 366"/>
              <a:gd name="T11" fmla="*/ 6 h 316"/>
              <a:gd name="T12" fmla="*/ 78 w 366"/>
              <a:gd name="T13" fmla="*/ 10 h 316"/>
              <a:gd name="T14" fmla="*/ 68 w 366"/>
              <a:gd name="T15" fmla="*/ 16 h 316"/>
              <a:gd name="T16" fmla="*/ 56 w 366"/>
              <a:gd name="T17" fmla="*/ 22 h 316"/>
              <a:gd name="T18" fmla="*/ 38 w 366"/>
              <a:gd name="T19" fmla="*/ 38 h 316"/>
              <a:gd name="T20" fmla="*/ 22 w 366"/>
              <a:gd name="T21" fmla="*/ 58 h 316"/>
              <a:gd name="T22" fmla="*/ 16 w 366"/>
              <a:gd name="T23" fmla="*/ 68 h 316"/>
              <a:gd name="T24" fmla="*/ 10 w 366"/>
              <a:gd name="T25" fmla="*/ 80 h 316"/>
              <a:gd name="T26" fmla="*/ 6 w 366"/>
              <a:gd name="T27" fmla="*/ 92 h 316"/>
              <a:gd name="T28" fmla="*/ 2 w 366"/>
              <a:gd name="T29" fmla="*/ 104 h 316"/>
              <a:gd name="T30" fmla="*/ 0 w 366"/>
              <a:gd name="T31" fmla="*/ 118 h 316"/>
              <a:gd name="T32" fmla="*/ 0 w 366"/>
              <a:gd name="T33" fmla="*/ 130 h 316"/>
              <a:gd name="T34" fmla="*/ 0 w 366"/>
              <a:gd name="T35" fmla="*/ 286 h 316"/>
              <a:gd name="T36" fmla="*/ 0 w 366"/>
              <a:gd name="T37" fmla="*/ 286 h 316"/>
              <a:gd name="T38" fmla="*/ 2 w 366"/>
              <a:gd name="T39" fmla="*/ 298 h 316"/>
              <a:gd name="T40" fmla="*/ 8 w 366"/>
              <a:gd name="T41" fmla="*/ 306 h 316"/>
              <a:gd name="T42" fmla="*/ 16 w 366"/>
              <a:gd name="T43" fmla="*/ 312 h 316"/>
              <a:gd name="T44" fmla="*/ 28 w 366"/>
              <a:gd name="T45" fmla="*/ 316 h 316"/>
              <a:gd name="T46" fmla="*/ 338 w 366"/>
              <a:gd name="T47" fmla="*/ 316 h 316"/>
              <a:gd name="T48" fmla="*/ 338 w 366"/>
              <a:gd name="T49" fmla="*/ 316 h 316"/>
              <a:gd name="T50" fmla="*/ 348 w 366"/>
              <a:gd name="T51" fmla="*/ 312 h 316"/>
              <a:gd name="T52" fmla="*/ 356 w 366"/>
              <a:gd name="T53" fmla="*/ 306 h 316"/>
              <a:gd name="T54" fmla="*/ 362 w 366"/>
              <a:gd name="T55" fmla="*/ 298 h 316"/>
              <a:gd name="T56" fmla="*/ 366 w 366"/>
              <a:gd name="T57" fmla="*/ 286 h 316"/>
              <a:gd name="T58" fmla="*/ 366 w 366"/>
              <a:gd name="T59" fmla="*/ 130 h 316"/>
              <a:gd name="T60" fmla="*/ 366 w 366"/>
              <a:gd name="T61" fmla="*/ 130 h 316"/>
              <a:gd name="T62" fmla="*/ 364 w 366"/>
              <a:gd name="T63" fmla="*/ 118 h 316"/>
              <a:gd name="T64" fmla="*/ 362 w 366"/>
              <a:gd name="T65" fmla="*/ 104 h 316"/>
              <a:gd name="T66" fmla="*/ 360 w 366"/>
              <a:gd name="T67" fmla="*/ 92 h 316"/>
              <a:gd name="T68" fmla="*/ 356 w 366"/>
              <a:gd name="T69" fmla="*/ 80 h 316"/>
              <a:gd name="T70" fmla="*/ 350 w 366"/>
              <a:gd name="T71" fmla="*/ 68 h 316"/>
              <a:gd name="T72" fmla="*/ 344 w 366"/>
              <a:gd name="T73" fmla="*/ 58 h 316"/>
              <a:gd name="T74" fmla="*/ 328 w 366"/>
              <a:gd name="T75" fmla="*/ 38 h 316"/>
              <a:gd name="T76" fmla="*/ 308 w 366"/>
              <a:gd name="T77" fmla="*/ 22 h 316"/>
              <a:gd name="T78" fmla="*/ 298 w 366"/>
              <a:gd name="T79" fmla="*/ 16 h 316"/>
              <a:gd name="T80" fmla="*/ 286 w 366"/>
              <a:gd name="T81" fmla="*/ 10 h 316"/>
              <a:gd name="T82" fmla="*/ 274 w 366"/>
              <a:gd name="T83" fmla="*/ 6 h 316"/>
              <a:gd name="T84" fmla="*/ 262 w 366"/>
              <a:gd name="T85" fmla="*/ 4 h 316"/>
              <a:gd name="T86" fmla="*/ 248 w 366"/>
              <a:gd name="T87" fmla="*/ 2 h 316"/>
              <a:gd name="T88" fmla="*/ 236 w 366"/>
              <a:gd name="T8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6" h="316">
                <a:moveTo>
                  <a:pt x="236" y="0"/>
                </a:moveTo>
                <a:lnTo>
                  <a:pt x="130" y="0"/>
                </a:lnTo>
                <a:lnTo>
                  <a:pt x="130" y="0"/>
                </a:lnTo>
                <a:lnTo>
                  <a:pt x="116" y="2"/>
                </a:lnTo>
                <a:lnTo>
                  <a:pt x="104" y="4"/>
                </a:lnTo>
                <a:lnTo>
                  <a:pt x="90" y="6"/>
                </a:lnTo>
                <a:lnTo>
                  <a:pt x="78" y="10"/>
                </a:lnTo>
                <a:lnTo>
                  <a:pt x="68" y="16"/>
                </a:lnTo>
                <a:lnTo>
                  <a:pt x="56" y="22"/>
                </a:lnTo>
                <a:lnTo>
                  <a:pt x="38" y="38"/>
                </a:lnTo>
                <a:lnTo>
                  <a:pt x="22" y="58"/>
                </a:lnTo>
                <a:lnTo>
                  <a:pt x="16" y="68"/>
                </a:lnTo>
                <a:lnTo>
                  <a:pt x="10" y="80"/>
                </a:lnTo>
                <a:lnTo>
                  <a:pt x="6" y="92"/>
                </a:lnTo>
                <a:lnTo>
                  <a:pt x="2" y="104"/>
                </a:lnTo>
                <a:lnTo>
                  <a:pt x="0" y="118"/>
                </a:lnTo>
                <a:lnTo>
                  <a:pt x="0" y="130"/>
                </a:lnTo>
                <a:lnTo>
                  <a:pt x="0" y="286"/>
                </a:lnTo>
                <a:lnTo>
                  <a:pt x="0" y="286"/>
                </a:lnTo>
                <a:lnTo>
                  <a:pt x="2" y="298"/>
                </a:lnTo>
                <a:lnTo>
                  <a:pt x="8" y="306"/>
                </a:lnTo>
                <a:lnTo>
                  <a:pt x="16" y="312"/>
                </a:lnTo>
                <a:lnTo>
                  <a:pt x="28" y="316"/>
                </a:lnTo>
                <a:lnTo>
                  <a:pt x="338" y="316"/>
                </a:lnTo>
                <a:lnTo>
                  <a:pt x="338" y="316"/>
                </a:lnTo>
                <a:lnTo>
                  <a:pt x="348" y="312"/>
                </a:lnTo>
                <a:lnTo>
                  <a:pt x="356" y="306"/>
                </a:lnTo>
                <a:lnTo>
                  <a:pt x="362" y="298"/>
                </a:lnTo>
                <a:lnTo>
                  <a:pt x="366" y="286"/>
                </a:lnTo>
                <a:lnTo>
                  <a:pt x="366" y="130"/>
                </a:lnTo>
                <a:lnTo>
                  <a:pt x="366" y="130"/>
                </a:lnTo>
                <a:lnTo>
                  <a:pt x="364" y="118"/>
                </a:lnTo>
                <a:lnTo>
                  <a:pt x="362" y="104"/>
                </a:lnTo>
                <a:lnTo>
                  <a:pt x="360" y="92"/>
                </a:lnTo>
                <a:lnTo>
                  <a:pt x="356" y="80"/>
                </a:lnTo>
                <a:lnTo>
                  <a:pt x="350" y="68"/>
                </a:lnTo>
                <a:lnTo>
                  <a:pt x="344" y="58"/>
                </a:lnTo>
                <a:lnTo>
                  <a:pt x="328" y="38"/>
                </a:lnTo>
                <a:lnTo>
                  <a:pt x="308" y="22"/>
                </a:lnTo>
                <a:lnTo>
                  <a:pt x="298" y="16"/>
                </a:lnTo>
                <a:lnTo>
                  <a:pt x="286" y="10"/>
                </a:lnTo>
                <a:lnTo>
                  <a:pt x="274" y="6"/>
                </a:lnTo>
                <a:lnTo>
                  <a:pt x="262" y="4"/>
                </a:lnTo>
                <a:lnTo>
                  <a:pt x="248" y="2"/>
                </a:lnTo>
                <a:lnTo>
                  <a:pt x="236"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3" name="Freeform 188"/>
          <p:cNvSpPr/>
          <p:nvPr/>
        </p:nvSpPr>
        <p:spPr bwMode="auto">
          <a:xfrm>
            <a:off x="5576640" y="4752946"/>
            <a:ext cx="28510" cy="52847"/>
          </a:xfrm>
          <a:custGeom>
            <a:avLst/>
            <a:gdLst>
              <a:gd name="T0" fmla="*/ 12 w 82"/>
              <a:gd name="T1" fmla="*/ 106 h 152"/>
              <a:gd name="T2" fmla="*/ 12 w 82"/>
              <a:gd name="T3" fmla="*/ 106 h 152"/>
              <a:gd name="T4" fmla="*/ 18 w 82"/>
              <a:gd name="T5" fmla="*/ 116 h 152"/>
              <a:gd name="T6" fmla="*/ 26 w 82"/>
              <a:gd name="T7" fmla="*/ 126 h 152"/>
              <a:gd name="T8" fmla="*/ 32 w 82"/>
              <a:gd name="T9" fmla="*/ 134 h 152"/>
              <a:gd name="T10" fmla="*/ 42 w 82"/>
              <a:gd name="T11" fmla="*/ 140 h 152"/>
              <a:gd name="T12" fmla="*/ 50 w 82"/>
              <a:gd name="T13" fmla="*/ 146 h 152"/>
              <a:gd name="T14" fmla="*/ 60 w 82"/>
              <a:gd name="T15" fmla="*/ 148 h 152"/>
              <a:gd name="T16" fmla="*/ 68 w 82"/>
              <a:gd name="T17" fmla="*/ 150 h 152"/>
              <a:gd name="T18" fmla="*/ 78 w 82"/>
              <a:gd name="T19" fmla="*/ 152 h 152"/>
              <a:gd name="T20" fmla="*/ 78 w 82"/>
              <a:gd name="T21" fmla="*/ 152 h 152"/>
              <a:gd name="T22" fmla="*/ 82 w 82"/>
              <a:gd name="T23" fmla="*/ 126 h 152"/>
              <a:gd name="T24" fmla="*/ 80 w 82"/>
              <a:gd name="T25" fmla="*/ 100 h 152"/>
              <a:gd name="T26" fmla="*/ 76 w 82"/>
              <a:gd name="T27" fmla="*/ 76 h 152"/>
              <a:gd name="T28" fmla="*/ 70 w 82"/>
              <a:gd name="T29" fmla="*/ 52 h 152"/>
              <a:gd name="T30" fmla="*/ 70 w 82"/>
              <a:gd name="T31" fmla="*/ 52 h 152"/>
              <a:gd name="T32" fmla="*/ 60 w 82"/>
              <a:gd name="T33" fmla="*/ 34 h 152"/>
              <a:gd name="T34" fmla="*/ 50 w 82"/>
              <a:gd name="T35" fmla="*/ 20 h 152"/>
              <a:gd name="T36" fmla="*/ 38 w 82"/>
              <a:gd name="T37" fmla="*/ 8 h 152"/>
              <a:gd name="T38" fmla="*/ 26 w 82"/>
              <a:gd name="T39" fmla="*/ 0 h 152"/>
              <a:gd name="T40" fmla="*/ 26 w 82"/>
              <a:gd name="T41" fmla="*/ 0 h 152"/>
              <a:gd name="T42" fmla="*/ 18 w 82"/>
              <a:gd name="T43" fmla="*/ 0 h 152"/>
              <a:gd name="T44" fmla="*/ 12 w 82"/>
              <a:gd name="T45" fmla="*/ 2 h 152"/>
              <a:gd name="T46" fmla="*/ 6 w 82"/>
              <a:gd name="T47" fmla="*/ 10 h 152"/>
              <a:gd name="T48" fmla="*/ 4 w 82"/>
              <a:gd name="T49" fmla="*/ 18 h 152"/>
              <a:gd name="T50" fmla="*/ 4 w 82"/>
              <a:gd name="T51" fmla="*/ 18 h 152"/>
              <a:gd name="T52" fmla="*/ 0 w 82"/>
              <a:gd name="T53" fmla="*/ 42 h 152"/>
              <a:gd name="T54" fmla="*/ 2 w 82"/>
              <a:gd name="T55" fmla="*/ 64 h 152"/>
              <a:gd name="T56" fmla="*/ 4 w 82"/>
              <a:gd name="T57" fmla="*/ 86 h 152"/>
              <a:gd name="T58" fmla="*/ 12 w 82"/>
              <a:gd name="T59" fmla="*/ 106 h 152"/>
              <a:gd name="T60" fmla="*/ 12 w 82"/>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152">
                <a:moveTo>
                  <a:pt x="12" y="106"/>
                </a:moveTo>
                <a:lnTo>
                  <a:pt x="12" y="106"/>
                </a:lnTo>
                <a:lnTo>
                  <a:pt x="18" y="116"/>
                </a:lnTo>
                <a:lnTo>
                  <a:pt x="26" y="126"/>
                </a:lnTo>
                <a:lnTo>
                  <a:pt x="32" y="134"/>
                </a:lnTo>
                <a:lnTo>
                  <a:pt x="42" y="140"/>
                </a:lnTo>
                <a:lnTo>
                  <a:pt x="50" y="146"/>
                </a:lnTo>
                <a:lnTo>
                  <a:pt x="60" y="148"/>
                </a:lnTo>
                <a:lnTo>
                  <a:pt x="68" y="150"/>
                </a:lnTo>
                <a:lnTo>
                  <a:pt x="78" y="152"/>
                </a:lnTo>
                <a:lnTo>
                  <a:pt x="78" y="152"/>
                </a:lnTo>
                <a:lnTo>
                  <a:pt x="82" y="126"/>
                </a:lnTo>
                <a:lnTo>
                  <a:pt x="80" y="100"/>
                </a:lnTo>
                <a:lnTo>
                  <a:pt x="76" y="76"/>
                </a:lnTo>
                <a:lnTo>
                  <a:pt x="70" y="52"/>
                </a:lnTo>
                <a:lnTo>
                  <a:pt x="70" y="52"/>
                </a:lnTo>
                <a:lnTo>
                  <a:pt x="60" y="34"/>
                </a:lnTo>
                <a:lnTo>
                  <a:pt x="50" y="20"/>
                </a:lnTo>
                <a:lnTo>
                  <a:pt x="38" y="8"/>
                </a:lnTo>
                <a:lnTo>
                  <a:pt x="26" y="0"/>
                </a:lnTo>
                <a:lnTo>
                  <a:pt x="26" y="0"/>
                </a:lnTo>
                <a:lnTo>
                  <a:pt x="18" y="0"/>
                </a:lnTo>
                <a:lnTo>
                  <a:pt x="12" y="2"/>
                </a:lnTo>
                <a:lnTo>
                  <a:pt x="6" y="10"/>
                </a:lnTo>
                <a:lnTo>
                  <a:pt x="4" y="18"/>
                </a:lnTo>
                <a:lnTo>
                  <a:pt x="4" y="18"/>
                </a:lnTo>
                <a:lnTo>
                  <a:pt x="0" y="42"/>
                </a:lnTo>
                <a:lnTo>
                  <a:pt x="2" y="64"/>
                </a:lnTo>
                <a:lnTo>
                  <a:pt x="4" y="86"/>
                </a:lnTo>
                <a:lnTo>
                  <a:pt x="12" y="106"/>
                </a:lnTo>
                <a:lnTo>
                  <a:pt x="12"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4" name="Freeform 189"/>
          <p:cNvSpPr/>
          <p:nvPr/>
        </p:nvSpPr>
        <p:spPr bwMode="auto">
          <a:xfrm>
            <a:off x="5603759" y="4768940"/>
            <a:ext cx="40331" cy="37549"/>
          </a:xfrm>
          <a:custGeom>
            <a:avLst/>
            <a:gdLst>
              <a:gd name="T0" fmla="*/ 76 w 116"/>
              <a:gd name="T1" fmla="*/ 82 h 108"/>
              <a:gd name="T2" fmla="*/ 76 w 116"/>
              <a:gd name="T3" fmla="*/ 82 h 108"/>
              <a:gd name="T4" fmla="*/ 58 w 116"/>
              <a:gd name="T5" fmla="*/ 96 h 108"/>
              <a:gd name="T6" fmla="*/ 40 w 116"/>
              <a:gd name="T7" fmla="*/ 104 h 108"/>
              <a:gd name="T8" fmla="*/ 30 w 116"/>
              <a:gd name="T9" fmla="*/ 106 h 108"/>
              <a:gd name="T10" fmla="*/ 20 w 116"/>
              <a:gd name="T11" fmla="*/ 108 h 108"/>
              <a:gd name="T12" fmla="*/ 10 w 116"/>
              <a:gd name="T13" fmla="*/ 108 h 108"/>
              <a:gd name="T14" fmla="*/ 0 w 116"/>
              <a:gd name="T15" fmla="*/ 106 h 108"/>
              <a:gd name="T16" fmla="*/ 0 w 116"/>
              <a:gd name="T17" fmla="*/ 106 h 108"/>
              <a:gd name="T18" fmla="*/ 2 w 116"/>
              <a:gd name="T19" fmla="*/ 94 h 108"/>
              <a:gd name="T20" fmla="*/ 4 w 116"/>
              <a:gd name="T21" fmla="*/ 80 h 108"/>
              <a:gd name="T22" fmla="*/ 8 w 116"/>
              <a:gd name="T23" fmla="*/ 68 h 108"/>
              <a:gd name="T24" fmla="*/ 12 w 116"/>
              <a:gd name="T25" fmla="*/ 56 h 108"/>
              <a:gd name="T26" fmla="*/ 18 w 116"/>
              <a:gd name="T27" fmla="*/ 46 h 108"/>
              <a:gd name="T28" fmla="*/ 26 w 116"/>
              <a:gd name="T29" fmla="*/ 36 h 108"/>
              <a:gd name="T30" fmla="*/ 34 w 116"/>
              <a:gd name="T31" fmla="*/ 26 h 108"/>
              <a:gd name="T32" fmla="*/ 44 w 116"/>
              <a:gd name="T33" fmla="*/ 18 h 108"/>
              <a:gd name="T34" fmla="*/ 44 w 116"/>
              <a:gd name="T35" fmla="*/ 18 h 108"/>
              <a:gd name="T36" fmla="*/ 58 w 116"/>
              <a:gd name="T37" fmla="*/ 8 h 108"/>
              <a:gd name="T38" fmla="*/ 74 w 116"/>
              <a:gd name="T39" fmla="*/ 2 h 108"/>
              <a:gd name="T40" fmla="*/ 90 w 116"/>
              <a:gd name="T41" fmla="*/ 0 h 108"/>
              <a:gd name="T42" fmla="*/ 106 w 116"/>
              <a:gd name="T43" fmla="*/ 0 h 108"/>
              <a:gd name="T44" fmla="*/ 106 w 116"/>
              <a:gd name="T45" fmla="*/ 0 h 108"/>
              <a:gd name="T46" fmla="*/ 112 w 116"/>
              <a:gd name="T47" fmla="*/ 2 h 108"/>
              <a:gd name="T48" fmla="*/ 116 w 116"/>
              <a:gd name="T49" fmla="*/ 8 h 108"/>
              <a:gd name="T50" fmla="*/ 116 w 116"/>
              <a:gd name="T51" fmla="*/ 16 h 108"/>
              <a:gd name="T52" fmla="*/ 116 w 116"/>
              <a:gd name="T53" fmla="*/ 22 h 108"/>
              <a:gd name="T54" fmla="*/ 116 w 116"/>
              <a:gd name="T55" fmla="*/ 22 h 108"/>
              <a:gd name="T56" fmla="*/ 108 w 116"/>
              <a:gd name="T57" fmla="*/ 40 h 108"/>
              <a:gd name="T58" fmla="*/ 100 w 116"/>
              <a:gd name="T59" fmla="*/ 54 h 108"/>
              <a:gd name="T60" fmla="*/ 88 w 116"/>
              <a:gd name="T61" fmla="*/ 70 h 108"/>
              <a:gd name="T62" fmla="*/ 76 w 116"/>
              <a:gd name="T63" fmla="*/ 82 h 108"/>
              <a:gd name="T64" fmla="*/ 76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76" y="82"/>
                </a:moveTo>
                <a:lnTo>
                  <a:pt x="76" y="82"/>
                </a:lnTo>
                <a:lnTo>
                  <a:pt x="58" y="96"/>
                </a:lnTo>
                <a:lnTo>
                  <a:pt x="40" y="104"/>
                </a:lnTo>
                <a:lnTo>
                  <a:pt x="30" y="106"/>
                </a:lnTo>
                <a:lnTo>
                  <a:pt x="20" y="108"/>
                </a:lnTo>
                <a:lnTo>
                  <a:pt x="10" y="108"/>
                </a:lnTo>
                <a:lnTo>
                  <a:pt x="0" y="106"/>
                </a:lnTo>
                <a:lnTo>
                  <a:pt x="0" y="106"/>
                </a:lnTo>
                <a:lnTo>
                  <a:pt x="2" y="94"/>
                </a:lnTo>
                <a:lnTo>
                  <a:pt x="4" y="80"/>
                </a:lnTo>
                <a:lnTo>
                  <a:pt x="8" y="68"/>
                </a:lnTo>
                <a:lnTo>
                  <a:pt x="12" y="56"/>
                </a:lnTo>
                <a:lnTo>
                  <a:pt x="18" y="46"/>
                </a:lnTo>
                <a:lnTo>
                  <a:pt x="26" y="36"/>
                </a:lnTo>
                <a:lnTo>
                  <a:pt x="34" y="26"/>
                </a:lnTo>
                <a:lnTo>
                  <a:pt x="44" y="18"/>
                </a:lnTo>
                <a:lnTo>
                  <a:pt x="44" y="18"/>
                </a:lnTo>
                <a:lnTo>
                  <a:pt x="58" y="8"/>
                </a:lnTo>
                <a:lnTo>
                  <a:pt x="74" y="2"/>
                </a:lnTo>
                <a:lnTo>
                  <a:pt x="90" y="0"/>
                </a:lnTo>
                <a:lnTo>
                  <a:pt x="106" y="0"/>
                </a:lnTo>
                <a:lnTo>
                  <a:pt x="106" y="0"/>
                </a:lnTo>
                <a:lnTo>
                  <a:pt x="112" y="2"/>
                </a:lnTo>
                <a:lnTo>
                  <a:pt x="116" y="8"/>
                </a:lnTo>
                <a:lnTo>
                  <a:pt x="116" y="16"/>
                </a:lnTo>
                <a:lnTo>
                  <a:pt x="116" y="22"/>
                </a:lnTo>
                <a:lnTo>
                  <a:pt x="116" y="22"/>
                </a:lnTo>
                <a:lnTo>
                  <a:pt x="108" y="40"/>
                </a:lnTo>
                <a:lnTo>
                  <a:pt x="100" y="54"/>
                </a:lnTo>
                <a:lnTo>
                  <a:pt x="88" y="70"/>
                </a:lnTo>
                <a:lnTo>
                  <a:pt x="76" y="82"/>
                </a:lnTo>
                <a:lnTo>
                  <a:pt x="76"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5" name="Freeform 190"/>
          <p:cNvSpPr/>
          <p:nvPr/>
        </p:nvSpPr>
        <p:spPr bwMode="auto">
          <a:xfrm>
            <a:off x="5568296" y="4812052"/>
            <a:ext cx="34768" cy="47284"/>
          </a:xfrm>
          <a:custGeom>
            <a:avLst/>
            <a:gdLst>
              <a:gd name="T0" fmla="*/ 26 w 100"/>
              <a:gd name="T1" fmla="*/ 104 h 136"/>
              <a:gd name="T2" fmla="*/ 26 w 100"/>
              <a:gd name="T3" fmla="*/ 104 h 136"/>
              <a:gd name="T4" fmla="*/ 34 w 100"/>
              <a:gd name="T5" fmla="*/ 112 h 136"/>
              <a:gd name="T6" fmla="*/ 44 w 100"/>
              <a:gd name="T7" fmla="*/ 120 h 136"/>
              <a:gd name="T8" fmla="*/ 52 w 100"/>
              <a:gd name="T9" fmla="*/ 126 h 136"/>
              <a:gd name="T10" fmla="*/ 62 w 100"/>
              <a:gd name="T11" fmla="*/ 132 h 136"/>
              <a:gd name="T12" fmla="*/ 72 w 100"/>
              <a:gd name="T13" fmla="*/ 134 h 136"/>
              <a:gd name="T14" fmla="*/ 82 w 100"/>
              <a:gd name="T15" fmla="*/ 136 h 136"/>
              <a:gd name="T16" fmla="*/ 90 w 100"/>
              <a:gd name="T17" fmla="*/ 136 h 136"/>
              <a:gd name="T18" fmla="*/ 100 w 100"/>
              <a:gd name="T19" fmla="*/ 134 h 136"/>
              <a:gd name="T20" fmla="*/ 100 w 100"/>
              <a:gd name="T21" fmla="*/ 134 h 136"/>
              <a:gd name="T22" fmla="*/ 98 w 100"/>
              <a:gd name="T23" fmla="*/ 110 h 136"/>
              <a:gd name="T24" fmla="*/ 92 w 100"/>
              <a:gd name="T25" fmla="*/ 86 h 136"/>
              <a:gd name="T26" fmla="*/ 84 w 100"/>
              <a:gd name="T27" fmla="*/ 62 h 136"/>
              <a:gd name="T28" fmla="*/ 72 w 100"/>
              <a:gd name="T29" fmla="*/ 40 h 136"/>
              <a:gd name="T30" fmla="*/ 72 w 100"/>
              <a:gd name="T31" fmla="*/ 40 h 136"/>
              <a:gd name="T32" fmla="*/ 60 w 100"/>
              <a:gd name="T33" fmla="*/ 26 h 136"/>
              <a:gd name="T34" fmla="*/ 46 w 100"/>
              <a:gd name="T35" fmla="*/ 14 h 136"/>
              <a:gd name="T36" fmla="*/ 32 w 100"/>
              <a:gd name="T37" fmla="*/ 6 h 136"/>
              <a:gd name="T38" fmla="*/ 18 w 100"/>
              <a:gd name="T39" fmla="*/ 0 h 136"/>
              <a:gd name="T40" fmla="*/ 18 w 100"/>
              <a:gd name="T41" fmla="*/ 0 h 136"/>
              <a:gd name="T42" fmla="*/ 12 w 100"/>
              <a:gd name="T43" fmla="*/ 2 h 136"/>
              <a:gd name="T44" fmla="*/ 6 w 100"/>
              <a:gd name="T45" fmla="*/ 6 h 136"/>
              <a:gd name="T46" fmla="*/ 2 w 100"/>
              <a:gd name="T47" fmla="*/ 14 h 136"/>
              <a:gd name="T48" fmla="*/ 0 w 100"/>
              <a:gd name="T49" fmla="*/ 24 h 136"/>
              <a:gd name="T50" fmla="*/ 0 w 100"/>
              <a:gd name="T51" fmla="*/ 24 h 136"/>
              <a:gd name="T52" fmla="*/ 2 w 100"/>
              <a:gd name="T53" fmla="*/ 46 h 136"/>
              <a:gd name="T54" fmla="*/ 8 w 100"/>
              <a:gd name="T55" fmla="*/ 66 h 136"/>
              <a:gd name="T56" fmla="*/ 16 w 100"/>
              <a:gd name="T57" fmla="*/ 86 h 136"/>
              <a:gd name="T58" fmla="*/ 26 w 100"/>
              <a:gd name="T59" fmla="*/ 104 h 136"/>
              <a:gd name="T60" fmla="*/ 26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26" y="104"/>
                </a:moveTo>
                <a:lnTo>
                  <a:pt x="26" y="104"/>
                </a:lnTo>
                <a:lnTo>
                  <a:pt x="34" y="112"/>
                </a:lnTo>
                <a:lnTo>
                  <a:pt x="44" y="120"/>
                </a:lnTo>
                <a:lnTo>
                  <a:pt x="52" y="126"/>
                </a:lnTo>
                <a:lnTo>
                  <a:pt x="62" y="132"/>
                </a:lnTo>
                <a:lnTo>
                  <a:pt x="72" y="134"/>
                </a:lnTo>
                <a:lnTo>
                  <a:pt x="82" y="136"/>
                </a:lnTo>
                <a:lnTo>
                  <a:pt x="90" y="136"/>
                </a:lnTo>
                <a:lnTo>
                  <a:pt x="100" y="134"/>
                </a:lnTo>
                <a:lnTo>
                  <a:pt x="100" y="134"/>
                </a:lnTo>
                <a:lnTo>
                  <a:pt x="98" y="110"/>
                </a:lnTo>
                <a:lnTo>
                  <a:pt x="92" y="86"/>
                </a:lnTo>
                <a:lnTo>
                  <a:pt x="84" y="62"/>
                </a:lnTo>
                <a:lnTo>
                  <a:pt x="72" y="40"/>
                </a:lnTo>
                <a:lnTo>
                  <a:pt x="72" y="40"/>
                </a:lnTo>
                <a:lnTo>
                  <a:pt x="60" y="26"/>
                </a:lnTo>
                <a:lnTo>
                  <a:pt x="46" y="14"/>
                </a:lnTo>
                <a:lnTo>
                  <a:pt x="32" y="6"/>
                </a:lnTo>
                <a:lnTo>
                  <a:pt x="18" y="0"/>
                </a:lnTo>
                <a:lnTo>
                  <a:pt x="18" y="0"/>
                </a:lnTo>
                <a:lnTo>
                  <a:pt x="12" y="2"/>
                </a:lnTo>
                <a:lnTo>
                  <a:pt x="6" y="6"/>
                </a:lnTo>
                <a:lnTo>
                  <a:pt x="2" y="14"/>
                </a:lnTo>
                <a:lnTo>
                  <a:pt x="0" y="24"/>
                </a:lnTo>
                <a:lnTo>
                  <a:pt x="0" y="24"/>
                </a:lnTo>
                <a:lnTo>
                  <a:pt x="2" y="46"/>
                </a:lnTo>
                <a:lnTo>
                  <a:pt x="8" y="66"/>
                </a:lnTo>
                <a:lnTo>
                  <a:pt x="16" y="86"/>
                </a:lnTo>
                <a:lnTo>
                  <a:pt x="26" y="104"/>
                </a:lnTo>
                <a:lnTo>
                  <a:pt x="26"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6" name="Freeform 191"/>
          <p:cNvSpPr/>
          <p:nvPr/>
        </p:nvSpPr>
        <p:spPr bwMode="auto">
          <a:xfrm>
            <a:off x="5603064" y="4816919"/>
            <a:ext cx="33377" cy="41721"/>
          </a:xfrm>
          <a:custGeom>
            <a:avLst/>
            <a:gdLst>
              <a:gd name="T0" fmla="*/ 70 w 96"/>
              <a:gd name="T1" fmla="*/ 84 h 120"/>
              <a:gd name="T2" fmla="*/ 70 w 96"/>
              <a:gd name="T3" fmla="*/ 84 h 120"/>
              <a:gd name="T4" fmla="*/ 56 w 96"/>
              <a:gd name="T5" fmla="*/ 100 h 120"/>
              <a:gd name="T6" fmla="*/ 38 w 96"/>
              <a:gd name="T7" fmla="*/ 110 h 120"/>
              <a:gd name="T8" fmla="*/ 20 w 96"/>
              <a:gd name="T9" fmla="*/ 118 h 120"/>
              <a:gd name="T10" fmla="*/ 10 w 96"/>
              <a:gd name="T11" fmla="*/ 120 h 120"/>
              <a:gd name="T12" fmla="*/ 0 w 96"/>
              <a:gd name="T13" fmla="*/ 120 h 120"/>
              <a:gd name="T14" fmla="*/ 0 w 96"/>
              <a:gd name="T15" fmla="*/ 120 h 120"/>
              <a:gd name="T16" fmla="*/ 0 w 96"/>
              <a:gd name="T17" fmla="*/ 108 h 120"/>
              <a:gd name="T18" fmla="*/ 0 w 96"/>
              <a:gd name="T19" fmla="*/ 96 h 120"/>
              <a:gd name="T20" fmla="*/ 0 w 96"/>
              <a:gd name="T21" fmla="*/ 84 h 120"/>
              <a:gd name="T22" fmla="*/ 4 w 96"/>
              <a:gd name="T23" fmla="*/ 72 h 120"/>
              <a:gd name="T24" fmla="*/ 6 w 96"/>
              <a:gd name="T25" fmla="*/ 60 h 120"/>
              <a:gd name="T26" fmla="*/ 12 w 96"/>
              <a:gd name="T27" fmla="*/ 48 h 120"/>
              <a:gd name="T28" fmla="*/ 18 w 96"/>
              <a:gd name="T29" fmla="*/ 38 h 120"/>
              <a:gd name="T30" fmla="*/ 24 w 96"/>
              <a:gd name="T31" fmla="*/ 28 h 120"/>
              <a:gd name="T32" fmla="*/ 24 w 96"/>
              <a:gd name="T33" fmla="*/ 28 h 120"/>
              <a:gd name="T34" fmla="*/ 38 w 96"/>
              <a:gd name="T35" fmla="*/ 16 h 120"/>
              <a:gd name="T36" fmla="*/ 52 w 96"/>
              <a:gd name="T37" fmla="*/ 8 h 120"/>
              <a:gd name="T38" fmla="*/ 66 w 96"/>
              <a:gd name="T39" fmla="*/ 2 h 120"/>
              <a:gd name="T40" fmla="*/ 82 w 96"/>
              <a:gd name="T41" fmla="*/ 0 h 120"/>
              <a:gd name="T42" fmla="*/ 82 w 96"/>
              <a:gd name="T43" fmla="*/ 0 h 120"/>
              <a:gd name="T44" fmla="*/ 88 w 96"/>
              <a:gd name="T45" fmla="*/ 2 h 120"/>
              <a:gd name="T46" fmla="*/ 94 w 96"/>
              <a:gd name="T47" fmla="*/ 6 h 120"/>
              <a:gd name="T48" fmla="*/ 96 w 96"/>
              <a:gd name="T49" fmla="*/ 12 h 120"/>
              <a:gd name="T50" fmla="*/ 96 w 96"/>
              <a:gd name="T51" fmla="*/ 20 h 120"/>
              <a:gd name="T52" fmla="*/ 96 w 96"/>
              <a:gd name="T53" fmla="*/ 20 h 120"/>
              <a:gd name="T54" fmla="*/ 94 w 96"/>
              <a:gd name="T55" fmla="*/ 36 h 120"/>
              <a:gd name="T56" fmla="*/ 88 w 96"/>
              <a:gd name="T57" fmla="*/ 52 h 120"/>
              <a:gd name="T58" fmla="*/ 80 w 96"/>
              <a:gd name="T59" fmla="*/ 68 h 120"/>
              <a:gd name="T60" fmla="*/ 70 w 96"/>
              <a:gd name="T61" fmla="*/ 84 h 120"/>
              <a:gd name="T62" fmla="*/ 70 w 96"/>
              <a:gd name="T63"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0">
                <a:moveTo>
                  <a:pt x="70" y="84"/>
                </a:moveTo>
                <a:lnTo>
                  <a:pt x="70" y="84"/>
                </a:lnTo>
                <a:lnTo>
                  <a:pt x="56" y="100"/>
                </a:lnTo>
                <a:lnTo>
                  <a:pt x="38" y="110"/>
                </a:lnTo>
                <a:lnTo>
                  <a:pt x="20" y="118"/>
                </a:lnTo>
                <a:lnTo>
                  <a:pt x="10" y="120"/>
                </a:lnTo>
                <a:lnTo>
                  <a:pt x="0" y="120"/>
                </a:lnTo>
                <a:lnTo>
                  <a:pt x="0" y="120"/>
                </a:lnTo>
                <a:lnTo>
                  <a:pt x="0" y="108"/>
                </a:lnTo>
                <a:lnTo>
                  <a:pt x="0" y="96"/>
                </a:lnTo>
                <a:lnTo>
                  <a:pt x="0" y="84"/>
                </a:lnTo>
                <a:lnTo>
                  <a:pt x="4" y="72"/>
                </a:lnTo>
                <a:lnTo>
                  <a:pt x="6" y="60"/>
                </a:lnTo>
                <a:lnTo>
                  <a:pt x="12" y="48"/>
                </a:lnTo>
                <a:lnTo>
                  <a:pt x="18" y="38"/>
                </a:lnTo>
                <a:lnTo>
                  <a:pt x="24" y="28"/>
                </a:lnTo>
                <a:lnTo>
                  <a:pt x="24" y="28"/>
                </a:lnTo>
                <a:lnTo>
                  <a:pt x="38" y="16"/>
                </a:lnTo>
                <a:lnTo>
                  <a:pt x="52" y="8"/>
                </a:lnTo>
                <a:lnTo>
                  <a:pt x="66" y="2"/>
                </a:lnTo>
                <a:lnTo>
                  <a:pt x="82" y="0"/>
                </a:lnTo>
                <a:lnTo>
                  <a:pt x="82" y="0"/>
                </a:lnTo>
                <a:lnTo>
                  <a:pt x="88" y="2"/>
                </a:lnTo>
                <a:lnTo>
                  <a:pt x="94" y="6"/>
                </a:lnTo>
                <a:lnTo>
                  <a:pt x="96" y="12"/>
                </a:lnTo>
                <a:lnTo>
                  <a:pt x="96" y="20"/>
                </a:lnTo>
                <a:lnTo>
                  <a:pt x="96" y="20"/>
                </a:lnTo>
                <a:lnTo>
                  <a:pt x="94" y="36"/>
                </a:lnTo>
                <a:lnTo>
                  <a:pt x="88" y="52"/>
                </a:lnTo>
                <a:lnTo>
                  <a:pt x="80" y="68"/>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7" name="Freeform 192"/>
          <p:cNvSpPr/>
          <p:nvPr/>
        </p:nvSpPr>
        <p:spPr bwMode="auto">
          <a:xfrm>
            <a:off x="5571077" y="4871157"/>
            <a:ext cx="41721" cy="41026"/>
          </a:xfrm>
          <a:custGeom>
            <a:avLst/>
            <a:gdLst>
              <a:gd name="T0" fmla="*/ 42 w 120"/>
              <a:gd name="T1" fmla="*/ 96 h 118"/>
              <a:gd name="T2" fmla="*/ 42 w 120"/>
              <a:gd name="T3" fmla="*/ 96 h 118"/>
              <a:gd name="T4" fmla="*/ 52 w 120"/>
              <a:gd name="T5" fmla="*/ 104 h 118"/>
              <a:gd name="T6" fmla="*/ 62 w 120"/>
              <a:gd name="T7" fmla="*/ 110 h 118"/>
              <a:gd name="T8" fmla="*/ 72 w 120"/>
              <a:gd name="T9" fmla="*/ 114 h 118"/>
              <a:gd name="T10" fmla="*/ 82 w 120"/>
              <a:gd name="T11" fmla="*/ 116 h 118"/>
              <a:gd name="T12" fmla="*/ 92 w 120"/>
              <a:gd name="T13" fmla="*/ 118 h 118"/>
              <a:gd name="T14" fmla="*/ 102 w 120"/>
              <a:gd name="T15" fmla="*/ 118 h 118"/>
              <a:gd name="T16" fmla="*/ 112 w 120"/>
              <a:gd name="T17" fmla="*/ 116 h 118"/>
              <a:gd name="T18" fmla="*/ 120 w 120"/>
              <a:gd name="T19" fmla="*/ 112 h 118"/>
              <a:gd name="T20" fmla="*/ 120 w 120"/>
              <a:gd name="T21" fmla="*/ 112 h 118"/>
              <a:gd name="T22" fmla="*/ 114 w 120"/>
              <a:gd name="T23" fmla="*/ 88 h 118"/>
              <a:gd name="T24" fmla="*/ 104 w 120"/>
              <a:gd name="T25" fmla="*/ 66 h 118"/>
              <a:gd name="T26" fmla="*/ 90 w 120"/>
              <a:gd name="T27" fmla="*/ 46 h 118"/>
              <a:gd name="T28" fmla="*/ 74 w 120"/>
              <a:gd name="T29" fmla="*/ 28 h 118"/>
              <a:gd name="T30" fmla="*/ 74 w 120"/>
              <a:gd name="T31" fmla="*/ 28 h 118"/>
              <a:gd name="T32" fmla="*/ 60 w 120"/>
              <a:gd name="T33" fmla="*/ 16 h 118"/>
              <a:gd name="T34" fmla="*/ 44 w 120"/>
              <a:gd name="T35" fmla="*/ 8 h 118"/>
              <a:gd name="T36" fmla="*/ 28 w 120"/>
              <a:gd name="T37" fmla="*/ 2 h 118"/>
              <a:gd name="T38" fmla="*/ 14 w 120"/>
              <a:gd name="T39" fmla="*/ 0 h 118"/>
              <a:gd name="T40" fmla="*/ 14 w 120"/>
              <a:gd name="T41" fmla="*/ 0 h 118"/>
              <a:gd name="T42" fmla="*/ 8 w 120"/>
              <a:gd name="T43" fmla="*/ 2 h 118"/>
              <a:gd name="T44" fmla="*/ 2 w 120"/>
              <a:gd name="T45" fmla="*/ 8 h 118"/>
              <a:gd name="T46" fmla="*/ 0 w 120"/>
              <a:gd name="T47" fmla="*/ 16 h 118"/>
              <a:gd name="T48" fmla="*/ 0 w 120"/>
              <a:gd name="T49" fmla="*/ 24 h 118"/>
              <a:gd name="T50" fmla="*/ 0 w 120"/>
              <a:gd name="T51" fmla="*/ 24 h 118"/>
              <a:gd name="T52" fmla="*/ 8 w 120"/>
              <a:gd name="T53" fmla="*/ 46 h 118"/>
              <a:gd name="T54" fmla="*/ 16 w 120"/>
              <a:gd name="T55" fmla="*/ 66 h 118"/>
              <a:gd name="T56" fmla="*/ 28 w 120"/>
              <a:gd name="T57" fmla="*/ 82 h 118"/>
              <a:gd name="T58" fmla="*/ 42 w 120"/>
              <a:gd name="T59" fmla="*/ 96 h 118"/>
              <a:gd name="T60" fmla="*/ 42 w 120"/>
              <a:gd name="T61"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18">
                <a:moveTo>
                  <a:pt x="42" y="96"/>
                </a:moveTo>
                <a:lnTo>
                  <a:pt x="42" y="96"/>
                </a:lnTo>
                <a:lnTo>
                  <a:pt x="52" y="104"/>
                </a:lnTo>
                <a:lnTo>
                  <a:pt x="62" y="110"/>
                </a:lnTo>
                <a:lnTo>
                  <a:pt x="72" y="114"/>
                </a:lnTo>
                <a:lnTo>
                  <a:pt x="82" y="116"/>
                </a:lnTo>
                <a:lnTo>
                  <a:pt x="92" y="118"/>
                </a:lnTo>
                <a:lnTo>
                  <a:pt x="102" y="118"/>
                </a:lnTo>
                <a:lnTo>
                  <a:pt x="112" y="116"/>
                </a:lnTo>
                <a:lnTo>
                  <a:pt x="120" y="112"/>
                </a:lnTo>
                <a:lnTo>
                  <a:pt x="120" y="112"/>
                </a:lnTo>
                <a:lnTo>
                  <a:pt x="114" y="88"/>
                </a:lnTo>
                <a:lnTo>
                  <a:pt x="104" y="66"/>
                </a:lnTo>
                <a:lnTo>
                  <a:pt x="90" y="46"/>
                </a:lnTo>
                <a:lnTo>
                  <a:pt x="74" y="28"/>
                </a:lnTo>
                <a:lnTo>
                  <a:pt x="74" y="28"/>
                </a:lnTo>
                <a:lnTo>
                  <a:pt x="60" y="16"/>
                </a:lnTo>
                <a:lnTo>
                  <a:pt x="44" y="8"/>
                </a:lnTo>
                <a:lnTo>
                  <a:pt x="28" y="2"/>
                </a:lnTo>
                <a:lnTo>
                  <a:pt x="14" y="0"/>
                </a:lnTo>
                <a:lnTo>
                  <a:pt x="14" y="0"/>
                </a:lnTo>
                <a:lnTo>
                  <a:pt x="8" y="2"/>
                </a:lnTo>
                <a:lnTo>
                  <a:pt x="2" y="8"/>
                </a:lnTo>
                <a:lnTo>
                  <a:pt x="0" y="16"/>
                </a:lnTo>
                <a:lnTo>
                  <a:pt x="0" y="24"/>
                </a:lnTo>
                <a:lnTo>
                  <a:pt x="0" y="24"/>
                </a:lnTo>
                <a:lnTo>
                  <a:pt x="8" y="46"/>
                </a:lnTo>
                <a:lnTo>
                  <a:pt x="16" y="66"/>
                </a:lnTo>
                <a:lnTo>
                  <a:pt x="28" y="82"/>
                </a:lnTo>
                <a:lnTo>
                  <a:pt x="42" y="96"/>
                </a:lnTo>
                <a:lnTo>
                  <a:pt x="42" y="9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8" name="Freeform 193"/>
          <p:cNvSpPr/>
          <p:nvPr/>
        </p:nvSpPr>
        <p:spPr bwMode="auto">
          <a:xfrm>
            <a:off x="5610713" y="4864203"/>
            <a:ext cx="28510" cy="45894"/>
          </a:xfrm>
          <a:custGeom>
            <a:avLst/>
            <a:gdLst>
              <a:gd name="T0" fmla="*/ 68 w 82"/>
              <a:gd name="T1" fmla="*/ 82 h 132"/>
              <a:gd name="T2" fmla="*/ 68 w 82"/>
              <a:gd name="T3" fmla="*/ 82 h 132"/>
              <a:gd name="T4" fmla="*/ 56 w 82"/>
              <a:gd name="T5" fmla="*/ 100 h 132"/>
              <a:gd name="T6" fmla="*/ 42 w 82"/>
              <a:gd name="T7" fmla="*/ 116 h 132"/>
              <a:gd name="T8" fmla="*/ 26 w 82"/>
              <a:gd name="T9" fmla="*/ 126 h 132"/>
              <a:gd name="T10" fmla="*/ 16 w 82"/>
              <a:gd name="T11" fmla="*/ 130 h 132"/>
              <a:gd name="T12" fmla="*/ 6 w 82"/>
              <a:gd name="T13" fmla="*/ 132 h 132"/>
              <a:gd name="T14" fmla="*/ 6 w 82"/>
              <a:gd name="T15" fmla="*/ 132 h 132"/>
              <a:gd name="T16" fmla="*/ 4 w 82"/>
              <a:gd name="T17" fmla="*/ 120 h 132"/>
              <a:gd name="T18" fmla="*/ 0 w 82"/>
              <a:gd name="T19" fmla="*/ 108 h 132"/>
              <a:gd name="T20" fmla="*/ 0 w 82"/>
              <a:gd name="T21" fmla="*/ 96 h 132"/>
              <a:gd name="T22" fmla="*/ 0 w 82"/>
              <a:gd name="T23" fmla="*/ 84 h 132"/>
              <a:gd name="T24" fmla="*/ 2 w 82"/>
              <a:gd name="T25" fmla="*/ 72 h 132"/>
              <a:gd name="T26" fmla="*/ 4 w 82"/>
              <a:gd name="T27" fmla="*/ 60 h 132"/>
              <a:gd name="T28" fmla="*/ 8 w 82"/>
              <a:gd name="T29" fmla="*/ 50 h 132"/>
              <a:gd name="T30" fmla="*/ 12 w 82"/>
              <a:gd name="T31" fmla="*/ 38 h 132"/>
              <a:gd name="T32" fmla="*/ 12 w 82"/>
              <a:gd name="T33" fmla="*/ 38 h 132"/>
              <a:gd name="T34" fmla="*/ 22 w 82"/>
              <a:gd name="T35" fmla="*/ 24 h 132"/>
              <a:gd name="T36" fmla="*/ 34 w 82"/>
              <a:gd name="T37" fmla="*/ 12 h 132"/>
              <a:gd name="T38" fmla="*/ 48 w 82"/>
              <a:gd name="T39" fmla="*/ 4 h 132"/>
              <a:gd name="T40" fmla="*/ 64 w 82"/>
              <a:gd name="T41" fmla="*/ 0 h 132"/>
              <a:gd name="T42" fmla="*/ 64 w 82"/>
              <a:gd name="T43" fmla="*/ 0 h 132"/>
              <a:gd name="T44" fmla="*/ 70 w 82"/>
              <a:gd name="T45" fmla="*/ 0 h 132"/>
              <a:gd name="T46" fmla="*/ 76 w 82"/>
              <a:gd name="T47" fmla="*/ 2 h 132"/>
              <a:gd name="T48" fmla="*/ 80 w 82"/>
              <a:gd name="T49" fmla="*/ 8 h 132"/>
              <a:gd name="T50" fmla="*/ 82 w 82"/>
              <a:gd name="T51" fmla="*/ 16 h 132"/>
              <a:gd name="T52" fmla="*/ 82 w 82"/>
              <a:gd name="T53" fmla="*/ 16 h 132"/>
              <a:gd name="T54" fmla="*/ 82 w 82"/>
              <a:gd name="T55" fmla="*/ 32 h 132"/>
              <a:gd name="T56" fmla="*/ 80 w 82"/>
              <a:gd name="T57" fmla="*/ 50 h 132"/>
              <a:gd name="T58" fmla="*/ 74 w 82"/>
              <a:gd name="T59" fmla="*/ 66 h 132"/>
              <a:gd name="T60" fmla="*/ 68 w 82"/>
              <a:gd name="T61" fmla="*/ 82 h 132"/>
              <a:gd name="T62" fmla="*/ 68 w 82"/>
              <a:gd name="T63" fmla="*/ 8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32">
                <a:moveTo>
                  <a:pt x="68" y="82"/>
                </a:moveTo>
                <a:lnTo>
                  <a:pt x="68" y="82"/>
                </a:lnTo>
                <a:lnTo>
                  <a:pt x="56" y="100"/>
                </a:lnTo>
                <a:lnTo>
                  <a:pt x="42" y="116"/>
                </a:lnTo>
                <a:lnTo>
                  <a:pt x="26" y="126"/>
                </a:lnTo>
                <a:lnTo>
                  <a:pt x="16" y="130"/>
                </a:lnTo>
                <a:lnTo>
                  <a:pt x="6" y="132"/>
                </a:lnTo>
                <a:lnTo>
                  <a:pt x="6" y="132"/>
                </a:lnTo>
                <a:lnTo>
                  <a:pt x="4" y="120"/>
                </a:lnTo>
                <a:lnTo>
                  <a:pt x="0" y="108"/>
                </a:lnTo>
                <a:lnTo>
                  <a:pt x="0" y="96"/>
                </a:lnTo>
                <a:lnTo>
                  <a:pt x="0" y="84"/>
                </a:lnTo>
                <a:lnTo>
                  <a:pt x="2" y="72"/>
                </a:lnTo>
                <a:lnTo>
                  <a:pt x="4" y="60"/>
                </a:lnTo>
                <a:lnTo>
                  <a:pt x="8" y="50"/>
                </a:lnTo>
                <a:lnTo>
                  <a:pt x="12" y="38"/>
                </a:lnTo>
                <a:lnTo>
                  <a:pt x="12" y="38"/>
                </a:lnTo>
                <a:lnTo>
                  <a:pt x="22" y="24"/>
                </a:lnTo>
                <a:lnTo>
                  <a:pt x="34" y="12"/>
                </a:lnTo>
                <a:lnTo>
                  <a:pt x="48" y="4"/>
                </a:lnTo>
                <a:lnTo>
                  <a:pt x="64" y="0"/>
                </a:lnTo>
                <a:lnTo>
                  <a:pt x="64" y="0"/>
                </a:lnTo>
                <a:lnTo>
                  <a:pt x="70" y="0"/>
                </a:lnTo>
                <a:lnTo>
                  <a:pt x="76" y="2"/>
                </a:lnTo>
                <a:lnTo>
                  <a:pt x="80" y="8"/>
                </a:lnTo>
                <a:lnTo>
                  <a:pt x="82" y="16"/>
                </a:lnTo>
                <a:lnTo>
                  <a:pt x="82" y="16"/>
                </a:lnTo>
                <a:lnTo>
                  <a:pt x="82" y="32"/>
                </a:lnTo>
                <a:lnTo>
                  <a:pt x="80" y="50"/>
                </a:lnTo>
                <a:lnTo>
                  <a:pt x="74" y="66"/>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59" name="Freeform 194"/>
          <p:cNvSpPr/>
          <p:nvPr/>
        </p:nvSpPr>
        <p:spPr bwMode="auto">
          <a:xfrm>
            <a:off x="5584985" y="4926786"/>
            <a:ext cx="47980" cy="35463"/>
          </a:xfrm>
          <a:custGeom>
            <a:avLst/>
            <a:gdLst>
              <a:gd name="T0" fmla="*/ 56 w 138"/>
              <a:gd name="T1" fmla="*/ 90 h 102"/>
              <a:gd name="T2" fmla="*/ 56 w 138"/>
              <a:gd name="T3" fmla="*/ 90 h 102"/>
              <a:gd name="T4" fmla="*/ 68 w 138"/>
              <a:gd name="T5" fmla="*/ 96 h 102"/>
              <a:gd name="T6" fmla="*/ 78 w 138"/>
              <a:gd name="T7" fmla="*/ 100 h 102"/>
              <a:gd name="T8" fmla="*/ 90 w 138"/>
              <a:gd name="T9" fmla="*/ 102 h 102"/>
              <a:gd name="T10" fmla="*/ 100 w 138"/>
              <a:gd name="T11" fmla="*/ 102 h 102"/>
              <a:gd name="T12" fmla="*/ 110 w 138"/>
              <a:gd name="T13" fmla="*/ 102 h 102"/>
              <a:gd name="T14" fmla="*/ 120 w 138"/>
              <a:gd name="T15" fmla="*/ 98 h 102"/>
              <a:gd name="T16" fmla="*/ 128 w 138"/>
              <a:gd name="T17" fmla="*/ 96 h 102"/>
              <a:gd name="T18" fmla="*/ 138 w 138"/>
              <a:gd name="T19" fmla="*/ 90 h 102"/>
              <a:gd name="T20" fmla="*/ 138 w 138"/>
              <a:gd name="T21" fmla="*/ 90 h 102"/>
              <a:gd name="T22" fmla="*/ 126 w 138"/>
              <a:gd name="T23" fmla="*/ 70 h 102"/>
              <a:gd name="T24" fmla="*/ 112 w 138"/>
              <a:gd name="T25" fmla="*/ 50 h 102"/>
              <a:gd name="T26" fmla="*/ 94 w 138"/>
              <a:gd name="T27" fmla="*/ 32 h 102"/>
              <a:gd name="T28" fmla="*/ 74 w 138"/>
              <a:gd name="T29" fmla="*/ 18 h 102"/>
              <a:gd name="T30" fmla="*/ 74 w 138"/>
              <a:gd name="T31" fmla="*/ 18 h 102"/>
              <a:gd name="T32" fmla="*/ 58 w 138"/>
              <a:gd name="T33" fmla="*/ 8 h 102"/>
              <a:gd name="T34" fmla="*/ 42 w 138"/>
              <a:gd name="T35" fmla="*/ 4 h 102"/>
              <a:gd name="T36" fmla="*/ 26 w 138"/>
              <a:gd name="T37" fmla="*/ 0 h 102"/>
              <a:gd name="T38" fmla="*/ 10 w 138"/>
              <a:gd name="T39" fmla="*/ 2 h 102"/>
              <a:gd name="T40" fmla="*/ 10 w 138"/>
              <a:gd name="T41" fmla="*/ 2 h 102"/>
              <a:gd name="T42" fmla="*/ 4 w 138"/>
              <a:gd name="T43" fmla="*/ 6 h 102"/>
              <a:gd name="T44" fmla="*/ 0 w 138"/>
              <a:gd name="T45" fmla="*/ 12 h 102"/>
              <a:gd name="T46" fmla="*/ 0 w 138"/>
              <a:gd name="T47" fmla="*/ 20 h 102"/>
              <a:gd name="T48" fmla="*/ 2 w 138"/>
              <a:gd name="T49" fmla="*/ 28 h 102"/>
              <a:gd name="T50" fmla="*/ 2 w 138"/>
              <a:gd name="T51" fmla="*/ 28 h 102"/>
              <a:gd name="T52" fmla="*/ 12 w 138"/>
              <a:gd name="T53" fmla="*/ 48 h 102"/>
              <a:gd name="T54" fmla="*/ 26 w 138"/>
              <a:gd name="T55" fmla="*/ 66 h 102"/>
              <a:gd name="T56" fmla="*/ 40 w 138"/>
              <a:gd name="T57" fmla="*/ 80 h 102"/>
              <a:gd name="T58" fmla="*/ 56 w 138"/>
              <a:gd name="T59" fmla="*/ 90 h 102"/>
              <a:gd name="T60" fmla="*/ 56 w 138"/>
              <a:gd name="T61" fmla="*/ 9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02">
                <a:moveTo>
                  <a:pt x="56" y="90"/>
                </a:moveTo>
                <a:lnTo>
                  <a:pt x="56" y="90"/>
                </a:lnTo>
                <a:lnTo>
                  <a:pt x="68" y="96"/>
                </a:lnTo>
                <a:lnTo>
                  <a:pt x="78" y="100"/>
                </a:lnTo>
                <a:lnTo>
                  <a:pt x="90" y="102"/>
                </a:lnTo>
                <a:lnTo>
                  <a:pt x="100" y="102"/>
                </a:lnTo>
                <a:lnTo>
                  <a:pt x="110" y="102"/>
                </a:lnTo>
                <a:lnTo>
                  <a:pt x="120" y="98"/>
                </a:lnTo>
                <a:lnTo>
                  <a:pt x="128" y="96"/>
                </a:lnTo>
                <a:lnTo>
                  <a:pt x="138" y="90"/>
                </a:lnTo>
                <a:lnTo>
                  <a:pt x="138" y="90"/>
                </a:lnTo>
                <a:lnTo>
                  <a:pt x="126" y="70"/>
                </a:lnTo>
                <a:lnTo>
                  <a:pt x="112" y="50"/>
                </a:lnTo>
                <a:lnTo>
                  <a:pt x="94" y="32"/>
                </a:lnTo>
                <a:lnTo>
                  <a:pt x="74" y="18"/>
                </a:lnTo>
                <a:lnTo>
                  <a:pt x="74" y="18"/>
                </a:lnTo>
                <a:lnTo>
                  <a:pt x="58" y="8"/>
                </a:lnTo>
                <a:lnTo>
                  <a:pt x="42" y="4"/>
                </a:lnTo>
                <a:lnTo>
                  <a:pt x="26" y="0"/>
                </a:lnTo>
                <a:lnTo>
                  <a:pt x="10" y="2"/>
                </a:lnTo>
                <a:lnTo>
                  <a:pt x="10" y="2"/>
                </a:lnTo>
                <a:lnTo>
                  <a:pt x="4" y="6"/>
                </a:lnTo>
                <a:lnTo>
                  <a:pt x="0" y="12"/>
                </a:lnTo>
                <a:lnTo>
                  <a:pt x="0" y="20"/>
                </a:lnTo>
                <a:lnTo>
                  <a:pt x="2" y="28"/>
                </a:lnTo>
                <a:lnTo>
                  <a:pt x="2" y="28"/>
                </a:lnTo>
                <a:lnTo>
                  <a:pt x="12" y="48"/>
                </a:lnTo>
                <a:lnTo>
                  <a:pt x="26" y="66"/>
                </a:lnTo>
                <a:lnTo>
                  <a:pt x="40" y="80"/>
                </a:lnTo>
                <a:lnTo>
                  <a:pt x="56" y="90"/>
                </a:lnTo>
                <a:lnTo>
                  <a:pt x="56"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0" name="Freeform 195"/>
          <p:cNvSpPr/>
          <p:nvPr/>
        </p:nvSpPr>
        <p:spPr bwMode="auto">
          <a:xfrm>
            <a:off x="5626706" y="4908706"/>
            <a:ext cx="25033" cy="49370"/>
          </a:xfrm>
          <a:custGeom>
            <a:avLst/>
            <a:gdLst>
              <a:gd name="T0" fmla="*/ 68 w 72"/>
              <a:gd name="T1" fmla="*/ 82 h 142"/>
              <a:gd name="T2" fmla="*/ 68 w 72"/>
              <a:gd name="T3" fmla="*/ 82 h 142"/>
              <a:gd name="T4" fmla="*/ 60 w 72"/>
              <a:gd name="T5" fmla="*/ 102 h 142"/>
              <a:gd name="T6" fmla="*/ 48 w 72"/>
              <a:gd name="T7" fmla="*/ 120 h 142"/>
              <a:gd name="T8" fmla="*/ 34 w 72"/>
              <a:gd name="T9" fmla="*/ 132 h 142"/>
              <a:gd name="T10" fmla="*/ 26 w 72"/>
              <a:gd name="T11" fmla="*/ 138 h 142"/>
              <a:gd name="T12" fmla="*/ 18 w 72"/>
              <a:gd name="T13" fmla="*/ 142 h 142"/>
              <a:gd name="T14" fmla="*/ 18 w 72"/>
              <a:gd name="T15" fmla="*/ 142 h 142"/>
              <a:gd name="T16" fmla="*/ 12 w 72"/>
              <a:gd name="T17" fmla="*/ 132 h 142"/>
              <a:gd name="T18" fmla="*/ 6 w 72"/>
              <a:gd name="T19" fmla="*/ 120 h 142"/>
              <a:gd name="T20" fmla="*/ 4 w 72"/>
              <a:gd name="T21" fmla="*/ 108 h 142"/>
              <a:gd name="T22" fmla="*/ 0 w 72"/>
              <a:gd name="T23" fmla="*/ 96 h 142"/>
              <a:gd name="T24" fmla="*/ 0 w 72"/>
              <a:gd name="T25" fmla="*/ 84 h 142"/>
              <a:gd name="T26" fmla="*/ 0 w 72"/>
              <a:gd name="T27" fmla="*/ 74 h 142"/>
              <a:gd name="T28" fmla="*/ 2 w 72"/>
              <a:gd name="T29" fmla="*/ 62 h 142"/>
              <a:gd name="T30" fmla="*/ 4 w 72"/>
              <a:gd name="T31" fmla="*/ 50 h 142"/>
              <a:gd name="T32" fmla="*/ 4 w 72"/>
              <a:gd name="T33" fmla="*/ 50 h 142"/>
              <a:gd name="T34" fmla="*/ 12 w 72"/>
              <a:gd name="T35" fmla="*/ 34 h 142"/>
              <a:gd name="T36" fmla="*/ 22 w 72"/>
              <a:gd name="T37" fmla="*/ 20 h 142"/>
              <a:gd name="T38" fmla="*/ 34 w 72"/>
              <a:gd name="T39" fmla="*/ 10 h 142"/>
              <a:gd name="T40" fmla="*/ 46 w 72"/>
              <a:gd name="T41" fmla="*/ 2 h 142"/>
              <a:gd name="T42" fmla="*/ 46 w 72"/>
              <a:gd name="T43" fmla="*/ 2 h 142"/>
              <a:gd name="T44" fmla="*/ 54 w 72"/>
              <a:gd name="T45" fmla="*/ 0 h 142"/>
              <a:gd name="T46" fmla="*/ 60 w 72"/>
              <a:gd name="T47" fmla="*/ 2 h 142"/>
              <a:gd name="T48" fmla="*/ 64 w 72"/>
              <a:gd name="T49" fmla="*/ 8 h 142"/>
              <a:gd name="T50" fmla="*/ 68 w 72"/>
              <a:gd name="T51" fmla="*/ 14 h 142"/>
              <a:gd name="T52" fmla="*/ 68 w 72"/>
              <a:gd name="T53" fmla="*/ 14 h 142"/>
              <a:gd name="T54" fmla="*/ 70 w 72"/>
              <a:gd name="T55" fmla="*/ 30 h 142"/>
              <a:gd name="T56" fmla="*/ 72 w 72"/>
              <a:gd name="T57" fmla="*/ 48 h 142"/>
              <a:gd name="T58" fmla="*/ 70 w 72"/>
              <a:gd name="T59" fmla="*/ 64 h 142"/>
              <a:gd name="T60" fmla="*/ 68 w 72"/>
              <a:gd name="T61" fmla="*/ 82 h 142"/>
              <a:gd name="T62" fmla="*/ 68 w 72"/>
              <a:gd name="T63" fmla="*/ 8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42">
                <a:moveTo>
                  <a:pt x="68" y="82"/>
                </a:moveTo>
                <a:lnTo>
                  <a:pt x="68" y="82"/>
                </a:lnTo>
                <a:lnTo>
                  <a:pt x="60" y="102"/>
                </a:lnTo>
                <a:lnTo>
                  <a:pt x="48" y="120"/>
                </a:lnTo>
                <a:lnTo>
                  <a:pt x="34" y="132"/>
                </a:lnTo>
                <a:lnTo>
                  <a:pt x="26" y="138"/>
                </a:lnTo>
                <a:lnTo>
                  <a:pt x="18" y="142"/>
                </a:lnTo>
                <a:lnTo>
                  <a:pt x="18" y="142"/>
                </a:lnTo>
                <a:lnTo>
                  <a:pt x="12" y="132"/>
                </a:lnTo>
                <a:lnTo>
                  <a:pt x="6" y="120"/>
                </a:lnTo>
                <a:lnTo>
                  <a:pt x="4" y="108"/>
                </a:lnTo>
                <a:lnTo>
                  <a:pt x="0" y="96"/>
                </a:lnTo>
                <a:lnTo>
                  <a:pt x="0" y="84"/>
                </a:lnTo>
                <a:lnTo>
                  <a:pt x="0" y="74"/>
                </a:lnTo>
                <a:lnTo>
                  <a:pt x="2" y="62"/>
                </a:lnTo>
                <a:lnTo>
                  <a:pt x="4" y="50"/>
                </a:lnTo>
                <a:lnTo>
                  <a:pt x="4" y="50"/>
                </a:lnTo>
                <a:lnTo>
                  <a:pt x="12" y="34"/>
                </a:lnTo>
                <a:lnTo>
                  <a:pt x="22" y="20"/>
                </a:lnTo>
                <a:lnTo>
                  <a:pt x="34" y="10"/>
                </a:lnTo>
                <a:lnTo>
                  <a:pt x="46" y="2"/>
                </a:lnTo>
                <a:lnTo>
                  <a:pt x="46" y="2"/>
                </a:lnTo>
                <a:lnTo>
                  <a:pt x="54" y="0"/>
                </a:lnTo>
                <a:lnTo>
                  <a:pt x="60" y="2"/>
                </a:lnTo>
                <a:lnTo>
                  <a:pt x="64" y="8"/>
                </a:lnTo>
                <a:lnTo>
                  <a:pt x="68" y="14"/>
                </a:lnTo>
                <a:lnTo>
                  <a:pt x="68" y="14"/>
                </a:lnTo>
                <a:lnTo>
                  <a:pt x="70" y="30"/>
                </a:lnTo>
                <a:lnTo>
                  <a:pt x="72" y="48"/>
                </a:lnTo>
                <a:lnTo>
                  <a:pt x="70" y="64"/>
                </a:lnTo>
                <a:lnTo>
                  <a:pt x="68" y="82"/>
                </a:lnTo>
                <a:lnTo>
                  <a:pt x="6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1" name="Freeform 196"/>
          <p:cNvSpPr/>
          <p:nvPr/>
        </p:nvSpPr>
        <p:spPr bwMode="auto">
          <a:xfrm>
            <a:off x="5609322" y="4978242"/>
            <a:ext cx="52152" cy="30596"/>
          </a:xfrm>
          <a:custGeom>
            <a:avLst/>
            <a:gdLst>
              <a:gd name="T0" fmla="*/ 70 w 150"/>
              <a:gd name="T1" fmla="*/ 84 h 88"/>
              <a:gd name="T2" fmla="*/ 70 w 150"/>
              <a:gd name="T3" fmla="*/ 84 h 88"/>
              <a:gd name="T4" fmla="*/ 82 w 150"/>
              <a:gd name="T5" fmla="*/ 86 h 88"/>
              <a:gd name="T6" fmla="*/ 94 w 150"/>
              <a:gd name="T7" fmla="*/ 88 h 88"/>
              <a:gd name="T8" fmla="*/ 104 w 150"/>
              <a:gd name="T9" fmla="*/ 88 h 88"/>
              <a:gd name="T10" fmla="*/ 116 w 150"/>
              <a:gd name="T11" fmla="*/ 86 h 88"/>
              <a:gd name="T12" fmla="*/ 124 w 150"/>
              <a:gd name="T13" fmla="*/ 84 h 88"/>
              <a:gd name="T14" fmla="*/ 134 w 150"/>
              <a:gd name="T15" fmla="*/ 78 h 88"/>
              <a:gd name="T16" fmla="*/ 142 w 150"/>
              <a:gd name="T17" fmla="*/ 74 h 88"/>
              <a:gd name="T18" fmla="*/ 150 w 150"/>
              <a:gd name="T19" fmla="*/ 68 h 88"/>
              <a:gd name="T20" fmla="*/ 150 w 150"/>
              <a:gd name="T21" fmla="*/ 68 h 88"/>
              <a:gd name="T22" fmla="*/ 134 w 150"/>
              <a:gd name="T23" fmla="*/ 48 h 88"/>
              <a:gd name="T24" fmla="*/ 116 w 150"/>
              <a:gd name="T25" fmla="*/ 32 h 88"/>
              <a:gd name="T26" fmla="*/ 96 w 150"/>
              <a:gd name="T27" fmla="*/ 18 h 88"/>
              <a:gd name="T28" fmla="*/ 74 w 150"/>
              <a:gd name="T29" fmla="*/ 8 h 88"/>
              <a:gd name="T30" fmla="*/ 74 w 150"/>
              <a:gd name="T31" fmla="*/ 8 h 88"/>
              <a:gd name="T32" fmla="*/ 56 w 150"/>
              <a:gd name="T33" fmla="*/ 2 h 88"/>
              <a:gd name="T34" fmla="*/ 38 w 150"/>
              <a:gd name="T35" fmla="*/ 0 h 88"/>
              <a:gd name="T36" fmla="*/ 22 w 150"/>
              <a:gd name="T37" fmla="*/ 0 h 88"/>
              <a:gd name="T38" fmla="*/ 8 w 150"/>
              <a:gd name="T39" fmla="*/ 4 h 88"/>
              <a:gd name="T40" fmla="*/ 8 w 150"/>
              <a:gd name="T41" fmla="*/ 4 h 88"/>
              <a:gd name="T42" fmla="*/ 2 w 150"/>
              <a:gd name="T43" fmla="*/ 10 h 88"/>
              <a:gd name="T44" fmla="*/ 0 w 150"/>
              <a:gd name="T45" fmla="*/ 16 h 88"/>
              <a:gd name="T46" fmla="*/ 0 w 150"/>
              <a:gd name="T47" fmla="*/ 24 h 88"/>
              <a:gd name="T48" fmla="*/ 6 w 150"/>
              <a:gd name="T49" fmla="*/ 32 h 88"/>
              <a:gd name="T50" fmla="*/ 6 w 150"/>
              <a:gd name="T51" fmla="*/ 32 h 88"/>
              <a:gd name="T52" fmla="*/ 18 w 150"/>
              <a:gd name="T53" fmla="*/ 50 h 88"/>
              <a:gd name="T54" fmla="*/ 34 w 150"/>
              <a:gd name="T55" fmla="*/ 64 h 88"/>
              <a:gd name="T56" fmla="*/ 52 w 150"/>
              <a:gd name="T57" fmla="*/ 76 h 88"/>
              <a:gd name="T58" fmla="*/ 70 w 150"/>
              <a:gd name="T59" fmla="*/ 84 h 88"/>
              <a:gd name="T60" fmla="*/ 70 w 150"/>
              <a:gd name="T61" fmla="*/ 8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88">
                <a:moveTo>
                  <a:pt x="70" y="84"/>
                </a:moveTo>
                <a:lnTo>
                  <a:pt x="70" y="84"/>
                </a:lnTo>
                <a:lnTo>
                  <a:pt x="82" y="86"/>
                </a:lnTo>
                <a:lnTo>
                  <a:pt x="94" y="88"/>
                </a:lnTo>
                <a:lnTo>
                  <a:pt x="104" y="88"/>
                </a:lnTo>
                <a:lnTo>
                  <a:pt x="116" y="86"/>
                </a:lnTo>
                <a:lnTo>
                  <a:pt x="124" y="84"/>
                </a:lnTo>
                <a:lnTo>
                  <a:pt x="134" y="78"/>
                </a:lnTo>
                <a:lnTo>
                  <a:pt x="142" y="74"/>
                </a:lnTo>
                <a:lnTo>
                  <a:pt x="150" y="68"/>
                </a:lnTo>
                <a:lnTo>
                  <a:pt x="150" y="68"/>
                </a:lnTo>
                <a:lnTo>
                  <a:pt x="134" y="48"/>
                </a:lnTo>
                <a:lnTo>
                  <a:pt x="116" y="32"/>
                </a:lnTo>
                <a:lnTo>
                  <a:pt x="96" y="18"/>
                </a:lnTo>
                <a:lnTo>
                  <a:pt x="74" y="8"/>
                </a:lnTo>
                <a:lnTo>
                  <a:pt x="74" y="8"/>
                </a:lnTo>
                <a:lnTo>
                  <a:pt x="56" y="2"/>
                </a:lnTo>
                <a:lnTo>
                  <a:pt x="38" y="0"/>
                </a:lnTo>
                <a:lnTo>
                  <a:pt x="22" y="0"/>
                </a:lnTo>
                <a:lnTo>
                  <a:pt x="8" y="4"/>
                </a:lnTo>
                <a:lnTo>
                  <a:pt x="8" y="4"/>
                </a:lnTo>
                <a:lnTo>
                  <a:pt x="2" y="10"/>
                </a:lnTo>
                <a:lnTo>
                  <a:pt x="0" y="16"/>
                </a:lnTo>
                <a:lnTo>
                  <a:pt x="0" y="24"/>
                </a:lnTo>
                <a:lnTo>
                  <a:pt x="6" y="32"/>
                </a:lnTo>
                <a:lnTo>
                  <a:pt x="6" y="32"/>
                </a:lnTo>
                <a:lnTo>
                  <a:pt x="18" y="50"/>
                </a:lnTo>
                <a:lnTo>
                  <a:pt x="34" y="64"/>
                </a:lnTo>
                <a:lnTo>
                  <a:pt x="52" y="76"/>
                </a:lnTo>
                <a:lnTo>
                  <a:pt x="70" y="84"/>
                </a:lnTo>
                <a:lnTo>
                  <a:pt x="70" y="8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2" name="Freeform 197"/>
          <p:cNvSpPr/>
          <p:nvPr/>
        </p:nvSpPr>
        <p:spPr bwMode="auto">
          <a:xfrm>
            <a:off x="5650348" y="4951123"/>
            <a:ext cx="23642" cy="50761"/>
          </a:xfrm>
          <a:custGeom>
            <a:avLst/>
            <a:gdLst>
              <a:gd name="T0" fmla="*/ 68 w 68"/>
              <a:gd name="T1" fmla="*/ 76 h 146"/>
              <a:gd name="T2" fmla="*/ 68 w 68"/>
              <a:gd name="T3" fmla="*/ 76 h 146"/>
              <a:gd name="T4" fmla="*/ 64 w 68"/>
              <a:gd name="T5" fmla="*/ 98 h 146"/>
              <a:gd name="T6" fmla="*/ 56 w 68"/>
              <a:gd name="T7" fmla="*/ 116 h 146"/>
              <a:gd name="T8" fmla="*/ 46 w 68"/>
              <a:gd name="T9" fmla="*/ 132 h 146"/>
              <a:gd name="T10" fmla="*/ 38 w 68"/>
              <a:gd name="T11" fmla="*/ 140 h 146"/>
              <a:gd name="T12" fmla="*/ 32 w 68"/>
              <a:gd name="T13" fmla="*/ 146 h 146"/>
              <a:gd name="T14" fmla="*/ 32 w 68"/>
              <a:gd name="T15" fmla="*/ 146 h 146"/>
              <a:gd name="T16" fmla="*/ 24 w 68"/>
              <a:gd name="T17" fmla="*/ 136 h 146"/>
              <a:gd name="T18" fmla="*/ 16 w 68"/>
              <a:gd name="T19" fmla="*/ 126 h 146"/>
              <a:gd name="T20" fmla="*/ 10 w 68"/>
              <a:gd name="T21" fmla="*/ 114 h 146"/>
              <a:gd name="T22" fmla="*/ 6 w 68"/>
              <a:gd name="T23" fmla="*/ 104 h 146"/>
              <a:gd name="T24" fmla="*/ 2 w 68"/>
              <a:gd name="T25" fmla="*/ 92 h 146"/>
              <a:gd name="T26" fmla="*/ 0 w 68"/>
              <a:gd name="T27" fmla="*/ 80 h 146"/>
              <a:gd name="T28" fmla="*/ 0 w 68"/>
              <a:gd name="T29" fmla="*/ 68 h 146"/>
              <a:gd name="T30" fmla="*/ 0 w 68"/>
              <a:gd name="T31" fmla="*/ 56 h 146"/>
              <a:gd name="T32" fmla="*/ 0 w 68"/>
              <a:gd name="T33" fmla="*/ 56 h 146"/>
              <a:gd name="T34" fmla="*/ 4 w 68"/>
              <a:gd name="T35" fmla="*/ 40 h 146"/>
              <a:gd name="T36" fmla="*/ 12 w 68"/>
              <a:gd name="T37" fmla="*/ 24 h 146"/>
              <a:gd name="T38" fmla="*/ 22 w 68"/>
              <a:gd name="T39" fmla="*/ 12 h 146"/>
              <a:gd name="T40" fmla="*/ 32 w 68"/>
              <a:gd name="T41" fmla="*/ 2 h 146"/>
              <a:gd name="T42" fmla="*/ 32 w 68"/>
              <a:gd name="T43" fmla="*/ 2 h 146"/>
              <a:gd name="T44" fmla="*/ 38 w 68"/>
              <a:gd name="T45" fmla="*/ 0 h 146"/>
              <a:gd name="T46" fmla="*/ 46 w 68"/>
              <a:gd name="T47" fmla="*/ 0 h 146"/>
              <a:gd name="T48" fmla="*/ 52 w 68"/>
              <a:gd name="T49" fmla="*/ 4 h 146"/>
              <a:gd name="T50" fmla="*/ 56 w 68"/>
              <a:gd name="T51" fmla="*/ 8 h 146"/>
              <a:gd name="T52" fmla="*/ 56 w 68"/>
              <a:gd name="T53" fmla="*/ 8 h 146"/>
              <a:gd name="T54" fmla="*/ 62 w 68"/>
              <a:gd name="T55" fmla="*/ 24 h 146"/>
              <a:gd name="T56" fmla="*/ 66 w 68"/>
              <a:gd name="T57" fmla="*/ 42 h 146"/>
              <a:gd name="T58" fmla="*/ 68 w 68"/>
              <a:gd name="T59" fmla="*/ 58 h 146"/>
              <a:gd name="T60" fmla="*/ 68 w 68"/>
              <a:gd name="T61" fmla="*/ 76 h 146"/>
              <a:gd name="T62" fmla="*/ 68 w 68"/>
              <a:gd name="T63"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146">
                <a:moveTo>
                  <a:pt x="68" y="76"/>
                </a:moveTo>
                <a:lnTo>
                  <a:pt x="68" y="76"/>
                </a:lnTo>
                <a:lnTo>
                  <a:pt x="64" y="98"/>
                </a:lnTo>
                <a:lnTo>
                  <a:pt x="56" y="116"/>
                </a:lnTo>
                <a:lnTo>
                  <a:pt x="46" y="132"/>
                </a:lnTo>
                <a:lnTo>
                  <a:pt x="38" y="140"/>
                </a:lnTo>
                <a:lnTo>
                  <a:pt x="32" y="146"/>
                </a:lnTo>
                <a:lnTo>
                  <a:pt x="32" y="146"/>
                </a:lnTo>
                <a:lnTo>
                  <a:pt x="24" y="136"/>
                </a:lnTo>
                <a:lnTo>
                  <a:pt x="16" y="126"/>
                </a:lnTo>
                <a:lnTo>
                  <a:pt x="10" y="114"/>
                </a:lnTo>
                <a:lnTo>
                  <a:pt x="6" y="104"/>
                </a:lnTo>
                <a:lnTo>
                  <a:pt x="2" y="92"/>
                </a:lnTo>
                <a:lnTo>
                  <a:pt x="0" y="80"/>
                </a:lnTo>
                <a:lnTo>
                  <a:pt x="0" y="68"/>
                </a:lnTo>
                <a:lnTo>
                  <a:pt x="0" y="56"/>
                </a:lnTo>
                <a:lnTo>
                  <a:pt x="0" y="56"/>
                </a:lnTo>
                <a:lnTo>
                  <a:pt x="4" y="40"/>
                </a:lnTo>
                <a:lnTo>
                  <a:pt x="12" y="24"/>
                </a:lnTo>
                <a:lnTo>
                  <a:pt x="22" y="12"/>
                </a:lnTo>
                <a:lnTo>
                  <a:pt x="32" y="2"/>
                </a:lnTo>
                <a:lnTo>
                  <a:pt x="32" y="2"/>
                </a:lnTo>
                <a:lnTo>
                  <a:pt x="38" y="0"/>
                </a:lnTo>
                <a:lnTo>
                  <a:pt x="46" y="0"/>
                </a:lnTo>
                <a:lnTo>
                  <a:pt x="52" y="4"/>
                </a:lnTo>
                <a:lnTo>
                  <a:pt x="56" y="8"/>
                </a:lnTo>
                <a:lnTo>
                  <a:pt x="56" y="8"/>
                </a:lnTo>
                <a:lnTo>
                  <a:pt x="62" y="24"/>
                </a:lnTo>
                <a:lnTo>
                  <a:pt x="66" y="42"/>
                </a:lnTo>
                <a:lnTo>
                  <a:pt x="68" y="58"/>
                </a:lnTo>
                <a:lnTo>
                  <a:pt x="68" y="76"/>
                </a:lnTo>
                <a:lnTo>
                  <a:pt x="68"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3" name="Freeform 198"/>
          <p:cNvSpPr/>
          <p:nvPr/>
        </p:nvSpPr>
        <p:spPr bwMode="auto">
          <a:xfrm>
            <a:off x="5643395" y="5022745"/>
            <a:ext cx="54238" cy="27119"/>
          </a:xfrm>
          <a:custGeom>
            <a:avLst/>
            <a:gdLst>
              <a:gd name="T0" fmla="*/ 82 w 156"/>
              <a:gd name="T1" fmla="*/ 78 h 78"/>
              <a:gd name="T2" fmla="*/ 82 w 156"/>
              <a:gd name="T3" fmla="*/ 78 h 78"/>
              <a:gd name="T4" fmla="*/ 94 w 156"/>
              <a:gd name="T5" fmla="*/ 78 h 78"/>
              <a:gd name="T6" fmla="*/ 106 w 156"/>
              <a:gd name="T7" fmla="*/ 76 h 78"/>
              <a:gd name="T8" fmla="*/ 118 w 156"/>
              <a:gd name="T9" fmla="*/ 74 h 78"/>
              <a:gd name="T10" fmla="*/ 126 w 156"/>
              <a:gd name="T11" fmla="*/ 72 h 78"/>
              <a:gd name="T12" fmla="*/ 136 w 156"/>
              <a:gd name="T13" fmla="*/ 66 h 78"/>
              <a:gd name="T14" fmla="*/ 144 w 156"/>
              <a:gd name="T15" fmla="*/ 60 h 78"/>
              <a:gd name="T16" fmla="*/ 150 w 156"/>
              <a:gd name="T17" fmla="*/ 54 h 78"/>
              <a:gd name="T18" fmla="*/ 156 w 156"/>
              <a:gd name="T19" fmla="*/ 46 h 78"/>
              <a:gd name="T20" fmla="*/ 156 w 156"/>
              <a:gd name="T21" fmla="*/ 46 h 78"/>
              <a:gd name="T22" fmla="*/ 138 w 156"/>
              <a:gd name="T23" fmla="*/ 30 h 78"/>
              <a:gd name="T24" fmla="*/ 116 w 156"/>
              <a:gd name="T25" fmla="*/ 18 h 78"/>
              <a:gd name="T26" fmla="*/ 94 w 156"/>
              <a:gd name="T27" fmla="*/ 8 h 78"/>
              <a:gd name="T28" fmla="*/ 70 w 156"/>
              <a:gd name="T29" fmla="*/ 2 h 78"/>
              <a:gd name="T30" fmla="*/ 70 w 156"/>
              <a:gd name="T31" fmla="*/ 2 h 78"/>
              <a:gd name="T32" fmla="*/ 52 w 156"/>
              <a:gd name="T33" fmla="*/ 0 h 78"/>
              <a:gd name="T34" fmla="*/ 34 w 156"/>
              <a:gd name="T35" fmla="*/ 2 h 78"/>
              <a:gd name="T36" fmla="*/ 18 w 156"/>
              <a:gd name="T37" fmla="*/ 6 h 78"/>
              <a:gd name="T38" fmla="*/ 4 w 156"/>
              <a:gd name="T39" fmla="*/ 12 h 78"/>
              <a:gd name="T40" fmla="*/ 4 w 156"/>
              <a:gd name="T41" fmla="*/ 12 h 78"/>
              <a:gd name="T42" fmla="*/ 0 w 156"/>
              <a:gd name="T43" fmla="*/ 18 h 78"/>
              <a:gd name="T44" fmla="*/ 0 w 156"/>
              <a:gd name="T45" fmla="*/ 24 h 78"/>
              <a:gd name="T46" fmla="*/ 2 w 156"/>
              <a:gd name="T47" fmla="*/ 32 h 78"/>
              <a:gd name="T48" fmla="*/ 8 w 156"/>
              <a:gd name="T49" fmla="*/ 40 h 78"/>
              <a:gd name="T50" fmla="*/ 8 w 156"/>
              <a:gd name="T51" fmla="*/ 40 h 78"/>
              <a:gd name="T52" fmla="*/ 24 w 156"/>
              <a:gd name="T53" fmla="*/ 54 h 78"/>
              <a:gd name="T54" fmla="*/ 44 w 156"/>
              <a:gd name="T55" fmla="*/ 64 h 78"/>
              <a:gd name="T56" fmla="*/ 62 w 156"/>
              <a:gd name="T57" fmla="*/ 72 h 78"/>
              <a:gd name="T58" fmla="*/ 82 w 156"/>
              <a:gd name="T59" fmla="*/ 78 h 78"/>
              <a:gd name="T60" fmla="*/ 82 w 156"/>
              <a:gd name="T6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78">
                <a:moveTo>
                  <a:pt x="82" y="78"/>
                </a:moveTo>
                <a:lnTo>
                  <a:pt x="82" y="78"/>
                </a:lnTo>
                <a:lnTo>
                  <a:pt x="94" y="78"/>
                </a:lnTo>
                <a:lnTo>
                  <a:pt x="106" y="76"/>
                </a:lnTo>
                <a:lnTo>
                  <a:pt x="118" y="74"/>
                </a:lnTo>
                <a:lnTo>
                  <a:pt x="126" y="72"/>
                </a:lnTo>
                <a:lnTo>
                  <a:pt x="136" y="66"/>
                </a:lnTo>
                <a:lnTo>
                  <a:pt x="144" y="60"/>
                </a:lnTo>
                <a:lnTo>
                  <a:pt x="150" y="54"/>
                </a:lnTo>
                <a:lnTo>
                  <a:pt x="156" y="46"/>
                </a:lnTo>
                <a:lnTo>
                  <a:pt x="156" y="46"/>
                </a:lnTo>
                <a:lnTo>
                  <a:pt x="138" y="30"/>
                </a:lnTo>
                <a:lnTo>
                  <a:pt x="116" y="18"/>
                </a:lnTo>
                <a:lnTo>
                  <a:pt x="94" y="8"/>
                </a:lnTo>
                <a:lnTo>
                  <a:pt x="70" y="2"/>
                </a:lnTo>
                <a:lnTo>
                  <a:pt x="70" y="2"/>
                </a:lnTo>
                <a:lnTo>
                  <a:pt x="52" y="0"/>
                </a:lnTo>
                <a:lnTo>
                  <a:pt x="34" y="2"/>
                </a:lnTo>
                <a:lnTo>
                  <a:pt x="18" y="6"/>
                </a:lnTo>
                <a:lnTo>
                  <a:pt x="4" y="12"/>
                </a:lnTo>
                <a:lnTo>
                  <a:pt x="4" y="12"/>
                </a:lnTo>
                <a:lnTo>
                  <a:pt x="0" y="18"/>
                </a:lnTo>
                <a:lnTo>
                  <a:pt x="0" y="24"/>
                </a:lnTo>
                <a:lnTo>
                  <a:pt x="2" y="32"/>
                </a:lnTo>
                <a:lnTo>
                  <a:pt x="8" y="40"/>
                </a:lnTo>
                <a:lnTo>
                  <a:pt x="8" y="40"/>
                </a:lnTo>
                <a:lnTo>
                  <a:pt x="24" y="54"/>
                </a:lnTo>
                <a:lnTo>
                  <a:pt x="44" y="64"/>
                </a:lnTo>
                <a:lnTo>
                  <a:pt x="62" y="72"/>
                </a:lnTo>
                <a:lnTo>
                  <a:pt x="82" y="78"/>
                </a:lnTo>
                <a:lnTo>
                  <a:pt x="82"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4" name="Freeform 199"/>
          <p:cNvSpPr/>
          <p:nvPr/>
        </p:nvSpPr>
        <p:spPr bwMode="auto">
          <a:xfrm>
            <a:off x="5681639" y="4987977"/>
            <a:ext cx="24338" cy="50761"/>
          </a:xfrm>
          <a:custGeom>
            <a:avLst/>
            <a:gdLst>
              <a:gd name="T0" fmla="*/ 70 w 70"/>
              <a:gd name="T1" fmla="*/ 70 h 146"/>
              <a:gd name="T2" fmla="*/ 70 w 70"/>
              <a:gd name="T3" fmla="*/ 70 h 146"/>
              <a:gd name="T4" fmla="*/ 70 w 70"/>
              <a:gd name="T5" fmla="*/ 92 h 146"/>
              <a:gd name="T6" fmla="*/ 66 w 70"/>
              <a:gd name="T7" fmla="*/ 112 h 146"/>
              <a:gd name="T8" fmla="*/ 58 w 70"/>
              <a:gd name="T9" fmla="*/ 130 h 146"/>
              <a:gd name="T10" fmla="*/ 54 w 70"/>
              <a:gd name="T11" fmla="*/ 140 h 146"/>
              <a:gd name="T12" fmla="*/ 46 w 70"/>
              <a:gd name="T13" fmla="*/ 146 h 146"/>
              <a:gd name="T14" fmla="*/ 46 w 70"/>
              <a:gd name="T15" fmla="*/ 146 h 146"/>
              <a:gd name="T16" fmla="*/ 38 w 70"/>
              <a:gd name="T17" fmla="*/ 138 h 146"/>
              <a:gd name="T18" fmla="*/ 28 w 70"/>
              <a:gd name="T19" fmla="*/ 130 h 146"/>
              <a:gd name="T20" fmla="*/ 20 w 70"/>
              <a:gd name="T21" fmla="*/ 120 h 146"/>
              <a:gd name="T22" fmla="*/ 14 w 70"/>
              <a:gd name="T23" fmla="*/ 110 h 146"/>
              <a:gd name="T24" fmla="*/ 8 w 70"/>
              <a:gd name="T25" fmla="*/ 100 h 146"/>
              <a:gd name="T26" fmla="*/ 4 w 70"/>
              <a:gd name="T27" fmla="*/ 88 h 146"/>
              <a:gd name="T28" fmla="*/ 0 w 70"/>
              <a:gd name="T29" fmla="*/ 76 h 146"/>
              <a:gd name="T30" fmla="*/ 0 w 70"/>
              <a:gd name="T31" fmla="*/ 64 h 146"/>
              <a:gd name="T32" fmla="*/ 0 w 70"/>
              <a:gd name="T33" fmla="*/ 64 h 146"/>
              <a:gd name="T34" fmla="*/ 0 w 70"/>
              <a:gd name="T35" fmla="*/ 48 h 146"/>
              <a:gd name="T36" fmla="*/ 4 w 70"/>
              <a:gd name="T37" fmla="*/ 32 h 146"/>
              <a:gd name="T38" fmla="*/ 10 w 70"/>
              <a:gd name="T39" fmla="*/ 16 h 146"/>
              <a:gd name="T40" fmla="*/ 20 w 70"/>
              <a:gd name="T41" fmla="*/ 4 h 146"/>
              <a:gd name="T42" fmla="*/ 20 w 70"/>
              <a:gd name="T43" fmla="*/ 4 h 146"/>
              <a:gd name="T44" fmla="*/ 24 w 70"/>
              <a:gd name="T45" fmla="*/ 0 h 146"/>
              <a:gd name="T46" fmla="*/ 32 w 70"/>
              <a:gd name="T47" fmla="*/ 0 h 146"/>
              <a:gd name="T48" fmla="*/ 38 w 70"/>
              <a:gd name="T49" fmla="*/ 2 h 146"/>
              <a:gd name="T50" fmla="*/ 44 w 70"/>
              <a:gd name="T51" fmla="*/ 8 h 146"/>
              <a:gd name="T52" fmla="*/ 44 w 70"/>
              <a:gd name="T53" fmla="*/ 8 h 146"/>
              <a:gd name="T54" fmla="*/ 52 w 70"/>
              <a:gd name="T55" fmla="*/ 22 h 146"/>
              <a:gd name="T56" fmla="*/ 60 w 70"/>
              <a:gd name="T57" fmla="*/ 36 h 146"/>
              <a:gd name="T58" fmla="*/ 66 w 70"/>
              <a:gd name="T59" fmla="*/ 54 h 146"/>
              <a:gd name="T60" fmla="*/ 70 w 70"/>
              <a:gd name="T61" fmla="*/ 70 h 146"/>
              <a:gd name="T62" fmla="*/ 70 w 70"/>
              <a:gd name="T63" fmla="*/ 7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6">
                <a:moveTo>
                  <a:pt x="70" y="70"/>
                </a:moveTo>
                <a:lnTo>
                  <a:pt x="70" y="70"/>
                </a:lnTo>
                <a:lnTo>
                  <a:pt x="70" y="92"/>
                </a:lnTo>
                <a:lnTo>
                  <a:pt x="66" y="112"/>
                </a:lnTo>
                <a:lnTo>
                  <a:pt x="58" y="130"/>
                </a:lnTo>
                <a:lnTo>
                  <a:pt x="54" y="140"/>
                </a:lnTo>
                <a:lnTo>
                  <a:pt x="46" y="146"/>
                </a:lnTo>
                <a:lnTo>
                  <a:pt x="46" y="146"/>
                </a:lnTo>
                <a:lnTo>
                  <a:pt x="38" y="138"/>
                </a:lnTo>
                <a:lnTo>
                  <a:pt x="28" y="130"/>
                </a:lnTo>
                <a:lnTo>
                  <a:pt x="20" y="120"/>
                </a:lnTo>
                <a:lnTo>
                  <a:pt x="14" y="110"/>
                </a:lnTo>
                <a:lnTo>
                  <a:pt x="8" y="100"/>
                </a:lnTo>
                <a:lnTo>
                  <a:pt x="4" y="88"/>
                </a:lnTo>
                <a:lnTo>
                  <a:pt x="0" y="76"/>
                </a:lnTo>
                <a:lnTo>
                  <a:pt x="0" y="64"/>
                </a:lnTo>
                <a:lnTo>
                  <a:pt x="0" y="64"/>
                </a:lnTo>
                <a:lnTo>
                  <a:pt x="0" y="48"/>
                </a:lnTo>
                <a:lnTo>
                  <a:pt x="4" y="32"/>
                </a:lnTo>
                <a:lnTo>
                  <a:pt x="10" y="16"/>
                </a:lnTo>
                <a:lnTo>
                  <a:pt x="20" y="4"/>
                </a:lnTo>
                <a:lnTo>
                  <a:pt x="20" y="4"/>
                </a:lnTo>
                <a:lnTo>
                  <a:pt x="24" y="0"/>
                </a:lnTo>
                <a:lnTo>
                  <a:pt x="32" y="0"/>
                </a:lnTo>
                <a:lnTo>
                  <a:pt x="38" y="2"/>
                </a:lnTo>
                <a:lnTo>
                  <a:pt x="44" y="8"/>
                </a:lnTo>
                <a:lnTo>
                  <a:pt x="44" y="8"/>
                </a:lnTo>
                <a:lnTo>
                  <a:pt x="52" y="22"/>
                </a:lnTo>
                <a:lnTo>
                  <a:pt x="60" y="36"/>
                </a:lnTo>
                <a:lnTo>
                  <a:pt x="66" y="54"/>
                </a:lnTo>
                <a:lnTo>
                  <a:pt x="70" y="70"/>
                </a:lnTo>
                <a:lnTo>
                  <a:pt x="70" y="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5" name="Freeform 200"/>
          <p:cNvSpPr/>
          <p:nvPr/>
        </p:nvSpPr>
        <p:spPr bwMode="auto">
          <a:xfrm>
            <a:off x="5685811" y="5058903"/>
            <a:ext cx="56324" cy="25033"/>
          </a:xfrm>
          <a:custGeom>
            <a:avLst/>
            <a:gdLst>
              <a:gd name="T0" fmla="*/ 94 w 162"/>
              <a:gd name="T1" fmla="*/ 72 h 72"/>
              <a:gd name="T2" fmla="*/ 94 w 162"/>
              <a:gd name="T3" fmla="*/ 72 h 72"/>
              <a:gd name="T4" fmla="*/ 106 w 162"/>
              <a:gd name="T5" fmla="*/ 70 h 72"/>
              <a:gd name="T6" fmla="*/ 118 w 162"/>
              <a:gd name="T7" fmla="*/ 68 h 72"/>
              <a:gd name="T8" fmla="*/ 128 w 162"/>
              <a:gd name="T9" fmla="*/ 64 h 72"/>
              <a:gd name="T10" fmla="*/ 138 w 162"/>
              <a:gd name="T11" fmla="*/ 58 h 72"/>
              <a:gd name="T12" fmla="*/ 146 w 162"/>
              <a:gd name="T13" fmla="*/ 52 h 72"/>
              <a:gd name="T14" fmla="*/ 152 w 162"/>
              <a:gd name="T15" fmla="*/ 44 h 72"/>
              <a:gd name="T16" fmla="*/ 158 w 162"/>
              <a:gd name="T17" fmla="*/ 36 h 72"/>
              <a:gd name="T18" fmla="*/ 162 w 162"/>
              <a:gd name="T19" fmla="*/ 28 h 72"/>
              <a:gd name="T20" fmla="*/ 162 w 162"/>
              <a:gd name="T21" fmla="*/ 28 h 72"/>
              <a:gd name="T22" fmla="*/ 140 w 162"/>
              <a:gd name="T23" fmla="*/ 16 h 72"/>
              <a:gd name="T24" fmla="*/ 116 w 162"/>
              <a:gd name="T25" fmla="*/ 8 h 72"/>
              <a:gd name="T26" fmla="*/ 92 w 162"/>
              <a:gd name="T27" fmla="*/ 2 h 72"/>
              <a:gd name="T28" fmla="*/ 66 w 162"/>
              <a:gd name="T29" fmla="*/ 0 h 72"/>
              <a:gd name="T30" fmla="*/ 66 w 162"/>
              <a:gd name="T31" fmla="*/ 0 h 72"/>
              <a:gd name="T32" fmla="*/ 48 w 162"/>
              <a:gd name="T33" fmla="*/ 2 h 72"/>
              <a:gd name="T34" fmla="*/ 32 w 162"/>
              <a:gd name="T35" fmla="*/ 6 h 72"/>
              <a:gd name="T36" fmla="*/ 16 w 162"/>
              <a:gd name="T37" fmla="*/ 14 h 72"/>
              <a:gd name="T38" fmla="*/ 4 w 162"/>
              <a:gd name="T39" fmla="*/ 24 h 72"/>
              <a:gd name="T40" fmla="*/ 4 w 162"/>
              <a:gd name="T41" fmla="*/ 24 h 72"/>
              <a:gd name="T42" fmla="*/ 0 w 162"/>
              <a:gd name="T43" fmla="*/ 30 h 72"/>
              <a:gd name="T44" fmla="*/ 2 w 162"/>
              <a:gd name="T45" fmla="*/ 36 h 72"/>
              <a:gd name="T46" fmla="*/ 6 w 162"/>
              <a:gd name="T47" fmla="*/ 44 h 72"/>
              <a:gd name="T48" fmla="*/ 12 w 162"/>
              <a:gd name="T49" fmla="*/ 50 h 72"/>
              <a:gd name="T50" fmla="*/ 12 w 162"/>
              <a:gd name="T51" fmla="*/ 50 h 72"/>
              <a:gd name="T52" fmla="*/ 32 w 162"/>
              <a:gd name="T53" fmla="*/ 60 h 72"/>
              <a:gd name="T54" fmla="*/ 52 w 162"/>
              <a:gd name="T55" fmla="*/ 68 h 72"/>
              <a:gd name="T56" fmla="*/ 74 w 162"/>
              <a:gd name="T57" fmla="*/ 72 h 72"/>
              <a:gd name="T58" fmla="*/ 94 w 162"/>
              <a:gd name="T59" fmla="*/ 72 h 72"/>
              <a:gd name="T60" fmla="*/ 94 w 162"/>
              <a:gd name="T6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 h="72">
                <a:moveTo>
                  <a:pt x="94" y="72"/>
                </a:moveTo>
                <a:lnTo>
                  <a:pt x="94" y="72"/>
                </a:lnTo>
                <a:lnTo>
                  <a:pt x="106" y="70"/>
                </a:lnTo>
                <a:lnTo>
                  <a:pt x="118" y="68"/>
                </a:lnTo>
                <a:lnTo>
                  <a:pt x="128" y="64"/>
                </a:lnTo>
                <a:lnTo>
                  <a:pt x="138" y="58"/>
                </a:lnTo>
                <a:lnTo>
                  <a:pt x="146" y="52"/>
                </a:lnTo>
                <a:lnTo>
                  <a:pt x="152" y="44"/>
                </a:lnTo>
                <a:lnTo>
                  <a:pt x="158" y="36"/>
                </a:lnTo>
                <a:lnTo>
                  <a:pt x="162" y="28"/>
                </a:lnTo>
                <a:lnTo>
                  <a:pt x="162" y="28"/>
                </a:lnTo>
                <a:lnTo>
                  <a:pt x="140" y="16"/>
                </a:lnTo>
                <a:lnTo>
                  <a:pt x="116" y="8"/>
                </a:lnTo>
                <a:lnTo>
                  <a:pt x="92" y="2"/>
                </a:lnTo>
                <a:lnTo>
                  <a:pt x="66" y="0"/>
                </a:lnTo>
                <a:lnTo>
                  <a:pt x="66" y="0"/>
                </a:lnTo>
                <a:lnTo>
                  <a:pt x="48" y="2"/>
                </a:lnTo>
                <a:lnTo>
                  <a:pt x="32" y="6"/>
                </a:lnTo>
                <a:lnTo>
                  <a:pt x="16" y="14"/>
                </a:lnTo>
                <a:lnTo>
                  <a:pt x="4" y="24"/>
                </a:lnTo>
                <a:lnTo>
                  <a:pt x="4" y="24"/>
                </a:lnTo>
                <a:lnTo>
                  <a:pt x="0" y="30"/>
                </a:lnTo>
                <a:lnTo>
                  <a:pt x="2" y="36"/>
                </a:lnTo>
                <a:lnTo>
                  <a:pt x="6" y="44"/>
                </a:lnTo>
                <a:lnTo>
                  <a:pt x="12" y="50"/>
                </a:lnTo>
                <a:lnTo>
                  <a:pt x="12" y="50"/>
                </a:lnTo>
                <a:lnTo>
                  <a:pt x="32" y="60"/>
                </a:lnTo>
                <a:lnTo>
                  <a:pt x="52" y="68"/>
                </a:lnTo>
                <a:lnTo>
                  <a:pt x="74" y="72"/>
                </a:lnTo>
                <a:lnTo>
                  <a:pt x="94" y="72"/>
                </a:lnTo>
                <a:lnTo>
                  <a:pt x="94"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6" name="Freeform 201"/>
          <p:cNvSpPr/>
          <p:nvPr/>
        </p:nvSpPr>
        <p:spPr bwMode="auto">
          <a:xfrm>
            <a:off x="5718493" y="5019268"/>
            <a:ext cx="27814" cy="49370"/>
          </a:xfrm>
          <a:custGeom>
            <a:avLst/>
            <a:gdLst>
              <a:gd name="T0" fmla="*/ 74 w 80"/>
              <a:gd name="T1" fmla="*/ 62 h 142"/>
              <a:gd name="T2" fmla="*/ 74 w 80"/>
              <a:gd name="T3" fmla="*/ 62 h 142"/>
              <a:gd name="T4" fmla="*/ 80 w 80"/>
              <a:gd name="T5" fmla="*/ 84 h 142"/>
              <a:gd name="T6" fmla="*/ 80 w 80"/>
              <a:gd name="T7" fmla="*/ 104 h 142"/>
              <a:gd name="T8" fmla="*/ 78 w 80"/>
              <a:gd name="T9" fmla="*/ 114 h 142"/>
              <a:gd name="T10" fmla="*/ 76 w 80"/>
              <a:gd name="T11" fmla="*/ 124 h 142"/>
              <a:gd name="T12" fmla="*/ 72 w 80"/>
              <a:gd name="T13" fmla="*/ 134 h 142"/>
              <a:gd name="T14" fmla="*/ 68 w 80"/>
              <a:gd name="T15" fmla="*/ 142 h 142"/>
              <a:gd name="T16" fmla="*/ 68 w 80"/>
              <a:gd name="T17" fmla="*/ 142 h 142"/>
              <a:gd name="T18" fmla="*/ 56 w 80"/>
              <a:gd name="T19" fmla="*/ 136 h 142"/>
              <a:gd name="T20" fmla="*/ 46 w 80"/>
              <a:gd name="T21" fmla="*/ 128 h 142"/>
              <a:gd name="T22" fmla="*/ 36 w 80"/>
              <a:gd name="T23" fmla="*/ 120 h 142"/>
              <a:gd name="T24" fmla="*/ 28 w 80"/>
              <a:gd name="T25" fmla="*/ 112 h 142"/>
              <a:gd name="T26" fmla="*/ 20 w 80"/>
              <a:gd name="T27" fmla="*/ 102 h 142"/>
              <a:gd name="T28" fmla="*/ 12 w 80"/>
              <a:gd name="T29" fmla="*/ 92 h 142"/>
              <a:gd name="T30" fmla="*/ 8 w 80"/>
              <a:gd name="T31" fmla="*/ 82 h 142"/>
              <a:gd name="T32" fmla="*/ 4 w 80"/>
              <a:gd name="T33" fmla="*/ 70 h 142"/>
              <a:gd name="T34" fmla="*/ 4 w 80"/>
              <a:gd name="T35" fmla="*/ 70 h 142"/>
              <a:gd name="T36" fmla="*/ 0 w 80"/>
              <a:gd name="T37" fmla="*/ 52 h 142"/>
              <a:gd name="T38" fmla="*/ 0 w 80"/>
              <a:gd name="T39" fmla="*/ 36 h 142"/>
              <a:gd name="T40" fmla="*/ 4 w 80"/>
              <a:gd name="T41" fmla="*/ 20 h 142"/>
              <a:gd name="T42" fmla="*/ 10 w 80"/>
              <a:gd name="T43" fmla="*/ 6 h 142"/>
              <a:gd name="T44" fmla="*/ 10 w 80"/>
              <a:gd name="T45" fmla="*/ 6 h 142"/>
              <a:gd name="T46" fmla="*/ 16 w 80"/>
              <a:gd name="T47" fmla="*/ 2 h 142"/>
              <a:gd name="T48" fmla="*/ 22 w 80"/>
              <a:gd name="T49" fmla="*/ 0 h 142"/>
              <a:gd name="T50" fmla="*/ 28 w 80"/>
              <a:gd name="T51" fmla="*/ 2 h 142"/>
              <a:gd name="T52" fmla="*/ 36 w 80"/>
              <a:gd name="T53" fmla="*/ 6 h 142"/>
              <a:gd name="T54" fmla="*/ 36 w 80"/>
              <a:gd name="T55" fmla="*/ 6 h 142"/>
              <a:gd name="T56" fmla="*/ 48 w 80"/>
              <a:gd name="T57" fmla="*/ 18 h 142"/>
              <a:gd name="T58" fmla="*/ 58 w 80"/>
              <a:gd name="T59" fmla="*/ 30 h 142"/>
              <a:gd name="T60" fmla="*/ 68 w 80"/>
              <a:gd name="T61" fmla="*/ 46 h 142"/>
              <a:gd name="T62" fmla="*/ 74 w 80"/>
              <a:gd name="T63" fmla="*/ 62 h 142"/>
              <a:gd name="T64" fmla="*/ 74 w 80"/>
              <a:gd name="T65" fmla="*/ 6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42">
                <a:moveTo>
                  <a:pt x="74" y="62"/>
                </a:moveTo>
                <a:lnTo>
                  <a:pt x="74" y="62"/>
                </a:lnTo>
                <a:lnTo>
                  <a:pt x="80" y="84"/>
                </a:lnTo>
                <a:lnTo>
                  <a:pt x="80" y="104"/>
                </a:lnTo>
                <a:lnTo>
                  <a:pt x="78" y="114"/>
                </a:lnTo>
                <a:lnTo>
                  <a:pt x="76" y="124"/>
                </a:lnTo>
                <a:lnTo>
                  <a:pt x="72" y="134"/>
                </a:lnTo>
                <a:lnTo>
                  <a:pt x="68" y="142"/>
                </a:lnTo>
                <a:lnTo>
                  <a:pt x="68" y="142"/>
                </a:lnTo>
                <a:lnTo>
                  <a:pt x="56" y="136"/>
                </a:lnTo>
                <a:lnTo>
                  <a:pt x="46" y="128"/>
                </a:lnTo>
                <a:lnTo>
                  <a:pt x="36" y="120"/>
                </a:lnTo>
                <a:lnTo>
                  <a:pt x="28" y="112"/>
                </a:lnTo>
                <a:lnTo>
                  <a:pt x="20" y="102"/>
                </a:lnTo>
                <a:lnTo>
                  <a:pt x="12" y="92"/>
                </a:lnTo>
                <a:lnTo>
                  <a:pt x="8" y="82"/>
                </a:lnTo>
                <a:lnTo>
                  <a:pt x="4" y="70"/>
                </a:lnTo>
                <a:lnTo>
                  <a:pt x="4" y="70"/>
                </a:lnTo>
                <a:lnTo>
                  <a:pt x="0" y="52"/>
                </a:lnTo>
                <a:lnTo>
                  <a:pt x="0" y="36"/>
                </a:lnTo>
                <a:lnTo>
                  <a:pt x="4" y="20"/>
                </a:lnTo>
                <a:lnTo>
                  <a:pt x="10" y="6"/>
                </a:lnTo>
                <a:lnTo>
                  <a:pt x="10" y="6"/>
                </a:lnTo>
                <a:lnTo>
                  <a:pt x="16" y="2"/>
                </a:lnTo>
                <a:lnTo>
                  <a:pt x="22" y="0"/>
                </a:lnTo>
                <a:lnTo>
                  <a:pt x="28" y="2"/>
                </a:lnTo>
                <a:lnTo>
                  <a:pt x="36" y="6"/>
                </a:lnTo>
                <a:lnTo>
                  <a:pt x="36" y="6"/>
                </a:lnTo>
                <a:lnTo>
                  <a:pt x="48" y="18"/>
                </a:lnTo>
                <a:lnTo>
                  <a:pt x="58" y="30"/>
                </a:lnTo>
                <a:lnTo>
                  <a:pt x="68" y="46"/>
                </a:lnTo>
                <a:lnTo>
                  <a:pt x="74" y="62"/>
                </a:lnTo>
                <a:lnTo>
                  <a:pt x="74"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7" name="Freeform 202"/>
          <p:cNvSpPr/>
          <p:nvPr/>
        </p:nvSpPr>
        <p:spPr bwMode="auto">
          <a:xfrm>
            <a:off x="6057827" y="4752946"/>
            <a:ext cx="27814" cy="52847"/>
          </a:xfrm>
          <a:custGeom>
            <a:avLst/>
            <a:gdLst>
              <a:gd name="T0" fmla="*/ 68 w 80"/>
              <a:gd name="T1" fmla="*/ 106 h 152"/>
              <a:gd name="T2" fmla="*/ 68 w 80"/>
              <a:gd name="T3" fmla="*/ 106 h 152"/>
              <a:gd name="T4" fmla="*/ 62 w 80"/>
              <a:gd name="T5" fmla="*/ 116 h 152"/>
              <a:gd name="T6" fmla="*/ 56 w 80"/>
              <a:gd name="T7" fmla="*/ 126 h 152"/>
              <a:gd name="T8" fmla="*/ 48 w 80"/>
              <a:gd name="T9" fmla="*/ 134 h 152"/>
              <a:gd name="T10" fmla="*/ 40 w 80"/>
              <a:gd name="T11" fmla="*/ 140 h 152"/>
              <a:gd name="T12" fmla="*/ 30 w 80"/>
              <a:gd name="T13" fmla="*/ 146 h 152"/>
              <a:gd name="T14" fmla="*/ 22 w 80"/>
              <a:gd name="T15" fmla="*/ 148 h 152"/>
              <a:gd name="T16" fmla="*/ 12 w 80"/>
              <a:gd name="T17" fmla="*/ 150 h 152"/>
              <a:gd name="T18" fmla="*/ 2 w 80"/>
              <a:gd name="T19" fmla="*/ 152 h 152"/>
              <a:gd name="T20" fmla="*/ 2 w 80"/>
              <a:gd name="T21" fmla="*/ 152 h 152"/>
              <a:gd name="T22" fmla="*/ 0 w 80"/>
              <a:gd name="T23" fmla="*/ 126 h 152"/>
              <a:gd name="T24" fmla="*/ 0 w 80"/>
              <a:gd name="T25" fmla="*/ 100 h 152"/>
              <a:gd name="T26" fmla="*/ 4 w 80"/>
              <a:gd name="T27" fmla="*/ 76 h 152"/>
              <a:gd name="T28" fmla="*/ 12 w 80"/>
              <a:gd name="T29" fmla="*/ 52 h 152"/>
              <a:gd name="T30" fmla="*/ 12 w 80"/>
              <a:gd name="T31" fmla="*/ 52 h 152"/>
              <a:gd name="T32" fmla="*/ 20 w 80"/>
              <a:gd name="T33" fmla="*/ 34 h 152"/>
              <a:gd name="T34" fmla="*/ 30 w 80"/>
              <a:gd name="T35" fmla="*/ 20 h 152"/>
              <a:gd name="T36" fmla="*/ 42 w 80"/>
              <a:gd name="T37" fmla="*/ 8 h 152"/>
              <a:gd name="T38" fmla="*/ 56 w 80"/>
              <a:gd name="T39" fmla="*/ 0 h 152"/>
              <a:gd name="T40" fmla="*/ 56 w 80"/>
              <a:gd name="T41" fmla="*/ 0 h 152"/>
              <a:gd name="T42" fmla="*/ 62 w 80"/>
              <a:gd name="T43" fmla="*/ 0 h 152"/>
              <a:gd name="T44" fmla="*/ 68 w 80"/>
              <a:gd name="T45" fmla="*/ 2 h 152"/>
              <a:gd name="T46" fmla="*/ 74 w 80"/>
              <a:gd name="T47" fmla="*/ 10 h 152"/>
              <a:gd name="T48" fmla="*/ 78 w 80"/>
              <a:gd name="T49" fmla="*/ 18 h 152"/>
              <a:gd name="T50" fmla="*/ 78 w 80"/>
              <a:gd name="T51" fmla="*/ 18 h 152"/>
              <a:gd name="T52" fmla="*/ 80 w 80"/>
              <a:gd name="T53" fmla="*/ 42 h 152"/>
              <a:gd name="T54" fmla="*/ 80 w 80"/>
              <a:gd name="T55" fmla="*/ 64 h 152"/>
              <a:gd name="T56" fmla="*/ 76 w 80"/>
              <a:gd name="T57" fmla="*/ 86 h 152"/>
              <a:gd name="T58" fmla="*/ 68 w 80"/>
              <a:gd name="T59" fmla="*/ 106 h 152"/>
              <a:gd name="T60" fmla="*/ 68 w 80"/>
              <a:gd name="T61"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52">
                <a:moveTo>
                  <a:pt x="68" y="106"/>
                </a:moveTo>
                <a:lnTo>
                  <a:pt x="68" y="106"/>
                </a:lnTo>
                <a:lnTo>
                  <a:pt x="62" y="116"/>
                </a:lnTo>
                <a:lnTo>
                  <a:pt x="56" y="126"/>
                </a:lnTo>
                <a:lnTo>
                  <a:pt x="48" y="134"/>
                </a:lnTo>
                <a:lnTo>
                  <a:pt x="40" y="140"/>
                </a:lnTo>
                <a:lnTo>
                  <a:pt x="30" y="146"/>
                </a:lnTo>
                <a:lnTo>
                  <a:pt x="22" y="148"/>
                </a:lnTo>
                <a:lnTo>
                  <a:pt x="12" y="150"/>
                </a:lnTo>
                <a:lnTo>
                  <a:pt x="2" y="152"/>
                </a:lnTo>
                <a:lnTo>
                  <a:pt x="2" y="152"/>
                </a:lnTo>
                <a:lnTo>
                  <a:pt x="0" y="126"/>
                </a:lnTo>
                <a:lnTo>
                  <a:pt x="0" y="100"/>
                </a:lnTo>
                <a:lnTo>
                  <a:pt x="4" y="76"/>
                </a:lnTo>
                <a:lnTo>
                  <a:pt x="12" y="52"/>
                </a:lnTo>
                <a:lnTo>
                  <a:pt x="12" y="52"/>
                </a:lnTo>
                <a:lnTo>
                  <a:pt x="20" y="34"/>
                </a:lnTo>
                <a:lnTo>
                  <a:pt x="30" y="20"/>
                </a:lnTo>
                <a:lnTo>
                  <a:pt x="42" y="8"/>
                </a:lnTo>
                <a:lnTo>
                  <a:pt x="56" y="0"/>
                </a:lnTo>
                <a:lnTo>
                  <a:pt x="56" y="0"/>
                </a:lnTo>
                <a:lnTo>
                  <a:pt x="62" y="0"/>
                </a:lnTo>
                <a:lnTo>
                  <a:pt x="68" y="2"/>
                </a:lnTo>
                <a:lnTo>
                  <a:pt x="74" y="10"/>
                </a:lnTo>
                <a:lnTo>
                  <a:pt x="78" y="18"/>
                </a:lnTo>
                <a:lnTo>
                  <a:pt x="78" y="18"/>
                </a:lnTo>
                <a:lnTo>
                  <a:pt x="80" y="42"/>
                </a:lnTo>
                <a:lnTo>
                  <a:pt x="80" y="64"/>
                </a:lnTo>
                <a:lnTo>
                  <a:pt x="76" y="86"/>
                </a:lnTo>
                <a:lnTo>
                  <a:pt x="68" y="106"/>
                </a:lnTo>
                <a:lnTo>
                  <a:pt x="68" y="10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8" name="Freeform 203"/>
          <p:cNvSpPr/>
          <p:nvPr/>
        </p:nvSpPr>
        <p:spPr bwMode="auto">
          <a:xfrm>
            <a:off x="6018192" y="4768940"/>
            <a:ext cx="40331" cy="37549"/>
          </a:xfrm>
          <a:custGeom>
            <a:avLst/>
            <a:gdLst>
              <a:gd name="T0" fmla="*/ 40 w 116"/>
              <a:gd name="T1" fmla="*/ 82 h 108"/>
              <a:gd name="T2" fmla="*/ 40 w 116"/>
              <a:gd name="T3" fmla="*/ 82 h 108"/>
              <a:gd name="T4" fmla="*/ 58 w 116"/>
              <a:gd name="T5" fmla="*/ 96 h 108"/>
              <a:gd name="T6" fmla="*/ 78 w 116"/>
              <a:gd name="T7" fmla="*/ 104 h 108"/>
              <a:gd name="T8" fmla="*/ 88 w 116"/>
              <a:gd name="T9" fmla="*/ 106 h 108"/>
              <a:gd name="T10" fmla="*/ 98 w 116"/>
              <a:gd name="T11" fmla="*/ 108 h 108"/>
              <a:gd name="T12" fmla="*/ 106 w 116"/>
              <a:gd name="T13" fmla="*/ 108 h 108"/>
              <a:gd name="T14" fmla="*/ 116 w 116"/>
              <a:gd name="T15" fmla="*/ 106 h 108"/>
              <a:gd name="T16" fmla="*/ 116 w 116"/>
              <a:gd name="T17" fmla="*/ 106 h 108"/>
              <a:gd name="T18" fmla="*/ 116 w 116"/>
              <a:gd name="T19" fmla="*/ 94 h 108"/>
              <a:gd name="T20" fmla="*/ 112 w 116"/>
              <a:gd name="T21" fmla="*/ 80 h 108"/>
              <a:gd name="T22" fmla="*/ 108 w 116"/>
              <a:gd name="T23" fmla="*/ 68 h 108"/>
              <a:gd name="T24" fmla="*/ 104 w 116"/>
              <a:gd name="T25" fmla="*/ 56 h 108"/>
              <a:gd name="T26" fmla="*/ 98 w 116"/>
              <a:gd name="T27" fmla="*/ 46 h 108"/>
              <a:gd name="T28" fmla="*/ 90 w 116"/>
              <a:gd name="T29" fmla="*/ 36 h 108"/>
              <a:gd name="T30" fmla="*/ 82 w 116"/>
              <a:gd name="T31" fmla="*/ 26 h 108"/>
              <a:gd name="T32" fmla="*/ 74 w 116"/>
              <a:gd name="T33" fmla="*/ 18 h 108"/>
              <a:gd name="T34" fmla="*/ 74 w 116"/>
              <a:gd name="T35" fmla="*/ 18 h 108"/>
              <a:gd name="T36" fmla="*/ 58 w 116"/>
              <a:gd name="T37" fmla="*/ 8 h 108"/>
              <a:gd name="T38" fmla="*/ 42 w 116"/>
              <a:gd name="T39" fmla="*/ 2 h 108"/>
              <a:gd name="T40" fmla="*/ 26 w 116"/>
              <a:gd name="T41" fmla="*/ 0 h 108"/>
              <a:gd name="T42" fmla="*/ 12 w 116"/>
              <a:gd name="T43" fmla="*/ 0 h 108"/>
              <a:gd name="T44" fmla="*/ 12 w 116"/>
              <a:gd name="T45" fmla="*/ 0 h 108"/>
              <a:gd name="T46" fmla="*/ 6 w 116"/>
              <a:gd name="T47" fmla="*/ 2 h 108"/>
              <a:gd name="T48" fmla="*/ 2 w 116"/>
              <a:gd name="T49" fmla="*/ 8 h 108"/>
              <a:gd name="T50" fmla="*/ 0 w 116"/>
              <a:gd name="T51" fmla="*/ 16 h 108"/>
              <a:gd name="T52" fmla="*/ 2 w 116"/>
              <a:gd name="T53" fmla="*/ 22 h 108"/>
              <a:gd name="T54" fmla="*/ 2 w 116"/>
              <a:gd name="T55" fmla="*/ 22 h 108"/>
              <a:gd name="T56" fmla="*/ 8 w 116"/>
              <a:gd name="T57" fmla="*/ 40 h 108"/>
              <a:gd name="T58" fmla="*/ 18 w 116"/>
              <a:gd name="T59" fmla="*/ 54 h 108"/>
              <a:gd name="T60" fmla="*/ 28 w 116"/>
              <a:gd name="T61" fmla="*/ 70 h 108"/>
              <a:gd name="T62" fmla="*/ 40 w 116"/>
              <a:gd name="T63" fmla="*/ 82 h 108"/>
              <a:gd name="T64" fmla="*/ 40 w 116"/>
              <a:gd name="T65"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08">
                <a:moveTo>
                  <a:pt x="40" y="82"/>
                </a:moveTo>
                <a:lnTo>
                  <a:pt x="40" y="82"/>
                </a:lnTo>
                <a:lnTo>
                  <a:pt x="58" y="96"/>
                </a:lnTo>
                <a:lnTo>
                  <a:pt x="78" y="104"/>
                </a:lnTo>
                <a:lnTo>
                  <a:pt x="88" y="106"/>
                </a:lnTo>
                <a:lnTo>
                  <a:pt x="98" y="108"/>
                </a:lnTo>
                <a:lnTo>
                  <a:pt x="106" y="108"/>
                </a:lnTo>
                <a:lnTo>
                  <a:pt x="116" y="106"/>
                </a:lnTo>
                <a:lnTo>
                  <a:pt x="116" y="106"/>
                </a:lnTo>
                <a:lnTo>
                  <a:pt x="116" y="94"/>
                </a:lnTo>
                <a:lnTo>
                  <a:pt x="112" y="80"/>
                </a:lnTo>
                <a:lnTo>
                  <a:pt x="108" y="68"/>
                </a:lnTo>
                <a:lnTo>
                  <a:pt x="104" y="56"/>
                </a:lnTo>
                <a:lnTo>
                  <a:pt x="98" y="46"/>
                </a:lnTo>
                <a:lnTo>
                  <a:pt x="90" y="36"/>
                </a:lnTo>
                <a:lnTo>
                  <a:pt x="82" y="26"/>
                </a:lnTo>
                <a:lnTo>
                  <a:pt x="74" y="18"/>
                </a:lnTo>
                <a:lnTo>
                  <a:pt x="74" y="18"/>
                </a:lnTo>
                <a:lnTo>
                  <a:pt x="58" y="8"/>
                </a:lnTo>
                <a:lnTo>
                  <a:pt x="42" y="2"/>
                </a:lnTo>
                <a:lnTo>
                  <a:pt x="26" y="0"/>
                </a:lnTo>
                <a:lnTo>
                  <a:pt x="12" y="0"/>
                </a:lnTo>
                <a:lnTo>
                  <a:pt x="12" y="0"/>
                </a:lnTo>
                <a:lnTo>
                  <a:pt x="6" y="2"/>
                </a:lnTo>
                <a:lnTo>
                  <a:pt x="2" y="8"/>
                </a:lnTo>
                <a:lnTo>
                  <a:pt x="0" y="16"/>
                </a:lnTo>
                <a:lnTo>
                  <a:pt x="2" y="22"/>
                </a:lnTo>
                <a:lnTo>
                  <a:pt x="2" y="22"/>
                </a:lnTo>
                <a:lnTo>
                  <a:pt x="8" y="40"/>
                </a:lnTo>
                <a:lnTo>
                  <a:pt x="18" y="54"/>
                </a:lnTo>
                <a:lnTo>
                  <a:pt x="28" y="70"/>
                </a:lnTo>
                <a:lnTo>
                  <a:pt x="40" y="82"/>
                </a:lnTo>
                <a:lnTo>
                  <a:pt x="40"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9" name="Freeform 204"/>
          <p:cNvSpPr/>
          <p:nvPr/>
        </p:nvSpPr>
        <p:spPr bwMode="auto">
          <a:xfrm>
            <a:off x="6059218" y="4812052"/>
            <a:ext cx="34768" cy="47284"/>
          </a:xfrm>
          <a:custGeom>
            <a:avLst/>
            <a:gdLst>
              <a:gd name="T0" fmla="*/ 74 w 100"/>
              <a:gd name="T1" fmla="*/ 104 h 136"/>
              <a:gd name="T2" fmla="*/ 74 w 100"/>
              <a:gd name="T3" fmla="*/ 104 h 136"/>
              <a:gd name="T4" fmla="*/ 66 w 100"/>
              <a:gd name="T5" fmla="*/ 112 h 136"/>
              <a:gd name="T6" fmla="*/ 58 w 100"/>
              <a:gd name="T7" fmla="*/ 120 h 136"/>
              <a:gd name="T8" fmla="*/ 48 w 100"/>
              <a:gd name="T9" fmla="*/ 126 h 136"/>
              <a:gd name="T10" fmla="*/ 38 w 100"/>
              <a:gd name="T11" fmla="*/ 132 h 136"/>
              <a:gd name="T12" fmla="*/ 30 w 100"/>
              <a:gd name="T13" fmla="*/ 134 h 136"/>
              <a:gd name="T14" fmla="*/ 20 w 100"/>
              <a:gd name="T15" fmla="*/ 136 h 136"/>
              <a:gd name="T16" fmla="*/ 10 w 100"/>
              <a:gd name="T17" fmla="*/ 136 h 136"/>
              <a:gd name="T18" fmla="*/ 0 w 100"/>
              <a:gd name="T19" fmla="*/ 134 h 136"/>
              <a:gd name="T20" fmla="*/ 0 w 100"/>
              <a:gd name="T21" fmla="*/ 134 h 136"/>
              <a:gd name="T22" fmla="*/ 2 w 100"/>
              <a:gd name="T23" fmla="*/ 110 h 136"/>
              <a:gd name="T24" fmla="*/ 8 w 100"/>
              <a:gd name="T25" fmla="*/ 86 h 136"/>
              <a:gd name="T26" fmla="*/ 18 w 100"/>
              <a:gd name="T27" fmla="*/ 62 h 136"/>
              <a:gd name="T28" fmla="*/ 30 w 100"/>
              <a:gd name="T29" fmla="*/ 40 h 136"/>
              <a:gd name="T30" fmla="*/ 30 w 100"/>
              <a:gd name="T31" fmla="*/ 40 h 136"/>
              <a:gd name="T32" fmla="*/ 42 w 100"/>
              <a:gd name="T33" fmla="*/ 26 h 136"/>
              <a:gd name="T34" fmla="*/ 54 w 100"/>
              <a:gd name="T35" fmla="*/ 14 h 136"/>
              <a:gd name="T36" fmla="*/ 68 w 100"/>
              <a:gd name="T37" fmla="*/ 6 h 136"/>
              <a:gd name="T38" fmla="*/ 84 w 100"/>
              <a:gd name="T39" fmla="*/ 0 h 136"/>
              <a:gd name="T40" fmla="*/ 84 w 100"/>
              <a:gd name="T41" fmla="*/ 0 h 136"/>
              <a:gd name="T42" fmla="*/ 90 w 100"/>
              <a:gd name="T43" fmla="*/ 2 h 136"/>
              <a:gd name="T44" fmla="*/ 96 w 100"/>
              <a:gd name="T45" fmla="*/ 6 h 136"/>
              <a:gd name="T46" fmla="*/ 100 w 100"/>
              <a:gd name="T47" fmla="*/ 14 h 136"/>
              <a:gd name="T48" fmla="*/ 100 w 100"/>
              <a:gd name="T49" fmla="*/ 24 h 136"/>
              <a:gd name="T50" fmla="*/ 100 w 100"/>
              <a:gd name="T51" fmla="*/ 24 h 136"/>
              <a:gd name="T52" fmla="*/ 98 w 100"/>
              <a:gd name="T53" fmla="*/ 46 h 136"/>
              <a:gd name="T54" fmla="*/ 94 w 100"/>
              <a:gd name="T55" fmla="*/ 66 h 136"/>
              <a:gd name="T56" fmla="*/ 86 w 100"/>
              <a:gd name="T57" fmla="*/ 86 h 136"/>
              <a:gd name="T58" fmla="*/ 74 w 100"/>
              <a:gd name="T59" fmla="*/ 104 h 136"/>
              <a:gd name="T60" fmla="*/ 74 w 100"/>
              <a:gd name="T61"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36">
                <a:moveTo>
                  <a:pt x="74" y="104"/>
                </a:moveTo>
                <a:lnTo>
                  <a:pt x="74" y="104"/>
                </a:lnTo>
                <a:lnTo>
                  <a:pt x="66" y="112"/>
                </a:lnTo>
                <a:lnTo>
                  <a:pt x="58" y="120"/>
                </a:lnTo>
                <a:lnTo>
                  <a:pt x="48" y="126"/>
                </a:lnTo>
                <a:lnTo>
                  <a:pt x="38" y="132"/>
                </a:lnTo>
                <a:lnTo>
                  <a:pt x="30" y="134"/>
                </a:lnTo>
                <a:lnTo>
                  <a:pt x="20" y="136"/>
                </a:lnTo>
                <a:lnTo>
                  <a:pt x="10" y="136"/>
                </a:lnTo>
                <a:lnTo>
                  <a:pt x="0" y="134"/>
                </a:lnTo>
                <a:lnTo>
                  <a:pt x="0" y="134"/>
                </a:lnTo>
                <a:lnTo>
                  <a:pt x="2" y="110"/>
                </a:lnTo>
                <a:lnTo>
                  <a:pt x="8" y="86"/>
                </a:lnTo>
                <a:lnTo>
                  <a:pt x="18" y="62"/>
                </a:lnTo>
                <a:lnTo>
                  <a:pt x="30" y="40"/>
                </a:lnTo>
                <a:lnTo>
                  <a:pt x="30" y="40"/>
                </a:lnTo>
                <a:lnTo>
                  <a:pt x="42" y="26"/>
                </a:lnTo>
                <a:lnTo>
                  <a:pt x="54" y="14"/>
                </a:lnTo>
                <a:lnTo>
                  <a:pt x="68" y="6"/>
                </a:lnTo>
                <a:lnTo>
                  <a:pt x="84" y="0"/>
                </a:lnTo>
                <a:lnTo>
                  <a:pt x="84" y="0"/>
                </a:lnTo>
                <a:lnTo>
                  <a:pt x="90" y="2"/>
                </a:lnTo>
                <a:lnTo>
                  <a:pt x="96" y="6"/>
                </a:lnTo>
                <a:lnTo>
                  <a:pt x="100" y="14"/>
                </a:lnTo>
                <a:lnTo>
                  <a:pt x="100" y="24"/>
                </a:lnTo>
                <a:lnTo>
                  <a:pt x="100" y="24"/>
                </a:lnTo>
                <a:lnTo>
                  <a:pt x="98" y="46"/>
                </a:lnTo>
                <a:lnTo>
                  <a:pt x="94" y="66"/>
                </a:lnTo>
                <a:lnTo>
                  <a:pt x="86" y="86"/>
                </a:lnTo>
                <a:lnTo>
                  <a:pt x="74" y="104"/>
                </a:lnTo>
                <a:lnTo>
                  <a:pt x="74"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0" name="Freeform 452"/>
          <p:cNvSpPr>
            <a:spLocks noEditPoints="1"/>
          </p:cNvSpPr>
          <p:nvPr/>
        </p:nvSpPr>
        <p:spPr bwMode="auto">
          <a:xfrm>
            <a:off x="5838095" y="4684106"/>
            <a:ext cx="158541" cy="311520"/>
          </a:xfrm>
          <a:custGeom>
            <a:avLst/>
            <a:gdLst>
              <a:gd name="T0" fmla="*/ 260 w 456"/>
              <a:gd name="T1" fmla="*/ 896 h 896"/>
              <a:gd name="T2" fmla="*/ 260 w 456"/>
              <a:gd name="T3" fmla="*/ 896 h 896"/>
              <a:gd name="T4" fmla="*/ 260 w 456"/>
              <a:gd name="T5" fmla="*/ 896 h 896"/>
              <a:gd name="T6" fmla="*/ 260 w 456"/>
              <a:gd name="T7" fmla="*/ 896 h 896"/>
              <a:gd name="T8" fmla="*/ 260 w 456"/>
              <a:gd name="T9" fmla="*/ 896 h 896"/>
              <a:gd name="T10" fmla="*/ 260 w 456"/>
              <a:gd name="T11" fmla="*/ 896 h 896"/>
              <a:gd name="T12" fmla="*/ 282 w 456"/>
              <a:gd name="T13" fmla="*/ 870 h 896"/>
              <a:gd name="T14" fmla="*/ 282 w 456"/>
              <a:gd name="T15" fmla="*/ 870 h 896"/>
              <a:gd name="T16" fmla="*/ 282 w 456"/>
              <a:gd name="T17" fmla="*/ 880 h 896"/>
              <a:gd name="T18" fmla="*/ 278 w 456"/>
              <a:gd name="T19" fmla="*/ 888 h 896"/>
              <a:gd name="T20" fmla="*/ 270 w 456"/>
              <a:gd name="T21" fmla="*/ 894 h 896"/>
              <a:gd name="T22" fmla="*/ 260 w 456"/>
              <a:gd name="T23" fmla="*/ 896 h 896"/>
              <a:gd name="T24" fmla="*/ 260 w 456"/>
              <a:gd name="T25" fmla="*/ 896 h 896"/>
              <a:gd name="T26" fmla="*/ 270 w 456"/>
              <a:gd name="T27" fmla="*/ 894 h 896"/>
              <a:gd name="T28" fmla="*/ 278 w 456"/>
              <a:gd name="T29" fmla="*/ 888 h 896"/>
              <a:gd name="T30" fmla="*/ 282 w 456"/>
              <a:gd name="T31" fmla="*/ 880 h 896"/>
              <a:gd name="T32" fmla="*/ 282 w 456"/>
              <a:gd name="T33" fmla="*/ 870 h 896"/>
              <a:gd name="T34" fmla="*/ 0 w 456"/>
              <a:gd name="T35" fmla="*/ 0 h 896"/>
              <a:gd name="T36" fmla="*/ 0 w 456"/>
              <a:gd name="T37" fmla="*/ 0 h 896"/>
              <a:gd name="T38" fmla="*/ 0 w 456"/>
              <a:gd name="T39" fmla="*/ 2 h 896"/>
              <a:gd name="T40" fmla="*/ 130 w 456"/>
              <a:gd name="T41" fmla="*/ 264 h 896"/>
              <a:gd name="T42" fmla="*/ 130 w 456"/>
              <a:gd name="T43" fmla="*/ 264 h 896"/>
              <a:gd name="T44" fmla="*/ 134 w 456"/>
              <a:gd name="T45" fmla="*/ 268 h 896"/>
              <a:gd name="T46" fmla="*/ 138 w 456"/>
              <a:gd name="T47" fmla="*/ 272 h 896"/>
              <a:gd name="T48" fmla="*/ 142 w 456"/>
              <a:gd name="T49" fmla="*/ 274 h 896"/>
              <a:gd name="T50" fmla="*/ 148 w 456"/>
              <a:gd name="T51" fmla="*/ 276 h 896"/>
              <a:gd name="T52" fmla="*/ 438 w 456"/>
              <a:gd name="T53" fmla="*/ 318 h 896"/>
              <a:gd name="T54" fmla="*/ 438 w 456"/>
              <a:gd name="T55" fmla="*/ 318 h 896"/>
              <a:gd name="T56" fmla="*/ 446 w 456"/>
              <a:gd name="T57" fmla="*/ 322 h 896"/>
              <a:gd name="T58" fmla="*/ 452 w 456"/>
              <a:gd name="T59" fmla="*/ 326 h 896"/>
              <a:gd name="T60" fmla="*/ 456 w 456"/>
              <a:gd name="T61" fmla="*/ 334 h 896"/>
              <a:gd name="T62" fmla="*/ 456 w 456"/>
              <a:gd name="T63" fmla="*/ 340 h 896"/>
              <a:gd name="T64" fmla="*/ 456 w 456"/>
              <a:gd name="T65" fmla="*/ 340 h 896"/>
              <a:gd name="T66" fmla="*/ 456 w 456"/>
              <a:gd name="T67" fmla="*/ 334 h 896"/>
              <a:gd name="T68" fmla="*/ 452 w 456"/>
              <a:gd name="T69" fmla="*/ 326 h 896"/>
              <a:gd name="T70" fmla="*/ 446 w 456"/>
              <a:gd name="T71" fmla="*/ 322 h 896"/>
              <a:gd name="T72" fmla="*/ 438 w 456"/>
              <a:gd name="T73" fmla="*/ 318 h 896"/>
              <a:gd name="T74" fmla="*/ 148 w 456"/>
              <a:gd name="T75" fmla="*/ 276 h 896"/>
              <a:gd name="T76" fmla="*/ 148 w 456"/>
              <a:gd name="T77" fmla="*/ 276 h 896"/>
              <a:gd name="T78" fmla="*/ 142 w 456"/>
              <a:gd name="T79" fmla="*/ 274 h 896"/>
              <a:gd name="T80" fmla="*/ 138 w 456"/>
              <a:gd name="T81" fmla="*/ 272 h 896"/>
              <a:gd name="T82" fmla="*/ 134 w 456"/>
              <a:gd name="T83" fmla="*/ 268 h 896"/>
              <a:gd name="T84" fmla="*/ 130 w 456"/>
              <a:gd name="T85" fmla="*/ 264 h 896"/>
              <a:gd name="T86" fmla="*/ 0 w 456"/>
              <a:gd name="T87" fmla="*/ 2 h 896"/>
              <a:gd name="T88" fmla="*/ 0 w 456"/>
              <a:gd name="T89" fmla="*/ 2 h 896"/>
              <a:gd name="T90" fmla="*/ 0 w 456"/>
              <a:gd name="T91"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896">
                <a:moveTo>
                  <a:pt x="260" y="896"/>
                </a:moveTo>
                <a:lnTo>
                  <a:pt x="260" y="896"/>
                </a:lnTo>
                <a:lnTo>
                  <a:pt x="260" y="896"/>
                </a:lnTo>
                <a:lnTo>
                  <a:pt x="260" y="896"/>
                </a:lnTo>
                <a:lnTo>
                  <a:pt x="260" y="896"/>
                </a:lnTo>
                <a:lnTo>
                  <a:pt x="260" y="896"/>
                </a:lnTo>
                <a:close/>
                <a:moveTo>
                  <a:pt x="282" y="870"/>
                </a:moveTo>
                <a:lnTo>
                  <a:pt x="282" y="870"/>
                </a:lnTo>
                <a:lnTo>
                  <a:pt x="282" y="880"/>
                </a:lnTo>
                <a:lnTo>
                  <a:pt x="278" y="888"/>
                </a:lnTo>
                <a:lnTo>
                  <a:pt x="270" y="894"/>
                </a:lnTo>
                <a:lnTo>
                  <a:pt x="260" y="896"/>
                </a:lnTo>
                <a:lnTo>
                  <a:pt x="260" y="896"/>
                </a:lnTo>
                <a:lnTo>
                  <a:pt x="270" y="894"/>
                </a:lnTo>
                <a:lnTo>
                  <a:pt x="278" y="888"/>
                </a:lnTo>
                <a:lnTo>
                  <a:pt x="282" y="880"/>
                </a:lnTo>
                <a:lnTo>
                  <a:pt x="282" y="870"/>
                </a:lnTo>
                <a:close/>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1" name="Freeform 453"/>
          <p:cNvSpPr/>
          <p:nvPr/>
        </p:nvSpPr>
        <p:spPr bwMode="auto">
          <a:xfrm>
            <a:off x="5928491" y="49956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2" name="Freeform 454"/>
          <p:cNvSpPr/>
          <p:nvPr/>
        </p:nvSpPr>
        <p:spPr bwMode="auto">
          <a:xfrm>
            <a:off x="5928491" y="4986586"/>
            <a:ext cx="7649" cy="9040"/>
          </a:xfrm>
          <a:custGeom>
            <a:avLst/>
            <a:gdLst>
              <a:gd name="T0" fmla="*/ 22 w 22"/>
              <a:gd name="T1" fmla="*/ 0 h 26"/>
              <a:gd name="T2" fmla="*/ 22 w 22"/>
              <a:gd name="T3" fmla="*/ 0 h 26"/>
              <a:gd name="T4" fmla="*/ 22 w 22"/>
              <a:gd name="T5" fmla="*/ 10 h 26"/>
              <a:gd name="T6" fmla="*/ 18 w 22"/>
              <a:gd name="T7" fmla="*/ 18 h 26"/>
              <a:gd name="T8" fmla="*/ 10 w 22"/>
              <a:gd name="T9" fmla="*/ 24 h 26"/>
              <a:gd name="T10" fmla="*/ 0 w 22"/>
              <a:gd name="T11" fmla="*/ 26 h 26"/>
              <a:gd name="T12" fmla="*/ 0 w 22"/>
              <a:gd name="T13" fmla="*/ 26 h 26"/>
              <a:gd name="T14" fmla="*/ 10 w 22"/>
              <a:gd name="T15" fmla="*/ 24 h 26"/>
              <a:gd name="T16" fmla="*/ 18 w 22"/>
              <a:gd name="T17" fmla="*/ 18 h 26"/>
              <a:gd name="T18" fmla="*/ 22 w 22"/>
              <a:gd name="T19" fmla="*/ 10 h 26"/>
              <a:gd name="T20" fmla="*/ 22 w 22"/>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22" y="0"/>
                </a:moveTo>
                <a:lnTo>
                  <a:pt x="22" y="0"/>
                </a:lnTo>
                <a:lnTo>
                  <a:pt x="22" y="10"/>
                </a:lnTo>
                <a:lnTo>
                  <a:pt x="18" y="18"/>
                </a:lnTo>
                <a:lnTo>
                  <a:pt x="10" y="24"/>
                </a:lnTo>
                <a:lnTo>
                  <a:pt x="0" y="26"/>
                </a:lnTo>
                <a:lnTo>
                  <a:pt x="0" y="26"/>
                </a:lnTo>
                <a:lnTo>
                  <a:pt x="10" y="24"/>
                </a:lnTo>
                <a:lnTo>
                  <a:pt x="18" y="18"/>
                </a:lnTo>
                <a:lnTo>
                  <a:pt x="22" y="10"/>
                </a:lnTo>
                <a:lnTo>
                  <a:pt x="2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3" name="Freeform 455"/>
          <p:cNvSpPr/>
          <p:nvPr/>
        </p:nvSpPr>
        <p:spPr bwMode="auto">
          <a:xfrm>
            <a:off x="5838095" y="4684106"/>
            <a:ext cx="158541" cy="118211"/>
          </a:xfrm>
          <a:custGeom>
            <a:avLst/>
            <a:gdLst>
              <a:gd name="T0" fmla="*/ 0 w 456"/>
              <a:gd name="T1" fmla="*/ 0 h 340"/>
              <a:gd name="T2" fmla="*/ 0 w 456"/>
              <a:gd name="T3" fmla="*/ 0 h 340"/>
              <a:gd name="T4" fmla="*/ 0 w 456"/>
              <a:gd name="T5" fmla="*/ 2 h 340"/>
              <a:gd name="T6" fmla="*/ 130 w 456"/>
              <a:gd name="T7" fmla="*/ 264 h 340"/>
              <a:gd name="T8" fmla="*/ 130 w 456"/>
              <a:gd name="T9" fmla="*/ 264 h 340"/>
              <a:gd name="T10" fmla="*/ 134 w 456"/>
              <a:gd name="T11" fmla="*/ 268 h 340"/>
              <a:gd name="T12" fmla="*/ 138 w 456"/>
              <a:gd name="T13" fmla="*/ 272 h 340"/>
              <a:gd name="T14" fmla="*/ 142 w 456"/>
              <a:gd name="T15" fmla="*/ 274 h 340"/>
              <a:gd name="T16" fmla="*/ 148 w 456"/>
              <a:gd name="T17" fmla="*/ 276 h 340"/>
              <a:gd name="T18" fmla="*/ 438 w 456"/>
              <a:gd name="T19" fmla="*/ 318 h 340"/>
              <a:gd name="T20" fmla="*/ 438 w 456"/>
              <a:gd name="T21" fmla="*/ 318 h 340"/>
              <a:gd name="T22" fmla="*/ 446 w 456"/>
              <a:gd name="T23" fmla="*/ 322 h 340"/>
              <a:gd name="T24" fmla="*/ 452 w 456"/>
              <a:gd name="T25" fmla="*/ 326 h 340"/>
              <a:gd name="T26" fmla="*/ 456 w 456"/>
              <a:gd name="T27" fmla="*/ 334 h 340"/>
              <a:gd name="T28" fmla="*/ 456 w 456"/>
              <a:gd name="T29" fmla="*/ 340 h 340"/>
              <a:gd name="T30" fmla="*/ 456 w 456"/>
              <a:gd name="T31" fmla="*/ 340 h 340"/>
              <a:gd name="T32" fmla="*/ 456 w 456"/>
              <a:gd name="T33" fmla="*/ 334 h 340"/>
              <a:gd name="T34" fmla="*/ 452 w 456"/>
              <a:gd name="T35" fmla="*/ 326 h 340"/>
              <a:gd name="T36" fmla="*/ 446 w 456"/>
              <a:gd name="T37" fmla="*/ 322 h 340"/>
              <a:gd name="T38" fmla="*/ 438 w 456"/>
              <a:gd name="T39" fmla="*/ 318 h 340"/>
              <a:gd name="T40" fmla="*/ 148 w 456"/>
              <a:gd name="T41" fmla="*/ 276 h 340"/>
              <a:gd name="T42" fmla="*/ 148 w 456"/>
              <a:gd name="T43" fmla="*/ 276 h 340"/>
              <a:gd name="T44" fmla="*/ 142 w 456"/>
              <a:gd name="T45" fmla="*/ 274 h 340"/>
              <a:gd name="T46" fmla="*/ 138 w 456"/>
              <a:gd name="T47" fmla="*/ 272 h 340"/>
              <a:gd name="T48" fmla="*/ 134 w 456"/>
              <a:gd name="T49" fmla="*/ 268 h 340"/>
              <a:gd name="T50" fmla="*/ 130 w 456"/>
              <a:gd name="T51" fmla="*/ 264 h 340"/>
              <a:gd name="T52" fmla="*/ 0 w 456"/>
              <a:gd name="T53" fmla="*/ 2 h 340"/>
              <a:gd name="T54" fmla="*/ 0 w 456"/>
              <a:gd name="T55" fmla="*/ 2 h 340"/>
              <a:gd name="T56" fmla="*/ 0 w 456"/>
              <a:gd name="T5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6" h="340">
                <a:moveTo>
                  <a:pt x="0" y="0"/>
                </a:moveTo>
                <a:lnTo>
                  <a:pt x="0" y="0"/>
                </a:lnTo>
                <a:lnTo>
                  <a:pt x="0" y="2"/>
                </a:lnTo>
                <a:lnTo>
                  <a:pt x="130" y="264"/>
                </a:lnTo>
                <a:lnTo>
                  <a:pt x="130" y="264"/>
                </a:lnTo>
                <a:lnTo>
                  <a:pt x="134" y="268"/>
                </a:lnTo>
                <a:lnTo>
                  <a:pt x="138" y="272"/>
                </a:lnTo>
                <a:lnTo>
                  <a:pt x="142" y="274"/>
                </a:lnTo>
                <a:lnTo>
                  <a:pt x="148" y="276"/>
                </a:lnTo>
                <a:lnTo>
                  <a:pt x="438" y="318"/>
                </a:lnTo>
                <a:lnTo>
                  <a:pt x="438" y="318"/>
                </a:lnTo>
                <a:lnTo>
                  <a:pt x="446" y="322"/>
                </a:lnTo>
                <a:lnTo>
                  <a:pt x="452" y="326"/>
                </a:lnTo>
                <a:lnTo>
                  <a:pt x="456" y="334"/>
                </a:lnTo>
                <a:lnTo>
                  <a:pt x="456" y="340"/>
                </a:lnTo>
                <a:lnTo>
                  <a:pt x="456" y="340"/>
                </a:lnTo>
                <a:lnTo>
                  <a:pt x="456" y="334"/>
                </a:lnTo>
                <a:lnTo>
                  <a:pt x="452" y="326"/>
                </a:lnTo>
                <a:lnTo>
                  <a:pt x="446" y="322"/>
                </a:lnTo>
                <a:lnTo>
                  <a:pt x="438" y="318"/>
                </a:lnTo>
                <a:lnTo>
                  <a:pt x="148" y="276"/>
                </a:lnTo>
                <a:lnTo>
                  <a:pt x="148" y="276"/>
                </a:lnTo>
                <a:lnTo>
                  <a:pt x="142" y="274"/>
                </a:lnTo>
                <a:lnTo>
                  <a:pt x="138" y="272"/>
                </a:lnTo>
                <a:lnTo>
                  <a:pt x="134" y="268"/>
                </a:lnTo>
                <a:lnTo>
                  <a:pt x="130" y="264"/>
                </a:lnTo>
                <a:lnTo>
                  <a:pt x="0" y="2"/>
                </a:lnTo>
                <a:lnTo>
                  <a:pt x="0"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4" name="Freeform 456"/>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5" name="Freeform 457"/>
          <p:cNvSpPr/>
          <p:nvPr/>
        </p:nvSpPr>
        <p:spPr bwMode="auto">
          <a:xfrm>
            <a:off x="5831141" y="4946256"/>
            <a:ext cx="11821" cy="72317"/>
          </a:xfrm>
          <a:custGeom>
            <a:avLst/>
            <a:gdLst>
              <a:gd name="T0" fmla="*/ 0 w 34"/>
              <a:gd name="T1" fmla="*/ 0 h 208"/>
              <a:gd name="T2" fmla="*/ 0 w 34"/>
              <a:gd name="T3" fmla="*/ 0 h 208"/>
              <a:gd name="T4" fmla="*/ 0 w 34"/>
              <a:gd name="T5" fmla="*/ 0 h 208"/>
              <a:gd name="T6" fmla="*/ 0 w 34"/>
              <a:gd name="T7" fmla="*/ 208 h 208"/>
              <a:gd name="T8" fmla="*/ 34 w 34"/>
              <a:gd name="T9" fmla="*/ 208 h 208"/>
              <a:gd name="T10" fmla="*/ 34 w 34"/>
              <a:gd name="T11" fmla="*/ 16 h 208"/>
              <a:gd name="T12" fmla="*/ 10 w 34"/>
              <a:gd name="T13" fmla="*/ 4 h 208"/>
              <a:gd name="T14" fmla="*/ 10 w 34"/>
              <a:gd name="T15" fmla="*/ 4 h 208"/>
              <a:gd name="T16" fmla="*/ 6 w 34"/>
              <a:gd name="T17" fmla="*/ 2 h 208"/>
              <a:gd name="T18" fmla="*/ 0 w 34"/>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208">
                <a:moveTo>
                  <a:pt x="0" y="0"/>
                </a:moveTo>
                <a:lnTo>
                  <a:pt x="0" y="0"/>
                </a:lnTo>
                <a:lnTo>
                  <a:pt x="0" y="0"/>
                </a:lnTo>
                <a:lnTo>
                  <a:pt x="0" y="208"/>
                </a:lnTo>
                <a:lnTo>
                  <a:pt x="34" y="208"/>
                </a:lnTo>
                <a:lnTo>
                  <a:pt x="34" y="16"/>
                </a:lnTo>
                <a:lnTo>
                  <a:pt x="10" y="4"/>
                </a:lnTo>
                <a:lnTo>
                  <a:pt x="10"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6" name="Freeform 458"/>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7" name="Freeform 459"/>
          <p:cNvSpPr/>
          <p:nvPr/>
        </p:nvSpPr>
        <p:spPr bwMode="auto">
          <a:xfrm>
            <a:off x="5831141" y="4679934"/>
            <a:ext cx="165495" cy="315692"/>
          </a:xfrm>
          <a:custGeom>
            <a:avLst/>
            <a:gdLst>
              <a:gd name="T0" fmla="*/ 0 w 476"/>
              <a:gd name="T1" fmla="*/ 0 h 908"/>
              <a:gd name="T2" fmla="*/ 0 w 476"/>
              <a:gd name="T3" fmla="*/ 0 h 908"/>
              <a:gd name="T4" fmla="*/ 0 w 476"/>
              <a:gd name="T5" fmla="*/ 0 h 908"/>
              <a:gd name="T6" fmla="*/ 0 w 476"/>
              <a:gd name="T7" fmla="*/ 336 h 908"/>
              <a:gd name="T8" fmla="*/ 42 w 476"/>
              <a:gd name="T9" fmla="*/ 328 h 908"/>
              <a:gd name="T10" fmla="*/ 42 w 476"/>
              <a:gd name="T11" fmla="*/ 670 h 908"/>
              <a:gd name="T12" fmla="*/ 0 w 476"/>
              <a:gd name="T13" fmla="*/ 670 h 908"/>
              <a:gd name="T14" fmla="*/ 0 w 476"/>
              <a:gd name="T15" fmla="*/ 766 h 908"/>
              <a:gd name="T16" fmla="*/ 0 w 476"/>
              <a:gd name="T17" fmla="*/ 766 h 908"/>
              <a:gd name="T18" fmla="*/ 0 w 476"/>
              <a:gd name="T19" fmla="*/ 766 h 908"/>
              <a:gd name="T20" fmla="*/ 0 w 476"/>
              <a:gd name="T21" fmla="*/ 766 h 908"/>
              <a:gd name="T22" fmla="*/ 6 w 476"/>
              <a:gd name="T23" fmla="*/ 768 h 908"/>
              <a:gd name="T24" fmla="*/ 10 w 476"/>
              <a:gd name="T25" fmla="*/ 770 h 908"/>
              <a:gd name="T26" fmla="*/ 34 w 476"/>
              <a:gd name="T27" fmla="*/ 782 h 908"/>
              <a:gd name="T28" fmla="*/ 34 w 476"/>
              <a:gd name="T29" fmla="*/ 782 h 908"/>
              <a:gd name="T30" fmla="*/ 270 w 476"/>
              <a:gd name="T31" fmla="*/ 906 h 908"/>
              <a:gd name="T32" fmla="*/ 270 w 476"/>
              <a:gd name="T33" fmla="*/ 906 h 908"/>
              <a:gd name="T34" fmla="*/ 276 w 476"/>
              <a:gd name="T35" fmla="*/ 908 h 908"/>
              <a:gd name="T36" fmla="*/ 280 w 476"/>
              <a:gd name="T37" fmla="*/ 908 h 908"/>
              <a:gd name="T38" fmla="*/ 280 w 476"/>
              <a:gd name="T39" fmla="*/ 908 h 908"/>
              <a:gd name="T40" fmla="*/ 280 w 476"/>
              <a:gd name="T41" fmla="*/ 908 h 908"/>
              <a:gd name="T42" fmla="*/ 280 w 476"/>
              <a:gd name="T43" fmla="*/ 908 h 908"/>
              <a:gd name="T44" fmla="*/ 280 w 476"/>
              <a:gd name="T45" fmla="*/ 908 h 908"/>
              <a:gd name="T46" fmla="*/ 280 w 476"/>
              <a:gd name="T47" fmla="*/ 908 h 908"/>
              <a:gd name="T48" fmla="*/ 290 w 476"/>
              <a:gd name="T49" fmla="*/ 906 h 908"/>
              <a:gd name="T50" fmla="*/ 298 w 476"/>
              <a:gd name="T51" fmla="*/ 900 h 908"/>
              <a:gd name="T52" fmla="*/ 302 w 476"/>
              <a:gd name="T53" fmla="*/ 892 h 908"/>
              <a:gd name="T54" fmla="*/ 302 w 476"/>
              <a:gd name="T55" fmla="*/ 882 h 908"/>
              <a:gd name="T56" fmla="*/ 302 w 476"/>
              <a:gd name="T57" fmla="*/ 882 h 908"/>
              <a:gd name="T58" fmla="*/ 302 w 476"/>
              <a:gd name="T59" fmla="*/ 882 h 908"/>
              <a:gd name="T60" fmla="*/ 302 w 476"/>
              <a:gd name="T61" fmla="*/ 882 h 908"/>
              <a:gd name="T62" fmla="*/ 254 w 476"/>
              <a:gd name="T63" fmla="*/ 594 h 908"/>
              <a:gd name="T64" fmla="*/ 254 w 476"/>
              <a:gd name="T65" fmla="*/ 594 h 908"/>
              <a:gd name="T66" fmla="*/ 254 w 476"/>
              <a:gd name="T67" fmla="*/ 590 h 908"/>
              <a:gd name="T68" fmla="*/ 254 w 476"/>
              <a:gd name="T69" fmla="*/ 590 h 908"/>
              <a:gd name="T70" fmla="*/ 254 w 476"/>
              <a:gd name="T71" fmla="*/ 580 h 908"/>
              <a:gd name="T72" fmla="*/ 260 w 476"/>
              <a:gd name="T73" fmla="*/ 574 h 908"/>
              <a:gd name="T74" fmla="*/ 470 w 476"/>
              <a:gd name="T75" fmla="*/ 368 h 908"/>
              <a:gd name="T76" fmla="*/ 470 w 476"/>
              <a:gd name="T77" fmla="*/ 368 h 908"/>
              <a:gd name="T78" fmla="*/ 474 w 476"/>
              <a:gd name="T79" fmla="*/ 362 h 908"/>
              <a:gd name="T80" fmla="*/ 476 w 476"/>
              <a:gd name="T81" fmla="*/ 352 h 908"/>
              <a:gd name="T82" fmla="*/ 476 w 476"/>
              <a:gd name="T83" fmla="*/ 352 h 908"/>
              <a:gd name="T84" fmla="*/ 476 w 476"/>
              <a:gd name="T85" fmla="*/ 346 h 908"/>
              <a:gd name="T86" fmla="*/ 472 w 476"/>
              <a:gd name="T87" fmla="*/ 338 h 908"/>
              <a:gd name="T88" fmla="*/ 466 w 476"/>
              <a:gd name="T89" fmla="*/ 334 h 908"/>
              <a:gd name="T90" fmla="*/ 458 w 476"/>
              <a:gd name="T91" fmla="*/ 330 h 908"/>
              <a:gd name="T92" fmla="*/ 168 w 476"/>
              <a:gd name="T93" fmla="*/ 288 h 908"/>
              <a:gd name="T94" fmla="*/ 168 w 476"/>
              <a:gd name="T95" fmla="*/ 288 h 908"/>
              <a:gd name="T96" fmla="*/ 162 w 476"/>
              <a:gd name="T97" fmla="*/ 286 h 908"/>
              <a:gd name="T98" fmla="*/ 158 w 476"/>
              <a:gd name="T99" fmla="*/ 284 h 908"/>
              <a:gd name="T100" fmla="*/ 154 w 476"/>
              <a:gd name="T101" fmla="*/ 280 h 908"/>
              <a:gd name="T102" fmla="*/ 150 w 476"/>
              <a:gd name="T103" fmla="*/ 276 h 908"/>
              <a:gd name="T104" fmla="*/ 20 w 476"/>
              <a:gd name="T105" fmla="*/ 14 h 908"/>
              <a:gd name="T106" fmla="*/ 20 w 476"/>
              <a:gd name="T107" fmla="*/ 14 h 908"/>
              <a:gd name="T108" fmla="*/ 20 w 476"/>
              <a:gd name="T109" fmla="*/ 12 h 908"/>
              <a:gd name="T110" fmla="*/ 20 w 476"/>
              <a:gd name="T111" fmla="*/ 12 h 908"/>
              <a:gd name="T112" fmla="*/ 16 w 476"/>
              <a:gd name="T113" fmla="*/ 6 h 908"/>
              <a:gd name="T114" fmla="*/ 12 w 476"/>
              <a:gd name="T115" fmla="*/ 4 h 908"/>
              <a:gd name="T116" fmla="*/ 6 w 476"/>
              <a:gd name="T117" fmla="*/ 2 h 908"/>
              <a:gd name="T118" fmla="*/ 0 w 476"/>
              <a:gd name="T1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908">
                <a:moveTo>
                  <a:pt x="0" y="0"/>
                </a:moveTo>
                <a:lnTo>
                  <a:pt x="0" y="0"/>
                </a:lnTo>
                <a:lnTo>
                  <a:pt x="0" y="0"/>
                </a:lnTo>
                <a:lnTo>
                  <a:pt x="0" y="336"/>
                </a:lnTo>
                <a:lnTo>
                  <a:pt x="42" y="328"/>
                </a:lnTo>
                <a:lnTo>
                  <a:pt x="42" y="670"/>
                </a:lnTo>
                <a:lnTo>
                  <a:pt x="0" y="670"/>
                </a:lnTo>
                <a:lnTo>
                  <a:pt x="0" y="766"/>
                </a:lnTo>
                <a:lnTo>
                  <a:pt x="0" y="766"/>
                </a:lnTo>
                <a:lnTo>
                  <a:pt x="0" y="766"/>
                </a:lnTo>
                <a:lnTo>
                  <a:pt x="0" y="766"/>
                </a:lnTo>
                <a:lnTo>
                  <a:pt x="6" y="768"/>
                </a:lnTo>
                <a:lnTo>
                  <a:pt x="10" y="770"/>
                </a:lnTo>
                <a:lnTo>
                  <a:pt x="34" y="782"/>
                </a:lnTo>
                <a:lnTo>
                  <a:pt x="34" y="782"/>
                </a:lnTo>
                <a:lnTo>
                  <a:pt x="270" y="906"/>
                </a:lnTo>
                <a:lnTo>
                  <a:pt x="270" y="906"/>
                </a:lnTo>
                <a:lnTo>
                  <a:pt x="276" y="908"/>
                </a:lnTo>
                <a:lnTo>
                  <a:pt x="280" y="908"/>
                </a:lnTo>
                <a:lnTo>
                  <a:pt x="280" y="908"/>
                </a:lnTo>
                <a:lnTo>
                  <a:pt x="280" y="908"/>
                </a:lnTo>
                <a:lnTo>
                  <a:pt x="280" y="908"/>
                </a:lnTo>
                <a:lnTo>
                  <a:pt x="280" y="908"/>
                </a:lnTo>
                <a:lnTo>
                  <a:pt x="280" y="908"/>
                </a:lnTo>
                <a:lnTo>
                  <a:pt x="290" y="906"/>
                </a:lnTo>
                <a:lnTo>
                  <a:pt x="298" y="900"/>
                </a:lnTo>
                <a:lnTo>
                  <a:pt x="302" y="892"/>
                </a:lnTo>
                <a:lnTo>
                  <a:pt x="302" y="882"/>
                </a:lnTo>
                <a:lnTo>
                  <a:pt x="302" y="882"/>
                </a:lnTo>
                <a:lnTo>
                  <a:pt x="302" y="882"/>
                </a:lnTo>
                <a:lnTo>
                  <a:pt x="302" y="882"/>
                </a:lnTo>
                <a:lnTo>
                  <a:pt x="254" y="594"/>
                </a:lnTo>
                <a:lnTo>
                  <a:pt x="254" y="594"/>
                </a:lnTo>
                <a:lnTo>
                  <a:pt x="254" y="590"/>
                </a:lnTo>
                <a:lnTo>
                  <a:pt x="254" y="590"/>
                </a:lnTo>
                <a:lnTo>
                  <a:pt x="254" y="580"/>
                </a:lnTo>
                <a:lnTo>
                  <a:pt x="260" y="574"/>
                </a:lnTo>
                <a:lnTo>
                  <a:pt x="470" y="368"/>
                </a:lnTo>
                <a:lnTo>
                  <a:pt x="470" y="368"/>
                </a:lnTo>
                <a:lnTo>
                  <a:pt x="474" y="362"/>
                </a:lnTo>
                <a:lnTo>
                  <a:pt x="476" y="352"/>
                </a:lnTo>
                <a:lnTo>
                  <a:pt x="476" y="352"/>
                </a:lnTo>
                <a:lnTo>
                  <a:pt x="476" y="346"/>
                </a:lnTo>
                <a:lnTo>
                  <a:pt x="472" y="338"/>
                </a:lnTo>
                <a:lnTo>
                  <a:pt x="466" y="334"/>
                </a:lnTo>
                <a:lnTo>
                  <a:pt x="458" y="330"/>
                </a:lnTo>
                <a:lnTo>
                  <a:pt x="168" y="288"/>
                </a:lnTo>
                <a:lnTo>
                  <a:pt x="168" y="288"/>
                </a:lnTo>
                <a:lnTo>
                  <a:pt x="162" y="286"/>
                </a:lnTo>
                <a:lnTo>
                  <a:pt x="158" y="284"/>
                </a:lnTo>
                <a:lnTo>
                  <a:pt x="154" y="280"/>
                </a:lnTo>
                <a:lnTo>
                  <a:pt x="150" y="276"/>
                </a:lnTo>
                <a:lnTo>
                  <a:pt x="20" y="14"/>
                </a:lnTo>
                <a:lnTo>
                  <a:pt x="20" y="14"/>
                </a:lnTo>
                <a:lnTo>
                  <a:pt x="20" y="12"/>
                </a:lnTo>
                <a:lnTo>
                  <a:pt x="20" y="12"/>
                </a:lnTo>
                <a:lnTo>
                  <a:pt x="16" y="6"/>
                </a:lnTo>
                <a:lnTo>
                  <a:pt x="12" y="4"/>
                </a:lnTo>
                <a:lnTo>
                  <a:pt x="6" y="2"/>
                </a:ln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8" name="Freeform 460"/>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79" name="Freeform 461"/>
          <p:cNvSpPr/>
          <p:nvPr/>
        </p:nvSpPr>
        <p:spPr bwMode="auto">
          <a:xfrm>
            <a:off x="5831141" y="4793972"/>
            <a:ext cx="14603" cy="118906"/>
          </a:xfrm>
          <a:custGeom>
            <a:avLst/>
            <a:gdLst>
              <a:gd name="T0" fmla="*/ 42 w 42"/>
              <a:gd name="T1" fmla="*/ 0 h 342"/>
              <a:gd name="T2" fmla="*/ 0 w 42"/>
              <a:gd name="T3" fmla="*/ 8 h 342"/>
              <a:gd name="T4" fmla="*/ 0 w 42"/>
              <a:gd name="T5" fmla="*/ 342 h 342"/>
              <a:gd name="T6" fmla="*/ 42 w 42"/>
              <a:gd name="T7" fmla="*/ 342 h 342"/>
              <a:gd name="T8" fmla="*/ 42 w 42"/>
              <a:gd name="T9" fmla="*/ 0 h 342"/>
            </a:gdLst>
            <a:ahLst/>
            <a:cxnLst>
              <a:cxn ang="0">
                <a:pos x="T0" y="T1"/>
              </a:cxn>
              <a:cxn ang="0">
                <a:pos x="T2" y="T3"/>
              </a:cxn>
              <a:cxn ang="0">
                <a:pos x="T4" y="T5"/>
              </a:cxn>
              <a:cxn ang="0">
                <a:pos x="T6" y="T7"/>
              </a:cxn>
              <a:cxn ang="0">
                <a:pos x="T8" y="T9"/>
              </a:cxn>
            </a:cxnLst>
            <a:rect l="0" t="0" r="r" b="b"/>
            <a:pathLst>
              <a:path w="42" h="342">
                <a:moveTo>
                  <a:pt x="42" y="0"/>
                </a:moveTo>
                <a:lnTo>
                  <a:pt x="0" y="8"/>
                </a:lnTo>
                <a:lnTo>
                  <a:pt x="0" y="342"/>
                </a:lnTo>
                <a:lnTo>
                  <a:pt x="42" y="342"/>
                </a:lnTo>
                <a:lnTo>
                  <a:pt x="4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0" name="Freeform 462"/>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81" name="Freeform 463"/>
          <p:cNvSpPr/>
          <p:nvPr/>
        </p:nvSpPr>
        <p:spPr bwMode="auto">
          <a:xfrm>
            <a:off x="5831141" y="5018573"/>
            <a:ext cx="63973" cy="109866"/>
          </a:xfrm>
          <a:custGeom>
            <a:avLst/>
            <a:gdLst>
              <a:gd name="T0" fmla="*/ 54 w 184"/>
              <a:gd name="T1" fmla="*/ 0 h 316"/>
              <a:gd name="T2" fmla="*/ 34 w 184"/>
              <a:gd name="T3" fmla="*/ 0 h 316"/>
              <a:gd name="T4" fmla="*/ 0 w 184"/>
              <a:gd name="T5" fmla="*/ 0 h 316"/>
              <a:gd name="T6" fmla="*/ 0 w 184"/>
              <a:gd name="T7" fmla="*/ 316 h 316"/>
              <a:gd name="T8" fmla="*/ 156 w 184"/>
              <a:gd name="T9" fmla="*/ 316 h 316"/>
              <a:gd name="T10" fmla="*/ 156 w 184"/>
              <a:gd name="T11" fmla="*/ 316 h 316"/>
              <a:gd name="T12" fmla="*/ 166 w 184"/>
              <a:gd name="T13" fmla="*/ 312 h 316"/>
              <a:gd name="T14" fmla="*/ 174 w 184"/>
              <a:gd name="T15" fmla="*/ 306 h 316"/>
              <a:gd name="T16" fmla="*/ 180 w 184"/>
              <a:gd name="T17" fmla="*/ 298 h 316"/>
              <a:gd name="T18" fmla="*/ 184 w 184"/>
              <a:gd name="T19" fmla="*/ 286 h 316"/>
              <a:gd name="T20" fmla="*/ 184 w 184"/>
              <a:gd name="T21" fmla="*/ 130 h 316"/>
              <a:gd name="T22" fmla="*/ 184 w 184"/>
              <a:gd name="T23" fmla="*/ 130 h 316"/>
              <a:gd name="T24" fmla="*/ 182 w 184"/>
              <a:gd name="T25" fmla="*/ 118 h 316"/>
              <a:gd name="T26" fmla="*/ 180 w 184"/>
              <a:gd name="T27" fmla="*/ 104 h 316"/>
              <a:gd name="T28" fmla="*/ 178 w 184"/>
              <a:gd name="T29" fmla="*/ 92 h 316"/>
              <a:gd name="T30" fmla="*/ 174 w 184"/>
              <a:gd name="T31" fmla="*/ 80 h 316"/>
              <a:gd name="T32" fmla="*/ 168 w 184"/>
              <a:gd name="T33" fmla="*/ 68 h 316"/>
              <a:gd name="T34" fmla="*/ 162 w 184"/>
              <a:gd name="T35" fmla="*/ 58 h 316"/>
              <a:gd name="T36" fmla="*/ 146 w 184"/>
              <a:gd name="T37" fmla="*/ 38 h 316"/>
              <a:gd name="T38" fmla="*/ 126 w 184"/>
              <a:gd name="T39" fmla="*/ 22 h 316"/>
              <a:gd name="T40" fmla="*/ 116 w 184"/>
              <a:gd name="T41" fmla="*/ 16 h 316"/>
              <a:gd name="T42" fmla="*/ 104 w 184"/>
              <a:gd name="T43" fmla="*/ 10 h 316"/>
              <a:gd name="T44" fmla="*/ 92 w 184"/>
              <a:gd name="T45" fmla="*/ 6 h 316"/>
              <a:gd name="T46" fmla="*/ 80 w 184"/>
              <a:gd name="T47" fmla="*/ 4 h 316"/>
              <a:gd name="T48" fmla="*/ 66 w 184"/>
              <a:gd name="T49" fmla="*/ 2 h 316"/>
              <a:gd name="T50" fmla="*/ 54 w 184"/>
              <a:gd name="T5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316">
                <a:moveTo>
                  <a:pt x="54" y="0"/>
                </a:moveTo>
                <a:lnTo>
                  <a:pt x="34" y="0"/>
                </a:lnTo>
                <a:lnTo>
                  <a:pt x="0" y="0"/>
                </a:lnTo>
                <a:lnTo>
                  <a:pt x="0" y="316"/>
                </a:lnTo>
                <a:lnTo>
                  <a:pt x="156" y="316"/>
                </a:lnTo>
                <a:lnTo>
                  <a:pt x="156" y="316"/>
                </a:lnTo>
                <a:lnTo>
                  <a:pt x="166" y="312"/>
                </a:lnTo>
                <a:lnTo>
                  <a:pt x="174" y="306"/>
                </a:lnTo>
                <a:lnTo>
                  <a:pt x="180" y="298"/>
                </a:lnTo>
                <a:lnTo>
                  <a:pt x="184" y="286"/>
                </a:lnTo>
                <a:lnTo>
                  <a:pt x="184" y="130"/>
                </a:lnTo>
                <a:lnTo>
                  <a:pt x="184" y="130"/>
                </a:lnTo>
                <a:lnTo>
                  <a:pt x="182" y="118"/>
                </a:lnTo>
                <a:lnTo>
                  <a:pt x="180" y="104"/>
                </a:lnTo>
                <a:lnTo>
                  <a:pt x="178" y="92"/>
                </a:lnTo>
                <a:lnTo>
                  <a:pt x="174" y="80"/>
                </a:lnTo>
                <a:lnTo>
                  <a:pt x="168" y="68"/>
                </a:lnTo>
                <a:lnTo>
                  <a:pt x="162" y="58"/>
                </a:lnTo>
                <a:lnTo>
                  <a:pt x="146" y="38"/>
                </a:lnTo>
                <a:lnTo>
                  <a:pt x="126" y="22"/>
                </a:lnTo>
                <a:lnTo>
                  <a:pt x="116" y="16"/>
                </a:lnTo>
                <a:lnTo>
                  <a:pt x="104" y="10"/>
                </a:lnTo>
                <a:lnTo>
                  <a:pt x="92" y="6"/>
                </a:lnTo>
                <a:lnTo>
                  <a:pt x="80" y="4"/>
                </a:lnTo>
                <a:lnTo>
                  <a:pt x="66" y="2"/>
                </a:lnTo>
                <a:lnTo>
                  <a:pt x="54"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微软雅黑" panose="020B0503020204020204" pitchFamily="34" charset="-122"/>
            </a:endParaRPr>
          </a:p>
        </p:txBody>
      </p:sp>
      <p:sp>
        <p:nvSpPr>
          <p:cNvPr id="6" name="文本框 5">
            <a:extLst>
              <a:ext uri="{FF2B5EF4-FFF2-40B4-BE49-F238E27FC236}">
                <a16:creationId xmlns:a16="http://schemas.microsoft.com/office/drawing/2014/main" id="{B8E3BD74-DD0A-4F89-9A59-859140A20DA4}"/>
              </a:ext>
            </a:extLst>
          </p:cNvPr>
          <p:cNvSpPr txBox="1"/>
          <p:nvPr/>
        </p:nvSpPr>
        <p:spPr>
          <a:xfrm>
            <a:off x="1640114" y="1283783"/>
            <a:ext cx="336047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预测</a:t>
            </a:r>
            <a:r>
              <a:rPr lang="en-US" altLang="zh-CN" dirty="0"/>
              <a:t>2021</a:t>
            </a:r>
            <a:r>
              <a:rPr lang="zh-CN" altLang="en-US" dirty="0"/>
              <a:t>年人口老龄化比例</a:t>
            </a:r>
          </a:p>
        </p:txBody>
      </p:sp>
      <p:pic>
        <p:nvPicPr>
          <p:cNvPr id="7" name="图片 6">
            <a:extLst>
              <a:ext uri="{FF2B5EF4-FFF2-40B4-BE49-F238E27FC236}">
                <a16:creationId xmlns:a16="http://schemas.microsoft.com/office/drawing/2014/main" id="{6E4153E4-F2C2-447F-A16B-F2D6CDB60C2A}"/>
              </a:ext>
            </a:extLst>
          </p:cNvPr>
          <p:cNvPicPr>
            <a:picLocks noChangeAspect="1"/>
          </p:cNvPicPr>
          <p:nvPr/>
        </p:nvPicPr>
        <p:blipFill>
          <a:blip r:embed="rId3"/>
          <a:stretch>
            <a:fillRect/>
          </a:stretch>
        </p:blipFill>
        <p:spPr>
          <a:xfrm>
            <a:off x="1657845" y="2180592"/>
            <a:ext cx="4391638" cy="543001"/>
          </a:xfrm>
          <a:prstGeom prst="rect">
            <a:avLst/>
          </a:prstGeom>
        </p:spPr>
      </p:pic>
      <p:pic>
        <p:nvPicPr>
          <p:cNvPr id="9" name="图片 8">
            <a:extLst>
              <a:ext uri="{FF2B5EF4-FFF2-40B4-BE49-F238E27FC236}">
                <a16:creationId xmlns:a16="http://schemas.microsoft.com/office/drawing/2014/main" id="{E198E89A-E67D-476C-AC69-A7474516819B}"/>
              </a:ext>
            </a:extLst>
          </p:cNvPr>
          <p:cNvPicPr>
            <a:picLocks noChangeAspect="1"/>
          </p:cNvPicPr>
          <p:nvPr/>
        </p:nvPicPr>
        <p:blipFill>
          <a:blip r:embed="rId4"/>
          <a:stretch>
            <a:fillRect/>
          </a:stretch>
        </p:blipFill>
        <p:spPr>
          <a:xfrm>
            <a:off x="1663242" y="3259861"/>
            <a:ext cx="1528366" cy="363301"/>
          </a:xfrm>
          <a:prstGeom prst="rect">
            <a:avLst/>
          </a:prstGeom>
        </p:spPr>
      </p:pic>
    </p:spTree>
    <p:extLst>
      <p:ext uri="{BB962C8B-B14F-4D97-AF65-F5344CB8AC3E}">
        <p14:creationId xmlns:p14="http://schemas.microsoft.com/office/powerpoint/2010/main" val="351388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18970" y="1224565"/>
            <a:ext cx="1354060" cy="1356796"/>
            <a:chOff x="10265088" y="255018"/>
            <a:chExt cx="1570606" cy="1573782"/>
          </a:xfrm>
        </p:grpSpPr>
        <p:grpSp>
          <p:nvGrpSpPr>
            <p:cNvPr id="14" name="Group 32"/>
            <p:cNvGrpSpPr/>
            <p:nvPr/>
          </p:nvGrpSpPr>
          <p:grpSpPr>
            <a:xfrm>
              <a:off x="10265088" y="255018"/>
              <a:ext cx="1570606" cy="1573782"/>
              <a:chOff x="3692576" y="1742634"/>
              <a:chExt cx="2790379" cy="2796023"/>
            </a:xfrm>
          </p:grpSpPr>
          <p:grpSp>
            <p:nvGrpSpPr>
              <p:cNvPr id="20" name="组合 79"/>
              <p:cNvGrpSpPr/>
              <p:nvPr/>
            </p:nvGrpSpPr>
            <p:grpSpPr bwMode="auto">
              <a:xfrm>
                <a:off x="3692576" y="1742634"/>
                <a:ext cx="2790379" cy="2796023"/>
                <a:chOff x="6379729" y="2488774"/>
                <a:chExt cx="2513016" cy="2513016"/>
              </a:xfrm>
            </p:grpSpPr>
            <p:sp>
              <p:nvSpPr>
                <p:cNvPr id="2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1" name="椭圆 80"/>
              <p:cNvSpPr/>
              <p:nvPr/>
            </p:nvSpPr>
            <p:spPr bwMode="auto">
              <a:xfrm>
                <a:off x="4101618" y="2137562"/>
                <a:ext cx="2016471" cy="2020558"/>
              </a:xfrm>
              <a:prstGeom prst="ellipse">
                <a:avLst/>
              </a:prstGeom>
              <a:solidFill>
                <a:srgbClr val="1C437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5" name="组合 14"/>
            <p:cNvGrpSpPr/>
            <p:nvPr/>
          </p:nvGrpSpPr>
          <p:grpSpPr>
            <a:xfrm>
              <a:off x="10638670" y="749095"/>
              <a:ext cx="823442" cy="585626"/>
              <a:chOff x="1743075" y="720725"/>
              <a:chExt cx="5573713" cy="3963988"/>
            </a:xfrm>
            <a:solidFill>
              <a:schemeClr val="bg1"/>
            </a:solid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sp>
        <p:nvSpPr>
          <p:cNvPr id="41" name="文本框 40"/>
          <p:cNvSpPr txBox="1"/>
          <p:nvPr/>
        </p:nvSpPr>
        <p:spPr>
          <a:xfrm>
            <a:off x="2383742" y="4586502"/>
            <a:ext cx="7424516" cy="923330"/>
          </a:xfrm>
          <a:prstGeom prst="rect">
            <a:avLst/>
          </a:prstGeom>
          <a:noFill/>
        </p:spPr>
        <p:txBody>
          <a:bodyPr wrap="square" rtlCol="0">
            <a:spAutoFit/>
          </a:bodyPr>
          <a:lstStyle/>
          <a:p>
            <a:pPr algn="ctr"/>
            <a:r>
              <a:rPr lang="zh-CN" altLang="en-US" sz="54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欢迎各位老师批评指正</a:t>
            </a:r>
          </a:p>
        </p:txBody>
      </p:sp>
      <p:sp>
        <p:nvSpPr>
          <p:cNvPr id="42" name="文本框 19"/>
          <p:cNvSpPr txBox="1"/>
          <p:nvPr/>
        </p:nvSpPr>
        <p:spPr>
          <a:xfrm>
            <a:off x="1857829" y="3178314"/>
            <a:ext cx="8476342"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THANK YOU </a:t>
            </a:r>
            <a:endParaRPr lang="zh-CN" altLang="en-US" sz="880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grpSp>
        <p:nvGrpSpPr>
          <p:cNvPr id="41" name="组合 40"/>
          <p:cNvGrpSpPr/>
          <p:nvPr/>
        </p:nvGrpSpPr>
        <p:grpSpPr>
          <a:xfrm>
            <a:off x="1204139" y="2773220"/>
            <a:ext cx="2669236" cy="1200329"/>
            <a:chOff x="4761382" y="742135"/>
            <a:chExt cx="2669236" cy="1200329"/>
          </a:xfrm>
        </p:grpSpPr>
        <p:sp>
          <p:nvSpPr>
            <p:cNvPr id="42" name="文本框 41"/>
            <p:cNvSpPr txBox="1"/>
            <p:nvPr/>
          </p:nvSpPr>
          <p:spPr>
            <a:xfrm>
              <a:off x="4761382" y="1573132"/>
              <a:ext cx="2669236" cy="369332"/>
            </a:xfrm>
            <a:prstGeom prst="rect">
              <a:avLst/>
            </a:prstGeom>
            <a:noFill/>
          </p:spPr>
          <p:txBody>
            <a:bodyPr wrap="square" rtlCol="0">
              <a:spAutoFit/>
            </a:bodyPr>
            <a:lstStyle/>
            <a:p>
              <a:pPr algn="ctr"/>
              <a:r>
                <a:rPr lang="en-US" altLang="zh-CN"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4761382" y="742135"/>
              <a:ext cx="2669236" cy="830997"/>
            </a:xfrm>
            <a:prstGeom prst="rect">
              <a:avLst/>
            </a:prstGeom>
            <a:noFill/>
          </p:spPr>
          <p:txBody>
            <a:bodyPr wrap="square" rtlCol="0">
              <a:spAutoFit/>
            </a:bodyPr>
            <a:lstStyle/>
            <a:p>
              <a:pPr algn="ctr"/>
              <a:r>
                <a:rPr lang="zh-CN" altLang="en-US" sz="48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目录</a:t>
              </a:r>
            </a:p>
          </p:txBody>
        </p:sp>
      </p:grpSp>
      <p:sp>
        <p:nvSpPr>
          <p:cNvPr id="44" name="矩形 43"/>
          <p:cNvSpPr/>
          <p:nvPr/>
        </p:nvSpPr>
        <p:spPr>
          <a:xfrm>
            <a:off x="6930456" y="1344753"/>
            <a:ext cx="3269713" cy="523220"/>
          </a:xfrm>
          <a:prstGeom prst="rect">
            <a:avLst/>
          </a:prstGeom>
        </p:spPr>
        <p:txBody>
          <a:bodyPr wrap="square">
            <a:spAutoFit/>
          </a:bodyPr>
          <a:lstStyle/>
          <a:p>
            <a:r>
              <a:rPr lang="zh-CN" altLang="en-US" sz="2800" dirty="0">
                <a:solidFill>
                  <a:srgbClr val="1C4372"/>
                </a:solidFill>
                <a:latin typeface="微软雅黑" panose="020B0503020204020204" pitchFamily="34" charset="-122"/>
                <a:ea typeface="微软雅黑" panose="020B0503020204020204" pitchFamily="34" charset="-122"/>
              </a:rPr>
              <a:t>选题背景与意义</a:t>
            </a:r>
          </a:p>
        </p:txBody>
      </p:sp>
      <p:sp>
        <p:nvSpPr>
          <p:cNvPr id="46" name="椭圆 45"/>
          <p:cNvSpPr/>
          <p:nvPr/>
        </p:nvSpPr>
        <p:spPr>
          <a:xfrm>
            <a:off x="6202099" y="1314429"/>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143697" y="1327818"/>
            <a:ext cx="728357" cy="584775"/>
          </a:xfrm>
          <a:prstGeom prst="rect">
            <a:avLst/>
          </a:prstGeom>
          <a:noFill/>
          <a:ln>
            <a:noFill/>
          </a:ln>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01</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48" name="矩形 47"/>
          <p:cNvSpPr/>
          <p:nvPr/>
        </p:nvSpPr>
        <p:spPr>
          <a:xfrm>
            <a:off x="6918071" y="2981739"/>
            <a:ext cx="3086299" cy="741550"/>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思路与研究方法</a:t>
            </a:r>
            <a:endParaRPr lang="en-US" altLang="zh-CN" sz="2800" dirty="0">
              <a:solidFill>
                <a:srgbClr val="1C4372"/>
              </a:solidFill>
              <a:latin typeface="微软雅黑" panose="020B0503020204020204" pitchFamily="34" charset="-122"/>
              <a:ea typeface="微软雅黑" panose="020B0503020204020204" pitchFamily="34" charset="-122"/>
            </a:endParaRPr>
          </a:p>
        </p:txBody>
      </p:sp>
      <p:sp>
        <p:nvSpPr>
          <p:cNvPr id="50" name="椭圆 49"/>
          <p:cNvSpPr/>
          <p:nvPr/>
        </p:nvSpPr>
        <p:spPr>
          <a:xfrm>
            <a:off x="6202099" y="2246032"/>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143697" y="2259421"/>
            <a:ext cx="728357" cy="584775"/>
          </a:xfrm>
          <a:prstGeom prst="rect">
            <a:avLst/>
          </a:prstGeom>
          <a:noFill/>
          <a:ln>
            <a:noFill/>
          </a:ln>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02</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52" name="矩形 51"/>
          <p:cNvSpPr/>
          <p:nvPr/>
        </p:nvSpPr>
        <p:spPr>
          <a:xfrm>
            <a:off x="6930456" y="3899942"/>
            <a:ext cx="3804359" cy="741550"/>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代码实践展示</a:t>
            </a:r>
            <a:endParaRPr lang="en-US" altLang="zh-CN" sz="1400" dirty="0">
              <a:solidFill>
                <a:srgbClr val="1C4372"/>
              </a:solidFill>
              <a:latin typeface="微软雅黑" panose="020B0503020204020204" pitchFamily="34" charset="-122"/>
              <a:ea typeface="微软雅黑" panose="020B0503020204020204" pitchFamily="34" charset="-122"/>
            </a:endParaRPr>
          </a:p>
        </p:txBody>
      </p:sp>
      <p:sp>
        <p:nvSpPr>
          <p:cNvPr id="54" name="椭圆 53"/>
          <p:cNvSpPr/>
          <p:nvPr/>
        </p:nvSpPr>
        <p:spPr>
          <a:xfrm>
            <a:off x="6202099" y="3163383"/>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143697" y="3176772"/>
            <a:ext cx="728357" cy="584775"/>
          </a:xfrm>
          <a:prstGeom prst="rect">
            <a:avLst/>
          </a:prstGeom>
          <a:noFill/>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03</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56" name="矩形 55"/>
          <p:cNvSpPr/>
          <p:nvPr/>
        </p:nvSpPr>
        <p:spPr>
          <a:xfrm>
            <a:off x="6930456" y="2054081"/>
            <a:ext cx="3528588" cy="741550"/>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数据展示</a:t>
            </a:r>
            <a:endParaRPr lang="en-US" altLang="zh-CN" sz="2800" dirty="0">
              <a:solidFill>
                <a:srgbClr val="1C4372"/>
              </a:solidFill>
              <a:latin typeface="微软雅黑" panose="020B0503020204020204" pitchFamily="34" charset="-122"/>
              <a:ea typeface="微软雅黑" panose="020B0503020204020204" pitchFamily="34" charset="-122"/>
            </a:endParaRPr>
          </a:p>
        </p:txBody>
      </p:sp>
      <p:sp>
        <p:nvSpPr>
          <p:cNvPr id="58" name="椭圆 57"/>
          <p:cNvSpPr/>
          <p:nvPr/>
        </p:nvSpPr>
        <p:spPr>
          <a:xfrm>
            <a:off x="6202099" y="4095639"/>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143697" y="4109028"/>
            <a:ext cx="728357" cy="584775"/>
          </a:xfrm>
          <a:prstGeom prst="rect">
            <a:avLst/>
          </a:prstGeom>
          <a:noFill/>
        </p:spPr>
        <p:txBody>
          <a:bodyPr wrap="square" rtlCol="0">
            <a:spAutoFit/>
          </a:bodyPr>
          <a:lstStyle/>
          <a:p>
            <a:pPr algn="ctr"/>
            <a:r>
              <a:rPr lang="en-US" altLang="zh-CN" sz="3200" dirty="0">
                <a:solidFill>
                  <a:srgbClr val="1C4372"/>
                </a:solidFill>
                <a:latin typeface="微软雅黑" panose="020B0503020204020204" pitchFamily="34" charset="-122"/>
                <a:ea typeface="微软雅黑" panose="020B0503020204020204" pitchFamily="34" charset="-122"/>
              </a:rPr>
              <a:t>04</a:t>
            </a:r>
            <a:endParaRPr lang="zh-CN" altLang="en-US" sz="3200" dirty="0">
              <a:solidFill>
                <a:srgbClr val="1C4372"/>
              </a:solidFill>
              <a:latin typeface="微软雅黑" panose="020B0503020204020204" pitchFamily="34" charset="-122"/>
              <a:ea typeface="微软雅黑" panose="020B0503020204020204" pitchFamily="34" charset="-122"/>
            </a:endParaRPr>
          </a:p>
        </p:txBody>
      </p:sp>
      <p:sp>
        <p:nvSpPr>
          <p:cNvPr id="60" name="矩形 59"/>
          <p:cNvSpPr/>
          <p:nvPr/>
        </p:nvSpPr>
        <p:spPr>
          <a:xfrm>
            <a:off x="6930456" y="4861020"/>
            <a:ext cx="3528588" cy="741550"/>
          </a:xfrm>
          <a:prstGeom prst="rect">
            <a:avLst/>
          </a:prstGeom>
        </p:spPr>
        <p:txBody>
          <a:bodyPr wrap="square">
            <a:spAutoFit/>
          </a:bodyPr>
          <a:lstStyle/>
          <a:p>
            <a:pPr>
              <a:lnSpc>
                <a:spcPct val="175000"/>
              </a:lnSpc>
            </a:pPr>
            <a:r>
              <a:rPr lang="zh-CN" altLang="en-US" sz="2800" dirty="0">
                <a:solidFill>
                  <a:srgbClr val="1C4372"/>
                </a:solidFill>
                <a:latin typeface="微软雅黑" panose="020B0503020204020204" pitchFamily="34" charset="-122"/>
                <a:ea typeface="微软雅黑" panose="020B0503020204020204" pitchFamily="34" charset="-122"/>
              </a:rPr>
              <a:t>总结与展望</a:t>
            </a:r>
            <a:endParaRPr lang="en-US" altLang="zh-CN" sz="2800" dirty="0">
              <a:solidFill>
                <a:srgbClr val="1C4372"/>
              </a:solidFill>
              <a:latin typeface="微软雅黑" panose="020B0503020204020204" pitchFamily="34" charset="-122"/>
              <a:ea typeface="微软雅黑" panose="020B0503020204020204" pitchFamily="34" charset="-122"/>
            </a:endParaRPr>
          </a:p>
        </p:txBody>
      </p:sp>
      <p:sp>
        <p:nvSpPr>
          <p:cNvPr id="62" name="椭圆 61"/>
          <p:cNvSpPr/>
          <p:nvPr/>
        </p:nvSpPr>
        <p:spPr>
          <a:xfrm>
            <a:off x="6202099" y="5018368"/>
            <a:ext cx="611552" cy="611552"/>
          </a:xfrm>
          <a:prstGeom prst="ellipse">
            <a:avLst/>
          </a:prstGeom>
          <a:noFill/>
          <a:ln w="1905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4372"/>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3DCE780-1B32-4122-B5BC-994D9C945594}"/>
              </a:ext>
            </a:extLst>
          </p:cNvPr>
          <p:cNvPicPr>
            <a:picLocks noChangeAspect="1"/>
          </p:cNvPicPr>
          <p:nvPr/>
        </p:nvPicPr>
        <p:blipFill>
          <a:blip r:embed="rId2"/>
          <a:stretch>
            <a:fillRect/>
          </a:stretch>
        </p:blipFill>
        <p:spPr>
          <a:xfrm>
            <a:off x="6143696" y="4806233"/>
            <a:ext cx="2842041" cy="11654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矩形 36"/>
          <p:cNvSpPr/>
          <p:nvPr/>
        </p:nvSpPr>
        <p:spPr>
          <a:xfrm>
            <a:off x="5826974" y="2728655"/>
            <a:ext cx="2031325" cy="929293"/>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选题背景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06057"/>
            <a:ext cx="2731999" cy="1296637"/>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选题背景</a:t>
            </a:r>
          </a:p>
          <a:p>
            <a:pPr>
              <a:lnSpc>
                <a:spcPct val="175000"/>
              </a:lnSpc>
            </a:pPr>
            <a:endParaRPr lang="zh-CN" altLang="en-US" sz="2400" dirty="0">
              <a:solidFill>
                <a:srgbClr val="1C4372"/>
              </a:solidFill>
              <a:latin typeface="微软雅黑" panose="020B0503020204020204" pitchFamily="34" charset="-122"/>
              <a:ea typeface="微软雅黑" panose="020B0503020204020204" pitchFamily="34" charset="-122"/>
            </a:endParaRPr>
          </a:p>
        </p:txBody>
      </p:sp>
      <p:sp>
        <p:nvSpPr>
          <p:cNvPr id="19" name="文本框 16"/>
          <p:cNvSpPr txBox="1"/>
          <p:nvPr/>
        </p:nvSpPr>
        <p:spPr>
          <a:xfrm>
            <a:off x="2655345" y="2909667"/>
            <a:ext cx="6423066" cy="1200329"/>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zh-CN" sz="1800" kern="100" dirty="0">
                <a:effectLst/>
                <a:latin typeface="Times New Roman" panose="02020603050405020304" pitchFamily="18" charset="0"/>
                <a:ea typeface="宋体" panose="02010600030101010101" pitchFamily="2" charset="-122"/>
              </a:rPr>
              <a:t>联合国有关报告指出，人口老龄化是人类历史上前所未有的一场无声的革命，足以影响或改变未来。毫无疑问，人口老龄化将成为我国基本国情的组成部分，成为我国实现两个一百年奋斗目标进程中必须考虑的一个长期的变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7" name="矩形 66"/>
          <p:cNvSpPr/>
          <p:nvPr/>
        </p:nvSpPr>
        <p:spPr>
          <a:xfrm>
            <a:off x="5554414" y="2773717"/>
            <a:ext cx="2031325" cy="929293"/>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数据展示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287321" y="219529"/>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数据展示</a:t>
            </a:r>
          </a:p>
        </p:txBody>
      </p:sp>
      <p:sp>
        <p:nvSpPr>
          <p:cNvPr id="9" name="Freeform 31"/>
          <p:cNvSpPr/>
          <p:nvPr/>
        </p:nvSpPr>
        <p:spPr>
          <a:xfrm rot="2609746">
            <a:off x="6664913" y="4119191"/>
            <a:ext cx="1494850" cy="892250"/>
          </a:xfrm>
          <a:custGeom>
            <a:avLst/>
            <a:gdLst>
              <a:gd name="connsiteX0" fmla="*/ 0 w 1494850"/>
              <a:gd name="connsiteY0" fmla="*/ 881413 h 892250"/>
              <a:gd name="connsiteX1" fmla="*/ 928954 w 1494850"/>
              <a:gd name="connsiteY1" fmla="*/ 0 h 892250"/>
              <a:gd name="connsiteX2" fmla="*/ 1201563 w 1494850"/>
              <a:gd name="connsiteY2" fmla="*/ 0 h 892250"/>
              <a:gd name="connsiteX3" fmla="*/ 1494850 w 1494850"/>
              <a:gd name="connsiteY3" fmla="*/ 446125 h 892250"/>
              <a:gd name="connsiteX4" fmla="*/ 1494849 w 1494850"/>
              <a:gd name="connsiteY4" fmla="*/ 446125 h 892250"/>
              <a:gd name="connsiteX5" fmla="*/ 1201563 w 1494850"/>
              <a:gd name="connsiteY5" fmla="*/ 892250 h 892250"/>
              <a:gd name="connsiteX6" fmla="*/ 53870 w 1494850"/>
              <a:gd name="connsiteY6" fmla="*/ 843188 h 89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4850" h="892250">
                <a:moveTo>
                  <a:pt x="0" y="881413"/>
                </a:moveTo>
                <a:lnTo>
                  <a:pt x="928954" y="0"/>
                </a:lnTo>
                <a:lnTo>
                  <a:pt x="1201563" y="0"/>
                </a:lnTo>
                <a:cubicBezTo>
                  <a:pt x="1363541" y="0"/>
                  <a:pt x="1494850" y="199737"/>
                  <a:pt x="1494850" y="446125"/>
                </a:cubicBezTo>
                <a:lnTo>
                  <a:pt x="1494849" y="446125"/>
                </a:lnTo>
                <a:cubicBezTo>
                  <a:pt x="1494849" y="692513"/>
                  <a:pt x="1363540" y="892250"/>
                  <a:pt x="1201563" y="892250"/>
                </a:cubicBezTo>
                <a:cubicBezTo>
                  <a:pt x="821303" y="892250"/>
                  <a:pt x="404181" y="630588"/>
                  <a:pt x="53870" y="8431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ndParaRPr>
          </a:p>
        </p:txBody>
      </p:sp>
      <p:sp>
        <p:nvSpPr>
          <p:cNvPr id="13" name="文本框 16"/>
          <p:cNvSpPr txBox="1"/>
          <p:nvPr/>
        </p:nvSpPr>
        <p:spPr>
          <a:xfrm>
            <a:off x="8070018" y="4726189"/>
            <a:ext cx="3109196" cy="12464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a:p>
            <a:pP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文本框 19"/>
          <p:cNvSpPr txBox="1"/>
          <p:nvPr/>
        </p:nvSpPr>
        <p:spPr>
          <a:xfrm>
            <a:off x="8070019" y="447109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pic>
        <p:nvPicPr>
          <p:cNvPr id="6" name="图片 5">
            <a:extLst>
              <a:ext uri="{FF2B5EF4-FFF2-40B4-BE49-F238E27FC236}">
                <a16:creationId xmlns:a16="http://schemas.microsoft.com/office/drawing/2014/main" id="{0C66D340-F174-47F9-BED8-8E7274B4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11" y="1617784"/>
            <a:ext cx="11538847" cy="3716215"/>
          </a:xfrm>
          <a:prstGeom prst="rect">
            <a:avLst/>
          </a:prstGeom>
        </p:spPr>
      </p:pic>
      <p:sp>
        <p:nvSpPr>
          <p:cNvPr id="7" name="文本框 6">
            <a:extLst>
              <a:ext uri="{FF2B5EF4-FFF2-40B4-BE49-F238E27FC236}">
                <a16:creationId xmlns:a16="http://schemas.microsoft.com/office/drawing/2014/main" id="{9074FA9B-800D-4B9D-AE71-5C515B813DF9}"/>
              </a:ext>
            </a:extLst>
          </p:cNvPr>
          <p:cNvSpPr txBox="1"/>
          <p:nvPr/>
        </p:nvSpPr>
        <p:spPr>
          <a:xfrm>
            <a:off x="588908" y="5444150"/>
            <a:ext cx="2541154" cy="307777"/>
          </a:xfrm>
          <a:prstGeom prst="rect">
            <a:avLst/>
          </a:prstGeom>
          <a:noFill/>
        </p:spPr>
        <p:txBody>
          <a:bodyPr wrap="square" rtlCol="0">
            <a:spAutoFit/>
          </a:bodyPr>
          <a:lstStyle/>
          <a:p>
            <a:r>
              <a:rPr lang="zh-CN" altLang="en-US" sz="1400" dirty="0"/>
              <a:t>数据来源：国家统计局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矩形 74"/>
          <p:cNvSpPr/>
          <p:nvPr/>
        </p:nvSpPr>
        <p:spPr>
          <a:xfrm>
            <a:off x="5703882" y="2908738"/>
            <a:ext cx="3416320" cy="929293"/>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思路与研究方法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588908" y="451010"/>
            <a:ext cx="621956" cy="621958"/>
          </a:xfrm>
          <a:prstGeom prst="ellipse">
            <a:avLst/>
          </a:prstGeom>
          <a:solidFill>
            <a:srgbClr val="1C437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23" name="文本框 22"/>
          <p:cNvSpPr txBox="1"/>
          <p:nvPr/>
        </p:nvSpPr>
        <p:spPr>
          <a:xfrm>
            <a:off x="159658" y="469601"/>
            <a:ext cx="1480456" cy="5847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3200" b="0" dirty="0">
              <a:solidFill>
                <a:srgbClr val="FEFEF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1312464" y="422662"/>
            <a:ext cx="3794494" cy="650306"/>
          </a:xfrm>
          <a:prstGeom prst="rect">
            <a:avLst/>
          </a:prstGeom>
        </p:spPr>
        <p:txBody>
          <a:bodyPr wrap="square">
            <a:spAutoFit/>
          </a:bodyPr>
          <a:lstStyle/>
          <a:p>
            <a:pPr>
              <a:lnSpc>
                <a:spcPct val="175000"/>
              </a:lnSpc>
            </a:pPr>
            <a:r>
              <a:rPr lang="zh-CN" altLang="en-US" sz="2400" dirty="0">
                <a:solidFill>
                  <a:srgbClr val="1C4372"/>
                </a:solidFill>
                <a:latin typeface="微软雅黑" panose="020B0503020204020204" pitchFamily="34" charset="-122"/>
                <a:ea typeface="微软雅黑" panose="020B0503020204020204" pitchFamily="34" charset="-122"/>
              </a:rPr>
              <a:t>思路与研究方法</a:t>
            </a:r>
          </a:p>
        </p:txBody>
      </p:sp>
      <p:sp>
        <p:nvSpPr>
          <p:cNvPr id="2" name="文本框 1">
            <a:extLst>
              <a:ext uri="{FF2B5EF4-FFF2-40B4-BE49-F238E27FC236}">
                <a16:creationId xmlns:a16="http://schemas.microsoft.com/office/drawing/2014/main" id="{A3714A41-6ADD-4010-9971-D6EF32E63DA0}"/>
              </a:ext>
            </a:extLst>
          </p:cNvPr>
          <p:cNvSpPr txBox="1"/>
          <p:nvPr/>
        </p:nvSpPr>
        <p:spPr>
          <a:xfrm>
            <a:off x="2919046" y="3983546"/>
            <a:ext cx="514349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fisher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线性判别法的对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年末人口老龄化比例的预测，得出结果</a:t>
            </a:r>
          </a:p>
        </p:txBody>
      </p:sp>
      <p:sp>
        <p:nvSpPr>
          <p:cNvPr id="3" name="文本框 2">
            <a:extLst>
              <a:ext uri="{FF2B5EF4-FFF2-40B4-BE49-F238E27FC236}">
                <a16:creationId xmlns:a16="http://schemas.microsoft.com/office/drawing/2014/main" id="{FD221823-BC31-454B-B6D6-6696FC4BE22C}"/>
              </a:ext>
            </a:extLst>
          </p:cNvPr>
          <p:cNvSpPr txBox="1"/>
          <p:nvPr/>
        </p:nvSpPr>
        <p:spPr>
          <a:xfrm>
            <a:off x="2919045" y="1460767"/>
            <a:ext cx="514349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选取与老龄化相关的指标</a:t>
            </a:r>
          </a:p>
        </p:txBody>
      </p:sp>
      <p:sp>
        <p:nvSpPr>
          <p:cNvPr id="6" name="文本框 5">
            <a:extLst>
              <a:ext uri="{FF2B5EF4-FFF2-40B4-BE49-F238E27FC236}">
                <a16:creationId xmlns:a16="http://schemas.microsoft.com/office/drawing/2014/main" id="{1ED8D382-C891-4B8A-A661-440605C36264}"/>
              </a:ext>
            </a:extLst>
          </p:cNvPr>
          <p:cNvSpPr txBox="1"/>
          <p:nvPr/>
        </p:nvSpPr>
        <p:spPr>
          <a:xfrm>
            <a:off x="2919046" y="2006702"/>
            <a:ext cx="51435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查找数据，并根据相似的观测值填补缺失值</a:t>
            </a:r>
          </a:p>
        </p:txBody>
      </p:sp>
      <p:sp>
        <p:nvSpPr>
          <p:cNvPr id="7" name="文本框 6">
            <a:extLst>
              <a:ext uri="{FF2B5EF4-FFF2-40B4-BE49-F238E27FC236}">
                <a16:creationId xmlns:a16="http://schemas.microsoft.com/office/drawing/2014/main" id="{DC1ACCE7-3BE9-4899-B2A7-DDAF52743517}"/>
              </a:ext>
            </a:extLst>
          </p:cNvPr>
          <p:cNvSpPr txBox="1"/>
          <p:nvPr/>
        </p:nvSpPr>
        <p:spPr>
          <a:xfrm>
            <a:off x="2919045" y="2552637"/>
            <a:ext cx="51435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pairs()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方法绘制各指标与老龄化比率的散点图，观测是否存在相关性，剔除无关指标</a:t>
            </a:r>
          </a:p>
        </p:txBody>
      </p:sp>
      <p:sp>
        <p:nvSpPr>
          <p:cNvPr id="9" name="文本框 8">
            <a:extLst>
              <a:ext uri="{FF2B5EF4-FFF2-40B4-BE49-F238E27FC236}">
                <a16:creationId xmlns:a16="http://schemas.microsoft.com/office/drawing/2014/main" id="{080513DA-60DF-4B23-8E46-5694E0EB5E1E}"/>
              </a:ext>
            </a:extLst>
          </p:cNvPr>
          <p:cNvSpPr txBox="1"/>
          <p:nvPr/>
        </p:nvSpPr>
        <p:spPr>
          <a:xfrm>
            <a:off x="2919045" y="3407319"/>
            <a:ext cx="51435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进行基于线性回归的离群点检测并去除离群点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圆角 4"/>
          <p:cNvSpPr/>
          <p:nvPr/>
        </p:nvSpPr>
        <p:spPr>
          <a:xfrm>
            <a:off x="261258" y="219529"/>
            <a:ext cx="11669484" cy="6418942"/>
          </a:xfrm>
          <a:prstGeom prst="roundRect">
            <a:avLst>
              <a:gd name="adj" fmla="val 454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rot="16200000">
            <a:off x="656905" y="1629096"/>
            <a:ext cx="2808514" cy="3599808"/>
            <a:chOff x="5047737" y="219528"/>
            <a:chExt cx="2086286" cy="2674094"/>
          </a:xfrm>
        </p:grpSpPr>
        <p:sp>
          <p:nvSpPr>
            <p:cNvPr id="12" name="矩形: 圆顶角 11"/>
            <p:cNvSpPr/>
            <p:nvPr/>
          </p:nvSpPr>
          <p:spPr>
            <a:xfrm rot="10800000">
              <a:off x="5047737" y="219528"/>
              <a:ext cx="2086286" cy="2674094"/>
            </a:xfrm>
            <a:prstGeom prst="round2SameRect">
              <a:avLst>
                <a:gd name="adj1" fmla="val 50000"/>
                <a:gd name="adj2" fmla="val 0"/>
              </a:avLst>
            </a:prstGeom>
            <a:solidFill>
              <a:srgbClr val="1C4372"/>
            </a:solidFill>
            <a:ln>
              <a:noFill/>
            </a:ln>
            <a:effectLst>
              <a:outerShdw blurRad="50800" dist="38100" dir="16200000" sx="99000" sy="99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342280" y="1140465"/>
              <a:ext cx="1528882" cy="1531978"/>
              <a:chOff x="10176134" y="157468"/>
              <a:chExt cx="1773386" cy="1776980"/>
            </a:xfrm>
            <a:solidFill>
              <a:schemeClr val="bg1"/>
            </a:solidFill>
            <a:effectLst/>
          </p:grpSpPr>
          <p:sp>
            <p:nvSpPr>
              <p:cNvPr id="21" name="椭圆 80"/>
              <p:cNvSpPr/>
              <p:nvPr/>
            </p:nvSpPr>
            <p:spPr bwMode="auto">
              <a:xfrm>
                <a:off x="10176134" y="157468"/>
                <a:ext cx="1773386" cy="1776980"/>
              </a:xfrm>
              <a:prstGeom prst="ellipse">
                <a:avLst/>
              </a:prstGeom>
              <a:grp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10638670" y="749095"/>
                <a:ext cx="823442" cy="585626"/>
                <a:chOff x="1743075" y="720725"/>
                <a:chExt cx="5573713" cy="3963988"/>
              </a:xfrm>
              <a:grpFill/>
            </p:grpSpPr>
            <p:sp>
              <p:nvSpPr>
                <p:cNvPr id="16"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7"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8"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grpSp>
      </p:grpSp>
      <p:sp>
        <p:nvSpPr>
          <p:cNvPr id="36" name="文本框 35"/>
          <p:cNvSpPr txBox="1"/>
          <p:nvPr/>
        </p:nvSpPr>
        <p:spPr>
          <a:xfrm>
            <a:off x="1232722" y="2644170"/>
            <a:ext cx="2676308" cy="1569660"/>
          </a:xfrm>
          <a:prstGeom prst="rect">
            <a:avLst/>
          </a:prstGeom>
          <a:noFill/>
          <a:ln>
            <a:noFill/>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04</a:t>
            </a:r>
            <a:endParaRPr lang="zh-CN" altLang="en-US" sz="9600" b="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2" name="矩形 81"/>
          <p:cNvSpPr/>
          <p:nvPr/>
        </p:nvSpPr>
        <p:spPr>
          <a:xfrm>
            <a:off x="5589582" y="2793996"/>
            <a:ext cx="2954655" cy="929293"/>
          </a:xfrm>
          <a:prstGeom prst="rect">
            <a:avLst/>
          </a:prstGeom>
        </p:spPr>
        <p:txBody>
          <a:bodyPr wrap="none">
            <a:spAutoFit/>
          </a:bodyPr>
          <a:lstStyle/>
          <a:p>
            <a:pPr>
              <a:lnSpc>
                <a:spcPct val="175000"/>
              </a:lnSpc>
            </a:pPr>
            <a:r>
              <a:rPr lang="zh-CN" altLang="en-US" sz="3600" dirty="0">
                <a:solidFill>
                  <a:srgbClr val="1C4372"/>
                </a:solidFill>
                <a:latin typeface="微软雅黑" panose="020B0503020204020204" pitchFamily="34" charset="-122"/>
                <a:ea typeface="微软雅黑" panose="020B0503020204020204" pitchFamily="34" charset="-122"/>
              </a:rPr>
              <a:t>代码实践展示</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316</Words>
  <Application>Microsoft Office PowerPoint</Application>
  <PresentationFormat>宽屏</PresentationFormat>
  <Paragraphs>60</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方正清刻本悦宋简体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智宇 魏</cp:lastModifiedBy>
  <cp:revision>17</cp:revision>
  <dcterms:created xsi:type="dcterms:W3CDTF">2018-04-04T02:22:00Z</dcterms:created>
  <dcterms:modified xsi:type="dcterms:W3CDTF">2024-06-21T15:08:11Z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