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2" r:id="rId4"/>
    <p:sldId id="257" r:id="rId5"/>
    <p:sldId id="262" r:id="rId6"/>
    <p:sldId id="263" r:id="rId7"/>
    <p:sldId id="258" r:id="rId8"/>
    <p:sldId id="264" r:id="rId9"/>
    <p:sldId id="259" r:id="rId10"/>
    <p:sldId id="265" r:id="rId11"/>
    <p:sldId id="260" r:id="rId12"/>
    <p:sldId id="266" r:id="rId13"/>
    <p:sldId id="261" r:id="rId14"/>
    <p:sldId id="269" r:id="rId15"/>
    <p:sldId id="26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F041-F39D-69A6-0C00-38638EEA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FE1-CF70-1D54-0DDD-FE11365C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CFAA-E85F-E974-AA02-785918B8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BCF2-484C-A96E-118F-5DE09441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987B-1B07-5526-ACD7-06DC2124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02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7EBE-8F23-AED6-D0FA-FCE98E80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C509E-68ED-F958-3CA0-BF4961CF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3FA8-56A5-C4DD-75B0-47E16E9F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168E-2A39-EBC8-D0C7-A9C38D36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CA13-C3D9-799C-CF3E-C7B15585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82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B76B1-782D-7DA3-0457-B88115180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FCFCB-2B2D-38AB-B7BD-D0E6BEB01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2F2F-1AAA-9D4E-2F5B-9323260A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D774-1B39-0B93-E053-6D0D9AD9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27DF-FA6B-4F5B-7A69-4725A5A1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3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2EA7-59E3-BDFD-2ACF-0E622B0A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AD27-06D1-08A5-D52B-601D97AA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E520-732E-7304-2001-4FE7CDE3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C026D-6020-AAFC-A9EE-8C35E2E3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1FA3-FD51-A9E9-65F6-A01B66FC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57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1590-14AF-5A95-B15B-82EBB01E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C252A-EA1F-A363-0584-559867548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2F7B-8707-F6B9-6BAA-E66593DE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C102-A2D3-7DF7-6C64-F2B8BAFF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F6E2-EF54-6F4B-88C9-9B029934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EBE-6289-1D57-FBC9-29D7D3A3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7E6C-FEBC-AC86-6760-40BED31D8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8F98E-31B5-B5E8-1F89-ADBC3104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CF6C-937E-7358-38F9-0FD01E35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AB66F-2A72-7BBD-3098-8F198907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AF737-3BA7-EB40-1758-3D1022DC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01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4425-9F93-EEEC-60FA-12B1DCAD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BE60-E107-27D5-FA25-20418324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84CD9-71B0-2D58-9065-F766C447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776BF-9235-EDDC-11E6-59212F005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1F4F9-3553-F5BE-A7B2-AB4AD2FC1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0D4AF-E14D-69C0-0801-AC951859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DCAA7-9855-582C-3642-E3AD64BE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D0952-8CE7-9471-EB3A-96F18C81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00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3F33-DB75-FE93-D3B4-BDFB3D7A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AE15-9375-246D-EA0A-F4D1D196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BE3B4-9054-7330-9AD0-40BD0DD2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5FD8-1B02-D645-E381-5178CD71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92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88B6E-31CE-BAF9-7C32-181E89CF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792D9-53D4-90C8-3996-8269356C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979C3-CBCB-0816-3B9D-EB584AA1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7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163F-B91D-7AFA-396E-C0474D0A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2C46-0441-BE67-5AB8-00C43209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4545F-9CAE-252D-DB97-99B65EB5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4875-CF2B-3DED-2B3D-873E4918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12C03-AEFE-04AE-6FC2-DA7E0B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F13DF-7F57-3838-A863-8C51F08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00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1D9-5EB8-1DCC-2318-1AEE5896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71BC-8475-D87A-DEBE-C90C531B7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4243-7C39-2EEF-95D2-047CF3BE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32B0F-6868-13C5-658A-4BEAAC21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5D7A-48F9-0DE0-9B8B-9BD85542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B1719-211F-2951-6C33-1733536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32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53999-8650-C5F2-67BB-71F5FEDE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2A8C-B873-4048-22AB-20E3ACAD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C59A8-6459-DAA2-F89B-4B6652725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12E92-1F46-434C-B327-3371007FC1C0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7833-52EE-ACFC-A5F7-C074F2222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781B-FE29-1CE4-1961-752441C65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EC0D2-6A15-439A-86AC-9E88D30CAE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43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ontainer with dirt inside&#10;&#10;Description automatically generated">
            <a:extLst>
              <a:ext uri="{FF2B5EF4-FFF2-40B4-BE49-F238E27FC236}">
                <a16:creationId xmlns:a16="http://schemas.microsoft.com/office/drawing/2014/main" id="{07CF5097-8EF8-1C9A-1726-91FF991D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 b="21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A7B46-6A69-7624-B265-0BEC4CE0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093231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sz="36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April to 8 April</a:t>
            </a:r>
            <a:endParaRPr lang="en-SG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7AD92-F758-DD58-57AA-8FCBCB46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5845449"/>
            <a:ext cx="6931319" cy="893306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start: 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6:51 pm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(Thursday)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Data Point measured is at: 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7:01pm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stopped at about: 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1:10 pm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(Monday)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447C63-4923-B8C9-B91B-A01594F7775E}"/>
              </a:ext>
            </a:extLst>
          </p:cNvPr>
          <p:cNvSpPr/>
          <p:nvPr/>
        </p:nvSpPr>
        <p:spPr>
          <a:xfrm>
            <a:off x="179109" y="188537"/>
            <a:ext cx="3019005" cy="6881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Container #2</a:t>
            </a:r>
            <a:endParaRPr lang="en-SG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0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9CCA17-CFAF-37A0-6755-425F35FF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Relative Humidity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205EE-7069-878B-E596-A689306E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6" y="5277684"/>
            <a:ext cx="4919133" cy="775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Parameter did not drop below </a:t>
            </a:r>
            <a:r>
              <a:rPr lang="en-US" sz="2400" u="sng" dirty="0">
                <a:solidFill>
                  <a:srgbClr val="FF0000"/>
                </a:solidFill>
              </a:rPr>
              <a:t>40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%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A close-up of ice&#10;&#10;Description automatically generated">
            <a:extLst>
              <a:ext uri="{FF2B5EF4-FFF2-40B4-BE49-F238E27FC236}">
                <a16:creationId xmlns:a16="http://schemas.microsoft.com/office/drawing/2014/main" id="{8D4C5D35-F579-B4F1-90BA-0A5FED9C8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048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9E59C-5E58-5CED-6F81-F611AEEF6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83" t="2429" r="3713" b="3349"/>
          <a:stretch/>
        </p:blipFill>
        <p:spPr>
          <a:xfrm>
            <a:off x="112824" y="1039305"/>
            <a:ext cx="11966352" cy="47793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E13F85-BAC8-9B9D-4D93-C33B55F4D1DE}"/>
              </a:ext>
            </a:extLst>
          </p:cNvPr>
          <p:cNvSpPr txBox="1">
            <a:spLocks/>
          </p:cNvSpPr>
          <p:nvPr/>
        </p:nvSpPr>
        <p:spPr>
          <a:xfrm>
            <a:off x="149402" y="5791992"/>
            <a:ext cx="11886564" cy="106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Relative Humidity is lowest when the Sun is at its peak.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A44286-4C91-7168-8E5D-D5B5EF3D133B}"/>
              </a:ext>
            </a:extLst>
          </p:cNvPr>
          <p:cNvSpPr txBox="1">
            <a:spLocks/>
          </p:cNvSpPr>
          <p:nvPr/>
        </p:nvSpPr>
        <p:spPr>
          <a:xfrm>
            <a:off x="149402" y="-26701"/>
            <a:ext cx="11886564" cy="106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Relative Humidity exhibits a decreasing trend.</a:t>
            </a:r>
            <a:endParaRPr lang="en-SG" sz="3600" dirty="0"/>
          </a:p>
          <a:p>
            <a:r>
              <a:rPr lang="en-US" sz="3600" dirty="0"/>
              <a:t>(Enclosed with ventilation)</a:t>
            </a:r>
            <a:endParaRPr lang="en-SG" sz="3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60CF983E-4D2E-0747-2C18-4AE7F3E63E0F}"/>
              </a:ext>
            </a:extLst>
          </p:cNvPr>
          <p:cNvSpPr/>
          <p:nvPr/>
        </p:nvSpPr>
        <p:spPr>
          <a:xfrm>
            <a:off x="8839200" y="2238375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19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Drops of water">
            <a:extLst>
              <a:ext uri="{FF2B5EF4-FFF2-40B4-BE49-F238E27FC236}">
                <a16:creationId xmlns:a16="http://schemas.microsoft.com/office/drawing/2014/main" id="{A7F57816-622A-855E-3BBE-70872D2D1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3623" b="137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5A5D13-FE65-233A-EB18-527AC5E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Moisture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36B0A6-F8D3-848E-947C-158F5A5C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0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00C21-5B3E-AB47-441A-8BE94797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59" t="3235" r="4430" b="5218"/>
          <a:stretch/>
        </p:blipFill>
        <p:spPr>
          <a:xfrm>
            <a:off x="113168" y="995706"/>
            <a:ext cx="11965663" cy="48665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972201B-9588-6401-CF01-2ECFC6B0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8" y="1"/>
            <a:ext cx="11886564" cy="1066006"/>
          </a:xfrm>
        </p:spPr>
        <p:txBody>
          <a:bodyPr>
            <a:normAutofit/>
          </a:bodyPr>
          <a:lstStyle/>
          <a:p>
            <a:r>
              <a:rPr lang="en-US" sz="3600" dirty="0"/>
              <a:t>Moisture Content in Substrate slowly decreases</a:t>
            </a:r>
            <a:endParaRPr lang="en-SG" sz="3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FA77AE-52C5-248C-6787-D2F11DB03844}"/>
              </a:ext>
            </a:extLst>
          </p:cNvPr>
          <p:cNvSpPr txBox="1">
            <a:spLocks/>
          </p:cNvSpPr>
          <p:nvPr/>
        </p:nvSpPr>
        <p:spPr>
          <a:xfrm>
            <a:off x="113168" y="5791993"/>
            <a:ext cx="11886564" cy="106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Moisture Readings for </a:t>
            </a:r>
            <a:r>
              <a:rPr lang="en-US" sz="3600" dirty="0">
                <a:solidFill>
                  <a:schemeClr val="accent2"/>
                </a:solidFill>
              </a:rPr>
              <a:t>Bottom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2"/>
                </a:solidFill>
              </a:rPr>
              <a:t>Top</a:t>
            </a:r>
            <a:r>
              <a:rPr lang="en-US" sz="3600" dirty="0"/>
              <a:t> Containers indicates dryer moisture level… Likely sensor not place deep enough or in a location that is not in good contact with substrate</a:t>
            </a:r>
            <a:endParaRPr lang="en-SG" sz="3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E427504-409A-A5F0-3356-FCE3208B24FF}"/>
              </a:ext>
            </a:extLst>
          </p:cNvPr>
          <p:cNvSpPr/>
          <p:nvPr/>
        </p:nvSpPr>
        <p:spPr>
          <a:xfrm>
            <a:off x="8839200" y="2404612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43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urple background with dots and lines&#10;&#10;Description automatically generated">
            <a:extLst>
              <a:ext uri="{FF2B5EF4-FFF2-40B4-BE49-F238E27FC236}">
                <a16:creationId xmlns:a16="http://schemas.microsoft.com/office/drawing/2014/main" id="{14E2C616-99C2-787E-27EF-AE5CE9B9E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232" b="11182"/>
          <a:stretch/>
        </p:blipFill>
        <p:spPr>
          <a:xfrm>
            <a:off x="2572378" y="0"/>
            <a:ext cx="9454384" cy="53180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C47E04-0B7B-3866-04C6-BCE8E99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0" y="439651"/>
            <a:ext cx="9875520" cy="14143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dirty="0">
                <a:solidFill>
                  <a:srgbClr val="FFFFFF"/>
                </a:solidFill>
              </a:rPr>
              <a:t>pH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0BBE9-3943-8192-C10F-7E6B67C5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4" name="Picture 2" descr="Water Quality 101: What Is pH in Water Testing?">
            <a:extLst>
              <a:ext uri="{FF2B5EF4-FFF2-40B4-BE49-F238E27FC236}">
                <a16:creationId xmlns:a16="http://schemas.microsoft.com/office/drawing/2014/main" id="{EC97A77E-5BFB-F5C8-1E12-68FDF698B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699" y="1578439"/>
            <a:ext cx="9053158" cy="51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4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6C1998-2375-BCC0-B708-7769DCE4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8" y="1"/>
            <a:ext cx="11886564" cy="1066006"/>
          </a:xfrm>
        </p:spPr>
        <p:txBody>
          <a:bodyPr>
            <a:normAutofit/>
          </a:bodyPr>
          <a:lstStyle/>
          <a:p>
            <a:r>
              <a:rPr lang="en-US" sz="3600" dirty="0"/>
              <a:t>Not sure why the pH value is able to spike this large</a:t>
            </a:r>
            <a:endParaRPr lang="en-SG" sz="3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318F25-F0F5-D557-1278-1F607080F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62026"/>
            <a:ext cx="12168899" cy="484833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577070A-EB0C-D8A5-AF59-F63646830526}"/>
              </a:ext>
            </a:extLst>
          </p:cNvPr>
          <p:cNvSpPr txBox="1">
            <a:spLocks/>
          </p:cNvSpPr>
          <p:nvPr/>
        </p:nvSpPr>
        <p:spPr>
          <a:xfrm>
            <a:off x="0" y="5864647"/>
            <a:ext cx="12192000" cy="993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pH value does not increase gradually like experiment in phase 1</a:t>
            </a:r>
            <a:endParaRPr lang="en-SG" sz="3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F359D74-5321-1152-AF45-702AA146137B}"/>
              </a:ext>
            </a:extLst>
          </p:cNvPr>
          <p:cNvSpPr/>
          <p:nvPr/>
        </p:nvSpPr>
        <p:spPr>
          <a:xfrm>
            <a:off x="8858250" y="3600450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27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Molecules">
            <a:extLst>
              <a:ext uri="{FF2B5EF4-FFF2-40B4-BE49-F238E27FC236}">
                <a16:creationId xmlns:a16="http://schemas.microsoft.com/office/drawing/2014/main" id="{81239E18-DACE-D5A6-B76D-5602DA9EAA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157" b="57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2E389B-6438-6D87-954F-61B5ED9D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Methane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7DE035-6BFC-A03F-3C27-FD3615C3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4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313BF1-98C8-57A0-6E90-906B2C4C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8" y="1"/>
            <a:ext cx="11886564" cy="1066006"/>
          </a:xfrm>
        </p:spPr>
        <p:txBody>
          <a:bodyPr>
            <a:normAutofit/>
          </a:bodyPr>
          <a:lstStyle/>
          <a:p>
            <a:r>
              <a:rPr lang="en-US" sz="3600" dirty="0"/>
              <a:t>Methane reading has a positive upward trend (?)</a:t>
            </a:r>
            <a:endParaRPr lang="en-SG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706880-B278-A3D4-28CD-10306532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352"/>
            <a:ext cx="12192000" cy="48712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2579B31-9ADD-EA2A-D081-C647B54ED72C}"/>
              </a:ext>
            </a:extLst>
          </p:cNvPr>
          <p:cNvSpPr txBox="1">
            <a:spLocks/>
          </p:cNvSpPr>
          <p:nvPr/>
        </p:nvSpPr>
        <p:spPr>
          <a:xfrm>
            <a:off x="0" y="5864647"/>
            <a:ext cx="12192000" cy="993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Methane readings is highest after 12pm, evening (6pm) drops. </a:t>
            </a:r>
          </a:p>
          <a:p>
            <a:r>
              <a:rPr lang="en-US" sz="3600" dirty="0"/>
              <a:t>Except for 8-DOL (Sunday) and 9-DOL (Monday)</a:t>
            </a:r>
            <a:endParaRPr lang="en-SG" sz="3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3CF86CD-26DF-4A10-2A14-43A002F83043}"/>
              </a:ext>
            </a:extLst>
          </p:cNvPr>
          <p:cNvSpPr/>
          <p:nvPr/>
        </p:nvSpPr>
        <p:spPr>
          <a:xfrm>
            <a:off x="8877300" y="1628775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02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5F0-729E-7859-DC5E-6136AA82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Parameters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AE84-C68D-FE0E-92B2-CC2507A3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Air Temperature (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°C</a:t>
            </a:r>
            <a:r>
              <a:rPr lang="en-US" dirty="0"/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Temperature in Substrate (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°C</a:t>
            </a:r>
            <a:r>
              <a:rPr lang="en-US" dirty="0"/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Relative Humidity (%)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Moisture Content (Only </a:t>
            </a:r>
            <a:r>
              <a:rPr lang="en-US" u="sng" dirty="0">
                <a:solidFill>
                  <a:srgbClr val="FF0000"/>
                </a:solidFill>
              </a:rPr>
              <a:t>Middle</a:t>
            </a:r>
            <a:r>
              <a:rPr lang="en-US" dirty="0"/>
              <a:t> Container, </a:t>
            </a:r>
            <a:r>
              <a:rPr lang="en-US" dirty="0">
                <a:solidFill>
                  <a:schemeClr val="accent2"/>
                </a:solidFill>
              </a:rPr>
              <a:t>Top</a:t>
            </a:r>
            <a:r>
              <a:rPr lang="en-US" dirty="0"/>
              <a:t> &amp; </a:t>
            </a:r>
            <a:r>
              <a:rPr lang="en-US" dirty="0">
                <a:solidFill>
                  <a:schemeClr val="accent2"/>
                </a:solidFill>
              </a:rPr>
              <a:t>Bottom</a:t>
            </a:r>
            <a:r>
              <a:rPr lang="en-US" dirty="0"/>
              <a:t> Readings are </a:t>
            </a:r>
            <a:r>
              <a:rPr lang="en-US" dirty="0">
                <a:highlight>
                  <a:srgbClr val="FFFF00"/>
                </a:highlight>
              </a:rPr>
              <a:t>invalid</a:t>
            </a:r>
            <a:r>
              <a:rPr lang="en-US" dirty="0"/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pH Value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Methane (ppm)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107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4459-2311-7FE1-40CA-F520B783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85694"/>
            <a:ext cx="10515600" cy="1325563"/>
          </a:xfrm>
        </p:spPr>
        <p:txBody>
          <a:bodyPr/>
          <a:lstStyle/>
          <a:p>
            <a:r>
              <a:rPr lang="en-US" dirty="0"/>
              <a:t>Fan Speed Increased to 40% on Sunday, Time: 1:31 pm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8D941-CF4A-066C-ABD8-5F9136AC8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411257"/>
            <a:ext cx="11772900" cy="4680241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B2932BE-7795-8556-DBC2-65685E63C3BF}"/>
              </a:ext>
            </a:extLst>
          </p:cNvPr>
          <p:cNvSpPr/>
          <p:nvPr/>
        </p:nvSpPr>
        <p:spPr>
          <a:xfrm>
            <a:off x="8782050" y="2066925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hermometer outdoors">
            <a:extLst>
              <a:ext uri="{FF2B5EF4-FFF2-40B4-BE49-F238E27FC236}">
                <a16:creationId xmlns:a16="http://schemas.microsoft.com/office/drawing/2014/main" id="{5C67786B-156F-F080-AC44-920D5C1E1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0" b="2240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043388-87AC-95EB-00B5-1A40A560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 Temperature (°C)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9CFF2-4B1A-AC5D-0931-3D2EC945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819" y="6059086"/>
            <a:ext cx="7977022" cy="538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Fan speed maintain at 20% PWM, </a:t>
            </a:r>
            <a:r>
              <a:rPr lang="en-US" sz="1600" dirty="0">
                <a:solidFill>
                  <a:srgbClr val="FF0000"/>
                </a:solidFill>
              </a:rPr>
              <a:t>except for one time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 Sunday, temp exceeded Threshold of </a:t>
            </a:r>
            <a:r>
              <a:rPr lang="en-US" sz="1600" u="sng" dirty="0">
                <a:solidFill>
                  <a:srgbClr val="FF0000"/>
                </a:solidFill>
              </a:rPr>
              <a:t>33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°C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1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Content Placeholder 43">
            <a:extLst>
              <a:ext uri="{FF2B5EF4-FFF2-40B4-BE49-F238E27FC236}">
                <a16:creationId xmlns:a16="http://schemas.microsoft.com/office/drawing/2014/main" id="{787BA2B3-EC54-1C79-7548-21113813E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0" t="1710" r="3035" b="3464"/>
          <a:stretch/>
        </p:blipFill>
        <p:spPr>
          <a:xfrm>
            <a:off x="152718" y="1066006"/>
            <a:ext cx="11886564" cy="4725988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DC4DDA90-9AB5-C7DE-2356-ABEDE837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8" y="1"/>
            <a:ext cx="11886564" cy="10660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Readings at (</a:t>
            </a:r>
            <a:r>
              <a:rPr lang="en-US" sz="3600" b="1" u="sng" dirty="0"/>
              <a:t>Inlet</a:t>
            </a:r>
            <a:r>
              <a:rPr lang="en-US" sz="3600" dirty="0"/>
              <a:t>) &amp; (</a:t>
            </a:r>
            <a:r>
              <a:rPr lang="en-US" sz="3600" b="1" u="sng" dirty="0"/>
              <a:t>Outlet</a:t>
            </a:r>
            <a:r>
              <a:rPr lang="en-US" sz="3600" dirty="0"/>
              <a:t>) does not appear to have large difference</a:t>
            </a:r>
            <a:endParaRPr lang="en-SG" sz="3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D31901D-D2B7-4C2C-1B12-F4180F0F90C8}"/>
              </a:ext>
            </a:extLst>
          </p:cNvPr>
          <p:cNvSpPr/>
          <p:nvPr/>
        </p:nvSpPr>
        <p:spPr>
          <a:xfrm>
            <a:off x="8791575" y="1752600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58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rmometer outdoors">
            <a:extLst>
              <a:ext uri="{FF2B5EF4-FFF2-40B4-BE49-F238E27FC236}">
                <a16:creationId xmlns:a16="http://schemas.microsoft.com/office/drawing/2014/main" id="{5C67786B-156F-F080-AC44-920D5C1E1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90" b="2240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043388-87AC-95EB-00B5-1A40A560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in Substrate(°C)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9CFF2-4B1A-AC5D-0931-3D2EC945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819" y="6059086"/>
            <a:ext cx="7705195" cy="349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Parameter did not exceed Threshold of </a:t>
            </a:r>
            <a:r>
              <a:rPr lang="en-US" sz="1600" u="sng" dirty="0">
                <a:solidFill>
                  <a:srgbClr val="FF0000"/>
                </a:solidFill>
              </a:rPr>
              <a:t>36</a:t>
            </a:r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°C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2" name="Picture 1" descr="A blue container with dirt inside&#10;&#10;Description automatically generated">
            <a:extLst>
              <a:ext uri="{FF2B5EF4-FFF2-40B4-BE49-F238E27FC236}">
                <a16:creationId xmlns:a16="http://schemas.microsoft.com/office/drawing/2014/main" id="{CC29FAF1-0416-37C8-9452-E93D43D9E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4" t="22835" r="24844" b="16644"/>
          <a:stretch/>
        </p:blipFill>
        <p:spPr>
          <a:xfrm>
            <a:off x="4251489" y="185546"/>
            <a:ext cx="7418895" cy="6672453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472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9B79C0-C70B-3E5A-F83A-551145AF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8" y="1"/>
            <a:ext cx="11886564" cy="1066006"/>
          </a:xfrm>
        </p:spPr>
        <p:txBody>
          <a:bodyPr>
            <a:normAutofit/>
          </a:bodyPr>
          <a:lstStyle/>
          <a:p>
            <a:r>
              <a:rPr lang="en-US" sz="3600" dirty="0"/>
              <a:t>Trend for Temp Readings in all 3 containers are same(?)</a:t>
            </a:r>
            <a:endParaRPr lang="en-SG" sz="3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31BAB6-1078-A1ED-C24F-2A16859DB81D}"/>
              </a:ext>
            </a:extLst>
          </p:cNvPr>
          <p:cNvSpPr txBox="1">
            <a:spLocks/>
          </p:cNvSpPr>
          <p:nvPr/>
        </p:nvSpPr>
        <p:spPr>
          <a:xfrm>
            <a:off x="149402" y="5791992"/>
            <a:ext cx="11886564" cy="106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Temp in the Bottom Container (#1) is slightly </a:t>
            </a:r>
            <a:r>
              <a:rPr lang="en-US" sz="3600" dirty="0">
                <a:highlight>
                  <a:srgbClr val="FFFF00"/>
                </a:highlight>
              </a:rPr>
              <a:t>higher</a:t>
            </a:r>
            <a:r>
              <a:rPr lang="en-US" sz="3600" dirty="0"/>
              <a:t> than rest during the second, third and forth day.</a:t>
            </a:r>
            <a:endParaRPr lang="en-SG" sz="3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88DDCA-3B35-FC7E-6EEE-58608B687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80" t="2252" r="3412" b="4833"/>
          <a:stretch/>
        </p:blipFill>
        <p:spPr>
          <a:xfrm>
            <a:off x="149402" y="981594"/>
            <a:ext cx="11886564" cy="481039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783A24B-61B8-D38B-9F0F-50C91C4A2352}"/>
              </a:ext>
            </a:extLst>
          </p:cNvPr>
          <p:cNvSpPr/>
          <p:nvPr/>
        </p:nvSpPr>
        <p:spPr>
          <a:xfrm>
            <a:off x="8820150" y="2162175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553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3F1626-DD04-BFD7-8CFF-0BB481FC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Placed Both Temperature readings on the same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39930-F7DC-A188-3BF9-DD2DE1A2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91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692757-2A3C-2389-48F1-BD18F65E6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6333"/>
            <a:ext cx="12094951" cy="478533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A48862-7258-46B5-65F1-4036D7F50AD6}"/>
              </a:ext>
            </a:extLst>
          </p:cNvPr>
          <p:cNvSpPr txBox="1">
            <a:spLocks/>
          </p:cNvSpPr>
          <p:nvPr/>
        </p:nvSpPr>
        <p:spPr>
          <a:xfrm>
            <a:off x="149402" y="5791992"/>
            <a:ext cx="11886564" cy="106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Temperature readings display a common pattern ?</a:t>
            </a:r>
            <a:endParaRPr lang="en-SG" sz="36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4FEF6B8-2F25-F937-57DF-E34AF54E55DE}"/>
              </a:ext>
            </a:extLst>
          </p:cNvPr>
          <p:cNvSpPr/>
          <p:nvPr/>
        </p:nvSpPr>
        <p:spPr>
          <a:xfrm>
            <a:off x="8791575" y="1733550"/>
            <a:ext cx="3048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16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319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4th April to 8 April</vt:lpstr>
      <vt:lpstr>List of Parameters</vt:lpstr>
      <vt:lpstr>Fan Speed Increased to 40% on Sunday, Time: 1:31 pm</vt:lpstr>
      <vt:lpstr>Air Temperature (°C)</vt:lpstr>
      <vt:lpstr>Readings at (Inlet) &amp; (Outlet) does not appear to have large difference</vt:lpstr>
      <vt:lpstr>Temperature in Substrate(°C)</vt:lpstr>
      <vt:lpstr>Trend for Temp Readings in all 3 containers are same(?)</vt:lpstr>
      <vt:lpstr>Placed Both Temperature readings on the same Graph</vt:lpstr>
      <vt:lpstr>PowerPoint Presentation</vt:lpstr>
      <vt:lpstr>Relative Humidity</vt:lpstr>
      <vt:lpstr>PowerPoint Presentation</vt:lpstr>
      <vt:lpstr>Moisture Content</vt:lpstr>
      <vt:lpstr>Moisture Content in Substrate slowly decreases</vt:lpstr>
      <vt:lpstr>pH Value</vt:lpstr>
      <vt:lpstr>Not sure why the pH value is able to spike this large</vt:lpstr>
      <vt:lpstr>Methane</vt:lpstr>
      <vt:lpstr>Methane reading has a positive upward trend (?)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April to 8 April</dc:title>
  <dc:creator>Mok Jia Luo</dc:creator>
  <cp:lastModifiedBy>Mok Jia Luo</cp:lastModifiedBy>
  <cp:revision>51</cp:revision>
  <dcterms:created xsi:type="dcterms:W3CDTF">2024-04-08T12:24:48Z</dcterms:created>
  <dcterms:modified xsi:type="dcterms:W3CDTF">2024-04-08T14:07:59Z</dcterms:modified>
</cp:coreProperties>
</file>