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7" r:id="rId4"/>
    <p:sldId id="260" r:id="rId5"/>
    <p:sldId id="295" r:id="rId6"/>
    <p:sldId id="259" r:id="rId7"/>
    <p:sldId id="261" r:id="rId8"/>
    <p:sldId id="262" r:id="rId9"/>
    <p:sldId id="258" r:id="rId10"/>
    <p:sldId id="263" r:id="rId11"/>
    <p:sldId id="264" r:id="rId12"/>
    <p:sldId id="265" r:id="rId13"/>
    <p:sldId id="266" r:id="rId14"/>
    <p:sldId id="294" r:id="rId15"/>
    <p:sldId id="267" r:id="rId16"/>
    <p:sldId id="292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91" r:id="rId27"/>
    <p:sldId id="274" r:id="rId28"/>
    <p:sldId id="268" r:id="rId29"/>
    <p:sldId id="269" r:id="rId30"/>
    <p:sldId id="27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00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7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58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15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79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27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0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71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054B-892A-46CC-9D94-383E0DF7CC88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3A75-ECF8-43B9-8EE4-CEA87DAAB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1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irai@mist.i.u-tokyo.ac.j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0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82.png"/><Relationship Id="rId7" Type="http://schemas.openxmlformats.org/officeDocument/2006/relationships/image" Target="../media/image10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108.png"/><Relationship Id="rId4" Type="http://schemas.openxmlformats.org/officeDocument/2006/relationships/image" Target="../media/image671.png"/><Relationship Id="rId9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7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23.png"/><Relationship Id="rId7" Type="http://schemas.openxmlformats.org/officeDocument/2006/relationships/image" Target="../media/image7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34.png"/><Relationship Id="rId7" Type="http://schemas.openxmlformats.org/officeDocument/2006/relationships/image" Target="../media/image149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48.png"/><Relationship Id="rId4" Type="http://schemas.openxmlformats.org/officeDocument/2006/relationships/image" Target="../media/image135.png"/><Relationship Id="rId9" Type="http://schemas.openxmlformats.org/officeDocument/2006/relationships/image" Target="../media/image1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8448" y="1434662"/>
            <a:ext cx="8458200" cy="777273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幾何数理工学：テンソル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5885" y="2587789"/>
            <a:ext cx="7863053" cy="29511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計数工学科数理情報工学コース</a:t>
            </a:r>
            <a:endParaRPr kumimoji="1" lang="en-US" altLang="ja-JP" dirty="0"/>
          </a:p>
          <a:p>
            <a:r>
              <a:rPr lang="ja-JP" altLang="en-US" dirty="0"/>
              <a:t>平井広志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hirai@mist.i.u-tokyo.ac.jp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授業のページ</a:t>
            </a:r>
            <a:endParaRPr lang="en-US" altLang="ja-JP" dirty="0"/>
          </a:p>
          <a:p>
            <a:r>
              <a:rPr lang="en-US" altLang="ja-JP" dirty="0"/>
              <a:t>http://www.misojiro.t.u-tokyo.ac.jp/~hirai/teaching</a:t>
            </a:r>
          </a:p>
        </p:txBody>
      </p:sp>
    </p:spTree>
    <p:extLst>
      <p:ext uri="{BB962C8B-B14F-4D97-AF65-F5344CB8AC3E}">
        <p14:creationId xmlns:p14="http://schemas.microsoft.com/office/powerpoint/2010/main" val="422900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66AAD-4A2B-4462-B910-B89370B17922}"/>
              </a:ext>
            </a:extLst>
          </p:cNvPr>
          <p:cNvSpPr/>
          <p:nvPr/>
        </p:nvSpPr>
        <p:spPr>
          <a:xfrm>
            <a:off x="487160" y="240481"/>
            <a:ext cx="8040286" cy="2583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16554" y="448825"/>
                <a:ext cx="6125832" cy="530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>
                    <a:latin typeface="Cambria Math" panose="02040503050406030204" pitchFamily="18" charset="0"/>
                  </a:rPr>
                  <a:t>変換則：</a:t>
                </a:r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,  </a:t>
                </a:r>
                <a:r>
                  <a:rPr kumimoji="1" lang="ja-JP" altLang="en-US" sz="2800" dirty="0">
                    <a:latin typeface="Cambria Math" panose="02040503050406030204" pitchFamily="18" charset="0"/>
                  </a:rPr>
                  <a:t>座標系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4" y="448825"/>
                <a:ext cx="6125832" cy="530594"/>
              </a:xfrm>
              <a:prstGeom prst="rect">
                <a:avLst/>
              </a:prstGeom>
              <a:blipFill>
                <a:blip r:embed="rId2"/>
                <a:stretch>
                  <a:fillRect l="-3483" t="-17241" b="-28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2012731" y="1117469"/>
                <a:ext cx="3951890" cy="596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31" y="1117469"/>
                <a:ext cx="3951890" cy="596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056894" y="1878446"/>
                <a:ext cx="6820610" cy="808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  </m:t>
                          </m:r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p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sSup>
                        <m:s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94" y="1878446"/>
                <a:ext cx="6820610" cy="808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814820" y="3060001"/>
            <a:ext cx="7135440" cy="2529416"/>
            <a:chOff x="487160" y="3108746"/>
            <a:chExt cx="7135440" cy="2529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487160" y="3108746"/>
                  <a:ext cx="5223801" cy="5317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kumimoji="1" lang="en-US" altLang="ja-JP" sz="24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⊗…⊗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60" y="3108746"/>
                  <a:ext cx="5223801" cy="531749"/>
                </a:xfrm>
                <a:prstGeom prst="rect">
                  <a:avLst/>
                </a:prstGeom>
                <a:blipFill>
                  <a:blip r:embed="rId5"/>
                  <a:stretch>
                    <a:fillRect b="-229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188274" y="3998864"/>
                  <a:ext cx="6011389" cy="634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p>
                        </m:sSub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kumimoji="1"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sSubSup>
                                  <m:sSub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p>
                            </m:sSub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m:rPr>
                            <m:nor/>
                          </m:rPr>
                          <a:rPr kumimoji="1" lang="en-US" altLang="ja-JP" sz="24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⊗…⊗</m:t>
                        </m:r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  <m:sup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p>
                        </m:sSub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274" y="3998864"/>
                  <a:ext cx="6011389" cy="6346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188274" y="5024276"/>
                  <a:ext cx="6434326" cy="6138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kumimoji="1"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sSubSup>
                                  <m:sSub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sSubSup>
                                  <m:sSub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p>
                            </m:sSub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kumimoji="1"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b>
                              <m:sup>
                                <m:sSubSup>
                                  <m:sSub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p>
                            </m:sSub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m:rPr>
                            <m:nor/>
                          </m:rPr>
                          <a:rPr kumimoji="1" lang="en-US" altLang="ja-JP" sz="24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⊗…⊗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274" y="5024276"/>
                  <a:ext cx="6434326" cy="613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B4EB84-1EE2-4B00-80FF-DEAA46A307D9}"/>
                  </a:ext>
                </a:extLst>
              </p:cNvPr>
              <p:cNvSpPr txBox="1"/>
              <p:nvPr/>
            </p:nvSpPr>
            <p:spPr>
              <a:xfrm>
                <a:off x="814820" y="6009116"/>
                <a:ext cx="7465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反変テンソル  ＝  変換則 </a:t>
                </a:r>
                <a:r>
                  <a:rPr kumimoji="1" lang="en-US" altLang="ja-JP" sz="2400" dirty="0">
                    <a:latin typeface="+mn-ea"/>
                  </a:rPr>
                  <a:t>(</a:t>
                </a:r>
                <a:r>
                  <a:rPr kumimoji="1" lang="ja-JP" altLang="en-US" sz="2400" dirty="0">
                    <a:latin typeface="+mn-ea"/>
                  </a:rPr>
                  <a:t>反変</a:t>
                </a:r>
                <a:r>
                  <a:rPr kumimoji="1" lang="en-US" altLang="ja-JP" sz="2400" dirty="0">
                    <a:latin typeface="+mn-ea"/>
                  </a:rPr>
                  <a:t>)</a:t>
                </a:r>
                <a:r>
                  <a:rPr kumimoji="1" lang="ja-JP" altLang="en-US" sz="2400" dirty="0">
                    <a:latin typeface="+mn-ea"/>
                  </a:rPr>
                  <a:t>を満たす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+mn-ea"/>
                  </a:rPr>
                  <a:t> </a:t>
                </a: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B4EB84-1EE2-4B00-80FF-DEAA46A3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20" y="6009116"/>
                <a:ext cx="7465313" cy="369332"/>
              </a:xfrm>
              <a:prstGeom prst="rect">
                <a:avLst/>
              </a:prstGeom>
              <a:blipFill>
                <a:blip r:embed="rId8"/>
                <a:stretch>
                  <a:fillRect l="-2533" t="-2666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555477" y="542856"/>
                <a:ext cx="6586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階共変テンソル空間</a:t>
                </a: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77" y="542856"/>
                <a:ext cx="6586996" cy="430887"/>
              </a:xfrm>
              <a:prstGeom prst="rect">
                <a:avLst/>
              </a:prstGeom>
              <a:blipFill>
                <a:blip r:embed="rId2"/>
                <a:stretch>
                  <a:fillRect t="-23944" r="-2035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508180" y="1474905"/>
                <a:ext cx="7302192" cy="424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b="0" dirty="0"/>
                  <a:t>基底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0" y="1474905"/>
                <a:ext cx="7302192" cy="424283"/>
              </a:xfrm>
              <a:prstGeom prst="rect">
                <a:avLst/>
              </a:prstGeom>
              <a:blipFill>
                <a:blip r:embed="rId3"/>
                <a:stretch>
                  <a:fillRect l="-2504" t="-14286" b="-3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605697" y="2170704"/>
                <a:ext cx="2186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dirty="0" smtClean="0">
                        <a:latin typeface="Cambria Math" panose="02040503050406030204" pitchFamily="18" charset="0"/>
                      </a:rPr>
                      <m:t>双対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基底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97" y="2170704"/>
                <a:ext cx="2186496" cy="369332"/>
              </a:xfrm>
              <a:prstGeom prst="rect">
                <a:avLst/>
              </a:prstGeom>
              <a:blipFill>
                <a:blip r:embed="rId4"/>
                <a:stretch>
                  <a:fillRect l="-3631" t="-22951" r="-7542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46302" y="3573284"/>
                <a:ext cx="5680850" cy="604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⊗…⊗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02" y="3573284"/>
                <a:ext cx="5680850" cy="604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 rot="5400000">
                <a:off x="1657596" y="3140044"/>
                <a:ext cx="3029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∋</m:t>
                      </m:r>
                    </m:oMath>
                  </m:oMathPara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57596" y="3140044"/>
                <a:ext cx="30296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508180" y="2676027"/>
                <a:ext cx="28217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⊗…⊗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0" y="2676027"/>
                <a:ext cx="2821735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835238" y="5637495"/>
                <a:ext cx="3369640" cy="512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×…×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38" y="5637495"/>
                <a:ext cx="3369640" cy="512576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00267" y="4958813"/>
                <a:ext cx="3888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800" dirty="0">
                    <a:latin typeface="Cambria Math" panose="02040503050406030204" pitchFamily="18" charset="0"/>
                  </a:rPr>
                  <a:t>座標系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による座標表示</a:t>
                </a:r>
                <a:r>
                  <a:rPr kumimoji="1" lang="en-US" altLang="ja-JP" sz="28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67" y="4958813"/>
                <a:ext cx="3888885" cy="430887"/>
              </a:xfrm>
              <a:prstGeom prst="rect">
                <a:avLst/>
              </a:prstGeom>
              <a:blipFill>
                <a:blip r:embed="rId9"/>
                <a:stretch>
                  <a:fillRect l="-5486" t="-29577" r="-4075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7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FFC034-B61F-42F3-9BCC-744BFC77ACE8}"/>
              </a:ext>
            </a:extLst>
          </p:cNvPr>
          <p:cNvSpPr/>
          <p:nvPr/>
        </p:nvSpPr>
        <p:spPr>
          <a:xfrm>
            <a:off x="487160" y="240482"/>
            <a:ext cx="7864360" cy="2143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16554" y="448825"/>
                <a:ext cx="6194149" cy="530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>
                    <a:latin typeface="Cambria Math" panose="02040503050406030204" pitchFamily="18" charset="0"/>
                  </a:rPr>
                  <a:t>変換則：</a:t>
                </a:r>
                <a14:m>
                  <m:oMath xmlns:m="http://schemas.openxmlformats.org/officeDocument/2006/math">
                    <m:r>
                      <a:rPr kumimoji="1" lang="en-US" altLang="ja-JP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sSup>
                      <m:sSup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,  </a:t>
                </a:r>
                <a:r>
                  <a:rPr kumimoji="1" lang="ja-JP" altLang="en-US" sz="2800" dirty="0">
                    <a:latin typeface="Cambria Math" panose="02040503050406030204" pitchFamily="18" charset="0"/>
                  </a:rPr>
                  <a:t>座標系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4" y="448825"/>
                <a:ext cx="6194149" cy="530594"/>
              </a:xfrm>
              <a:prstGeom prst="rect">
                <a:avLst/>
              </a:prstGeom>
              <a:blipFill>
                <a:blip r:embed="rId2"/>
                <a:stretch>
                  <a:fillRect l="-3445" t="-17241" b="-28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062149" y="1432932"/>
                <a:ext cx="6820610" cy="770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49" y="1432932"/>
                <a:ext cx="6820610" cy="770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919688" y="393283"/>
                <a:ext cx="39518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688" y="393283"/>
                <a:ext cx="39518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661238" y="2537015"/>
            <a:ext cx="6112109" cy="3274643"/>
            <a:chOff x="829237" y="3022477"/>
            <a:chExt cx="6112109" cy="3274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/>
                <p:cNvSpPr/>
                <p:nvPr/>
              </p:nvSpPr>
              <p:spPr>
                <a:xfrm>
                  <a:off x="1002658" y="3022477"/>
                  <a:ext cx="4141647" cy="562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6" name="正方形/長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58" y="3022477"/>
                  <a:ext cx="4141647" cy="562975"/>
                </a:xfrm>
                <a:prstGeom prst="rect">
                  <a:avLst/>
                </a:prstGeom>
                <a:blipFill>
                  <a:blip r:embed="rId5"/>
                  <a:stretch>
                    <a:fillRect b="-21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2094418" y="3861159"/>
                  <a:ext cx="4290212" cy="6737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b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418" y="3861159"/>
                  <a:ext cx="4290212" cy="6737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2083671" y="4673991"/>
                  <a:ext cx="4857675" cy="6737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b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671" y="4673991"/>
                  <a:ext cx="4857675" cy="6737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2094418" y="5623409"/>
                  <a:ext cx="3574568" cy="6737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</m:sSub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418" y="5623409"/>
                  <a:ext cx="3574568" cy="6737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テキスト ボックス 9"/>
            <p:cNvSpPr txBox="1"/>
            <p:nvPr/>
          </p:nvSpPr>
          <p:spPr>
            <a:xfrm>
              <a:off x="829237" y="4419765"/>
              <a:ext cx="128240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2000" dirty="0">
                  <a:latin typeface="Cambria Math" panose="02040503050406030204" pitchFamily="18" charset="0"/>
                </a:rPr>
                <a:t>多重線形性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10C5922-DD36-4E3F-A75E-AC03DB444054}"/>
                  </a:ext>
                </a:extLst>
              </p:cNvPr>
              <p:cNvSpPr txBox="1"/>
              <p:nvPr/>
            </p:nvSpPr>
            <p:spPr>
              <a:xfrm>
                <a:off x="828370" y="6087365"/>
                <a:ext cx="7523150" cy="599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共変テンソル  ＝  変換則 </a:t>
                </a:r>
                <a:r>
                  <a:rPr kumimoji="1" lang="en-US" altLang="ja-JP" sz="2400" dirty="0">
                    <a:latin typeface="+mn-ea"/>
                  </a:rPr>
                  <a:t>(</a:t>
                </a:r>
                <a:r>
                  <a:rPr kumimoji="1" lang="ja-JP" altLang="en-US" sz="2400" dirty="0">
                    <a:latin typeface="+mn-ea"/>
                  </a:rPr>
                  <a:t>共変</a:t>
                </a:r>
                <a:r>
                  <a:rPr kumimoji="1" lang="en-US" altLang="ja-JP" sz="2400" dirty="0">
                    <a:latin typeface="+mn-ea"/>
                  </a:rPr>
                  <a:t>)</a:t>
                </a:r>
                <a:r>
                  <a:rPr kumimoji="1" lang="ja-JP" altLang="en-US" sz="2400" dirty="0">
                    <a:latin typeface="+mn-ea"/>
                  </a:rPr>
                  <a:t>を満たす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+mn-ea"/>
                  </a:rPr>
                  <a:t> </a:t>
                </a: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10C5922-DD36-4E3F-A75E-AC03DB44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70" y="6087365"/>
                <a:ext cx="7523150" cy="599523"/>
              </a:xfrm>
              <a:prstGeom prst="rect">
                <a:avLst/>
              </a:prstGeom>
              <a:blipFill>
                <a:blip r:embed="rId9"/>
                <a:stretch>
                  <a:fillRect l="-2512" b="-91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7FEE93-F361-4612-B975-D49865BBFC9A}"/>
              </a:ext>
            </a:extLst>
          </p:cNvPr>
          <p:cNvSpPr/>
          <p:nvPr/>
        </p:nvSpPr>
        <p:spPr>
          <a:xfrm>
            <a:off x="508524" y="2777066"/>
            <a:ext cx="7969298" cy="19132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508524" y="816125"/>
                <a:ext cx="79692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階混合テンソル空間</a:t>
                </a: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4" y="816125"/>
                <a:ext cx="7969298" cy="430887"/>
              </a:xfrm>
              <a:prstGeom prst="rect">
                <a:avLst/>
              </a:prstGeom>
              <a:blipFill>
                <a:blip r:embed="rId2"/>
                <a:stretch>
                  <a:fillRect t="-23944" r="-1529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851117" y="398047"/>
                <a:ext cx="2196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Cambria Math" panose="02040503050406030204" pitchFamily="18" charset="0"/>
                  </a:rPr>
                  <a:t>反変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価共変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価</a:t>
                </a: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17" y="398047"/>
                <a:ext cx="2196370" cy="369332"/>
              </a:xfrm>
              <a:prstGeom prst="rect">
                <a:avLst/>
              </a:prstGeom>
              <a:blipFill>
                <a:blip r:embed="rId3"/>
                <a:stretch>
                  <a:fillRect l="-8611" t="-22951" r="-7222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060317" y="1686397"/>
                <a:ext cx="7555530" cy="74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⊗…⊗</m:t>
                      </m:r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⊗…⊗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7" y="1686397"/>
                <a:ext cx="7555530" cy="74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26761" y="2913500"/>
                <a:ext cx="61258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>
                    <a:latin typeface="Cambria Math" panose="02040503050406030204" pitchFamily="18" charset="0"/>
                  </a:rPr>
                  <a:t>変換則：座標系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61" y="2913500"/>
                <a:ext cx="6125832" cy="430887"/>
              </a:xfrm>
              <a:prstGeom prst="rect">
                <a:avLst/>
              </a:prstGeom>
              <a:blipFill>
                <a:blip r:embed="rId5"/>
                <a:stretch>
                  <a:fillRect l="-3582" t="-29577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3179417" y="2777066"/>
                <a:ext cx="3951890" cy="596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17" y="2777066"/>
                <a:ext cx="3951890" cy="596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31073" y="3552071"/>
                <a:ext cx="7608885" cy="884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  </m:t>
                          </m:r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kumimoji="1"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kumimoji="1"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b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3" y="3552071"/>
                <a:ext cx="7608885" cy="884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08524" y="5169922"/>
                <a:ext cx="8513100" cy="1233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000" dirty="0">
                    <a:latin typeface="Cambria Math" panose="02040503050406030204" pitchFamily="18" charset="0"/>
                  </a:rPr>
                  <a:t>記法：</a:t>
                </a:r>
                <a:endParaRPr kumimoji="1" lang="en-US" altLang="ja-JP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ja-JP" alt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ja-JP" sz="2000" dirty="0">
                    <a:latin typeface="Cambria Math" panose="02040503050406030204" pitchFamily="18" charset="0"/>
                  </a:rPr>
                  <a:t>,</a:t>
                </a:r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kumimoji="1" lang="el-GR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ja-JP" altLang="en-US" sz="2000" dirty="0">
                    <a:latin typeface="Cambria Math" panose="02040503050406030204" pitchFamily="18" charset="0"/>
                  </a:rPr>
                  <a:t>などは，座標系</a:t>
                </a:r>
                <a14:m>
                  <m:oMath xmlns:m="http://schemas.openxmlformats.org/officeDocument/2006/math">
                    <m:r>
                      <a:rPr kumimoji="1" lang="ja-JP" alt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ja-JP" altLang="en-US" sz="2000" dirty="0" err="1">
                    <a:latin typeface="Cambria Math" panose="02040503050406030204" pitchFamily="18" charset="0"/>
                  </a:rPr>
                  <a:t>のイン</a:t>
                </a:r>
                <a:r>
                  <a:rPr kumimoji="1" lang="ja-JP" altLang="en-US" sz="2000" dirty="0">
                    <a:latin typeface="Cambria Math" panose="02040503050406030204" pitchFamily="18" charset="0"/>
                  </a:rPr>
                  <a:t>デックス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000" dirty="0">
                    <a:latin typeface="Cambria Math" panose="02040503050406030204" pitchFamily="18" charset="0"/>
                  </a:rPr>
                  <a:t>を動く．</a:t>
                </a:r>
                <a:endParaRPr kumimoji="1" lang="en-US" altLang="ja-JP" sz="200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000" dirty="0">
                    <a:latin typeface="Cambria Math" panose="02040503050406030204" pitchFamily="18" charset="0"/>
                  </a:rPr>
                  <a:t>プライム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sz="2000" dirty="0">
                    <a:latin typeface="Cambria Math" panose="02040503050406030204" pitchFamily="18" charset="0"/>
                  </a:rPr>
                  <a:t> がついているものは，</a:t>
                </a:r>
                <a14:m>
                  <m:oMath xmlns:m="http://schemas.openxmlformats.org/officeDocument/2006/math">
                    <m:r>
                      <a:rPr kumimoji="1" lang="ja-JP" altLang="en-US" sz="2000" i="1" smtClean="0">
                        <a:latin typeface="Cambria Math" panose="02040503050406030204" pitchFamily="18" charset="0"/>
                      </a:rPr>
                      <m:t>別の座標系</m:t>
                    </m:r>
                    <m:r>
                      <a:rPr kumimoji="1" lang="ja-JP" alt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sz="2000" dirty="0">
                    <a:latin typeface="Cambria Math" panose="02040503050406030204" pitchFamily="18" charset="0"/>
                  </a:rPr>
                  <a:t>のもとで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,2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</a:rPr>
                      <m:t>を動く</m:t>
                    </m:r>
                  </m:oMath>
                </a14:m>
                <a:r>
                  <a:rPr kumimoji="1" lang="ja-JP" altLang="en-US" sz="2000" dirty="0">
                    <a:latin typeface="Cambria Math" panose="02040503050406030204" pitchFamily="18" charset="0"/>
                  </a:rPr>
                  <a:t>．</a:t>
                </a:r>
                <a:endParaRPr kumimoji="1" lang="en-US" altLang="ja-JP" sz="2000" dirty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000" dirty="0">
                    <a:latin typeface="Cambria Math" panose="02040503050406030204" pitchFamily="18" charset="0"/>
                  </a:rPr>
                  <a:t>プライム 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sz="2000" dirty="0">
                    <a:latin typeface="Cambria Math" panose="02040503050406030204" pitchFamily="18" charset="0"/>
                  </a:rPr>
                  <a:t>は，座標変換の比較のときのみ登場．</a:t>
                </a:r>
                <a:endParaRPr kumimoji="1" lang="en-US" altLang="ja-JP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4" y="5169922"/>
                <a:ext cx="8513100" cy="1233030"/>
              </a:xfrm>
              <a:prstGeom prst="rect">
                <a:avLst/>
              </a:prstGeom>
              <a:blipFill>
                <a:blip r:embed="rId8"/>
                <a:stretch>
                  <a:fillRect l="-1790" t="-5941" r="-1145" b="-123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52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E588B2-A9A6-47FC-92DF-79B5ECE71306}"/>
              </a:ext>
            </a:extLst>
          </p:cNvPr>
          <p:cNvSpPr txBox="1"/>
          <p:nvPr/>
        </p:nvSpPr>
        <p:spPr>
          <a:xfrm>
            <a:off x="2737720" y="228261"/>
            <a:ext cx="32316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3600" dirty="0">
                <a:latin typeface="+mn-ea"/>
              </a:rPr>
              <a:t>テンソルの縮約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D7CBBC-902D-4470-A45B-C578C1680A91}"/>
                  </a:ext>
                </a:extLst>
              </p:cNvPr>
              <p:cNvSpPr txBox="1"/>
              <p:nvPr/>
            </p:nvSpPr>
            <p:spPr>
              <a:xfrm>
                <a:off x="1120795" y="1148237"/>
                <a:ext cx="7265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型</m:t>
                    </m:r>
                  </m:oMath>
                </a14:m>
                <a:r>
                  <a:rPr kumimoji="1" lang="ja-JP" altLang="en-US" sz="2800" dirty="0">
                    <a:latin typeface="+mn-ea"/>
                  </a:rPr>
                  <a:t>テンソル</a:t>
                </a:r>
                <a:r>
                  <a:rPr kumimoji="1" lang="en-US" altLang="ja-JP" sz="2800" dirty="0">
                    <a:latin typeface="+mn-ea"/>
                  </a:rPr>
                  <a:t> </a:t>
                </a:r>
                <a:r>
                  <a:rPr kumimoji="1" lang="en-US" altLang="ja-JP" sz="2800" dirty="0"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型</m:t>
                    </m:r>
                  </m:oMath>
                </a14:m>
                <a:r>
                  <a:rPr kumimoji="1" lang="ja-JP" altLang="en-US" sz="2800" dirty="0">
                    <a:latin typeface="+mn-ea"/>
                  </a:rPr>
                  <a:t>テンソル</a:t>
                </a:r>
                <a:r>
                  <a:rPr kumimoji="1" lang="en-US" altLang="ja-JP" sz="2800" dirty="0"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kumimoji="1" lang="en-US" altLang="ja-JP" sz="2800" dirty="0">
                    <a:latin typeface="+mn-ea"/>
                  </a:rPr>
                  <a:t> </a:t>
                </a:r>
                <a:endParaRPr kumimoji="1" lang="ja-JP" altLang="en-US" sz="2800" dirty="0">
                  <a:latin typeface="+mn-ea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D7CBBC-902D-4470-A45B-C578C1680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95" y="1148237"/>
                <a:ext cx="7265963" cy="430887"/>
              </a:xfrm>
              <a:prstGeom prst="rect">
                <a:avLst/>
              </a:prstGeom>
              <a:blipFill>
                <a:blip r:embed="rId2"/>
                <a:stretch>
                  <a:fillRect t="-29577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BB45DD3-70C6-4451-9952-6B802404C914}"/>
                  </a:ext>
                </a:extLst>
              </p:cNvPr>
              <p:cNvSpPr txBox="1"/>
              <p:nvPr/>
            </p:nvSpPr>
            <p:spPr>
              <a:xfrm>
                <a:off x="2190210" y="1826408"/>
                <a:ext cx="4326673" cy="74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b="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↦  </m:t>
                    </m:r>
                    <m:sSubSup>
                      <m:sSub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b="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BB45DD3-70C6-4451-9952-6B802404C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10" y="1826408"/>
                <a:ext cx="4326673" cy="74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952A93-C51E-465D-A8D2-C6A6331028AE}"/>
              </a:ext>
            </a:extLst>
          </p:cNvPr>
          <p:cNvSpPr txBox="1"/>
          <p:nvPr/>
        </p:nvSpPr>
        <p:spPr>
          <a:xfrm>
            <a:off x="1270415" y="2878682"/>
            <a:ext cx="23564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well-defined ?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D8BA20-037A-4419-9DDB-98348A70AEA8}"/>
                  </a:ext>
                </a:extLst>
              </p:cNvPr>
              <p:cNvSpPr txBox="1"/>
              <p:nvPr/>
            </p:nvSpPr>
            <p:spPr>
              <a:xfrm>
                <a:off x="1431839" y="3324037"/>
                <a:ext cx="5454955" cy="1529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𝜅𝜇</m:t>
                        </m:r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𝜆𝜋</m:t>
                        </m:r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𝜅𝜇</m:t>
                        </m:r>
                      </m:sup>
                    </m:sSubSup>
                  </m:oMath>
                </a14:m>
                <a:endParaRPr kumimoji="1" lang="en-US" altLang="ja-JP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 b="0" dirty="0"/>
                  <a:t>       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𝜅𝜇</m:t>
                        </m:r>
                      </m:sup>
                    </m:sSubSup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D8BA20-037A-4419-9DDB-98348A70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39" y="3324037"/>
                <a:ext cx="5454955" cy="1529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7BAAD81-2B16-4197-88C4-ED09380D41CB}"/>
                  </a:ext>
                </a:extLst>
              </p:cNvPr>
              <p:cNvSpPr txBox="1"/>
              <p:nvPr/>
            </p:nvSpPr>
            <p:spPr>
              <a:xfrm>
                <a:off x="1270415" y="5154416"/>
                <a:ext cx="7766095" cy="554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𝜆𝜋</m:t>
                        </m:r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𝜅𝜇</m:t>
                        </m:r>
                      </m:sup>
                    </m:sSubSup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𝜆𝜋</m:t>
                        </m:r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𝜅𝜇</m:t>
                        </m:r>
                      </m:sup>
                    </m:sSubSup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ja-JP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𝜆𝜇</m:t>
                        </m:r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𝜅𝜇</m:t>
                        </m:r>
                      </m:sup>
                    </m:sSubSup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7BAAD81-2B16-4197-88C4-ED09380D4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15" y="5154416"/>
                <a:ext cx="7766095" cy="554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403CC9-D26C-4BC1-A286-5E8D10618A18}"/>
                  </a:ext>
                </a:extLst>
              </p:cNvPr>
              <p:cNvSpPr txBox="1"/>
              <p:nvPr/>
            </p:nvSpPr>
            <p:spPr>
              <a:xfrm>
                <a:off x="1270415" y="6194299"/>
                <a:ext cx="491269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800" dirty="0">
                    <a:latin typeface="+mn-ea"/>
                  </a:rPr>
                  <a:t>Ex: </a:t>
                </a:r>
                <a:r>
                  <a:rPr kumimoji="1" lang="ja-JP" altLang="en-US" sz="2800" dirty="0">
                    <a:latin typeface="+mn-ea"/>
                  </a:rPr>
                  <a:t>行列のトレース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m:rPr>
                        <m:nor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403CC9-D26C-4BC1-A286-5E8D10618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15" y="6194299"/>
                <a:ext cx="4912692" cy="435440"/>
              </a:xfrm>
              <a:prstGeom prst="rect">
                <a:avLst/>
              </a:prstGeom>
              <a:blipFill>
                <a:blip r:embed="rId6"/>
                <a:stretch>
                  <a:fillRect l="-4342" t="-2222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043356" y="1796074"/>
                <a:ext cx="4130361" cy="63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𝜅𝜆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𝜋𝜇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:</a:t>
                </a:r>
                <a:r>
                  <a:rPr kumimoji="1" lang="ja-JP" altLang="en-US" sz="2400" dirty="0">
                    <a:latin typeface="Cambria Math" panose="02040503050406030204" pitchFamily="18" charset="0"/>
                  </a:rPr>
                  <a:t> 反変２価</a:t>
                </a:r>
                <a:r>
                  <a:rPr kumimoji="1" lang="en-US" altLang="ja-JP" sz="2400" dirty="0">
                    <a:latin typeface="Cambria Math" panose="02040503050406030204" pitchFamily="18" charset="0"/>
                  </a:rPr>
                  <a:t>, </a:t>
                </a:r>
                <a:r>
                  <a:rPr kumimoji="1" lang="ja-JP" altLang="en-US" sz="2400" dirty="0">
                    <a:latin typeface="Cambria Math" panose="02040503050406030204" pitchFamily="18" charset="0"/>
                  </a:rPr>
                  <a:t>共変２価</a:t>
                </a: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56" y="1796074"/>
                <a:ext cx="4130361" cy="637419"/>
              </a:xfrm>
              <a:prstGeom prst="rect">
                <a:avLst/>
              </a:prstGeom>
              <a:blipFill>
                <a:blip r:embed="rId2"/>
                <a:stretch>
                  <a:fillRect r="-3540" b="-17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1723696" y="296051"/>
            <a:ext cx="574516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3200" dirty="0">
                <a:latin typeface="Cambria Math" panose="02040503050406030204" pitchFamily="18" charset="0"/>
              </a:rPr>
              <a:t>テンソルからテンソルをつくる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964529" y="935630"/>
                <a:ext cx="4106637" cy="641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𝜅𝜆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反変２価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共変２価</a:t>
                </a:r>
                <a:endParaRPr kumimoji="1" lang="en-US" altLang="ja-JP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29" y="935630"/>
                <a:ext cx="4106637" cy="641073"/>
              </a:xfrm>
              <a:prstGeom prst="rect">
                <a:avLst/>
              </a:prstGeom>
              <a:blipFill>
                <a:blip r:embed="rId3"/>
                <a:stretch>
                  <a:fillRect l="-297" r="-1484" b="-17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043356" y="3497282"/>
                <a:ext cx="4295663" cy="63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𝜅𝜆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𝜆𝜇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:</a:t>
                </a:r>
                <a:r>
                  <a:rPr kumimoji="1" lang="ja-JP" altLang="en-US" sz="2400" dirty="0">
                    <a:latin typeface="Cambria Math" panose="02040503050406030204" pitchFamily="18" charset="0"/>
                  </a:rPr>
                  <a:t> 反変１価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共変１価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56" y="3497282"/>
                <a:ext cx="4295663" cy="637419"/>
              </a:xfrm>
              <a:prstGeom prst="rect">
                <a:avLst/>
              </a:prstGeom>
              <a:blipFill>
                <a:blip r:embed="rId4"/>
                <a:stretch>
                  <a:fillRect r="-3404" b="-17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43356" y="2732260"/>
                <a:ext cx="491948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𝜋𝜇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56" y="2732260"/>
                <a:ext cx="4919487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1043356" y="4457559"/>
            <a:ext cx="6399481" cy="1300480"/>
            <a:chOff x="1043356" y="4457559"/>
            <a:chExt cx="6399481" cy="1300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043356" y="4457559"/>
                  <a:ext cx="4847289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∵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  <m:sup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sSubSup>
                          <m:sSub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𝜅𝜆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𝜋𝜇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356" y="4457559"/>
                  <a:ext cx="4847289" cy="5357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2438647" y="5145948"/>
                  <a:ext cx="5004190" cy="6120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  <m:sup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𝜅𝜆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𝜋𝜇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  <m:sup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sSubSup>
                          <m:sSub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𝜅𝜆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𝜆𝜇</m:t>
                            </m:r>
                          </m:sub>
                        </m:sSub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647" y="5145948"/>
                  <a:ext cx="5004190" cy="6120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テキスト ボックス 9"/>
          <p:cNvSpPr txBox="1"/>
          <p:nvPr/>
        </p:nvSpPr>
        <p:spPr>
          <a:xfrm>
            <a:off x="3387163" y="6182858"/>
            <a:ext cx="49244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より一般のテンソルについても同様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DDDADC9-3886-4636-97DB-19A412F619B5}"/>
                  </a:ext>
                </a:extLst>
              </p:cNvPr>
              <p:cNvSpPr txBox="1"/>
              <p:nvPr/>
            </p:nvSpPr>
            <p:spPr>
              <a:xfrm>
                <a:off x="5695480" y="1541069"/>
                <a:ext cx="27195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に対応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DDDADC9-3886-4636-97DB-19A412F6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80" y="1541069"/>
                <a:ext cx="2719591" cy="369332"/>
              </a:xfrm>
              <a:prstGeom prst="rect">
                <a:avLst/>
              </a:prstGeom>
              <a:blipFill>
                <a:blip r:embed="rId8"/>
                <a:stretch>
                  <a:fillRect l="-3812" t="-26667" r="-6054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E80149-5BF2-4FCF-A4A1-4D2B5A1C9FB9}"/>
              </a:ext>
            </a:extLst>
          </p:cNvPr>
          <p:cNvSpPr txBox="1"/>
          <p:nvPr/>
        </p:nvSpPr>
        <p:spPr>
          <a:xfrm>
            <a:off x="6226961" y="3518444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さらに縮約</a:t>
            </a:r>
          </a:p>
        </p:txBody>
      </p:sp>
    </p:spTree>
    <p:extLst>
      <p:ext uri="{BB962C8B-B14F-4D97-AF65-F5344CB8AC3E}">
        <p14:creationId xmlns:p14="http://schemas.microsoft.com/office/powerpoint/2010/main" val="18825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B59777-634E-41C8-B285-8D01A0557F06}"/>
              </a:ext>
            </a:extLst>
          </p:cNvPr>
          <p:cNvSpPr txBox="1"/>
          <p:nvPr/>
        </p:nvSpPr>
        <p:spPr>
          <a:xfrm>
            <a:off x="1483362" y="1781387"/>
            <a:ext cx="5854167" cy="2146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+mn-ea"/>
              </a:rPr>
              <a:t>特別なテンソル</a:t>
            </a:r>
            <a:endParaRPr kumimoji="1" lang="en-US" altLang="ja-JP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>
                <a:latin typeface="+mn-ea"/>
              </a:rPr>
              <a:t>対称テンソル，計量テンソル</a:t>
            </a:r>
            <a:endParaRPr kumimoji="1" lang="en-US" altLang="ja-JP" sz="32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>
                <a:latin typeface="+mn-ea"/>
              </a:rPr>
              <a:t>交代テンソル</a:t>
            </a:r>
          </a:p>
        </p:txBody>
      </p:sp>
    </p:spTree>
    <p:extLst>
      <p:ext uri="{BB962C8B-B14F-4D97-AF65-F5344CB8AC3E}">
        <p14:creationId xmlns:p14="http://schemas.microsoft.com/office/powerpoint/2010/main" val="219032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42409EE-3F73-47B1-8158-52B77FCD44BB}"/>
              </a:ext>
            </a:extLst>
          </p:cNvPr>
          <p:cNvSpPr/>
          <p:nvPr/>
        </p:nvSpPr>
        <p:spPr>
          <a:xfrm>
            <a:off x="830316" y="4738980"/>
            <a:ext cx="6637954" cy="72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13273" y="304800"/>
            <a:ext cx="24622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3200" dirty="0">
                <a:latin typeface="Cambria Math" panose="02040503050406030204" pitchFamily="18" charset="0"/>
              </a:rPr>
              <a:t>対称テンソル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056288" y="1005311"/>
                <a:ext cx="5712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階共変テンソル空間</a:t>
                </a: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8" y="1005311"/>
                <a:ext cx="5712911" cy="369332"/>
              </a:xfrm>
              <a:prstGeom prst="rect">
                <a:avLst/>
              </a:prstGeom>
              <a:blipFill>
                <a:blip r:embed="rId2"/>
                <a:stretch>
                  <a:fillRect l="-1814" t="-25000" r="-2348" b="-5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601874" y="1644266"/>
                <a:ext cx="4866396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×⋯×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多重線形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874" y="1644266"/>
                <a:ext cx="4866396" cy="372731"/>
              </a:xfrm>
              <a:prstGeom prst="rect">
                <a:avLst/>
              </a:prstGeom>
              <a:blipFill>
                <a:blip r:embed="rId3"/>
                <a:stretch>
                  <a:fillRect l="-251" t="-8197" r="-1754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30316" y="2504915"/>
                <a:ext cx="6678688" cy="1755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 置換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6" y="2504915"/>
                <a:ext cx="6678688" cy="1755032"/>
              </a:xfrm>
              <a:prstGeom prst="rect">
                <a:avLst/>
              </a:prstGeom>
              <a:blipFill>
                <a:blip r:embed="rId4"/>
                <a:stretch>
                  <a:fillRect l="-547" r="-1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88122" y="4902301"/>
                <a:ext cx="4483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800" dirty="0">
                    <a:latin typeface="Cambria Math" panose="02040503050406030204" pitchFamily="18" charset="0"/>
                  </a:rPr>
                  <a:t>Def: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が対称 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⇔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(∀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22" y="4902301"/>
                <a:ext cx="4483535" cy="430887"/>
              </a:xfrm>
              <a:prstGeom prst="rect">
                <a:avLst/>
              </a:prstGeom>
              <a:blipFill>
                <a:blip r:embed="rId5"/>
                <a:stretch>
                  <a:fillRect l="-4898" t="-29577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888122" y="5812221"/>
            <a:ext cx="36933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反変テンソルの場合も同様</a:t>
            </a:r>
          </a:p>
        </p:txBody>
      </p:sp>
    </p:spTree>
    <p:extLst>
      <p:ext uri="{BB962C8B-B14F-4D97-AF65-F5344CB8AC3E}">
        <p14:creationId xmlns:p14="http://schemas.microsoft.com/office/powerpoint/2010/main" val="428855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44F90C-34E6-4F22-8C81-D40B00116607}"/>
              </a:ext>
            </a:extLst>
          </p:cNvPr>
          <p:cNvSpPr/>
          <p:nvPr/>
        </p:nvSpPr>
        <p:spPr>
          <a:xfrm>
            <a:off x="738294" y="3921255"/>
            <a:ext cx="7220374" cy="637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945098" y="504496"/>
                <a:ext cx="3252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Cambria Math" panose="02040503050406030204" pitchFamily="18" charset="0"/>
                  </a:rPr>
                  <a:t>座標系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を通してみると</a:t>
                </a: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98" y="504496"/>
                <a:ext cx="3252750" cy="369332"/>
              </a:xfrm>
              <a:prstGeom prst="rect">
                <a:avLst/>
              </a:prstGeom>
              <a:blipFill>
                <a:blip r:embed="rId2"/>
                <a:stretch>
                  <a:fillRect l="-5618" t="-25000" r="-4682" b="-5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845383" y="1124122"/>
                <a:ext cx="4895058" cy="531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⊗…⊗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3" y="1124122"/>
                <a:ext cx="4895058" cy="531749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75625" y="1850975"/>
                <a:ext cx="685565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5" y="1850975"/>
                <a:ext cx="6855658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045015" y="2538254"/>
                <a:ext cx="363901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15" y="2538254"/>
                <a:ext cx="3639010" cy="552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045015" y="3284577"/>
                <a:ext cx="2326663" cy="443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015" y="3284577"/>
                <a:ext cx="2326663" cy="443070"/>
              </a:xfrm>
              <a:prstGeom prst="rect">
                <a:avLst/>
              </a:prstGeom>
              <a:blipFill>
                <a:blip r:embed="rId6"/>
                <a:stretch>
                  <a:fillRect l="-1047" r="-785"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92143" y="4056736"/>
                <a:ext cx="6269537" cy="43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 err="1">
                    <a:latin typeface="Cambria Math" panose="02040503050406030204" pitchFamily="18" charset="0"/>
                  </a:rPr>
                  <a:t>Lem</a:t>
                </a:r>
                <a:r>
                  <a:rPr kumimoji="1" lang="en-US" altLang="ja-JP" sz="24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が対称 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成分の入れ替えで不変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3" y="4056736"/>
                <a:ext cx="6269537" cy="439416"/>
              </a:xfrm>
              <a:prstGeom prst="rect">
                <a:avLst/>
              </a:prstGeom>
              <a:blipFill>
                <a:blip r:embed="rId7"/>
                <a:stretch>
                  <a:fillRect l="-2915" t="-21918" r="-2041" b="-273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75625" y="4805058"/>
                <a:ext cx="6807697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Cambria Math" panose="02040503050406030204" pitchFamily="18" charset="0"/>
                  </a:rPr>
                  <a:t>Ex: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})→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対称行列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5" y="4805058"/>
                <a:ext cx="6807697" cy="399084"/>
              </a:xfrm>
              <a:prstGeom prst="rect">
                <a:avLst/>
              </a:prstGeom>
              <a:blipFill>
                <a:blip r:embed="rId8"/>
                <a:stretch>
                  <a:fillRect l="-2778" t="-24242" r="-1792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75625" y="5577217"/>
                <a:ext cx="4542397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Cambria Math" panose="02040503050406030204" pitchFamily="18" charset="0"/>
                  </a:rPr>
                  <a:t>Rem: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kumimoji="1" lang="ja-JP" altLang="en-US" sz="24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意味をもたない．</a:t>
                </a: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5" y="5577217"/>
                <a:ext cx="4542397" cy="478914"/>
              </a:xfrm>
              <a:prstGeom prst="rect">
                <a:avLst/>
              </a:prstGeom>
              <a:blipFill>
                <a:blip r:embed="rId9"/>
                <a:stretch>
                  <a:fillRect l="-4161" t="-8974" r="-295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96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108840" y="273803"/>
                <a:ext cx="4733347" cy="217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計量テンソル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𝜅𝜆</m:t>
                        </m:r>
                      </m:sub>
                    </m:sSub>
                  </m:oMath>
                </a14:m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共変</a:t>
                </a:r>
                <a:r>
                  <a:rPr kumimoji="1" lang="en-US" altLang="ja-JP" sz="240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dirty="0">
                    <a:latin typeface="Cambria Math" panose="02040503050406030204" pitchFamily="18" charset="0"/>
                  </a:rPr>
                  <a:t>価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対称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正定値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𝜅𝜆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&gt;0  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40" y="273803"/>
                <a:ext cx="4733347" cy="2179828"/>
              </a:xfrm>
              <a:prstGeom prst="rect">
                <a:avLst/>
              </a:prstGeom>
              <a:blipFill>
                <a:blip r:embed="rId2"/>
                <a:stretch>
                  <a:fillRect l="-3995" r="-2191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1008992" y="2848857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反変ベクトル対の内積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370903" y="2824874"/>
                <a:ext cx="2359043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03" y="2824874"/>
                <a:ext cx="2359043" cy="386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97656" y="3502467"/>
                <a:ext cx="4385624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Cambria Math" panose="02040503050406030204" pitchFamily="18" charset="0"/>
                  </a:rPr>
                  <a:t>長さ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rad>
                      <m:radPr>
                        <m:degHide m:val="o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"/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ra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𝜅𝜆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rad>
                  </m:oMath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56" y="3502467"/>
                <a:ext cx="4385624" cy="452240"/>
              </a:xfrm>
              <a:prstGeom prst="rect">
                <a:avLst/>
              </a:prstGeom>
              <a:blipFill>
                <a:blip r:embed="rId4"/>
                <a:stretch>
                  <a:fillRect l="-4312" t="-4054" b="-39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008992" y="4238986"/>
                <a:ext cx="5347490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Cambria Math" panose="02040503050406030204" pitchFamily="18" charset="0"/>
                  </a:rPr>
                  <a:t>角度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"/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𝜅𝜆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𝜅𝜆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𝜅𝜆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92" y="4238986"/>
                <a:ext cx="5347490" cy="899349"/>
              </a:xfrm>
              <a:prstGeom prst="rect">
                <a:avLst/>
              </a:prstGeom>
              <a:blipFill>
                <a:blip r:embed="rId5"/>
                <a:stretch>
                  <a:fillRect l="-35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6846953" y="3385572"/>
            <a:ext cx="1436291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dirty="0">
                <a:latin typeface="Cambria Math" panose="02040503050406030204" pitchFamily="18" charset="0"/>
              </a:rPr>
              <a:t>これらは</a:t>
            </a:r>
            <a:endParaRPr kumimoji="1" lang="en-US" altLang="ja-JP" sz="2800" dirty="0">
              <a:latin typeface="Cambria Math" panose="02040503050406030204" pitchFamily="18" charset="0"/>
            </a:endParaRPr>
          </a:p>
          <a:p>
            <a:r>
              <a:rPr kumimoji="1" lang="ja-JP" altLang="en-US" sz="2800" dirty="0">
                <a:latin typeface="Cambria Math" panose="02040503050406030204" pitchFamily="18" charset="0"/>
              </a:rPr>
              <a:t>スカラー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8992" y="5312186"/>
            <a:ext cx="40010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反変量と共変量を結びつける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408113" y="5279226"/>
                <a:ext cx="1626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13" y="5279226"/>
                <a:ext cx="1626406" cy="369332"/>
              </a:xfrm>
              <a:prstGeom prst="rect">
                <a:avLst/>
              </a:prstGeom>
              <a:blipFill>
                <a:blip r:embed="rId6"/>
                <a:stretch>
                  <a:fillRect l="-224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97656" y="6048704"/>
                <a:ext cx="4912307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Cambria Math" panose="02040503050406030204" pitchFamily="18" charset="0"/>
                  </a:rPr>
                  <a:t>反変計量テンソル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𝜅𝜆</m:t>
                        </m:r>
                      </m:sup>
                    </m:sSup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𝜅𝜆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の逆行列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56" y="6048704"/>
                <a:ext cx="4912307" cy="386644"/>
              </a:xfrm>
              <a:prstGeom prst="rect">
                <a:avLst/>
              </a:prstGeom>
              <a:blipFill>
                <a:blip r:embed="rId7"/>
                <a:stretch>
                  <a:fillRect l="-3851" t="-18750" r="-2857" b="-46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187859" y="163074"/>
                <a:ext cx="3693319" cy="1687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dirty="0">
                    <a:latin typeface="Cambria Math" panose="02040503050406030204" pitchFamily="18" charset="0"/>
                  </a:rPr>
                  <a:t>種類の内積を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意識できるようになろう！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859" y="163074"/>
                <a:ext cx="3693319" cy="1687963"/>
              </a:xfrm>
              <a:prstGeom prst="rect">
                <a:avLst/>
              </a:prstGeom>
              <a:blipFill>
                <a:blip r:embed="rId8"/>
                <a:stretch>
                  <a:fillRect l="-4950" r="-4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B1A65FE-BDAA-4834-B06C-FB7C0E8B07D0}"/>
                  </a:ext>
                </a:extLst>
              </p:cNvPr>
              <p:cNvSpPr txBox="1"/>
              <p:nvPr/>
            </p:nvSpPr>
            <p:spPr>
              <a:xfrm>
                <a:off x="401403" y="1405054"/>
                <a:ext cx="8327601" cy="3272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+mn-ea"/>
                  </a:rPr>
                  <a:t>ここでやること：</a:t>
                </a:r>
                <a:endParaRPr kumimoji="1" lang="en-US" altLang="ja-JP" sz="2400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+mn-ea"/>
                  </a:rPr>
                  <a:t>ベクトル空間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>
                    <a:latin typeface="+mn-ea"/>
                  </a:rPr>
                  <a:t> を</a:t>
                </a:r>
                <a:r>
                  <a:rPr kumimoji="1" lang="en-US" altLang="ja-JP" sz="2400" b="0" dirty="0">
                    <a:latin typeface="+mn-ea"/>
                  </a:rPr>
                  <a:t>1</a:t>
                </a:r>
                <a:r>
                  <a:rPr kumimoji="1" lang="ja-JP" altLang="en-US" sz="2400" b="0" dirty="0">
                    <a:latin typeface="+mn-ea"/>
                  </a:rPr>
                  <a:t>つ固定</a:t>
                </a:r>
                <a:endParaRPr kumimoji="1" lang="en-US" altLang="ja-JP" sz="2400" b="0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+mn-ea"/>
                  </a:rPr>
                  <a:t>そこ</a:t>
                </a:r>
                <a:r>
                  <a:rPr kumimoji="1" lang="ja-JP" altLang="en-US" sz="2400" b="0" dirty="0">
                    <a:latin typeface="+mn-ea"/>
                  </a:rPr>
                  <a:t>から構成される</a:t>
                </a:r>
                <a:r>
                  <a:rPr kumimoji="1" lang="en-US" altLang="ja-JP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 b="0" dirty="0">
                    <a:latin typeface="+mn-ea"/>
                  </a:rPr>
                  <a:t> </a:t>
                </a:r>
                <a:endParaRPr kumimoji="1" lang="en-US" altLang="ja-JP" sz="2400" b="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+mn-ea"/>
                  </a:rPr>
                  <a:t>     </a:t>
                </a:r>
                <a:r>
                  <a:rPr kumimoji="1" lang="ja-JP" altLang="en-US" sz="2400" dirty="0">
                    <a:latin typeface="+mn-ea"/>
                  </a:rPr>
                  <a:t>など</a:t>
                </a:r>
                <a:r>
                  <a:rPr kumimoji="1" lang="ja-JP" altLang="en-US" sz="2400" b="0" dirty="0">
                    <a:latin typeface="+mn-ea"/>
                  </a:rPr>
                  <a:t>の</a:t>
                </a:r>
                <a:r>
                  <a:rPr kumimoji="1" lang="ja-JP" altLang="en-US" sz="2400" dirty="0">
                    <a:latin typeface="+mn-ea"/>
                  </a:rPr>
                  <a:t>テンソル空間の</a:t>
                </a:r>
                <a:r>
                  <a:rPr kumimoji="1" lang="ja-JP" altLang="en-US" sz="2400" b="0" dirty="0">
                    <a:latin typeface="+mn-ea"/>
                  </a:rPr>
                  <a:t>元の座標表示と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b="0" dirty="0">
                    <a:latin typeface="+mn-ea"/>
                  </a:rPr>
                  <a:t>基底変換の関係</a:t>
                </a:r>
                <a:endParaRPr kumimoji="1" lang="en-US" altLang="ja-JP" sz="2400" b="0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+mn-ea"/>
                  </a:rPr>
                  <a:t> 言葉づかい（反変，共変），アインシュタインの記法</a:t>
                </a:r>
                <a:endParaRPr kumimoji="1" lang="en-US" altLang="ja-JP" sz="2400" b="0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b="0" dirty="0">
                    <a:latin typeface="+mn-ea"/>
                  </a:rPr>
                  <a:t>大事な空間：対称テンソル空間，交代テンソル空間</a:t>
                </a:r>
                <a:endParaRPr kumimoji="1" lang="en-US" altLang="ja-JP" sz="24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B1A65FE-BDAA-4834-B06C-FB7C0E8B0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3" y="1405054"/>
                <a:ext cx="8327601" cy="3272242"/>
              </a:xfrm>
              <a:prstGeom prst="rect">
                <a:avLst/>
              </a:prstGeom>
              <a:blipFill>
                <a:blip r:embed="rId2"/>
                <a:stretch>
                  <a:fillRect l="-2269" r="-1245" b="-4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5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29B121-1860-4E43-B303-654207B58A16}"/>
              </a:ext>
            </a:extLst>
          </p:cNvPr>
          <p:cNvSpPr/>
          <p:nvPr/>
        </p:nvSpPr>
        <p:spPr>
          <a:xfrm>
            <a:off x="770456" y="4763218"/>
            <a:ext cx="6738548" cy="757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13273" y="304800"/>
            <a:ext cx="24622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3200" dirty="0">
                <a:latin typeface="Cambria Math" panose="02040503050406030204" pitchFamily="18" charset="0"/>
              </a:rPr>
              <a:t>交代テンソル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082716" y="1019382"/>
                <a:ext cx="5712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階共変テンソル空間</a:t>
                </a: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16" y="1019382"/>
                <a:ext cx="5712911" cy="369332"/>
              </a:xfrm>
              <a:prstGeom prst="rect">
                <a:avLst/>
              </a:prstGeom>
              <a:blipFill>
                <a:blip r:embed="rId2"/>
                <a:stretch>
                  <a:fillRect l="-1921" t="-22951" r="-2241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601874" y="1644266"/>
                <a:ext cx="4866396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×⋯×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多重線形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874" y="1644266"/>
                <a:ext cx="4866396" cy="372731"/>
              </a:xfrm>
              <a:prstGeom prst="rect">
                <a:avLst/>
              </a:prstGeom>
              <a:blipFill>
                <a:blip r:embed="rId3"/>
                <a:stretch>
                  <a:fillRect l="-251" t="-8197" r="-1754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30316" y="2504915"/>
                <a:ext cx="6678688" cy="1755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 置換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16" y="2504915"/>
                <a:ext cx="6678688" cy="1755032"/>
              </a:xfrm>
              <a:prstGeom prst="rect">
                <a:avLst/>
              </a:prstGeom>
              <a:blipFill>
                <a:blip r:embed="rId4"/>
                <a:stretch>
                  <a:fillRect l="-547" r="-18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88122" y="4902301"/>
                <a:ext cx="58917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800" dirty="0">
                    <a:latin typeface="Cambria Math" panose="02040503050406030204" pitchFamily="18" charset="0"/>
                  </a:rPr>
                  <a:t>Def: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が交代的 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⇔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sgn</m:t>
                    </m:r>
                    <m:r>
                      <m:rPr>
                        <m:nor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(∀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22" y="4902301"/>
                <a:ext cx="5891741" cy="430887"/>
              </a:xfrm>
              <a:prstGeom prst="rect">
                <a:avLst/>
              </a:prstGeom>
              <a:blipFill>
                <a:blip r:embed="rId5"/>
                <a:stretch>
                  <a:fillRect l="-3727" t="-29577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888122" y="5812221"/>
            <a:ext cx="36933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反変テンソルの場合も同様</a:t>
            </a:r>
          </a:p>
        </p:txBody>
      </p:sp>
    </p:spTree>
    <p:extLst>
      <p:ext uri="{BB962C8B-B14F-4D97-AF65-F5344CB8AC3E}">
        <p14:creationId xmlns:p14="http://schemas.microsoft.com/office/powerpoint/2010/main" val="294838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47BD7B-575B-4AA7-A6B2-3C6A5387C09F}"/>
              </a:ext>
            </a:extLst>
          </p:cNvPr>
          <p:cNvSpPr/>
          <p:nvPr/>
        </p:nvSpPr>
        <p:spPr>
          <a:xfrm>
            <a:off x="823039" y="3881638"/>
            <a:ext cx="7744185" cy="724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945098" y="504496"/>
                <a:ext cx="3252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Cambria Math" panose="02040503050406030204" pitchFamily="18" charset="0"/>
                  </a:rPr>
                  <a:t>座標系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を通してみると</a:t>
                </a: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98" y="504496"/>
                <a:ext cx="3252750" cy="369332"/>
              </a:xfrm>
              <a:prstGeom prst="rect">
                <a:avLst/>
              </a:prstGeom>
              <a:blipFill>
                <a:blip r:embed="rId2"/>
                <a:stretch>
                  <a:fillRect l="-5618" t="-25000" r="-4682" b="-5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845383" y="1124122"/>
                <a:ext cx="4895058" cy="531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⊗…⊗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3" y="1124122"/>
                <a:ext cx="4895058" cy="531749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75625" y="1850975"/>
                <a:ext cx="5083636" cy="443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5" y="1850975"/>
                <a:ext cx="5083636" cy="443070"/>
              </a:xfrm>
              <a:prstGeom prst="rect">
                <a:avLst/>
              </a:prstGeom>
              <a:blipFill>
                <a:blip r:embed="rId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367637" y="2549046"/>
                <a:ext cx="3591624" cy="43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400">
                          <a:latin typeface="Cambria Math" panose="02040503050406030204" pitchFamily="18" charset="0"/>
                        </a:rPr>
                        <m:t>sgn</m:t>
                      </m:r>
                      <m:r>
                        <m:rPr>
                          <m:nor/>
                        </m:rPr>
                        <a:rPr kumimoji="1" lang="en-US" altLang="ja-JP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37" y="2549046"/>
                <a:ext cx="3591624" cy="439416"/>
              </a:xfrm>
              <a:prstGeom prst="rect">
                <a:avLst/>
              </a:prstGeom>
              <a:blipFill>
                <a:blip r:embed="rId5"/>
                <a:stretch>
                  <a:fillRect l="-508" r="-2542" b="-152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450700" y="3239460"/>
                <a:ext cx="2291974" cy="43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ja-JP" sz="2400"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m:rPr>
                            <m:nor/>
                          </m:rPr>
                          <a:rPr kumimoji="1" lang="en-US" altLang="ja-JP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00" y="3239460"/>
                <a:ext cx="2291974" cy="439416"/>
              </a:xfrm>
              <a:prstGeom prst="rect">
                <a:avLst/>
              </a:prstGeom>
              <a:blipFill>
                <a:blip r:embed="rId6"/>
                <a:stretch>
                  <a:fillRect l="-2926" r="-1064" b="-152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92143" y="4056736"/>
                <a:ext cx="7575985" cy="43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 err="1">
                    <a:latin typeface="+mn-ea"/>
                  </a:rPr>
                  <a:t>Lem</a:t>
                </a:r>
                <a:r>
                  <a:rPr kumimoji="1" lang="en-US" altLang="ja-JP" sz="240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が交代的 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成分を入れ替えると符号反転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3" y="4056736"/>
                <a:ext cx="7575985" cy="439416"/>
              </a:xfrm>
              <a:prstGeom prst="rect">
                <a:avLst/>
              </a:prstGeom>
              <a:blipFill>
                <a:blip r:embed="rId7"/>
                <a:stretch>
                  <a:fillRect l="-2414" t="-17808" r="-1529" b="-273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75625" y="4805058"/>
                <a:ext cx="4926926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Ex: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歪対称行列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5" y="4805058"/>
                <a:ext cx="4926926" cy="399084"/>
              </a:xfrm>
              <a:prstGeom prst="rect">
                <a:avLst/>
              </a:prstGeom>
              <a:blipFill>
                <a:blip r:embed="rId8"/>
                <a:stretch>
                  <a:fillRect l="-3837" t="-19697" r="-2723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191958" y="4828895"/>
                <a:ext cx="2375266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958" y="4828895"/>
                <a:ext cx="2375266" cy="9908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3039" y="5801710"/>
                <a:ext cx="4903330" cy="43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Rem: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>
                    <a:latin typeface="+mn-ea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>
                    <a:latin typeface="+mn-ea"/>
                  </a:rPr>
                  <a:t> </a:t>
                </a: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9" y="5801710"/>
                <a:ext cx="4903330" cy="439416"/>
              </a:xfrm>
              <a:prstGeom prst="rect">
                <a:avLst/>
              </a:prstGeom>
              <a:blipFill>
                <a:blip r:embed="rId10"/>
                <a:stretch>
                  <a:fillRect l="-3731" t="-19444" r="-124" b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580361-0B02-4C66-BF31-986F932E0356}"/>
              </a:ext>
            </a:extLst>
          </p:cNvPr>
          <p:cNvSpPr/>
          <p:nvPr/>
        </p:nvSpPr>
        <p:spPr>
          <a:xfrm>
            <a:off x="577467" y="473548"/>
            <a:ext cx="7943386" cy="1592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77918" y="667407"/>
                <a:ext cx="1964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Lem: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8" y="667407"/>
                <a:ext cx="1964833" cy="369332"/>
              </a:xfrm>
              <a:prstGeom prst="rect">
                <a:avLst/>
              </a:prstGeom>
              <a:blipFill>
                <a:blip r:embed="rId2"/>
                <a:stretch>
                  <a:fillRect l="-9288" t="-24590" r="-929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96357" y="1348890"/>
                <a:ext cx="5955861" cy="538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400" dirty="0">
                    <a:latin typeface="+mn-ea"/>
                  </a:rPr>
                  <a:t> は，交代</a:t>
                </a:r>
                <a:r>
                  <a:rPr kumimoji="1" lang="en-US" altLang="ja-JP" sz="2400" dirty="0">
                    <a:latin typeface="+mn-ea"/>
                  </a:rPr>
                  <a:t>2</a:t>
                </a:r>
                <a:r>
                  <a:rPr kumimoji="1" lang="ja-JP" altLang="en-US" sz="2400" dirty="0">
                    <a:latin typeface="+mn-ea"/>
                  </a:rPr>
                  <a:t>価共変テンソル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57" y="1348890"/>
                <a:ext cx="5955861" cy="538737"/>
              </a:xfrm>
              <a:prstGeom prst="rect">
                <a:avLst/>
              </a:prstGeom>
              <a:blipFill>
                <a:blip r:embed="rId3"/>
                <a:stretch>
                  <a:fillRect r="-2149" b="-20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77918" y="4270181"/>
                <a:ext cx="7045711" cy="1096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kumimoji="1" lang="en-US" altLang="ja-JP" sz="2400" dirty="0">
                    <a:latin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8" y="4270181"/>
                <a:ext cx="7045711" cy="1096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77468" y="5644055"/>
                <a:ext cx="5536964" cy="630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座標系でみると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8" y="5644055"/>
                <a:ext cx="5536964" cy="630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75184" y="2199778"/>
            <a:ext cx="76944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一般に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34942" y="2507555"/>
                <a:ext cx="8387681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ja-JP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kumimoji="1"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kumimoji="1"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kumimoji="1"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⊗⋯⊗</m:t>
                          </m:r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kumimoji="1"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sz="2000" dirty="0">
                  <a:latin typeface="+mn-ea"/>
                </a:endParaRPr>
              </a:p>
              <a:p>
                <a:r>
                  <a:rPr kumimoji="1" lang="ja-JP" altLang="en-US" sz="2000" dirty="0">
                    <a:latin typeface="+mn-ea"/>
                  </a:rPr>
                  <a:t>は，交代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000" dirty="0">
                    <a:latin typeface="+mn-ea"/>
                  </a:rPr>
                  <a:t>価共変テンソル</a:t>
                </a: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2" y="2507555"/>
                <a:ext cx="8387681" cy="1054648"/>
              </a:xfrm>
              <a:prstGeom prst="rect">
                <a:avLst/>
              </a:prstGeom>
              <a:blipFill>
                <a:blip r:embed="rId6"/>
                <a:stretch>
                  <a:fillRect l="-1817" b="-14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76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D43338-2CFC-4DB2-98B4-458AEDE9D39A}"/>
              </a:ext>
            </a:extLst>
          </p:cNvPr>
          <p:cNvSpPr/>
          <p:nvPr/>
        </p:nvSpPr>
        <p:spPr>
          <a:xfrm>
            <a:off x="833120" y="4253009"/>
            <a:ext cx="6949440" cy="1883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6E35B3-362C-4DA0-8C5A-CBF21A38EFA2}"/>
              </a:ext>
            </a:extLst>
          </p:cNvPr>
          <p:cNvSpPr/>
          <p:nvPr/>
        </p:nvSpPr>
        <p:spPr>
          <a:xfrm>
            <a:off x="833119" y="877119"/>
            <a:ext cx="6949440" cy="2895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056290" y="877119"/>
                <a:ext cx="5012591" cy="2716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+mn-ea"/>
                  </a:rPr>
                  <a:t>Lem: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ja-JP" altLang="en-US" sz="2400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kumimoji="1" lang="en-US" altLang="ja-JP" sz="24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sz="2400" b="0" dirty="0">
                  <a:latin typeface="+mn-ea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2400" b="0" dirty="0">
                  <a:latin typeface="+mn-ea"/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877119"/>
                <a:ext cx="5012591" cy="2716000"/>
              </a:xfrm>
              <a:prstGeom prst="rect">
                <a:avLst/>
              </a:prstGeom>
              <a:blipFill>
                <a:blip r:embed="rId2"/>
                <a:stretch>
                  <a:fillRect l="-3645" b="-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056290" y="4440620"/>
                <a:ext cx="4069960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Def: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4440620"/>
                <a:ext cx="4069960" cy="420949"/>
              </a:xfrm>
              <a:prstGeom prst="rect">
                <a:avLst/>
              </a:prstGeom>
              <a:blipFill>
                <a:blip r:embed="rId3"/>
                <a:stretch>
                  <a:fillRect l="-4491" t="-14286" b="-3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723697" y="5092262"/>
                <a:ext cx="4791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交代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価共変テンソルからなる空間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7" y="5092262"/>
                <a:ext cx="4791953" cy="369332"/>
              </a:xfrm>
              <a:prstGeom prst="rect">
                <a:avLst/>
              </a:prstGeom>
              <a:blipFill>
                <a:blip r:embed="rId4"/>
                <a:stretch>
                  <a:fillRect l="-3944" t="-24590" r="-2799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2232865" y="5614416"/>
                <a:ext cx="23012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共変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ja-JP" altLang="en-US" sz="2400" dirty="0"/>
                  <a:t>ベクトル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865" y="5614416"/>
                <a:ext cx="2301207" cy="461665"/>
              </a:xfrm>
              <a:prstGeom prst="rect">
                <a:avLst/>
              </a:prstGeom>
              <a:blipFill>
                <a:blip r:embed="rId5"/>
                <a:stretch>
                  <a:fillRect l="-3968" t="-11842" r="-2910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690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91AD6F-E9F8-4BB9-97F2-E6D3438EB71B}"/>
              </a:ext>
            </a:extLst>
          </p:cNvPr>
          <p:cNvSpPr/>
          <p:nvPr/>
        </p:nvSpPr>
        <p:spPr>
          <a:xfrm>
            <a:off x="858772" y="362346"/>
            <a:ext cx="7038935" cy="2374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066799" y="546538"/>
                <a:ext cx="4003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Prop: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基底</a:t>
                </a:r>
                <a:r>
                  <a:rPr kumimoji="1" lang="en-US" altLang="ja-JP" sz="2400" dirty="0">
                    <a:latin typeface="+mn-ea"/>
                  </a:rPr>
                  <a:t> </a:t>
                </a: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546538"/>
                <a:ext cx="4003597" cy="369332"/>
              </a:xfrm>
              <a:prstGeom prst="rect">
                <a:avLst/>
              </a:prstGeom>
              <a:blipFill>
                <a:blip r:embed="rId2"/>
                <a:stretch>
                  <a:fillRect l="-4566" t="-25000" r="-1218" b="-5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98482" y="1093038"/>
                <a:ext cx="6404895" cy="1536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(1≤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+mn-ea"/>
                  </a:rPr>
                  <a:t>      は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  <m:r>
                      <a:rPr kumimoji="1" lang="ja-JP" altLang="en-US" sz="2400" i="1" dirty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基底</a:t>
                </a:r>
                <a14:m>
                  <m:oMath xmlns:m="http://schemas.openxmlformats.org/officeDocument/2006/math">
                    <m: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ja-JP" altLang="en-US" sz="24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dim</m:t>
                    </m:r>
                    <m:nary>
                      <m:naryPr>
                        <m:chr m:val="⋀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82" y="1093038"/>
                <a:ext cx="6404895" cy="1536511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539765" y="3179380"/>
                <a:ext cx="4652940" cy="902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765" y="3179380"/>
                <a:ext cx="4652940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68813" y="4132568"/>
                <a:ext cx="8875187" cy="784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ja-JP" altLang="en-US" sz="2000" b="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3" y="4132568"/>
                <a:ext cx="8875187" cy="7848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257E43A-8C41-46A2-909A-81AF8B3BFCE9}"/>
                  </a:ext>
                </a:extLst>
              </p:cNvPr>
              <p:cNvSpPr txBox="1"/>
              <p:nvPr/>
            </p:nvSpPr>
            <p:spPr>
              <a:xfrm>
                <a:off x="2516588" y="4917463"/>
                <a:ext cx="68500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257E43A-8C41-46A2-909A-81AF8B3B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88" y="4917463"/>
                <a:ext cx="6850048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6EDF23B-E950-437E-8BCD-5D2FDDF12A08}"/>
                  </a:ext>
                </a:extLst>
              </p:cNvPr>
              <p:cNvSpPr txBox="1"/>
              <p:nvPr/>
            </p:nvSpPr>
            <p:spPr>
              <a:xfrm>
                <a:off x="2036580" y="5478204"/>
                <a:ext cx="4683318" cy="103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3!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6EDF23B-E950-437E-8BCD-5D2FDDF12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80" y="5478204"/>
                <a:ext cx="4683318" cy="1034066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61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B21B85-093F-464D-855A-F7D1011DC92F}"/>
              </a:ext>
            </a:extLst>
          </p:cNvPr>
          <p:cNvSpPr/>
          <p:nvPr/>
        </p:nvSpPr>
        <p:spPr>
          <a:xfrm>
            <a:off x="188212" y="3908621"/>
            <a:ext cx="8638090" cy="2307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D7C51C7-1F65-48CE-A212-45DBC84A2B68}"/>
              </a:ext>
            </a:extLst>
          </p:cNvPr>
          <p:cNvSpPr/>
          <p:nvPr/>
        </p:nvSpPr>
        <p:spPr>
          <a:xfrm>
            <a:off x="188212" y="417546"/>
            <a:ext cx="8833868" cy="930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57840" y="593834"/>
                <a:ext cx="8686160" cy="523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800" dirty="0"/>
                  <a:t>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∧⋯∧</m:t>
                    </m:r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r>
                      <m:rPr>
                        <m:nor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 </m:t>
                    </m:r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∧⋯∧</m:t>
                    </m:r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0" y="593834"/>
                <a:ext cx="8686160" cy="523348"/>
              </a:xfrm>
              <a:prstGeom prst="rect">
                <a:avLst/>
              </a:prstGeom>
              <a:blipFill>
                <a:blip r:embed="rId2"/>
                <a:stretch>
                  <a:fillRect l="-2456" t="-3488" b="-40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76266" y="1462167"/>
                <a:ext cx="5662704" cy="1959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∵</m:t>
                    </m:r>
                    <m:nary>
                      <m:naryPr>
                        <m:chr m:val="⋀"/>
                        <m:limLoc m:val="subSup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/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brk m:alnAt="9"/>
                          </m:rP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brk m:alnAt="9"/>
                          </m:rP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∧⋯∧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brk m:alnAt="9"/>
                          </m:rP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ja-JP" altLang="en-US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6" y="1462167"/>
                <a:ext cx="5662704" cy="1959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957849" y="1786759"/>
                <a:ext cx="1247842" cy="750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ja-JP" sz="2400" dirty="0">
                    <a:latin typeface="+mn-ea"/>
                  </a:rPr>
                  <a:t>=0</a:t>
                </a:r>
              </a:p>
              <a:p>
                <a:r>
                  <a:rPr kumimoji="1" lang="ja-JP" altLang="en-US" sz="2400" dirty="0">
                    <a:latin typeface="+mn-ea"/>
                  </a:rPr>
                  <a:t>に注意</a:t>
                </a:r>
                <a:endParaRPr kumimoji="1" lang="en-US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849" y="1786759"/>
                <a:ext cx="1247842" cy="750590"/>
              </a:xfrm>
              <a:prstGeom prst="rect">
                <a:avLst/>
              </a:prstGeom>
              <a:blipFill>
                <a:blip r:embed="rId4"/>
                <a:stretch>
                  <a:fillRect l="-14634" t="-10569" r="-14146" b="-24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129246" y="3236884"/>
                <a:ext cx="31280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9"/>
                            </m:rP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m:rPr>
                              <m:nor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∧⋯∧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46" y="3236884"/>
                <a:ext cx="3128099" cy="369332"/>
              </a:xfrm>
              <a:prstGeom prst="rect">
                <a:avLst/>
              </a:prstGeom>
              <a:blipFill>
                <a:blip r:embed="rId5"/>
                <a:stretch>
                  <a:fillRect l="-2534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 rot="5400000">
                <a:off x="4400330" y="2788590"/>
                <a:ext cx="3702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400330" y="2788590"/>
                <a:ext cx="37029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71588" y="4087969"/>
                <a:ext cx="85547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Ex: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8" y="4087969"/>
                <a:ext cx="8554714" cy="369332"/>
              </a:xfrm>
              <a:prstGeom prst="rect">
                <a:avLst/>
              </a:prstGeom>
              <a:blipFill>
                <a:blip r:embed="rId7"/>
                <a:stretch>
                  <a:fillRect l="-2210" t="-25000" r="-713" b="-5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746021" y="4506243"/>
                <a:ext cx="4572000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>
                  <a:latin typeface="+mn-ea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ja-JP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+mn-ea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  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21" y="4506243"/>
                <a:ext cx="4572000" cy="1661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84C612D-D1FB-4D50-BBDE-7D23B74930D7}"/>
                  </a:ext>
                </a:extLst>
              </p:cNvPr>
              <p:cNvSpPr txBox="1"/>
              <p:nvPr/>
            </p:nvSpPr>
            <p:spPr>
              <a:xfrm>
                <a:off x="271588" y="6395704"/>
                <a:ext cx="5438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Rem: </a:t>
                </a:r>
                <a:r>
                  <a:rPr kumimoji="1" lang="ja-JP" altLang="en-US" sz="2400" dirty="0">
                    <a:latin typeface="+mn-ea"/>
                  </a:rPr>
                  <a:t>３次元ベクトル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+mn-ea"/>
                  </a:rPr>
                  <a:t> の外積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+mn-ea"/>
                  </a:rPr>
                  <a:t> 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84C612D-D1FB-4D50-BBDE-7D23B7493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8" y="6395704"/>
                <a:ext cx="5438027" cy="369332"/>
              </a:xfrm>
              <a:prstGeom prst="rect">
                <a:avLst/>
              </a:prstGeom>
              <a:blipFill>
                <a:blip r:embed="rId9"/>
                <a:stretch>
                  <a:fillRect l="-3475" t="-37705" r="-6502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6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48E31B-5473-4130-A85D-C60BDCA77C66}"/>
              </a:ext>
            </a:extLst>
          </p:cNvPr>
          <p:cNvSpPr txBox="1"/>
          <p:nvPr/>
        </p:nvSpPr>
        <p:spPr>
          <a:xfrm>
            <a:off x="2624351" y="2885441"/>
            <a:ext cx="389529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Appendix: </a:t>
            </a:r>
            <a:r>
              <a:rPr kumimoji="1" lang="ja-JP" altLang="en-US" sz="2800" dirty="0">
                <a:latin typeface="+mn-ea"/>
              </a:rPr>
              <a:t>古いスライド</a:t>
            </a:r>
          </a:p>
        </p:txBody>
      </p:sp>
    </p:spTree>
    <p:extLst>
      <p:ext uri="{BB962C8B-B14F-4D97-AF65-F5344CB8AC3E}">
        <p14:creationId xmlns:p14="http://schemas.microsoft.com/office/powerpoint/2010/main" val="387679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23060" y="164863"/>
            <a:ext cx="46679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dirty="0">
                <a:latin typeface="Cambria Math" panose="02040503050406030204" pitchFamily="18" charset="0"/>
              </a:rPr>
              <a:t>最適化アルゴリズムの不変性</a:t>
            </a:r>
            <a:endParaRPr kumimoji="1" lang="en-US" altLang="ja-JP" sz="2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008993" y="1008994"/>
                <a:ext cx="47763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Cambria Math" panose="02040503050406030204" pitchFamily="18" charset="0"/>
                  </a:rPr>
                  <a:t>目的関数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   最小化したい</a:t>
                </a: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93" y="1008994"/>
                <a:ext cx="4776372" cy="369332"/>
              </a:xfrm>
              <a:prstGeom prst="rect">
                <a:avLst/>
              </a:prstGeom>
              <a:blipFill>
                <a:blip r:embed="rId2"/>
                <a:stretch>
                  <a:fillRect l="-3959" t="-25000" r="-2937" b="-5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1040524" y="1813035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最急降下法</a:t>
            </a:r>
            <a:endParaRPr kumimoji="1" lang="en-US" altLang="ja-JP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94548" y="1517625"/>
                <a:ext cx="2622064" cy="1675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1" lang="ja-JP" alt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l-GR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l-GR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kumimoji="1" lang="el-GR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48" y="1517625"/>
                <a:ext cx="2622064" cy="1675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541988" y="2725343"/>
            <a:ext cx="10259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600" dirty="0">
                <a:latin typeface="Cambria Math" panose="02040503050406030204" pitchFamily="18" charset="0"/>
              </a:rPr>
              <a:t>ステップ幅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7462" y="3354462"/>
            <a:ext cx="27699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テンソル式に書くと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61940" y="3776400"/>
                <a:ext cx="2360967" cy="633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+</a:t>
                </a:r>
                <a:r>
                  <a:rPr kumimoji="1" lang="el-GR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brk m:alnAt="7"/>
                          </m:r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ja-JP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40" y="3776400"/>
                <a:ext cx="2360967" cy="633443"/>
              </a:xfrm>
              <a:prstGeom prst="rect">
                <a:avLst/>
              </a:prstGeom>
              <a:blipFill>
                <a:blip r:embed="rId4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3935102" y="3569905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>
                <a:latin typeface="Cambria Math" panose="02040503050406030204" pitchFamily="18" charset="0"/>
              </a:rPr>
              <a:t>反変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619" y="3527806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>
                <a:latin typeface="Cambria Math" panose="02040503050406030204" pitchFamily="18" charset="0"/>
              </a:rPr>
              <a:t>共変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22579" y="3894760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不変でない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977461" y="4684734"/>
            <a:ext cx="5839195" cy="1895123"/>
            <a:chOff x="977461" y="4684734"/>
            <a:chExt cx="5839195" cy="1895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977461" y="4684734"/>
                  <a:ext cx="3745513" cy="3866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反変</m:t>
                        </m:r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計量テンソル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461" y="4684734"/>
                  <a:ext cx="3745513" cy="386644"/>
                </a:xfrm>
                <a:prstGeom prst="rect">
                  <a:avLst/>
                </a:prstGeom>
                <a:blipFill>
                  <a:blip r:embed="rId5"/>
                  <a:stretch>
                    <a:fillRect l="-1626" t="-1563" r="-488" b="-265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161940" y="5150901"/>
                  <a:ext cx="2790187" cy="633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</m:oMath>
                  </a14:m>
                  <a:r>
                    <a:rPr kumimoji="1" lang="ja-JP" altLang="en-US" sz="2800" dirty="0"/>
                    <a:t> </a:t>
                  </a:r>
                  <a14:m>
                    <m:oMath xmlns:m="http://schemas.openxmlformats.org/officeDocument/2006/math"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</m:oMath>
                  </a14:m>
                  <a:r>
                    <a:rPr kumimoji="1" lang="en-US" altLang="ja-JP" sz="2800" dirty="0">
                      <a:latin typeface="Cambria Math" panose="02040503050406030204" pitchFamily="18" charset="0"/>
                    </a:rPr>
                    <a:t>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p>
                      </m:sSup>
                    </m:oMath>
                  </a14:m>
                  <a:r>
                    <a:rPr kumimoji="1" lang="el-GR" altLang="ja-JP" sz="2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den>
                      </m:f>
                    </m:oMath>
                  </a14:m>
                  <a:endParaRPr kumimoji="1" lang="ja-JP" altLang="en-US" sz="28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40" y="5150901"/>
                  <a:ext cx="2790187" cy="633443"/>
                </a:xfrm>
                <a:prstGeom prst="rect">
                  <a:avLst/>
                </a:prstGeom>
                <a:blipFill>
                  <a:blip r:embed="rId6"/>
                  <a:stretch>
                    <a:fillRect t="-1923" b="-163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/>
            <p:cNvSpPr txBox="1"/>
            <p:nvPr/>
          </p:nvSpPr>
          <p:spPr>
            <a:xfrm>
              <a:off x="6201103" y="5282956"/>
              <a:ext cx="61555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2400" dirty="0">
                  <a:latin typeface="Cambria Math" panose="02040503050406030204" pitchFamily="18" charset="0"/>
                </a:rPr>
                <a:t>不変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1008993" y="5954942"/>
                  <a:ext cx="4868064" cy="624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+mn-ea"/>
                    </a:rPr>
                    <a:t>Ex: </a:t>
                  </a:r>
                  <a:r>
                    <a:rPr kumimoji="1" lang="ja-JP" altLang="en-US" sz="2400" dirty="0">
                      <a:latin typeface="+mn-ea"/>
                    </a:rPr>
                    <a:t>ニュートン法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ja-JP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kumimoji="1" lang="el-GR" altLang="ja-JP" sz="2400" dirty="0">
                      <a:ea typeface="Cambria Math" panose="02040503050406030204" pitchFamily="18" charset="0"/>
                    </a:rPr>
                    <a:t> </a:t>
                  </a:r>
                  <a:r>
                    <a:rPr kumimoji="1" lang="en-US" altLang="ja-JP" sz="2400" dirty="0">
                      <a:latin typeface="+mn-ea"/>
                    </a:rPr>
                    <a:t> </a:t>
                  </a:r>
                  <a:endParaRPr kumimoji="1" lang="ja-JP" altLang="en-US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93" y="5954942"/>
                  <a:ext cx="4868064" cy="624915"/>
                </a:xfrm>
                <a:prstGeom prst="rect">
                  <a:avLst/>
                </a:prstGeom>
                <a:blipFill>
                  <a:blip r:embed="rId7"/>
                  <a:stretch>
                    <a:fillRect l="-3885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322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51489" y="583324"/>
                <a:ext cx="3595728" cy="2102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Cambria Math" panose="02040503050406030204" pitchFamily="18" charset="0"/>
                  </a:rPr>
                  <a:t>反変ベクトルの例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位置ベクトル　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速度ベクトル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加速度ベクトル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89" y="583324"/>
                <a:ext cx="3595728" cy="2102114"/>
              </a:xfrm>
              <a:prstGeom prst="rect">
                <a:avLst/>
              </a:prstGeom>
              <a:blipFill>
                <a:blip r:embed="rId2"/>
                <a:stretch>
                  <a:fillRect l="-5085" t="-4348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713611" y="3027118"/>
                <a:ext cx="7377276" cy="2569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共変ベクトルの例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超平面の法線ベクトル</a:t>
                </a:r>
                <a:r>
                  <a:rPr kumimoji="1" lang="en-US" altLang="ja-JP" sz="240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b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勾配ベクトル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bSup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力は共変ベクトルとみなすのが自然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11" y="3027118"/>
                <a:ext cx="7377276" cy="2569999"/>
              </a:xfrm>
              <a:prstGeom prst="rect">
                <a:avLst/>
              </a:prstGeom>
              <a:blipFill>
                <a:blip r:embed="rId3"/>
                <a:stretch>
                  <a:fillRect l="-1240" b="-47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71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2055" y="478220"/>
            <a:ext cx="33855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ニュートンの運動方程式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732359" y="247791"/>
                <a:ext cx="1464182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59" y="247791"/>
                <a:ext cx="1464182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072055" y="1180383"/>
                <a:ext cx="7537128" cy="56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:  </a:t>
                </a:r>
                <a:r>
                  <a:rPr kumimoji="1" lang="ja-JP" altLang="en-US" sz="2400" dirty="0">
                    <a:latin typeface="Cambria Math" panose="02040503050406030204" pitchFamily="18" charset="0"/>
                  </a:rPr>
                  <a:t>反変ベクトル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:  </a:t>
                </a:r>
                <a:r>
                  <a:rPr kumimoji="1" lang="ja-JP" altLang="en-US" sz="2400" dirty="0">
                    <a:latin typeface="Cambria Math" panose="02040503050406030204" pitchFamily="18" charset="0"/>
                  </a:rPr>
                  <a:t>共変ベクトル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　とモデリング</a:t>
                </a: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5" y="1180383"/>
                <a:ext cx="7537128" cy="561116"/>
              </a:xfrm>
              <a:prstGeom prst="rect">
                <a:avLst/>
              </a:prstGeom>
              <a:blipFill>
                <a:blip r:embed="rId3"/>
                <a:stretch>
                  <a:fillRect l="-243" r="-1456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49621" y="2037010"/>
                <a:ext cx="344517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=1,2,3)</m:t>
                      </m:r>
                    </m:oMath>
                  </m:oMathPara>
                </a14:m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21" y="2037010"/>
                <a:ext cx="3445174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986666" y="3073621"/>
            <a:ext cx="6771084" cy="2660691"/>
            <a:chOff x="986666" y="3073621"/>
            <a:chExt cx="6771084" cy="2660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1035269" y="3073621"/>
                  <a:ext cx="500887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ja-JP" altLang="en-US" sz="2400" dirty="0">
                      <a:latin typeface="Cambria Math" panose="02040503050406030204" pitchFamily="18" charset="0"/>
                    </a:rPr>
                    <a:t>座標変換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kumimoji="1" lang="ja-JP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kumimoji="1" lang="en-US" altLang="ja-JP" sz="2400" dirty="0">
                      <a:latin typeface="Cambria Math" panose="02040503050406030204" pitchFamily="18" charset="0"/>
                    </a:rPr>
                    <a:t>  (~ </a:t>
                  </a:r>
                  <a:r>
                    <a:rPr kumimoji="1" lang="ja-JP" altLang="en-US" sz="2400" dirty="0">
                      <a:latin typeface="Cambria Math" panose="02040503050406030204" pitchFamily="18" charset="0"/>
                    </a:rPr>
                    <a:t>観測者を変える</a:t>
                  </a:r>
                  <a:r>
                    <a:rPr kumimoji="1" lang="en-US" altLang="ja-JP" sz="2400" dirty="0">
                      <a:latin typeface="Cambria Math" panose="02040503050406030204" pitchFamily="18" charset="0"/>
                    </a:rPr>
                    <a:t>)</a:t>
                  </a:r>
                  <a:endParaRPr kumimoji="1" lang="ja-JP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269" y="3073621"/>
                  <a:ext cx="500887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776" t="-27869" r="-2801" b="-508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1015646" y="3889756"/>
                  <a:ext cx="6095387" cy="1019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  <m:f>
                              <m:f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ja-JP" altLang="en-US" sz="24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ja-JP" altLang="en-US" sz="240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   (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46" y="3889756"/>
                  <a:ext cx="6095387" cy="10192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/>
            <p:cNvSpPr txBox="1"/>
            <p:nvPr/>
          </p:nvSpPr>
          <p:spPr>
            <a:xfrm>
              <a:off x="986666" y="5364980"/>
              <a:ext cx="677108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ja-JP" altLang="en-US" sz="2400" dirty="0">
                  <a:latin typeface="Cambria Math" panose="02040503050406030204" pitchFamily="18" charset="0"/>
                </a:rPr>
                <a:t>観測者を変えると物理法則が変わってしまった！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4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E1A53F-942A-48A1-AF63-B9C79AD1F12F}"/>
              </a:ext>
            </a:extLst>
          </p:cNvPr>
          <p:cNvSpPr/>
          <p:nvPr/>
        </p:nvSpPr>
        <p:spPr>
          <a:xfrm>
            <a:off x="272413" y="3213605"/>
            <a:ext cx="8566788" cy="35055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729613" y="371470"/>
                <a:ext cx="5639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800" b="0" dirty="0"/>
                  <a:t> ベクトル空間，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sz="2800" b="0" dirty="0">
                    <a:latin typeface="+mn-ea"/>
                  </a:rPr>
                  <a:t>上，有限次元</a:t>
                </a:r>
                <a14:m>
                  <m:oMath xmlns:m="http://schemas.openxmlformats.org/officeDocument/2006/math"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13" y="371470"/>
                <a:ext cx="5639301" cy="430887"/>
              </a:xfrm>
              <a:prstGeom prst="rect">
                <a:avLst/>
              </a:prstGeom>
              <a:blipFill>
                <a:blip r:embed="rId2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729613" y="1026956"/>
                <a:ext cx="5959517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基底</m:t>
                    </m:r>
                    <m:r>
                      <a:rPr kumimoji="1" lang="ja-JP" altLang="en-US" sz="2800" i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kumimoji="1" lang="ja-JP" altLang="en-US" sz="2800" i="0">
                        <a:latin typeface="Cambria Math" panose="02040503050406030204" pitchFamily="18" charset="0"/>
                      </a:rPr>
                      <m:t>座標</m:t>
                    </m:r>
                    <m:r>
                      <a:rPr kumimoji="1" lang="ja-JP" altLang="en-US" sz="2800" i="0" dirty="0">
                        <a:latin typeface="Cambria Math" panose="02040503050406030204" pitchFamily="18" charset="0"/>
                      </a:rPr>
                      <m:t>系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）</a:t>
                </a:r>
                <a:endParaRPr kumimoji="1" lang="en-US" altLang="ja-JP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13" y="1026956"/>
                <a:ext cx="5959517" cy="442493"/>
              </a:xfrm>
              <a:prstGeom prst="rect">
                <a:avLst/>
              </a:prstGeom>
              <a:blipFill>
                <a:blip r:embed="rId3"/>
                <a:stretch>
                  <a:fillRect t="-20548" r="-2661" b="-493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265395" y="1625188"/>
                <a:ext cx="5885714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395" y="1625188"/>
                <a:ext cx="5885714" cy="138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236482" y="3455363"/>
                <a:ext cx="8474025" cy="3209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ja-JP" altLang="en-US" sz="2400" smtClean="0">
                        <a:latin typeface="Cambria Math" panose="02040503050406030204" pitchFamily="18" charset="0"/>
                      </a:rPr>
                      <m:t>座標</m:t>
                    </m:r>
                    <m:r>
                      <a:rPr kumimoji="1" lang="ja-JP" altLang="en-US" sz="2400" dirty="0">
                        <a:latin typeface="Cambria Math" panose="02040503050406030204" pitchFamily="18" charset="0"/>
                      </a:rPr>
                      <m:t>系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下での座標表示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lang="ja-JP" altLang="en-US" sz="2400" dirty="0"/>
                  <a:t> と略記する．</a:t>
                </a:r>
                <a:endParaRPr lang="en-US" altLang="ja-JP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ja-JP" altLang="en-US" sz="2400" dirty="0"/>
                  <a:t>には，座標系の名前と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1,2,…,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/>
                  <a:t>をとるインデックスの</a:t>
                </a:r>
                <a:endParaRPr lang="en-US" altLang="ja-JP" sz="2400" dirty="0"/>
              </a:p>
              <a:p>
                <a:r>
                  <a:rPr lang="ja-JP" altLang="en-US" sz="2400" dirty="0"/>
                  <a:t>　 ２つの意味をもたせる．</a:t>
                </a:r>
                <a:endParaRPr lang="en-US" altLang="ja-JP" sz="2400" dirty="0"/>
              </a:p>
              <a:p>
                <a:r>
                  <a:rPr lang="en-US" altLang="ja-JP" sz="2400" dirty="0"/>
                  <a:t>     </a:t>
                </a:r>
                <a:r>
                  <a:rPr lang="ja-JP" altLang="en-US" sz="2400" dirty="0"/>
                  <a:t>例：別の座標系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400" dirty="0"/>
                  <a:t>下での座標表示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2" y="3455363"/>
                <a:ext cx="8474025" cy="3209084"/>
              </a:xfrm>
              <a:prstGeom prst="rect">
                <a:avLst/>
              </a:prstGeom>
              <a:blipFill>
                <a:blip r:embed="rId5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358985" y="3300879"/>
            <a:ext cx="107721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dirty="0">
                <a:latin typeface="Cambria Math" panose="02040503050406030204" pitchFamily="18" charset="0"/>
              </a:rPr>
              <a:t>記法：</a:t>
            </a:r>
          </a:p>
        </p:txBody>
      </p:sp>
    </p:spTree>
    <p:extLst>
      <p:ext uri="{BB962C8B-B14F-4D97-AF65-F5344CB8AC3E}">
        <p14:creationId xmlns:p14="http://schemas.microsoft.com/office/powerpoint/2010/main" val="4085766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1587" y="672663"/>
            <a:ext cx="907940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Cambria Math" panose="02040503050406030204" pitchFamily="18" charset="0"/>
              </a:rPr>
              <a:t>反変と共変を＝で結んでいるのはモデリングとしておかしい．</a:t>
            </a:r>
            <a:endParaRPr kumimoji="1" lang="en-US" altLang="ja-JP" sz="2400" dirty="0">
              <a:latin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Cambria Math" panose="02040503050406030204" pitchFamily="18" charset="0"/>
              </a:rPr>
              <a:t>物理法則を表す式は，「可能な」座標変換のもとで</a:t>
            </a:r>
            <a:endParaRPr kumimoji="1" lang="en-US" altLang="ja-JP" sz="2400" dirty="0">
              <a:latin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Cambria Math" panose="02040503050406030204" pitchFamily="18" charset="0"/>
              </a:rPr>
              <a:t>　「不変」であるべき．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530772" y="2890345"/>
            <a:ext cx="6488956" cy="1410025"/>
            <a:chOff x="530772" y="2890345"/>
            <a:chExt cx="6488956" cy="14100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530772" y="2890345"/>
                  <a:ext cx="64889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kumimoji="1" lang="ja-JP" altLang="en-US" sz="2400" dirty="0">
                      <a:latin typeface="Cambria Math" panose="02040503050406030204" pitchFamily="18" charset="0"/>
                    </a:rPr>
                    <a:t> 　座標変換として「直交変換」のみ考える．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72" y="2890345"/>
                  <a:ext cx="648895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221" t="-22951" r="-1878" b="-508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2133528" y="3410255"/>
                  <a:ext cx="3865289" cy="8901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ja-JP" altLang="en-US" sz="20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Sup>
                              <m:sSubSup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ja-JP" alt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kumimoji="1" lang="ja-JP" altLang="en-US" sz="20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ja-JP" altLang="en-US" sz="20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kumimoji="1" lang="en-US" altLang="ja-JP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kumimoji="1" lang="ja-JP" altLang="en-US" sz="2000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bSup>
                          </m:e>
                        </m:nary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528" y="3410255"/>
                  <a:ext cx="3865289" cy="8901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グループ化 7"/>
          <p:cNvGrpSpPr/>
          <p:nvPr/>
        </p:nvGrpSpPr>
        <p:grpSpPr>
          <a:xfrm>
            <a:off x="530772" y="4482663"/>
            <a:ext cx="6501203" cy="1465745"/>
            <a:chOff x="530772" y="4482663"/>
            <a:chExt cx="6501203" cy="1465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530772" y="4482663"/>
                  <a:ext cx="6501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kumimoji="1" lang="ja-JP" altLang="en-US" sz="2400" dirty="0">
                      <a:latin typeface="Cambria Math" panose="02040503050406030204" pitchFamily="18" charset="0"/>
                    </a:rPr>
                    <a:t> 　質量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を</m:t>
                      </m:r>
                    </m:oMath>
                  </a14:m>
                  <a:r>
                    <a:rPr kumimoji="1" lang="en-US" altLang="ja-JP" sz="2400" dirty="0">
                      <a:latin typeface="Cambria Math" panose="02040503050406030204" pitchFamily="18" charset="0"/>
                    </a:rPr>
                    <a:t>2</a:t>
                  </a:r>
                  <a:r>
                    <a:rPr kumimoji="1" lang="ja-JP" altLang="en-US" sz="2400" dirty="0">
                      <a:latin typeface="Cambria Math" panose="02040503050406030204" pitchFamily="18" charset="0"/>
                    </a:rPr>
                    <a:t>階共変テンソル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b>
                      </m:sSub>
                    </m:oMath>
                  </a14:m>
                  <a:r>
                    <a:rPr kumimoji="1" lang="ja-JP" altLang="en-US" sz="2400" dirty="0">
                      <a:latin typeface="Cambria Math" panose="02040503050406030204" pitchFamily="18" charset="0"/>
                    </a:rPr>
                    <a:t> と考える．</a:t>
                  </a: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72" y="4482663"/>
                  <a:ext cx="650120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18" t="-27869" r="-1874" b="-508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3018172" y="5188905"/>
                  <a:ext cx="1988621" cy="759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𝜅𝜆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72" y="5188905"/>
                  <a:ext cx="1988621" cy="7595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04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94289" y="478221"/>
                <a:ext cx="8978420" cy="2215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+mn-ea"/>
                  </a:rPr>
                  <a:t>これまで扱ったテンソルは，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ja-JP" altLang="en-US" sz="2400" dirty="0">
                    <a:latin typeface="+mn-ea"/>
                  </a:rPr>
                  <a:t>から構成される空間</a:t>
                </a:r>
                <a:endParaRPr kumimoji="1" lang="en-US" altLang="ja-JP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+mn-ea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など，の元であった．座標表示しなくても議論できる．</a:t>
                </a:r>
                <a:endParaRPr kumimoji="1" lang="en-US" altLang="ja-JP" sz="2400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+mn-ea"/>
                  </a:rPr>
                  <a:t>実は，すでに我々は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ja-JP" altLang="en-US" sz="2400" dirty="0">
                    <a:latin typeface="+mn-ea"/>
                  </a:rPr>
                  <a:t>の元とはみなせない「ベクトル」を</a:t>
                </a:r>
                <a:endParaRPr kumimoji="1" lang="en-US" altLang="ja-JP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+mn-ea"/>
                  </a:rPr>
                  <a:t>　扱っている．</a:t>
                </a: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478221"/>
                <a:ext cx="8978420" cy="2215991"/>
              </a:xfrm>
              <a:prstGeom prst="rect">
                <a:avLst/>
              </a:prstGeom>
              <a:blipFill>
                <a:blip r:embed="rId2"/>
                <a:stretch>
                  <a:fillRect l="-1901" r="-1154" b="-5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94289" y="2845036"/>
                <a:ext cx="5365123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Q1: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2845036"/>
                <a:ext cx="5365123" cy="1189043"/>
              </a:xfrm>
              <a:prstGeom prst="rect">
                <a:avLst/>
              </a:prstGeom>
              <a:blipFill>
                <a:blip r:embed="rId3"/>
                <a:stretch>
                  <a:fillRect l="-3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145628" y="4156840"/>
                <a:ext cx="64222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+mn-ea"/>
                  </a:rPr>
                  <a:t>を反変ベクトルすると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+mn-ea"/>
                  </a:rPr>
                  <a:t>は反変？共変？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28" y="4156840"/>
                <a:ext cx="6422271" cy="369332"/>
              </a:xfrm>
              <a:prstGeom prst="rect">
                <a:avLst/>
              </a:prstGeom>
              <a:blipFill>
                <a:blip r:embed="rId4"/>
                <a:stretch>
                  <a:fillRect l="-1235" t="-40000" r="-1899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94289" y="5073027"/>
                <a:ext cx="6975115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Q2: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はスカラー？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9" y="5073027"/>
                <a:ext cx="6975115" cy="1189043"/>
              </a:xfrm>
              <a:prstGeom prst="rect">
                <a:avLst/>
              </a:prstGeom>
              <a:blipFill>
                <a:blip r:embed="rId5"/>
                <a:stretch>
                  <a:fillRect l="-2622" r="-1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69021" y="378372"/>
            <a:ext cx="21544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テンソル密度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82869" y="851338"/>
                <a:ext cx="5703741" cy="1334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+mn-ea"/>
                  </a:rPr>
                  <a:t>Def: 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↦</m:t>
                    </m:r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ja-JP" altLang="en-US" sz="2400" dirty="0">
                    <a:latin typeface="+mn-ea"/>
                  </a:rPr>
                  <a:t> が</a:t>
                </a:r>
                <a:endParaRPr kumimoji="1" lang="en-US" altLang="ja-JP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+mn-ea"/>
                  </a:rPr>
                  <a:t>重み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反変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価，共変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b="0" dirty="0">
                    <a:latin typeface="+mn-ea"/>
                  </a:rPr>
                  <a:t>価</a:t>
                </a:r>
                <a:r>
                  <a:rPr kumimoji="1" lang="ja-JP" altLang="en-US" sz="2400" dirty="0">
                    <a:latin typeface="+mn-ea"/>
                  </a:rPr>
                  <a:t>のテンソル密度</a:t>
                </a:r>
                <a:endParaRPr kumimoji="1" lang="en-US" altLang="ja-JP" sz="24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9" y="851338"/>
                <a:ext cx="5703741" cy="1334853"/>
              </a:xfrm>
              <a:prstGeom prst="rect">
                <a:avLst/>
              </a:prstGeom>
              <a:blipFill>
                <a:blip r:embed="rId2"/>
                <a:stretch>
                  <a:fillRect l="-3316" r="-2246" b="-12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80569" y="2700283"/>
                <a:ext cx="61258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座標系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69" y="2700283"/>
                <a:ext cx="6125832" cy="369332"/>
              </a:xfrm>
              <a:prstGeom prst="rect">
                <a:avLst/>
              </a:prstGeom>
              <a:blipFill>
                <a:blip r:embed="rId3"/>
                <a:stretch>
                  <a:fillRect l="-1393" t="-29508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890645" y="2654116"/>
                <a:ext cx="395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45" y="2654116"/>
                <a:ext cx="395189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89031" y="3327589"/>
                <a:ext cx="7608885" cy="835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ja-JP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1" y="3327589"/>
                <a:ext cx="7608885" cy="835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19931" y="4309948"/>
                <a:ext cx="1847109" cy="419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31" y="4309948"/>
                <a:ext cx="1847109" cy="4197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72510" y="5228897"/>
                <a:ext cx="5266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 </a:t>
                </a:r>
                <a:r>
                  <a:rPr kumimoji="1" lang="en-US" altLang="ja-JP" sz="2400" dirty="0">
                    <a:latin typeface="+mn-ea"/>
                  </a:rPr>
                  <a:t>(</a:t>
                </a:r>
                <a:r>
                  <a:rPr kumimoji="1" lang="ja-JP" altLang="en-US" sz="2400" dirty="0">
                    <a:latin typeface="+mn-ea"/>
                  </a:rPr>
                  <a:t>反変</a:t>
                </a:r>
                <a:r>
                  <a:rPr kumimoji="1" lang="en-US" altLang="ja-JP" sz="2400" dirty="0">
                    <a:latin typeface="+mn-ea"/>
                  </a:rPr>
                  <a:t>/</a:t>
                </a:r>
                <a:r>
                  <a:rPr kumimoji="1" lang="ja-JP" altLang="en-US" sz="2400" dirty="0">
                    <a:latin typeface="+mn-ea"/>
                  </a:rPr>
                  <a:t>共変</a:t>
                </a:r>
                <a:r>
                  <a:rPr kumimoji="1" lang="en-US" altLang="ja-JP" sz="2400" dirty="0">
                    <a:latin typeface="+mn-ea"/>
                  </a:rPr>
                  <a:t>)</a:t>
                </a:r>
                <a:r>
                  <a:rPr kumimoji="1" lang="ja-JP" altLang="en-US" sz="2400" dirty="0">
                    <a:latin typeface="+mn-ea"/>
                  </a:rPr>
                  <a:t>ベクトル密度</a:t>
                </a: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0" y="5228897"/>
                <a:ext cx="5266122" cy="369332"/>
              </a:xfrm>
              <a:prstGeom prst="rect">
                <a:avLst/>
              </a:prstGeom>
              <a:blipFill>
                <a:blip r:embed="rId7"/>
                <a:stretch>
                  <a:fillRect l="-3356" t="-26667" r="-231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80703" y="5795244"/>
                <a:ext cx="364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 スカラー密度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3" y="5795244"/>
                <a:ext cx="3648691" cy="369332"/>
              </a:xfrm>
              <a:prstGeom prst="rect">
                <a:avLst/>
              </a:prstGeom>
              <a:blipFill>
                <a:blip r:embed="rId8"/>
                <a:stretch>
                  <a:fillRect l="-4674" t="-26667" r="-4007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33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6408" y="887819"/>
                <a:ext cx="6082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Ex: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重み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スカラー密度</a:t>
                </a: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8" y="887819"/>
                <a:ext cx="6082434" cy="369332"/>
              </a:xfrm>
              <a:prstGeom prst="rect">
                <a:avLst/>
              </a:prstGeom>
              <a:blipFill>
                <a:blip r:embed="rId2"/>
                <a:stretch>
                  <a:fillRect l="-3109" t="-26667" r="-210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567558" y="1891863"/>
                <a:ext cx="5742469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∵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Sup>
                                <m:sSub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sup>
                              </m:sSup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ja-JP" altLang="en-US" sz="2000" i="1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kumimoji="1" lang="en-US" altLang="ja-JP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1" lang="ja-JP" altLang="en-US" sz="20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8" y="1891863"/>
                <a:ext cx="5742469" cy="460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948152" y="2594402"/>
                <a:ext cx="3153620" cy="349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2000" dirty="0"/>
                  <a:t>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sz="2000" b="0" i="0" dirty="0" smtClean="0">
                        <a:latin typeface="Cambria Math" panose="02040503050406030204" pitchFamily="18" charset="0"/>
                      </a:rPr>
                      <m:t>det</m:t>
                    </m:r>
                    <m:sSubSup>
                      <m:sSub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0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0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000" dirty="0"/>
                  <a:t>|</a:t>
                </a:r>
                <a14:m>
                  <m:oMath xmlns:m="http://schemas.openxmlformats.org/officeDocument/2006/math">
                    <m:r>
                      <a:rPr kumimoji="1" lang="en-US" altLang="ja-JP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en-US" altLang="ja-JP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ja-JP" altLang="en-US" sz="20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ja-JP" altLang="en-US" sz="20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ja-JP" altLang="en-US" sz="20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152" y="2594402"/>
                <a:ext cx="3153620" cy="349839"/>
              </a:xfrm>
              <a:prstGeom prst="rect">
                <a:avLst/>
              </a:prstGeom>
              <a:blipFill>
                <a:blip r:embed="rId4"/>
                <a:stretch>
                  <a:fillRect l="-1934" t="-10526" r="-2708" b="-438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615560" y="3118988"/>
                <a:ext cx="645433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l-GR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560" y="3118988"/>
                <a:ext cx="645433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71411" y="4340773"/>
                <a:ext cx="7430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en-US" altLang="ja-JP" sz="24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e>
                    </m:d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ja-JP" altLang="en-US" sz="2400" i="1" dirty="0">
                        <a:latin typeface="Cambria Math" panose="02040503050406030204" pitchFamily="18" charset="0"/>
                      </a:rPr>
                      <m:t>が張る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平行６面体の体積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11" y="4340773"/>
                <a:ext cx="7430624" cy="369332"/>
              </a:xfrm>
              <a:prstGeom prst="rect">
                <a:avLst/>
              </a:prstGeom>
              <a:blipFill>
                <a:blip r:embed="rId6"/>
                <a:stretch>
                  <a:fillRect l="-2297" t="-24590" r="-1559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3442138" y="4821516"/>
                <a:ext cx="4572000" cy="707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ja-JP" altLang="en-US" sz="2000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2000" dirty="0">
                    <a:latin typeface="+mn-ea"/>
                  </a:rPr>
                  <a:t>つくる立方体の体積を１</a:t>
                </a:r>
                <a:endParaRPr kumimoji="1" lang="en-US" altLang="ja-JP" sz="2000" dirty="0">
                  <a:latin typeface="+mn-ea"/>
                </a:endParaRPr>
              </a:p>
              <a:p>
                <a:r>
                  <a:rPr kumimoji="1" lang="ja-JP" altLang="en-US" sz="2000" dirty="0">
                    <a:latin typeface="+mn-ea"/>
                  </a:rPr>
                  <a:t>としたときの</a:t>
                </a:r>
                <a:endParaRPr kumimoji="1" lang="en-US" altLang="ja-JP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138" y="4821516"/>
                <a:ext cx="4572000" cy="707886"/>
              </a:xfrm>
              <a:prstGeom prst="rect">
                <a:avLst/>
              </a:prstGeom>
              <a:blipFill>
                <a:blip r:embed="rId7"/>
                <a:stretch>
                  <a:fillRect l="-1467"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71411" y="5727005"/>
                <a:ext cx="697037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>
                    <a:latin typeface="+mn-ea"/>
                  </a:rPr>
                  <a:t>よって，変換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のとき，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ja-JP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ja-JP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ja-JP" altLang="en-US" sz="2400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つくる</a:t>
                </a:r>
                <a:endParaRPr kumimoji="1" lang="en-US" altLang="ja-JP" sz="2400" dirty="0">
                  <a:latin typeface="+mn-ea"/>
                </a:endParaRPr>
              </a:p>
              <a:p>
                <a:r>
                  <a:rPr kumimoji="1" lang="ja-JP" altLang="en-US" sz="2400" dirty="0">
                    <a:latin typeface="+mn-ea"/>
                  </a:rPr>
                  <a:t>　立方体の体積との比率がかかる．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11" y="5727005"/>
                <a:ext cx="6970370" cy="745717"/>
              </a:xfrm>
              <a:prstGeom prst="rect">
                <a:avLst/>
              </a:prstGeom>
              <a:blipFill>
                <a:blip r:embed="rId8"/>
                <a:stretch>
                  <a:fillRect l="-2448" t="-11382" r="-1661" b="-23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7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69021" y="378372"/>
            <a:ext cx="2513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擬テンソル密度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82869" y="851338"/>
                <a:ext cx="6011517" cy="1334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+mn-ea"/>
                  </a:rPr>
                  <a:t>Def: 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↦</m:t>
                    </m:r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ja-JP" altLang="en-US" sz="2400" dirty="0">
                    <a:latin typeface="+mn-ea"/>
                  </a:rPr>
                  <a:t> が</a:t>
                </a:r>
                <a:endParaRPr kumimoji="1" lang="en-US" altLang="ja-JP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400" dirty="0">
                    <a:latin typeface="+mn-ea"/>
                  </a:rPr>
                  <a:t>重み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反変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価，共変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b="0" dirty="0">
                    <a:latin typeface="+mn-ea"/>
                  </a:rPr>
                  <a:t>価</a:t>
                </a:r>
                <a:r>
                  <a:rPr kumimoji="1" lang="ja-JP" altLang="en-US" sz="2400" dirty="0">
                    <a:latin typeface="+mn-ea"/>
                  </a:rPr>
                  <a:t>の擬テンソル密度</a:t>
                </a:r>
                <a:endParaRPr kumimoji="1" lang="en-US" altLang="ja-JP" sz="24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9" y="851338"/>
                <a:ext cx="6011517" cy="1334853"/>
              </a:xfrm>
              <a:prstGeom prst="rect">
                <a:avLst/>
              </a:prstGeom>
              <a:blipFill>
                <a:blip r:embed="rId2"/>
                <a:stretch>
                  <a:fillRect l="-3144" r="-2028" b="-12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80569" y="2700283"/>
                <a:ext cx="61258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 座標系</a:t>
                </a:r>
                <a14:m>
                  <m:oMath xmlns:m="http://schemas.openxmlformats.org/officeDocument/2006/math"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24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69" y="2700283"/>
                <a:ext cx="6125832" cy="369332"/>
              </a:xfrm>
              <a:prstGeom prst="rect">
                <a:avLst/>
              </a:prstGeom>
              <a:blipFill>
                <a:blip r:embed="rId3"/>
                <a:stretch>
                  <a:fillRect l="-1393" t="-29508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890645" y="2654116"/>
                <a:ext cx="3951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45" y="2654116"/>
                <a:ext cx="395189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89031" y="3327589"/>
                <a:ext cx="7608885" cy="867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̃"/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kumimoji="1" lang="el-GR" altLang="ja-JP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l-GR" altLang="ja-JP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>
                          <m:sSubSup>
                            <m:sSub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p>
                      </m:sSubSup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b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1" y="3327589"/>
                <a:ext cx="7608885" cy="867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119931" y="4309948"/>
                <a:ext cx="1847109" cy="419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31" y="4309948"/>
                <a:ext cx="1847109" cy="4197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72510" y="5228897"/>
                <a:ext cx="5771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 </a:t>
                </a:r>
                <a:r>
                  <a:rPr kumimoji="1" lang="en-US" altLang="ja-JP" sz="2400" dirty="0">
                    <a:latin typeface="+mn-ea"/>
                  </a:rPr>
                  <a:t>(</a:t>
                </a:r>
                <a:r>
                  <a:rPr kumimoji="1" lang="ja-JP" altLang="en-US" sz="2400" dirty="0">
                    <a:latin typeface="+mn-ea"/>
                  </a:rPr>
                  <a:t>反変</a:t>
                </a:r>
                <a:r>
                  <a:rPr kumimoji="1" lang="en-US" altLang="ja-JP" sz="2400" dirty="0">
                    <a:latin typeface="+mn-ea"/>
                  </a:rPr>
                  <a:t>/</a:t>
                </a:r>
                <a:r>
                  <a:rPr kumimoji="1" lang="ja-JP" altLang="en-US" sz="2400" dirty="0">
                    <a:latin typeface="+mn-ea"/>
                  </a:rPr>
                  <a:t>共変</a:t>
                </a:r>
                <a:r>
                  <a:rPr kumimoji="1" lang="en-US" altLang="ja-JP" sz="2400" dirty="0">
                    <a:latin typeface="+mn-ea"/>
                  </a:rPr>
                  <a:t>)</a:t>
                </a:r>
                <a:r>
                  <a:rPr kumimoji="1" lang="ja-JP" altLang="en-US" sz="2400" dirty="0">
                    <a:latin typeface="+mn-ea"/>
                  </a:rPr>
                  <a:t>擬ベクトル</a:t>
                </a: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0" y="5228897"/>
                <a:ext cx="5771580" cy="369332"/>
              </a:xfrm>
              <a:prstGeom prst="rect">
                <a:avLst/>
              </a:prstGeom>
              <a:blipFill>
                <a:blip r:embed="rId7"/>
                <a:stretch>
                  <a:fillRect l="-3062" t="-26667" r="-200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80703" y="5795244"/>
                <a:ext cx="3956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 擬スカラー密度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03" y="5795244"/>
                <a:ext cx="3956468" cy="369332"/>
              </a:xfrm>
              <a:prstGeom prst="rect">
                <a:avLst/>
              </a:prstGeom>
              <a:blipFill>
                <a:blip r:embed="rId8"/>
                <a:stretch>
                  <a:fillRect l="-4314" t="-26667" r="-369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480442" y="4195199"/>
                <a:ext cx="487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42" y="4195199"/>
                <a:ext cx="487313" cy="369332"/>
              </a:xfrm>
              <a:prstGeom prst="rect">
                <a:avLst/>
              </a:prstGeom>
              <a:blipFill>
                <a:blip r:embed="rId9"/>
                <a:stretch>
                  <a:fillRect l="-15000" r="-1250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6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66408" y="330771"/>
                <a:ext cx="6194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Ex: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e>
                    </m:d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重み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dirty="0" smtClean="0">
                        <a:latin typeface="Cambria Math" panose="02040503050406030204" pitchFamily="18" charset="0"/>
                      </a:rPr>
                      <m:t>擬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スカラー密度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8" y="330771"/>
                <a:ext cx="6194645" cy="369332"/>
              </a:xfrm>
              <a:prstGeom prst="rect">
                <a:avLst/>
              </a:prstGeom>
              <a:blipFill>
                <a:blip r:embed="rId2"/>
                <a:stretch>
                  <a:fillRect l="-3051" t="-24590" r="-1969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81375" y="910253"/>
                <a:ext cx="607967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nor/>
                        </m:rPr>
                        <a:rPr kumimoji="1" lang="en-US" altLang="ja-JP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400" dirty="0">
                          <a:latin typeface="Cambria Math" panose="02040503050406030204" pitchFamily="18" charset="0"/>
                        </a:rPr>
                        <m:t>det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kumimoji="1" lang="en-US" altLang="ja-JP" sz="24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75" y="910253"/>
                <a:ext cx="6079678" cy="552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485632" y="1462968"/>
                <a:ext cx="1202188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kumimoji="1"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f>
                        <m:f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32" y="1462968"/>
                <a:ext cx="1202188" cy="756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6408" y="2764141"/>
                <a:ext cx="6038448" cy="36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Ex: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重み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dirty="0" smtClean="0">
                        <a:latin typeface="Cambria Math" panose="02040503050406030204" pitchFamily="18" charset="0"/>
                      </a:rPr>
                      <m:t>共変擬</m:t>
                    </m:r>
                    <m:r>
                      <a:rPr kumimoji="1" lang="ja-JP" altLang="en-US" sz="2400" i="1" dirty="0">
                        <a:latin typeface="Cambria Math" panose="02040503050406030204" pitchFamily="18" charset="0"/>
                      </a:rPr>
                      <m:t>ベクトル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密度</a:t>
                </a: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8" y="2764141"/>
                <a:ext cx="6038448" cy="369525"/>
              </a:xfrm>
              <a:prstGeom prst="rect">
                <a:avLst/>
              </a:prstGeom>
              <a:blipFill>
                <a:blip r:embed="rId5"/>
                <a:stretch>
                  <a:fillRect l="-3131" t="-22951" r="-2121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81265" y="5197704"/>
            <a:ext cx="926215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+mn-ea"/>
              </a:rPr>
              <a:t>擬テンソル</a:t>
            </a:r>
            <a:r>
              <a:rPr kumimoji="1" lang="en-US" altLang="ja-JP" sz="2400" dirty="0">
                <a:latin typeface="+mn-ea"/>
              </a:rPr>
              <a:t>/</a:t>
            </a:r>
            <a:r>
              <a:rPr kumimoji="1" lang="ja-JP" altLang="en-US" sz="2400" dirty="0">
                <a:latin typeface="+mn-ea"/>
              </a:rPr>
              <a:t>ベクトルは軸性テンソル</a:t>
            </a:r>
            <a:r>
              <a:rPr kumimoji="1" lang="en-US" altLang="ja-JP" sz="2400" dirty="0">
                <a:latin typeface="+mn-ea"/>
              </a:rPr>
              <a:t>/</a:t>
            </a:r>
            <a:r>
              <a:rPr kumimoji="1" lang="ja-JP" altLang="en-US" sz="2400" dirty="0">
                <a:latin typeface="+mn-ea"/>
              </a:rPr>
              <a:t>ベクトルともいう．</a:t>
            </a:r>
            <a:endParaRPr kumimoji="1" lang="en-US" altLang="ja-JP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latin typeface="+mn-ea"/>
              </a:rPr>
              <a:t>通常のテンソル</a:t>
            </a:r>
            <a:r>
              <a:rPr kumimoji="1" lang="en-US" altLang="ja-JP" sz="2400" dirty="0">
                <a:latin typeface="+mn-ea"/>
              </a:rPr>
              <a:t>/</a:t>
            </a:r>
            <a:r>
              <a:rPr kumimoji="1" lang="ja-JP" altLang="en-US" sz="2400" dirty="0">
                <a:latin typeface="+mn-ea"/>
              </a:rPr>
              <a:t>ベクトルは極性テンソル</a:t>
            </a:r>
            <a:r>
              <a:rPr kumimoji="1" lang="en-US" altLang="ja-JP" sz="2400" dirty="0">
                <a:latin typeface="+mn-ea"/>
              </a:rPr>
              <a:t>/</a:t>
            </a:r>
            <a:r>
              <a:rPr kumimoji="1" lang="ja-JP" altLang="en-US" sz="2400" dirty="0">
                <a:latin typeface="+mn-ea"/>
              </a:rPr>
              <a:t>ベクトルともいう．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6408" y="3981019"/>
            <a:ext cx="53107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Ex: </a:t>
            </a:r>
            <a:r>
              <a:rPr kumimoji="1" lang="ja-JP" altLang="en-US" sz="2400" dirty="0">
                <a:latin typeface="+mn-ea"/>
              </a:rPr>
              <a:t>回転の軸・強さ ～ 反変擬ベクトル</a:t>
            </a:r>
          </a:p>
        </p:txBody>
      </p:sp>
    </p:spTree>
    <p:extLst>
      <p:ext uri="{BB962C8B-B14F-4D97-AF65-F5344CB8AC3E}">
        <p14:creationId xmlns:p14="http://schemas.microsoft.com/office/powerpoint/2010/main" val="2820630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72509" y="704193"/>
            <a:ext cx="451886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Ex: </a:t>
            </a:r>
            <a:r>
              <a:rPr kumimoji="1" lang="ja-JP" altLang="en-US" sz="2400" dirty="0">
                <a:latin typeface="+mn-ea"/>
              </a:rPr>
              <a:t>空間に質量が分布している．</a:t>
            </a:r>
            <a:endParaRPr kumimoji="1" lang="en-US" altLang="ja-JP" sz="2400" dirty="0">
              <a:latin typeface="+mn-ea"/>
            </a:endParaRPr>
          </a:p>
          <a:p>
            <a:r>
              <a:rPr kumimoji="1" lang="ja-JP" altLang="en-US" sz="2400" dirty="0">
                <a:latin typeface="+mn-ea"/>
              </a:rPr>
              <a:t>　  ある点における質量密度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501461" y="1627984"/>
                <a:ext cx="218559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1" lang="el-GR" altLang="ja-JP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1" lang="el-GR" altLang="ja-JP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1" lang="el-GR" altLang="ja-JP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61" y="1627984"/>
                <a:ext cx="2185598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468719" y="2512513"/>
            <a:ext cx="289342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平行６面体の体積</a:t>
            </a:r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～ スカラー密度，重み</a:t>
            </a:r>
            <a:r>
              <a:rPr kumimoji="1" lang="en-US" altLang="ja-JP" sz="2000" dirty="0">
                <a:latin typeface="+mn-ea"/>
              </a:rPr>
              <a:t>-1</a:t>
            </a:r>
            <a:endParaRPr kumimoji="1" lang="ja-JP" altLang="en-US" sz="20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87059" y="1541414"/>
            <a:ext cx="230832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それに含まれる質量</a:t>
            </a:r>
            <a:endParaRPr kumimoji="1" lang="en-US" altLang="ja-JP" sz="2000" dirty="0">
              <a:latin typeface="+mn-ea"/>
            </a:endParaRPr>
          </a:p>
          <a:p>
            <a:r>
              <a:rPr kumimoji="1" lang="ja-JP" altLang="en-US" sz="2000" dirty="0">
                <a:latin typeface="+mn-ea"/>
              </a:rPr>
              <a:t>　　～ スカラー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2509" y="2370117"/>
            <a:ext cx="24509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重み</a:t>
            </a:r>
            <a:r>
              <a:rPr kumimoji="1" lang="en-US" altLang="ja-JP" sz="2000" dirty="0">
                <a:latin typeface="+mn-ea"/>
              </a:rPr>
              <a:t>1</a:t>
            </a:r>
            <a:r>
              <a:rPr kumimoji="1" lang="ja-JP" altLang="en-US" sz="2000" dirty="0">
                <a:latin typeface="+mn-ea"/>
              </a:rPr>
              <a:t>のスカラー密度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725217" y="3507093"/>
                <a:ext cx="6361037" cy="47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Ex: </a:t>
                </a:r>
                <a:r>
                  <a:rPr kumimoji="1" lang="ja-JP" altLang="en-US" sz="2400" dirty="0">
                    <a:latin typeface="+mn-ea"/>
                  </a:rPr>
                  <a:t>流体のある点の速度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ja-JP" altLang="en-US" sz="2400" dirty="0"/>
                  <a:t>反変ベクトル）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7" y="3507093"/>
                <a:ext cx="6361037" cy="471604"/>
              </a:xfrm>
              <a:prstGeom prst="rect">
                <a:avLst/>
              </a:prstGeom>
              <a:blipFill>
                <a:blip r:embed="rId3"/>
                <a:stretch>
                  <a:fillRect l="-1534" t="-7692" r="-479" b="-28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690450" y="4130062"/>
                <a:ext cx="6479338" cy="37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その点の質量密度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スカラー密度，重み</a:t>
                </a:r>
                <a:r>
                  <a:rPr kumimoji="1" lang="en-US" altLang="ja-JP" sz="2400" dirty="0">
                    <a:latin typeface="+mn-ea"/>
                  </a:rPr>
                  <a:t>-1</a:t>
                </a:r>
                <a:r>
                  <a:rPr kumimoji="1" lang="ja-JP" altLang="en-US" sz="2400" dirty="0">
                    <a:latin typeface="+mn-ea"/>
                  </a:rPr>
                  <a:t>）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50" y="4130062"/>
                <a:ext cx="6479338" cy="379271"/>
              </a:xfrm>
              <a:prstGeom prst="rect">
                <a:avLst/>
              </a:prstGeom>
              <a:blipFill>
                <a:blip r:embed="rId4"/>
                <a:stretch>
                  <a:fillRect l="-2822" t="-22581" r="-1976" b="-483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90450" y="4732378"/>
                <a:ext cx="6910994" cy="37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質量</a:t>
                </a:r>
                <a14:m>
                  <m:oMath xmlns:m="http://schemas.openxmlformats.org/officeDocument/2006/math">
                    <m:r>
                      <a:rPr kumimoji="1" lang="ja-JP" altLang="en-US" sz="2400" b="0" i="1" dirty="0">
                        <a:latin typeface="Cambria Math" panose="02040503050406030204" pitchFamily="18" charset="0"/>
                      </a:rPr>
                      <m:t>速度ベクトル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反変ベクトル密度，</a:t>
                </a:r>
                <a:r>
                  <a:rPr kumimoji="1" lang="en-US" altLang="ja-JP" sz="2400" dirty="0">
                    <a:latin typeface="+mn-ea"/>
                  </a:rPr>
                  <a:t>+1</a:t>
                </a:r>
                <a:r>
                  <a:rPr kumimoji="1" lang="ja-JP" altLang="en-US" sz="2400" dirty="0">
                    <a:latin typeface="+mn-ea"/>
                  </a:rPr>
                  <a:t>）</a:t>
                </a: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50" y="4732378"/>
                <a:ext cx="6910994" cy="379271"/>
              </a:xfrm>
              <a:prstGeom prst="rect">
                <a:avLst/>
              </a:prstGeom>
              <a:blipFill>
                <a:blip r:embed="rId5"/>
                <a:stretch>
                  <a:fillRect l="-2646" t="-20635" r="-1764" b="-47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941259" y="5263014"/>
                <a:ext cx="5274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面積要素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+mn-ea"/>
                  </a:rPr>
                  <a:t>（共変ベクトル密度，</a:t>
                </a:r>
                <a:r>
                  <a:rPr kumimoji="1" lang="en-US" altLang="ja-JP" sz="2400" dirty="0">
                    <a:latin typeface="+mn-ea"/>
                  </a:rPr>
                  <a:t>-1</a:t>
                </a:r>
                <a:r>
                  <a:rPr kumimoji="1" lang="ja-JP" altLang="en-US" sz="2400" dirty="0">
                    <a:latin typeface="+mn-ea"/>
                  </a:rPr>
                  <a:t>）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59" y="5263014"/>
                <a:ext cx="5274264" cy="369332"/>
              </a:xfrm>
              <a:prstGeom prst="rect">
                <a:avLst/>
              </a:prstGeom>
              <a:blipFill>
                <a:blip r:embed="rId6"/>
                <a:stretch>
                  <a:fillRect l="-3464" t="-24590" r="-2540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402843" y="5960372"/>
                <a:ext cx="6795515" cy="37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面積要素を通過する流体の量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𝑚𝑓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スカラー）</a:t>
                </a: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43" y="5960372"/>
                <a:ext cx="6795515" cy="379271"/>
              </a:xfrm>
              <a:prstGeom prst="rect">
                <a:avLst/>
              </a:prstGeom>
              <a:blipFill>
                <a:blip r:embed="rId7"/>
                <a:stretch>
                  <a:fillRect l="-2691" t="-22581" r="-1794" b="-483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11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08994" y="252250"/>
            <a:ext cx="36340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800" dirty="0" err="1">
                <a:latin typeface="+mn-ea"/>
              </a:rPr>
              <a:t>Eddinton</a:t>
            </a:r>
            <a:r>
              <a:rPr kumimoji="1" lang="ja-JP" altLang="en-US" sz="2800" dirty="0">
                <a:latin typeface="+mn-ea"/>
              </a:rPr>
              <a:t>のエプシロン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97118" y="919655"/>
            <a:ext cx="49244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～擬の量とふつうの量を結びつける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51338" y="1618592"/>
                <a:ext cx="7475700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が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(12⋯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の</m:t>
                                </m:r>
                                <m:r>
                                  <a:rPr kumimoji="1" lang="ja-JP" altLang="en-US" sz="2400" i="1" smtClean="0">
                                    <a:latin typeface="Cambria Math" panose="02040503050406030204" pitchFamily="18" charset="0"/>
                                  </a:rPr>
                                  <m:t>偶置換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が</m:t>
                                </m:r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(12⋯</m:t>
                                </m:r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の奇置換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その他</m:t>
                                </m:r>
                                <m:r>
                                  <a:rPr kumimoji="1" lang="ja-JP" altLang="en-US" sz="2400" i="1" smtClean="0">
                                    <a:latin typeface="Cambria Math" panose="02040503050406030204" pitchFamily="18" charset="0"/>
                                  </a:rPr>
                                  <m:t>（</m:t>
                                </m:r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同じインデックスがある</m:t>
                                </m:r>
                                <m:r>
                                  <a:rPr kumimoji="1" lang="ja-JP" altLang="en-US" sz="2400" i="1" smtClean="0">
                                    <a:latin typeface="Cambria Math" panose="02040503050406030204" pitchFamily="18" charset="0"/>
                                  </a:rPr>
                                  <m:t>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8" y="1618592"/>
                <a:ext cx="7475700" cy="1367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725311" y="3610303"/>
                <a:ext cx="6981078" cy="402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Prop:</a:t>
                </a:r>
                <a:r>
                  <a:rPr kumimoji="1" lang="ja-JP" altLang="en-US" sz="2400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ja-JP" altLang="en-US" sz="2400" i="1" dirty="0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共変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価擬テンソル密度</m:t>
                    </m:r>
                  </m:oMath>
                </a14:m>
                <a:r>
                  <a:rPr kumimoji="1" lang="ja-JP" altLang="en-US" sz="2400" dirty="0" err="1">
                    <a:latin typeface="+mn-ea"/>
                  </a:rPr>
                  <a:t>，</a:t>
                </a:r>
                <a:r>
                  <a:rPr kumimoji="1" lang="ja-JP" altLang="en-US" sz="2400" dirty="0">
                    <a:latin typeface="+mn-ea"/>
                  </a:rPr>
                  <a:t>重み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11" y="3610303"/>
                <a:ext cx="6981078" cy="402995"/>
              </a:xfrm>
              <a:prstGeom prst="rect">
                <a:avLst/>
              </a:prstGeom>
              <a:blipFill>
                <a:blip r:embed="rId3"/>
                <a:stretch>
                  <a:fillRect l="-2707" t="-19697" r="-611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192924" y="4378572"/>
                <a:ext cx="4799584" cy="448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Sup>
                        <m:sSubSup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m:rPr>
                          <m:nor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400" i="1" dirty="0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24" y="4378572"/>
                <a:ext cx="4799584" cy="448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393410" y="5192110"/>
                <a:ext cx="5644879" cy="507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b="0" i="1" dirty="0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400" b="0" i="1" dirty="0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m:rPr>
                          <m:nor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400" i="1" dirty="0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10" y="5192110"/>
                <a:ext cx="5644879" cy="507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07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082566" y="436179"/>
                <a:ext cx="579094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𝜅𝜆𝜇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66" y="436179"/>
                <a:ext cx="5790944" cy="1189043"/>
              </a:xfrm>
              <a:prstGeom prst="rect">
                <a:avLst/>
              </a:prstGeom>
              <a:blipFill>
                <a:blip r:embed="rId2"/>
                <a:stretch>
                  <a:fillRect l="-3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82994" y="1820093"/>
                <a:ext cx="6293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 外積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は，共変擬ベクトル密度，重み</a:t>
                </a:r>
                <a:r>
                  <a:rPr kumimoji="1" lang="en-US" altLang="ja-JP" sz="2400" dirty="0">
                    <a:latin typeface="+mn-ea"/>
                  </a:rPr>
                  <a:t>-1</a:t>
                </a: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94" y="1820093"/>
                <a:ext cx="6293198" cy="369332"/>
              </a:xfrm>
              <a:prstGeom prst="rect">
                <a:avLst/>
              </a:prstGeom>
              <a:blipFill>
                <a:blip r:embed="rId3"/>
                <a:stretch>
                  <a:fillRect l="-1162" t="-26667" r="-193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91885" y="3077101"/>
                <a:ext cx="807541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85" y="3077101"/>
                <a:ext cx="8075416" cy="347403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660203" y="2584438"/>
                <a:ext cx="22637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別の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見方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3" y="2584438"/>
                <a:ext cx="2263761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213945" y="4051224"/>
                <a:ext cx="3984489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Ex: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𝜅𝜆𝜇</m:t>
                        </m:r>
                      </m:sub>
                    </m:sSub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45" y="4051224"/>
                <a:ext cx="3984489" cy="424925"/>
              </a:xfrm>
              <a:prstGeom prst="rect">
                <a:avLst/>
              </a:prstGeom>
              <a:blipFill>
                <a:blip r:embed="rId6"/>
                <a:stretch>
                  <a:fillRect l="-4587" t="-14493" b="-39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732831" y="4702759"/>
                <a:ext cx="52130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別の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見方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ja-JP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31" y="4702759"/>
                <a:ext cx="5213094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5333055" y="5270009"/>
            <a:ext cx="33342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この量を１次元量と見ている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60427" y="3556212"/>
            <a:ext cx="33342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この量を３次元量と見ている</a:t>
            </a:r>
          </a:p>
        </p:txBody>
      </p:sp>
    </p:spTree>
    <p:extLst>
      <p:ext uri="{BB962C8B-B14F-4D97-AF65-F5344CB8AC3E}">
        <p14:creationId xmlns:p14="http://schemas.microsoft.com/office/powerpoint/2010/main" val="2712834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40069" y="262759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剛体の運動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99715" y="820118"/>
                <a:ext cx="2605200" cy="370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ja-JP" altLang="en-US" sz="2400" i="1">
                          <a:latin typeface="Cambria Math" panose="02040503050406030204" pitchFamily="18" charset="0"/>
                        </a:rPr>
                        <m:t>角速度ベクトル</m:t>
                      </m:r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15" y="820118"/>
                <a:ext cx="2605200" cy="370743"/>
              </a:xfrm>
              <a:prstGeom prst="rect">
                <a:avLst/>
              </a:prstGeom>
              <a:blipFill>
                <a:blip r:embed="rId2"/>
                <a:stretch>
                  <a:fillRect l="-701" t="-11667" r="-3037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99715" y="1375998"/>
                <a:ext cx="3826945" cy="564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sz="2400" dirty="0">
                    <a:latin typeface="+mn-ea"/>
                  </a:rPr>
                  <a:t>における速度</a:t>
                </a:r>
                <a:r>
                  <a:rPr kumimoji="1" lang="en-US" altLang="ja-JP" sz="2400" dirty="0">
                    <a:latin typeface="+mn-ea"/>
                  </a:rPr>
                  <a:t>:</a:t>
                </a:r>
                <a:r>
                  <a:rPr kumimoji="1" lang="ja-JP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kumimoji="1" lang="en-US" altLang="ja-JP" sz="2400" dirty="0">
                        <a:latin typeface="+mn-ea"/>
                      </a:rPr>
                      <m:t>=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ja-JP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15" y="1375998"/>
                <a:ext cx="3826945" cy="564129"/>
              </a:xfrm>
              <a:prstGeom prst="rect">
                <a:avLst/>
              </a:prstGeom>
              <a:blipFill>
                <a:blip r:embed="rId3"/>
                <a:stretch>
                  <a:fillRect l="-4777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134926" y="2233448"/>
            <a:ext cx="27699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テンソル式に書くと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263430" y="2759290"/>
                <a:ext cx="2022285" cy="564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p>
                        </m:sSup>
                      </m:num>
                      <m:den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1" lang="ja-JP" altLang="en-US" sz="2400" dirty="0">
                    <a:latin typeface="+mn-ea"/>
                  </a:rPr>
                  <a:t>  </a:t>
                </a:r>
                <a:r>
                  <a:rPr kumimoji="1" lang="en-US" altLang="ja-JP" sz="2400" dirty="0">
                    <a:latin typeface="+mn-ea"/>
                  </a:rPr>
                  <a:t>:</a:t>
                </a:r>
                <a:r>
                  <a:rPr kumimoji="1" lang="ja-JP" altLang="en-US" sz="2400" dirty="0">
                    <a:latin typeface="+mn-ea"/>
                  </a:rPr>
                  <a:t>反変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430" y="2759290"/>
                <a:ext cx="2022285" cy="564129"/>
              </a:xfrm>
              <a:prstGeom prst="rect">
                <a:avLst/>
              </a:prstGeom>
              <a:blipFill>
                <a:blip r:embed="rId4"/>
                <a:stretch>
                  <a:fillRect r="-8434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16454" y="4096821"/>
                <a:ext cx="47076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kumimoji="1" lang="ja-JP" altLang="en-US" sz="2400" dirty="0">
                    <a:latin typeface="+mn-ea"/>
                  </a:rPr>
                  <a:t>  </a:t>
                </a:r>
                <a:r>
                  <a:rPr kumimoji="1" lang="en-US" altLang="ja-JP" sz="2400" dirty="0">
                    <a:latin typeface="+mn-ea"/>
                  </a:rPr>
                  <a:t>:</a:t>
                </a:r>
                <a:r>
                  <a:rPr kumimoji="1" lang="ja-JP" altLang="en-US" sz="2400" dirty="0">
                    <a:latin typeface="+mn-ea"/>
                  </a:rPr>
                  <a:t>反変擬ベクトル密度</a:t>
                </a:r>
                <a:r>
                  <a:rPr kumimoji="1" lang="en-US" altLang="ja-JP" sz="2400" dirty="0">
                    <a:latin typeface="+mn-ea"/>
                  </a:rPr>
                  <a:t>(+1)</a:t>
                </a: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54" y="4096821"/>
                <a:ext cx="4707635" cy="369332"/>
              </a:xfrm>
              <a:prstGeom prst="rect">
                <a:avLst/>
              </a:prstGeom>
              <a:blipFill>
                <a:blip r:embed="rId5"/>
                <a:stretch>
                  <a:fillRect l="-1684" t="-24590" r="-2850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366759" y="3525454"/>
                <a:ext cx="19037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kumimoji="1" lang="ja-JP" altLang="en-US" sz="2400" dirty="0">
                    <a:latin typeface="+mn-ea"/>
                  </a:rPr>
                  <a:t>   </a:t>
                </a:r>
                <a:r>
                  <a:rPr kumimoji="1" lang="en-US" altLang="ja-JP" sz="2400" dirty="0">
                    <a:latin typeface="+mn-ea"/>
                  </a:rPr>
                  <a:t>:</a:t>
                </a:r>
                <a:r>
                  <a:rPr kumimoji="1" lang="ja-JP" altLang="en-US" sz="2400" dirty="0">
                    <a:latin typeface="+mn-ea"/>
                  </a:rPr>
                  <a:t>反変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59" y="3525454"/>
                <a:ext cx="1903791" cy="369332"/>
              </a:xfrm>
              <a:prstGeom prst="rect">
                <a:avLst/>
              </a:prstGeom>
              <a:blipFill>
                <a:blip r:embed="rId6"/>
                <a:stretch>
                  <a:fillRect l="-5112" t="-37705" r="-8626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788776" y="4683865"/>
                <a:ext cx="4593502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ja-JP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𝜅𝜆𝜇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kumimoji="1" lang="en-US" altLang="ja-JP" sz="2400" dirty="0">
                    <a:latin typeface="+mn-ea"/>
                  </a:rPr>
                  <a:t>  :</a:t>
                </a:r>
                <a:r>
                  <a:rPr kumimoji="1" lang="ja-JP" altLang="en-US" sz="2400" dirty="0">
                    <a:latin typeface="+mn-ea"/>
                  </a:rPr>
                  <a:t>共変ベクトル</a:t>
                </a: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76" y="4683865"/>
                <a:ext cx="4593502" cy="424925"/>
              </a:xfrm>
              <a:prstGeom prst="rect">
                <a:avLst/>
              </a:prstGeom>
              <a:blipFill>
                <a:blip r:embed="rId7"/>
                <a:stretch>
                  <a:fillRect t="-12857" r="-3050" b="-3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440802" y="3138810"/>
                <a:ext cx="1882951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反変計量</a:t>
                </a:r>
                <a:r>
                  <a:rPr kumimoji="1" lang="en-US" altLang="ja-JP" sz="2400" dirty="0">
                    <a:latin typeface="+mn-ea"/>
                  </a:rPr>
                  <a:t>:</a:t>
                </a:r>
                <a:r>
                  <a:rPr kumimoji="1" lang="ja-JP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𝜅𝜆</m:t>
                        </m:r>
                      </m:sup>
                    </m:sSup>
                  </m:oMath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02" y="3138810"/>
                <a:ext cx="1882951" cy="386644"/>
              </a:xfrm>
              <a:prstGeom prst="rect">
                <a:avLst/>
              </a:prstGeom>
              <a:blipFill>
                <a:blip r:embed="rId8"/>
                <a:stretch>
                  <a:fillRect l="-10065" t="-20635" r="-2922" b="-47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98593" y="5326502"/>
                <a:ext cx="4472122" cy="711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</a:rPr>
                                <m:t>𝜆𝜇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𝜅𝜆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593" y="5326502"/>
                <a:ext cx="4472122" cy="7110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563813" y="6269694"/>
                <a:ext cx="6268126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sz="24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ja-JP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𝜆𝜇</m:t>
                            </m:r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kumimoji="1" lang="en-US" altLang="ja-JP" sz="2400" dirty="0">
                    <a:latin typeface="+mn-ea"/>
                  </a:rPr>
                  <a:t> </a:t>
                </a:r>
                <a:r>
                  <a:rPr kumimoji="1" lang="ja-JP" altLang="en-US" sz="2400" dirty="0">
                    <a:latin typeface="+mn-ea"/>
                  </a:rPr>
                  <a:t>角速度テンソル</a:t>
                </a:r>
                <a:r>
                  <a:rPr kumimoji="1" lang="en-US" altLang="ja-JP" sz="2400" dirty="0">
                    <a:latin typeface="+mn-ea"/>
                  </a:rPr>
                  <a:t>: </a:t>
                </a:r>
                <a:r>
                  <a:rPr kumimoji="1" lang="ja-JP" altLang="en-US" sz="2400" dirty="0">
                    <a:latin typeface="+mn-ea"/>
                  </a:rPr>
                  <a:t>共変</a:t>
                </a:r>
                <a:r>
                  <a:rPr kumimoji="1" lang="en-US" altLang="ja-JP" sz="2400" dirty="0">
                    <a:latin typeface="+mn-ea"/>
                  </a:rPr>
                  <a:t>2-</a:t>
                </a:r>
                <a:r>
                  <a:rPr kumimoji="1" lang="ja-JP" altLang="en-US" sz="2400" dirty="0">
                    <a:latin typeface="+mn-ea"/>
                  </a:rPr>
                  <a:t>ベクトル</a:t>
                </a: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813" y="6269694"/>
                <a:ext cx="6268126" cy="399084"/>
              </a:xfrm>
              <a:prstGeom prst="rect">
                <a:avLst/>
              </a:prstGeom>
              <a:blipFill>
                <a:blip r:embed="rId10"/>
                <a:stretch>
                  <a:fillRect l="-1751" t="-19697" r="-2724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623A33-C84E-4932-BA0C-E2217C9A7374}"/>
              </a:ext>
            </a:extLst>
          </p:cNvPr>
          <p:cNvSpPr/>
          <p:nvPr/>
        </p:nvSpPr>
        <p:spPr>
          <a:xfrm>
            <a:off x="484478" y="441036"/>
            <a:ext cx="8175044" cy="2533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4D86F98-DA1B-436F-A241-432B91053E2E}"/>
              </a:ext>
            </a:extLst>
          </p:cNvPr>
          <p:cNvSpPr/>
          <p:nvPr/>
        </p:nvSpPr>
        <p:spPr>
          <a:xfrm>
            <a:off x="4572000" y="3150195"/>
            <a:ext cx="4517813" cy="1131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C7748-0C2E-41E8-A348-DB5396587A82}"/>
              </a:ext>
            </a:extLst>
          </p:cNvPr>
          <p:cNvSpPr/>
          <p:nvPr/>
        </p:nvSpPr>
        <p:spPr>
          <a:xfrm>
            <a:off x="484478" y="4520145"/>
            <a:ext cx="8175044" cy="1331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2" name="正方形/長方形 1"/>
          <p:cNvSpPr/>
          <p:nvPr/>
        </p:nvSpPr>
        <p:spPr>
          <a:xfrm>
            <a:off x="612982" y="4599993"/>
            <a:ext cx="3022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b="0" dirty="0"/>
              <a:t>Def:</a:t>
            </a:r>
            <a:r>
              <a:rPr kumimoji="1" lang="ja-JP" altLang="en-US" sz="2800" dirty="0"/>
              <a:t> </a:t>
            </a:r>
            <a:r>
              <a:rPr kumimoji="1" lang="ja-JP" altLang="en-US" sz="2800" b="0" dirty="0"/>
              <a:t>反変ベクトル</a:t>
            </a:r>
            <a:endParaRPr kumimoji="1" lang="en-US" altLang="ja-JP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16554" y="834229"/>
                <a:ext cx="50853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>
                    <a:latin typeface="Cambria Math" panose="02040503050406030204" pitchFamily="18" charset="0"/>
                  </a:rPr>
                  <a:t>変換則：</a:t>
                </a:r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, </a:t>
                </a:r>
                <a:r>
                  <a:rPr kumimoji="1" lang="ja-JP" altLang="en-US" sz="2800" dirty="0">
                    <a:latin typeface="Cambria Math" panose="02040503050406030204" pitchFamily="18" charset="0"/>
                  </a:rPr>
                  <a:t>座標系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4" y="834229"/>
                <a:ext cx="5085307" cy="430887"/>
              </a:xfrm>
              <a:prstGeom prst="rect">
                <a:avLst/>
              </a:prstGeom>
              <a:blipFill>
                <a:blip r:embed="rId2"/>
                <a:stretch>
                  <a:fillRect l="-4197" t="-29577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4661425" y="576182"/>
                <a:ext cx="3951890" cy="1029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kumimoji="1"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sSub>
                            <m:sSub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25" y="576182"/>
                <a:ext cx="3951890" cy="1029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94312" y="1870326"/>
                <a:ext cx="5375437" cy="1016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  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kumimoji="1"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sSup>
                            <m:sSupPr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sSup>
                        <m:s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12" y="1870326"/>
                <a:ext cx="5375437" cy="1016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661425" y="3254058"/>
            <a:ext cx="461664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000" dirty="0">
                <a:latin typeface="Cambria Math" panose="02040503050406030204" pitchFamily="18" charset="0"/>
              </a:rPr>
              <a:t>（アインシュタインの記法）</a:t>
            </a:r>
            <a:endParaRPr kumimoji="1" lang="en-US" altLang="ja-JP" sz="2000" dirty="0">
              <a:latin typeface="Cambria Math" panose="02040503050406030204" pitchFamily="18" charset="0"/>
            </a:endParaRPr>
          </a:p>
          <a:p>
            <a:r>
              <a:rPr kumimoji="1" lang="ja-JP" altLang="en-US" sz="2000" dirty="0">
                <a:latin typeface="Cambria Math" panose="02040503050406030204" pitchFamily="18" charset="0"/>
              </a:rPr>
              <a:t>同じインデックスが上と下にあるとき，</a:t>
            </a:r>
            <a:endParaRPr kumimoji="1" lang="en-US" altLang="ja-JP" sz="2000" dirty="0">
              <a:latin typeface="Cambria Math" panose="02040503050406030204" pitchFamily="18" charset="0"/>
            </a:endParaRPr>
          </a:p>
          <a:p>
            <a:r>
              <a:rPr kumimoji="1" lang="ja-JP" altLang="en-US" sz="2000" dirty="0">
                <a:latin typeface="Cambria Math" panose="02040503050406030204" pitchFamily="18" charset="0"/>
              </a:rPr>
              <a:t>そのインデックスに関して和をとる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91753" y="5298698"/>
                <a:ext cx="77739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上の変換則に従う「</a:t>
                </a:r>
                <a:r>
                  <a:rPr kumimoji="1" lang="ja-JP" altLang="en-US" sz="2800" dirty="0"/>
                  <a:t>ベクトル」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 </a:t>
                </a:r>
                <a:endParaRPr kumimoji="1" lang="ja-JP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53" y="5298698"/>
                <a:ext cx="7773923" cy="430887"/>
              </a:xfrm>
              <a:prstGeom prst="rect">
                <a:avLst/>
              </a:prstGeom>
              <a:blipFill>
                <a:blip r:embed="rId5"/>
                <a:stretch>
                  <a:fillRect t="-23944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47918" y="6194874"/>
                <a:ext cx="3913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反変ベクトルの空間</a:t>
                </a:r>
                <a:endParaRPr kumimoji="1" lang="ja-JP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8" y="6194874"/>
                <a:ext cx="3913507" cy="430887"/>
              </a:xfrm>
              <a:prstGeom prst="rect">
                <a:avLst/>
              </a:prstGeom>
              <a:blipFill>
                <a:blip r:embed="rId6"/>
                <a:stretch>
                  <a:fillRect t="-23944" r="-4050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89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29407" y="430924"/>
            <a:ext cx="71814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マクスウェル方程式の一部（時間変化なし）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07931" y="1135117"/>
                <a:ext cx="1593770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rot</m:t>
                      </m:r>
                      <m:r>
                        <m:rPr>
                          <m:nor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31" y="1135117"/>
                <a:ext cx="1593770" cy="483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1928648" y="1739463"/>
            <a:ext cx="6155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磁界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924597" y="1783718"/>
                <a:ext cx="3696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dirty="0">
                    <a:latin typeface="+mn-ea"/>
                  </a:rPr>
                  <a:t>電流密度 </a:t>
                </a:r>
                <a:r>
                  <a:rPr kumimoji="1" lang="en-US" altLang="ja-JP" sz="2400" dirty="0">
                    <a:latin typeface="+mn-ea"/>
                  </a:rPr>
                  <a:t>= </a:t>
                </a:r>
                <a:r>
                  <a:rPr kumimoji="1" lang="ja-JP" altLang="en-US" sz="2400" dirty="0">
                    <a:latin typeface="+mn-ea"/>
                  </a:rPr>
                  <a:t>電荷密度</a:t>
                </a: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速度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97" y="1783718"/>
                <a:ext cx="3696525" cy="369332"/>
              </a:xfrm>
              <a:prstGeom prst="rect">
                <a:avLst/>
              </a:prstGeom>
              <a:blipFill>
                <a:blip r:embed="rId3"/>
                <a:stretch>
                  <a:fillRect l="-5116" t="-26667" r="-4125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6390290" y="2153050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反変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11" y="2229995"/>
            <a:ext cx="1859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スカラー密度</a:t>
            </a:r>
            <a:r>
              <a:rPr kumimoji="1" lang="en-US" altLang="ja-JP" dirty="0">
                <a:latin typeface="+mn-ea"/>
              </a:rPr>
              <a:t>(+1)</a:t>
            </a:r>
            <a:endParaRPr kumimoji="1" lang="ja-JP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50882" y="2935954"/>
                <a:ext cx="41792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kumimoji="1" lang="en-US" altLang="ja-JP" sz="2400" dirty="0">
                    <a:latin typeface="+mn-ea"/>
                  </a:rPr>
                  <a:t>:  </a:t>
                </a:r>
                <a:r>
                  <a:rPr kumimoji="1" lang="ja-JP" altLang="en-US" sz="2400" dirty="0">
                    <a:latin typeface="+mn-ea"/>
                  </a:rPr>
                  <a:t>反変ベクトル密度</a:t>
                </a:r>
                <a:r>
                  <a:rPr kumimoji="1" lang="en-US" altLang="ja-JP" sz="2400" dirty="0">
                    <a:latin typeface="+mn-ea"/>
                  </a:rPr>
                  <a:t>(+1)</a:t>
                </a: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82" y="2935954"/>
                <a:ext cx="4179286" cy="369332"/>
              </a:xfrm>
              <a:prstGeom prst="rect">
                <a:avLst/>
              </a:prstGeom>
              <a:blipFill>
                <a:blip r:embed="rId4"/>
                <a:stretch>
                  <a:fillRect l="-3212" t="-40000" r="-335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35421" y="3445211"/>
                <a:ext cx="3566297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acc>
                          <m:accPr>
                            <m:chr m:val="̃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　共変擬ベクトル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1" y="3445211"/>
                <a:ext cx="3566297" cy="414088"/>
              </a:xfrm>
              <a:prstGeom prst="rect">
                <a:avLst/>
              </a:prstGeom>
              <a:blipFill>
                <a:blip r:embed="rId5"/>
                <a:stretch>
                  <a:fillRect t="-10294" r="-4274" b="-455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93076" y="4243503"/>
                <a:ext cx="2445028" cy="452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2400" smtClean="0">
                          <a:latin typeface="Cambria Math" panose="02040503050406030204" pitchFamily="18" charset="0"/>
                        </a:rPr>
                        <m:t>rot</m:t>
                      </m:r>
                      <m:r>
                        <m:rPr>
                          <m:nor/>
                        </m:rPr>
                        <a:rPr kumimoji="1" lang="en-US" altLang="ja-JP" sz="240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p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  <m:t>𝜅𝜇𝜆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6" y="4243503"/>
                <a:ext cx="2445028" cy="452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560786" y="5113284"/>
                <a:ext cx="2331472" cy="495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𝜅𝜇𝜆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86" y="5113284"/>
                <a:ext cx="2331472" cy="4957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666593" y="5131572"/>
                <a:ext cx="187326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𝜅𝜇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3" y="5131572"/>
                <a:ext cx="1873269" cy="465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579674" y="3471001"/>
                <a:ext cx="4564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dirty="0">
                    <a:latin typeface="+mn-ea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𝜅𝜇</m:t>
                        </m:r>
                      </m:sup>
                    </m:sSup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z="2400" dirty="0">
                    <a:latin typeface="+mn-ea"/>
                  </a:rPr>
                  <a:t>  反変</a:t>
                </a:r>
                <a:r>
                  <a:rPr kumimoji="1" lang="en-US" altLang="ja-JP" sz="2400" dirty="0">
                    <a:latin typeface="+mn-ea"/>
                  </a:rPr>
                  <a:t>2-</a:t>
                </a:r>
                <a:r>
                  <a:rPr kumimoji="1" lang="ja-JP" altLang="en-US" sz="2400" dirty="0">
                    <a:latin typeface="+mn-ea"/>
                  </a:rPr>
                  <a:t>ベクトル密度</a:t>
                </a:r>
                <a:r>
                  <a:rPr kumimoji="1" lang="en-US" altLang="ja-JP" sz="2400" dirty="0">
                    <a:latin typeface="+mn-ea"/>
                  </a:rPr>
                  <a:t>(+1)</a:t>
                </a:r>
                <a:endParaRPr kumimoji="1" lang="ja-JP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674" y="3471001"/>
                <a:ext cx="4564326" cy="369332"/>
              </a:xfrm>
              <a:prstGeom prst="rect">
                <a:avLst/>
              </a:prstGeom>
              <a:blipFill>
                <a:blip r:embed="rId9"/>
                <a:stretch>
                  <a:fillRect l="-4005" t="-24590" r="-307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8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3DD5D1E-8D76-470F-8BE1-51CE19C1E70A}"/>
                  </a:ext>
                </a:extLst>
              </p:cNvPr>
              <p:cNvSpPr txBox="1"/>
              <p:nvPr/>
            </p:nvSpPr>
            <p:spPr>
              <a:xfrm>
                <a:off x="2465221" y="211179"/>
                <a:ext cx="3913507" cy="1227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反変ベクトルの空間</a:t>
                </a:r>
                <a:endParaRPr kumimoji="1" lang="en-US" altLang="ja-JP" sz="28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kumimoji="1" lang="ja-JP" altLang="en-US" sz="2800" dirty="0">
                    <a:latin typeface="Cambria Math" panose="02040503050406030204" pitchFamily="18" charset="0"/>
                  </a:rPr>
                  <a:t>を真面目に説明すると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3DD5D1E-8D76-470F-8BE1-51CE19C1E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21" y="211179"/>
                <a:ext cx="3913507" cy="1227837"/>
              </a:xfrm>
              <a:prstGeom prst="rect">
                <a:avLst/>
              </a:prstGeom>
              <a:blipFill>
                <a:blip r:embed="rId2"/>
                <a:stretch>
                  <a:fillRect l="-623" r="-4829" b="-174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44F3B3B-879D-4B01-A0CB-B05188198EC8}"/>
                  </a:ext>
                </a:extLst>
              </p:cNvPr>
              <p:cNvSpPr txBox="1"/>
              <p:nvPr/>
            </p:nvSpPr>
            <p:spPr>
              <a:xfrm>
                <a:off x="1710449" y="1887678"/>
                <a:ext cx="38938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    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⊆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44F3B3B-879D-4B01-A0CB-B0518819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449" y="1887678"/>
                <a:ext cx="389388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040-D743-4A80-A6D9-153892CF1D67}"/>
              </a:ext>
            </a:extLst>
          </p:cNvPr>
          <p:cNvSpPr txBox="1"/>
          <p:nvPr/>
        </p:nvSpPr>
        <p:spPr>
          <a:xfrm>
            <a:off x="3983079" y="2738879"/>
            <a:ext cx="30953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変換則</a:t>
            </a:r>
            <a:r>
              <a:rPr kumimoji="1" lang="en-US" altLang="ja-JP" sz="2400" dirty="0">
                <a:latin typeface="+mn-ea"/>
              </a:rPr>
              <a:t>(</a:t>
            </a:r>
            <a:r>
              <a:rPr kumimoji="1" lang="ja-JP" altLang="en-US" sz="2400" dirty="0">
                <a:latin typeface="+mn-ea"/>
              </a:rPr>
              <a:t>反変</a:t>
            </a:r>
            <a:r>
              <a:rPr kumimoji="1" lang="en-US" altLang="ja-JP" sz="2400" dirty="0">
                <a:latin typeface="+mn-ea"/>
              </a:rPr>
              <a:t>)</a:t>
            </a:r>
            <a:r>
              <a:rPr kumimoji="1" lang="ja-JP" altLang="en-US" sz="2400" dirty="0">
                <a:latin typeface="+mn-ea"/>
              </a:rPr>
              <a:t>を満たす</a:t>
            </a:r>
            <a:endParaRPr kumimoji="1" lang="en-US" altLang="ja-JP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0A3AD7E-0201-40B9-9CCD-5BC0399C0A08}"/>
                  </a:ext>
                </a:extLst>
              </p:cNvPr>
              <p:cNvSpPr txBox="1"/>
              <p:nvPr/>
            </p:nvSpPr>
            <p:spPr>
              <a:xfrm>
                <a:off x="1820905" y="374979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2800" b="0" dirty="0">
                    <a:ea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kumimoji="1" lang="ja-JP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p>
                    </m:sSup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∈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0A3AD7E-0201-40B9-9CCD-5BC0399C0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05" y="3749790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2FCB95-3DE2-471C-80D4-1F11C83F7133}"/>
              </a:ext>
            </a:extLst>
          </p:cNvPr>
          <p:cNvSpPr txBox="1"/>
          <p:nvPr/>
        </p:nvSpPr>
        <p:spPr>
          <a:xfrm>
            <a:off x="211490" y="4580899"/>
            <a:ext cx="3218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+mn-ea"/>
              </a:rPr>
              <a:t>変換則</a:t>
            </a:r>
            <a:r>
              <a:rPr kumimoji="1" lang="en-US" altLang="ja-JP" sz="2400" dirty="0">
                <a:latin typeface="+mn-ea"/>
              </a:rPr>
              <a:t>(</a:t>
            </a:r>
            <a:r>
              <a:rPr kumimoji="1" lang="ja-JP" altLang="en-US" sz="2400" dirty="0">
                <a:latin typeface="+mn-ea"/>
              </a:rPr>
              <a:t>反変</a:t>
            </a:r>
            <a:r>
              <a:rPr kumimoji="1" lang="en-US" altLang="ja-JP" sz="2400" dirty="0">
                <a:latin typeface="+mn-ea"/>
              </a:rPr>
              <a:t>)</a:t>
            </a:r>
            <a:r>
              <a:rPr kumimoji="1" lang="ja-JP" altLang="en-US" sz="2400" dirty="0">
                <a:latin typeface="+mn-ea"/>
              </a:rPr>
              <a:t>を満たす</a:t>
            </a:r>
            <a:endParaRPr kumimoji="1" lang="en-US" altLang="ja-JP" sz="2400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FC4CEC-7FB2-4634-858B-F88B0EA3D03B}"/>
              </a:ext>
            </a:extLst>
          </p:cNvPr>
          <p:cNvSpPr txBox="1"/>
          <p:nvPr/>
        </p:nvSpPr>
        <p:spPr>
          <a:xfrm>
            <a:off x="4378073" y="4545948"/>
            <a:ext cx="22538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well-defined?</a:t>
            </a:r>
            <a:endParaRPr kumimoji="1" lang="ja-JP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2674C31-65FB-48F8-9558-3A161E6B0F41}"/>
                  </a:ext>
                </a:extLst>
              </p:cNvPr>
              <p:cNvSpPr txBox="1"/>
              <p:nvPr/>
            </p:nvSpPr>
            <p:spPr>
              <a:xfrm>
                <a:off x="3692987" y="5084997"/>
                <a:ext cx="4587764" cy="596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2674C31-65FB-48F8-9558-3A161E6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987" y="5084997"/>
                <a:ext cx="4587764" cy="5968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0943FE03-51E9-4638-9410-E2C40D7129FD}"/>
              </a:ext>
            </a:extLst>
          </p:cNvPr>
          <p:cNvSpPr/>
          <p:nvPr/>
        </p:nvSpPr>
        <p:spPr>
          <a:xfrm>
            <a:off x="3855365" y="2609194"/>
            <a:ext cx="3218830" cy="612648"/>
          </a:xfrm>
          <a:prstGeom prst="wedgeRoundRectCallout">
            <a:avLst>
              <a:gd name="adj1" fmla="val -32557"/>
              <a:gd name="adj2" fmla="val -74402"/>
              <a:gd name="adj3" fmla="val 1666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53003642-BBD0-46D3-A775-E7AE5872C174}"/>
              </a:ext>
            </a:extLst>
          </p:cNvPr>
          <p:cNvSpPr/>
          <p:nvPr/>
        </p:nvSpPr>
        <p:spPr>
          <a:xfrm>
            <a:off x="211490" y="4505408"/>
            <a:ext cx="3218828" cy="612648"/>
          </a:xfrm>
          <a:prstGeom prst="wedgeRoundRectCallout">
            <a:avLst>
              <a:gd name="adj1" fmla="val 23818"/>
              <a:gd name="adj2" fmla="val -82501"/>
              <a:gd name="adj3" fmla="val 1666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2534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68622" y="876176"/>
                <a:ext cx="5422190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双対空間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線形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kumimoji="1" lang="en-US" altLang="ja-JP" sz="28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2" y="876176"/>
                <a:ext cx="5422190" cy="431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68622" y="1633728"/>
                <a:ext cx="2914772" cy="432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の双対基底</m:t>
                      </m:r>
                    </m:oMath>
                  </m:oMathPara>
                </a14:m>
                <a:endParaRPr kumimoji="1"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2" y="1633728"/>
                <a:ext cx="2914772" cy="432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57121" y="4300209"/>
                <a:ext cx="6788269" cy="107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21" y="4300209"/>
                <a:ext cx="6788269" cy="1078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035645" y="2345915"/>
                <a:ext cx="781932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（クロネッカーのデルタ）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45" y="2345915"/>
                <a:ext cx="7819320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757121" y="3727294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800" dirty="0">
                <a:latin typeface="Cambria Math" panose="02040503050406030204" pitchFamily="18" charset="0"/>
              </a:rPr>
              <a:t>座標表示</a:t>
            </a:r>
          </a:p>
        </p:txBody>
      </p:sp>
    </p:spTree>
    <p:extLst>
      <p:ext uri="{BB962C8B-B14F-4D97-AF65-F5344CB8AC3E}">
        <p14:creationId xmlns:p14="http://schemas.microsoft.com/office/powerpoint/2010/main" val="153268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4487FA-6E81-420A-A4A0-B7D684283C28}"/>
              </a:ext>
            </a:extLst>
          </p:cNvPr>
          <p:cNvSpPr/>
          <p:nvPr/>
        </p:nvSpPr>
        <p:spPr>
          <a:xfrm>
            <a:off x="511450" y="3869905"/>
            <a:ext cx="7811715" cy="1331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753188" y="601225"/>
                <a:ext cx="50853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>
                    <a:latin typeface="Cambria Math" panose="02040503050406030204" pitchFamily="18" charset="0"/>
                  </a:rPr>
                  <a:t>変換則：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, </a:t>
                </a:r>
                <a:r>
                  <a:rPr kumimoji="1" lang="ja-JP" altLang="en-US" sz="2800" dirty="0">
                    <a:latin typeface="Cambria Math" panose="02040503050406030204" pitchFamily="18" charset="0"/>
                  </a:rPr>
                  <a:t>座標系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sz="28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88" y="601225"/>
                <a:ext cx="5085307" cy="430887"/>
              </a:xfrm>
              <a:prstGeom prst="rect">
                <a:avLst/>
              </a:prstGeom>
              <a:blipFill>
                <a:blip r:embed="rId2"/>
                <a:stretch>
                  <a:fillRect l="-4317" t="-30000" b="-5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614186" y="1217316"/>
                <a:ext cx="3951890" cy="558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186" y="1217316"/>
                <a:ext cx="3951890" cy="558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710053" y="2020336"/>
                <a:ext cx="5375437" cy="558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53" y="2020336"/>
                <a:ext cx="5375437" cy="558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951186" y="2823356"/>
                <a:ext cx="6227089" cy="424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4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kumimoji="1"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</m:oMath>
                  </m:oMathPara>
                </a14:m>
                <a:endParaRPr kumimoji="1" lang="ja-JP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6" y="2823356"/>
                <a:ext cx="6227089" cy="424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534545" y="909470"/>
                <a:ext cx="2788620" cy="581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bSup>
                  </m:oMath>
                </a14:m>
                <a:r>
                  <a:rPr lang="en-US" altLang="ja-JP" sz="28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28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kumimoji="1" lang="ja-JP" altLang="en-US" sz="2800" i="1" dirty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800" dirty="0"/>
                  <a:t>逆行列</a:t>
                </a: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45" y="909470"/>
                <a:ext cx="2788620" cy="581891"/>
              </a:xfrm>
              <a:prstGeom prst="rect">
                <a:avLst/>
              </a:prstGeom>
              <a:blipFill>
                <a:blip r:embed="rId6"/>
                <a:stretch>
                  <a:fillRect t="-3125" r="-4158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362986" y="1436966"/>
                <a:ext cx="2076466" cy="657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986" y="1436966"/>
                <a:ext cx="207646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511450" y="3934222"/>
            <a:ext cx="3022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b="0" dirty="0"/>
              <a:t>Def:</a:t>
            </a:r>
            <a:r>
              <a:rPr kumimoji="1" lang="ja-JP" altLang="en-US" sz="2800" dirty="0"/>
              <a:t> 共変</a:t>
            </a:r>
            <a:r>
              <a:rPr kumimoji="1" lang="ja-JP" altLang="en-US" sz="2800" b="0" dirty="0"/>
              <a:t>ベクトル</a:t>
            </a:r>
            <a:endParaRPr kumimoji="1" lang="en-US" altLang="ja-JP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90221" y="4632927"/>
                <a:ext cx="7608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上の変換則に従う「</a:t>
                </a:r>
                <a:r>
                  <a:rPr kumimoji="1" lang="ja-JP" altLang="en-US" sz="2800" dirty="0"/>
                  <a:t>ベクトル」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ja-JP" altLang="en-US" sz="2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 </a:t>
                </a:r>
                <a:endParaRPr kumimoji="1" lang="ja-JP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1" y="4632927"/>
                <a:ext cx="7608365" cy="430887"/>
              </a:xfrm>
              <a:prstGeom prst="rect">
                <a:avLst/>
              </a:prstGeom>
              <a:blipFill>
                <a:blip r:embed="rId8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646386" y="5529103"/>
                <a:ext cx="4163191" cy="431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共変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ベクトルの空間</a:t>
                </a:r>
                <a:endParaRPr kumimoji="1" lang="ja-JP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" y="5529103"/>
                <a:ext cx="4163191" cy="431080"/>
              </a:xfrm>
              <a:prstGeom prst="rect">
                <a:avLst/>
              </a:prstGeom>
              <a:blipFill>
                <a:blip r:embed="rId9"/>
                <a:stretch>
                  <a:fillRect t="-23944" r="-3953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DD18998-5924-478B-B3F2-89F0F70418C4}"/>
                  </a:ext>
                </a:extLst>
              </p:cNvPr>
              <p:cNvSpPr txBox="1"/>
              <p:nvPr/>
            </p:nvSpPr>
            <p:spPr>
              <a:xfrm>
                <a:off x="1908852" y="6084458"/>
                <a:ext cx="4587764" cy="549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DD18998-5924-478B-B3F2-89F0F704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52" y="6084458"/>
                <a:ext cx="4587764" cy="5493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00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8A2E22-77B4-417B-9B63-D31D1AAA79CF}"/>
              </a:ext>
            </a:extLst>
          </p:cNvPr>
          <p:cNvSpPr/>
          <p:nvPr/>
        </p:nvSpPr>
        <p:spPr>
          <a:xfrm>
            <a:off x="798733" y="3982605"/>
            <a:ext cx="6618067" cy="1429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0C7BE9-2C4D-4F5F-9935-3E67AE5778B4}"/>
              </a:ext>
            </a:extLst>
          </p:cNvPr>
          <p:cNvSpPr/>
          <p:nvPr/>
        </p:nvSpPr>
        <p:spPr>
          <a:xfrm>
            <a:off x="798733" y="661840"/>
            <a:ext cx="5437460" cy="2024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800" b="0" dirty="0"/>
          </a:p>
        </p:txBody>
      </p:sp>
      <p:sp>
        <p:nvSpPr>
          <p:cNvPr id="2" name="正方形/長方形 1"/>
          <p:cNvSpPr/>
          <p:nvPr/>
        </p:nvSpPr>
        <p:spPr>
          <a:xfrm>
            <a:off x="850404" y="778095"/>
            <a:ext cx="2303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b="0" dirty="0"/>
              <a:t>Def:</a:t>
            </a:r>
            <a:r>
              <a:rPr kumimoji="1" lang="ja-JP" altLang="en-US" sz="2800" dirty="0"/>
              <a:t> スカラー</a:t>
            </a:r>
            <a:endParaRPr kumimoji="1"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722859" y="1301315"/>
                <a:ext cx="398173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dirty="0" smtClean="0">
                          <a:latin typeface="Cambria Math" panose="02040503050406030204" pitchFamily="18" charset="0"/>
                        </a:rPr>
                        <m:t>１次元量</m:t>
                      </m:r>
                      <m:r>
                        <a:rPr kumimoji="1" lang="en-US" altLang="ja-JP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ja-JP" sz="28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kumimoji="1" lang="ja-JP" alt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   </a:t>
                </a:r>
                <a14:m>
                  <m:oMath xmlns:m="http://schemas.openxmlformats.org/officeDocument/2006/math"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ja-JP" sz="2800" dirty="0"/>
                  <a:t>,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ja-JP" sz="28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9" y="1301315"/>
                <a:ext cx="3981731" cy="1384995"/>
              </a:xfrm>
              <a:prstGeom prst="rect">
                <a:avLst/>
              </a:prstGeom>
              <a:blipFill>
                <a:blip r:embed="rId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2544088" y="2892060"/>
            <a:ext cx="61555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2400" dirty="0">
                <a:latin typeface="Cambria Math" panose="02040503050406030204" pitchFamily="18" charset="0"/>
              </a:rPr>
              <a:t>いかなる座標系からみても同じ値をとるもの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51186" y="4016470"/>
                <a:ext cx="6038063" cy="1223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ja-JP" sz="2800" dirty="0"/>
                  <a:t>Ex: </a:t>
                </a:r>
                <a:r>
                  <a:rPr kumimoji="1" lang="ja-JP" altLang="en-US" sz="2800" dirty="0"/>
                  <a:t>反変ベクトル</a:t>
                </a:r>
                <a14:m>
                  <m:oMath xmlns:m="http://schemas.openxmlformats.org/officeDocument/2006/math">
                    <m: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，共変ベクトル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>
                    <a:ea typeface="Cambria Math" panose="020405030504060302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kumimoji="1" lang="en-US" altLang="ja-JP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sSup>
                      <m:sSup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ja-JP" altLang="en-US" sz="2800" i="1">
                            <a:latin typeface="Cambria Math" panose="02040503050406030204" pitchFamily="18" charset="0"/>
                          </a:rPr>
                          <m:t>𝜅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はスカラー</a:t>
                </a: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6" y="4016470"/>
                <a:ext cx="6038063" cy="1223540"/>
              </a:xfrm>
              <a:prstGeom prst="rect">
                <a:avLst/>
              </a:prstGeom>
              <a:blipFill>
                <a:blip r:embed="rId3"/>
                <a:stretch>
                  <a:fillRect l="-3532" b="-174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51186" y="5670331"/>
                <a:ext cx="4359014" cy="504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sSubSup>
                        <m:sSub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sSup>
                        <m:s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kumimoji="1" lang="ja-JP" alt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6" y="5670331"/>
                <a:ext cx="4359014" cy="50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77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550222" y="613131"/>
                <a:ext cx="6215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階反変テンソル空間</a:t>
                </a: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22" y="613131"/>
                <a:ext cx="6215676" cy="430887"/>
              </a:xfrm>
              <a:prstGeom prst="rect">
                <a:avLst/>
              </a:prstGeom>
              <a:blipFill>
                <a:blip r:embed="rId2"/>
                <a:stretch>
                  <a:fillRect t="-24286" r="-2255" b="-5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508180" y="1474905"/>
                <a:ext cx="7303859" cy="465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400" b="0" dirty="0"/>
                  <a:t>基底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ja-JP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⊗…⊗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0" y="1474905"/>
                <a:ext cx="7303859" cy="465833"/>
              </a:xfrm>
              <a:prstGeom prst="rect">
                <a:avLst/>
              </a:prstGeom>
              <a:blipFill>
                <a:blip r:embed="rId3"/>
                <a:stretch>
                  <a:fillRect l="-2502" t="-13158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262707" y="3365800"/>
                <a:ext cx="7089057" cy="1233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kumimoji="1" lang="en-US" altLang="ja-JP" sz="28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⊗…⊗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07" y="3365800"/>
                <a:ext cx="7089057" cy="1233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605697" y="2170704"/>
                <a:ext cx="1545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ja-JP" altLang="en-US" sz="2400" i="1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>
                    <a:latin typeface="Cambria Math" panose="02040503050406030204" pitchFamily="18" charset="0"/>
                  </a:rPr>
                  <a:t>基底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97" y="2170704"/>
                <a:ext cx="1545423" cy="369332"/>
              </a:xfrm>
              <a:prstGeom prst="rect">
                <a:avLst/>
              </a:prstGeom>
              <a:blipFill>
                <a:blip r:embed="rId5"/>
                <a:stretch>
                  <a:fillRect l="-5138" t="-22951" r="-11067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36102" y="2794363"/>
                <a:ext cx="24347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⊗…⊗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02" y="2794363"/>
                <a:ext cx="2434705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 rot="5400000">
                <a:off x="1411423" y="3253810"/>
                <a:ext cx="3029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800" i="1" smtClean="0">
                          <a:latin typeface="Cambria Math" panose="02040503050406030204" pitchFamily="18" charset="0"/>
                        </a:rPr>
                        <m:t>∋</m:t>
                      </m:r>
                    </m:oMath>
                  </m:oMathPara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11423" y="3253810"/>
                <a:ext cx="30296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890277" y="5573776"/>
                <a:ext cx="34476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kumimoji="1"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×…×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77" y="5573776"/>
                <a:ext cx="344767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55306" y="4895094"/>
                <a:ext cx="3888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sz="2800" dirty="0">
                    <a:latin typeface="Cambria Math" panose="02040503050406030204" pitchFamily="18" charset="0"/>
                  </a:rPr>
                  <a:t>座標系</a:t>
                </a:r>
                <a14:m>
                  <m:oMath xmlns:m="http://schemas.openxmlformats.org/officeDocument/2006/math"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ja-JP" altLang="en-US" sz="2800" dirty="0">
                    <a:latin typeface="Cambria Math" panose="02040503050406030204" pitchFamily="18" charset="0"/>
                  </a:rPr>
                  <a:t>による座標表示</a:t>
                </a:r>
                <a:r>
                  <a:rPr kumimoji="1" lang="en-US" altLang="ja-JP" sz="2800" dirty="0">
                    <a:latin typeface="Cambria Math" panose="02040503050406030204" pitchFamily="18" charset="0"/>
                  </a:rPr>
                  <a:t>:</a:t>
                </a:r>
                <a:endParaRPr kumimoji="1" lang="ja-JP" alt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" y="4895094"/>
                <a:ext cx="3888885" cy="430887"/>
              </a:xfrm>
              <a:prstGeom prst="rect">
                <a:avLst/>
              </a:prstGeom>
              <a:blipFill>
                <a:blip r:embed="rId9"/>
                <a:stretch>
                  <a:fillRect l="-5486" t="-29577" r="-4075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27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kumimoji="1" sz="2800" b="0" dirty="0" smtClean="0"/>
        </a:defPPr>
      </a:lstStyle>
    </a:spDef>
    <a:txDef>
      <a:spPr>
        <a:noFill/>
      </a:spPr>
      <a:bodyPr wrap="none" lIns="0" tIns="0" rIns="0" bIns="0" rtlCol="0">
        <a:spAutoFit/>
      </a:bodyPr>
      <a:lstStyle>
        <a:defPPr>
          <a:defRPr kumimoji="1" sz="28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15062</TotalTime>
  <Words>2803</Words>
  <Application>Microsoft Office PowerPoint</Application>
  <PresentationFormat>画面に合わせる (4:3)</PresentationFormat>
  <Paragraphs>336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游ゴシック</vt:lpstr>
      <vt:lpstr>Arial</vt:lpstr>
      <vt:lpstr>Calibri</vt:lpstr>
      <vt:lpstr>Calibri Light</vt:lpstr>
      <vt:lpstr>Cambria Math</vt:lpstr>
      <vt:lpstr>Office テーマ</vt:lpstr>
      <vt:lpstr>幾何数理工学：テンソル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幾何数理工学：テンソル解析</dc:title>
  <dc:creator>平井 広志</dc:creator>
  <cp:lastModifiedBy>平井　広志</cp:lastModifiedBy>
  <cp:revision>129</cp:revision>
  <dcterms:created xsi:type="dcterms:W3CDTF">2019-01-05T10:14:29Z</dcterms:created>
  <dcterms:modified xsi:type="dcterms:W3CDTF">2022-01-17T06:46:34Z</dcterms:modified>
</cp:coreProperties>
</file>