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84" r:id="rId16"/>
    <p:sldId id="270" r:id="rId17"/>
    <p:sldId id="281" r:id="rId18"/>
    <p:sldId id="282" r:id="rId19"/>
    <p:sldId id="283" r:id="rId20"/>
    <p:sldId id="280" r:id="rId21"/>
    <p:sldId id="273" r:id="rId22"/>
    <p:sldId id="274" r:id="rId23"/>
    <p:sldId id="275" r:id="rId24"/>
    <p:sldId id="276" r:id="rId25"/>
    <p:sldId id="277" r:id="rId26"/>
    <p:sldId id="279" r:id="rId27"/>
    <p:sldId id="278" r:id="rId28"/>
    <p:sldId id="272"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4" autoAdjust="0"/>
    <p:restoredTop sz="94660"/>
  </p:normalViewPr>
  <p:slideViewPr>
    <p:cSldViewPr snapToGrid="0">
      <p:cViewPr>
        <p:scale>
          <a:sx n="80" d="100"/>
          <a:sy n="80" d="100"/>
        </p:scale>
        <p:origin x="11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7834E8C-1037-4566-AB6D-3A661B4C500F}" type="datetimeFigureOut">
              <a:rPr kumimoji="1" lang="ja-JP" altLang="en-US" smtClean="0"/>
              <a:t>2022/1/17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C3A4778-7FF0-4295-A361-C09F3F0B603B}" type="slidenum">
              <a:rPr kumimoji="1" lang="ja-JP" altLang="en-US" smtClean="0"/>
              <a:t>‹#›</a:t>
            </a:fld>
            <a:endParaRPr kumimoji="1" lang="ja-JP" altLang="en-US"/>
          </a:p>
        </p:txBody>
      </p:sp>
    </p:spTree>
    <p:extLst>
      <p:ext uri="{BB962C8B-B14F-4D97-AF65-F5344CB8AC3E}">
        <p14:creationId xmlns:p14="http://schemas.microsoft.com/office/powerpoint/2010/main" val="3428303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7834E8C-1037-4566-AB6D-3A661B4C500F}" type="datetimeFigureOut">
              <a:rPr kumimoji="1" lang="ja-JP" altLang="en-US" smtClean="0"/>
              <a:t>2022/1/17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C3A4778-7FF0-4295-A361-C09F3F0B603B}" type="slidenum">
              <a:rPr kumimoji="1" lang="ja-JP" altLang="en-US" smtClean="0"/>
              <a:t>‹#›</a:t>
            </a:fld>
            <a:endParaRPr kumimoji="1" lang="ja-JP" altLang="en-US"/>
          </a:p>
        </p:txBody>
      </p:sp>
    </p:spTree>
    <p:extLst>
      <p:ext uri="{BB962C8B-B14F-4D97-AF65-F5344CB8AC3E}">
        <p14:creationId xmlns:p14="http://schemas.microsoft.com/office/powerpoint/2010/main" val="414358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7834E8C-1037-4566-AB6D-3A661B4C500F}" type="datetimeFigureOut">
              <a:rPr kumimoji="1" lang="ja-JP" altLang="en-US" smtClean="0"/>
              <a:t>2022/1/17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C3A4778-7FF0-4295-A361-C09F3F0B603B}" type="slidenum">
              <a:rPr kumimoji="1" lang="ja-JP" altLang="en-US" smtClean="0"/>
              <a:t>‹#›</a:t>
            </a:fld>
            <a:endParaRPr kumimoji="1" lang="ja-JP" altLang="en-US"/>
          </a:p>
        </p:txBody>
      </p:sp>
    </p:spTree>
    <p:extLst>
      <p:ext uri="{BB962C8B-B14F-4D97-AF65-F5344CB8AC3E}">
        <p14:creationId xmlns:p14="http://schemas.microsoft.com/office/powerpoint/2010/main" val="74014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7834E8C-1037-4566-AB6D-3A661B4C500F}" type="datetimeFigureOut">
              <a:rPr kumimoji="1" lang="ja-JP" altLang="en-US" smtClean="0"/>
              <a:t>2022/1/17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C3A4778-7FF0-4295-A361-C09F3F0B603B}" type="slidenum">
              <a:rPr kumimoji="1" lang="ja-JP" altLang="en-US" smtClean="0"/>
              <a:t>‹#›</a:t>
            </a:fld>
            <a:endParaRPr kumimoji="1" lang="ja-JP" altLang="en-US"/>
          </a:p>
        </p:txBody>
      </p:sp>
    </p:spTree>
    <p:extLst>
      <p:ext uri="{BB962C8B-B14F-4D97-AF65-F5344CB8AC3E}">
        <p14:creationId xmlns:p14="http://schemas.microsoft.com/office/powerpoint/2010/main" val="3273248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E7834E8C-1037-4566-AB6D-3A661B4C500F}" type="datetimeFigureOut">
              <a:rPr kumimoji="1" lang="ja-JP" altLang="en-US" smtClean="0"/>
              <a:t>2022/1/17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6C3A4778-7FF0-4295-A361-C09F3F0B603B}" type="slidenum">
              <a:rPr kumimoji="1" lang="ja-JP" altLang="en-US" smtClean="0"/>
              <a:t>‹#›</a:t>
            </a:fld>
            <a:endParaRPr kumimoji="1" lang="ja-JP" altLang="en-US"/>
          </a:p>
        </p:txBody>
      </p:sp>
    </p:spTree>
    <p:extLst>
      <p:ext uri="{BB962C8B-B14F-4D97-AF65-F5344CB8AC3E}">
        <p14:creationId xmlns:p14="http://schemas.microsoft.com/office/powerpoint/2010/main" val="904374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E7834E8C-1037-4566-AB6D-3A661B4C500F}" type="datetimeFigureOut">
              <a:rPr kumimoji="1" lang="ja-JP" altLang="en-US" smtClean="0"/>
              <a:t>2022/1/17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C3A4778-7FF0-4295-A361-C09F3F0B603B}" type="slidenum">
              <a:rPr kumimoji="1" lang="ja-JP" altLang="en-US" smtClean="0"/>
              <a:t>‹#›</a:t>
            </a:fld>
            <a:endParaRPr kumimoji="1" lang="ja-JP" altLang="en-US"/>
          </a:p>
        </p:txBody>
      </p:sp>
    </p:spTree>
    <p:extLst>
      <p:ext uri="{BB962C8B-B14F-4D97-AF65-F5344CB8AC3E}">
        <p14:creationId xmlns:p14="http://schemas.microsoft.com/office/powerpoint/2010/main" val="3989811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E7834E8C-1037-4566-AB6D-3A661B4C500F}" type="datetimeFigureOut">
              <a:rPr kumimoji="1" lang="ja-JP" altLang="en-US" smtClean="0"/>
              <a:t>2022/1/17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6C3A4778-7FF0-4295-A361-C09F3F0B603B}" type="slidenum">
              <a:rPr kumimoji="1" lang="ja-JP" altLang="en-US" smtClean="0"/>
              <a:t>‹#›</a:t>
            </a:fld>
            <a:endParaRPr kumimoji="1" lang="ja-JP" altLang="en-US"/>
          </a:p>
        </p:txBody>
      </p:sp>
    </p:spTree>
    <p:extLst>
      <p:ext uri="{BB962C8B-B14F-4D97-AF65-F5344CB8AC3E}">
        <p14:creationId xmlns:p14="http://schemas.microsoft.com/office/powerpoint/2010/main" val="4030064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7834E8C-1037-4566-AB6D-3A661B4C500F}" type="datetimeFigureOut">
              <a:rPr kumimoji="1" lang="ja-JP" altLang="en-US" smtClean="0"/>
              <a:t>2022/1/17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6C3A4778-7FF0-4295-A361-C09F3F0B603B}" type="slidenum">
              <a:rPr kumimoji="1" lang="ja-JP" altLang="en-US" smtClean="0"/>
              <a:t>‹#›</a:t>
            </a:fld>
            <a:endParaRPr kumimoji="1" lang="ja-JP" altLang="en-US"/>
          </a:p>
        </p:txBody>
      </p:sp>
    </p:spTree>
    <p:extLst>
      <p:ext uri="{BB962C8B-B14F-4D97-AF65-F5344CB8AC3E}">
        <p14:creationId xmlns:p14="http://schemas.microsoft.com/office/powerpoint/2010/main" val="367095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834E8C-1037-4566-AB6D-3A661B4C500F}" type="datetimeFigureOut">
              <a:rPr kumimoji="1" lang="ja-JP" altLang="en-US" smtClean="0"/>
              <a:t>2022/1/17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6C3A4778-7FF0-4295-A361-C09F3F0B603B}" type="slidenum">
              <a:rPr kumimoji="1" lang="ja-JP" altLang="en-US" smtClean="0"/>
              <a:t>‹#›</a:t>
            </a:fld>
            <a:endParaRPr kumimoji="1" lang="ja-JP" altLang="en-US"/>
          </a:p>
        </p:txBody>
      </p:sp>
    </p:spTree>
    <p:extLst>
      <p:ext uri="{BB962C8B-B14F-4D97-AF65-F5344CB8AC3E}">
        <p14:creationId xmlns:p14="http://schemas.microsoft.com/office/powerpoint/2010/main" val="1000539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7834E8C-1037-4566-AB6D-3A661B4C500F}" type="datetimeFigureOut">
              <a:rPr kumimoji="1" lang="ja-JP" altLang="en-US" smtClean="0"/>
              <a:t>2022/1/17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C3A4778-7FF0-4295-A361-C09F3F0B603B}" type="slidenum">
              <a:rPr kumimoji="1" lang="ja-JP" altLang="en-US" smtClean="0"/>
              <a:t>‹#›</a:t>
            </a:fld>
            <a:endParaRPr kumimoji="1" lang="ja-JP" altLang="en-US"/>
          </a:p>
        </p:txBody>
      </p:sp>
    </p:spTree>
    <p:extLst>
      <p:ext uri="{BB962C8B-B14F-4D97-AF65-F5344CB8AC3E}">
        <p14:creationId xmlns:p14="http://schemas.microsoft.com/office/powerpoint/2010/main" val="4018823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7834E8C-1037-4566-AB6D-3A661B4C500F}" type="datetimeFigureOut">
              <a:rPr kumimoji="1" lang="ja-JP" altLang="en-US" smtClean="0"/>
              <a:t>2022/1/17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6C3A4778-7FF0-4295-A361-C09F3F0B603B}" type="slidenum">
              <a:rPr kumimoji="1" lang="ja-JP" altLang="en-US" smtClean="0"/>
              <a:t>‹#›</a:t>
            </a:fld>
            <a:endParaRPr kumimoji="1" lang="ja-JP" altLang="en-US"/>
          </a:p>
        </p:txBody>
      </p:sp>
    </p:spTree>
    <p:extLst>
      <p:ext uri="{BB962C8B-B14F-4D97-AF65-F5344CB8AC3E}">
        <p14:creationId xmlns:p14="http://schemas.microsoft.com/office/powerpoint/2010/main" val="2297099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834E8C-1037-4566-AB6D-3A661B4C500F}" type="datetimeFigureOut">
              <a:rPr kumimoji="1" lang="ja-JP" altLang="en-US" smtClean="0"/>
              <a:t>2022/1/17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A4778-7FF0-4295-A361-C09F3F0B603B}" type="slidenum">
              <a:rPr kumimoji="1" lang="ja-JP" altLang="en-US" smtClean="0"/>
              <a:t>‹#›</a:t>
            </a:fld>
            <a:endParaRPr kumimoji="1" lang="ja-JP" altLang="en-US"/>
          </a:p>
        </p:txBody>
      </p:sp>
    </p:spTree>
    <p:extLst>
      <p:ext uri="{BB962C8B-B14F-4D97-AF65-F5344CB8AC3E}">
        <p14:creationId xmlns:p14="http://schemas.microsoft.com/office/powerpoint/2010/main" val="286906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hirai@mist.i.u-tokyo.ac.j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14.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57.png"/><Relationship Id="rId2" Type="http://schemas.openxmlformats.org/officeDocument/2006/relationships/image" Target="../media/image530.png"/><Relationship Id="rId1" Type="http://schemas.openxmlformats.org/officeDocument/2006/relationships/slideLayout" Target="../slideLayouts/slideLayout7.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15.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8.png"/><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16.xml.rels><?xml version="1.0" encoding="UTF-8" standalone="yes"?>
<Relationships xmlns="http://schemas.openxmlformats.org/package/2006/relationships"><Relationship Id="rId3" Type="http://schemas.openxmlformats.org/officeDocument/2006/relationships/image" Target="../media/image590.png"/><Relationship Id="rId7" Type="http://schemas.openxmlformats.org/officeDocument/2006/relationships/image" Target="../media/image630.png"/><Relationship Id="rId2" Type="http://schemas.openxmlformats.org/officeDocument/2006/relationships/image" Target="../media/image580.png"/><Relationship Id="rId1" Type="http://schemas.openxmlformats.org/officeDocument/2006/relationships/slideLayout" Target="../slideLayouts/slideLayout7.xml"/><Relationship Id="rId6" Type="http://schemas.openxmlformats.org/officeDocument/2006/relationships/image" Target="../media/image620.png"/><Relationship Id="rId5" Type="http://schemas.openxmlformats.org/officeDocument/2006/relationships/image" Target="../media/image610.png"/><Relationship Id="rId4" Type="http://schemas.openxmlformats.org/officeDocument/2006/relationships/image" Target="../media/image600.png"/></Relationships>
</file>

<file path=ppt/slides/_rels/slide1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0.png"/><Relationship Id="rId1" Type="http://schemas.openxmlformats.org/officeDocument/2006/relationships/slideLayout" Target="../slideLayouts/slideLayout7.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1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19.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image" Target="../media/image660.png"/><Relationship Id="rId1" Type="http://schemas.openxmlformats.org/officeDocument/2006/relationships/slideLayout" Target="../slideLayouts/slideLayout7.xml"/><Relationship Id="rId6" Type="http://schemas.openxmlformats.org/officeDocument/2006/relationships/image" Target="../media/image700.png"/><Relationship Id="rId5" Type="http://schemas.openxmlformats.org/officeDocument/2006/relationships/image" Target="../media/image81.png"/><Relationship Id="rId4" Type="http://schemas.openxmlformats.org/officeDocument/2006/relationships/image" Target="../media/image680.png"/></Relationships>
</file>

<file path=ppt/slides/_rels/slide22.xml.rels><?xml version="1.0" encoding="UTF-8" standalone="yes"?>
<Relationships xmlns="http://schemas.openxmlformats.org/package/2006/relationships"><Relationship Id="rId8" Type="http://schemas.openxmlformats.org/officeDocument/2006/relationships/image" Target="../media/image750.png"/><Relationship Id="rId3" Type="http://schemas.openxmlformats.org/officeDocument/2006/relationships/image" Target="../media/image720.png"/><Relationship Id="rId7" Type="http://schemas.openxmlformats.org/officeDocument/2006/relationships/image" Target="../media/image760.png"/><Relationship Id="rId2" Type="http://schemas.openxmlformats.org/officeDocument/2006/relationships/image" Target="../media/image710.png"/><Relationship Id="rId1" Type="http://schemas.openxmlformats.org/officeDocument/2006/relationships/slideLayout" Target="../slideLayouts/slideLayout7.xml"/><Relationship Id="rId5" Type="http://schemas.openxmlformats.org/officeDocument/2006/relationships/image" Target="../media/image740.png"/><Relationship Id="rId4" Type="http://schemas.openxmlformats.org/officeDocument/2006/relationships/image" Target="../media/image730.png"/></Relationships>
</file>

<file path=ppt/slides/_rels/slide23.xml.rels><?xml version="1.0" encoding="UTF-8" standalone="yes"?>
<Relationships xmlns="http://schemas.openxmlformats.org/package/2006/relationships"><Relationship Id="rId3" Type="http://schemas.openxmlformats.org/officeDocument/2006/relationships/image" Target="../media/image780.png"/><Relationship Id="rId7" Type="http://schemas.openxmlformats.org/officeDocument/2006/relationships/image" Target="../media/image82.png"/><Relationship Id="rId2" Type="http://schemas.openxmlformats.org/officeDocument/2006/relationships/image" Target="../media/image770.png"/><Relationship Id="rId1" Type="http://schemas.openxmlformats.org/officeDocument/2006/relationships/slideLayout" Target="../slideLayouts/slideLayout7.xml"/><Relationship Id="rId6" Type="http://schemas.openxmlformats.org/officeDocument/2006/relationships/image" Target="../media/image810.png"/><Relationship Id="rId5" Type="http://schemas.openxmlformats.org/officeDocument/2006/relationships/image" Target="../media/image800.png"/><Relationship Id="rId4" Type="http://schemas.openxmlformats.org/officeDocument/2006/relationships/image" Target="../media/image790.png"/></Relationships>
</file>

<file path=ppt/slides/_rels/slide24.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7.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2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 Id="rId5" Type="http://schemas.openxmlformats.org/officeDocument/2006/relationships/image" Target="../media/image92.png"/><Relationship Id="rId4" Type="http://schemas.openxmlformats.org/officeDocument/2006/relationships/image" Target="../media/image91.png"/></Relationships>
</file>

<file path=ppt/slides/_rels/slide26.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image" Target="../media/image94.png"/><Relationship Id="rId7" Type="http://schemas.openxmlformats.org/officeDocument/2006/relationships/image" Target="../media/image97.png"/><Relationship Id="rId2" Type="http://schemas.openxmlformats.org/officeDocument/2006/relationships/image" Target="../media/image93.png"/><Relationship Id="rId1" Type="http://schemas.openxmlformats.org/officeDocument/2006/relationships/slideLayout" Target="../slideLayouts/slideLayout7.xml"/><Relationship Id="rId6" Type="http://schemas.openxmlformats.org/officeDocument/2006/relationships/image" Target="../media/image95.png"/><Relationship Id="rId5" Type="http://schemas.openxmlformats.org/officeDocument/2006/relationships/image" Target="../media/image96.png"/></Relationships>
</file>

<file path=ppt/slides/_rels/slide27.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100.png"/><Relationship Id="rId7" Type="http://schemas.openxmlformats.org/officeDocument/2006/relationships/image" Target="../media/image104.png"/><Relationship Id="rId12" Type="http://schemas.openxmlformats.org/officeDocument/2006/relationships/image" Target="../media/image109.png"/><Relationship Id="rId2" Type="http://schemas.openxmlformats.org/officeDocument/2006/relationships/image" Target="../media/image99.png"/><Relationship Id="rId1" Type="http://schemas.openxmlformats.org/officeDocument/2006/relationships/slideLayout" Target="../slideLayouts/slideLayout7.xml"/><Relationship Id="rId6" Type="http://schemas.openxmlformats.org/officeDocument/2006/relationships/image" Target="../media/image103.png"/><Relationship Id="rId11" Type="http://schemas.openxmlformats.org/officeDocument/2006/relationships/image" Target="../media/image108.png"/><Relationship Id="rId5" Type="http://schemas.openxmlformats.org/officeDocument/2006/relationships/image" Target="../media/image102.png"/><Relationship Id="rId10" Type="http://schemas.openxmlformats.org/officeDocument/2006/relationships/image" Target="../media/image107.png"/><Relationship Id="rId4" Type="http://schemas.openxmlformats.org/officeDocument/2006/relationships/image" Target="../media/image101.png"/><Relationship Id="rId9" Type="http://schemas.openxmlformats.org/officeDocument/2006/relationships/image" Target="../media/image10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10.png"/><Relationship Id="rId7" Type="http://schemas.openxmlformats.org/officeDocument/2006/relationships/image" Target="../media/image8.png"/><Relationship Id="rId2" Type="http://schemas.openxmlformats.org/officeDocument/2006/relationships/image" Target="../media/image31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10.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20.png"/><Relationship Id="rId7" Type="http://schemas.openxmlformats.org/officeDocument/2006/relationships/image" Target="../media/image190.png"/><Relationship Id="rId2" Type="http://schemas.openxmlformats.org/officeDocument/2006/relationships/image" Target="../media/image140.png"/><Relationship Id="rId1" Type="http://schemas.openxmlformats.org/officeDocument/2006/relationships/slideLayout" Target="../slideLayouts/slideLayout7.xml"/><Relationship Id="rId6" Type="http://schemas.openxmlformats.org/officeDocument/2006/relationships/image" Target="../media/image180.png"/><Relationship Id="rId5" Type="http://schemas.openxmlformats.org/officeDocument/2006/relationships/image" Target="../media/image170.png"/><Relationship Id="rId10"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10.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334010" y="595775"/>
            <a:ext cx="8475980" cy="1487188"/>
          </a:xfrm>
        </p:spPr>
        <p:txBody>
          <a:bodyPr>
            <a:normAutofit fontScale="90000"/>
          </a:bodyPr>
          <a:lstStyle/>
          <a:p>
            <a:pPr>
              <a:lnSpc>
                <a:spcPct val="150000"/>
              </a:lnSpc>
            </a:pPr>
            <a:r>
              <a:rPr lang="ja-JP" altLang="en-US" sz="4400" dirty="0"/>
              <a:t>幾何数理工学</a:t>
            </a:r>
            <a:br>
              <a:rPr lang="en-US" altLang="ja-JP" sz="4400" dirty="0"/>
            </a:br>
            <a:r>
              <a:rPr lang="ja-JP" altLang="en-US" sz="3600" dirty="0"/>
              <a:t>多様体上のベクトル・テンソル解析入門</a:t>
            </a:r>
            <a:endParaRPr kumimoji="1" lang="ja-JP" altLang="en-US" sz="3600" dirty="0"/>
          </a:p>
        </p:txBody>
      </p:sp>
      <p:sp>
        <p:nvSpPr>
          <p:cNvPr id="3" name="サブタイトル 2"/>
          <p:cNvSpPr>
            <a:spLocks noGrp="1"/>
          </p:cNvSpPr>
          <p:nvPr>
            <p:ph type="subTitle" idx="1"/>
          </p:nvPr>
        </p:nvSpPr>
        <p:spPr>
          <a:xfrm>
            <a:off x="496525" y="2668693"/>
            <a:ext cx="7990462" cy="2992178"/>
          </a:xfrm>
        </p:spPr>
        <p:txBody>
          <a:bodyPr>
            <a:normAutofit/>
          </a:bodyPr>
          <a:lstStyle/>
          <a:p>
            <a:r>
              <a:rPr kumimoji="1" lang="ja-JP" altLang="en-US" dirty="0"/>
              <a:t>計数工学科数理情報工学コース</a:t>
            </a:r>
            <a:endParaRPr kumimoji="1" lang="en-US" altLang="ja-JP" dirty="0"/>
          </a:p>
          <a:p>
            <a:r>
              <a:rPr lang="ja-JP" altLang="en-US" dirty="0"/>
              <a:t>平井広志</a:t>
            </a:r>
            <a:endParaRPr lang="en-US" altLang="ja-JP" dirty="0"/>
          </a:p>
          <a:p>
            <a:r>
              <a:rPr lang="en-US" altLang="ja-JP" dirty="0">
                <a:hlinkClick r:id="rId2"/>
              </a:rPr>
              <a:t>hirai@mist.i.u-tokyo.ac.jp</a:t>
            </a:r>
            <a:endParaRPr lang="en-US" altLang="ja-JP" dirty="0"/>
          </a:p>
          <a:p>
            <a:endParaRPr lang="en-US" altLang="ja-JP" dirty="0"/>
          </a:p>
          <a:p>
            <a:r>
              <a:rPr lang="ja-JP" altLang="en-US" dirty="0"/>
              <a:t>授業のページ</a:t>
            </a:r>
            <a:endParaRPr lang="en-US" altLang="ja-JP" dirty="0"/>
          </a:p>
          <a:p>
            <a:r>
              <a:rPr lang="en-US" altLang="ja-JP" dirty="0"/>
              <a:t>http://www.misojiro.t.u-tokyo.ac.jp/~hirai/teaching</a:t>
            </a:r>
          </a:p>
        </p:txBody>
      </p:sp>
    </p:spTree>
    <p:extLst>
      <p:ext uri="{BB962C8B-B14F-4D97-AF65-F5344CB8AC3E}">
        <p14:creationId xmlns:p14="http://schemas.microsoft.com/office/powerpoint/2010/main" val="4229001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F21338C3-383C-4F8D-973D-BA3E25934877}"/>
              </a:ext>
            </a:extLst>
          </p:cNvPr>
          <p:cNvSpPr/>
          <p:nvPr/>
        </p:nvSpPr>
        <p:spPr>
          <a:xfrm>
            <a:off x="1962594" y="4510845"/>
            <a:ext cx="3584766" cy="89308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90D4BDBD-EB0B-4A2E-9C5D-DEEC830F1084}"/>
              </a:ext>
            </a:extLst>
          </p:cNvPr>
          <p:cNvSpPr/>
          <p:nvPr/>
        </p:nvSpPr>
        <p:spPr>
          <a:xfrm>
            <a:off x="1257203" y="1305617"/>
            <a:ext cx="6816610" cy="78666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0F19A72A-21FA-433F-AEA6-9968B2CA5836}"/>
                  </a:ext>
                </a:extLst>
              </p:cNvPr>
              <p:cNvSpPr txBox="1"/>
              <p:nvPr/>
            </p:nvSpPr>
            <p:spPr>
              <a:xfrm>
                <a:off x="2716107" y="291254"/>
                <a:ext cx="3799758" cy="729302"/>
              </a:xfrm>
              <a:prstGeom prst="rect">
                <a:avLst/>
              </a:prstGeom>
              <a:noFill/>
            </p:spPr>
            <p:txBody>
              <a:bodyPr wrap="none" lIns="0" tIns="0" rIns="0" bIns="0" rtlCol="0">
                <a:spAutoFit/>
              </a:bodyPr>
              <a:lstStyle/>
              <a:p>
                <a:pPr>
                  <a:lnSpc>
                    <a:spcPct val="150000"/>
                  </a:lnSpc>
                </a:pPr>
                <a:r>
                  <a:rPr kumimoji="1" lang="ja-JP" altLang="en-US" sz="3200" b="0" dirty="0">
                    <a:latin typeface="Cambria Math" panose="02040503050406030204" pitchFamily="18" charset="0"/>
                  </a:rPr>
                  <a:t>余接ベクトル空間 </a:t>
                </a:r>
                <a14:m>
                  <m:oMath xmlns:m="http://schemas.openxmlformats.org/officeDocument/2006/math">
                    <m:sSubSup>
                      <m:sSubSupPr>
                        <m:ctrlPr>
                          <a:rPr kumimoji="1" lang="en-US" altLang="ja-JP" sz="3200" i="1">
                            <a:latin typeface="Cambria Math" panose="02040503050406030204" pitchFamily="18" charset="0"/>
                          </a:rPr>
                        </m:ctrlPr>
                      </m:sSubSupPr>
                      <m:e>
                        <m:r>
                          <a:rPr kumimoji="1" lang="en-US" altLang="ja-JP" sz="3200" i="1">
                            <a:latin typeface="Cambria Math" panose="02040503050406030204" pitchFamily="18" charset="0"/>
                          </a:rPr>
                          <m:t>𝑇</m:t>
                        </m:r>
                      </m:e>
                      <m:sub>
                        <m:r>
                          <a:rPr kumimoji="1" lang="en-US" altLang="ja-JP" sz="3200" i="1">
                            <a:latin typeface="Cambria Math" panose="02040503050406030204" pitchFamily="18" charset="0"/>
                          </a:rPr>
                          <m:t>𝑝</m:t>
                        </m:r>
                      </m:sub>
                      <m:sup>
                        <m:r>
                          <a:rPr kumimoji="1" lang="en-US" altLang="ja-JP" sz="3200" i="1">
                            <a:latin typeface="Cambria Math" panose="02040503050406030204" pitchFamily="18" charset="0"/>
                          </a:rPr>
                          <m:t>∗</m:t>
                        </m:r>
                      </m:sup>
                    </m:sSubSup>
                  </m:oMath>
                </a14:m>
                <a:endParaRPr kumimoji="1" lang="ja-JP" altLang="en-US" sz="3200" b="0" dirty="0">
                  <a:latin typeface="Cambria Math" panose="02040503050406030204" pitchFamily="18" charset="0"/>
                </a:endParaRPr>
              </a:p>
            </p:txBody>
          </p:sp>
        </mc:Choice>
        <mc:Fallback xmlns="">
          <p:sp>
            <p:nvSpPr>
              <p:cNvPr id="2" name="テキスト ボックス 1">
                <a:extLst>
                  <a:ext uri="{FF2B5EF4-FFF2-40B4-BE49-F238E27FC236}">
                    <a16:creationId xmlns:a16="http://schemas.microsoft.com/office/drawing/2014/main" id="{0F19A72A-21FA-433F-AEA6-9968B2CA5836}"/>
                  </a:ext>
                </a:extLst>
              </p:cNvPr>
              <p:cNvSpPr txBox="1">
                <a:spLocks noRot="1" noChangeAspect="1" noMove="1" noResize="1" noEditPoints="1" noAdjustHandles="1" noChangeArrowheads="1" noChangeShapeType="1" noTextEdit="1"/>
              </p:cNvSpPr>
              <p:nvPr/>
            </p:nvSpPr>
            <p:spPr>
              <a:xfrm>
                <a:off x="2716107" y="291254"/>
                <a:ext cx="3799758" cy="729302"/>
              </a:xfrm>
              <a:prstGeom prst="rect">
                <a:avLst/>
              </a:prstGeom>
              <a:blipFill>
                <a:blip r:embed="rId2"/>
                <a:stretch>
                  <a:fillRect l="-6581" b="-302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9AB757C-5AF7-40F5-8EF1-E313BE0E1508}"/>
                  </a:ext>
                </a:extLst>
              </p:cNvPr>
              <p:cNvSpPr txBox="1"/>
              <p:nvPr/>
            </p:nvSpPr>
            <p:spPr>
              <a:xfrm>
                <a:off x="1490134" y="1389777"/>
                <a:ext cx="5844549" cy="547137"/>
              </a:xfrm>
              <a:prstGeom prst="rect">
                <a:avLst/>
              </a:prstGeom>
              <a:noFill/>
            </p:spPr>
            <p:txBody>
              <a:bodyPr wrap="none" lIns="0" tIns="0" rIns="0" bIns="0" rtlCol="0">
                <a:spAutoFit/>
              </a:bodyPr>
              <a:lstStyle/>
              <a:p>
                <a:pPr>
                  <a:lnSpc>
                    <a:spcPct val="150000"/>
                  </a:lnSpc>
                </a:pPr>
                <a:r>
                  <a:rPr kumimoji="1" lang="en-US" altLang="ja-JP" sz="2400" dirty="0">
                    <a:latin typeface="+mn-ea"/>
                  </a:rPr>
                  <a:t>Def. </a:t>
                </a:r>
                <a:r>
                  <a:rPr kumimoji="1" lang="ja-JP" altLang="en-US" sz="2400" dirty="0">
                    <a:latin typeface="+mn-ea"/>
                  </a:rPr>
                  <a:t>余接ベクトル空間 </a:t>
                </a:r>
                <a14:m>
                  <m:oMath xmlns:m="http://schemas.openxmlformats.org/officeDocument/2006/math">
                    <m:sSubSup>
                      <m:sSubSupPr>
                        <m:ctrlPr>
                          <a:rPr kumimoji="1" lang="en-US" altLang="ja-JP" sz="2400" i="1">
                            <a:latin typeface="Cambria Math" panose="02040503050406030204" pitchFamily="18" charset="0"/>
                          </a:rPr>
                        </m:ctrlPr>
                      </m:sSubSupPr>
                      <m:e>
                        <m:r>
                          <a:rPr kumimoji="1" lang="en-US" altLang="ja-JP" sz="2400" i="1">
                            <a:latin typeface="Cambria Math" panose="02040503050406030204" pitchFamily="18" charset="0"/>
                          </a:rPr>
                          <m:t>𝑇</m:t>
                        </m:r>
                      </m:e>
                      <m:sub>
                        <m:r>
                          <a:rPr kumimoji="1" lang="en-US" altLang="ja-JP" sz="2400" i="1">
                            <a:latin typeface="Cambria Math" panose="02040503050406030204" pitchFamily="18" charset="0"/>
                          </a:rPr>
                          <m:t>𝑝</m:t>
                        </m:r>
                      </m:sub>
                      <m:sup>
                        <m:r>
                          <a:rPr kumimoji="1" lang="en-US" altLang="ja-JP" sz="2400" i="1">
                            <a:latin typeface="Cambria Math" panose="02040503050406030204" pitchFamily="18" charset="0"/>
                          </a:rPr>
                          <m:t>∗</m:t>
                        </m:r>
                      </m:sup>
                    </m:sSubSup>
                  </m:oMath>
                </a14:m>
                <a:r>
                  <a:rPr kumimoji="1" lang="ja-JP" altLang="en-US" sz="2400" dirty="0">
                    <a:latin typeface="+mn-ea"/>
                  </a:rPr>
                  <a:t> </a:t>
                </a:r>
                <a14:m>
                  <m:oMath xmlns:m="http://schemas.openxmlformats.org/officeDocument/2006/math">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𝑝</m:t>
                        </m:r>
                      </m:sub>
                    </m:sSub>
                  </m:oMath>
                </a14:m>
                <a:r>
                  <a:rPr kumimoji="1" lang="ja-JP" altLang="en-US" sz="2400" b="0" dirty="0">
                    <a:latin typeface="+mn-ea"/>
                  </a:rPr>
                  <a:t>の双対空間</a:t>
                </a:r>
              </a:p>
            </p:txBody>
          </p:sp>
        </mc:Choice>
        <mc:Fallback xmlns="">
          <p:sp>
            <p:nvSpPr>
              <p:cNvPr id="4" name="テキスト ボックス 3">
                <a:extLst>
                  <a:ext uri="{FF2B5EF4-FFF2-40B4-BE49-F238E27FC236}">
                    <a16:creationId xmlns:a16="http://schemas.microsoft.com/office/drawing/2014/main" id="{29AB757C-5AF7-40F5-8EF1-E313BE0E1508}"/>
                  </a:ext>
                </a:extLst>
              </p:cNvPr>
              <p:cNvSpPr txBox="1">
                <a:spLocks noRot="1" noChangeAspect="1" noMove="1" noResize="1" noEditPoints="1" noAdjustHandles="1" noChangeArrowheads="1" noChangeShapeType="1" noTextEdit="1"/>
              </p:cNvSpPr>
              <p:nvPr/>
            </p:nvSpPr>
            <p:spPr>
              <a:xfrm>
                <a:off x="1490134" y="1389777"/>
                <a:ext cx="5844549" cy="547137"/>
              </a:xfrm>
              <a:prstGeom prst="rect">
                <a:avLst/>
              </a:prstGeom>
              <a:blipFill>
                <a:blip r:embed="rId3"/>
                <a:stretch>
                  <a:fillRect l="-3128" r="-2190" b="-2888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C4E5966-689D-4F52-9F7C-6E0D776322E2}"/>
                  </a:ext>
                </a:extLst>
              </p:cNvPr>
              <p:cNvSpPr txBox="1"/>
              <p:nvPr/>
            </p:nvSpPr>
            <p:spPr>
              <a:xfrm>
                <a:off x="1109438" y="2857346"/>
                <a:ext cx="3339376" cy="498470"/>
              </a:xfrm>
              <a:prstGeom prst="rect">
                <a:avLst/>
              </a:prstGeom>
              <a:noFill/>
            </p:spPr>
            <p:txBody>
              <a:bodyPr wrap="none" lIns="0" tIns="0" rIns="0" bIns="0" rtlCol="0">
                <a:spAutoFit/>
              </a:bodyPr>
              <a:lstStyle/>
              <a:p>
                <a:pPr>
                  <a:lnSpc>
                    <a:spcPct val="150000"/>
                  </a:lnSpc>
                </a:pPr>
                <a14:m>
                  <m:oMath xmlns:m="http://schemas.openxmlformats.org/officeDocument/2006/math">
                    <m:r>
                      <a:rPr kumimoji="1" lang="en-US" altLang="ja-JP" sz="2400" i="1">
                        <a:latin typeface="Cambria Math" panose="02040503050406030204" pitchFamily="18" charset="0"/>
                      </a:rPr>
                      <m:t>𝑝</m:t>
                    </m:r>
                  </m:oMath>
                </a14:m>
                <a:r>
                  <a:rPr kumimoji="1" lang="ja-JP" altLang="en-US" sz="2400" b="0" dirty="0">
                    <a:latin typeface="Cambria Math" panose="02040503050406030204" pitchFamily="18" charset="0"/>
                  </a:rPr>
                  <a:t>の局所座標系</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𝑈</m:t>
                        </m:r>
                      </m:e>
                      <m:sub>
                        <m:r>
                          <a:rPr kumimoji="1" lang="ja-JP" altLang="en-US" sz="2400" b="0" i="1" smtClean="0">
                            <a:latin typeface="Cambria Math" panose="02040503050406030204" pitchFamily="18" charset="0"/>
                          </a:rPr>
                          <m:t>𝜅</m:t>
                        </m:r>
                      </m:sub>
                    </m:sSub>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𝑥</m:t>
                        </m:r>
                      </m:e>
                      <m:sup>
                        <m:r>
                          <a:rPr kumimoji="1" lang="ja-JP" altLang="en-US" sz="2400" b="0" i="1" smtClean="0">
                            <a:latin typeface="Cambria Math" panose="02040503050406030204" pitchFamily="18" charset="0"/>
                          </a:rPr>
                          <m:t>𝜅</m:t>
                        </m:r>
                      </m:sup>
                    </m:sSup>
                    <m:r>
                      <a:rPr kumimoji="1" lang="en-US" altLang="ja-JP" sz="2400" b="0" i="1" smtClean="0">
                        <a:latin typeface="Cambria Math" panose="02040503050406030204" pitchFamily="18" charset="0"/>
                      </a:rPr>
                      <m:t>}</m:t>
                    </m:r>
                  </m:oMath>
                </a14:m>
                <a:endParaRPr kumimoji="1" lang="ja-JP" altLang="en-US" sz="24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id="{2C4E5966-689D-4F52-9F7C-6E0D776322E2}"/>
                  </a:ext>
                </a:extLst>
              </p:cNvPr>
              <p:cNvSpPr txBox="1">
                <a:spLocks noRot="1" noChangeAspect="1" noMove="1" noResize="1" noEditPoints="1" noAdjustHandles="1" noChangeArrowheads="1" noChangeShapeType="1" noTextEdit="1"/>
              </p:cNvSpPr>
              <p:nvPr/>
            </p:nvSpPr>
            <p:spPr>
              <a:xfrm>
                <a:off x="1109438" y="2857346"/>
                <a:ext cx="3339376" cy="498470"/>
              </a:xfrm>
              <a:prstGeom prst="rect">
                <a:avLst/>
              </a:prstGeom>
              <a:blipFill>
                <a:blip r:embed="rId4"/>
                <a:stretch>
                  <a:fillRect l="-3285" r="-3285" b="-382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C2535A9-F2D2-43B7-BCD7-B56F51F89D11}"/>
                  </a:ext>
                </a:extLst>
              </p:cNvPr>
              <p:cNvSpPr txBox="1"/>
              <p:nvPr/>
            </p:nvSpPr>
            <p:spPr>
              <a:xfrm>
                <a:off x="1760053" y="3515741"/>
                <a:ext cx="2231893" cy="547137"/>
              </a:xfrm>
              <a:prstGeom prst="rect">
                <a:avLst/>
              </a:prstGeom>
              <a:noFill/>
            </p:spPr>
            <p:txBody>
              <a:bodyPr wrap="none" lIns="0" tIns="0" rIns="0" bIns="0" rtlCol="0">
                <a:spAutoFit/>
              </a:bodyPr>
              <a:lstStyle/>
              <a:p>
                <a:pPr algn="l">
                  <a:lnSpc>
                    <a:spcPct val="150000"/>
                  </a:lnSpc>
                </a:pPr>
                <a:r>
                  <a:rPr kumimoji="1" lang="ja-JP" altLang="en-US" sz="2400" b="0" dirty="0">
                    <a:latin typeface="Cambria Math" panose="02040503050406030204" pitchFamily="18" charset="0"/>
                  </a:rPr>
                  <a:t>双対基底 </a:t>
                </a:r>
                <a14:m>
                  <m:oMath xmlns:m="http://schemas.openxmlformats.org/officeDocument/2006/math">
                    <m:sSub>
                      <m:sSubPr>
                        <m:ctrlPr>
                          <a:rPr kumimoji="1" lang="en-US" altLang="ja-JP" sz="2400" b="0" i="1" smtClean="0">
                            <a:latin typeface="Cambria Math" panose="02040503050406030204" pitchFamily="18" charset="0"/>
                          </a:rPr>
                        </m:ctrlPr>
                      </m:sSubPr>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𝑑</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𝑥</m:t>
                                </m:r>
                              </m:e>
                              <m:sup>
                                <m:r>
                                  <a:rPr kumimoji="1" lang="ja-JP" altLang="en-US" sz="2400" b="0" i="1" smtClean="0">
                                    <a:latin typeface="Cambria Math" panose="02040503050406030204" pitchFamily="18" charset="0"/>
                                  </a:rPr>
                                  <m:t>𝜅</m:t>
                                </m:r>
                              </m:sup>
                            </m:sSup>
                          </m:e>
                        </m:d>
                      </m:e>
                      <m:sub>
                        <m:r>
                          <a:rPr kumimoji="1" lang="en-US" altLang="ja-JP" sz="2400" b="0" i="1" smtClean="0">
                            <a:latin typeface="Cambria Math" panose="02040503050406030204" pitchFamily="18" charset="0"/>
                          </a:rPr>
                          <m:t>𝑝</m:t>
                        </m:r>
                      </m:sub>
                    </m:sSub>
                  </m:oMath>
                </a14:m>
                <a:endParaRPr kumimoji="1" lang="ja-JP" altLang="en-US" sz="2400" b="0" dirty="0">
                  <a:latin typeface="Cambria Math" panose="02040503050406030204" pitchFamily="18" charset="0"/>
                </a:endParaRPr>
              </a:p>
            </p:txBody>
          </p:sp>
        </mc:Choice>
        <mc:Fallback xmlns="">
          <p:sp>
            <p:nvSpPr>
              <p:cNvPr id="7" name="テキスト ボックス 6">
                <a:extLst>
                  <a:ext uri="{FF2B5EF4-FFF2-40B4-BE49-F238E27FC236}">
                    <a16:creationId xmlns:a16="http://schemas.microsoft.com/office/drawing/2014/main" id="{4C2535A9-F2D2-43B7-BCD7-B56F51F89D11}"/>
                  </a:ext>
                </a:extLst>
              </p:cNvPr>
              <p:cNvSpPr txBox="1">
                <a:spLocks noRot="1" noChangeAspect="1" noMove="1" noResize="1" noEditPoints="1" noAdjustHandles="1" noChangeArrowheads="1" noChangeShapeType="1" noTextEdit="1"/>
              </p:cNvSpPr>
              <p:nvPr/>
            </p:nvSpPr>
            <p:spPr>
              <a:xfrm>
                <a:off x="1760053" y="3515741"/>
                <a:ext cx="2231893" cy="547137"/>
              </a:xfrm>
              <a:prstGeom prst="rect">
                <a:avLst/>
              </a:prstGeom>
              <a:blipFill>
                <a:blip r:embed="rId5"/>
                <a:stretch>
                  <a:fillRect l="-8470" r="-2186" b="-3033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D1D2E69-4B9D-47BF-A9F8-9888BFE9C9B5}"/>
                  </a:ext>
                </a:extLst>
              </p:cNvPr>
              <p:cNvSpPr txBox="1"/>
              <p:nvPr/>
            </p:nvSpPr>
            <p:spPr>
              <a:xfrm>
                <a:off x="4082574" y="3429000"/>
                <a:ext cx="3252109" cy="92050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i="1" smtClean="0">
                              <a:latin typeface="Cambria Math" panose="02040503050406030204" pitchFamily="18" charset="0"/>
                              <a:ea typeface="Cambria Math" panose="02040503050406030204" pitchFamily="18" charset="0"/>
                            </a:rPr>
                            <m:t>⇔</m:t>
                          </m:r>
                          <m:d>
                            <m:dPr>
                              <m:ctrlPr>
                                <a:rPr kumimoji="1" lang="en-US" altLang="ja-JP" sz="2400" i="1">
                                  <a:latin typeface="Cambria Math" panose="02040503050406030204" pitchFamily="18" charset="0"/>
                                </a:rPr>
                              </m:ctrlPr>
                            </m:dPr>
                            <m:e>
                              <m:r>
                                <a:rPr kumimoji="1" lang="en-US" altLang="ja-JP" sz="2400" i="1">
                                  <a:latin typeface="Cambria Math" panose="02040503050406030204" pitchFamily="18" charset="0"/>
                                </a:rPr>
                                <m:t>𝑑</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r>
                                    <a:rPr kumimoji="1" lang="ja-JP" altLang="en-US" sz="2400" i="1" smtClean="0">
                                      <a:latin typeface="Cambria Math" panose="02040503050406030204" pitchFamily="18" charset="0"/>
                                    </a:rPr>
                                    <m:t>𝜅</m:t>
                                  </m:r>
                                </m:sup>
                              </m:sSup>
                            </m:e>
                          </m:d>
                        </m:e>
                        <m:sub>
                          <m:r>
                            <a:rPr kumimoji="1" lang="en-US" altLang="ja-JP" sz="2400" i="1">
                              <a:latin typeface="Cambria Math" panose="02040503050406030204" pitchFamily="18" charset="0"/>
                            </a:rPr>
                            <m:t>𝑝</m:t>
                          </m:r>
                        </m:sub>
                      </m:sSub>
                      <m:sSub>
                        <m:sSubPr>
                          <m:ctrlPr>
                            <a:rPr kumimoji="1" lang="en-US" altLang="ja-JP" sz="2400" i="1">
                              <a:latin typeface="Cambria Math" panose="02040503050406030204" pitchFamily="18" charset="0"/>
                            </a:rPr>
                          </m:ctrlPr>
                        </m:sSubPr>
                        <m:e>
                          <m:d>
                            <m:dPr>
                              <m:ctrlPr>
                                <a:rPr kumimoji="1" lang="en-US" altLang="ja-JP" sz="2400" i="1">
                                  <a:latin typeface="Cambria Math" panose="02040503050406030204" pitchFamily="18" charset="0"/>
                                </a:rPr>
                              </m:ctrlPr>
                            </m:dPr>
                            <m:e>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r>
                                        <a:rPr kumimoji="1" lang="ja-JP" altLang="en-US" sz="2400" i="1" smtClean="0">
                                          <a:latin typeface="Cambria Math" panose="02040503050406030204" pitchFamily="18" charset="0"/>
                                        </a:rPr>
                                        <m:t>𝜆</m:t>
                                      </m:r>
                                    </m:sup>
                                  </m:sSup>
                                </m:den>
                              </m:f>
                            </m:e>
                          </m:d>
                        </m:e>
                        <m:sub>
                          <m:r>
                            <a:rPr kumimoji="1" lang="en-US" altLang="ja-JP" sz="2400" i="1">
                              <a:latin typeface="Cambria Math" panose="02040503050406030204" pitchFamily="18" charset="0"/>
                            </a:rPr>
                            <m:t>𝑝</m:t>
                          </m:r>
                        </m:sub>
                      </m:sSub>
                      <m:r>
                        <a:rPr kumimoji="1" lang="en-US" altLang="ja-JP" sz="2400" b="0" i="1" smtClean="0">
                          <a:latin typeface="Cambria Math" panose="02040503050406030204" pitchFamily="18" charset="0"/>
                        </a:rPr>
                        <m:t>=</m:t>
                      </m:r>
                      <m:sSubSup>
                        <m:sSubSupPr>
                          <m:ctrlPr>
                            <a:rPr kumimoji="1" lang="en-US" altLang="ja-JP" sz="2400" b="0" i="1" smtClean="0">
                              <a:latin typeface="Cambria Math" panose="02040503050406030204" pitchFamily="18" charset="0"/>
                            </a:rPr>
                          </m:ctrlPr>
                        </m:sSubSupPr>
                        <m:e>
                          <m:r>
                            <a:rPr kumimoji="1" lang="ja-JP" altLang="en-US" sz="2400" b="0" i="1" smtClean="0">
                              <a:latin typeface="Cambria Math" panose="02040503050406030204" pitchFamily="18" charset="0"/>
                            </a:rPr>
                            <m:t>𝛿</m:t>
                          </m:r>
                        </m:e>
                        <m:sub>
                          <m:r>
                            <a:rPr kumimoji="1" lang="ja-JP" altLang="en-US" sz="2400" b="0" i="1" smtClean="0">
                              <a:latin typeface="Cambria Math" panose="02040503050406030204" pitchFamily="18" charset="0"/>
                            </a:rPr>
                            <m:t>𝜆</m:t>
                          </m:r>
                        </m:sub>
                        <m:sup>
                          <m:r>
                            <a:rPr kumimoji="1" lang="ja-JP" altLang="en-US" sz="2400" b="0" i="1" smtClean="0">
                              <a:latin typeface="Cambria Math" panose="02040503050406030204" pitchFamily="18" charset="0"/>
                            </a:rPr>
                            <m:t>𝜅</m:t>
                          </m:r>
                        </m:sup>
                      </m:sSubSup>
                    </m:oMath>
                  </m:oMathPara>
                </a14:m>
                <a:endParaRPr kumimoji="1" lang="ja-JP" altLang="en-US" sz="2400" b="0" dirty="0">
                  <a:latin typeface="Cambria Math" panose="02040503050406030204" pitchFamily="18" charset="0"/>
                </a:endParaRPr>
              </a:p>
            </p:txBody>
          </p:sp>
        </mc:Choice>
        <mc:Fallback xmlns="">
          <p:sp>
            <p:nvSpPr>
              <p:cNvPr id="8" name="テキスト ボックス 7">
                <a:extLst>
                  <a:ext uri="{FF2B5EF4-FFF2-40B4-BE49-F238E27FC236}">
                    <a16:creationId xmlns:a16="http://schemas.microsoft.com/office/drawing/2014/main" id="{9D1D2E69-4B9D-47BF-A9F8-9888BFE9C9B5}"/>
                  </a:ext>
                </a:extLst>
              </p:cNvPr>
              <p:cNvSpPr txBox="1">
                <a:spLocks noRot="1" noChangeAspect="1" noMove="1" noResize="1" noEditPoints="1" noAdjustHandles="1" noChangeArrowheads="1" noChangeShapeType="1" noTextEdit="1"/>
              </p:cNvSpPr>
              <p:nvPr/>
            </p:nvSpPr>
            <p:spPr>
              <a:xfrm>
                <a:off x="4082574" y="3429000"/>
                <a:ext cx="3252109" cy="920508"/>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D0B1331-7107-4259-9A1E-B63C65FD9F7A}"/>
                  </a:ext>
                </a:extLst>
              </p:cNvPr>
              <p:cNvSpPr txBox="1"/>
              <p:nvPr/>
            </p:nvSpPr>
            <p:spPr>
              <a:xfrm>
                <a:off x="2202648" y="5416782"/>
                <a:ext cx="3240054" cy="547137"/>
              </a:xfrm>
              <a:prstGeom prst="rect">
                <a:avLst/>
              </a:prstGeom>
              <a:noFill/>
            </p:spPr>
            <p:txBody>
              <a:bodyPr wrap="none" lIns="0" tIns="0" rIns="0" bIns="0" rtlCol="0">
                <a:spAutoFit/>
              </a:bodyPr>
              <a:lstStyle/>
              <a:p>
                <a:pPr>
                  <a:lnSpc>
                    <a:spcPct val="150000"/>
                  </a:lnSpc>
                </a:pPr>
                <a14:m>
                  <m:oMath xmlns:m="http://schemas.openxmlformats.org/officeDocument/2006/math">
                    <m:sSubSup>
                      <m:sSubSupPr>
                        <m:ctrlPr>
                          <a:rPr kumimoji="1" lang="en-US" altLang="ja-JP" sz="2400" i="1">
                            <a:latin typeface="Cambria Math" panose="02040503050406030204" pitchFamily="18" charset="0"/>
                          </a:rPr>
                        </m:ctrlPr>
                      </m:sSubSupPr>
                      <m:e>
                        <m:r>
                          <a:rPr kumimoji="1" lang="en-US" altLang="ja-JP" sz="2400" i="1">
                            <a:latin typeface="Cambria Math" panose="02040503050406030204" pitchFamily="18" charset="0"/>
                          </a:rPr>
                          <m:t>𝑇</m:t>
                        </m:r>
                      </m:e>
                      <m:sub>
                        <m:r>
                          <a:rPr kumimoji="1" lang="en-US" altLang="ja-JP" sz="2400" i="1">
                            <a:latin typeface="Cambria Math" panose="02040503050406030204" pitchFamily="18" charset="0"/>
                          </a:rPr>
                          <m:t>𝑝</m:t>
                        </m:r>
                      </m:sub>
                      <m:sup>
                        <m:r>
                          <a:rPr kumimoji="1" lang="en-US" altLang="ja-JP" sz="2400" i="1">
                            <a:latin typeface="Cambria Math" panose="02040503050406030204" pitchFamily="18" charset="0"/>
                          </a:rPr>
                          <m:t>∗</m:t>
                        </m:r>
                      </m:sup>
                    </m:sSubSup>
                  </m:oMath>
                </a14:m>
                <a:r>
                  <a:rPr kumimoji="1" lang="en-US" altLang="ja-JP" sz="2400" b="0" dirty="0">
                    <a:latin typeface="Cambria Math" panose="02040503050406030204" pitchFamily="18" charset="0"/>
                  </a:rPr>
                  <a:t>: </a:t>
                </a:r>
                <a:r>
                  <a:rPr kumimoji="1" lang="ja-JP" altLang="en-US" sz="2400" b="0" dirty="0">
                    <a:latin typeface="Cambria Math" panose="02040503050406030204" pitchFamily="18" charset="0"/>
                  </a:rPr>
                  <a:t>共変ベクトルの空間</a:t>
                </a:r>
              </a:p>
            </p:txBody>
          </p:sp>
        </mc:Choice>
        <mc:Fallback xmlns="">
          <p:sp>
            <p:nvSpPr>
              <p:cNvPr id="9" name="テキスト ボックス 8">
                <a:extLst>
                  <a:ext uri="{FF2B5EF4-FFF2-40B4-BE49-F238E27FC236}">
                    <a16:creationId xmlns:a16="http://schemas.microsoft.com/office/drawing/2014/main" id="{0D0B1331-7107-4259-9A1E-B63C65FD9F7A}"/>
                  </a:ext>
                </a:extLst>
              </p:cNvPr>
              <p:cNvSpPr txBox="1">
                <a:spLocks noRot="1" noChangeAspect="1" noMove="1" noResize="1" noEditPoints="1" noAdjustHandles="1" noChangeArrowheads="1" noChangeShapeType="1" noTextEdit="1"/>
              </p:cNvSpPr>
              <p:nvPr/>
            </p:nvSpPr>
            <p:spPr>
              <a:xfrm>
                <a:off x="2202648" y="5416782"/>
                <a:ext cx="3240054" cy="547137"/>
              </a:xfrm>
              <a:prstGeom prst="rect">
                <a:avLst/>
              </a:prstGeom>
              <a:blipFill>
                <a:blip r:embed="rId7"/>
                <a:stretch>
                  <a:fillRect l="-3195" r="-4699" b="-3033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8CD50CE5-2B6C-496A-B9AB-F7BECC851810}"/>
                  </a:ext>
                </a:extLst>
              </p:cNvPr>
              <p:cNvSpPr/>
              <p:nvPr/>
            </p:nvSpPr>
            <p:spPr>
              <a:xfrm>
                <a:off x="2133307" y="4549146"/>
                <a:ext cx="2869760" cy="735779"/>
              </a:xfrm>
              <a:prstGeom prst="rect">
                <a:avLst/>
              </a:prstGeom>
            </p:spPr>
            <p:txBody>
              <a:bodyPr wrap="none">
                <a:spAutoFit/>
              </a:bodyPr>
              <a:lstStyle/>
              <a:p>
                <a:r>
                  <a:rPr kumimoji="1" lang="ja-JP" altLang="en-US" sz="2400" b="0" dirty="0">
                    <a:latin typeface="+mn-ea"/>
                  </a:rPr>
                  <a:t>変換</a:t>
                </a:r>
                <a14:m>
                  <m:oMath xmlns:m="http://schemas.openxmlformats.org/officeDocument/2006/math">
                    <m:r>
                      <a:rPr kumimoji="1" lang="ja-JP" altLang="en-US" sz="2400" b="0" i="1" smtClean="0">
                        <a:latin typeface="Cambria Math" panose="02040503050406030204" pitchFamily="18" charset="0"/>
                      </a:rPr>
                      <m:t>則</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𝑓</m:t>
                        </m:r>
                      </m:e>
                      <m:sub>
                        <m:r>
                          <a:rPr kumimoji="1" lang="ja-JP" altLang="en-US" sz="2400" b="0" i="1" smtClean="0">
                            <a:latin typeface="Cambria Math" panose="02040503050406030204" pitchFamily="18" charset="0"/>
                            <a:ea typeface="Cambria Math" panose="02040503050406030204" pitchFamily="18" charset="0"/>
                          </a:rPr>
                          <m:t>𝜅</m:t>
                        </m:r>
                      </m:sub>
                    </m:sSub>
                    <m:r>
                      <a:rPr kumimoji="1" lang="en-US" altLang="ja-JP" sz="2400" b="0" i="1" smtClean="0">
                        <a:latin typeface="Cambria Math" panose="02040503050406030204" pitchFamily="18" charset="0"/>
                      </a:rPr>
                      <m:t>=</m:t>
                    </m:r>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sSup>
                              <m:sSupPr>
                                <m:ctrlPr>
                                  <a:rPr kumimoji="1" lang="en-US" altLang="ja-JP" sz="2400" i="1">
                                    <a:latin typeface="Cambria Math" panose="02040503050406030204" pitchFamily="18" charset="0"/>
                                  </a:rPr>
                                </m:ctrlPr>
                              </m:sSupPr>
                              <m:e>
                                <m:r>
                                  <a:rPr kumimoji="1" lang="ja-JP" altLang="en-US" sz="2400" i="1">
                                    <a:latin typeface="Cambria Math" panose="02040503050406030204" pitchFamily="18" charset="0"/>
                                  </a:rPr>
                                  <m:t>𝜅</m:t>
                                </m:r>
                              </m:e>
                              <m:sup>
                                <m:r>
                                  <a:rPr kumimoji="1" lang="en-US" altLang="ja-JP" sz="2400" i="1">
                                    <a:latin typeface="Cambria Math" panose="02040503050406030204" pitchFamily="18" charset="0"/>
                                  </a:rPr>
                                  <m:t>′</m:t>
                                </m:r>
                              </m:sup>
                            </m:sSup>
                          </m:sup>
                        </m:sSup>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r>
                              <a:rPr kumimoji="1" lang="ja-JP" altLang="en-US" sz="2400" i="1">
                                <a:latin typeface="Cambria Math" panose="02040503050406030204" pitchFamily="18" charset="0"/>
                              </a:rPr>
                              <m:t>𝜅</m:t>
                            </m:r>
                          </m:sup>
                        </m:sSup>
                      </m:den>
                    </m:f>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sSup>
                          <m:sSupPr>
                            <m:ctrlPr>
                              <a:rPr kumimoji="1" lang="en-US" altLang="ja-JP" sz="2400" b="0" i="1" smtClean="0">
                                <a:latin typeface="Cambria Math" panose="02040503050406030204" pitchFamily="18" charset="0"/>
                              </a:rPr>
                            </m:ctrlPr>
                          </m:sSupPr>
                          <m:e>
                            <m:r>
                              <a:rPr kumimoji="1" lang="ja-JP" altLang="en-US" sz="2400" b="0" i="1" smtClean="0">
                                <a:latin typeface="Cambria Math" panose="02040503050406030204" pitchFamily="18" charset="0"/>
                              </a:rPr>
                              <m:t>𝜅</m:t>
                            </m:r>
                          </m:e>
                          <m:sup>
                            <m:r>
                              <a:rPr kumimoji="1" lang="en-US" altLang="ja-JP" sz="2400" b="0" i="1" smtClean="0">
                                <a:latin typeface="Cambria Math" panose="02040503050406030204" pitchFamily="18" charset="0"/>
                              </a:rPr>
                              <m:t>′</m:t>
                            </m:r>
                          </m:sup>
                        </m:sSup>
                      </m:sub>
                    </m:sSub>
                  </m:oMath>
                </a14:m>
                <a:endParaRPr lang="ja-JP" altLang="en-US" sz="2400" dirty="0"/>
              </a:p>
            </p:txBody>
          </p:sp>
        </mc:Choice>
        <mc:Fallback xmlns="">
          <p:sp>
            <p:nvSpPr>
              <p:cNvPr id="10" name="正方形/長方形 9">
                <a:extLst>
                  <a:ext uri="{FF2B5EF4-FFF2-40B4-BE49-F238E27FC236}">
                    <a16:creationId xmlns:a16="http://schemas.microsoft.com/office/drawing/2014/main" id="{8CD50CE5-2B6C-496A-B9AB-F7BECC851810}"/>
                  </a:ext>
                </a:extLst>
              </p:cNvPr>
              <p:cNvSpPr>
                <a:spLocks noRot="1" noChangeAspect="1" noMove="1" noResize="1" noEditPoints="1" noAdjustHandles="1" noChangeArrowheads="1" noChangeShapeType="1" noTextEdit="1"/>
              </p:cNvSpPr>
              <p:nvPr/>
            </p:nvSpPr>
            <p:spPr>
              <a:xfrm>
                <a:off x="2133307" y="4549146"/>
                <a:ext cx="2869760" cy="735779"/>
              </a:xfrm>
              <a:prstGeom prst="rect">
                <a:avLst/>
              </a:prstGeom>
              <a:blipFill>
                <a:blip r:embed="rId8"/>
                <a:stretch>
                  <a:fillRect l="-3397" b="-826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80565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E0180244-64A2-434C-AAB6-09F5862348EB}"/>
              </a:ext>
            </a:extLst>
          </p:cNvPr>
          <p:cNvSpPr/>
          <p:nvPr/>
        </p:nvSpPr>
        <p:spPr>
          <a:xfrm>
            <a:off x="688242" y="2293851"/>
            <a:ext cx="8029038" cy="169219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00D7EB2C-9F34-4D57-A5B1-112D6826F7F4}"/>
              </a:ext>
            </a:extLst>
          </p:cNvPr>
          <p:cNvSpPr/>
          <p:nvPr/>
        </p:nvSpPr>
        <p:spPr>
          <a:xfrm>
            <a:off x="688242" y="4282645"/>
            <a:ext cx="8029038" cy="236876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311AEDFD-B0CD-4C05-B3B8-C0F40594641E}"/>
                  </a:ext>
                </a:extLst>
              </p:cNvPr>
              <p:cNvSpPr txBox="1"/>
              <p:nvPr/>
            </p:nvSpPr>
            <p:spPr>
              <a:xfrm>
                <a:off x="968586" y="555414"/>
                <a:ext cx="6106928" cy="1649298"/>
              </a:xfrm>
              <a:prstGeom prst="rect">
                <a:avLst/>
              </a:prstGeom>
              <a:noFill/>
            </p:spPr>
            <p:txBody>
              <a:bodyPr wrap="none" lIns="0" tIns="0" rIns="0" bIns="0" rtlCol="0">
                <a:spAutoFit/>
              </a:bodyPr>
              <a:lstStyle/>
              <a:p>
                <a:pPr algn="l">
                  <a:lnSpc>
                    <a:spcPct val="150000"/>
                  </a:lnSpc>
                </a:pPr>
                <a:r>
                  <a:rPr kumimoji="1" lang="ja-JP" altLang="en-US" sz="2400" b="0" dirty="0">
                    <a:latin typeface="Cambria Math" panose="02040503050406030204" pitchFamily="18" charset="0"/>
                  </a:rPr>
                  <a:t>このようにして，各点 </a:t>
                </a:r>
                <a14:m>
                  <m:oMath xmlns:m="http://schemas.openxmlformats.org/officeDocument/2006/math">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𝑀</m:t>
                    </m:r>
                  </m:oMath>
                </a14:m>
                <a:r>
                  <a:rPr kumimoji="1" lang="ja-JP" altLang="en-US" sz="2400" b="0" dirty="0">
                    <a:latin typeface="Cambria Math" panose="02040503050406030204" pitchFamily="18" charset="0"/>
                  </a:rPr>
                  <a:t>にテンソル空間</a:t>
                </a:r>
                <a:endParaRPr kumimoji="1" lang="en-US" altLang="ja-JP" sz="2400" b="0"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𝑇</m:t>
                          </m:r>
                        </m:e>
                        <m:sub>
                          <m:r>
                            <a:rPr kumimoji="1" lang="en-US" altLang="ja-JP" sz="2400" b="0" i="1" smtClean="0">
                              <a:latin typeface="Cambria Math" panose="02040503050406030204" pitchFamily="18" charset="0"/>
                              <a:ea typeface="Cambria Math" panose="02040503050406030204" pitchFamily="18" charset="0"/>
                            </a:rPr>
                            <m:t>𝑝</m:t>
                          </m:r>
                        </m:sub>
                      </m:sSub>
                      <m:r>
                        <a:rPr kumimoji="1" lang="en-US" altLang="ja-JP" sz="2400" i="1">
                          <a:latin typeface="Cambria Math" panose="02040503050406030204" pitchFamily="18" charset="0"/>
                          <a:ea typeface="Cambria Math" panose="02040503050406030204" pitchFamily="18" charset="0"/>
                        </a:rPr>
                        <m:t>⊗…⊗</m:t>
                      </m:r>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𝑇</m:t>
                          </m:r>
                        </m:e>
                        <m:sub>
                          <m:r>
                            <a:rPr kumimoji="1" lang="en-US" altLang="ja-JP" sz="2400" b="0" i="1" smtClean="0">
                              <a:latin typeface="Cambria Math" panose="02040503050406030204" pitchFamily="18" charset="0"/>
                              <a:ea typeface="Cambria Math" panose="02040503050406030204" pitchFamily="18" charset="0"/>
                            </a:rPr>
                            <m:t>𝑝</m:t>
                          </m:r>
                        </m:sub>
                      </m:sSub>
                      <m:r>
                        <a:rPr kumimoji="1" lang="en-US" altLang="ja-JP" sz="2400" i="1">
                          <a:latin typeface="Cambria Math" panose="02040503050406030204" pitchFamily="18" charset="0"/>
                          <a:ea typeface="Cambria Math" panose="02040503050406030204" pitchFamily="18" charset="0"/>
                        </a:rPr>
                        <m:t>⊗</m:t>
                      </m:r>
                      <m:sSubSup>
                        <m:sSubSupPr>
                          <m:ctrlPr>
                            <a:rPr kumimoji="1" lang="en-US" altLang="ja-JP" sz="2400" b="0" i="1" smtClean="0">
                              <a:latin typeface="Cambria Math" panose="02040503050406030204" pitchFamily="18" charset="0"/>
                              <a:ea typeface="Cambria Math" panose="02040503050406030204" pitchFamily="18" charset="0"/>
                            </a:rPr>
                          </m:ctrlPr>
                        </m:sSubSupPr>
                        <m:e>
                          <m:r>
                            <a:rPr kumimoji="1" lang="en-US" altLang="ja-JP" sz="2400" b="0" i="1" smtClean="0">
                              <a:latin typeface="Cambria Math" panose="02040503050406030204" pitchFamily="18" charset="0"/>
                              <a:ea typeface="Cambria Math" panose="02040503050406030204" pitchFamily="18" charset="0"/>
                            </a:rPr>
                            <m:t>𝑇</m:t>
                          </m:r>
                        </m:e>
                        <m:sub>
                          <m:r>
                            <a:rPr kumimoji="1" lang="en-US" altLang="ja-JP" sz="2400" b="0" i="1" smtClean="0">
                              <a:latin typeface="Cambria Math" panose="02040503050406030204" pitchFamily="18" charset="0"/>
                              <a:ea typeface="Cambria Math" panose="02040503050406030204" pitchFamily="18" charset="0"/>
                            </a:rPr>
                            <m:t>𝑝</m:t>
                          </m:r>
                        </m:sub>
                        <m:sup>
                          <m:r>
                            <a:rPr kumimoji="1" lang="en-US" altLang="ja-JP" sz="2400" i="1">
                              <a:latin typeface="Cambria Math" panose="02040503050406030204" pitchFamily="18" charset="0"/>
                              <a:ea typeface="Cambria Math" panose="02040503050406030204" pitchFamily="18" charset="0"/>
                            </a:rPr>
                            <m:t>∗</m:t>
                          </m:r>
                        </m:sup>
                      </m:sSubSup>
                      <m:r>
                        <a:rPr kumimoji="1" lang="en-US" altLang="ja-JP" sz="2400" i="1">
                          <a:latin typeface="Cambria Math" panose="02040503050406030204" pitchFamily="18" charset="0"/>
                          <a:ea typeface="Cambria Math" panose="02040503050406030204" pitchFamily="18" charset="0"/>
                        </a:rPr>
                        <m:t>⊗…⊗</m:t>
                      </m:r>
                      <m:sSubSup>
                        <m:sSubSupPr>
                          <m:ctrlPr>
                            <a:rPr kumimoji="1" lang="en-US" altLang="ja-JP" sz="2400" b="0" i="1" smtClean="0">
                              <a:latin typeface="Cambria Math" panose="02040503050406030204" pitchFamily="18" charset="0"/>
                              <a:ea typeface="Cambria Math" panose="02040503050406030204" pitchFamily="18" charset="0"/>
                            </a:rPr>
                          </m:ctrlPr>
                        </m:sSubSupPr>
                        <m:e>
                          <m:r>
                            <a:rPr kumimoji="1" lang="en-US" altLang="ja-JP" sz="2400" b="0" i="1" smtClean="0">
                              <a:latin typeface="Cambria Math" panose="02040503050406030204" pitchFamily="18" charset="0"/>
                              <a:ea typeface="Cambria Math" panose="02040503050406030204" pitchFamily="18" charset="0"/>
                            </a:rPr>
                            <m:t>𝑇</m:t>
                          </m:r>
                        </m:e>
                        <m:sub>
                          <m:r>
                            <a:rPr kumimoji="1" lang="en-US" altLang="ja-JP" sz="2400" b="0" i="1" smtClean="0">
                              <a:latin typeface="Cambria Math" panose="02040503050406030204" pitchFamily="18" charset="0"/>
                              <a:ea typeface="Cambria Math" panose="02040503050406030204" pitchFamily="18" charset="0"/>
                            </a:rPr>
                            <m:t>𝑝</m:t>
                          </m:r>
                        </m:sub>
                        <m:sup>
                          <m:r>
                            <a:rPr kumimoji="1" lang="en-US" altLang="ja-JP" sz="2400" i="1">
                              <a:latin typeface="Cambria Math" panose="02040503050406030204" pitchFamily="18" charset="0"/>
                              <a:ea typeface="Cambria Math" panose="02040503050406030204" pitchFamily="18" charset="0"/>
                            </a:rPr>
                            <m:t>∗</m:t>
                          </m:r>
                        </m:sup>
                      </m:sSubSup>
                    </m:oMath>
                  </m:oMathPara>
                </a14:m>
                <a:endParaRPr kumimoji="1" lang="en-US" altLang="ja-JP" sz="2400" dirty="0">
                  <a:latin typeface="Cambria Math" panose="02040503050406030204" pitchFamily="18" charset="0"/>
                </a:endParaRPr>
              </a:p>
              <a:p>
                <a:pPr algn="l">
                  <a:lnSpc>
                    <a:spcPct val="150000"/>
                  </a:lnSpc>
                </a:pPr>
                <a:r>
                  <a:rPr kumimoji="1" lang="ja-JP" altLang="en-US" sz="2400" b="0" dirty="0">
                    <a:latin typeface="Cambria Math" panose="02040503050406030204" pitchFamily="18" charset="0"/>
                  </a:rPr>
                  <a:t>を対応させることができる．</a:t>
                </a:r>
              </a:p>
            </p:txBody>
          </p:sp>
        </mc:Choice>
        <mc:Fallback xmlns="">
          <p:sp>
            <p:nvSpPr>
              <p:cNvPr id="2" name="テキスト ボックス 1">
                <a:extLst>
                  <a:ext uri="{FF2B5EF4-FFF2-40B4-BE49-F238E27FC236}">
                    <a16:creationId xmlns:a16="http://schemas.microsoft.com/office/drawing/2014/main" id="{311AEDFD-B0CD-4C05-B3B8-C0F40594641E}"/>
                  </a:ext>
                </a:extLst>
              </p:cNvPr>
              <p:cNvSpPr txBox="1">
                <a:spLocks noRot="1" noChangeAspect="1" noMove="1" noResize="1" noEditPoints="1" noAdjustHandles="1" noChangeArrowheads="1" noChangeShapeType="1" noTextEdit="1"/>
              </p:cNvSpPr>
              <p:nvPr/>
            </p:nvSpPr>
            <p:spPr>
              <a:xfrm>
                <a:off x="968586" y="555414"/>
                <a:ext cx="6106928" cy="1649298"/>
              </a:xfrm>
              <a:prstGeom prst="rect">
                <a:avLst/>
              </a:prstGeom>
              <a:blipFill>
                <a:blip r:embed="rId2"/>
                <a:stretch>
                  <a:fillRect l="-3094" r="-1996" b="-103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D83271D3-3256-43A6-9307-3ED1003A96CE}"/>
                  </a:ext>
                </a:extLst>
              </p:cNvPr>
              <p:cNvSpPr/>
              <p:nvPr/>
            </p:nvSpPr>
            <p:spPr>
              <a:xfrm>
                <a:off x="771850" y="3036002"/>
                <a:ext cx="8103693" cy="693138"/>
              </a:xfrm>
              <a:prstGeom prst="rect">
                <a:avLst/>
              </a:prstGeom>
            </p:spPr>
            <p:txBody>
              <a:bodyPr wrap="none">
                <a:spAutoFit/>
              </a:bodyPr>
              <a:lstStyle/>
              <a:p>
                <a:r>
                  <a:rPr kumimoji="1" lang="en-US" altLang="ja-JP" sz="2400" b="0" dirty="0"/>
                  <a:t> </a:t>
                </a:r>
                <a14:m>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sSubSup>
                      <m:sSubSupPr>
                        <m:ctrlPr>
                          <a:rPr kumimoji="1" lang="en-US" altLang="ja-JP" sz="2400" i="1">
                            <a:latin typeface="Cambria Math" panose="02040503050406030204" pitchFamily="18" charset="0"/>
                          </a:rPr>
                        </m:ctrlPr>
                      </m:sSubSupPr>
                      <m:e>
                        <m:r>
                          <a:rPr kumimoji="1" lang="en-US" altLang="ja-JP" sz="2400" i="1">
                            <a:latin typeface="Cambria Math" panose="02040503050406030204" pitchFamily="18" charset="0"/>
                          </a:rPr>
                          <m:t>𝑇</m:t>
                        </m:r>
                      </m:e>
                      <m:sub>
                        <m:sSub>
                          <m:sSubPr>
                            <m:ctrlPr>
                              <a:rPr kumimoji="1" lang="en-US" altLang="ja-JP" sz="2400" i="1">
                                <a:latin typeface="Cambria Math" panose="02040503050406030204" pitchFamily="18" charset="0"/>
                              </a:rPr>
                            </m:ctrlPr>
                          </m:sSubPr>
                          <m:e>
                            <m:r>
                              <a:rPr kumimoji="1" lang="ja-JP" altLang="en-US" sz="2400" i="1">
                                <a:latin typeface="Cambria Math" panose="02040503050406030204" pitchFamily="18" charset="0"/>
                              </a:rPr>
                              <m:t>𝜆</m:t>
                            </m:r>
                          </m:e>
                          <m:sub>
                            <m:r>
                              <a:rPr kumimoji="1" lang="en-US" altLang="ja-JP" sz="2400" i="1">
                                <a:latin typeface="Cambria Math" panose="02040503050406030204" pitchFamily="18" charset="0"/>
                              </a:rPr>
                              <m:t>1</m:t>
                            </m:r>
                          </m:sub>
                        </m:sSub>
                        <m:sSub>
                          <m:sSubPr>
                            <m:ctrlPr>
                              <a:rPr kumimoji="1" lang="en-US" altLang="ja-JP" sz="2400" i="1">
                                <a:latin typeface="Cambria Math" panose="02040503050406030204" pitchFamily="18" charset="0"/>
                              </a:rPr>
                            </m:ctrlPr>
                          </m:sSubPr>
                          <m:e>
                            <m:r>
                              <a:rPr kumimoji="1" lang="ja-JP" altLang="en-US" sz="2400" i="1">
                                <a:latin typeface="Cambria Math" panose="02040503050406030204" pitchFamily="18" charset="0"/>
                              </a:rPr>
                              <m:t>𝜆</m:t>
                            </m:r>
                          </m:e>
                          <m:sub>
                            <m:r>
                              <a:rPr kumimoji="1" lang="en-US" altLang="ja-JP" sz="2400" i="1">
                                <a:latin typeface="Cambria Math" panose="02040503050406030204" pitchFamily="18" charset="0"/>
                              </a:rPr>
                              <m:t>2</m:t>
                            </m:r>
                          </m:sub>
                        </m:sSub>
                        <m:r>
                          <a:rPr kumimoji="1" lang="en-US" altLang="ja-JP" sz="2400" i="1">
                            <a:latin typeface="Cambria Math" panose="02040503050406030204" pitchFamily="18" charset="0"/>
                          </a:rPr>
                          <m:t>…</m:t>
                        </m:r>
                        <m:sSub>
                          <m:sSubPr>
                            <m:ctrlPr>
                              <a:rPr kumimoji="1" lang="en-US" altLang="ja-JP" sz="2400" i="1">
                                <a:latin typeface="Cambria Math" panose="02040503050406030204" pitchFamily="18" charset="0"/>
                              </a:rPr>
                            </m:ctrlPr>
                          </m:sSubPr>
                          <m:e>
                            <m:r>
                              <a:rPr kumimoji="1" lang="ja-JP" altLang="en-US" sz="2400" i="1">
                                <a:latin typeface="Cambria Math" panose="02040503050406030204" pitchFamily="18" charset="0"/>
                              </a:rPr>
                              <m:t>𝜆</m:t>
                            </m:r>
                          </m:e>
                          <m:sub>
                            <m:r>
                              <a:rPr kumimoji="1" lang="en-US" altLang="ja-JP" sz="2400" b="0" i="1" smtClean="0">
                                <a:latin typeface="Cambria Math" panose="02040503050406030204" pitchFamily="18" charset="0"/>
                              </a:rPr>
                              <m:t>𝑠</m:t>
                            </m:r>
                          </m:sub>
                        </m:sSub>
                      </m:sub>
                      <m:sup>
                        <m:sSub>
                          <m:sSubPr>
                            <m:ctrlPr>
                              <a:rPr kumimoji="1" lang="en-US" altLang="ja-JP" sz="2400" i="1">
                                <a:latin typeface="Cambria Math" panose="02040503050406030204" pitchFamily="18" charset="0"/>
                              </a:rPr>
                            </m:ctrlPr>
                          </m:sSubPr>
                          <m:e>
                            <m:r>
                              <a:rPr kumimoji="1" lang="ja-JP" altLang="en-US" sz="2400" i="1">
                                <a:latin typeface="Cambria Math" panose="02040503050406030204" pitchFamily="18" charset="0"/>
                              </a:rPr>
                              <m:t>𝜅</m:t>
                            </m:r>
                          </m:e>
                          <m:sub>
                            <m:r>
                              <a:rPr kumimoji="1" lang="en-US" altLang="ja-JP" sz="2400" i="1">
                                <a:latin typeface="Cambria Math" panose="02040503050406030204" pitchFamily="18" charset="0"/>
                              </a:rPr>
                              <m:t>1</m:t>
                            </m:r>
                          </m:sub>
                        </m:sSub>
                        <m:sSub>
                          <m:sSubPr>
                            <m:ctrlPr>
                              <a:rPr kumimoji="1" lang="en-US" altLang="ja-JP" sz="2400" b="1" i="1">
                                <a:latin typeface="Cambria Math" panose="02040503050406030204" pitchFamily="18" charset="0"/>
                              </a:rPr>
                            </m:ctrlPr>
                          </m:sSubPr>
                          <m:e>
                            <m:r>
                              <a:rPr kumimoji="1" lang="ja-JP" altLang="en-US" sz="2400" i="1">
                                <a:latin typeface="Cambria Math" panose="02040503050406030204" pitchFamily="18" charset="0"/>
                              </a:rPr>
                              <m:t>𝜅</m:t>
                            </m:r>
                          </m:e>
                          <m:sub>
                            <m:r>
                              <a:rPr kumimoji="1" lang="en-US" altLang="ja-JP" sz="2400" b="1" i="1">
                                <a:latin typeface="Cambria Math" panose="02040503050406030204" pitchFamily="18" charset="0"/>
                              </a:rPr>
                              <m:t>𝟐</m:t>
                            </m:r>
                          </m:sub>
                        </m:sSub>
                        <m:r>
                          <a:rPr kumimoji="1" lang="en-US" altLang="ja-JP" sz="2400" i="1">
                            <a:latin typeface="Cambria Math" panose="02040503050406030204" pitchFamily="18" charset="0"/>
                          </a:rPr>
                          <m:t>…</m:t>
                        </m:r>
                        <m:sSub>
                          <m:sSubPr>
                            <m:ctrlPr>
                              <a:rPr kumimoji="1" lang="en-US" altLang="ja-JP" sz="2400" i="1">
                                <a:latin typeface="Cambria Math" panose="02040503050406030204" pitchFamily="18" charset="0"/>
                                <a:ea typeface="Cambria Math" panose="02040503050406030204" pitchFamily="18" charset="0"/>
                              </a:rPr>
                            </m:ctrlPr>
                          </m:sSubPr>
                          <m:e>
                            <m:r>
                              <a:rPr kumimoji="1" lang="ja-JP" altLang="en-US" sz="2400" i="1">
                                <a:latin typeface="Cambria Math" panose="02040503050406030204" pitchFamily="18" charset="0"/>
                              </a:rPr>
                              <m:t>𝜅</m:t>
                            </m:r>
                          </m:e>
                          <m:sub>
                            <m:r>
                              <a:rPr kumimoji="1" lang="en-US" altLang="ja-JP" sz="2400" b="0" i="1" smtClean="0">
                                <a:latin typeface="Cambria Math" panose="02040503050406030204" pitchFamily="18" charset="0"/>
                              </a:rPr>
                              <m:t>𝑟</m:t>
                            </m:r>
                          </m:sub>
                        </m:sSub>
                      </m:sup>
                    </m:sSubSup>
                    <m:sSub>
                      <m:sSubPr>
                        <m:ctrlPr>
                          <a:rPr kumimoji="1" lang="en-US" altLang="ja-JP" sz="2400" i="1">
                            <a:latin typeface="Cambria Math" panose="02040503050406030204" pitchFamily="18" charset="0"/>
                          </a:rPr>
                        </m:ctrlPr>
                      </m:sSubPr>
                      <m:e>
                        <m:d>
                          <m:dPr>
                            <m:ctrlPr>
                              <a:rPr kumimoji="1" lang="en-US" altLang="ja-JP" sz="2400" i="1">
                                <a:latin typeface="Cambria Math" panose="02040503050406030204" pitchFamily="18" charset="0"/>
                              </a:rPr>
                            </m:ctrlPr>
                          </m:dPr>
                          <m:e>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sSub>
                                      <m:sSubPr>
                                        <m:ctrlPr>
                                          <a:rPr kumimoji="1" lang="en-US" altLang="ja-JP" sz="2400" i="1">
                                            <a:latin typeface="Cambria Math" panose="02040503050406030204" pitchFamily="18" charset="0"/>
                                          </a:rPr>
                                        </m:ctrlPr>
                                      </m:sSubPr>
                                      <m:e>
                                        <m:r>
                                          <a:rPr kumimoji="1" lang="ja-JP" altLang="en-US" sz="2400" i="1">
                                            <a:latin typeface="Cambria Math" panose="02040503050406030204" pitchFamily="18" charset="0"/>
                                          </a:rPr>
                                          <m:t>𝜅</m:t>
                                        </m:r>
                                      </m:e>
                                      <m:sub>
                                        <m:r>
                                          <a:rPr kumimoji="1" lang="en-US" altLang="ja-JP" sz="2400" i="1">
                                            <a:latin typeface="Cambria Math" panose="02040503050406030204" pitchFamily="18" charset="0"/>
                                          </a:rPr>
                                          <m:t>1</m:t>
                                        </m:r>
                                      </m:sub>
                                    </m:sSub>
                                  </m:sup>
                                </m:sSup>
                              </m:den>
                            </m:f>
                          </m:e>
                        </m:d>
                      </m:e>
                      <m:sub/>
                    </m:sSub>
                    <m:r>
                      <a:rPr kumimoji="1" lang="en-US" altLang="ja-JP" sz="2400" i="1">
                        <a:latin typeface="Cambria Math" panose="02040503050406030204" pitchFamily="18" charset="0"/>
                        <a:ea typeface="Cambria Math" panose="02040503050406030204" pitchFamily="18" charset="0"/>
                      </a:rPr>
                      <m:t>⊗…⊗</m:t>
                    </m:r>
                    <m:sSub>
                      <m:sSubPr>
                        <m:ctrlPr>
                          <a:rPr kumimoji="1" lang="en-US" altLang="ja-JP" sz="2400" i="1">
                            <a:latin typeface="Cambria Math" panose="02040503050406030204" pitchFamily="18" charset="0"/>
                          </a:rPr>
                        </m:ctrlPr>
                      </m:sSubPr>
                      <m:e>
                        <m:d>
                          <m:dPr>
                            <m:ctrlPr>
                              <a:rPr kumimoji="1" lang="en-US" altLang="ja-JP" sz="2400" i="1">
                                <a:latin typeface="Cambria Math" panose="02040503050406030204" pitchFamily="18" charset="0"/>
                              </a:rPr>
                            </m:ctrlPr>
                          </m:dPr>
                          <m:e>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sSub>
                                      <m:sSubPr>
                                        <m:ctrlPr>
                                          <a:rPr kumimoji="1" lang="en-US" altLang="ja-JP" sz="2400" i="1">
                                            <a:latin typeface="Cambria Math" panose="02040503050406030204" pitchFamily="18" charset="0"/>
                                          </a:rPr>
                                        </m:ctrlPr>
                                      </m:sSubPr>
                                      <m:e>
                                        <m:r>
                                          <a:rPr kumimoji="1" lang="ja-JP" altLang="en-US" sz="2400" i="1">
                                            <a:latin typeface="Cambria Math" panose="02040503050406030204" pitchFamily="18" charset="0"/>
                                          </a:rPr>
                                          <m:t>𝜅</m:t>
                                        </m:r>
                                      </m:e>
                                      <m:sub>
                                        <m:r>
                                          <a:rPr kumimoji="1" lang="en-US" altLang="ja-JP" sz="2400" b="0" i="1" smtClean="0">
                                            <a:latin typeface="Cambria Math" panose="02040503050406030204" pitchFamily="18" charset="0"/>
                                          </a:rPr>
                                          <m:t>𝑟</m:t>
                                        </m:r>
                                      </m:sub>
                                    </m:sSub>
                                  </m:sup>
                                </m:sSup>
                              </m:den>
                            </m:f>
                          </m:e>
                        </m:d>
                      </m:e>
                      <m:sub/>
                    </m:sSub>
                    <m:r>
                      <a:rPr kumimoji="1" lang="en-US" altLang="ja-JP" sz="2400" i="1">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𝑑</m:t>
                    </m:r>
                    <m:sSup>
                      <m:sSupPr>
                        <m:ctrlPr>
                          <a:rPr kumimoji="1" lang="en-US" altLang="ja-JP" sz="2400" b="0" i="1" smtClean="0">
                            <a:latin typeface="Cambria Math" panose="02040503050406030204" pitchFamily="18" charset="0"/>
                            <a:ea typeface="Cambria Math" panose="02040503050406030204" pitchFamily="18" charset="0"/>
                          </a:rPr>
                        </m:ctrlPr>
                      </m:sSupPr>
                      <m:e>
                        <m:r>
                          <a:rPr kumimoji="1" lang="en-US" altLang="ja-JP" sz="2400" b="0" i="1" smtClean="0">
                            <a:latin typeface="Cambria Math" panose="02040503050406030204" pitchFamily="18" charset="0"/>
                            <a:ea typeface="Cambria Math" panose="02040503050406030204" pitchFamily="18" charset="0"/>
                          </a:rPr>
                          <m:t>𝑥</m:t>
                        </m:r>
                      </m:e>
                      <m:sup>
                        <m:sSub>
                          <m:sSubPr>
                            <m:ctrlPr>
                              <a:rPr kumimoji="1" lang="en-US" altLang="ja-JP" sz="2400" b="0" i="1" smtClean="0">
                                <a:latin typeface="Cambria Math" panose="02040503050406030204" pitchFamily="18" charset="0"/>
                              </a:rPr>
                            </m:ctrlPr>
                          </m:sSubPr>
                          <m:e>
                            <m:r>
                              <a:rPr kumimoji="1" lang="ja-JP" altLang="en-US" sz="2400" i="1">
                                <a:latin typeface="Cambria Math" panose="02040503050406030204" pitchFamily="18" charset="0"/>
                              </a:rPr>
                              <m:t>𝜆</m:t>
                            </m:r>
                          </m:e>
                          <m:sub>
                            <m:r>
                              <a:rPr kumimoji="1" lang="en-US" altLang="ja-JP" sz="2400" b="0" i="1" smtClean="0">
                                <a:latin typeface="Cambria Math" panose="02040503050406030204" pitchFamily="18" charset="0"/>
                              </a:rPr>
                              <m:t>1</m:t>
                            </m:r>
                          </m:sub>
                        </m:sSub>
                      </m:sup>
                    </m:sSup>
                    <m:r>
                      <a:rPr kumimoji="1" lang="en-US" altLang="ja-JP" sz="2400" i="1">
                        <a:latin typeface="Cambria Math" panose="02040503050406030204" pitchFamily="18" charset="0"/>
                        <a:ea typeface="Cambria Math" panose="02040503050406030204" pitchFamily="18" charset="0"/>
                      </a:rPr>
                      <m:t>⊗…⊗</m:t>
                    </m:r>
                    <m:r>
                      <a:rPr kumimoji="1" lang="en-US" altLang="ja-JP" sz="2400" i="1">
                        <a:latin typeface="Cambria Math" panose="02040503050406030204" pitchFamily="18" charset="0"/>
                        <a:ea typeface="Cambria Math" panose="02040503050406030204" pitchFamily="18" charset="0"/>
                      </a:rPr>
                      <m:t>𝑑</m:t>
                    </m:r>
                    <m:sSup>
                      <m:sSupPr>
                        <m:ctrlPr>
                          <a:rPr kumimoji="1" lang="en-US" altLang="ja-JP" sz="2400" i="1">
                            <a:latin typeface="Cambria Math" panose="02040503050406030204" pitchFamily="18" charset="0"/>
                            <a:ea typeface="Cambria Math" panose="02040503050406030204" pitchFamily="18" charset="0"/>
                          </a:rPr>
                        </m:ctrlPr>
                      </m:sSupPr>
                      <m:e>
                        <m:r>
                          <a:rPr kumimoji="1" lang="en-US" altLang="ja-JP" sz="2400" i="1">
                            <a:latin typeface="Cambria Math" panose="02040503050406030204" pitchFamily="18" charset="0"/>
                            <a:ea typeface="Cambria Math" panose="02040503050406030204" pitchFamily="18" charset="0"/>
                          </a:rPr>
                          <m:t>𝑥</m:t>
                        </m:r>
                      </m:e>
                      <m:sup>
                        <m:sSub>
                          <m:sSubPr>
                            <m:ctrlPr>
                              <a:rPr kumimoji="1" lang="en-US" altLang="ja-JP" sz="2400" i="1">
                                <a:latin typeface="Cambria Math" panose="02040503050406030204" pitchFamily="18" charset="0"/>
                              </a:rPr>
                            </m:ctrlPr>
                          </m:sSubPr>
                          <m:e>
                            <m:r>
                              <a:rPr kumimoji="1" lang="ja-JP" altLang="en-US" sz="2400" i="1">
                                <a:latin typeface="Cambria Math" panose="02040503050406030204" pitchFamily="18" charset="0"/>
                              </a:rPr>
                              <m:t>𝜆</m:t>
                            </m:r>
                          </m:e>
                          <m:sub>
                            <m:r>
                              <a:rPr kumimoji="1" lang="en-US" altLang="ja-JP" sz="2400" b="0" i="1" smtClean="0">
                                <a:latin typeface="Cambria Math" panose="02040503050406030204" pitchFamily="18" charset="0"/>
                              </a:rPr>
                              <m:t>𝑠</m:t>
                            </m:r>
                          </m:sub>
                        </m:sSub>
                      </m:sup>
                    </m:sSup>
                  </m:oMath>
                </a14:m>
                <a:endParaRPr lang="ja-JP" altLang="en-US" sz="2400" dirty="0"/>
              </a:p>
            </p:txBody>
          </p:sp>
        </mc:Choice>
        <mc:Fallback xmlns="">
          <p:sp>
            <p:nvSpPr>
              <p:cNvPr id="4" name="正方形/長方形 3">
                <a:extLst>
                  <a:ext uri="{FF2B5EF4-FFF2-40B4-BE49-F238E27FC236}">
                    <a16:creationId xmlns:a16="http://schemas.microsoft.com/office/drawing/2014/main" id="{D83271D3-3256-43A6-9307-3ED1003A96CE}"/>
                  </a:ext>
                </a:extLst>
              </p:cNvPr>
              <p:cNvSpPr>
                <a:spLocks noRot="1" noChangeAspect="1" noMove="1" noResize="1" noEditPoints="1" noAdjustHandles="1" noChangeArrowheads="1" noChangeShapeType="1" noTextEdit="1"/>
              </p:cNvSpPr>
              <p:nvPr/>
            </p:nvSpPr>
            <p:spPr>
              <a:xfrm>
                <a:off x="771850" y="3036002"/>
                <a:ext cx="8103693" cy="693138"/>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B8B925B9-BA3A-4F02-9A7E-3FB1AD51BC45}"/>
              </a:ext>
            </a:extLst>
          </p:cNvPr>
          <p:cNvSpPr txBox="1"/>
          <p:nvPr/>
        </p:nvSpPr>
        <p:spPr>
          <a:xfrm>
            <a:off x="878681" y="2394954"/>
            <a:ext cx="3693319" cy="498470"/>
          </a:xfrm>
          <a:prstGeom prst="rect">
            <a:avLst/>
          </a:prstGeom>
          <a:noFill/>
        </p:spPr>
        <p:txBody>
          <a:bodyPr wrap="none" lIns="0" tIns="0" rIns="0" bIns="0" rtlCol="0">
            <a:spAutoFit/>
          </a:bodyPr>
          <a:lstStyle/>
          <a:p>
            <a:pPr algn="l">
              <a:lnSpc>
                <a:spcPct val="150000"/>
              </a:lnSpc>
            </a:pPr>
            <a:r>
              <a:rPr kumimoji="1" lang="ja-JP" altLang="en-US" sz="2400" b="0" dirty="0">
                <a:latin typeface="Cambria Math" panose="02040503050406030204" pitchFamily="18" charset="0"/>
              </a:rPr>
              <a:t>テンソルの基底による表現</a:t>
            </a:r>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B61B5CA8-1BDA-4973-B883-6467E8A1386D}"/>
                  </a:ext>
                </a:extLst>
              </p:cNvPr>
              <p:cNvSpPr/>
              <p:nvPr/>
            </p:nvSpPr>
            <p:spPr>
              <a:xfrm>
                <a:off x="819265" y="4974372"/>
                <a:ext cx="7998536" cy="490199"/>
              </a:xfrm>
              <a:prstGeom prst="rect">
                <a:avLst/>
              </a:prstGeom>
            </p:spPr>
            <p:txBody>
              <a:bodyPr wrap="none">
                <a:spAutoFit/>
              </a:bodyPr>
              <a:lstStyle/>
              <a:p>
                <a14:m>
                  <m:oMath xmlns:m="http://schemas.openxmlformats.org/officeDocument/2006/math">
                    <m:sSubSup>
                      <m:sSubSupPr>
                        <m:ctrlPr>
                          <a:rPr kumimoji="1" lang="en-US" altLang="ja-JP" sz="2400" i="1" smtClean="0">
                            <a:latin typeface="Cambria Math" panose="02040503050406030204" pitchFamily="18" charset="0"/>
                            <a:ea typeface="Cambria Math" panose="02040503050406030204" pitchFamily="18" charset="0"/>
                          </a:rPr>
                        </m:ctrlPr>
                      </m:sSubSupPr>
                      <m:e>
                        <m:r>
                          <a:rPr kumimoji="1" lang="en-US" altLang="ja-JP" sz="2400" i="1">
                            <a:latin typeface="Cambria Math" panose="02040503050406030204" pitchFamily="18" charset="0"/>
                            <a:ea typeface="Cambria Math" panose="02040503050406030204" pitchFamily="18" charset="0"/>
                          </a:rPr>
                          <m:t>𝑇</m:t>
                        </m:r>
                      </m:e>
                      <m:sub>
                        <m:r>
                          <a:rPr kumimoji="1" lang="en-US" altLang="ja-JP" sz="2400" i="1">
                            <a:latin typeface="Cambria Math" panose="02040503050406030204" pitchFamily="18" charset="0"/>
                            <a:ea typeface="Cambria Math" panose="02040503050406030204" pitchFamily="18" charset="0"/>
                          </a:rPr>
                          <m:t>𝑝</m:t>
                        </m:r>
                      </m:sub>
                      <m:sup>
                        <m:r>
                          <a:rPr kumimoji="1" lang="en-US" altLang="ja-JP" sz="2400" i="1">
                            <a:latin typeface="Cambria Math" panose="02040503050406030204" pitchFamily="18" charset="0"/>
                            <a:ea typeface="Cambria Math" panose="02040503050406030204" pitchFamily="18" charset="0"/>
                          </a:rPr>
                          <m:t>∗</m:t>
                        </m:r>
                      </m:sup>
                    </m:sSubSup>
                    <m:r>
                      <a:rPr kumimoji="1" lang="en-US" altLang="ja-JP" sz="2400" i="1">
                        <a:latin typeface="Cambria Math" panose="02040503050406030204" pitchFamily="18" charset="0"/>
                        <a:ea typeface="Cambria Math" panose="02040503050406030204" pitchFamily="18" charset="0"/>
                      </a:rPr>
                      <m:t>∧…</m:t>
                    </m:r>
                    <m:r>
                      <a:rPr kumimoji="1" lang="en-US" altLang="ja-JP" sz="2400" i="1" smtClean="0">
                        <a:latin typeface="Cambria Math" panose="02040503050406030204" pitchFamily="18" charset="0"/>
                        <a:ea typeface="Cambria Math" panose="02040503050406030204" pitchFamily="18" charset="0"/>
                      </a:rPr>
                      <m:t>∧</m:t>
                    </m:r>
                    <m:sSubSup>
                      <m:sSubSupPr>
                        <m:ctrlPr>
                          <a:rPr kumimoji="1" lang="en-US" altLang="ja-JP" sz="2400" i="1">
                            <a:latin typeface="Cambria Math" panose="02040503050406030204" pitchFamily="18" charset="0"/>
                            <a:ea typeface="Cambria Math" panose="02040503050406030204" pitchFamily="18" charset="0"/>
                          </a:rPr>
                        </m:ctrlPr>
                      </m:sSubSupPr>
                      <m:e>
                        <m:r>
                          <a:rPr kumimoji="1" lang="en-US" altLang="ja-JP" sz="2400" i="1">
                            <a:latin typeface="Cambria Math" panose="02040503050406030204" pitchFamily="18" charset="0"/>
                            <a:ea typeface="Cambria Math" panose="02040503050406030204" pitchFamily="18" charset="0"/>
                          </a:rPr>
                          <m:t>𝑇</m:t>
                        </m:r>
                      </m:e>
                      <m:sub>
                        <m:r>
                          <a:rPr kumimoji="1" lang="en-US" altLang="ja-JP" sz="2400" i="1">
                            <a:latin typeface="Cambria Math" panose="02040503050406030204" pitchFamily="18" charset="0"/>
                            <a:ea typeface="Cambria Math" panose="02040503050406030204" pitchFamily="18" charset="0"/>
                          </a:rPr>
                          <m:t>𝑝</m:t>
                        </m:r>
                      </m:sub>
                      <m:sup>
                        <m:r>
                          <a:rPr kumimoji="1" lang="en-US" altLang="ja-JP" sz="2400" i="1">
                            <a:latin typeface="Cambria Math" panose="02040503050406030204" pitchFamily="18" charset="0"/>
                            <a:ea typeface="Cambria Math" panose="02040503050406030204" pitchFamily="18" charset="0"/>
                          </a:rPr>
                          <m:t>∗</m:t>
                        </m:r>
                      </m:sup>
                    </m:sSubSup>
                    <m:r>
                      <a:rPr kumimoji="1" lang="en-US" altLang="ja-JP" sz="2400" b="0" i="1" smtClean="0">
                        <a:latin typeface="Cambria Math" panose="02040503050406030204" pitchFamily="18" charset="0"/>
                        <a:ea typeface="Cambria Math" panose="02040503050406030204" pitchFamily="18" charset="0"/>
                      </a:rPr>
                      <m:t>:</m:t>
                    </m:r>
                  </m:oMath>
                </a14:m>
                <a:r>
                  <a:rPr lang="ja-JP" altLang="en-US" sz="2400" dirty="0"/>
                  <a:t> </a:t>
                </a:r>
                <a14:m>
                  <m:oMath xmlns:m="http://schemas.openxmlformats.org/officeDocument/2006/math">
                    <m:r>
                      <a:rPr lang="en-US" altLang="ja-JP" sz="2400" b="0" i="1" dirty="0" smtClean="0">
                        <a:latin typeface="Cambria Math" panose="02040503050406030204" pitchFamily="18" charset="0"/>
                      </a:rPr>
                      <m:t>𝑟</m:t>
                    </m:r>
                    <m:r>
                      <a:rPr lang="ja-JP" altLang="en-US" sz="2400" i="1" dirty="0">
                        <a:latin typeface="Cambria Math" panose="02040503050406030204" pitchFamily="18" charset="0"/>
                      </a:rPr>
                      <m:t>次</m:t>
                    </m:r>
                  </m:oMath>
                </a14:m>
                <a:r>
                  <a:rPr lang="ja-JP" altLang="en-US" sz="2400" b="0" dirty="0"/>
                  <a:t>交代共変テンソルの空間</a:t>
                </a:r>
                <a14:m>
                  <m:oMath xmlns:m="http://schemas.openxmlformats.org/officeDocument/2006/math">
                    <m:r>
                      <a:rPr lang="ja-JP" altLang="en-US" sz="2400" i="1" dirty="0">
                        <a:latin typeface="Cambria Math" panose="02040503050406030204" pitchFamily="18" charset="0"/>
                      </a:rPr>
                      <m:t>（</m:t>
                    </m:r>
                    <m:r>
                      <a:rPr lang="en-US" altLang="ja-JP" sz="2400" i="1" dirty="0">
                        <a:latin typeface="Cambria Math" panose="02040503050406030204" pitchFamily="18" charset="0"/>
                      </a:rPr>
                      <m:t>𝑟</m:t>
                    </m:r>
                    <m:r>
                      <a:rPr lang="ja-JP" altLang="en-US" sz="2400" i="1" dirty="0">
                        <a:latin typeface="Cambria Math" panose="02040503050406030204" pitchFamily="18" charset="0"/>
                      </a:rPr>
                      <m:t>次</m:t>
                    </m:r>
                  </m:oMath>
                </a14:m>
                <a:r>
                  <a:rPr lang="ja-JP" altLang="en-US" sz="2400" b="0" dirty="0"/>
                  <a:t>微分形式）</a:t>
                </a:r>
                <a:endParaRPr lang="en-US" altLang="ja-JP" sz="2400" b="0" dirty="0"/>
              </a:p>
            </p:txBody>
          </p:sp>
        </mc:Choice>
        <mc:Fallback xmlns="">
          <p:sp>
            <p:nvSpPr>
              <p:cNvPr id="7" name="正方形/長方形 6">
                <a:extLst>
                  <a:ext uri="{FF2B5EF4-FFF2-40B4-BE49-F238E27FC236}">
                    <a16:creationId xmlns:a16="http://schemas.microsoft.com/office/drawing/2014/main" id="{B61B5CA8-1BDA-4973-B883-6467E8A1386D}"/>
                  </a:ext>
                </a:extLst>
              </p:cNvPr>
              <p:cNvSpPr>
                <a:spLocks noRot="1" noChangeAspect="1" noMove="1" noResize="1" noEditPoints="1" noAdjustHandles="1" noChangeArrowheads="1" noChangeShapeType="1" noTextEdit="1"/>
              </p:cNvSpPr>
              <p:nvPr/>
            </p:nvSpPr>
            <p:spPr>
              <a:xfrm>
                <a:off x="819265" y="4974372"/>
                <a:ext cx="7998536" cy="490199"/>
              </a:xfrm>
              <a:prstGeom prst="rect">
                <a:avLst/>
              </a:prstGeom>
              <a:blipFill>
                <a:blip r:embed="rId4"/>
                <a:stretch>
                  <a:fillRect l="-152" t="-7500" r="-305"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B6F1B42-891A-4B62-9145-CFAEE642B069}"/>
                  </a:ext>
                </a:extLst>
              </p:cNvPr>
              <p:cNvSpPr txBox="1"/>
              <p:nvPr/>
            </p:nvSpPr>
            <p:spPr>
              <a:xfrm>
                <a:off x="1466426" y="5607149"/>
                <a:ext cx="5681684" cy="9400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ja-JP" altLang="en-US" sz="2400" b="0" i="1" smtClean="0">
                          <a:latin typeface="Cambria Math" panose="02040503050406030204" pitchFamily="18" charset="0"/>
                        </a:rPr>
                        <m:t>𝜔</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i="1">
                                  <a:latin typeface="Cambria Math" panose="02040503050406030204" pitchFamily="18" charset="0"/>
                                </a:rPr>
                              </m:ctrlPr>
                            </m:sSubPr>
                            <m:e>
                              <m:r>
                                <a:rPr kumimoji="1" lang="ja-JP" altLang="en-US" sz="2400" i="1">
                                  <a:latin typeface="Cambria Math" panose="02040503050406030204" pitchFamily="18" charset="0"/>
                                </a:rPr>
                                <m:t>𝜅</m:t>
                              </m:r>
                            </m:e>
                            <m:sub>
                              <m:r>
                                <a:rPr kumimoji="1" lang="en-US" altLang="ja-JP" sz="2400" i="1">
                                  <a:latin typeface="Cambria Math" panose="02040503050406030204" pitchFamily="18" charset="0"/>
                                </a:rPr>
                                <m:t>1</m:t>
                              </m:r>
                            </m:sub>
                          </m:sSub>
                          <m:r>
                            <a:rPr kumimoji="1" lang="en-US" altLang="ja-JP" sz="2400" b="0" i="1" smtClean="0">
                              <a:latin typeface="Cambria Math" panose="02040503050406030204" pitchFamily="18" charset="0"/>
                            </a:rPr>
                            <m:t>&lt;…&lt;</m:t>
                          </m:r>
                          <m:sSub>
                            <m:sSubPr>
                              <m:ctrlPr>
                                <a:rPr kumimoji="1" lang="en-US" altLang="ja-JP" sz="2400" i="1">
                                  <a:latin typeface="Cambria Math" panose="02040503050406030204" pitchFamily="18" charset="0"/>
                                </a:rPr>
                              </m:ctrlPr>
                            </m:sSubPr>
                            <m:e>
                              <m:r>
                                <a:rPr kumimoji="1" lang="ja-JP" altLang="en-US" sz="2400" i="1">
                                  <a:latin typeface="Cambria Math" panose="02040503050406030204" pitchFamily="18" charset="0"/>
                                </a:rPr>
                                <m:t>𝜅</m:t>
                              </m:r>
                            </m:e>
                            <m:sub>
                              <m:r>
                                <a:rPr kumimoji="1" lang="en-US" altLang="ja-JP" sz="2400" b="0" i="1" smtClean="0">
                                  <a:latin typeface="Cambria Math" panose="02040503050406030204" pitchFamily="18" charset="0"/>
                                </a:rPr>
                                <m:t>𝑟</m:t>
                              </m:r>
                            </m:sub>
                          </m:sSub>
                          <m:r>
                            <a:rPr kumimoji="1" lang="en-US" altLang="ja-JP" sz="240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𝑛</m:t>
                          </m:r>
                        </m:sub>
                        <m:sup/>
                        <m:e>
                          <m:sSub>
                            <m:sSubPr>
                              <m:ctrlPr>
                                <a:rPr kumimoji="1" lang="en-US" altLang="ja-JP" sz="2400" b="0" i="1" smtClean="0">
                                  <a:latin typeface="Cambria Math" panose="02040503050406030204" pitchFamily="18" charset="0"/>
                                </a:rPr>
                              </m:ctrlPr>
                            </m:sSubPr>
                            <m:e>
                              <m:r>
                                <a:rPr kumimoji="1" lang="ja-JP" altLang="en-US" sz="2400" i="1">
                                  <a:latin typeface="Cambria Math" panose="02040503050406030204" pitchFamily="18" charset="0"/>
                                </a:rPr>
                                <m:t>𝜔</m:t>
                              </m:r>
                            </m:e>
                            <m:sub>
                              <m:sSub>
                                <m:sSubPr>
                                  <m:ctrlPr>
                                    <a:rPr kumimoji="1" lang="en-US" altLang="ja-JP" sz="2400" i="1">
                                      <a:latin typeface="Cambria Math" panose="02040503050406030204" pitchFamily="18" charset="0"/>
                                    </a:rPr>
                                  </m:ctrlPr>
                                </m:sSubPr>
                                <m:e>
                                  <m:r>
                                    <a:rPr kumimoji="1" lang="ja-JP" altLang="en-US" sz="2400" i="1">
                                      <a:latin typeface="Cambria Math" panose="02040503050406030204" pitchFamily="18" charset="0"/>
                                    </a:rPr>
                                    <m:t>𝜅</m:t>
                                  </m:r>
                                </m:e>
                                <m:sub>
                                  <m:r>
                                    <a:rPr kumimoji="1" lang="en-US" altLang="ja-JP" sz="2400" i="1">
                                      <a:latin typeface="Cambria Math" panose="02040503050406030204" pitchFamily="18" charset="0"/>
                                    </a:rPr>
                                    <m:t>1</m:t>
                                  </m:r>
                                </m:sub>
                              </m:sSub>
                              <m:sSub>
                                <m:sSubPr>
                                  <m:ctrlPr>
                                    <a:rPr kumimoji="1" lang="en-US" altLang="ja-JP" sz="2400" b="1" i="1">
                                      <a:latin typeface="Cambria Math" panose="02040503050406030204" pitchFamily="18" charset="0"/>
                                    </a:rPr>
                                  </m:ctrlPr>
                                </m:sSubPr>
                                <m:e>
                                  <m:r>
                                    <a:rPr kumimoji="1" lang="ja-JP" altLang="en-US" sz="2400" i="1">
                                      <a:latin typeface="Cambria Math" panose="02040503050406030204" pitchFamily="18" charset="0"/>
                                    </a:rPr>
                                    <m:t>𝜅</m:t>
                                  </m:r>
                                </m:e>
                                <m:sub>
                                  <m:r>
                                    <a:rPr kumimoji="1" lang="en-US" altLang="ja-JP" sz="2400" b="1" i="1">
                                      <a:latin typeface="Cambria Math" panose="02040503050406030204" pitchFamily="18" charset="0"/>
                                    </a:rPr>
                                    <m:t>𝟐</m:t>
                                  </m:r>
                                </m:sub>
                              </m:sSub>
                              <m:r>
                                <a:rPr kumimoji="1" lang="en-US" altLang="ja-JP" sz="2400" i="1">
                                  <a:latin typeface="Cambria Math" panose="02040503050406030204" pitchFamily="18" charset="0"/>
                                </a:rPr>
                                <m:t>…</m:t>
                              </m:r>
                              <m:sSub>
                                <m:sSubPr>
                                  <m:ctrlPr>
                                    <a:rPr kumimoji="1" lang="en-US" altLang="ja-JP" sz="2400" i="1">
                                      <a:latin typeface="Cambria Math" panose="02040503050406030204" pitchFamily="18" charset="0"/>
                                      <a:ea typeface="Cambria Math" panose="02040503050406030204" pitchFamily="18" charset="0"/>
                                    </a:rPr>
                                  </m:ctrlPr>
                                </m:sSubPr>
                                <m:e>
                                  <m:r>
                                    <a:rPr kumimoji="1" lang="ja-JP" altLang="en-US" sz="2400" i="1">
                                      <a:latin typeface="Cambria Math" panose="02040503050406030204" pitchFamily="18" charset="0"/>
                                    </a:rPr>
                                    <m:t>𝜅</m:t>
                                  </m:r>
                                </m:e>
                                <m:sub>
                                  <m:r>
                                    <a:rPr kumimoji="1" lang="en-US" altLang="ja-JP" sz="2400" i="1">
                                      <a:latin typeface="Cambria Math" panose="02040503050406030204" pitchFamily="18" charset="0"/>
                                    </a:rPr>
                                    <m:t>𝑟</m:t>
                                  </m:r>
                                </m:sub>
                              </m:sSub>
                            </m:sub>
                          </m:sSub>
                        </m:e>
                      </m:nary>
                      <m:r>
                        <a:rPr kumimoji="1" lang="en-US" altLang="ja-JP" sz="2400" i="1">
                          <a:latin typeface="Cambria Math" panose="02040503050406030204" pitchFamily="18" charset="0"/>
                          <a:ea typeface="Cambria Math" panose="02040503050406030204" pitchFamily="18" charset="0"/>
                        </a:rPr>
                        <m:t>𝑑</m:t>
                      </m:r>
                      <m:sSup>
                        <m:sSupPr>
                          <m:ctrlPr>
                            <a:rPr kumimoji="1" lang="en-US" altLang="ja-JP" sz="2400" i="1">
                              <a:latin typeface="Cambria Math" panose="02040503050406030204" pitchFamily="18" charset="0"/>
                              <a:ea typeface="Cambria Math" panose="02040503050406030204" pitchFamily="18" charset="0"/>
                            </a:rPr>
                          </m:ctrlPr>
                        </m:sSupPr>
                        <m:e>
                          <m:r>
                            <a:rPr kumimoji="1" lang="en-US" altLang="ja-JP" sz="2400" i="1">
                              <a:latin typeface="Cambria Math" panose="02040503050406030204" pitchFamily="18" charset="0"/>
                              <a:ea typeface="Cambria Math" panose="02040503050406030204" pitchFamily="18" charset="0"/>
                            </a:rPr>
                            <m:t>𝑥</m:t>
                          </m:r>
                        </m:e>
                        <m:sup>
                          <m:sSub>
                            <m:sSubPr>
                              <m:ctrlPr>
                                <a:rPr kumimoji="1" lang="en-US" altLang="ja-JP" sz="2400" i="1">
                                  <a:latin typeface="Cambria Math" panose="02040503050406030204" pitchFamily="18" charset="0"/>
                                </a:rPr>
                              </m:ctrlPr>
                            </m:sSubPr>
                            <m:e>
                              <m:r>
                                <a:rPr kumimoji="1" lang="ja-JP" altLang="en-US" sz="2400" i="1" smtClean="0">
                                  <a:latin typeface="Cambria Math" panose="02040503050406030204" pitchFamily="18" charset="0"/>
                                </a:rPr>
                                <m:t>𝜅</m:t>
                              </m:r>
                            </m:e>
                            <m:sub>
                              <m:r>
                                <a:rPr kumimoji="1" lang="en-US" altLang="ja-JP" sz="2400" i="1">
                                  <a:latin typeface="Cambria Math" panose="02040503050406030204" pitchFamily="18" charset="0"/>
                                </a:rPr>
                                <m:t>1</m:t>
                              </m:r>
                            </m:sub>
                          </m:sSub>
                        </m:sup>
                      </m:sSup>
                      <m:r>
                        <a:rPr kumimoji="1" lang="en-US" altLang="ja-JP" sz="2400" i="1">
                          <a:latin typeface="Cambria Math" panose="02040503050406030204" pitchFamily="18" charset="0"/>
                          <a:ea typeface="Cambria Math" panose="02040503050406030204" pitchFamily="18" charset="0"/>
                        </a:rPr>
                        <m:t>∧…</m:t>
                      </m:r>
                      <m:r>
                        <a:rPr kumimoji="1" lang="en-US" altLang="ja-JP" sz="2400" i="1" smtClean="0">
                          <a:latin typeface="Cambria Math" panose="02040503050406030204" pitchFamily="18" charset="0"/>
                          <a:ea typeface="Cambria Math" panose="02040503050406030204" pitchFamily="18" charset="0"/>
                        </a:rPr>
                        <m:t>∧</m:t>
                      </m:r>
                      <m:r>
                        <a:rPr kumimoji="1" lang="en-US" altLang="ja-JP" sz="2400" i="1">
                          <a:latin typeface="Cambria Math" panose="02040503050406030204" pitchFamily="18" charset="0"/>
                          <a:ea typeface="Cambria Math" panose="02040503050406030204" pitchFamily="18" charset="0"/>
                        </a:rPr>
                        <m:t>𝑑</m:t>
                      </m:r>
                      <m:sSup>
                        <m:sSupPr>
                          <m:ctrlPr>
                            <a:rPr kumimoji="1" lang="en-US" altLang="ja-JP" sz="2400" i="1">
                              <a:latin typeface="Cambria Math" panose="02040503050406030204" pitchFamily="18" charset="0"/>
                              <a:ea typeface="Cambria Math" panose="02040503050406030204" pitchFamily="18" charset="0"/>
                            </a:rPr>
                          </m:ctrlPr>
                        </m:sSupPr>
                        <m:e>
                          <m:r>
                            <a:rPr kumimoji="1" lang="en-US" altLang="ja-JP" sz="2400" i="1">
                              <a:latin typeface="Cambria Math" panose="02040503050406030204" pitchFamily="18" charset="0"/>
                              <a:ea typeface="Cambria Math" panose="02040503050406030204" pitchFamily="18" charset="0"/>
                            </a:rPr>
                            <m:t>𝑥</m:t>
                          </m:r>
                        </m:e>
                        <m:sup>
                          <m:sSub>
                            <m:sSubPr>
                              <m:ctrlPr>
                                <a:rPr kumimoji="1" lang="en-US" altLang="ja-JP" sz="2400" i="1">
                                  <a:latin typeface="Cambria Math" panose="02040503050406030204" pitchFamily="18" charset="0"/>
                                </a:rPr>
                              </m:ctrlPr>
                            </m:sSubPr>
                            <m:e>
                              <m:r>
                                <a:rPr kumimoji="1" lang="ja-JP" altLang="en-US" sz="2400" i="1" smtClean="0">
                                  <a:latin typeface="Cambria Math" panose="02040503050406030204" pitchFamily="18" charset="0"/>
                                </a:rPr>
                                <m:t>𝜅</m:t>
                              </m:r>
                            </m:e>
                            <m:sub>
                              <m:r>
                                <a:rPr kumimoji="1" lang="en-US" altLang="ja-JP" sz="2400" b="0" i="1" smtClean="0">
                                  <a:latin typeface="Cambria Math" panose="02040503050406030204" pitchFamily="18" charset="0"/>
                                </a:rPr>
                                <m:t>𝑟</m:t>
                              </m:r>
                            </m:sub>
                          </m:sSub>
                        </m:sup>
                      </m:sSup>
                    </m:oMath>
                  </m:oMathPara>
                </a14:m>
                <a:endParaRPr kumimoji="1" lang="ja-JP" altLang="en-US" sz="2400" b="0" dirty="0">
                  <a:latin typeface="Cambria Math" panose="02040503050406030204" pitchFamily="18" charset="0"/>
                </a:endParaRPr>
              </a:p>
            </p:txBody>
          </p:sp>
        </mc:Choice>
        <mc:Fallback xmlns="">
          <p:sp>
            <p:nvSpPr>
              <p:cNvPr id="8" name="テキスト ボックス 7">
                <a:extLst>
                  <a:ext uri="{FF2B5EF4-FFF2-40B4-BE49-F238E27FC236}">
                    <a16:creationId xmlns:a16="http://schemas.microsoft.com/office/drawing/2014/main" id="{0B6F1B42-891A-4B62-9145-CFAEE642B069}"/>
                  </a:ext>
                </a:extLst>
              </p:cNvPr>
              <p:cNvSpPr txBox="1">
                <a:spLocks noRot="1" noChangeAspect="1" noMove="1" noResize="1" noEditPoints="1" noAdjustHandles="1" noChangeArrowheads="1" noChangeShapeType="1" noTextEdit="1"/>
              </p:cNvSpPr>
              <p:nvPr/>
            </p:nvSpPr>
            <p:spPr>
              <a:xfrm>
                <a:off x="1466426" y="5607149"/>
                <a:ext cx="5681684" cy="940001"/>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09DC85FE-0C9B-4558-82D7-4C3EC807F962}"/>
              </a:ext>
            </a:extLst>
          </p:cNvPr>
          <p:cNvSpPr txBox="1"/>
          <p:nvPr/>
        </p:nvSpPr>
        <p:spPr>
          <a:xfrm>
            <a:off x="898389" y="4333324"/>
            <a:ext cx="2154436" cy="498470"/>
          </a:xfrm>
          <a:prstGeom prst="rect">
            <a:avLst/>
          </a:prstGeom>
          <a:noFill/>
        </p:spPr>
        <p:txBody>
          <a:bodyPr wrap="none" lIns="0" tIns="0" rIns="0" bIns="0" rtlCol="0">
            <a:spAutoFit/>
          </a:bodyPr>
          <a:lstStyle/>
          <a:p>
            <a:pPr algn="l">
              <a:lnSpc>
                <a:spcPct val="150000"/>
              </a:lnSpc>
            </a:pPr>
            <a:r>
              <a:rPr kumimoji="1" lang="ja-JP" altLang="en-US" sz="2400" b="0" dirty="0">
                <a:latin typeface="Cambria Math" panose="02040503050406030204" pitchFamily="18" charset="0"/>
              </a:rPr>
              <a:t>特に大事な空間</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7169384-CF50-4CBB-BE27-126474454F00}"/>
                  </a:ext>
                </a:extLst>
              </p:cNvPr>
              <p:cNvSpPr txBox="1"/>
              <p:nvPr/>
            </p:nvSpPr>
            <p:spPr>
              <a:xfrm rot="16200000">
                <a:off x="1439333" y="5363657"/>
                <a:ext cx="259686" cy="553998"/>
              </a:xfrm>
              <a:prstGeom prst="rect">
                <a:avLst/>
              </a:prstGeom>
              <a:noFill/>
            </p:spPr>
            <p:txBody>
              <a:bodyPr wrap="none" lIns="0" tIns="0" rIns="0" bIns="0" rtlCol="0">
                <a:spAutoFit/>
              </a:bodyPr>
              <a:lstStyle/>
              <a:p>
                <a:pPr algn="l">
                  <a:lnSpc>
                    <a:spcPct val="150000"/>
                  </a:lnSpc>
                </a:pPr>
                <a14:m>
                  <m:oMathPara xmlns:m="http://schemas.openxmlformats.org/officeDocument/2006/math">
                    <m:oMathParaPr>
                      <m:jc m:val="centerGroup"/>
                    </m:oMathParaPr>
                    <m:oMath xmlns:m="http://schemas.openxmlformats.org/officeDocument/2006/math">
                      <m:r>
                        <a:rPr kumimoji="1" lang="ja-JP" altLang="en-US" sz="2400" b="0" i="1" smtClean="0">
                          <a:latin typeface="Cambria Math" panose="02040503050406030204" pitchFamily="18" charset="0"/>
                        </a:rPr>
                        <m:t>∈</m:t>
                      </m:r>
                    </m:oMath>
                  </m:oMathPara>
                </a14:m>
                <a:endParaRPr kumimoji="1" lang="ja-JP" altLang="en-US" sz="2400" b="0" dirty="0">
                  <a:latin typeface="Cambria Math" panose="02040503050406030204" pitchFamily="18" charset="0"/>
                </a:endParaRPr>
              </a:p>
            </p:txBody>
          </p:sp>
        </mc:Choice>
        <mc:Fallback xmlns="">
          <p:sp>
            <p:nvSpPr>
              <p:cNvPr id="10" name="テキスト ボックス 9">
                <a:extLst>
                  <a:ext uri="{FF2B5EF4-FFF2-40B4-BE49-F238E27FC236}">
                    <a16:creationId xmlns:a16="http://schemas.microsoft.com/office/drawing/2014/main" id="{87169384-CF50-4CBB-BE27-126474454F00}"/>
                  </a:ext>
                </a:extLst>
              </p:cNvPr>
              <p:cNvSpPr txBox="1">
                <a:spLocks noRot="1" noChangeAspect="1" noMove="1" noResize="1" noEditPoints="1" noAdjustHandles="1" noChangeArrowheads="1" noChangeShapeType="1" noTextEdit="1"/>
              </p:cNvSpPr>
              <p:nvPr/>
            </p:nvSpPr>
            <p:spPr>
              <a:xfrm rot="16200000">
                <a:off x="1439333" y="5363657"/>
                <a:ext cx="259686" cy="553998"/>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51726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553FFDB3-67CC-4471-9712-FA4D83C623F4}"/>
              </a:ext>
            </a:extLst>
          </p:cNvPr>
          <p:cNvSpPr/>
          <p:nvPr/>
        </p:nvSpPr>
        <p:spPr>
          <a:xfrm>
            <a:off x="480691" y="2256999"/>
            <a:ext cx="7613227" cy="78666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C90FC8F7-4FAD-4BA7-AAEB-8BA200743FDD}"/>
              </a:ext>
            </a:extLst>
          </p:cNvPr>
          <p:cNvSpPr/>
          <p:nvPr/>
        </p:nvSpPr>
        <p:spPr>
          <a:xfrm>
            <a:off x="480692" y="1279628"/>
            <a:ext cx="7613226" cy="78666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59EDBC90-EE06-49CB-9869-2618C149C877}"/>
              </a:ext>
            </a:extLst>
          </p:cNvPr>
          <p:cNvSpPr txBox="1"/>
          <p:nvPr/>
        </p:nvSpPr>
        <p:spPr>
          <a:xfrm>
            <a:off x="2405010" y="264158"/>
            <a:ext cx="4103688" cy="664606"/>
          </a:xfrm>
          <a:prstGeom prst="rect">
            <a:avLst/>
          </a:prstGeom>
          <a:noFill/>
        </p:spPr>
        <p:txBody>
          <a:bodyPr wrap="none" lIns="0" tIns="0" rIns="0" bIns="0" rtlCol="0">
            <a:spAutoFit/>
          </a:bodyPr>
          <a:lstStyle/>
          <a:p>
            <a:pPr algn="l">
              <a:lnSpc>
                <a:spcPct val="150000"/>
              </a:lnSpc>
            </a:pPr>
            <a:r>
              <a:rPr kumimoji="1" lang="ja-JP" altLang="en-US" sz="3200" b="0" dirty="0">
                <a:latin typeface="Cambria Math" panose="02040503050406030204" pitchFamily="18" charset="0"/>
              </a:rPr>
              <a:t>ベクトル・テンソル場</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55DA66A-FA8C-48B0-97E4-90B87FCC259C}"/>
                  </a:ext>
                </a:extLst>
              </p:cNvPr>
              <p:cNvSpPr txBox="1"/>
              <p:nvPr/>
            </p:nvSpPr>
            <p:spPr>
              <a:xfrm>
                <a:off x="690665" y="1243028"/>
                <a:ext cx="7317131" cy="720134"/>
              </a:xfrm>
              <a:prstGeom prst="rect">
                <a:avLst/>
              </a:prstGeom>
              <a:noFill/>
            </p:spPr>
            <p:txBody>
              <a:bodyPr wrap="square" lIns="0" tIns="0" rIns="0" bIns="0" rtlCol="0">
                <a:spAutoFit/>
              </a:bodyPr>
              <a:lstStyle/>
              <a:p>
                <a:pPr>
                  <a:lnSpc>
                    <a:spcPct val="150000"/>
                  </a:lnSpc>
                </a:pPr>
                <a:r>
                  <a:rPr kumimoji="1" lang="en-US" altLang="ja-JP" sz="2400" b="0" dirty="0">
                    <a:latin typeface="Cambria Math" panose="02040503050406030204" pitchFamily="18" charset="0"/>
                  </a:rPr>
                  <a:t>Def.</a:t>
                </a:r>
                <a:r>
                  <a:rPr kumimoji="1" lang="ja-JP" altLang="en-US" sz="2400" dirty="0">
                    <a:latin typeface="Cambria Math" panose="02040503050406030204" pitchFamily="18" charset="0"/>
                  </a:rPr>
                  <a:t>  </a:t>
                </a:r>
                <a:r>
                  <a:rPr kumimoji="1" lang="ja-JP" altLang="en-US" sz="2400" b="0" dirty="0">
                    <a:latin typeface="Cambria Math" panose="02040503050406030204" pitchFamily="18" charset="0"/>
                  </a:rPr>
                  <a:t>反変ベクトル場 </a:t>
                </a:r>
                <a14:m>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rPr>
                      <m:t>𝑋</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d>
                          <m:dPr>
                            <m:begChr m:val="{"/>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b="0" i="1" smtClean="0">
                                    <a:latin typeface="Cambria Math" panose="02040503050406030204" pitchFamily="18" charset="0"/>
                                  </a:rPr>
                                  <m:t>𝑝</m:t>
                                </m:r>
                              </m:sub>
                            </m:sSub>
                          </m:e>
                        </m:d>
                      </m:e>
                      <m:sub>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𝑀</m:t>
                        </m:r>
                      </m:sub>
                    </m:sSub>
                    <m:r>
                      <a:rPr kumimoji="1" lang="ja-JP" altLang="en-US" sz="2400" i="1">
                        <a:latin typeface="Cambria Math" panose="02040503050406030204" pitchFamily="18" charset="0"/>
                      </a:rPr>
                      <m:t>　ここで</m:t>
                    </m:r>
                    <m:r>
                      <a:rPr kumimoji="1" lang="en-US" altLang="ja-JP" sz="2400" b="0" i="1" smtClean="0">
                        <a:latin typeface="Cambria Math" panose="02040503050406030204" pitchFamily="18" charset="0"/>
                      </a:rPr>
                      <m:t> </m:t>
                    </m:r>
                    <m:sSub>
                      <m:sSubPr>
                        <m:ctrlPr>
                          <a:rPr kumimoji="1" lang="en-US" altLang="ja-JP" sz="2400" i="1">
                            <a:latin typeface="Cambria Math" panose="02040503050406030204" pitchFamily="18" charset="0"/>
                          </a:rPr>
                        </m:ctrlPr>
                      </m:sSubPr>
                      <m:e>
                        <m:r>
                          <a:rPr kumimoji="1" lang="en-US" altLang="ja-JP" sz="2400" b="0" i="1" smtClean="0">
                            <a:latin typeface="Cambria Math" panose="02040503050406030204" pitchFamily="18" charset="0"/>
                          </a:rPr>
                          <m:t>𝑣</m:t>
                        </m:r>
                      </m:e>
                      <m:sub>
                        <m:r>
                          <a:rPr kumimoji="1" lang="en-US" altLang="ja-JP" sz="2400" i="1">
                            <a:latin typeface="Cambria Math" panose="02040503050406030204" pitchFamily="18" charset="0"/>
                          </a:rPr>
                          <m:t>𝑝</m:t>
                        </m:r>
                      </m:sub>
                    </m:sSub>
                    <m:r>
                      <a:rPr kumimoji="1" lang="en-US" altLang="ja-JP" sz="2400" i="1" smtClean="0">
                        <a:latin typeface="Cambria Math" panose="02040503050406030204" pitchFamily="18" charset="0"/>
                        <a:ea typeface="Cambria Math" panose="02040503050406030204" pitchFamily="18" charset="0"/>
                      </a:rPr>
                      <m:t>∈</m:t>
                    </m:r>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𝑇</m:t>
                        </m:r>
                      </m:e>
                      <m:sub>
                        <m:r>
                          <a:rPr kumimoji="1" lang="en-US" altLang="ja-JP" sz="2400" b="0" i="1" smtClean="0">
                            <a:latin typeface="Cambria Math" panose="02040503050406030204" pitchFamily="18" charset="0"/>
                            <a:ea typeface="Cambria Math" panose="02040503050406030204" pitchFamily="18" charset="0"/>
                          </a:rPr>
                          <m:t>𝑝</m:t>
                        </m:r>
                      </m:sub>
                    </m:sSub>
                  </m:oMath>
                </a14:m>
                <a:endParaRPr kumimoji="1" lang="ja-JP" altLang="en-US" sz="2400" b="0" dirty="0">
                  <a:latin typeface="Cambria Math" panose="02040503050406030204" pitchFamily="18" charset="0"/>
                </a:endParaRPr>
              </a:p>
            </p:txBody>
          </p:sp>
        </mc:Choice>
        <mc:Fallback xmlns="">
          <p:sp>
            <p:nvSpPr>
              <p:cNvPr id="3" name="テキスト ボックス 2">
                <a:extLst>
                  <a:ext uri="{FF2B5EF4-FFF2-40B4-BE49-F238E27FC236}">
                    <a16:creationId xmlns:a16="http://schemas.microsoft.com/office/drawing/2014/main" id="{B55DA66A-FA8C-48B0-97E4-90B87FCC259C}"/>
                  </a:ext>
                </a:extLst>
              </p:cNvPr>
              <p:cNvSpPr txBox="1">
                <a:spLocks noRot="1" noChangeAspect="1" noMove="1" noResize="1" noEditPoints="1" noAdjustHandles="1" noChangeArrowheads="1" noChangeShapeType="1" noTextEdit="1"/>
              </p:cNvSpPr>
              <p:nvPr/>
            </p:nvSpPr>
            <p:spPr>
              <a:xfrm>
                <a:off x="690665" y="1243028"/>
                <a:ext cx="7317131" cy="720134"/>
              </a:xfrm>
              <a:prstGeom prst="rect">
                <a:avLst/>
              </a:prstGeom>
              <a:blipFill>
                <a:blip r:embed="rId2"/>
                <a:stretch>
                  <a:fillRect l="-2498" b="-93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12E909B-3B88-4A6F-8FC3-1FF9A294A54F}"/>
                  </a:ext>
                </a:extLst>
              </p:cNvPr>
              <p:cNvSpPr txBox="1"/>
              <p:nvPr/>
            </p:nvSpPr>
            <p:spPr>
              <a:xfrm>
                <a:off x="690665" y="2169425"/>
                <a:ext cx="7249164" cy="771109"/>
              </a:xfrm>
              <a:prstGeom prst="rect">
                <a:avLst/>
              </a:prstGeom>
              <a:noFill/>
            </p:spPr>
            <p:txBody>
              <a:bodyPr wrap="none" lIns="0" tIns="0" rIns="0" bIns="0" rtlCol="0">
                <a:spAutoFit/>
              </a:bodyPr>
              <a:lstStyle/>
              <a:p>
                <a:pPr>
                  <a:lnSpc>
                    <a:spcPct val="150000"/>
                  </a:lnSpc>
                </a:pPr>
                <a:r>
                  <a:rPr kumimoji="1" lang="en-US" altLang="ja-JP" sz="2400" b="0" dirty="0">
                    <a:latin typeface="Cambria Math" panose="02040503050406030204" pitchFamily="18" charset="0"/>
                  </a:rPr>
                  <a:t>Def. </a:t>
                </a:r>
                <a:r>
                  <a:rPr kumimoji="1" lang="ja-JP" altLang="en-US" sz="2400" dirty="0">
                    <a:latin typeface="Cambria Math" panose="02040503050406030204" pitchFamily="18" charset="0"/>
                  </a:rPr>
                  <a:t> </a:t>
                </a:r>
                <a:r>
                  <a:rPr kumimoji="1" lang="ja-JP" altLang="en-US" sz="2400" b="0" dirty="0">
                    <a:latin typeface="Cambria Math" panose="02040503050406030204" pitchFamily="18" charset="0"/>
                  </a:rPr>
                  <a:t>共変ベクトル場 </a:t>
                </a:r>
                <a14:m>
                  <m:oMath xmlns:m="http://schemas.openxmlformats.org/officeDocument/2006/math">
                    <m:r>
                      <a:rPr kumimoji="1" lang="en-US" altLang="ja-JP" sz="2400" i="1">
                        <a:latin typeface="Cambria Math" panose="02040503050406030204" pitchFamily="18" charset="0"/>
                        <a:ea typeface="Cambria Math" panose="02040503050406030204" pitchFamily="18" charset="0"/>
                      </a:rPr>
                      <m:t>⇔</m:t>
                    </m:r>
                    <m:r>
                      <a:rPr kumimoji="1" lang="ja-JP" altLang="en-US" sz="2400" i="1" smtClean="0">
                        <a:latin typeface="Cambria Math" panose="02040503050406030204" pitchFamily="18" charset="0"/>
                        <a:ea typeface="Cambria Math" panose="02040503050406030204" pitchFamily="18" charset="0"/>
                      </a:rPr>
                      <m:t>𝜔</m:t>
                    </m:r>
                    <m:r>
                      <a:rPr kumimoji="1" lang="en-US" altLang="ja-JP" sz="2400" i="1">
                        <a:latin typeface="Cambria Math" panose="02040503050406030204" pitchFamily="18" charset="0"/>
                      </a:rPr>
                      <m:t>=</m:t>
                    </m:r>
                    <m:sSub>
                      <m:sSubPr>
                        <m:ctrlPr>
                          <a:rPr kumimoji="1" lang="en-US" altLang="ja-JP" sz="2400" i="1">
                            <a:latin typeface="Cambria Math" panose="02040503050406030204" pitchFamily="18" charset="0"/>
                          </a:rPr>
                        </m:ctrlPr>
                      </m:sSubPr>
                      <m:e>
                        <m:d>
                          <m:dPr>
                            <m:begChr m:val="{"/>
                            <m:endChr m:val="}"/>
                            <m:ctrlPr>
                              <a:rPr kumimoji="1" lang="en-US" altLang="ja-JP" sz="2400" i="1">
                                <a:latin typeface="Cambria Math" panose="02040503050406030204" pitchFamily="18" charset="0"/>
                              </a:rPr>
                            </m:ctrlPr>
                          </m:dPr>
                          <m:e>
                            <m:sSub>
                              <m:sSubPr>
                                <m:ctrlPr>
                                  <a:rPr kumimoji="1" lang="en-US" altLang="ja-JP" sz="2400" i="1">
                                    <a:latin typeface="Cambria Math" panose="02040503050406030204" pitchFamily="18" charset="0"/>
                                  </a:rPr>
                                </m:ctrlPr>
                              </m:sSubPr>
                              <m:e>
                                <m:r>
                                  <a:rPr kumimoji="1" lang="ja-JP" altLang="en-US" sz="2400" i="1" smtClean="0">
                                    <a:latin typeface="Cambria Math" panose="02040503050406030204" pitchFamily="18" charset="0"/>
                                  </a:rPr>
                                  <m:t>𝜔</m:t>
                                </m:r>
                              </m:e>
                              <m:sub>
                                <m:r>
                                  <a:rPr kumimoji="1" lang="en-US" altLang="ja-JP" sz="2400" i="1">
                                    <a:latin typeface="Cambria Math" panose="02040503050406030204" pitchFamily="18" charset="0"/>
                                  </a:rPr>
                                  <m:t>𝑝</m:t>
                                </m:r>
                              </m:sub>
                            </m:sSub>
                          </m:e>
                        </m:d>
                      </m:e>
                      <m:sub>
                        <m:r>
                          <a:rPr kumimoji="1" lang="en-US" altLang="ja-JP" sz="2400" i="1">
                            <a:latin typeface="Cambria Math" panose="02040503050406030204" pitchFamily="18" charset="0"/>
                          </a:rPr>
                          <m:t>𝑝</m:t>
                        </m:r>
                        <m:r>
                          <a:rPr kumimoji="1" lang="en-US" altLang="ja-JP" sz="2400" i="1">
                            <a:latin typeface="Cambria Math" panose="02040503050406030204" pitchFamily="18" charset="0"/>
                            <a:ea typeface="Cambria Math" panose="02040503050406030204" pitchFamily="18" charset="0"/>
                          </a:rPr>
                          <m:t>∈</m:t>
                        </m:r>
                        <m:r>
                          <a:rPr kumimoji="1" lang="en-US" altLang="ja-JP" sz="2400" i="1">
                            <a:latin typeface="Cambria Math" panose="02040503050406030204" pitchFamily="18" charset="0"/>
                            <a:ea typeface="Cambria Math" panose="02040503050406030204" pitchFamily="18" charset="0"/>
                          </a:rPr>
                          <m:t>𝑀</m:t>
                        </m:r>
                      </m:sub>
                    </m:sSub>
                    <m:r>
                      <a:rPr kumimoji="1" lang="en-US" altLang="ja-JP" sz="2400" b="0" i="1" smtClean="0">
                        <a:latin typeface="Cambria Math" panose="02040503050406030204" pitchFamily="18" charset="0"/>
                        <a:ea typeface="Cambria Math" panose="02040503050406030204" pitchFamily="18" charset="0"/>
                      </a:rPr>
                      <m:t>   </m:t>
                    </m:r>
                    <m:r>
                      <a:rPr kumimoji="1" lang="ja-JP" altLang="en-US" sz="2400" i="1">
                        <a:latin typeface="Cambria Math" panose="02040503050406030204" pitchFamily="18" charset="0"/>
                      </a:rPr>
                      <m:t>ここで</m:t>
                    </m:r>
                    <m:r>
                      <a:rPr kumimoji="1" lang="en-US" altLang="ja-JP" sz="2400" i="1">
                        <a:latin typeface="Cambria Math" panose="02040503050406030204" pitchFamily="18" charset="0"/>
                      </a:rPr>
                      <m:t> </m:t>
                    </m:r>
                    <m:sSub>
                      <m:sSubPr>
                        <m:ctrlPr>
                          <a:rPr kumimoji="1" lang="en-US" altLang="ja-JP" sz="2400" i="1">
                            <a:latin typeface="Cambria Math" panose="02040503050406030204" pitchFamily="18" charset="0"/>
                          </a:rPr>
                        </m:ctrlPr>
                      </m:sSubPr>
                      <m:e>
                        <m:r>
                          <a:rPr kumimoji="1" lang="ja-JP" altLang="en-US" sz="2400" i="1" smtClean="0">
                            <a:latin typeface="Cambria Math" panose="02040503050406030204" pitchFamily="18" charset="0"/>
                          </a:rPr>
                          <m:t>𝜔</m:t>
                        </m:r>
                      </m:e>
                      <m:sub>
                        <m:r>
                          <a:rPr kumimoji="1" lang="en-US" altLang="ja-JP" sz="2400" i="1">
                            <a:latin typeface="Cambria Math" panose="02040503050406030204" pitchFamily="18" charset="0"/>
                          </a:rPr>
                          <m:t>𝑝</m:t>
                        </m:r>
                      </m:sub>
                    </m:sSub>
                    <m:r>
                      <a:rPr kumimoji="1" lang="en-US" altLang="ja-JP" sz="2400" i="1">
                        <a:latin typeface="Cambria Math" panose="02040503050406030204" pitchFamily="18" charset="0"/>
                        <a:ea typeface="Cambria Math" panose="02040503050406030204" pitchFamily="18" charset="0"/>
                      </a:rPr>
                      <m:t>∈</m:t>
                    </m:r>
                    <m:sSubSup>
                      <m:sSubSupPr>
                        <m:ctrlPr>
                          <a:rPr kumimoji="1" lang="en-US" altLang="ja-JP" sz="2400" b="0" i="1" smtClean="0">
                            <a:latin typeface="Cambria Math" panose="02040503050406030204" pitchFamily="18" charset="0"/>
                            <a:ea typeface="Cambria Math" panose="02040503050406030204" pitchFamily="18" charset="0"/>
                          </a:rPr>
                        </m:ctrlPr>
                      </m:sSubSupPr>
                      <m:e>
                        <m:r>
                          <a:rPr kumimoji="1" lang="en-US" altLang="ja-JP" sz="2400" i="1">
                            <a:latin typeface="Cambria Math" panose="02040503050406030204" pitchFamily="18" charset="0"/>
                            <a:ea typeface="Cambria Math" panose="02040503050406030204" pitchFamily="18" charset="0"/>
                          </a:rPr>
                          <m:t>𝑇</m:t>
                        </m:r>
                      </m:e>
                      <m:sub>
                        <m:r>
                          <a:rPr kumimoji="1" lang="en-US" altLang="ja-JP" sz="2400" i="1">
                            <a:latin typeface="Cambria Math" panose="02040503050406030204" pitchFamily="18" charset="0"/>
                            <a:ea typeface="Cambria Math" panose="02040503050406030204" pitchFamily="18" charset="0"/>
                          </a:rPr>
                          <m:t>𝑝</m:t>
                        </m:r>
                      </m:sub>
                      <m:sup>
                        <m:r>
                          <a:rPr kumimoji="1" lang="en-US" altLang="ja-JP" sz="2400" b="0" i="1" smtClean="0">
                            <a:latin typeface="Cambria Math" panose="02040503050406030204" pitchFamily="18" charset="0"/>
                            <a:ea typeface="Cambria Math" panose="02040503050406030204" pitchFamily="18" charset="0"/>
                          </a:rPr>
                          <m:t>∗</m:t>
                        </m:r>
                      </m:sup>
                    </m:sSubSup>
                  </m:oMath>
                </a14:m>
                <a:endParaRPr kumimoji="1" lang="ja-JP" altLang="en-US" sz="24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id="{012E909B-3B88-4A6F-8FC3-1FF9A294A54F}"/>
                  </a:ext>
                </a:extLst>
              </p:cNvPr>
              <p:cNvSpPr txBox="1">
                <a:spLocks noRot="1" noChangeAspect="1" noMove="1" noResize="1" noEditPoints="1" noAdjustHandles="1" noChangeArrowheads="1" noChangeShapeType="1" noTextEdit="1"/>
              </p:cNvSpPr>
              <p:nvPr/>
            </p:nvSpPr>
            <p:spPr>
              <a:xfrm>
                <a:off x="690665" y="2169425"/>
                <a:ext cx="7249164" cy="771109"/>
              </a:xfrm>
              <a:prstGeom prst="rect">
                <a:avLst/>
              </a:prstGeom>
              <a:blipFill>
                <a:blip r:embed="rId3"/>
                <a:stretch>
                  <a:fillRect l="-2523" b="-8730"/>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5C2DBBD4-0D88-45AC-8145-47199B2D5C88}"/>
              </a:ext>
            </a:extLst>
          </p:cNvPr>
          <p:cNvSpPr txBox="1"/>
          <p:nvPr/>
        </p:nvSpPr>
        <p:spPr>
          <a:xfrm>
            <a:off x="1279945" y="3238838"/>
            <a:ext cx="3077766" cy="498470"/>
          </a:xfrm>
          <a:prstGeom prst="rect">
            <a:avLst/>
          </a:prstGeom>
          <a:noFill/>
        </p:spPr>
        <p:txBody>
          <a:bodyPr wrap="none" lIns="0" tIns="0" rIns="0" bIns="0" rtlCol="0">
            <a:spAutoFit/>
          </a:bodyPr>
          <a:lstStyle/>
          <a:p>
            <a:pPr algn="l">
              <a:lnSpc>
                <a:spcPct val="150000"/>
              </a:lnSpc>
            </a:pPr>
            <a:r>
              <a:rPr kumimoji="1" lang="ja-JP" altLang="en-US" sz="2400" b="0" dirty="0">
                <a:latin typeface="Cambria Math" panose="02040503050406030204" pitchFamily="18" charset="0"/>
              </a:rPr>
              <a:t>一次微分形式ともいう</a:t>
            </a:r>
          </a:p>
        </p:txBody>
      </p:sp>
      <p:sp>
        <p:nvSpPr>
          <p:cNvPr id="8" name="テキスト ボックス 7">
            <a:extLst>
              <a:ext uri="{FF2B5EF4-FFF2-40B4-BE49-F238E27FC236}">
                <a16:creationId xmlns:a16="http://schemas.microsoft.com/office/drawing/2014/main" id="{30A47873-1CE8-404A-B01E-A94E937145B6}"/>
              </a:ext>
            </a:extLst>
          </p:cNvPr>
          <p:cNvSpPr txBox="1"/>
          <p:nvPr/>
        </p:nvSpPr>
        <p:spPr>
          <a:xfrm>
            <a:off x="238486" y="4156230"/>
            <a:ext cx="8976816" cy="415370"/>
          </a:xfrm>
          <a:prstGeom prst="rect">
            <a:avLst/>
          </a:prstGeom>
          <a:noFill/>
        </p:spPr>
        <p:txBody>
          <a:bodyPr wrap="none" lIns="0" tIns="0" rIns="0" bIns="0" rtlCol="0">
            <a:spAutoFit/>
          </a:bodyPr>
          <a:lstStyle/>
          <a:p>
            <a:pPr algn="l">
              <a:lnSpc>
                <a:spcPct val="150000"/>
              </a:lnSpc>
            </a:pPr>
            <a:r>
              <a:rPr kumimoji="1" lang="ja-JP" altLang="en-US" sz="2000" dirty="0">
                <a:latin typeface="Cambria Math" panose="02040503050406030204" pitchFamily="18" charset="0"/>
              </a:rPr>
              <a:t>ただし，座標系をとって基底表現したとき係数が滑らかになるものを考える．</a:t>
            </a:r>
            <a:endParaRPr kumimoji="1" lang="ja-JP" altLang="en-US" sz="2000" b="0"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7624D49-0DD3-469B-A5CE-D67DC6D43B97}"/>
                  </a:ext>
                </a:extLst>
              </p:cNvPr>
              <p:cNvSpPr txBox="1"/>
              <p:nvPr/>
            </p:nvSpPr>
            <p:spPr>
              <a:xfrm>
                <a:off x="1429174" y="4438837"/>
                <a:ext cx="5584221" cy="1302601"/>
              </a:xfrm>
              <a:prstGeom prst="rect">
                <a:avLst/>
              </a:prstGeom>
              <a:noFill/>
            </p:spPr>
            <p:txBody>
              <a:bodyPr wrap="none" lIns="0" tIns="0" rIns="0" bIns="0" rtlCol="0">
                <a:spAutoFit/>
              </a:bodyPr>
              <a:lstStyle/>
              <a:p>
                <a:pPr>
                  <a:lnSpc>
                    <a:spcPct val="150000"/>
                  </a:lnSpc>
                </a:pPr>
                <a:r>
                  <a:rPr kumimoji="1" lang="ja-JP" altLang="en-US" sz="2000" dirty="0">
                    <a:latin typeface="Cambria Math" panose="02040503050406030204" pitchFamily="18" charset="0"/>
                  </a:rPr>
                  <a:t>つまり，</a:t>
                </a:r>
                <a:r>
                  <a:rPr kumimoji="1" lang="en-US" altLang="ja-JP" sz="2000" b="0" dirty="0">
                    <a:latin typeface="Cambria Math" panose="02040503050406030204" pitchFamily="18" charset="0"/>
                  </a:rPr>
                  <a:t> </a:t>
                </a:r>
                <a14:m>
                  <m:oMath xmlns:m="http://schemas.openxmlformats.org/officeDocument/2006/math">
                    <m:r>
                      <a:rPr kumimoji="1" lang="en-US" altLang="ja-JP" sz="2000" b="0" i="1" smtClean="0">
                        <a:latin typeface="Cambria Math" panose="02040503050406030204" pitchFamily="18" charset="0"/>
                      </a:rPr>
                      <m:t>𝑋</m:t>
                    </m:r>
                    <m:r>
                      <a:rPr kumimoji="1" lang="en-US" altLang="ja-JP" sz="2000" b="0" i="1" smtClean="0">
                        <a:latin typeface="Cambria Math" panose="02040503050406030204" pitchFamily="18" charset="0"/>
                      </a:rPr>
                      <m:t>=</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𝑣</m:t>
                        </m:r>
                      </m:e>
                      <m:sub>
                        <m:r>
                          <a:rPr kumimoji="1" lang="en-US" altLang="ja-JP" sz="2000" b="0" i="1" smtClean="0">
                            <a:latin typeface="Cambria Math" panose="02040503050406030204" pitchFamily="18" charset="0"/>
                          </a:rPr>
                          <m:t>𝑝</m:t>
                        </m:r>
                      </m:sub>
                      <m:sup>
                        <m:r>
                          <a:rPr kumimoji="1" lang="en-US" altLang="ja-JP" sz="2000" b="0" i="1" smtClean="0">
                            <a:latin typeface="Cambria Math" panose="02040503050406030204" pitchFamily="18" charset="0"/>
                          </a:rPr>
                          <m:t>  </m:t>
                        </m:r>
                        <m:r>
                          <a:rPr kumimoji="1" lang="ja-JP" altLang="en-US" sz="2000" b="0" i="1" smtClean="0">
                            <a:latin typeface="Cambria Math" panose="02040503050406030204" pitchFamily="18" charset="0"/>
                          </a:rPr>
                          <m:t>𝜅</m:t>
                        </m:r>
                      </m:sup>
                    </m:sSubSup>
                  </m:oMath>
                </a14:m>
                <a:r>
                  <a:rPr kumimoji="1" lang="en-US" altLang="ja-JP" sz="2000" dirty="0"/>
                  <a:t> </a:t>
                </a:r>
                <a14:m>
                  <m:oMath xmlns:m="http://schemas.openxmlformats.org/officeDocument/2006/math">
                    <m:sSub>
                      <m:sSubPr>
                        <m:ctrlPr>
                          <a:rPr kumimoji="1" lang="en-US" altLang="ja-JP" sz="2000" i="1">
                            <a:latin typeface="Cambria Math" panose="02040503050406030204" pitchFamily="18" charset="0"/>
                          </a:rPr>
                        </m:ctrlPr>
                      </m:sSubPr>
                      <m:e>
                        <m:d>
                          <m:dPr>
                            <m:ctrlPr>
                              <a:rPr kumimoji="1" lang="en-US" altLang="ja-JP" sz="2000" i="1">
                                <a:latin typeface="Cambria Math" panose="02040503050406030204" pitchFamily="18" charset="0"/>
                              </a:rPr>
                            </m:ctrlPr>
                          </m:dPr>
                          <m:e>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m:t>
                                </m:r>
                              </m:num>
                              <m:den>
                                <m: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𝑥</m:t>
                                    </m:r>
                                  </m:e>
                                  <m:sup>
                                    <m:r>
                                      <a:rPr kumimoji="1" lang="ja-JP" altLang="en-US" sz="2000" i="1">
                                        <a:latin typeface="Cambria Math" panose="02040503050406030204" pitchFamily="18" charset="0"/>
                                      </a:rPr>
                                      <m:t>𝜅</m:t>
                                    </m:r>
                                  </m:sup>
                                </m:sSup>
                              </m:den>
                            </m:f>
                          </m:e>
                        </m:d>
                      </m:e>
                      <m:sub>
                        <m:r>
                          <a:rPr kumimoji="1" lang="en-US" altLang="ja-JP" sz="2000" i="1">
                            <a:latin typeface="Cambria Math" panose="02040503050406030204" pitchFamily="18" charset="0"/>
                          </a:rPr>
                          <m:t>𝑝</m:t>
                        </m:r>
                      </m:sub>
                    </m:sSub>
                    <m:r>
                      <a:rPr kumimoji="1" lang="en-US" altLang="ja-JP" sz="2000" b="0" i="1" smtClean="0">
                        <a:latin typeface="Cambria Math" panose="02040503050406030204" pitchFamily="18" charset="0"/>
                      </a:rPr>
                      <m:t> (</m:t>
                    </m:r>
                    <m:r>
                      <a:rPr kumimoji="1" lang="en-US" altLang="ja-JP" sz="2000" b="0" i="1" smtClean="0">
                        <a:latin typeface="Cambria Math" panose="02040503050406030204" pitchFamily="18" charset="0"/>
                      </a:rPr>
                      <m:t>𝑝</m:t>
                    </m:r>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𝑈</m:t>
                        </m:r>
                      </m:e>
                      <m:sub>
                        <m:r>
                          <a:rPr kumimoji="1" lang="ja-JP" altLang="en-US" sz="2000" b="0" i="1" smtClean="0">
                            <a:latin typeface="Cambria Math" panose="02040503050406030204" pitchFamily="18" charset="0"/>
                            <a:ea typeface="Cambria Math" panose="02040503050406030204" pitchFamily="18" charset="0"/>
                          </a:rPr>
                          <m:t>𝜅</m:t>
                        </m:r>
                      </m:sub>
                    </m:sSub>
                    <m:r>
                      <a:rPr kumimoji="1" lang="en-US" altLang="ja-JP" sz="2000" b="0" i="1" smtClean="0">
                        <a:latin typeface="Cambria Math" panose="02040503050406030204" pitchFamily="18" charset="0"/>
                        <a:ea typeface="Cambria Math" panose="02040503050406030204" pitchFamily="18" charset="0"/>
                      </a:rPr>
                      <m:t>)</m:t>
                    </m:r>
                  </m:oMath>
                </a14:m>
                <a:r>
                  <a:rPr kumimoji="1" lang="ja-JP" altLang="en-US" sz="2000" b="0" dirty="0">
                    <a:latin typeface="Cambria Math" panose="02040503050406030204" pitchFamily="18" charset="0"/>
                  </a:rPr>
                  <a:t>と表現したとき</a:t>
                </a:r>
                <a:endParaRPr kumimoji="1" lang="en-US" altLang="ja-JP" sz="2000" b="0" dirty="0">
                  <a:latin typeface="Cambria Math" panose="02040503050406030204" pitchFamily="18" charset="0"/>
                </a:endParaRPr>
              </a:p>
              <a:p>
                <a:pPr>
                  <a:lnSpc>
                    <a:spcPct val="150000"/>
                  </a:lnSpc>
                </a:pPr>
                <a:r>
                  <a:rPr kumimoji="1" lang="ja-JP" altLang="en-US" sz="2000" b="0" dirty="0"/>
                  <a:t>　　　　</a:t>
                </a:r>
                <a14:m>
                  <m:oMath xmlns:m="http://schemas.openxmlformats.org/officeDocument/2006/math">
                    <m:r>
                      <a:rPr kumimoji="1" lang="en-US" altLang="ja-JP" sz="2000" b="0" i="1" smtClean="0">
                        <a:latin typeface="Cambria Math" panose="02040503050406030204" pitchFamily="18" charset="0"/>
                      </a:rPr>
                      <m:t>𝑝</m:t>
                    </m:r>
                    <m:r>
                      <a:rPr kumimoji="1" lang="en-US" altLang="ja-JP" sz="2000" b="0" i="1" smtClean="0">
                        <a:latin typeface="Cambria Math" panose="02040503050406030204" pitchFamily="18" charset="0"/>
                        <a:ea typeface="Cambria Math" panose="02040503050406030204" pitchFamily="18" charset="0"/>
                      </a:rPr>
                      <m:t>↦</m:t>
                    </m:r>
                    <m:sSubSup>
                      <m:sSubSupPr>
                        <m:ctrlPr>
                          <a:rPr kumimoji="1" lang="en-US" altLang="ja-JP" sz="2000" i="1">
                            <a:latin typeface="Cambria Math" panose="02040503050406030204" pitchFamily="18" charset="0"/>
                          </a:rPr>
                        </m:ctrlPr>
                      </m:sSubSupPr>
                      <m:e>
                        <m:r>
                          <a:rPr kumimoji="1" lang="en-US" altLang="ja-JP" sz="2000" b="0" i="1" smtClean="0">
                            <a:latin typeface="Cambria Math" panose="02040503050406030204" pitchFamily="18" charset="0"/>
                          </a:rPr>
                          <m:t>𝑣</m:t>
                        </m:r>
                      </m:e>
                      <m:sub>
                        <m:r>
                          <a:rPr kumimoji="1" lang="en-US" altLang="ja-JP" sz="2000" i="1">
                            <a:latin typeface="Cambria Math" panose="02040503050406030204" pitchFamily="18" charset="0"/>
                          </a:rPr>
                          <m:t>𝑝</m:t>
                        </m:r>
                      </m:sub>
                      <m:sup>
                        <m:r>
                          <a:rPr kumimoji="1" lang="en-US" altLang="ja-JP" sz="2000" i="1">
                            <a:latin typeface="Cambria Math" panose="02040503050406030204" pitchFamily="18" charset="0"/>
                          </a:rPr>
                          <m:t>  </m:t>
                        </m:r>
                        <m:r>
                          <a:rPr kumimoji="1" lang="ja-JP" altLang="en-US" sz="2000" i="1">
                            <a:latin typeface="Cambria Math" panose="02040503050406030204" pitchFamily="18" charset="0"/>
                          </a:rPr>
                          <m:t>𝜅</m:t>
                        </m:r>
                      </m:sup>
                    </m:sSubSup>
                    <m:r>
                      <a:rPr kumimoji="1" lang="ja-JP" altLang="en-US" sz="2000" i="1" smtClean="0">
                        <a:latin typeface="Cambria Math" panose="02040503050406030204" pitchFamily="18" charset="0"/>
                      </a:rPr>
                      <m:t>∈</m:t>
                    </m:r>
                    <m:sSup>
                      <m:sSupPr>
                        <m:ctrlPr>
                          <a:rPr kumimoji="1" lang="en-US" altLang="ja-JP" sz="2000" i="1">
                            <a:latin typeface="Cambria Math" panose="02040503050406030204" pitchFamily="18" charset="0"/>
                            <a:ea typeface="Cambria Math" panose="02040503050406030204" pitchFamily="18" charset="0"/>
                          </a:rPr>
                        </m:ctrlPr>
                      </m:sSupPr>
                      <m:e>
                        <m:r>
                          <a:rPr kumimoji="1" lang="en-US" altLang="ja-JP" sz="2000" i="1">
                            <a:latin typeface="Cambria Math" panose="02040503050406030204" pitchFamily="18" charset="0"/>
                            <a:ea typeface="Cambria Math" panose="02040503050406030204" pitchFamily="18" charset="0"/>
                          </a:rPr>
                          <m:t>ℝ</m:t>
                        </m:r>
                      </m:e>
                      <m:sup/>
                    </m:sSup>
                  </m:oMath>
                </a14:m>
                <a:r>
                  <a:rPr kumimoji="1" lang="ja-JP" altLang="en-US" sz="2000" b="0" dirty="0">
                    <a:latin typeface="Cambria Math" panose="02040503050406030204" pitchFamily="18" charset="0"/>
                  </a:rPr>
                  <a:t>が滑らか</a:t>
                </a:r>
              </a:p>
            </p:txBody>
          </p:sp>
        </mc:Choice>
        <mc:Fallback xmlns="">
          <p:sp>
            <p:nvSpPr>
              <p:cNvPr id="9" name="テキスト ボックス 8">
                <a:extLst>
                  <a:ext uri="{FF2B5EF4-FFF2-40B4-BE49-F238E27FC236}">
                    <a16:creationId xmlns:a16="http://schemas.microsoft.com/office/drawing/2014/main" id="{17624D49-0DD3-469B-A5CE-D67DC6D43B97}"/>
                  </a:ext>
                </a:extLst>
              </p:cNvPr>
              <p:cNvSpPr txBox="1">
                <a:spLocks noRot="1" noChangeAspect="1" noMove="1" noResize="1" noEditPoints="1" noAdjustHandles="1" noChangeArrowheads="1" noChangeShapeType="1" noTextEdit="1"/>
              </p:cNvSpPr>
              <p:nvPr/>
            </p:nvSpPr>
            <p:spPr>
              <a:xfrm>
                <a:off x="1429174" y="4438837"/>
                <a:ext cx="5584221" cy="1302601"/>
              </a:xfrm>
              <a:prstGeom prst="rect">
                <a:avLst/>
              </a:prstGeom>
              <a:blipFill>
                <a:blip r:embed="rId4"/>
                <a:stretch>
                  <a:fillRect l="-2729" r="-2293" b="-9813"/>
                </a:stretch>
              </a:blipFill>
            </p:spPr>
            <p:txBody>
              <a:bodyPr/>
              <a:lstStyle/>
              <a:p>
                <a:r>
                  <a:rPr lang="ja-JP" altLang="en-US">
                    <a:noFill/>
                  </a:rPr>
                  <a:t> </a:t>
                </a:r>
              </a:p>
            </p:txBody>
          </p:sp>
        </mc:Fallback>
      </mc:AlternateContent>
      <p:sp>
        <p:nvSpPr>
          <p:cNvPr id="10" name="吹き出し: 角を丸めた四角形 9">
            <a:extLst>
              <a:ext uri="{FF2B5EF4-FFF2-40B4-BE49-F238E27FC236}">
                <a16:creationId xmlns:a16="http://schemas.microsoft.com/office/drawing/2014/main" id="{A1E11811-38F5-487A-B367-9150D9FEC6E3}"/>
              </a:ext>
            </a:extLst>
          </p:cNvPr>
          <p:cNvSpPr/>
          <p:nvPr/>
        </p:nvSpPr>
        <p:spPr>
          <a:xfrm>
            <a:off x="1069970" y="3281971"/>
            <a:ext cx="3508587" cy="583003"/>
          </a:xfrm>
          <a:prstGeom prst="wedgeRoundRectCallout">
            <a:avLst>
              <a:gd name="adj1" fmla="val -14166"/>
              <a:gd name="adj2" fmla="val -83437"/>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5A768198-9C30-43E0-BF39-8F0461BAEF58}"/>
              </a:ext>
            </a:extLst>
          </p:cNvPr>
          <p:cNvSpPr txBox="1"/>
          <p:nvPr/>
        </p:nvSpPr>
        <p:spPr>
          <a:xfrm>
            <a:off x="528321" y="5948928"/>
            <a:ext cx="5539978" cy="498470"/>
          </a:xfrm>
          <a:prstGeom prst="rect">
            <a:avLst/>
          </a:prstGeom>
          <a:noFill/>
        </p:spPr>
        <p:txBody>
          <a:bodyPr wrap="none" lIns="0" tIns="0" rIns="0" bIns="0" rtlCol="0">
            <a:spAutoFit/>
          </a:bodyPr>
          <a:lstStyle/>
          <a:p>
            <a:pPr algn="l">
              <a:lnSpc>
                <a:spcPct val="150000"/>
              </a:lnSpc>
            </a:pPr>
            <a:r>
              <a:rPr kumimoji="1" lang="ja-JP" altLang="en-US" sz="2400" b="0" dirty="0">
                <a:latin typeface="Cambria Math" panose="02040503050406030204" pitchFamily="18" charset="0"/>
              </a:rPr>
              <a:t>テンソル場</a:t>
            </a:r>
            <a:r>
              <a:rPr kumimoji="1" lang="ja-JP" altLang="en-US" sz="2400" dirty="0">
                <a:latin typeface="Cambria Math" panose="02040503050406030204" pitchFamily="18" charset="0"/>
              </a:rPr>
              <a:t>についても同様に定義する．</a:t>
            </a:r>
            <a:endParaRPr kumimoji="1" lang="en-US" altLang="ja-JP" sz="2400" b="0" dirty="0">
              <a:latin typeface="Cambria Math" panose="02040503050406030204" pitchFamily="18" charset="0"/>
            </a:endParaRPr>
          </a:p>
        </p:txBody>
      </p:sp>
    </p:spTree>
    <p:extLst>
      <p:ext uri="{BB962C8B-B14F-4D97-AF65-F5344CB8AC3E}">
        <p14:creationId xmlns:p14="http://schemas.microsoft.com/office/powerpoint/2010/main" val="1472992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a:extLst>
              <a:ext uri="{FF2B5EF4-FFF2-40B4-BE49-F238E27FC236}">
                <a16:creationId xmlns:a16="http://schemas.microsoft.com/office/drawing/2014/main" id="{D6800AC0-7E03-4450-ABBB-7036104FD3A0}"/>
              </a:ext>
            </a:extLst>
          </p:cNvPr>
          <p:cNvSpPr/>
          <p:nvPr/>
        </p:nvSpPr>
        <p:spPr>
          <a:xfrm>
            <a:off x="1252282" y="509321"/>
            <a:ext cx="3027680" cy="26297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D5C23CC3-A989-4DB1-B705-252D6D69754C}"/>
                  </a:ext>
                </a:extLst>
              </p:cNvPr>
              <p:cNvSpPr/>
              <p:nvPr/>
            </p:nvSpPr>
            <p:spPr>
              <a:xfrm>
                <a:off x="817736" y="2300263"/>
                <a:ext cx="58137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sz="2800" i="1">
                          <a:latin typeface="Cambria Math" panose="02040503050406030204" pitchFamily="18" charset="0"/>
                        </a:rPr>
                        <m:t>𝑀</m:t>
                      </m:r>
                    </m:oMath>
                  </m:oMathPara>
                </a14:m>
                <a:endParaRPr lang="ja-JP" altLang="en-US" sz="2800" dirty="0"/>
              </a:p>
            </p:txBody>
          </p:sp>
        </mc:Choice>
        <mc:Fallback xmlns="">
          <p:sp>
            <p:nvSpPr>
              <p:cNvPr id="3" name="正方形/長方形 2">
                <a:extLst>
                  <a:ext uri="{FF2B5EF4-FFF2-40B4-BE49-F238E27FC236}">
                    <a16:creationId xmlns:a16="http://schemas.microsoft.com/office/drawing/2014/main" id="{D5C23CC3-A989-4DB1-B705-252D6D69754C}"/>
                  </a:ext>
                </a:extLst>
              </p:cNvPr>
              <p:cNvSpPr>
                <a:spLocks noRot="1" noChangeAspect="1" noMove="1" noResize="1" noEditPoints="1" noAdjustHandles="1" noChangeArrowheads="1" noChangeShapeType="1" noTextEdit="1"/>
              </p:cNvSpPr>
              <p:nvPr/>
            </p:nvSpPr>
            <p:spPr>
              <a:xfrm>
                <a:off x="817736" y="2300263"/>
                <a:ext cx="581378" cy="523220"/>
              </a:xfrm>
              <a:prstGeom prst="rect">
                <a:avLst/>
              </a:prstGeom>
              <a:blipFill>
                <a:blip r:embed="rId2"/>
                <a:stretch>
                  <a:fillRect/>
                </a:stretch>
              </a:blipFill>
            </p:spPr>
            <p:txBody>
              <a:bodyPr/>
              <a:lstStyle/>
              <a:p>
                <a:r>
                  <a:rPr lang="ja-JP" altLang="en-US">
                    <a:noFill/>
                  </a:rPr>
                  <a:t> </a:t>
                </a:r>
              </a:p>
            </p:txBody>
          </p:sp>
        </mc:Fallback>
      </mc:AlternateContent>
      <p:sp>
        <p:nvSpPr>
          <p:cNvPr id="4" name="楕円 3">
            <a:extLst>
              <a:ext uri="{FF2B5EF4-FFF2-40B4-BE49-F238E27FC236}">
                <a16:creationId xmlns:a16="http://schemas.microsoft.com/office/drawing/2014/main" id="{DA1BAB74-F2B3-4479-B491-0003E422D7CE}"/>
              </a:ext>
            </a:extLst>
          </p:cNvPr>
          <p:cNvSpPr/>
          <p:nvPr/>
        </p:nvSpPr>
        <p:spPr>
          <a:xfrm>
            <a:off x="2359722" y="951752"/>
            <a:ext cx="1479973" cy="1108664"/>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28FDF802-FCE2-44F5-9E67-392454D41ECE}"/>
              </a:ext>
            </a:extLst>
          </p:cNvPr>
          <p:cNvSpPr/>
          <p:nvPr/>
        </p:nvSpPr>
        <p:spPr>
          <a:xfrm>
            <a:off x="2566308" y="1695073"/>
            <a:ext cx="1141307" cy="1198462"/>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611140F8-8547-4438-8894-AED638AABD6F}"/>
                  </a:ext>
                </a:extLst>
              </p:cNvPr>
              <p:cNvSpPr/>
              <p:nvPr/>
            </p:nvSpPr>
            <p:spPr>
              <a:xfrm>
                <a:off x="2940861" y="1139149"/>
                <a:ext cx="497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𝑈</m:t>
                          </m:r>
                        </m:e>
                        <m:sub>
                          <m:r>
                            <a:rPr kumimoji="1" lang="ja-JP" altLang="en-US" i="1">
                              <a:latin typeface="Cambria Math" panose="02040503050406030204" pitchFamily="18" charset="0"/>
                            </a:rPr>
                            <m:t>𝜅</m:t>
                          </m:r>
                        </m:sub>
                      </m:sSub>
                    </m:oMath>
                  </m:oMathPara>
                </a14:m>
                <a:endParaRPr lang="ja-JP" altLang="en-US" dirty="0"/>
              </a:p>
            </p:txBody>
          </p:sp>
        </mc:Choice>
        <mc:Fallback xmlns="">
          <p:sp>
            <p:nvSpPr>
              <p:cNvPr id="6" name="正方形/長方形 5">
                <a:extLst>
                  <a:ext uri="{FF2B5EF4-FFF2-40B4-BE49-F238E27FC236}">
                    <a16:creationId xmlns:a16="http://schemas.microsoft.com/office/drawing/2014/main" id="{611140F8-8547-4438-8894-AED638AABD6F}"/>
                  </a:ext>
                </a:extLst>
              </p:cNvPr>
              <p:cNvSpPr>
                <a:spLocks noRot="1" noChangeAspect="1" noMove="1" noResize="1" noEditPoints="1" noAdjustHandles="1" noChangeArrowheads="1" noChangeShapeType="1" noTextEdit="1"/>
              </p:cNvSpPr>
              <p:nvPr/>
            </p:nvSpPr>
            <p:spPr>
              <a:xfrm>
                <a:off x="2940861" y="1139149"/>
                <a:ext cx="497187"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12F853D5-6A3F-44E3-9115-E13F9A3BA95C}"/>
                  </a:ext>
                </a:extLst>
              </p:cNvPr>
              <p:cNvSpPr/>
              <p:nvPr/>
            </p:nvSpPr>
            <p:spPr>
              <a:xfrm>
                <a:off x="2860955" y="2249883"/>
                <a:ext cx="59323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𝑈</m:t>
                          </m:r>
                        </m:e>
                        <m:sub>
                          <m:r>
                            <a:rPr kumimoji="1" lang="ja-JP" altLang="en-US" sz="2000" i="1">
                              <a:latin typeface="Cambria Math" panose="02040503050406030204" pitchFamily="18" charset="0"/>
                            </a:rPr>
                            <m:t>𝜅</m:t>
                          </m:r>
                          <m:r>
                            <a:rPr kumimoji="1" lang="en-US" altLang="ja-JP" sz="2000" i="1">
                              <a:latin typeface="Cambria Math" panose="02040503050406030204" pitchFamily="18" charset="0"/>
                            </a:rPr>
                            <m:t>′</m:t>
                          </m:r>
                        </m:sub>
                      </m:sSub>
                    </m:oMath>
                  </m:oMathPara>
                </a14:m>
                <a:endParaRPr lang="ja-JP" altLang="en-US" sz="2000" dirty="0"/>
              </a:p>
            </p:txBody>
          </p:sp>
        </mc:Choice>
        <mc:Fallback xmlns="">
          <p:sp>
            <p:nvSpPr>
              <p:cNvPr id="7" name="正方形/長方形 6">
                <a:extLst>
                  <a:ext uri="{FF2B5EF4-FFF2-40B4-BE49-F238E27FC236}">
                    <a16:creationId xmlns:a16="http://schemas.microsoft.com/office/drawing/2014/main" id="{12F853D5-6A3F-44E3-9115-E13F9A3BA95C}"/>
                  </a:ext>
                </a:extLst>
              </p:cNvPr>
              <p:cNvSpPr>
                <a:spLocks noRot="1" noChangeAspect="1" noMove="1" noResize="1" noEditPoints="1" noAdjustHandles="1" noChangeArrowheads="1" noChangeShapeType="1" noTextEdit="1"/>
              </p:cNvSpPr>
              <p:nvPr/>
            </p:nvSpPr>
            <p:spPr>
              <a:xfrm>
                <a:off x="2860955" y="2249883"/>
                <a:ext cx="593239" cy="400110"/>
              </a:xfrm>
              <a:prstGeom prst="rect">
                <a:avLst/>
              </a:prstGeom>
              <a:blipFill>
                <a:blip r:embed="rId4"/>
                <a:stretch>
                  <a:fillRect/>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26C0ABB9-08C5-4838-815E-37CF69CD2F02}"/>
              </a:ext>
            </a:extLst>
          </p:cNvPr>
          <p:cNvSpPr/>
          <p:nvPr/>
        </p:nvSpPr>
        <p:spPr>
          <a:xfrm>
            <a:off x="6051779" y="993955"/>
            <a:ext cx="1881205" cy="1402235"/>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FAF2C946-CE35-4A1D-A821-5DF34AA680D9}"/>
              </a:ext>
            </a:extLst>
          </p:cNvPr>
          <p:cNvCxnSpPr>
            <a:cxnSpLocks/>
          </p:cNvCxnSpPr>
          <p:nvPr/>
        </p:nvCxnSpPr>
        <p:spPr>
          <a:xfrm flipV="1">
            <a:off x="5841214" y="611343"/>
            <a:ext cx="0" cy="195053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F8E033EF-CE2A-413D-B517-018E10011A68}"/>
              </a:ext>
            </a:extLst>
          </p:cNvPr>
          <p:cNvCxnSpPr>
            <a:cxnSpLocks/>
          </p:cNvCxnSpPr>
          <p:nvPr/>
        </p:nvCxnSpPr>
        <p:spPr>
          <a:xfrm flipV="1">
            <a:off x="5841214" y="2561874"/>
            <a:ext cx="1994748" cy="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フリーフォーム: 図形 13">
            <a:extLst>
              <a:ext uri="{FF2B5EF4-FFF2-40B4-BE49-F238E27FC236}">
                <a16:creationId xmlns:a16="http://schemas.microsoft.com/office/drawing/2014/main" id="{DD1CE380-724E-4059-8D51-29154803350A}"/>
              </a:ext>
            </a:extLst>
          </p:cNvPr>
          <p:cNvSpPr/>
          <p:nvPr/>
        </p:nvSpPr>
        <p:spPr>
          <a:xfrm>
            <a:off x="3846467" y="1139150"/>
            <a:ext cx="1707033" cy="223612"/>
          </a:xfrm>
          <a:custGeom>
            <a:avLst/>
            <a:gdLst>
              <a:gd name="connsiteX0" fmla="*/ 0 w 1910080"/>
              <a:gd name="connsiteY0" fmla="*/ 348047 h 348047"/>
              <a:gd name="connsiteX1" fmla="*/ 494453 w 1910080"/>
              <a:gd name="connsiteY1" fmla="*/ 158393 h 348047"/>
              <a:gd name="connsiteX2" fmla="*/ 1090507 w 1910080"/>
              <a:gd name="connsiteY2" fmla="*/ 29700 h 348047"/>
              <a:gd name="connsiteX3" fmla="*/ 1503680 w 1910080"/>
              <a:gd name="connsiteY3" fmla="*/ 2607 h 348047"/>
              <a:gd name="connsiteX4" fmla="*/ 1910080 w 1910080"/>
              <a:gd name="connsiteY4" fmla="*/ 2607 h 348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0080" h="348047">
                <a:moveTo>
                  <a:pt x="0" y="348047"/>
                </a:moveTo>
                <a:cubicBezTo>
                  <a:pt x="156351" y="279749"/>
                  <a:pt x="312702" y="211451"/>
                  <a:pt x="494453" y="158393"/>
                </a:cubicBezTo>
                <a:cubicBezTo>
                  <a:pt x="676204" y="105335"/>
                  <a:pt x="922303" y="55664"/>
                  <a:pt x="1090507" y="29700"/>
                </a:cubicBezTo>
                <a:cubicBezTo>
                  <a:pt x="1258711" y="3736"/>
                  <a:pt x="1367085" y="7122"/>
                  <a:pt x="1503680" y="2607"/>
                </a:cubicBezTo>
                <a:cubicBezTo>
                  <a:pt x="1640276" y="-1909"/>
                  <a:pt x="1775178" y="349"/>
                  <a:pt x="1910080" y="2607"/>
                </a:cubicBezTo>
              </a:path>
            </a:pathLst>
          </a:custGeom>
          <a:noFill/>
          <a:ln w="22225">
            <a:solidFill>
              <a:schemeClr val="tx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6" name="正方形/長方形 15">
                <a:extLst>
                  <a:ext uri="{FF2B5EF4-FFF2-40B4-BE49-F238E27FC236}">
                    <a16:creationId xmlns:a16="http://schemas.microsoft.com/office/drawing/2014/main" id="{544EF9AF-7F34-4330-9A8A-05B1899B7BD1}"/>
                  </a:ext>
                </a:extLst>
              </p:cNvPr>
              <p:cNvSpPr/>
              <p:nvPr/>
            </p:nvSpPr>
            <p:spPr>
              <a:xfrm>
                <a:off x="4662351" y="490086"/>
                <a:ext cx="60343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rPr>
                          </m:ctrlPr>
                        </m:sSubPr>
                        <m:e>
                          <m:r>
                            <a:rPr kumimoji="1" lang="ja-JP" altLang="en-US" sz="2400" i="1">
                              <a:latin typeface="Cambria Math" panose="02040503050406030204" pitchFamily="18" charset="0"/>
                            </a:rPr>
                            <m:t>𝜑</m:t>
                          </m:r>
                        </m:e>
                        <m:sub>
                          <m:r>
                            <a:rPr kumimoji="1" lang="ja-JP" altLang="en-US" sz="2400" i="1">
                              <a:latin typeface="Cambria Math" panose="02040503050406030204" pitchFamily="18" charset="0"/>
                            </a:rPr>
                            <m:t>𝜅</m:t>
                          </m:r>
                        </m:sub>
                      </m:sSub>
                    </m:oMath>
                  </m:oMathPara>
                </a14:m>
                <a:endParaRPr lang="ja-JP" altLang="en-US" sz="2400" dirty="0"/>
              </a:p>
            </p:txBody>
          </p:sp>
        </mc:Choice>
        <mc:Fallback xmlns="">
          <p:sp>
            <p:nvSpPr>
              <p:cNvPr id="16" name="正方形/長方形 15">
                <a:extLst>
                  <a:ext uri="{FF2B5EF4-FFF2-40B4-BE49-F238E27FC236}">
                    <a16:creationId xmlns:a16="http://schemas.microsoft.com/office/drawing/2014/main" id="{544EF9AF-7F34-4330-9A8A-05B1899B7BD1}"/>
                  </a:ext>
                </a:extLst>
              </p:cNvPr>
              <p:cNvSpPr>
                <a:spLocks noRot="1" noChangeAspect="1" noMove="1" noResize="1" noEditPoints="1" noAdjustHandles="1" noChangeArrowheads="1" noChangeShapeType="1" noTextEdit="1"/>
              </p:cNvSpPr>
              <p:nvPr/>
            </p:nvSpPr>
            <p:spPr>
              <a:xfrm>
                <a:off x="4662351" y="490086"/>
                <a:ext cx="603435" cy="461665"/>
              </a:xfrm>
              <a:prstGeom prst="rect">
                <a:avLst/>
              </a:prstGeom>
              <a:blipFill>
                <a:blip r:embed="rId5"/>
                <a:stretch>
                  <a:fillRect b="-105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a:extLst>
                  <a:ext uri="{FF2B5EF4-FFF2-40B4-BE49-F238E27FC236}">
                    <a16:creationId xmlns:a16="http://schemas.microsoft.com/office/drawing/2014/main" id="{2A830FA3-9C81-46C2-9D9B-DB9CBCC77E1F}"/>
                  </a:ext>
                </a:extLst>
              </p:cNvPr>
              <p:cNvSpPr/>
              <p:nvPr/>
            </p:nvSpPr>
            <p:spPr>
              <a:xfrm>
                <a:off x="7402467" y="611343"/>
                <a:ext cx="53053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ℝ</m:t>
                          </m:r>
                        </m:e>
                        <m:sup>
                          <m:r>
                            <a:rPr kumimoji="1" lang="en-US" altLang="ja-JP" i="1">
                              <a:latin typeface="Cambria Math" panose="02040503050406030204" pitchFamily="18" charset="0"/>
                              <a:ea typeface="Cambria Math" panose="02040503050406030204" pitchFamily="18" charset="0"/>
                            </a:rPr>
                            <m:t>𝑛</m:t>
                          </m:r>
                        </m:sup>
                      </m:sSup>
                    </m:oMath>
                  </m:oMathPara>
                </a14:m>
                <a:endParaRPr lang="ja-JP" altLang="en-US" dirty="0"/>
              </a:p>
            </p:txBody>
          </p:sp>
        </mc:Choice>
        <mc:Fallback xmlns="">
          <p:sp>
            <p:nvSpPr>
              <p:cNvPr id="18" name="正方形/長方形 17">
                <a:extLst>
                  <a:ext uri="{FF2B5EF4-FFF2-40B4-BE49-F238E27FC236}">
                    <a16:creationId xmlns:a16="http://schemas.microsoft.com/office/drawing/2014/main" id="{2A830FA3-9C81-46C2-9D9B-DB9CBCC77E1F}"/>
                  </a:ext>
                </a:extLst>
              </p:cNvPr>
              <p:cNvSpPr>
                <a:spLocks noRot="1" noChangeAspect="1" noMove="1" noResize="1" noEditPoints="1" noAdjustHandles="1" noChangeArrowheads="1" noChangeShapeType="1" noTextEdit="1"/>
              </p:cNvSpPr>
              <p:nvPr/>
            </p:nvSpPr>
            <p:spPr>
              <a:xfrm>
                <a:off x="7402467" y="611343"/>
                <a:ext cx="530530"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C8EF4AF9-B33F-4278-A963-BDB8CCF3CCD7}"/>
                  </a:ext>
                </a:extLst>
              </p:cNvPr>
              <p:cNvSpPr txBox="1"/>
              <p:nvPr/>
            </p:nvSpPr>
            <p:spPr>
              <a:xfrm>
                <a:off x="1576684" y="3330380"/>
                <a:ext cx="5642570" cy="877035"/>
              </a:xfrm>
              <a:prstGeom prst="rect">
                <a:avLst/>
              </a:prstGeom>
              <a:noFill/>
            </p:spPr>
            <p:txBody>
              <a:bodyPr wrap="none" lIns="0" tIns="0" rIns="0" bIns="0" rtlCol="0">
                <a:spAutoFit/>
              </a:bodyPr>
              <a:lstStyle/>
              <a:p>
                <a:pPr>
                  <a:lnSpc>
                    <a:spcPct val="150000"/>
                  </a:lnSpc>
                </a:pPr>
                <a:r>
                  <a:rPr kumimoji="1" lang="ja-JP" altLang="en-US" sz="2000" b="0" dirty="0">
                    <a:latin typeface="Cambria Math" panose="02040503050406030204" pitchFamily="18" charset="0"/>
                  </a:rPr>
                  <a:t>座標近傍</a:t>
                </a:r>
                <a14:m>
                  <m:oMath xmlns:m="http://schemas.openxmlformats.org/officeDocument/2006/math">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𝑈</m:t>
                        </m:r>
                      </m:e>
                      <m:sub>
                        <m:r>
                          <a:rPr kumimoji="1" lang="ja-JP" altLang="en-US" sz="2000" i="1">
                            <a:latin typeface="Cambria Math" panose="02040503050406030204" pitchFamily="18" charset="0"/>
                          </a:rPr>
                          <m:t>𝜅</m:t>
                        </m:r>
                      </m:sub>
                    </m:sSub>
                  </m:oMath>
                </a14:m>
                <a:r>
                  <a:rPr kumimoji="1" lang="ja-JP" altLang="en-US" sz="2000" b="0" dirty="0">
                    <a:latin typeface="Cambria Math" panose="02040503050406030204" pitchFamily="18" charset="0"/>
                  </a:rPr>
                  <a:t>をとって，</a:t>
                </a:r>
                <a:r>
                  <a:rPr kumimoji="1" lang="en-US" altLang="ja-JP" sz="2000" dirty="0"/>
                  <a:t> </a:t>
                </a:r>
                <a14:m>
                  <m:oMath xmlns:m="http://schemas.openxmlformats.org/officeDocument/2006/math">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𝑈</m:t>
                        </m:r>
                      </m:e>
                      <m:sub>
                        <m:r>
                          <a:rPr kumimoji="1" lang="ja-JP" altLang="en-US" sz="2000" i="1">
                            <a:latin typeface="Cambria Math" panose="02040503050406030204" pitchFamily="18" charset="0"/>
                          </a:rPr>
                          <m:t>𝜅</m:t>
                        </m:r>
                      </m:sub>
                    </m:sSub>
                    <m:r>
                      <a:rPr kumimoji="1" lang="ja-JP" altLang="en-US" sz="2000" i="1" smtClean="0">
                        <a:latin typeface="Cambria Math" panose="02040503050406030204" pitchFamily="18" charset="0"/>
                      </a:rPr>
                      <m:t>⊆</m:t>
                    </m:r>
                    <m:sSup>
                      <m:sSupPr>
                        <m:ctrlPr>
                          <a:rPr kumimoji="1" lang="en-US" altLang="ja-JP" sz="2000" i="1">
                            <a:latin typeface="Cambria Math" panose="02040503050406030204" pitchFamily="18" charset="0"/>
                            <a:ea typeface="Cambria Math" panose="02040503050406030204" pitchFamily="18" charset="0"/>
                          </a:rPr>
                        </m:ctrlPr>
                      </m:sSupPr>
                      <m:e>
                        <m:r>
                          <a:rPr kumimoji="1" lang="en-US" altLang="ja-JP" sz="2000" i="1">
                            <a:latin typeface="Cambria Math" panose="02040503050406030204" pitchFamily="18" charset="0"/>
                            <a:ea typeface="Cambria Math" panose="02040503050406030204" pitchFamily="18" charset="0"/>
                          </a:rPr>
                          <m:t>ℝ</m:t>
                        </m:r>
                      </m:e>
                      <m:sup>
                        <m:r>
                          <a:rPr kumimoji="1" lang="en-US" altLang="ja-JP" sz="2000" i="1">
                            <a:latin typeface="Cambria Math" panose="02040503050406030204" pitchFamily="18" charset="0"/>
                            <a:ea typeface="Cambria Math" panose="02040503050406030204" pitchFamily="18" charset="0"/>
                          </a:rPr>
                          <m:t>𝑛</m:t>
                        </m:r>
                      </m:sup>
                    </m:sSup>
                  </m:oMath>
                </a14:m>
                <a:r>
                  <a:rPr kumimoji="1" lang="ja-JP" altLang="en-US" sz="2000" b="0" dirty="0">
                    <a:latin typeface="Cambria Math" panose="02040503050406030204" pitchFamily="18" charset="0"/>
                  </a:rPr>
                  <a:t>とみることで</a:t>
                </a:r>
                <a:endParaRPr kumimoji="1" lang="en-US" altLang="ja-JP" sz="2000" b="0" dirty="0">
                  <a:latin typeface="Cambria Math" panose="02040503050406030204" pitchFamily="18" charset="0"/>
                </a:endParaRPr>
              </a:p>
              <a:p>
                <a:pPr>
                  <a:lnSpc>
                    <a:spcPct val="150000"/>
                  </a:lnSpc>
                </a:pPr>
                <a:r>
                  <a:rPr kumimoji="1" lang="ja-JP" altLang="en-US" sz="2000" dirty="0">
                    <a:latin typeface="Cambria Math" panose="02040503050406030204" pitchFamily="18" charset="0"/>
                  </a:rPr>
                  <a:t>そこでいつもの微積分・ベクトル解析ができる．</a:t>
                </a:r>
                <a:endParaRPr kumimoji="1" lang="ja-JP" altLang="en-US" sz="2000" b="0" dirty="0">
                  <a:latin typeface="Cambria Math" panose="02040503050406030204" pitchFamily="18" charset="0"/>
                </a:endParaRPr>
              </a:p>
            </p:txBody>
          </p:sp>
        </mc:Choice>
        <mc:Fallback xmlns="">
          <p:sp>
            <p:nvSpPr>
              <p:cNvPr id="28" name="テキスト ボックス 27">
                <a:extLst>
                  <a:ext uri="{FF2B5EF4-FFF2-40B4-BE49-F238E27FC236}">
                    <a16:creationId xmlns:a16="http://schemas.microsoft.com/office/drawing/2014/main" id="{C8EF4AF9-B33F-4278-A963-BDB8CCF3CCD7}"/>
                  </a:ext>
                </a:extLst>
              </p:cNvPr>
              <p:cNvSpPr txBox="1">
                <a:spLocks noRot="1" noChangeAspect="1" noMove="1" noResize="1" noEditPoints="1" noAdjustHandles="1" noChangeArrowheads="1" noChangeShapeType="1" noTextEdit="1"/>
              </p:cNvSpPr>
              <p:nvPr/>
            </p:nvSpPr>
            <p:spPr>
              <a:xfrm>
                <a:off x="1576684" y="3330380"/>
                <a:ext cx="5642570" cy="877035"/>
              </a:xfrm>
              <a:prstGeom prst="rect">
                <a:avLst/>
              </a:prstGeom>
              <a:blipFill>
                <a:blip r:embed="rId7"/>
                <a:stretch>
                  <a:fillRect l="-2811" r="-2162" b="-17361"/>
                </a:stretch>
              </a:blipFill>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49686229-4C2E-457C-AA62-43C621F1BED1}"/>
              </a:ext>
            </a:extLst>
          </p:cNvPr>
          <p:cNvSpPr txBox="1"/>
          <p:nvPr/>
        </p:nvSpPr>
        <p:spPr>
          <a:xfrm>
            <a:off x="1025866" y="4564794"/>
            <a:ext cx="7211846" cy="877035"/>
          </a:xfrm>
          <a:prstGeom prst="rect">
            <a:avLst/>
          </a:prstGeom>
          <a:noFill/>
        </p:spPr>
        <p:txBody>
          <a:bodyPr wrap="none" lIns="0" tIns="0" rIns="0" bIns="0" rtlCol="0">
            <a:spAutoFit/>
          </a:bodyPr>
          <a:lstStyle/>
          <a:p>
            <a:pPr algn="l">
              <a:lnSpc>
                <a:spcPct val="150000"/>
              </a:lnSpc>
            </a:pPr>
            <a:r>
              <a:rPr kumimoji="1" lang="ja-JP" altLang="en-US" sz="2000" b="0" dirty="0">
                <a:latin typeface="Cambria Math" panose="02040503050406030204" pitchFamily="18" charset="0"/>
              </a:rPr>
              <a:t>しかし，得られた計算結果・概念が座標系の取り方によらない</a:t>
            </a:r>
            <a:endParaRPr kumimoji="1" lang="en-US" altLang="ja-JP" sz="2000" b="0" dirty="0">
              <a:latin typeface="Cambria Math" panose="02040503050406030204" pitchFamily="18" charset="0"/>
            </a:endParaRPr>
          </a:p>
          <a:p>
            <a:pPr algn="l">
              <a:lnSpc>
                <a:spcPct val="150000"/>
              </a:lnSpc>
            </a:pPr>
            <a:r>
              <a:rPr kumimoji="1" lang="ja-JP" altLang="en-US" sz="2000" b="0" dirty="0">
                <a:latin typeface="Cambria Math" panose="02040503050406030204" pitchFamily="18" charset="0"/>
              </a:rPr>
              <a:t>多様体上の概念なのかどうか考える必要がある．</a:t>
            </a:r>
          </a:p>
        </p:txBody>
      </p:sp>
      <p:cxnSp>
        <p:nvCxnSpPr>
          <p:cNvPr id="31" name="直線矢印コネクタ 30">
            <a:extLst>
              <a:ext uri="{FF2B5EF4-FFF2-40B4-BE49-F238E27FC236}">
                <a16:creationId xmlns:a16="http://schemas.microsoft.com/office/drawing/2014/main" id="{EA46E030-83BB-4FEE-81E9-692A505BF938}"/>
              </a:ext>
            </a:extLst>
          </p:cNvPr>
          <p:cNvCxnSpPr>
            <a:cxnSpLocks/>
          </p:cNvCxnSpPr>
          <p:nvPr/>
        </p:nvCxnSpPr>
        <p:spPr>
          <a:xfrm flipV="1">
            <a:off x="7101246" y="1166378"/>
            <a:ext cx="203299" cy="220689"/>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FB7C5644-9AD1-490C-A342-CC1C7DAFD664}"/>
              </a:ext>
            </a:extLst>
          </p:cNvPr>
          <p:cNvCxnSpPr>
            <a:cxnSpLocks/>
          </p:cNvCxnSpPr>
          <p:nvPr/>
        </p:nvCxnSpPr>
        <p:spPr>
          <a:xfrm flipV="1">
            <a:off x="7221203" y="1362762"/>
            <a:ext cx="319027" cy="20637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78B71558-EAED-4A3F-B042-CFC477CE6400}"/>
              </a:ext>
            </a:extLst>
          </p:cNvPr>
          <p:cNvCxnSpPr>
            <a:cxnSpLocks/>
          </p:cNvCxnSpPr>
          <p:nvPr/>
        </p:nvCxnSpPr>
        <p:spPr>
          <a:xfrm flipV="1">
            <a:off x="6442345" y="1259235"/>
            <a:ext cx="191645" cy="24739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0D4B77DE-02B7-415B-8CA5-FC50B1C81A75}"/>
              </a:ext>
            </a:extLst>
          </p:cNvPr>
          <p:cNvCxnSpPr>
            <a:cxnSpLocks/>
          </p:cNvCxnSpPr>
          <p:nvPr/>
        </p:nvCxnSpPr>
        <p:spPr>
          <a:xfrm flipV="1">
            <a:off x="6787783" y="1630674"/>
            <a:ext cx="204598" cy="203811"/>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F55ED5AA-311D-4BA0-9EA1-13856CE491A7}"/>
              </a:ext>
            </a:extLst>
          </p:cNvPr>
          <p:cNvCxnSpPr>
            <a:cxnSpLocks/>
          </p:cNvCxnSpPr>
          <p:nvPr/>
        </p:nvCxnSpPr>
        <p:spPr>
          <a:xfrm flipV="1">
            <a:off x="6402123" y="1549439"/>
            <a:ext cx="248360" cy="23546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CE80881B-D0E1-4862-AB7D-3D74278A3033}"/>
              </a:ext>
            </a:extLst>
          </p:cNvPr>
          <p:cNvCxnSpPr>
            <a:cxnSpLocks/>
          </p:cNvCxnSpPr>
          <p:nvPr/>
        </p:nvCxnSpPr>
        <p:spPr>
          <a:xfrm flipV="1">
            <a:off x="6633990" y="1939533"/>
            <a:ext cx="204598" cy="203811"/>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94EB1081-323B-48B3-BDCA-F9B5A688DA27}"/>
              </a:ext>
            </a:extLst>
          </p:cNvPr>
          <p:cNvCxnSpPr>
            <a:cxnSpLocks/>
          </p:cNvCxnSpPr>
          <p:nvPr/>
        </p:nvCxnSpPr>
        <p:spPr>
          <a:xfrm flipV="1">
            <a:off x="7101246" y="1732581"/>
            <a:ext cx="241480" cy="13709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5BE3377C-819F-4A85-9F49-552814C6A524}"/>
              </a:ext>
            </a:extLst>
          </p:cNvPr>
          <p:cNvCxnSpPr>
            <a:cxnSpLocks/>
          </p:cNvCxnSpPr>
          <p:nvPr/>
        </p:nvCxnSpPr>
        <p:spPr>
          <a:xfrm flipV="1">
            <a:off x="7412729" y="1627878"/>
            <a:ext cx="255003" cy="190272"/>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5A54734F-4DAC-41F0-B369-F012D2D9BCFE}"/>
              </a:ext>
            </a:extLst>
          </p:cNvPr>
          <p:cNvCxnSpPr>
            <a:cxnSpLocks/>
          </p:cNvCxnSpPr>
          <p:nvPr/>
        </p:nvCxnSpPr>
        <p:spPr>
          <a:xfrm flipV="1">
            <a:off x="6981290" y="2135021"/>
            <a:ext cx="239913" cy="123078"/>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2C9D72C6-2819-4917-82F0-73BBC251D30B}"/>
              </a:ext>
            </a:extLst>
          </p:cNvPr>
          <p:cNvCxnSpPr>
            <a:cxnSpLocks/>
          </p:cNvCxnSpPr>
          <p:nvPr/>
        </p:nvCxnSpPr>
        <p:spPr>
          <a:xfrm flipV="1">
            <a:off x="7386125" y="1933596"/>
            <a:ext cx="281607" cy="12682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27E68826-8038-4920-948E-D63A992C56B8}"/>
              </a:ext>
            </a:extLst>
          </p:cNvPr>
          <p:cNvCxnSpPr>
            <a:cxnSpLocks/>
          </p:cNvCxnSpPr>
          <p:nvPr/>
        </p:nvCxnSpPr>
        <p:spPr>
          <a:xfrm flipV="1">
            <a:off x="6815421" y="1149446"/>
            <a:ext cx="195218" cy="292375"/>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640569A9-6076-4E49-8294-F9465F27220D}"/>
              </a:ext>
            </a:extLst>
          </p:cNvPr>
          <p:cNvCxnSpPr>
            <a:cxnSpLocks/>
          </p:cNvCxnSpPr>
          <p:nvPr/>
        </p:nvCxnSpPr>
        <p:spPr>
          <a:xfrm flipV="1">
            <a:off x="6438793" y="1859360"/>
            <a:ext cx="191645" cy="24739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正方形/長方形 58">
                <a:extLst>
                  <a:ext uri="{FF2B5EF4-FFF2-40B4-BE49-F238E27FC236}">
                    <a16:creationId xmlns:a16="http://schemas.microsoft.com/office/drawing/2014/main" id="{FD205B35-322A-4D70-B7EA-22D2A768C15A}"/>
                  </a:ext>
                </a:extLst>
              </p:cNvPr>
              <p:cNvSpPr/>
              <p:nvPr/>
            </p:nvSpPr>
            <p:spPr>
              <a:xfrm>
                <a:off x="7466511" y="1161843"/>
                <a:ext cx="466473" cy="3907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𝑣</m:t>
                          </m:r>
                        </m:e>
                        <m:sub>
                          <m:r>
                            <a:rPr kumimoji="1" lang="en-US" altLang="ja-JP" i="1">
                              <a:latin typeface="Cambria Math" panose="02040503050406030204" pitchFamily="18" charset="0"/>
                            </a:rPr>
                            <m:t>𝑝</m:t>
                          </m:r>
                        </m:sub>
                      </m:sSub>
                    </m:oMath>
                  </m:oMathPara>
                </a14:m>
                <a:endParaRPr lang="ja-JP" altLang="en-US" dirty="0"/>
              </a:p>
            </p:txBody>
          </p:sp>
        </mc:Choice>
        <mc:Fallback xmlns="">
          <p:sp>
            <p:nvSpPr>
              <p:cNvPr id="59" name="正方形/長方形 58">
                <a:extLst>
                  <a:ext uri="{FF2B5EF4-FFF2-40B4-BE49-F238E27FC236}">
                    <a16:creationId xmlns:a16="http://schemas.microsoft.com/office/drawing/2014/main" id="{FD205B35-322A-4D70-B7EA-22D2A768C15A}"/>
                  </a:ext>
                </a:extLst>
              </p:cNvPr>
              <p:cNvSpPr>
                <a:spLocks noRot="1" noChangeAspect="1" noMove="1" noResize="1" noEditPoints="1" noAdjustHandles="1" noChangeArrowheads="1" noChangeShapeType="1" noTextEdit="1"/>
              </p:cNvSpPr>
              <p:nvPr/>
            </p:nvSpPr>
            <p:spPr>
              <a:xfrm>
                <a:off x="7466511" y="1161843"/>
                <a:ext cx="466473" cy="390748"/>
              </a:xfrm>
              <a:prstGeom prst="rect">
                <a:avLst/>
              </a:prstGeom>
              <a:blipFill>
                <a:blip r:embed="rId8"/>
                <a:stretch>
                  <a:fillRect b="-31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2D6545B3-4FED-4A7A-BF8E-3DBDE988BC5E}"/>
                  </a:ext>
                </a:extLst>
              </p:cNvPr>
              <p:cNvSpPr txBox="1"/>
              <p:nvPr/>
            </p:nvSpPr>
            <p:spPr>
              <a:xfrm>
                <a:off x="7077612" y="1459175"/>
                <a:ext cx="141642" cy="215444"/>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𝑝</m:t>
                      </m:r>
                    </m:oMath>
                  </m:oMathPara>
                </a14:m>
                <a:endParaRPr kumimoji="1" lang="ja-JP" altLang="en-US" sz="1600" b="0" dirty="0">
                  <a:latin typeface="Cambria Math" panose="02040503050406030204" pitchFamily="18" charset="0"/>
                </a:endParaRPr>
              </a:p>
            </p:txBody>
          </p:sp>
        </mc:Choice>
        <mc:Fallback xmlns="">
          <p:sp>
            <p:nvSpPr>
              <p:cNvPr id="60" name="テキスト ボックス 59">
                <a:extLst>
                  <a:ext uri="{FF2B5EF4-FFF2-40B4-BE49-F238E27FC236}">
                    <a16:creationId xmlns:a16="http://schemas.microsoft.com/office/drawing/2014/main" id="{2D6545B3-4FED-4A7A-BF8E-3DBDE988BC5E}"/>
                  </a:ext>
                </a:extLst>
              </p:cNvPr>
              <p:cNvSpPr txBox="1">
                <a:spLocks noRot="1" noChangeAspect="1" noMove="1" noResize="1" noEditPoints="1" noAdjustHandles="1" noChangeArrowheads="1" noChangeShapeType="1" noTextEdit="1"/>
              </p:cNvSpPr>
              <p:nvPr/>
            </p:nvSpPr>
            <p:spPr>
              <a:xfrm>
                <a:off x="7077612" y="1459175"/>
                <a:ext cx="141642" cy="215444"/>
              </a:xfrm>
              <a:prstGeom prst="rect">
                <a:avLst/>
              </a:prstGeom>
              <a:blipFill>
                <a:blip r:embed="rId9"/>
                <a:stretch>
                  <a:fillRect l="-30435" r="-30435"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7F49C0D-44BC-4571-96BD-5BC1A373E8E2}"/>
                  </a:ext>
                </a:extLst>
              </p:cNvPr>
              <p:cNvSpPr txBox="1"/>
              <p:nvPr/>
            </p:nvSpPr>
            <p:spPr>
              <a:xfrm>
                <a:off x="1576684" y="5744764"/>
                <a:ext cx="6035948" cy="831831"/>
              </a:xfrm>
              <a:prstGeom prst="rect">
                <a:avLst/>
              </a:prstGeom>
              <a:noFill/>
            </p:spPr>
            <p:txBody>
              <a:bodyPr wrap="none" lIns="0" tIns="0" rIns="0" bIns="0" rtlCol="0">
                <a:spAutoFit/>
              </a:bodyPr>
              <a:lstStyle/>
              <a:p>
                <a:pPr algn="l">
                  <a:lnSpc>
                    <a:spcPct val="150000"/>
                  </a:lnSpc>
                </a:pPr>
                <a:r>
                  <a:rPr kumimoji="1" lang="ja-JP" altLang="en-US" dirty="0">
                    <a:latin typeface="Cambria Math" panose="02040503050406030204" pitchFamily="18" charset="0"/>
                  </a:rPr>
                  <a:t>特別</a:t>
                </a:r>
                <a:r>
                  <a:rPr kumimoji="1" lang="ja-JP" altLang="en-US" b="0" dirty="0">
                    <a:latin typeface="Cambria Math" panose="02040503050406030204" pitchFamily="18" charset="0"/>
                  </a:rPr>
                  <a:t>な座標系・変換に限定して考えることもある．</a:t>
                </a:r>
                <a:endParaRPr kumimoji="1" lang="en-US" altLang="ja-JP" b="0" dirty="0">
                  <a:latin typeface="Cambria Math" panose="02040503050406030204" pitchFamily="18" charset="0"/>
                </a:endParaRPr>
              </a:p>
              <a:p>
                <a:pPr>
                  <a:lnSpc>
                    <a:spcPct val="150000"/>
                  </a:lnSpc>
                </a:pPr>
                <a:r>
                  <a:rPr kumimoji="1" lang="en-US" altLang="ja-JP" dirty="0">
                    <a:latin typeface="Cambria Math" panose="02040503050406030204" pitchFamily="18" charset="0"/>
                  </a:rPr>
                  <a:t>Ex. </a:t>
                </a:r>
                <a:r>
                  <a:rPr kumimoji="1" lang="ja-JP" altLang="en-US" dirty="0">
                    <a:latin typeface="Cambria Math" panose="02040503050406030204" pitchFamily="18" charset="0"/>
                  </a:rPr>
                  <a:t>アファイン座標系 ・</a:t>
                </a:r>
                <a14:m>
                  <m:oMath xmlns:m="http://schemas.openxmlformats.org/officeDocument/2006/math">
                    <m:r>
                      <a:rPr kumimoji="1" lang="ja-JP" altLang="en-US" b="0" i="1" dirty="0" smtClean="0">
                        <a:latin typeface="Cambria Math" panose="02040503050406030204" pitchFamily="18" charset="0"/>
                      </a:rPr>
                      <m:t>変換</m:t>
                    </m:r>
                    <m:r>
                      <a:rPr kumimoji="1" lang="en-US" altLang="ja-JP" b="0" i="1" dirty="0" smtClean="0">
                        <a:latin typeface="Cambria Math" panose="02040503050406030204" pitchFamily="18" charset="0"/>
                      </a:rPr>
                      <m:t>  </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sSup>
                          <m:sSupPr>
                            <m:ctrlPr>
                              <a:rPr kumimoji="1" lang="en-US" altLang="ja-JP" b="0" i="1" smtClean="0">
                                <a:latin typeface="Cambria Math" panose="02040503050406030204" pitchFamily="18" charset="0"/>
                              </a:rPr>
                            </m:ctrlPr>
                          </m:sSupPr>
                          <m:e>
                            <m:r>
                              <a:rPr kumimoji="1" lang="ja-JP" altLang="en-US" b="0" i="1" smtClean="0">
                                <a:latin typeface="Cambria Math" panose="02040503050406030204" pitchFamily="18" charset="0"/>
                              </a:rPr>
                              <m:t>𝜅</m:t>
                            </m:r>
                          </m:e>
                          <m:sup>
                            <m:r>
                              <a:rPr kumimoji="1" lang="en-US" altLang="ja-JP" b="0" i="1" smtClean="0">
                                <a:latin typeface="Cambria Math" panose="02040503050406030204" pitchFamily="18" charset="0"/>
                              </a:rPr>
                              <m:t>′</m:t>
                            </m:r>
                          </m:sup>
                        </m:sSup>
                      </m:sup>
                    </m:sSup>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𝐴</m:t>
                        </m:r>
                      </m:e>
                      <m:sub>
                        <m:r>
                          <a:rPr kumimoji="1" lang="ja-JP" altLang="en-US" b="0" i="1" smtClean="0">
                            <a:latin typeface="Cambria Math" panose="02040503050406030204" pitchFamily="18" charset="0"/>
                          </a:rPr>
                          <m:t>𝜅</m:t>
                        </m:r>
                      </m:sub>
                      <m:sup>
                        <m:sSup>
                          <m:sSupPr>
                            <m:ctrlPr>
                              <a:rPr kumimoji="1" lang="en-US" altLang="ja-JP" b="0" i="1" smtClean="0">
                                <a:latin typeface="Cambria Math" panose="02040503050406030204" pitchFamily="18" charset="0"/>
                              </a:rPr>
                            </m:ctrlPr>
                          </m:sSupPr>
                          <m:e>
                            <m:r>
                              <a:rPr kumimoji="1" lang="ja-JP" altLang="en-US" b="0" i="1" smtClean="0">
                                <a:latin typeface="Cambria Math" panose="02040503050406030204" pitchFamily="18" charset="0"/>
                              </a:rPr>
                              <m:t>𝜅</m:t>
                            </m:r>
                          </m:e>
                          <m:sup>
                            <m:r>
                              <a:rPr kumimoji="1" lang="en-US" altLang="ja-JP" b="0" i="1" smtClean="0">
                                <a:latin typeface="Cambria Math" panose="02040503050406030204" pitchFamily="18" charset="0"/>
                              </a:rPr>
                              <m:t>′</m:t>
                            </m:r>
                          </m:sup>
                        </m:sSup>
                      </m:sup>
                    </m:sSubSup>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ja-JP" altLang="en-US" b="0" i="1" smtClean="0">
                            <a:latin typeface="Cambria Math" panose="02040503050406030204" pitchFamily="18" charset="0"/>
                          </a:rPr>
                          <m:t>𝜅</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   (</m:t>
                    </m:r>
                    <m:sSubSup>
                      <m:sSubSupPr>
                        <m:ctrlPr>
                          <a:rPr kumimoji="1" lang="en-US" altLang="ja-JP" i="1">
                            <a:latin typeface="Cambria Math" panose="02040503050406030204" pitchFamily="18" charset="0"/>
                          </a:rPr>
                        </m:ctrlPr>
                      </m:sSubSupPr>
                      <m:e>
                        <m:r>
                          <a:rPr kumimoji="1" lang="en-US" altLang="ja-JP" i="1">
                            <a:latin typeface="Cambria Math" panose="02040503050406030204" pitchFamily="18" charset="0"/>
                          </a:rPr>
                          <m:t>𝐴</m:t>
                        </m:r>
                      </m:e>
                      <m:sub>
                        <m:r>
                          <a:rPr kumimoji="1" lang="ja-JP" altLang="en-US" i="1">
                            <a:latin typeface="Cambria Math" panose="02040503050406030204" pitchFamily="18" charset="0"/>
                          </a:rPr>
                          <m:t>𝜅</m:t>
                        </m:r>
                      </m:sub>
                      <m:sup>
                        <m:sSup>
                          <m:sSupPr>
                            <m:ctrlPr>
                              <a:rPr kumimoji="1" lang="en-US" altLang="ja-JP" i="1">
                                <a:latin typeface="Cambria Math" panose="02040503050406030204" pitchFamily="18" charset="0"/>
                              </a:rPr>
                            </m:ctrlPr>
                          </m:sSupPr>
                          <m:e>
                            <m:r>
                              <a:rPr kumimoji="1" lang="ja-JP" altLang="en-US" i="1">
                                <a:latin typeface="Cambria Math" panose="02040503050406030204" pitchFamily="18" charset="0"/>
                              </a:rPr>
                              <m:t>𝜅</m:t>
                            </m:r>
                          </m:e>
                          <m:sup>
                            <m:r>
                              <a:rPr kumimoji="1" lang="en-US" altLang="ja-JP" i="1">
                                <a:latin typeface="Cambria Math" panose="02040503050406030204" pitchFamily="18" charset="0"/>
                              </a:rPr>
                              <m:t>′</m:t>
                            </m:r>
                          </m:sup>
                        </m:sSup>
                      </m:sup>
                    </m:sSubSup>
                    <m:r>
                      <a:rPr kumimoji="1" lang="en-US" altLang="ja-JP" b="0" i="0" smtClean="0">
                        <a:latin typeface="Cambria Math" panose="02040503050406030204" pitchFamily="18" charset="0"/>
                      </a:rPr>
                      <m:t>,</m:t>
                    </m:r>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ja-JP" altLang="en-US" i="1">
                        <a:latin typeface="Cambria Math" panose="02040503050406030204" pitchFamily="18" charset="0"/>
                      </a:rPr>
                      <m:t>定数</m:t>
                    </m:r>
                    <m:r>
                      <a:rPr kumimoji="1" lang="en-US" altLang="ja-JP" b="0" i="0" smtClean="0">
                        <a:latin typeface="Cambria Math" panose="02040503050406030204" pitchFamily="18" charset="0"/>
                      </a:rPr>
                      <m:t>)</m:t>
                    </m:r>
                  </m:oMath>
                </a14:m>
                <a:endParaRPr kumimoji="1" lang="ja-JP" altLang="en-US" b="0" dirty="0">
                  <a:latin typeface="Cambria Math" panose="02040503050406030204" pitchFamily="18" charset="0"/>
                </a:endParaRPr>
              </a:p>
            </p:txBody>
          </p:sp>
        </mc:Choice>
        <mc:Fallback xmlns="">
          <p:sp>
            <p:nvSpPr>
              <p:cNvPr id="9" name="テキスト ボックス 8">
                <a:extLst>
                  <a:ext uri="{FF2B5EF4-FFF2-40B4-BE49-F238E27FC236}">
                    <a16:creationId xmlns:a16="http://schemas.microsoft.com/office/drawing/2014/main" id="{B7F49C0D-44BC-4571-96BD-5BC1A373E8E2}"/>
                  </a:ext>
                </a:extLst>
              </p:cNvPr>
              <p:cNvSpPr txBox="1">
                <a:spLocks noRot="1" noChangeAspect="1" noMove="1" noResize="1" noEditPoints="1" noAdjustHandles="1" noChangeArrowheads="1" noChangeShapeType="1" noTextEdit="1"/>
              </p:cNvSpPr>
              <p:nvPr/>
            </p:nvSpPr>
            <p:spPr>
              <a:xfrm>
                <a:off x="1576684" y="5744764"/>
                <a:ext cx="6035948" cy="831831"/>
              </a:xfrm>
              <a:prstGeom prst="rect">
                <a:avLst/>
              </a:prstGeom>
              <a:blipFill>
                <a:blip r:embed="rId10"/>
                <a:stretch>
                  <a:fillRect l="-2424" r="-1818" b="-167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17687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42E36B1E-24B7-4750-BDDE-E59B94FACF58}"/>
              </a:ext>
            </a:extLst>
          </p:cNvPr>
          <p:cNvSpPr/>
          <p:nvPr/>
        </p:nvSpPr>
        <p:spPr>
          <a:xfrm>
            <a:off x="701789" y="3186996"/>
            <a:ext cx="4449761" cy="78666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40ED5D3-9A4D-4D3B-ACD4-312E9AF6570D}"/>
              </a:ext>
            </a:extLst>
          </p:cNvPr>
          <p:cNvSpPr/>
          <p:nvPr/>
        </p:nvSpPr>
        <p:spPr>
          <a:xfrm>
            <a:off x="701789" y="1348009"/>
            <a:ext cx="7453303" cy="78666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F2AA2163-CA1D-47AC-965E-EC32D0065E15}"/>
                  </a:ext>
                </a:extLst>
              </p:cNvPr>
              <p:cNvSpPr txBox="1"/>
              <p:nvPr/>
            </p:nvSpPr>
            <p:spPr>
              <a:xfrm>
                <a:off x="810538" y="766801"/>
                <a:ext cx="1306383" cy="553998"/>
              </a:xfrm>
              <a:prstGeom prst="rect">
                <a:avLst/>
              </a:prstGeom>
              <a:noFill/>
            </p:spPr>
            <p:txBody>
              <a:bodyPr wrap="none" lIns="0" tIns="0" rIns="0" bIns="0" rtlCol="0">
                <a:spAutoFit/>
              </a:bodyPr>
              <a:lstStyle/>
              <a:p>
                <a:pPr algn="l">
                  <a:lnSpc>
                    <a:spcPct val="150000"/>
                  </a:lnSpc>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𝑀</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ℝ</m:t>
                      </m:r>
                    </m:oMath>
                  </m:oMathPara>
                </a14:m>
                <a:endParaRPr kumimoji="1" lang="ja-JP" altLang="en-US" sz="2400" b="0" dirty="0">
                  <a:latin typeface="Cambria Math" panose="02040503050406030204" pitchFamily="18" charset="0"/>
                </a:endParaRPr>
              </a:p>
            </p:txBody>
          </p:sp>
        </mc:Choice>
        <mc:Fallback xmlns="">
          <p:sp>
            <p:nvSpPr>
              <p:cNvPr id="2" name="テキスト ボックス 1">
                <a:extLst>
                  <a:ext uri="{FF2B5EF4-FFF2-40B4-BE49-F238E27FC236}">
                    <a16:creationId xmlns:a16="http://schemas.microsoft.com/office/drawing/2014/main" id="{F2AA2163-CA1D-47AC-965E-EC32D0065E15}"/>
                  </a:ext>
                </a:extLst>
              </p:cNvPr>
              <p:cNvSpPr txBox="1">
                <a:spLocks noRot="1" noChangeAspect="1" noMove="1" noResize="1" noEditPoints="1" noAdjustHandles="1" noChangeArrowheads="1" noChangeShapeType="1" noTextEdit="1"/>
              </p:cNvSpPr>
              <p:nvPr/>
            </p:nvSpPr>
            <p:spPr>
              <a:xfrm>
                <a:off x="810538" y="766801"/>
                <a:ext cx="1306383" cy="55399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90C87AB-7570-4CFC-BDE1-69C9D5A63D0B}"/>
                  </a:ext>
                </a:extLst>
              </p:cNvPr>
              <p:cNvSpPr txBox="1"/>
              <p:nvPr/>
            </p:nvSpPr>
            <p:spPr>
              <a:xfrm>
                <a:off x="810538" y="1246293"/>
                <a:ext cx="6039859" cy="746743"/>
              </a:xfrm>
              <a:prstGeom prst="rect">
                <a:avLst/>
              </a:prstGeom>
              <a:noFill/>
            </p:spPr>
            <p:txBody>
              <a:bodyPr wrap="none" lIns="0" tIns="0" rIns="0" bIns="0" rtlCol="0">
                <a:spAutoFit/>
              </a:bodyPr>
              <a:lstStyle/>
              <a:p>
                <a:pPr algn="l">
                  <a:lnSpc>
                    <a:spcPct val="150000"/>
                  </a:lnSpc>
                </a:pPr>
                <a:r>
                  <a:rPr kumimoji="1" lang="en-US" altLang="ja-JP" sz="2400" b="0" dirty="0" err="1"/>
                  <a:t>Lem</a:t>
                </a:r>
                <a:r>
                  <a:rPr kumimoji="1" lang="en-US" altLang="ja-JP" sz="2400" b="0" dirty="0"/>
                  <a:t>.</a:t>
                </a:r>
                <a:r>
                  <a:rPr kumimoji="1" lang="en-US" altLang="ja-JP" sz="2400" b="0" dirty="0">
                    <a:latin typeface="Cambria Math" panose="02040503050406030204" pitchFamily="18" charset="0"/>
                  </a:rPr>
                  <a:t>  </a:t>
                </a:r>
                <a14:m>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𝑓</m:t>
                        </m:r>
                      </m:num>
                      <m:den>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𝑥</m:t>
                            </m:r>
                          </m:e>
                          <m:sup>
                            <m:r>
                              <a:rPr kumimoji="1" lang="ja-JP" altLang="en-US" sz="2400" b="0" i="1" smtClean="0">
                                <a:latin typeface="Cambria Math" panose="02040503050406030204" pitchFamily="18" charset="0"/>
                              </a:rPr>
                              <m:t>𝜅</m:t>
                            </m:r>
                          </m:sup>
                        </m:sSup>
                      </m:den>
                    </m:f>
                    <m:r>
                      <a:rPr kumimoji="1" lang="en-US" altLang="ja-JP" sz="2400" b="0" i="0" smtClean="0">
                        <a:latin typeface="Cambria Math" panose="02040503050406030204" pitchFamily="18" charset="0"/>
                      </a:rPr>
                      <m:t> </m:t>
                    </m:r>
                  </m:oMath>
                </a14:m>
                <a:r>
                  <a:rPr kumimoji="1" lang="ja-JP" altLang="en-US" sz="2400" b="0" dirty="0">
                    <a:latin typeface="Cambria Math" panose="02040503050406030204" pitchFamily="18" charset="0"/>
                  </a:rPr>
                  <a:t>は共変ベクトル場（</a:t>
                </a:r>
                <a:r>
                  <a:rPr kumimoji="1" lang="en-US" altLang="ja-JP" sz="2400" b="0" dirty="0">
                    <a:latin typeface="Cambria Math" panose="02040503050406030204" pitchFamily="18" charset="0"/>
                  </a:rPr>
                  <a:t>1</a:t>
                </a:r>
                <a:r>
                  <a:rPr kumimoji="1" lang="ja-JP" altLang="en-US" sz="2400" b="0" dirty="0">
                    <a:latin typeface="Cambria Math" panose="02040503050406030204" pitchFamily="18" charset="0"/>
                  </a:rPr>
                  <a:t>次微分形式）</a:t>
                </a:r>
              </a:p>
            </p:txBody>
          </p:sp>
        </mc:Choice>
        <mc:Fallback xmlns="">
          <p:sp>
            <p:nvSpPr>
              <p:cNvPr id="3" name="テキスト ボックス 2">
                <a:extLst>
                  <a:ext uri="{FF2B5EF4-FFF2-40B4-BE49-F238E27FC236}">
                    <a16:creationId xmlns:a16="http://schemas.microsoft.com/office/drawing/2014/main" id="{490C87AB-7570-4CFC-BDE1-69C9D5A63D0B}"/>
                  </a:ext>
                </a:extLst>
              </p:cNvPr>
              <p:cNvSpPr txBox="1">
                <a:spLocks noRot="1" noChangeAspect="1" noMove="1" noResize="1" noEditPoints="1" noAdjustHandles="1" noChangeArrowheads="1" noChangeShapeType="1" noTextEdit="1"/>
              </p:cNvSpPr>
              <p:nvPr/>
            </p:nvSpPr>
            <p:spPr>
              <a:xfrm>
                <a:off x="810538" y="1246293"/>
                <a:ext cx="6039859" cy="746743"/>
              </a:xfrm>
              <a:prstGeom prst="rect">
                <a:avLst/>
              </a:prstGeom>
              <a:blipFill>
                <a:blip r:embed="rId3"/>
                <a:stretch>
                  <a:fillRect l="-3128" r="-1615" b="-1463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F6F5DE0-7F36-4BA5-9614-6AF67D38BD2F}"/>
                  </a:ext>
                </a:extLst>
              </p:cNvPr>
              <p:cNvSpPr txBox="1"/>
              <p:nvPr/>
            </p:nvSpPr>
            <p:spPr>
              <a:xfrm>
                <a:off x="950253" y="2282629"/>
                <a:ext cx="2186111" cy="664990"/>
              </a:xfrm>
              <a:prstGeom prst="rect">
                <a:avLst/>
              </a:prstGeom>
              <a:noFill/>
            </p:spPr>
            <p:txBody>
              <a:bodyPr wrap="none" lIns="0" tIns="0" rIns="0" bIns="0" rtlCol="0">
                <a:spAutoFit/>
              </a:bodyPr>
              <a:lstStyle/>
              <a:p>
                <a14:m>
                  <m:oMath xmlns:m="http://schemas.openxmlformats.org/officeDocument/2006/math">
                    <m:r>
                      <a:rPr kumimoji="1" lang="ja-JP" altLang="en-US" sz="2400" b="0" i="1" smtClean="0">
                        <a:latin typeface="Cambria Math" panose="02040503050406030204" pitchFamily="18" charset="0"/>
                      </a:rPr>
                      <m:t>∵</m:t>
                    </m:r>
                    <m:r>
                      <a:rPr kumimoji="1" lang="en-US" altLang="ja-JP" sz="2400" b="0" i="1" smtClean="0">
                        <a:latin typeface="Cambria Math" panose="02040503050406030204" pitchFamily="18" charset="0"/>
                      </a:rPr>
                      <m:t> </m:t>
                    </m:r>
                  </m:oMath>
                </a14:m>
                <a:r>
                  <a:rPr kumimoji="1" lang="en-US" altLang="ja-JP" sz="2400" dirty="0"/>
                  <a:t> </a:t>
                </a:r>
                <a14:m>
                  <m:oMath xmlns:m="http://schemas.openxmlformats.org/officeDocument/2006/math">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r>
                          <a:rPr kumimoji="1" lang="en-US" altLang="ja-JP" sz="2400" i="1">
                            <a:latin typeface="Cambria Math" panose="02040503050406030204" pitchFamily="18" charset="0"/>
                          </a:rPr>
                          <m:t>𝑓</m:t>
                        </m:r>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r>
                              <a:rPr kumimoji="1" lang="ja-JP" altLang="en-US" sz="2400" i="1">
                                <a:latin typeface="Cambria Math" panose="02040503050406030204" pitchFamily="18" charset="0"/>
                              </a:rPr>
                              <m:t>𝜅</m:t>
                            </m:r>
                          </m:sup>
                        </m:sSup>
                      </m:den>
                    </m:f>
                    <m:r>
                      <a:rPr kumimoji="1" lang="en-US" altLang="ja-JP" sz="2400" b="0" i="1" smtClean="0">
                        <a:latin typeface="Cambria Math" panose="02040503050406030204" pitchFamily="18" charset="0"/>
                      </a:rPr>
                      <m:t>=</m:t>
                    </m:r>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sSup>
                              <m:sSupPr>
                                <m:ctrlPr>
                                  <a:rPr kumimoji="1" lang="en-US" altLang="ja-JP" sz="2400" i="1">
                                    <a:latin typeface="Cambria Math" panose="02040503050406030204" pitchFamily="18" charset="0"/>
                                  </a:rPr>
                                </m:ctrlPr>
                              </m:sSupPr>
                              <m:e>
                                <m:r>
                                  <a:rPr kumimoji="1" lang="ja-JP" altLang="en-US" sz="2400" i="1">
                                    <a:latin typeface="Cambria Math" panose="02040503050406030204" pitchFamily="18" charset="0"/>
                                  </a:rPr>
                                  <m:t>𝜅</m:t>
                                </m:r>
                              </m:e>
                              <m:sup>
                                <m:r>
                                  <a:rPr kumimoji="1" lang="en-US" altLang="ja-JP" sz="2400" i="1">
                                    <a:latin typeface="Cambria Math" panose="02040503050406030204" pitchFamily="18" charset="0"/>
                                  </a:rPr>
                                  <m:t>′</m:t>
                                </m:r>
                              </m:sup>
                            </m:sSup>
                          </m:sup>
                        </m:sSup>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r>
                              <a:rPr kumimoji="1" lang="ja-JP" altLang="en-US" sz="2400" i="1">
                                <a:latin typeface="Cambria Math" panose="02040503050406030204" pitchFamily="18" charset="0"/>
                              </a:rPr>
                              <m:t>𝜅</m:t>
                            </m:r>
                          </m:sup>
                        </m:sSup>
                      </m:den>
                    </m:f>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r>
                          <a:rPr kumimoji="1" lang="en-US" altLang="ja-JP" sz="2400" i="1">
                            <a:latin typeface="Cambria Math" panose="02040503050406030204" pitchFamily="18" charset="0"/>
                          </a:rPr>
                          <m:t>𝑓</m:t>
                        </m:r>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sSup>
                              <m:sSupPr>
                                <m:ctrlPr>
                                  <a:rPr kumimoji="1" lang="en-US" altLang="ja-JP" sz="2400" i="1">
                                    <a:latin typeface="Cambria Math" panose="02040503050406030204" pitchFamily="18" charset="0"/>
                                  </a:rPr>
                                </m:ctrlPr>
                              </m:sSupPr>
                              <m:e>
                                <m:r>
                                  <a:rPr kumimoji="1" lang="ja-JP" altLang="en-US" sz="2400" i="1">
                                    <a:latin typeface="Cambria Math" panose="02040503050406030204" pitchFamily="18" charset="0"/>
                                  </a:rPr>
                                  <m:t>𝜅</m:t>
                                </m:r>
                              </m:e>
                              <m:sup>
                                <m:r>
                                  <a:rPr kumimoji="1" lang="en-US" altLang="ja-JP" sz="2400" i="1">
                                    <a:latin typeface="Cambria Math" panose="02040503050406030204" pitchFamily="18" charset="0"/>
                                  </a:rPr>
                                  <m:t>′</m:t>
                                </m:r>
                              </m:sup>
                            </m:sSup>
                          </m:sup>
                        </m:sSup>
                      </m:den>
                    </m:f>
                  </m:oMath>
                </a14:m>
                <a:endParaRPr kumimoji="1" lang="ja-JP" altLang="en-US" sz="2400" b="0" dirty="0">
                  <a:latin typeface="Cambria Math" panose="02040503050406030204" pitchFamily="18" charset="0"/>
                </a:endParaRPr>
              </a:p>
            </p:txBody>
          </p:sp>
        </mc:Choice>
        <mc:Fallback xmlns="">
          <p:sp>
            <p:nvSpPr>
              <p:cNvPr id="4" name="テキスト ボックス 3">
                <a:extLst>
                  <a:ext uri="{FF2B5EF4-FFF2-40B4-BE49-F238E27FC236}">
                    <a16:creationId xmlns:a16="http://schemas.microsoft.com/office/drawing/2014/main" id="{DF6F5DE0-7F36-4BA5-9614-6AF67D38BD2F}"/>
                  </a:ext>
                </a:extLst>
              </p:cNvPr>
              <p:cNvSpPr txBox="1">
                <a:spLocks noRot="1" noChangeAspect="1" noMove="1" noResize="1" noEditPoints="1" noAdjustHandles="1" noChangeArrowheads="1" noChangeShapeType="1" noTextEdit="1"/>
              </p:cNvSpPr>
              <p:nvPr/>
            </p:nvSpPr>
            <p:spPr>
              <a:xfrm>
                <a:off x="950253" y="2282629"/>
                <a:ext cx="2186111" cy="66499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F7364BE-7453-4E90-823A-7E29CAACC2A4}"/>
                  </a:ext>
                </a:extLst>
              </p:cNvPr>
              <p:cNvSpPr txBox="1"/>
              <p:nvPr/>
            </p:nvSpPr>
            <p:spPr>
              <a:xfrm>
                <a:off x="810539" y="3308812"/>
                <a:ext cx="4341012" cy="543034"/>
              </a:xfrm>
              <a:prstGeom prst="rect">
                <a:avLst/>
              </a:prstGeom>
              <a:noFill/>
            </p:spPr>
            <p:txBody>
              <a:bodyPr wrap="square" lIns="0" tIns="0" rIns="0" bIns="0" rtlCol="0">
                <a:spAutoFit/>
              </a:bodyPr>
              <a:lstStyle/>
              <a:p>
                <a:r>
                  <a:rPr kumimoji="1" lang="en-US" altLang="ja-JP" sz="2400" dirty="0"/>
                  <a:t>Def.</a:t>
                </a:r>
                <a:r>
                  <a:rPr kumimoji="1" lang="en-US" altLang="ja-JP" sz="2400" dirty="0">
                    <a:latin typeface="Cambria Math" panose="02040503050406030204" pitchFamily="18" charset="0"/>
                  </a:rPr>
                  <a:t>  </a:t>
                </a:r>
                <a:r>
                  <a:rPr kumimoji="1" lang="ja-JP" altLang="en-US" sz="2400" dirty="0">
                    <a:latin typeface="Cambria Math" panose="02040503050406030204" pitchFamily="18" charset="0"/>
                  </a:rPr>
                  <a:t>外微分</a:t>
                </a:r>
                <a14:m>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𝑓</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𝑑𝑓</m:t>
                    </m:r>
                    <m:r>
                      <a:rPr kumimoji="1" lang="en-US" altLang="ja-JP" sz="2400" i="1">
                        <a:latin typeface="Cambria Math" panose="02040503050406030204" pitchFamily="18" charset="0"/>
                      </a:rPr>
                      <m:t>≔</m:t>
                    </m:r>
                    <m:r>
                      <m:rPr>
                        <m:nor/>
                      </m:rPr>
                      <a:rPr kumimoji="1" lang="en-US" altLang="ja-JP" sz="2400" dirty="0"/>
                      <m:t> </m:t>
                    </m:r>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r>
                          <a:rPr kumimoji="1" lang="en-US" altLang="ja-JP" sz="2400" i="1">
                            <a:latin typeface="Cambria Math" panose="02040503050406030204" pitchFamily="18" charset="0"/>
                          </a:rPr>
                          <m:t>𝑓</m:t>
                        </m:r>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r>
                              <a:rPr kumimoji="1" lang="ja-JP" altLang="en-US" sz="2400" i="1">
                                <a:latin typeface="Cambria Math" panose="02040503050406030204" pitchFamily="18" charset="0"/>
                              </a:rPr>
                              <m:t>𝜅</m:t>
                            </m:r>
                          </m:sup>
                        </m:sSup>
                      </m:den>
                    </m:f>
                    <m:r>
                      <a:rPr kumimoji="1" lang="en-US" altLang="ja-JP" sz="2400" i="1">
                        <a:latin typeface="Cambria Math" panose="02040503050406030204" pitchFamily="18" charset="0"/>
                      </a:rPr>
                      <m:t>𝑑</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r>
                          <a:rPr kumimoji="1" lang="ja-JP" altLang="en-US" sz="2400" i="1">
                            <a:latin typeface="Cambria Math" panose="02040503050406030204" pitchFamily="18" charset="0"/>
                          </a:rPr>
                          <m:t>𝜅</m:t>
                        </m:r>
                      </m:sup>
                    </m:sSup>
                  </m:oMath>
                </a14:m>
                <a:endParaRPr kumimoji="1" lang="en-US" altLang="ja-JP" sz="2400" b="0" dirty="0">
                  <a:latin typeface="Cambria Math" panose="02040503050406030204" pitchFamily="18" charset="0"/>
                </a:endParaRPr>
              </a:p>
            </p:txBody>
          </p:sp>
        </mc:Choice>
        <mc:Fallback xmlns="">
          <p:sp>
            <p:nvSpPr>
              <p:cNvPr id="5" name="テキスト ボックス 4">
                <a:extLst>
                  <a:ext uri="{FF2B5EF4-FFF2-40B4-BE49-F238E27FC236}">
                    <a16:creationId xmlns:a16="http://schemas.microsoft.com/office/drawing/2014/main" id="{AF7364BE-7453-4E90-823A-7E29CAACC2A4}"/>
                  </a:ext>
                </a:extLst>
              </p:cNvPr>
              <p:cNvSpPr txBox="1">
                <a:spLocks noRot="1" noChangeAspect="1" noMove="1" noResize="1" noEditPoints="1" noAdjustHandles="1" noChangeArrowheads="1" noChangeShapeType="1" noTextEdit="1"/>
              </p:cNvSpPr>
              <p:nvPr/>
            </p:nvSpPr>
            <p:spPr>
              <a:xfrm>
                <a:off x="810539" y="3308812"/>
                <a:ext cx="4341012" cy="543034"/>
              </a:xfrm>
              <a:prstGeom prst="rect">
                <a:avLst/>
              </a:prstGeom>
              <a:blipFill>
                <a:blip r:embed="rId5"/>
                <a:stretch>
                  <a:fillRect l="-4354" b="-2022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AB625FD2-303B-4946-B671-869FB2645383}"/>
                  </a:ext>
                </a:extLst>
              </p:cNvPr>
              <p:cNvSpPr txBox="1"/>
              <p:nvPr/>
            </p:nvSpPr>
            <p:spPr>
              <a:xfrm>
                <a:off x="887277" y="4281941"/>
                <a:ext cx="8062400" cy="2042803"/>
              </a:xfrm>
              <a:prstGeom prst="rect">
                <a:avLst/>
              </a:prstGeom>
              <a:noFill/>
            </p:spPr>
            <p:txBody>
              <a:bodyPr wrap="none" lIns="0" tIns="0" rIns="0" bIns="0" rtlCol="0">
                <a:spAutoFit/>
              </a:bodyPr>
              <a:lstStyle/>
              <a:p>
                <a:pPr marL="342900" indent="-342900">
                  <a:lnSpc>
                    <a:spcPct val="150000"/>
                  </a:lnSpc>
                  <a:buFont typeface="Arial" panose="020B0604020202020204" pitchFamily="34" charset="0"/>
                  <a:buChar char="•"/>
                </a:pPr>
                <a:r>
                  <a:rPr kumimoji="1" lang="ja-JP" altLang="en-US" sz="2000" b="0" dirty="0">
                    <a:latin typeface="Cambria Math" panose="02040503050406030204" pitchFamily="18" charset="0"/>
                  </a:rPr>
                  <a:t>多様体上</a:t>
                </a:r>
                <a:r>
                  <a:rPr kumimoji="1" lang="ja-JP" altLang="en-US" sz="2000" dirty="0">
                    <a:latin typeface="Cambria Math" panose="02040503050406030204" pitchFamily="18" charset="0"/>
                  </a:rPr>
                  <a:t>の関数に対する演算として</a:t>
                </a:r>
                <a:r>
                  <a:rPr kumimoji="1" lang="en-US" altLang="ja-JP" sz="2000" dirty="0">
                    <a:latin typeface="Cambria Math" panose="02040503050406030204" pitchFamily="18" charset="0"/>
                  </a:rPr>
                  <a:t>w</a:t>
                </a:r>
                <a:r>
                  <a:rPr kumimoji="1" lang="en-US" altLang="ja-JP" sz="2000" b="0" dirty="0">
                    <a:latin typeface="Cambria Math" panose="02040503050406030204" pitchFamily="18" charset="0"/>
                  </a:rPr>
                  <a:t>ell-defined</a:t>
                </a:r>
              </a:p>
              <a:p>
                <a:pPr>
                  <a:lnSpc>
                    <a:spcPct val="150000"/>
                  </a:lnSpc>
                </a:pPr>
                <a:r>
                  <a:rPr kumimoji="1" lang="en-US" altLang="ja-JP" sz="2000" dirty="0">
                    <a:latin typeface="Cambria Math" panose="02040503050406030204" pitchFamily="18" charset="0"/>
                  </a:rPr>
                  <a:t>       </a:t>
                </a:r>
                <a:r>
                  <a:rPr kumimoji="1" lang="ja-JP" altLang="en-US" sz="2000" dirty="0">
                    <a:latin typeface="Cambria Math" panose="02040503050406030204" pitchFamily="18" charset="0"/>
                  </a:rPr>
                  <a:t>座標系を使わない定義</a:t>
                </a:r>
                <a:r>
                  <a:rPr kumimoji="1" lang="en-US" altLang="ja-JP" sz="2000" dirty="0">
                    <a:latin typeface="Cambria Math" panose="02040503050406030204" pitchFamily="18" charset="0"/>
                  </a:rPr>
                  <a:t>: </a:t>
                </a:r>
                <a14:m>
                  <m:oMath xmlns:m="http://schemas.openxmlformats.org/officeDocument/2006/math">
                    <m:r>
                      <a:rPr kumimoji="1" lang="en-US" altLang="ja-JP" sz="2000" b="0" i="1" smtClean="0">
                        <a:latin typeface="Cambria Math" panose="02040503050406030204" pitchFamily="18" charset="0"/>
                      </a:rPr>
                      <m:t>𝑑𝑓</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𝑣</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𝑣</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𝑓</m:t>
                        </m:r>
                      </m:e>
                    </m:d>
                    <m:r>
                      <a:rPr kumimoji="1" lang="en-US" altLang="ja-JP" sz="2000" b="0" i="1" smtClean="0">
                        <a:latin typeface="Cambria Math" panose="02040503050406030204" pitchFamily="18" charset="0"/>
                      </a:rPr>
                      <m:t>  (</m:t>
                    </m:r>
                    <m:r>
                      <a:rPr kumimoji="1" lang="en-US" altLang="ja-JP" sz="2000" b="0" i="1" smtClean="0">
                        <a:latin typeface="Cambria Math" panose="02040503050406030204" pitchFamily="18" charset="0"/>
                      </a:rPr>
                      <m:t>𝑣</m:t>
                    </m:r>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𝑇</m:t>
                        </m:r>
                      </m:e>
                      <m:sub>
                        <m:r>
                          <a:rPr kumimoji="1" lang="en-US" altLang="ja-JP" sz="2000" b="0" i="1" smtClean="0">
                            <a:latin typeface="Cambria Math" panose="02040503050406030204" pitchFamily="18" charset="0"/>
                            <a:ea typeface="Cambria Math" panose="02040503050406030204" pitchFamily="18" charset="0"/>
                          </a:rPr>
                          <m:t>𝑝</m:t>
                        </m:r>
                      </m:sub>
                    </m:sSub>
                  </m:oMath>
                </a14:m>
                <a:r>
                  <a:rPr kumimoji="1" lang="en-US" altLang="ja-JP" sz="2000" dirty="0">
                    <a:latin typeface="Cambria Math" panose="02040503050406030204" pitchFamily="18" charset="0"/>
                  </a:rPr>
                  <a:t>)</a:t>
                </a:r>
                <a:endParaRPr kumimoji="1" lang="en-US" altLang="ja-JP" sz="2000" b="0" dirty="0">
                  <a:latin typeface="Cambria Math" panose="02040503050406030204" pitchFamily="18" charset="0"/>
                </a:endParaRPr>
              </a:p>
              <a:p>
                <a:pPr marL="342900" indent="-342900">
                  <a:lnSpc>
                    <a:spcPct val="150000"/>
                  </a:lnSpc>
                  <a:buFont typeface="Arial" panose="020B0604020202020204" pitchFamily="34" charset="0"/>
                  <a:buChar char="•"/>
                </a:pPr>
                <a14:m>
                  <m:oMath xmlns:m="http://schemas.openxmlformats.org/officeDocument/2006/math">
                    <m:r>
                      <a:rPr kumimoji="1" lang="en-US" altLang="ja-JP" sz="2000" i="1">
                        <a:latin typeface="Cambria Math" panose="02040503050406030204" pitchFamily="18" charset="0"/>
                      </a:rPr>
                      <m:t>𝑓</m:t>
                    </m:r>
                  </m:oMath>
                </a14:m>
                <a:r>
                  <a:rPr kumimoji="1" lang="ja-JP" altLang="en-US" sz="2000" dirty="0">
                    <a:latin typeface="Cambria Math" panose="02040503050406030204" pitchFamily="18" charset="0"/>
                  </a:rPr>
                  <a:t>の全微分</a:t>
                </a:r>
                <a14:m>
                  <m:oMath xmlns:m="http://schemas.openxmlformats.org/officeDocument/2006/math">
                    <m:r>
                      <a:rPr kumimoji="1" lang="en-US" altLang="ja-JP" sz="2000" i="1">
                        <a:latin typeface="Cambria Math" panose="02040503050406030204" pitchFamily="18" charset="0"/>
                      </a:rPr>
                      <m:t>𝑑𝑓</m:t>
                    </m:r>
                  </m:oMath>
                </a14:m>
                <a:r>
                  <a:rPr kumimoji="1" lang="ja-JP" altLang="en-US" sz="2000" dirty="0">
                    <a:latin typeface="Cambria Math" panose="02040503050406030204" pitchFamily="18" charset="0"/>
                  </a:rPr>
                  <a:t>の意味づけ</a:t>
                </a:r>
                <a:endParaRPr kumimoji="1" lang="en-US" altLang="ja-JP" sz="2000" b="0" dirty="0">
                  <a:latin typeface="Cambria Math" panose="02040503050406030204" pitchFamily="18" charset="0"/>
                </a:endParaRPr>
              </a:p>
              <a:p>
                <a:pPr marL="342900" indent="-342900">
                  <a:lnSpc>
                    <a:spcPct val="150000"/>
                  </a:lnSpc>
                  <a:buFont typeface="Arial" panose="020B0604020202020204" pitchFamily="34" charset="0"/>
                  <a:buChar char="•"/>
                </a:pPr>
                <a14:m>
                  <m:oMath xmlns:m="http://schemas.openxmlformats.org/officeDocument/2006/math">
                    <m:r>
                      <a:rPr kumimoji="1" lang="en-US" altLang="ja-JP" sz="2000" b="0" i="1" smtClean="0">
                        <a:latin typeface="Cambria Math" panose="02040503050406030204" pitchFamily="18" charset="0"/>
                      </a:rPr>
                      <m:t>𝑓</m:t>
                    </m:r>
                    <m:r>
                      <a:rPr kumimoji="1" lang="en-US" altLang="ja-JP" sz="2000" b="0" i="1" smtClean="0">
                        <a:latin typeface="Cambria Math" panose="02040503050406030204" pitchFamily="18" charset="0"/>
                      </a:rPr>
                      <m:t>:</m:t>
                    </m:r>
                  </m:oMath>
                </a14:m>
                <a:r>
                  <a:rPr kumimoji="1" lang="ja-JP" altLang="en-US" sz="2000" b="0" dirty="0">
                    <a:latin typeface="Cambria Math" panose="02040503050406030204" pitchFamily="18" charset="0"/>
                  </a:rPr>
                  <a:t> ポテンシャル関数，</a:t>
                </a:r>
                <a:r>
                  <a:rPr kumimoji="1" lang="en-US" altLang="ja-JP" sz="2000" dirty="0"/>
                  <a:t> </a:t>
                </a:r>
                <a14:m>
                  <m:oMath xmlns:m="http://schemas.openxmlformats.org/officeDocument/2006/math">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m:t>
                        </m:r>
                        <m:r>
                          <a:rPr kumimoji="1" lang="en-US" altLang="ja-JP" sz="2000" i="1">
                            <a:latin typeface="Cambria Math" panose="02040503050406030204" pitchFamily="18" charset="0"/>
                          </a:rPr>
                          <m:t>𝑓</m:t>
                        </m:r>
                      </m:num>
                      <m:den>
                        <m: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𝑥</m:t>
                            </m:r>
                          </m:e>
                          <m:sup>
                            <m:r>
                              <a:rPr kumimoji="1" lang="ja-JP" altLang="en-US" sz="2000" i="1">
                                <a:latin typeface="Cambria Math" panose="02040503050406030204" pitchFamily="18" charset="0"/>
                              </a:rPr>
                              <m:t>𝜅</m:t>
                            </m:r>
                          </m:sup>
                        </m:sSup>
                      </m:den>
                    </m:f>
                  </m:oMath>
                </a14:m>
                <a:r>
                  <a:rPr kumimoji="1" lang="en-US" altLang="ja-JP" sz="2000" b="0" dirty="0">
                    <a:latin typeface="Cambria Math" panose="02040503050406030204" pitchFamily="18" charset="0"/>
                  </a:rPr>
                  <a:t>: </a:t>
                </a:r>
                <a:r>
                  <a:rPr kumimoji="1" lang="ja-JP" altLang="en-US" sz="2000" b="0" dirty="0">
                    <a:latin typeface="Cambria Math" panose="02040503050406030204" pitchFamily="18" charset="0"/>
                  </a:rPr>
                  <a:t>勾配ベクトル場 </a:t>
                </a:r>
                <a14:m>
                  <m:oMath xmlns:m="http://schemas.openxmlformats.org/officeDocument/2006/math">
                    <m:r>
                      <m:rPr>
                        <m:nor/>
                      </m:rPr>
                      <a:rPr kumimoji="1" lang="en-US" altLang="ja-JP" sz="2000" b="0" i="0" smtClean="0">
                        <a:latin typeface="Cambria Math" panose="02040503050406030204" pitchFamily="18" charset="0"/>
                      </a:rPr>
                      <m:t>grad</m:t>
                    </m:r>
                    <m:r>
                      <a:rPr kumimoji="1" lang="en-US" altLang="ja-JP" sz="2000" b="0" i="1" smtClean="0">
                        <a:latin typeface="Cambria Math" panose="02040503050406030204" pitchFamily="18" charset="0"/>
                      </a:rPr>
                      <m:t> </m:t>
                    </m:r>
                    <m:r>
                      <a:rPr kumimoji="1" lang="en-US" altLang="ja-JP" sz="2000" b="0" i="1" smtClean="0">
                        <a:latin typeface="Cambria Math" panose="02040503050406030204" pitchFamily="18" charset="0"/>
                      </a:rPr>
                      <m:t>𝑓</m:t>
                    </m:r>
                  </m:oMath>
                </a14:m>
                <a:r>
                  <a:rPr kumimoji="1" lang="ja-JP" altLang="en-US" sz="2000" b="0" dirty="0">
                    <a:latin typeface="Cambria Math" panose="02040503050406030204" pitchFamily="18" charset="0"/>
                  </a:rPr>
                  <a:t>といっていい？</a:t>
                </a:r>
              </a:p>
            </p:txBody>
          </p:sp>
        </mc:Choice>
        <mc:Fallback>
          <p:sp>
            <p:nvSpPr>
              <p:cNvPr id="6" name="テキスト ボックス 5">
                <a:extLst>
                  <a:ext uri="{FF2B5EF4-FFF2-40B4-BE49-F238E27FC236}">
                    <a16:creationId xmlns:a16="http://schemas.microsoft.com/office/drawing/2014/main" id="{AB625FD2-303B-4946-B671-869FB2645383}"/>
                  </a:ext>
                </a:extLst>
              </p:cNvPr>
              <p:cNvSpPr txBox="1">
                <a:spLocks noRot="1" noChangeAspect="1" noMove="1" noResize="1" noEditPoints="1" noAdjustHandles="1" noChangeArrowheads="1" noChangeShapeType="1" noTextEdit="1"/>
              </p:cNvSpPr>
              <p:nvPr/>
            </p:nvSpPr>
            <p:spPr>
              <a:xfrm>
                <a:off x="887277" y="4281941"/>
                <a:ext cx="8062400" cy="2042803"/>
              </a:xfrm>
              <a:prstGeom prst="rect">
                <a:avLst/>
              </a:prstGeom>
              <a:blipFill>
                <a:blip r:embed="rId6"/>
                <a:stretch>
                  <a:fillRect l="-1815" b="-3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17170BD-B5F5-4982-BDEF-B810489D7703}"/>
                  </a:ext>
                </a:extLst>
              </p:cNvPr>
              <p:cNvSpPr txBox="1"/>
              <p:nvPr/>
            </p:nvSpPr>
            <p:spPr>
              <a:xfrm>
                <a:off x="5151550" y="3131173"/>
                <a:ext cx="4037526" cy="789575"/>
              </a:xfrm>
              <a:prstGeom prst="rect">
                <a:avLst/>
              </a:prstGeom>
              <a:noFill/>
            </p:spPr>
            <p:txBody>
              <a:bodyPr wrap="square">
                <a:spAutoFit/>
              </a:bodyPr>
              <a:lstStyle/>
              <a:p>
                <a14:m>
                  <m:oMath xmlns:m="http://schemas.openxmlformats.org/officeDocument/2006/math">
                    <m:r>
                      <a:rPr kumimoji="1" lang="en-US" altLang="ja-JP" sz="2400" i="1" smtClean="0">
                        <a:latin typeface="Cambria Math" panose="02040503050406030204" pitchFamily="18" charset="0"/>
                      </a:rPr>
                      <m:t>=</m:t>
                    </m:r>
                  </m:oMath>
                </a14:m>
                <a:r>
                  <a:rPr kumimoji="1" lang="en-US" altLang="ja-JP" sz="2400" dirty="0"/>
                  <a:t> </a:t>
                </a:r>
                <a14:m>
                  <m:oMath xmlns:m="http://schemas.openxmlformats.org/officeDocument/2006/math">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r>
                          <a:rPr kumimoji="1" lang="en-US" altLang="ja-JP" sz="2400" i="1">
                            <a:latin typeface="Cambria Math" panose="02040503050406030204" pitchFamily="18" charset="0"/>
                          </a:rPr>
                          <m:t>𝑓</m:t>
                        </m:r>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r>
                              <a:rPr kumimoji="1" lang="ja-JP" altLang="en-US" sz="2400" i="1">
                                <a:latin typeface="Cambria Math" panose="02040503050406030204" pitchFamily="18" charset="0"/>
                              </a:rPr>
                              <m:t>𝜅</m:t>
                            </m:r>
                          </m:sup>
                        </m:sSup>
                      </m:den>
                    </m:f>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sSup>
                              <m:sSupPr>
                                <m:ctrlPr>
                                  <a:rPr kumimoji="1" lang="en-US" altLang="ja-JP" sz="2400" i="1">
                                    <a:latin typeface="Cambria Math" panose="02040503050406030204" pitchFamily="18" charset="0"/>
                                  </a:rPr>
                                </m:ctrlPr>
                              </m:sSupPr>
                              <m:e>
                                <m:r>
                                  <a:rPr kumimoji="1" lang="ja-JP" altLang="en-US" sz="2400" i="1">
                                    <a:latin typeface="Cambria Math" panose="02040503050406030204" pitchFamily="18" charset="0"/>
                                  </a:rPr>
                                  <m:t>𝜅</m:t>
                                </m:r>
                              </m:e>
                              <m:sup/>
                            </m:sSup>
                          </m:sup>
                        </m:sSup>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sSup>
                              <m:sSupPr>
                                <m:ctrlPr>
                                  <a:rPr kumimoji="1" lang="en-US" altLang="ja-JP" sz="2400" i="1">
                                    <a:latin typeface="Cambria Math" panose="02040503050406030204" pitchFamily="18" charset="0"/>
                                  </a:rPr>
                                </m:ctrlPr>
                              </m:sSupPr>
                              <m:e>
                                <m:r>
                                  <a:rPr kumimoji="1" lang="ja-JP" altLang="en-US" sz="2400" i="1">
                                    <a:latin typeface="Cambria Math" panose="02040503050406030204" pitchFamily="18" charset="0"/>
                                  </a:rPr>
                                  <m:t>𝜅</m:t>
                                </m:r>
                              </m:e>
                              <m:sup>
                                <m:r>
                                  <a:rPr kumimoji="1" lang="en-US" altLang="ja-JP" sz="2400" i="1">
                                    <a:latin typeface="Cambria Math" panose="02040503050406030204" pitchFamily="18" charset="0"/>
                                  </a:rPr>
                                  <m:t>′</m:t>
                                </m:r>
                              </m:sup>
                            </m:sSup>
                          </m:sup>
                        </m:sSup>
                      </m:den>
                    </m:f>
                    <m:r>
                      <a:rPr kumimoji="1" lang="en-US" altLang="ja-JP" sz="2400" i="1">
                        <a:latin typeface="Cambria Math" panose="02040503050406030204" pitchFamily="18" charset="0"/>
                      </a:rPr>
                      <m:t>𝑑</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sSup>
                          <m:sSupPr>
                            <m:ctrlPr>
                              <a:rPr kumimoji="1" lang="en-US" altLang="ja-JP" sz="2400" i="1">
                                <a:latin typeface="Cambria Math" panose="02040503050406030204" pitchFamily="18" charset="0"/>
                              </a:rPr>
                            </m:ctrlPr>
                          </m:sSupPr>
                          <m:e>
                            <m:r>
                              <a:rPr kumimoji="1" lang="ja-JP" altLang="en-US" sz="2400" i="1">
                                <a:latin typeface="Cambria Math" panose="02040503050406030204" pitchFamily="18" charset="0"/>
                              </a:rPr>
                              <m:t>𝜅</m:t>
                            </m:r>
                          </m:e>
                          <m:sup>
                            <m:r>
                              <a:rPr kumimoji="1" lang="en-US" altLang="ja-JP" sz="2400" i="1">
                                <a:latin typeface="Cambria Math" panose="02040503050406030204" pitchFamily="18" charset="0"/>
                              </a:rPr>
                              <m:t>′</m:t>
                            </m:r>
                          </m:sup>
                        </m:sSup>
                      </m:sup>
                    </m:sSup>
                    <m:r>
                      <a:rPr kumimoji="1" lang="en-US" altLang="ja-JP" sz="2400" i="1">
                        <a:latin typeface="Cambria Math" panose="02040503050406030204" pitchFamily="18" charset="0"/>
                      </a:rPr>
                      <m:t>=</m:t>
                    </m:r>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r>
                          <a:rPr kumimoji="1" lang="en-US" altLang="ja-JP" sz="2400" i="1">
                            <a:latin typeface="Cambria Math" panose="02040503050406030204" pitchFamily="18" charset="0"/>
                          </a:rPr>
                          <m:t>𝑓</m:t>
                        </m:r>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sSup>
                              <m:sSupPr>
                                <m:ctrlPr>
                                  <a:rPr kumimoji="1" lang="en-US" altLang="ja-JP" sz="2400" i="1">
                                    <a:latin typeface="Cambria Math" panose="02040503050406030204" pitchFamily="18" charset="0"/>
                                  </a:rPr>
                                </m:ctrlPr>
                              </m:sSupPr>
                              <m:e>
                                <m:r>
                                  <a:rPr kumimoji="1" lang="ja-JP" altLang="en-US" sz="2400" i="1">
                                    <a:latin typeface="Cambria Math" panose="02040503050406030204" pitchFamily="18" charset="0"/>
                                  </a:rPr>
                                  <m:t>𝜅</m:t>
                                </m:r>
                              </m:e>
                              <m:sup>
                                <m:r>
                                  <a:rPr kumimoji="1" lang="en-US" altLang="ja-JP" sz="2400" i="1">
                                    <a:latin typeface="Cambria Math" panose="02040503050406030204" pitchFamily="18" charset="0"/>
                                  </a:rPr>
                                  <m:t>′</m:t>
                                </m:r>
                              </m:sup>
                            </m:sSup>
                          </m:sup>
                        </m:sSup>
                      </m:den>
                    </m:f>
                  </m:oMath>
                </a14:m>
                <a:r>
                  <a:rPr kumimoji="1" lang="en-US" altLang="ja-JP" sz="2400" dirty="0"/>
                  <a:t> </a:t>
                </a:r>
                <a14:m>
                  <m:oMath xmlns:m="http://schemas.openxmlformats.org/officeDocument/2006/math">
                    <m:r>
                      <a:rPr kumimoji="1" lang="en-US" altLang="ja-JP" sz="2400" i="1">
                        <a:latin typeface="Cambria Math" panose="02040503050406030204" pitchFamily="18" charset="0"/>
                      </a:rPr>
                      <m:t>𝑑</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sSup>
                          <m:sSupPr>
                            <m:ctrlPr>
                              <a:rPr kumimoji="1" lang="en-US" altLang="ja-JP" sz="2400" i="1">
                                <a:latin typeface="Cambria Math" panose="02040503050406030204" pitchFamily="18" charset="0"/>
                              </a:rPr>
                            </m:ctrlPr>
                          </m:sSupPr>
                          <m:e>
                            <m:r>
                              <a:rPr kumimoji="1" lang="ja-JP" altLang="en-US" sz="2400" i="1">
                                <a:latin typeface="Cambria Math" panose="02040503050406030204" pitchFamily="18" charset="0"/>
                              </a:rPr>
                              <m:t>𝜅</m:t>
                            </m:r>
                          </m:e>
                          <m:sup>
                            <m:r>
                              <a:rPr kumimoji="1" lang="en-US" altLang="ja-JP" sz="2400" i="1">
                                <a:latin typeface="Cambria Math" panose="02040503050406030204" pitchFamily="18" charset="0"/>
                              </a:rPr>
                              <m:t>′</m:t>
                            </m:r>
                          </m:sup>
                        </m:sSup>
                      </m:sup>
                    </m:sSup>
                  </m:oMath>
                </a14:m>
                <a:endParaRPr lang="ja-JP" altLang="en-US" sz="2400" dirty="0"/>
              </a:p>
            </p:txBody>
          </p:sp>
        </mc:Choice>
        <mc:Fallback xmlns="">
          <p:sp>
            <p:nvSpPr>
              <p:cNvPr id="12" name="テキスト ボックス 11">
                <a:extLst>
                  <a:ext uri="{FF2B5EF4-FFF2-40B4-BE49-F238E27FC236}">
                    <a16:creationId xmlns:a16="http://schemas.microsoft.com/office/drawing/2014/main" id="{B17170BD-B5F5-4982-BDEF-B810489D7703}"/>
                  </a:ext>
                </a:extLst>
              </p:cNvPr>
              <p:cNvSpPr txBox="1">
                <a:spLocks noRot="1" noChangeAspect="1" noMove="1" noResize="1" noEditPoints="1" noAdjustHandles="1" noChangeArrowheads="1" noChangeShapeType="1" noTextEdit="1"/>
              </p:cNvSpPr>
              <p:nvPr/>
            </p:nvSpPr>
            <p:spPr>
              <a:xfrm>
                <a:off x="5151550" y="3131173"/>
                <a:ext cx="4037526" cy="789575"/>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931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a:extLst>
              <a:ext uri="{FF2B5EF4-FFF2-40B4-BE49-F238E27FC236}">
                <a16:creationId xmlns:a16="http://schemas.microsoft.com/office/drawing/2014/main" id="{D8D0CF22-EB0E-4DB4-A3FD-1B62064F65A5}"/>
              </a:ext>
            </a:extLst>
          </p:cNvPr>
          <p:cNvSpPr/>
          <p:nvPr/>
        </p:nvSpPr>
        <p:spPr>
          <a:xfrm>
            <a:off x="337568" y="3503015"/>
            <a:ext cx="8596407" cy="223782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8393F7C1-5694-4868-BBA4-E5D701E0609C}"/>
              </a:ext>
            </a:extLst>
          </p:cNvPr>
          <p:cNvSpPr/>
          <p:nvPr/>
        </p:nvSpPr>
        <p:spPr>
          <a:xfrm>
            <a:off x="337568" y="963123"/>
            <a:ext cx="8512233" cy="131095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2" name="テキスト ボックス 1">
                <a:extLst>
                  <a:ext uri="{FF2B5EF4-FFF2-40B4-BE49-F238E27FC236}">
                    <a16:creationId xmlns:a16="http://schemas.microsoft.com/office/drawing/2014/main" id="{023C01A3-DD7D-4C80-AD24-C9751C3786D3}"/>
                  </a:ext>
                </a:extLst>
              </p:cNvPr>
              <p:cNvSpPr txBox="1"/>
              <p:nvPr/>
            </p:nvSpPr>
            <p:spPr>
              <a:xfrm>
                <a:off x="3320632" y="246490"/>
                <a:ext cx="2570063" cy="498470"/>
              </a:xfrm>
              <a:prstGeom prst="rect">
                <a:avLst/>
              </a:prstGeom>
              <a:noFill/>
            </p:spPr>
            <p:txBody>
              <a:bodyPr wrap="none" lIns="0" tIns="0" rIns="0" bIns="0" rtlCol="0">
                <a:spAutoFit/>
              </a:bodyPr>
              <a:lstStyle/>
              <a:p>
                <a:pPr algn="l">
                  <a:lnSpc>
                    <a:spcPct val="150000"/>
                  </a:lnSpc>
                </a:pPr>
                <a14:m>
                  <m:oMath xmlns:m="http://schemas.openxmlformats.org/officeDocument/2006/math">
                    <m:r>
                      <a:rPr kumimoji="1" lang="en-US" altLang="ja-JP" sz="2400" b="0" i="1" smtClean="0">
                        <a:latin typeface="Cambria Math" panose="02040503050406030204" pitchFamily="18" charset="0"/>
                      </a:rPr>
                      <m:t>𝑑𝑓</m:t>
                    </m:r>
                  </m:oMath>
                </a14:m>
                <a:r>
                  <a:rPr kumimoji="1" lang="ja-JP" altLang="en-US" sz="2400" b="0" dirty="0">
                    <a:latin typeface="Cambria Math" panose="02040503050406030204" pitchFamily="18" charset="0"/>
                  </a:rPr>
                  <a:t>と</a:t>
                </a:r>
                <a14:m>
                  <m:oMath xmlns:m="http://schemas.openxmlformats.org/officeDocument/2006/math">
                    <m:r>
                      <m:rPr>
                        <m:nor/>
                      </m:rPr>
                      <a:rPr kumimoji="1" lang="en-US" altLang="ja-JP" sz="2400" b="0" i="0" dirty="0" smtClean="0">
                        <a:latin typeface="Cambria Math" panose="02040503050406030204" pitchFamily="18" charset="0"/>
                      </a:rPr>
                      <m:t>grad</m:t>
                    </m:r>
                    <m:r>
                      <a:rPr kumimoji="1" lang="en-US" altLang="ja-JP" sz="2400" b="0" i="1" dirty="0" smtClean="0">
                        <a:latin typeface="Cambria Math" panose="02040503050406030204" pitchFamily="18" charset="0"/>
                      </a:rPr>
                      <m:t> </m:t>
                    </m:r>
                    <m:r>
                      <a:rPr kumimoji="1" lang="en-US" altLang="ja-JP" sz="2400" b="0" i="1" dirty="0" smtClean="0">
                        <a:latin typeface="Cambria Math" panose="02040503050406030204" pitchFamily="18" charset="0"/>
                      </a:rPr>
                      <m:t>𝑓</m:t>
                    </m:r>
                  </m:oMath>
                </a14:m>
                <a:r>
                  <a:rPr kumimoji="1" lang="ja-JP" altLang="en-US" sz="2400" b="0" dirty="0">
                    <a:latin typeface="Cambria Math" panose="02040503050406030204" pitchFamily="18" charset="0"/>
                  </a:rPr>
                  <a:t> の違い</a:t>
                </a:r>
              </a:p>
            </p:txBody>
          </p:sp>
        </mc:Choice>
        <mc:Fallback>
          <p:sp>
            <p:nvSpPr>
              <p:cNvPr id="2" name="テキスト ボックス 1">
                <a:extLst>
                  <a:ext uri="{FF2B5EF4-FFF2-40B4-BE49-F238E27FC236}">
                    <a16:creationId xmlns:a16="http://schemas.microsoft.com/office/drawing/2014/main" id="{023C01A3-DD7D-4C80-AD24-C9751C3786D3}"/>
                  </a:ext>
                </a:extLst>
              </p:cNvPr>
              <p:cNvSpPr txBox="1">
                <a:spLocks noRot="1" noChangeAspect="1" noMove="1" noResize="1" noEditPoints="1" noAdjustHandles="1" noChangeArrowheads="1" noChangeShapeType="1" noTextEdit="1"/>
              </p:cNvSpPr>
              <p:nvPr/>
            </p:nvSpPr>
            <p:spPr>
              <a:xfrm>
                <a:off x="3320632" y="246490"/>
                <a:ext cx="2570063" cy="498470"/>
              </a:xfrm>
              <a:prstGeom prst="rect">
                <a:avLst/>
              </a:prstGeom>
              <a:blipFill>
                <a:blip r:embed="rId2"/>
                <a:stretch>
                  <a:fillRect l="-5701" r="-3800" b="-3780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2DF46F24-5EB6-4BFC-8596-77FDB997A5EC}"/>
                  </a:ext>
                </a:extLst>
              </p:cNvPr>
              <p:cNvSpPr txBox="1"/>
              <p:nvPr/>
            </p:nvSpPr>
            <p:spPr>
              <a:xfrm>
                <a:off x="492853" y="1036745"/>
                <a:ext cx="8150436" cy="1101135"/>
              </a:xfrm>
              <a:prstGeom prst="rect">
                <a:avLst/>
              </a:prstGeom>
              <a:noFill/>
            </p:spPr>
            <p:txBody>
              <a:bodyPr wrap="none" lIns="0" tIns="0" rIns="0" bIns="0" rtlCol="0">
                <a:spAutoFit/>
              </a:bodyPr>
              <a:lstStyle/>
              <a:p>
                <a:pPr algn="l">
                  <a:lnSpc>
                    <a:spcPct val="150000"/>
                  </a:lnSpc>
                </a:pPr>
                <a:r>
                  <a:rPr kumimoji="1" lang="en-US" altLang="ja-JP" sz="2400" b="0" dirty="0">
                    <a:latin typeface="Cambria Math" panose="02040503050406030204" pitchFamily="18" charset="0"/>
                  </a:rPr>
                  <a:t>Def: </a:t>
                </a:r>
                <a:r>
                  <a:rPr kumimoji="1" lang="ja-JP" altLang="en-US" sz="2400" b="0" dirty="0">
                    <a:latin typeface="Cambria Math" panose="02040503050406030204" pitchFamily="18" charset="0"/>
                  </a:rPr>
                  <a:t>リーマン多様体</a:t>
                </a:r>
                <a:endParaRPr kumimoji="1" lang="en-US" altLang="ja-JP" sz="2400" b="0" dirty="0">
                  <a:latin typeface="Cambria Math" panose="02040503050406030204" pitchFamily="18" charset="0"/>
                </a:endParaRPr>
              </a:p>
              <a:p>
                <a:pPr algn="l">
                  <a:lnSpc>
                    <a:spcPct val="150000"/>
                  </a:lnSpc>
                </a:pPr>
                <a14:m>
                  <m:oMath xmlns:m="http://schemas.openxmlformats.org/officeDocument/2006/math">
                    <m:r>
                      <a:rPr kumimoji="1" lang="en-US" altLang="ja-JP" sz="2400" i="1" smtClean="0">
                        <a:latin typeface="Cambria Math" panose="02040503050406030204" pitchFamily="18" charset="0"/>
                        <a:ea typeface="Cambria Math" panose="02040503050406030204" pitchFamily="18" charset="0"/>
                      </a:rPr>
                      <m:t>⇔</m:t>
                    </m:r>
                  </m:oMath>
                </a14:m>
                <a:r>
                  <a:rPr kumimoji="1" lang="ja-JP" altLang="en-US" sz="2400" dirty="0">
                    <a:latin typeface="Cambria Math" panose="02040503050406030204" pitchFamily="18" charset="0"/>
                  </a:rPr>
                  <a:t> 多様体であって，各点</a:t>
                </a:r>
                <a14:m>
                  <m:oMath xmlns:m="http://schemas.openxmlformats.org/officeDocument/2006/math">
                    <m:r>
                      <a:rPr kumimoji="1" lang="en-US" altLang="ja-JP" sz="2400" b="0" i="1" smtClean="0">
                        <a:latin typeface="Cambria Math" panose="02040503050406030204" pitchFamily="18" charset="0"/>
                      </a:rPr>
                      <m:t>𝑝</m:t>
                    </m:r>
                  </m:oMath>
                </a14:m>
                <a:r>
                  <a:rPr kumimoji="1" lang="ja-JP" altLang="en-US" sz="2400" b="0" dirty="0">
                    <a:latin typeface="Cambria Math" panose="02040503050406030204" pitchFamily="18" charset="0"/>
                  </a:rPr>
                  <a:t> の接空間 </a:t>
                </a:r>
                <a14:m>
                  <m:oMath xmlns:m="http://schemas.openxmlformats.org/officeDocument/2006/math">
                    <m:sSub>
                      <m:sSubPr>
                        <m:ctrlPr>
                          <a:rPr kumimoji="1" lang="en-US" altLang="ja-JP" sz="2400" b="0" i="1" dirty="0" smtClean="0">
                            <a:latin typeface="Cambria Math" panose="02040503050406030204" pitchFamily="18" charset="0"/>
                          </a:rPr>
                        </m:ctrlPr>
                      </m:sSubPr>
                      <m:e>
                        <m:r>
                          <a:rPr kumimoji="1" lang="en-US" altLang="ja-JP" sz="2400" b="0" i="1" dirty="0" smtClean="0">
                            <a:latin typeface="Cambria Math" panose="02040503050406030204" pitchFamily="18" charset="0"/>
                          </a:rPr>
                          <m:t>𝑇</m:t>
                        </m:r>
                      </m:e>
                      <m:sub>
                        <m:r>
                          <a:rPr kumimoji="1" lang="en-US" altLang="ja-JP" sz="2400" b="0" i="1" dirty="0" smtClean="0">
                            <a:latin typeface="Cambria Math" panose="02040503050406030204" pitchFamily="18" charset="0"/>
                          </a:rPr>
                          <m:t>𝑝</m:t>
                        </m:r>
                      </m:sub>
                    </m:sSub>
                  </m:oMath>
                </a14:m>
                <a:r>
                  <a:rPr kumimoji="1" lang="ja-JP" altLang="en-US" sz="2400" b="0" dirty="0">
                    <a:latin typeface="Cambria Math" panose="02040503050406030204" pitchFamily="18" charset="0"/>
                  </a:rPr>
                  <a:t> に内積</a:t>
                </a:r>
                <a14:m>
                  <m:oMath xmlns:m="http://schemas.openxmlformats.org/officeDocument/2006/math">
                    <m:sSub>
                      <m:sSubPr>
                        <m:ctrlPr>
                          <a:rPr kumimoji="1" lang="en-US" altLang="ja-JP" sz="2400" b="0" i="0" smtClean="0">
                            <a:latin typeface="Cambria Math" panose="02040503050406030204" pitchFamily="18" charset="0"/>
                          </a:rPr>
                        </m:ctrlPr>
                      </m:sSub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e>
                        </m:d>
                      </m:e>
                      <m:sub>
                        <m:r>
                          <a:rPr kumimoji="1" lang="en-US" altLang="ja-JP" sz="2400" b="0" i="1" smtClean="0">
                            <a:latin typeface="Cambria Math" panose="02040503050406030204" pitchFamily="18" charset="0"/>
                          </a:rPr>
                          <m:t>𝑝</m:t>
                        </m:r>
                      </m:sub>
                    </m:sSub>
                  </m:oMath>
                </a14:m>
                <a:r>
                  <a:rPr kumimoji="1" lang="en-US" altLang="ja-JP" sz="2400" b="0" dirty="0">
                    <a:latin typeface="Cambria Math" panose="02040503050406030204" pitchFamily="18" charset="0"/>
                  </a:rPr>
                  <a:t> </a:t>
                </a:r>
                <a:r>
                  <a:rPr kumimoji="1" lang="ja-JP" altLang="en-US" sz="2400" b="0" dirty="0">
                    <a:latin typeface="Cambria Math" panose="02040503050406030204" pitchFamily="18" charset="0"/>
                  </a:rPr>
                  <a:t> </a:t>
                </a:r>
                <a:r>
                  <a:rPr kumimoji="1" lang="ja-JP" altLang="en-US" sz="2400" dirty="0">
                    <a:latin typeface="Cambria Math" panose="02040503050406030204" pitchFamily="18" charset="0"/>
                  </a:rPr>
                  <a:t>がある．</a:t>
                </a:r>
                <a:endParaRPr kumimoji="1" lang="ja-JP" altLang="en-US" sz="2400" b="0" dirty="0">
                  <a:latin typeface="Cambria Math" panose="02040503050406030204" pitchFamily="18" charset="0"/>
                </a:endParaRPr>
              </a:p>
            </p:txBody>
          </p:sp>
        </mc:Choice>
        <mc:Fallback>
          <p:sp>
            <p:nvSpPr>
              <p:cNvPr id="4" name="テキスト ボックス 3">
                <a:extLst>
                  <a:ext uri="{FF2B5EF4-FFF2-40B4-BE49-F238E27FC236}">
                    <a16:creationId xmlns:a16="http://schemas.microsoft.com/office/drawing/2014/main" id="{2DF46F24-5EB6-4BFC-8596-77FDB997A5EC}"/>
                  </a:ext>
                </a:extLst>
              </p:cNvPr>
              <p:cNvSpPr txBox="1">
                <a:spLocks noRot="1" noChangeAspect="1" noMove="1" noResize="1" noEditPoints="1" noAdjustHandles="1" noChangeArrowheads="1" noChangeShapeType="1" noTextEdit="1"/>
              </p:cNvSpPr>
              <p:nvPr/>
            </p:nvSpPr>
            <p:spPr>
              <a:xfrm>
                <a:off x="492853" y="1036745"/>
                <a:ext cx="8150436" cy="1101135"/>
              </a:xfrm>
              <a:prstGeom prst="rect">
                <a:avLst/>
              </a:prstGeom>
              <a:blipFill>
                <a:blip r:embed="rId3"/>
                <a:stretch>
                  <a:fillRect l="-2319" r="-1272" b="-1436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45113963-60E6-467A-B53B-779D11B3B926}"/>
                  </a:ext>
                </a:extLst>
              </p:cNvPr>
              <p:cNvSpPr txBox="1"/>
              <p:nvPr/>
            </p:nvSpPr>
            <p:spPr>
              <a:xfrm>
                <a:off x="2957886" y="2218413"/>
                <a:ext cx="5380640" cy="547137"/>
              </a:xfrm>
              <a:prstGeom prst="rect">
                <a:avLst/>
              </a:prstGeom>
              <a:noFill/>
            </p:spPr>
            <p:txBody>
              <a:bodyPr wrap="none" lIns="0" tIns="0" rIns="0" bIns="0" rtlCol="0">
                <a:spAutoFit/>
              </a:bodyPr>
              <a:lstStyle/>
              <a:p>
                <a:pPr algn="l">
                  <a:lnSpc>
                    <a:spcPct val="150000"/>
                  </a:lnSpc>
                </a:pPr>
                <a:r>
                  <a:rPr kumimoji="1" lang="ja-JP" altLang="en-US" sz="2400" b="0" dirty="0">
                    <a:latin typeface="Cambria Math" panose="02040503050406030204" pitchFamily="18" charset="0"/>
                  </a:rPr>
                  <a:t>内積</a:t>
                </a:r>
                <a14:m>
                  <m:oMath xmlns:m="http://schemas.openxmlformats.org/officeDocument/2006/math">
                    <m:sSub>
                      <m:sSubPr>
                        <m:ctrlPr>
                          <a:rPr kumimoji="1" lang="en-US" altLang="ja-JP" sz="2400" b="0" i="1" smtClean="0">
                            <a:latin typeface="Cambria Math" panose="02040503050406030204" pitchFamily="18" charset="0"/>
                          </a:rPr>
                        </m:ctrlPr>
                      </m:sSub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e>
                        </m:d>
                      </m:e>
                      <m:sub>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ea typeface="Cambria Math" panose="02040503050406030204" pitchFamily="18" charset="0"/>
                      </a:rPr>
                      <m:t>≅</m:t>
                    </m:r>
                  </m:oMath>
                </a14:m>
                <a:r>
                  <a:rPr kumimoji="1" lang="ja-JP" altLang="en-US" sz="2400" b="0" dirty="0">
                    <a:latin typeface="Cambria Math" panose="02040503050406030204" pitchFamily="18" charset="0"/>
                  </a:rPr>
                  <a:t> </a:t>
                </a:r>
                <a:r>
                  <a:rPr kumimoji="1" lang="en-US" altLang="ja-JP" sz="2400" b="0" dirty="0">
                    <a:latin typeface="Cambria Math" panose="02040503050406030204" pitchFamily="18" charset="0"/>
                  </a:rPr>
                  <a:t> </a:t>
                </a:r>
                <a:r>
                  <a:rPr kumimoji="1" lang="ja-JP" altLang="en-US" sz="2400" b="0" dirty="0">
                    <a:latin typeface="Cambria Math" panose="02040503050406030204" pitchFamily="18" charset="0"/>
                  </a:rPr>
                  <a:t>計量テンソル </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ja-JP" altLang="en-US" sz="2400" b="0" i="1" smtClean="0">
                            <a:latin typeface="Cambria Math" panose="02040503050406030204" pitchFamily="18" charset="0"/>
                          </a:rPr>
                          <m:t>𝜅𝜆</m:t>
                        </m:r>
                      </m:sub>
                    </m:sSub>
                    <m:r>
                      <a:rPr kumimoji="1" lang="en-US" altLang="ja-JP" sz="2400" b="0" i="1" smtClean="0">
                        <a:latin typeface="Cambria Math" panose="02040503050406030204" pitchFamily="18" charset="0"/>
                        <a:ea typeface="Cambria Math" panose="02040503050406030204" pitchFamily="18" charset="0"/>
                      </a:rPr>
                      <m:t>∈</m:t>
                    </m:r>
                    <m:sSubSup>
                      <m:sSubSupPr>
                        <m:ctrlPr>
                          <a:rPr kumimoji="1" lang="en-US" altLang="ja-JP" sz="2400" b="0" i="1" smtClean="0">
                            <a:latin typeface="Cambria Math" panose="02040503050406030204" pitchFamily="18" charset="0"/>
                            <a:ea typeface="Cambria Math" panose="02040503050406030204" pitchFamily="18" charset="0"/>
                          </a:rPr>
                        </m:ctrlPr>
                      </m:sSubSupPr>
                      <m:e>
                        <m:r>
                          <a:rPr kumimoji="1" lang="en-US" altLang="ja-JP" sz="2400" b="0" i="1" smtClean="0">
                            <a:latin typeface="Cambria Math" panose="02040503050406030204" pitchFamily="18" charset="0"/>
                            <a:ea typeface="Cambria Math" panose="02040503050406030204" pitchFamily="18" charset="0"/>
                          </a:rPr>
                          <m:t>𝑇</m:t>
                        </m:r>
                      </m:e>
                      <m:sub>
                        <m:r>
                          <a:rPr kumimoji="1" lang="en-US" altLang="ja-JP" sz="2400" b="0" i="1" smtClean="0">
                            <a:latin typeface="Cambria Math" panose="02040503050406030204" pitchFamily="18" charset="0"/>
                            <a:ea typeface="Cambria Math" panose="02040503050406030204" pitchFamily="18" charset="0"/>
                          </a:rPr>
                          <m:t>𝑝</m:t>
                        </m:r>
                      </m:sub>
                      <m:sup>
                        <m:r>
                          <a:rPr kumimoji="1" lang="en-US" altLang="ja-JP" sz="2400" b="0" i="1" smtClean="0">
                            <a:latin typeface="Cambria Math" panose="02040503050406030204" pitchFamily="18" charset="0"/>
                            <a:ea typeface="Cambria Math" panose="02040503050406030204" pitchFamily="18" charset="0"/>
                          </a:rPr>
                          <m:t>∗</m:t>
                        </m:r>
                      </m:sup>
                    </m:sSubSup>
                    <m:r>
                      <a:rPr kumimoji="1" lang="en-US" altLang="ja-JP" sz="2400" b="0" i="1" smtClean="0">
                        <a:latin typeface="Cambria Math" panose="02040503050406030204" pitchFamily="18" charset="0"/>
                        <a:ea typeface="Cambria Math" panose="02040503050406030204" pitchFamily="18" charset="0"/>
                      </a:rPr>
                      <m:t>⨂</m:t>
                    </m:r>
                    <m:sSubSup>
                      <m:sSubSupPr>
                        <m:ctrlPr>
                          <a:rPr kumimoji="1" lang="en-US" altLang="ja-JP" sz="2400" b="0" i="1" smtClean="0">
                            <a:latin typeface="Cambria Math" panose="02040503050406030204" pitchFamily="18" charset="0"/>
                            <a:ea typeface="Cambria Math" panose="02040503050406030204" pitchFamily="18" charset="0"/>
                          </a:rPr>
                        </m:ctrlPr>
                      </m:sSubSupPr>
                      <m:e>
                        <m:r>
                          <a:rPr kumimoji="1" lang="en-US" altLang="ja-JP" sz="2400" b="0" i="1" smtClean="0">
                            <a:latin typeface="Cambria Math" panose="02040503050406030204" pitchFamily="18" charset="0"/>
                            <a:ea typeface="Cambria Math" panose="02040503050406030204" pitchFamily="18" charset="0"/>
                          </a:rPr>
                          <m:t>𝑇</m:t>
                        </m:r>
                      </m:e>
                      <m:sub>
                        <m:r>
                          <a:rPr kumimoji="1" lang="en-US" altLang="ja-JP" sz="2400" b="0" i="1" smtClean="0">
                            <a:latin typeface="Cambria Math" panose="02040503050406030204" pitchFamily="18" charset="0"/>
                            <a:ea typeface="Cambria Math" panose="02040503050406030204" pitchFamily="18" charset="0"/>
                          </a:rPr>
                          <m:t>𝑝</m:t>
                        </m:r>
                      </m:sub>
                      <m:sup>
                        <m:r>
                          <a:rPr kumimoji="1" lang="en-US" altLang="ja-JP" sz="2400" b="0" i="1" smtClean="0">
                            <a:latin typeface="Cambria Math" panose="02040503050406030204" pitchFamily="18" charset="0"/>
                            <a:ea typeface="Cambria Math" panose="02040503050406030204" pitchFamily="18" charset="0"/>
                          </a:rPr>
                          <m:t>∗</m:t>
                        </m:r>
                      </m:sup>
                    </m:sSubSup>
                    <m:r>
                      <a:rPr kumimoji="1" lang="en-US" altLang="ja-JP" sz="2400" b="0" i="1" smtClean="0">
                        <a:latin typeface="Cambria Math" panose="02040503050406030204" pitchFamily="18" charset="0"/>
                        <a:ea typeface="Cambria Math" panose="02040503050406030204" pitchFamily="18" charset="0"/>
                      </a:rPr>
                      <m:t> </m:t>
                    </m:r>
                  </m:oMath>
                </a14:m>
                <a:r>
                  <a:rPr kumimoji="1" lang="ja-JP" altLang="en-US" sz="2400" b="0" dirty="0">
                    <a:latin typeface="Cambria Math" panose="02040503050406030204" pitchFamily="18" charset="0"/>
                  </a:rPr>
                  <a:t> </a:t>
                </a:r>
              </a:p>
            </p:txBody>
          </p:sp>
        </mc:Choice>
        <mc:Fallback>
          <p:sp>
            <p:nvSpPr>
              <p:cNvPr id="5" name="テキスト ボックス 4">
                <a:extLst>
                  <a:ext uri="{FF2B5EF4-FFF2-40B4-BE49-F238E27FC236}">
                    <a16:creationId xmlns:a16="http://schemas.microsoft.com/office/drawing/2014/main" id="{45113963-60E6-467A-B53B-779D11B3B926}"/>
                  </a:ext>
                </a:extLst>
              </p:cNvPr>
              <p:cNvSpPr txBox="1">
                <a:spLocks noRot="1" noChangeAspect="1" noMove="1" noResize="1" noEditPoints="1" noAdjustHandles="1" noChangeArrowheads="1" noChangeShapeType="1" noTextEdit="1"/>
              </p:cNvSpPr>
              <p:nvPr/>
            </p:nvSpPr>
            <p:spPr>
              <a:xfrm>
                <a:off x="2957886" y="2218413"/>
                <a:ext cx="5380640" cy="547137"/>
              </a:xfrm>
              <a:prstGeom prst="rect">
                <a:avLst/>
              </a:prstGeom>
              <a:blipFill>
                <a:blip r:embed="rId4"/>
                <a:stretch>
                  <a:fillRect l="-3398" b="-2888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A0C16F73-A225-4BA9-A218-FBDBDBEB619A}"/>
                  </a:ext>
                </a:extLst>
              </p:cNvPr>
              <p:cNvSpPr txBox="1"/>
              <p:nvPr/>
            </p:nvSpPr>
            <p:spPr>
              <a:xfrm>
                <a:off x="547291" y="3567701"/>
                <a:ext cx="3286284" cy="547137"/>
              </a:xfrm>
              <a:prstGeom prst="rect">
                <a:avLst/>
              </a:prstGeom>
              <a:noFill/>
            </p:spPr>
            <p:txBody>
              <a:bodyPr wrap="none" lIns="0" tIns="0" rIns="0" bIns="0" rtlCol="0">
                <a:spAutoFit/>
              </a:bodyPr>
              <a:lstStyle/>
              <a:p>
                <a:pPr algn="l">
                  <a:lnSpc>
                    <a:spcPct val="150000"/>
                  </a:lnSpc>
                </a:pPr>
                <a:r>
                  <a:rPr kumimoji="1" lang="en-US" altLang="ja-JP" sz="2400" b="0" dirty="0">
                    <a:latin typeface="Cambria Math" panose="02040503050406030204" pitchFamily="18" charset="0"/>
                  </a:rPr>
                  <a:t>Def: </a:t>
                </a:r>
                <a:r>
                  <a:rPr kumimoji="1" lang="ja-JP" altLang="en-US" sz="2400" b="0" dirty="0">
                    <a:latin typeface="Cambria Math" panose="02040503050406030204" pitchFamily="18" charset="0"/>
                  </a:rPr>
                  <a:t>勾配 </a:t>
                </a:r>
                <a14:m>
                  <m:oMath xmlns:m="http://schemas.openxmlformats.org/officeDocument/2006/math">
                    <m:r>
                      <m:rPr>
                        <m:nor/>
                      </m:rPr>
                      <a:rPr kumimoji="1" lang="en-US" altLang="ja-JP" sz="2400" b="0" i="0" smtClean="0">
                        <a:latin typeface="Cambria Math" panose="02040503050406030204" pitchFamily="18" charset="0"/>
                      </a:rPr>
                      <m:t>grad</m:t>
                    </m:r>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𝑇</m:t>
                        </m:r>
                      </m:e>
                      <m:sub>
                        <m:r>
                          <a:rPr kumimoji="1" lang="en-US" altLang="ja-JP" sz="2400" b="0" i="1" smtClean="0">
                            <a:latin typeface="Cambria Math" panose="02040503050406030204" pitchFamily="18" charset="0"/>
                            <a:ea typeface="Cambria Math" panose="02040503050406030204" pitchFamily="18" charset="0"/>
                          </a:rPr>
                          <m:t>𝑝</m:t>
                        </m:r>
                      </m:sub>
                    </m:sSub>
                  </m:oMath>
                </a14:m>
                <a:r>
                  <a:rPr kumimoji="1" lang="ja-JP" altLang="en-US" sz="2400" b="0" dirty="0">
                    <a:latin typeface="Cambria Math" panose="02040503050406030204" pitchFamily="18" charset="0"/>
                  </a:rPr>
                  <a:t> </a:t>
                </a:r>
              </a:p>
            </p:txBody>
          </p:sp>
        </mc:Choice>
        <mc:Fallback>
          <p:sp>
            <p:nvSpPr>
              <p:cNvPr id="6" name="テキスト ボックス 5">
                <a:extLst>
                  <a:ext uri="{FF2B5EF4-FFF2-40B4-BE49-F238E27FC236}">
                    <a16:creationId xmlns:a16="http://schemas.microsoft.com/office/drawing/2014/main" id="{A0C16F73-A225-4BA9-A218-FBDBDBEB619A}"/>
                  </a:ext>
                </a:extLst>
              </p:cNvPr>
              <p:cNvSpPr txBox="1">
                <a:spLocks noRot="1" noChangeAspect="1" noMove="1" noResize="1" noEditPoints="1" noAdjustHandles="1" noChangeArrowheads="1" noChangeShapeType="1" noTextEdit="1"/>
              </p:cNvSpPr>
              <p:nvPr/>
            </p:nvSpPr>
            <p:spPr>
              <a:xfrm>
                <a:off x="547291" y="3567701"/>
                <a:ext cx="3286284" cy="547137"/>
              </a:xfrm>
              <a:prstGeom prst="rect">
                <a:avLst/>
              </a:prstGeom>
              <a:blipFill>
                <a:blip r:embed="rId5"/>
                <a:stretch>
                  <a:fillRect l="-5751" b="-3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37ED5DD6-20C4-4050-8C8C-CC3BB6ECDAAF}"/>
                  </a:ext>
                </a:extLst>
              </p:cNvPr>
              <p:cNvSpPr txBox="1"/>
              <p:nvPr/>
            </p:nvSpPr>
            <p:spPr>
              <a:xfrm>
                <a:off x="1660602" y="4172984"/>
                <a:ext cx="5135508" cy="547137"/>
              </a:xfrm>
              <a:prstGeom prst="rect">
                <a:avLst/>
              </a:prstGeom>
              <a:noFill/>
            </p:spPr>
            <p:txBody>
              <a:bodyPr wrap="none" lIns="0" tIns="0" rIns="0" bIns="0" rtlCol="0">
                <a:spAutoFit/>
              </a:bodyPr>
              <a:lstStyle/>
              <a:p>
                <a:pPr>
                  <a:lnSpc>
                    <a:spcPct val="150000"/>
                  </a:lnSpc>
                </a:pPr>
                <a14:m>
                  <m:oMath xmlns:m="http://schemas.openxmlformats.org/officeDocument/2006/math">
                    <m:r>
                      <a:rPr kumimoji="1" lang="en-US" altLang="ja-JP" sz="2400" i="1" smtClean="0">
                        <a:latin typeface="Cambria Math" panose="02040503050406030204" pitchFamily="18" charset="0"/>
                        <a:ea typeface="Cambria Math" panose="02040503050406030204" pitchFamily="18" charset="0"/>
                      </a:rPr>
                      <m:t>⇔</m:t>
                    </m:r>
                  </m:oMath>
                </a14:m>
                <a:r>
                  <a:rPr kumimoji="1" lang="ja-JP" altLang="en-US" sz="2400" b="0" dirty="0">
                    <a:latin typeface="Cambria Math" panose="02040503050406030204" pitchFamily="18" charset="0"/>
                  </a:rPr>
                  <a:t> </a:t>
                </a:r>
                <a14:m>
                  <m:oMath xmlns:m="http://schemas.openxmlformats.org/officeDocument/2006/math">
                    <m:sSub>
                      <m:sSubPr>
                        <m:ctrlPr>
                          <a:rPr kumimoji="1" lang="en-US" altLang="ja-JP" sz="2400" b="0" i="1" dirty="0" smtClean="0">
                            <a:latin typeface="Cambria Math" panose="02040503050406030204" pitchFamily="18" charset="0"/>
                          </a:rPr>
                        </m:ctrlPr>
                      </m:sSubPr>
                      <m:e>
                        <m:d>
                          <m:dPr>
                            <m:begChr m:val="⟨"/>
                            <m:endChr m:val="⟩"/>
                            <m:ctrlPr>
                              <a:rPr kumimoji="1" lang="en-US" altLang="ja-JP" sz="2400" b="0" i="1" dirty="0" smtClean="0">
                                <a:latin typeface="Cambria Math" panose="02040503050406030204" pitchFamily="18" charset="0"/>
                              </a:rPr>
                            </m:ctrlPr>
                          </m:dPr>
                          <m:e>
                            <m:r>
                              <m:rPr>
                                <m:nor/>
                              </m:rPr>
                              <a:rPr kumimoji="1" lang="en-US" altLang="ja-JP" sz="2400">
                                <a:latin typeface="Cambria Math" panose="02040503050406030204" pitchFamily="18" charset="0"/>
                              </a:rPr>
                              <m:t>grad</m:t>
                            </m:r>
                            <m:r>
                              <a:rPr kumimoji="1" lang="en-US" altLang="ja-JP" sz="2400" i="1">
                                <a:latin typeface="Cambria Math" panose="02040503050406030204" pitchFamily="18" charset="0"/>
                              </a:rPr>
                              <m:t> </m:t>
                            </m:r>
                            <m:r>
                              <a:rPr kumimoji="1" lang="en-US" altLang="ja-JP" sz="2400" i="1">
                                <a:latin typeface="Cambria Math" panose="02040503050406030204" pitchFamily="18" charset="0"/>
                              </a:rPr>
                              <m:t>𝑓</m:t>
                            </m:r>
                            <m:d>
                              <m:dPr>
                                <m:ctrlPr>
                                  <a:rPr kumimoji="1" lang="en-US" altLang="ja-JP" sz="2400" i="1">
                                    <a:latin typeface="Cambria Math" panose="02040503050406030204" pitchFamily="18" charset="0"/>
                                  </a:rPr>
                                </m:ctrlPr>
                              </m:dPr>
                              <m:e>
                                <m:r>
                                  <a:rPr kumimoji="1" lang="en-US" altLang="ja-JP" sz="2400" b="0" i="1" smtClean="0">
                                    <a:latin typeface="Cambria Math" panose="02040503050406030204" pitchFamily="18" charset="0"/>
                                  </a:rPr>
                                  <m:t>𝑝</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𝑣</m:t>
                            </m:r>
                          </m:e>
                        </m:d>
                      </m:e>
                      <m:sub>
                        <m:r>
                          <a:rPr kumimoji="1" lang="en-US" altLang="ja-JP" sz="2400" b="0" i="1" dirty="0" smtClean="0">
                            <a:latin typeface="Cambria Math" panose="02040503050406030204" pitchFamily="18" charset="0"/>
                          </a:rPr>
                          <m:t>𝑝</m:t>
                        </m:r>
                      </m:sub>
                    </m:sSub>
                    <m:r>
                      <a:rPr kumimoji="1" lang="en-US" altLang="ja-JP" sz="2400" b="0" i="1" dirty="0" smtClean="0">
                        <a:latin typeface="Cambria Math" panose="02040503050406030204" pitchFamily="18" charset="0"/>
                      </a:rPr>
                      <m:t>≔</m:t>
                    </m:r>
                    <m:r>
                      <a:rPr kumimoji="1" lang="en-US" altLang="ja-JP" sz="2400" b="0" i="1" dirty="0" smtClean="0">
                        <a:latin typeface="Cambria Math" panose="02040503050406030204" pitchFamily="18" charset="0"/>
                      </a:rPr>
                      <m:t>𝑑𝑓</m:t>
                    </m:r>
                    <m:d>
                      <m:dPr>
                        <m:ctrlPr>
                          <a:rPr kumimoji="1" lang="en-US" altLang="ja-JP" sz="2400" b="0" i="1" dirty="0" smtClean="0">
                            <a:latin typeface="Cambria Math" panose="02040503050406030204" pitchFamily="18" charset="0"/>
                          </a:rPr>
                        </m:ctrlPr>
                      </m:dPr>
                      <m:e>
                        <m:r>
                          <a:rPr kumimoji="1" lang="en-US" altLang="ja-JP" sz="2400" b="0" i="1" dirty="0" smtClean="0">
                            <a:latin typeface="Cambria Math" panose="02040503050406030204" pitchFamily="18" charset="0"/>
                          </a:rPr>
                          <m:t>𝑣</m:t>
                        </m:r>
                      </m:e>
                    </m:d>
                    <m:r>
                      <a:rPr kumimoji="1" lang="en-US" altLang="ja-JP" sz="2400" b="0" i="1" dirty="0" smtClean="0">
                        <a:latin typeface="Cambria Math" panose="02040503050406030204" pitchFamily="18" charset="0"/>
                      </a:rPr>
                      <m:t>   (</m:t>
                    </m:r>
                    <m:r>
                      <a:rPr kumimoji="1" lang="en-US" altLang="ja-JP" sz="2400" b="0" i="1" dirty="0" smtClean="0">
                        <a:latin typeface="Cambria Math" panose="02040503050406030204" pitchFamily="18" charset="0"/>
                        <a:ea typeface="Cambria Math" panose="02040503050406030204" pitchFamily="18" charset="0"/>
                      </a:rPr>
                      <m:t>∀</m:t>
                    </m:r>
                    <m:r>
                      <a:rPr kumimoji="1" lang="en-US" altLang="ja-JP" sz="2400" b="0" i="1" dirty="0" smtClean="0">
                        <a:latin typeface="Cambria Math" panose="02040503050406030204" pitchFamily="18" charset="0"/>
                      </a:rPr>
                      <m:t>𝑣</m:t>
                    </m:r>
                    <m:r>
                      <a:rPr kumimoji="1" lang="en-US" altLang="ja-JP" sz="2400" b="0" i="1" dirty="0" smtClean="0">
                        <a:latin typeface="Cambria Math" panose="02040503050406030204" pitchFamily="18" charset="0"/>
                      </a:rPr>
                      <m:t> ∈</m:t>
                    </m:r>
                    <m:sSub>
                      <m:sSubPr>
                        <m:ctrlPr>
                          <a:rPr kumimoji="1" lang="en-US" altLang="ja-JP" sz="2400" b="0" i="1" dirty="0" smtClean="0">
                            <a:latin typeface="Cambria Math" panose="02040503050406030204" pitchFamily="18" charset="0"/>
                            <a:ea typeface="Cambria Math" panose="02040503050406030204" pitchFamily="18" charset="0"/>
                          </a:rPr>
                        </m:ctrlPr>
                      </m:sSubPr>
                      <m:e>
                        <m:r>
                          <a:rPr kumimoji="1" lang="en-US" altLang="ja-JP" sz="2400" b="0" i="1" dirty="0" smtClean="0">
                            <a:latin typeface="Cambria Math" panose="02040503050406030204" pitchFamily="18" charset="0"/>
                            <a:ea typeface="Cambria Math" panose="02040503050406030204" pitchFamily="18" charset="0"/>
                          </a:rPr>
                          <m:t>𝑇</m:t>
                        </m:r>
                      </m:e>
                      <m:sub>
                        <m:r>
                          <a:rPr kumimoji="1" lang="en-US" altLang="ja-JP" sz="2400" b="0" i="1" dirty="0" smtClean="0">
                            <a:latin typeface="Cambria Math" panose="02040503050406030204" pitchFamily="18" charset="0"/>
                            <a:ea typeface="Cambria Math" panose="02040503050406030204" pitchFamily="18" charset="0"/>
                          </a:rPr>
                          <m:t>𝑝</m:t>
                        </m:r>
                      </m:sub>
                    </m:sSub>
                    <m:r>
                      <a:rPr kumimoji="1" lang="en-US" altLang="ja-JP" sz="2400" b="0" i="1" dirty="0" smtClean="0">
                        <a:latin typeface="Cambria Math" panose="02040503050406030204" pitchFamily="18" charset="0"/>
                      </a:rPr>
                      <m:t>)</m:t>
                    </m:r>
                  </m:oMath>
                </a14:m>
                <a:endParaRPr kumimoji="1" lang="ja-JP" altLang="en-US" sz="2400" b="0" dirty="0">
                  <a:latin typeface="Cambria Math" panose="02040503050406030204" pitchFamily="18" charset="0"/>
                </a:endParaRPr>
              </a:p>
            </p:txBody>
          </p:sp>
        </mc:Choice>
        <mc:Fallback>
          <p:sp>
            <p:nvSpPr>
              <p:cNvPr id="9" name="テキスト ボックス 8">
                <a:extLst>
                  <a:ext uri="{FF2B5EF4-FFF2-40B4-BE49-F238E27FC236}">
                    <a16:creationId xmlns:a16="http://schemas.microsoft.com/office/drawing/2014/main" id="{37ED5DD6-20C4-4050-8C8C-CC3BB6ECDAAF}"/>
                  </a:ext>
                </a:extLst>
              </p:cNvPr>
              <p:cNvSpPr txBox="1">
                <a:spLocks noRot="1" noChangeAspect="1" noMove="1" noResize="1" noEditPoints="1" noAdjustHandles="1" noChangeArrowheads="1" noChangeShapeType="1" noTextEdit="1"/>
              </p:cNvSpPr>
              <p:nvPr/>
            </p:nvSpPr>
            <p:spPr>
              <a:xfrm>
                <a:off x="1660602" y="4172984"/>
                <a:ext cx="5135508" cy="547137"/>
              </a:xfrm>
              <a:prstGeom prst="rect">
                <a:avLst/>
              </a:prstGeom>
              <a:blipFill>
                <a:blip r:embed="rId6"/>
                <a:stretch>
                  <a:fillRect l="-1661" r="-1779" b="-1910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2CB6BB12-0326-4B31-BE9E-69395BDE4BF1}"/>
                  </a:ext>
                </a:extLst>
              </p:cNvPr>
              <p:cNvSpPr txBox="1"/>
              <p:nvPr/>
            </p:nvSpPr>
            <p:spPr>
              <a:xfrm>
                <a:off x="3264972" y="2776034"/>
                <a:ext cx="2497479" cy="546625"/>
              </a:xfrm>
              <a:prstGeom prst="rect">
                <a:avLst/>
              </a:prstGeom>
              <a:noFill/>
            </p:spPr>
            <p:txBody>
              <a:bodyPr wrap="none" lIns="0" tIns="0" rIns="0" bIns="0" rtlCol="0">
                <a:spAutoFit/>
              </a:bodyPr>
              <a:lstStyle/>
              <a:p>
                <a:pPr algn="l">
                  <a:lnSpc>
                    <a:spcPct val="150000"/>
                  </a:lnSpc>
                </a:pPr>
                <a14:m>
                  <m:oMath xmlns:m="http://schemas.openxmlformats.org/officeDocument/2006/math">
                    <m:sSub>
                      <m:sSubPr>
                        <m:ctrlPr>
                          <a:rPr kumimoji="1" lang="en-US" altLang="ja-JP" sz="2400" b="0" i="1" smtClean="0">
                            <a:latin typeface="Cambria Math" panose="02040503050406030204" pitchFamily="18" charset="0"/>
                          </a:rPr>
                        </m:ctrlPr>
                      </m:sSub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𝑢</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𝑣</m:t>
                            </m:r>
                          </m:e>
                        </m:d>
                      </m:e>
                      <m:sub>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rPr>
                      <m:t>≔</m:t>
                    </m:r>
                  </m:oMath>
                </a14:m>
                <a:r>
                  <a:rPr kumimoji="1" lang="ja-JP" altLang="en-US" sz="2400" b="0" dirty="0">
                    <a:latin typeface="Cambria Math" panose="02040503050406030204" pitchFamily="18" charset="0"/>
                  </a:rPr>
                  <a:t> </a:t>
                </a:r>
                <a:r>
                  <a:rPr kumimoji="1" lang="en-US" altLang="ja-JP" sz="2400" b="0" dirty="0">
                    <a:latin typeface="Cambria Math" panose="02040503050406030204" pitchFamily="18" charset="0"/>
                  </a:rPr>
                  <a:t> </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ja-JP" altLang="en-US" sz="2400" b="0" i="1" smtClean="0">
                            <a:latin typeface="Cambria Math" panose="02040503050406030204" pitchFamily="18" charset="0"/>
                          </a:rPr>
                          <m:t>𝜅𝜆</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𝑢</m:t>
                        </m:r>
                      </m:e>
                      <m:sup>
                        <m:r>
                          <a:rPr kumimoji="1" lang="ja-JP" altLang="en-US" sz="2400" b="0" i="1" smtClean="0">
                            <a:latin typeface="Cambria Math" panose="02040503050406030204" pitchFamily="18" charset="0"/>
                          </a:rPr>
                          <m:t>𝜅</m:t>
                        </m:r>
                      </m:sup>
                    </m:sSup>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𝑣</m:t>
                        </m:r>
                      </m:e>
                      <m:sup>
                        <m:r>
                          <a:rPr kumimoji="1" lang="ja-JP" altLang="en-US" sz="2400" b="0" i="1" smtClean="0">
                            <a:latin typeface="Cambria Math" panose="02040503050406030204" pitchFamily="18" charset="0"/>
                          </a:rPr>
                          <m:t>𝜆</m:t>
                        </m:r>
                      </m:sup>
                    </m:sSup>
                  </m:oMath>
                </a14:m>
                <a:endParaRPr kumimoji="1" lang="ja-JP" altLang="en-US" sz="2400" b="0" dirty="0">
                  <a:latin typeface="Cambria Math" panose="02040503050406030204" pitchFamily="18" charset="0"/>
                </a:endParaRPr>
              </a:p>
            </p:txBody>
          </p:sp>
        </mc:Choice>
        <mc:Fallback>
          <p:sp>
            <p:nvSpPr>
              <p:cNvPr id="10" name="テキスト ボックス 9">
                <a:extLst>
                  <a:ext uri="{FF2B5EF4-FFF2-40B4-BE49-F238E27FC236}">
                    <a16:creationId xmlns:a16="http://schemas.microsoft.com/office/drawing/2014/main" id="{2CB6BB12-0326-4B31-BE9E-69395BDE4BF1}"/>
                  </a:ext>
                </a:extLst>
              </p:cNvPr>
              <p:cNvSpPr txBox="1">
                <a:spLocks noRot="1" noChangeAspect="1" noMove="1" noResize="1" noEditPoints="1" noAdjustHandles="1" noChangeArrowheads="1" noChangeShapeType="1" noTextEdit="1"/>
              </p:cNvSpPr>
              <p:nvPr/>
            </p:nvSpPr>
            <p:spPr>
              <a:xfrm>
                <a:off x="3264972" y="2776034"/>
                <a:ext cx="2497479" cy="546625"/>
              </a:xfrm>
              <a:prstGeom prst="rect">
                <a:avLst/>
              </a:prstGeom>
              <a:blipFill>
                <a:blip r:embed="rId7"/>
                <a:stretch>
                  <a:fillRect r="-1711" b="-14444"/>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6424BB0A-7870-4225-BD03-D9E85E8A43EF}"/>
              </a:ext>
            </a:extLst>
          </p:cNvPr>
          <p:cNvSpPr txBox="1"/>
          <p:nvPr/>
        </p:nvSpPr>
        <p:spPr>
          <a:xfrm>
            <a:off x="492853" y="5949063"/>
            <a:ext cx="6920164" cy="498470"/>
          </a:xfrm>
          <a:prstGeom prst="rect">
            <a:avLst/>
          </a:prstGeom>
          <a:noFill/>
        </p:spPr>
        <p:txBody>
          <a:bodyPr wrap="none" lIns="0" tIns="0" rIns="0" bIns="0" rtlCol="0">
            <a:spAutoFit/>
          </a:bodyPr>
          <a:lstStyle/>
          <a:p>
            <a:pPr algn="l">
              <a:lnSpc>
                <a:spcPct val="150000"/>
              </a:lnSpc>
            </a:pPr>
            <a:r>
              <a:rPr kumimoji="1" lang="ja-JP" altLang="en-US" sz="2400" b="0" dirty="0">
                <a:latin typeface="Cambria Math" panose="02040503050406030204" pitchFamily="18" charset="0"/>
              </a:rPr>
              <a:t>問題</a:t>
            </a:r>
            <a:r>
              <a:rPr kumimoji="1" lang="en-US" altLang="ja-JP" sz="2400" b="0" dirty="0">
                <a:latin typeface="Cambria Math" panose="02040503050406030204" pitchFamily="18" charset="0"/>
              </a:rPr>
              <a:t>: </a:t>
            </a:r>
            <a:r>
              <a:rPr kumimoji="1" lang="ja-JP" altLang="en-US" sz="2400" b="0" dirty="0">
                <a:latin typeface="Cambria Math" panose="02040503050406030204" pitchFamily="18" charset="0"/>
              </a:rPr>
              <a:t>リーマン多様体上の最適化について調べよ．</a:t>
            </a:r>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BF8C285B-E577-4A1C-8AF9-294F4A89B510}"/>
                  </a:ext>
                </a:extLst>
              </p:cNvPr>
              <p:cNvSpPr txBox="1"/>
              <p:nvPr/>
            </p:nvSpPr>
            <p:spPr>
              <a:xfrm>
                <a:off x="1660602" y="4765045"/>
                <a:ext cx="3461460" cy="746743"/>
              </a:xfrm>
              <a:prstGeom prst="rect">
                <a:avLst/>
              </a:prstGeom>
              <a:noFill/>
            </p:spPr>
            <p:txBody>
              <a:bodyPr wrap="none" lIns="0" tIns="0" rIns="0" bIns="0" rtlCol="0">
                <a:spAutoFit/>
              </a:bodyPr>
              <a:lstStyle/>
              <a:p>
                <a:pPr>
                  <a:lnSpc>
                    <a:spcPct val="150000"/>
                  </a:lnSpc>
                </a:pPr>
                <a14:m>
                  <m:oMath xmlns:m="http://schemas.openxmlformats.org/officeDocument/2006/math">
                    <m:r>
                      <a:rPr kumimoji="1" lang="en-US" altLang="ja-JP" sz="2400" i="1" smtClean="0">
                        <a:latin typeface="Cambria Math" panose="02040503050406030204" pitchFamily="18" charset="0"/>
                        <a:ea typeface="Cambria Math" panose="02040503050406030204" pitchFamily="18" charset="0"/>
                      </a:rPr>
                      <m:t>⇔</m:t>
                    </m:r>
                  </m:oMath>
                </a14:m>
                <a:r>
                  <a:rPr kumimoji="1" lang="ja-JP" altLang="en-US" sz="2400" b="0" dirty="0">
                    <a:latin typeface="Cambria Math" panose="02040503050406030204" pitchFamily="18" charset="0"/>
                  </a:rPr>
                  <a:t> </a:t>
                </a:r>
                <a14:m>
                  <m:oMath xmlns:m="http://schemas.openxmlformats.org/officeDocument/2006/math">
                    <m:r>
                      <a:rPr kumimoji="1" lang="en-US" altLang="ja-JP" sz="2400" b="0" i="0" smtClean="0">
                        <a:latin typeface="Cambria Math" panose="02040503050406030204" pitchFamily="18" charset="0"/>
                      </a:rPr>
                      <m:t>(</m:t>
                    </m:r>
                    <m:r>
                      <m:rPr>
                        <m:nor/>
                      </m:rPr>
                      <a:rPr kumimoji="1" lang="en-US" altLang="ja-JP" sz="2400">
                        <a:latin typeface="Cambria Math" panose="02040503050406030204" pitchFamily="18" charset="0"/>
                      </a:rPr>
                      <m:t>grad</m:t>
                    </m:r>
                    <m:r>
                      <a:rPr kumimoji="1" lang="en-US" altLang="ja-JP" sz="2400" i="1">
                        <a:latin typeface="Cambria Math" panose="02040503050406030204" pitchFamily="18" charset="0"/>
                      </a:rPr>
                      <m:t> </m:t>
                    </m:r>
                    <m:r>
                      <a:rPr kumimoji="1" lang="en-US" altLang="ja-JP" sz="2400" i="1">
                        <a:latin typeface="Cambria Math" panose="02040503050406030204" pitchFamily="18" charset="0"/>
                      </a:rPr>
                      <m:t>𝑓</m:t>
                    </m:r>
                    <m:sSup>
                      <m:sSupPr>
                        <m:ctrlPr>
                          <a:rPr kumimoji="1" lang="en-US" altLang="ja-JP" sz="2400" b="0" i="1" smtClean="0">
                            <a:latin typeface="Cambria Math" panose="02040503050406030204" pitchFamily="18" charset="0"/>
                          </a:rPr>
                        </m:ctrlPr>
                      </m:sSupPr>
                      <m:e>
                        <m:d>
                          <m:dPr>
                            <m:ctrlPr>
                              <a:rPr kumimoji="1" lang="en-US" altLang="ja-JP" sz="2400" i="1">
                                <a:latin typeface="Cambria Math" panose="02040503050406030204" pitchFamily="18" charset="0"/>
                              </a:rPr>
                            </m:ctrlPr>
                          </m:dPr>
                          <m:e>
                            <m:r>
                              <a:rPr kumimoji="1" lang="en-US" altLang="ja-JP" sz="2400" i="1">
                                <a:latin typeface="Cambria Math" panose="02040503050406030204" pitchFamily="18" charset="0"/>
                              </a:rPr>
                              <m:t>𝑝</m:t>
                            </m:r>
                          </m:e>
                        </m:d>
                        <m:r>
                          <a:rPr kumimoji="1" lang="en-US" altLang="ja-JP" sz="2400" b="0" i="1" smtClean="0">
                            <a:latin typeface="Cambria Math" panose="02040503050406030204" pitchFamily="18" charset="0"/>
                          </a:rPr>
                          <m:t>)</m:t>
                        </m:r>
                      </m:e>
                      <m:sup>
                        <m:r>
                          <a:rPr kumimoji="1" lang="ja-JP" altLang="en-US" sz="2400" i="1" smtClean="0">
                            <a:latin typeface="Cambria Math" panose="02040503050406030204" pitchFamily="18" charset="0"/>
                          </a:rPr>
                          <m:t>𝜅</m:t>
                        </m:r>
                      </m:sup>
                    </m:sSup>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𝑔</m:t>
                        </m:r>
                      </m:e>
                      <m:sub>
                        <m:r>
                          <a:rPr kumimoji="1" lang="ja-JP" altLang="en-US" sz="2400" b="0" i="1" smtClean="0">
                            <a:latin typeface="Cambria Math" panose="02040503050406030204" pitchFamily="18" charset="0"/>
                          </a:rPr>
                          <m:t>𝜅𝜆</m:t>
                        </m:r>
                      </m:sub>
                    </m:sSub>
                    <m:r>
                      <a:rPr kumimoji="1" lang="en-US" altLang="ja-JP" sz="2400" b="0" i="1" smtClean="0">
                        <a:latin typeface="Cambria Math" panose="02040503050406030204" pitchFamily="18" charset="0"/>
                      </a:rPr>
                      <m:t>≔</m:t>
                    </m:r>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r>
                          <a:rPr kumimoji="1" lang="en-US" altLang="ja-JP" sz="2400" i="1">
                            <a:latin typeface="Cambria Math" panose="02040503050406030204" pitchFamily="18" charset="0"/>
                          </a:rPr>
                          <m:t>𝑓</m:t>
                        </m:r>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r>
                              <a:rPr kumimoji="1" lang="ja-JP" altLang="en-US" sz="2400" i="1" smtClean="0">
                                <a:latin typeface="Cambria Math" panose="02040503050406030204" pitchFamily="18" charset="0"/>
                              </a:rPr>
                              <m:t>𝜆</m:t>
                            </m:r>
                          </m:sup>
                        </m:sSup>
                      </m:den>
                    </m:f>
                  </m:oMath>
                </a14:m>
                <a:endParaRPr kumimoji="1" lang="ja-JP" altLang="en-US" sz="2400" b="0" dirty="0">
                  <a:latin typeface="Cambria Math" panose="02040503050406030204" pitchFamily="18" charset="0"/>
                </a:endParaRPr>
              </a:p>
            </p:txBody>
          </p:sp>
        </mc:Choice>
        <mc:Fallback>
          <p:sp>
            <p:nvSpPr>
              <p:cNvPr id="12" name="テキスト ボックス 11">
                <a:extLst>
                  <a:ext uri="{FF2B5EF4-FFF2-40B4-BE49-F238E27FC236}">
                    <a16:creationId xmlns:a16="http://schemas.microsoft.com/office/drawing/2014/main" id="{BF8C285B-E577-4A1C-8AF9-294F4A89B510}"/>
                  </a:ext>
                </a:extLst>
              </p:cNvPr>
              <p:cNvSpPr txBox="1">
                <a:spLocks noRot="1" noChangeAspect="1" noMove="1" noResize="1" noEditPoints="1" noAdjustHandles="1" noChangeArrowheads="1" noChangeShapeType="1" noTextEdit="1"/>
              </p:cNvSpPr>
              <p:nvPr/>
            </p:nvSpPr>
            <p:spPr>
              <a:xfrm>
                <a:off x="1660602" y="4765045"/>
                <a:ext cx="3461460" cy="746743"/>
              </a:xfrm>
              <a:prstGeom prst="rect">
                <a:avLst/>
              </a:prstGeom>
              <a:blipFill>
                <a:blip r:embed="rId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68871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780AE816-5E83-44E8-8531-81B5141829C7}"/>
                  </a:ext>
                </a:extLst>
              </p:cNvPr>
              <p:cNvSpPr txBox="1"/>
              <p:nvPr/>
            </p:nvSpPr>
            <p:spPr>
              <a:xfrm>
                <a:off x="873709" y="626395"/>
                <a:ext cx="5725735" cy="498470"/>
              </a:xfrm>
              <a:prstGeom prst="rect">
                <a:avLst/>
              </a:prstGeom>
              <a:noFill/>
            </p:spPr>
            <p:txBody>
              <a:bodyPr wrap="none" lIns="0" tIns="0" rIns="0" bIns="0" rtlCol="0">
                <a:spAutoFit/>
              </a:bodyPr>
              <a:lstStyle/>
              <a:p>
                <a:pPr algn="l">
                  <a:lnSpc>
                    <a:spcPct val="150000"/>
                  </a:lnSpc>
                </a:pPr>
                <a14:m>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ja-JP" altLang="en-US" sz="2400" b="0" i="1" smtClean="0">
                                <a:latin typeface="Cambria Math" panose="02040503050406030204" pitchFamily="18" charset="0"/>
                              </a:rPr>
                              <m:t>𝜅</m:t>
                            </m:r>
                          </m:sub>
                        </m:sSub>
                      </m:e>
                    </m:d>
                    <m:r>
                      <a:rPr kumimoji="1" lang="en-US" altLang="ja-JP" sz="2400" b="0" i="1" smtClean="0">
                        <a:latin typeface="Cambria Math" panose="02040503050406030204" pitchFamily="18" charset="0"/>
                      </a:rPr>
                      <m:t>:</m:t>
                    </m:r>
                  </m:oMath>
                </a14:m>
                <a:r>
                  <a:rPr kumimoji="1" lang="ja-JP" altLang="en-US" sz="2400" b="0" dirty="0">
                    <a:latin typeface="Cambria Math" panose="02040503050406030204" pitchFamily="18" charset="0"/>
                  </a:rPr>
                  <a:t> 共変ベクトル場（</a:t>
                </a:r>
                <a:r>
                  <a:rPr kumimoji="1" lang="en-US" altLang="ja-JP" sz="2400" b="0" dirty="0">
                    <a:latin typeface="Cambria Math" panose="02040503050406030204" pitchFamily="18" charset="0"/>
                  </a:rPr>
                  <a:t>1</a:t>
                </a:r>
                <a:r>
                  <a:rPr kumimoji="1" lang="ja-JP" altLang="en-US" sz="2400" b="0" dirty="0">
                    <a:latin typeface="Cambria Math" panose="02040503050406030204" pitchFamily="18" charset="0"/>
                  </a:rPr>
                  <a:t>次微分形式）</a:t>
                </a:r>
              </a:p>
            </p:txBody>
          </p:sp>
        </mc:Choice>
        <mc:Fallback xmlns="">
          <p:sp>
            <p:nvSpPr>
              <p:cNvPr id="2" name="テキスト ボックス 1">
                <a:extLst>
                  <a:ext uri="{FF2B5EF4-FFF2-40B4-BE49-F238E27FC236}">
                    <a16:creationId xmlns:a16="http://schemas.microsoft.com/office/drawing/2014/main" id="{780AE816-5E83-44E8-8531-81B5141829C7}"/>
                  </a:ext>
                </a:extLst>
              </p:cNvPr>
              <p:cNvSpPr txBox="1">
                <a:spLocks noRot="1" noChangeAspect="1" noMove="1" noResize="1" noEditPoints="1" noAdjustHandles="1" noChangeArrowheads="1" noChangeShapeType="1" noTextEdit="1"/>
              </p:cNvSpPr>
              <p:nvPr/>
            </p:nvSpPr>
            <p:spPr>
              <a:xfrm>
                <a:off x="873709" y="626395"/>
                <a:ext cx="5725735" cy="498470"/>
              </a:xfrm>
              <a:prstGeom prst="rect">
                <a:avLst/>
              </a:prstGeom>
              <a:blipFill>
                <a:blip r:embed="rId2"/>
                <a:stretch>
                  <a:fillRect l="-2447" r="-2340" b="-365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D5A2ED7-16D8-4327-8635-19D9A47FC4A1}"/>
                  </a:ext>
                </a:extLst>
              </p:cNvPr>
              <p:cNvSpPr txBox="1"/>
              <p:nvPr/>
            </p:nvSpPr>
            <p:spPr>
              <a:xfrm>
                <a:off x="765387" y="1617366"/>
                <a:ext cx="4172424" cy="543034"/>
              </a:xfrm>
              <a:prstGeom prst="rect">
                <a:avLst/>
              </a:prstGeom>
              <a:solidFill>
                <a:schemeClr val="accent2">
                  <a:lumMod val="20000"/>
                  <a:lumOff val="80000"/>
                </a:schemeClr>
              </a:solidFill>
            </p:spPr>
            <p:txBody>
              <a:bodyPr wrap="square" lIns="144000" tIns="0" rIns="0" bIns="0" rtlCol="0">
                <a:spAutoFit/>
              </a:bodyPr>
              <a:lstStyle/>
              <a:p>
                <a:pPr algn="l"/>
                <a14:m>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ja-JP" altLang="en-US" sz="2400" b="0" i="1" smtClean="0">
                                <a:latin typeface="Cambria Math" panose="02040503050406030204" pitchFamily="18" charset="0"/>
                              </a:rPr>
                              <m:t>𝜅</m:t>
                            </m:r>
                          </m:sub>
                        </m:sSub>
                      </m:num>
                      <m:den>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𝑥</m:t>
                            </m:r>
                          </m:e>
                          <m:sup>
                            <m:r>
                              <a:rPr kumimoji="1" lang="ja-JP" altLang="en-US" sz="2400" b="0" i="1" smtClean="0">
                                <a:latin typeface="Cambria Math" panose="02040503050406030204" pitchFamily="18" charset="0"/>
                              </a:rPr>
                              <m:t>𝜆</m:t>
                            </m:r>
                          </m:sup>
                        </m:sSup>
                      </m:den>
                    </m:f>
                    <m:r>
                      <a:rPr kumimoji="1" lang="ja-JP" altLang="en-US" sz="2400" i="1">
                        <a:latin typeface="Cambria Math" panose="02040503050406030204" pitchFamily="18" charset="0"/>
                      </a:rPr>
                      <m:t>は</m:t>
                    </m:r>
                  </m:oMath>
                </a14:m>
                <a:r>
                  <a:rPr kumimoji="1" lang="en-US" altLang="ja-JP" sz="2400" b="0" dirty="0">
                    <a:latin typeface="Cambria Math" panose="02040503050406030204" pitchFamily="18" charset="0"/>
                  </a:rPr>
                  <a:t>2</a:t>
                </a:r>
                <a:r>
                  <a:rPr kumimoji="1" lang="ja-JP" altLang="en-US" sz="2400" b="0" dirty="0">
                    <a:latin typeface="Cambria Math" panose="02040503050406030204" pitchFamily="18" charset="0"/>
                  </a:rPr>
                  <a:t>階共変テンソル場か？</a:t>
                </a:r>
              </a:p>
            </p:txBody>
          </p:sp>
        </mc:Choice>
        <mc:Fallback xmlns="">
          <p:sp>
            <p:nvSpPr>
              <p:cNvPr id="3" name="テキスト ボックス 2">
                <a:extLst>
                  <a:ext uri="{FF2B5EF4-FFF2-40B4-BE49-F238E27FC236}">
                    <a16:creationId xmlns:a16="http://schemas.microsoft.com/office/drawing/2014/main" id="{2D5A2ED7-16D8-4327-8635-19D9A47FC4A1}"/>
                  </a:ext>
                </a:extLst>
              </p:cNvPr>
              <p:cNvSpPr txBox="1">
                <a:spLocks noRot="1" noChangeAspect="1" noMove="1" noResize="1" noEditPoints="1" noAdjustHandles="1" noChangeArrowheads="1" noChangeShapeType="1" noTextEdit="1"/>
              </p:cNvSpPr>
              <p:nvPr/>
            </p:nvSpPr>
            <p:spPr>
              <a:xfrm>
                <a:off x="765387" y="1617366"/>
                <a:ext cx="4172424" cy="543034"/>
              </a:xfrm>
              <a:prstGeom prst="rect">
                <a:avLst/>
              </a:prstGeom>
              <a:blipFill>
                <a:blip r:embed="rId3"/>
                <a:stretch>
                  <a:fillRect t="-1124" r="-3363" b="-21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9CA17D3A-F830-440A-9F7A-1A0BC9CC4E61}"/>
                  </a:ext>
                </a:extLst>
              </p:cNvPr>
              <p:cNvSpPr/>
              <p:nvPr/>
            </p:nvSpPr>
            <p:spPr>
              <a:xfrm>
                <a:off x="819522" y="2386191"/>
                <a:ext cx="7173182" cy="922176"/>
              </a:xfrm>
              <a:prstGeom prst="rect">
                <a:avLst/>
              </a:prstGeom>
            </p:spPr>
            <p:txBody>
              <a:bodyPr wrap="none">
                <a:spAutoFit/>
              </a:bodyPr>
              <a:lstStyle/>
              <a:p>
                <a14:m>
                  <m:oMath xmlns:m="http://schemas.openxmlformats.org/officeDocument/2006/math">
                    <m:f>
                      <m:fPr>
                        <m:ctrlPr>
                          <a:rPr kumimoji="1" lang="en-US" altLang="ja-JP" sz="2400" i="1" smtClean="0">
                            <a:latin typeface="Cambria Math" panose="02040503050406030204" pitchFamily="18" charset="0"/>
                          </a:rPr>
                        </m:ctrlPr>
                      </m:fPr>
                      <m:num>
                        <m:r>
                          <a:rPr kumimoji="1" lang="en-US" altLang="ja-JP" sz="2400" i="1">
                            <a:latin typeface="Cambria Math" panose="02040503050406030204" pitchFamily="18" charset="0"/>
                          </a:rPr>
                          <m:t>𝜕</m:t>
                        </m:r>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𝑓</m:t>
                            </m:r>
                          </m:e>
                          <m:sub>
                            <m:r>
                              <a:rPr kumimoji="1" lang="ja-JP" altLang="en-US" sz="2400" i="1">
                                <a:latin typeface="Cambria Math" panose="02040503050406030204" pitchFamily="18" charset="0"/>
                              </a:rPr>
                              <m:t>𝜅</m:t>
                            </m:r>
                          </m:sub>
                        </m:sSub>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r>
                              <a:rPr kumimoji="1" lang="ja-JP" altLang="en-US" sz="2400" i="1">
                                <a:latin typeface="Cambria Math" panose="02040503050406030204" pitchFamily="18" charset="0"/>
                              </a:rPr>
                              <m:t>𝜆</m:t>
                            </m:r>
                          </m:sup>
                        </m:sSup>
                      </m:den>
                    </m:f>
                    <m:r>
                      <a:rPr kumimoji="1" lang="en-US" altLang="ja-JP" sz="2400" b="0" i="1" smtClean="0">
                        <a:latin typeface="Cambria Math" panose="02040503050406030204" pitchFamily="18" charset="0"/>
                      </a:rPr>
                      <m:t>=</m:t>
                    </m:r>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sSup>
                              <m:sSupPr>
                                <m:ctrlPr>
                                  <a:rPr kumimoji="1" lang="en-US" altLang="ja-JP" sz="2400" i="1">
                                    <a:latin typeface="Cambria Math" panose="02040503050406030204" pitchFamily="18" charset="0"/>
                                  </a:rPr>
                                </m:ctrlPr>
                              </m:sSupPr>
                              <m:e>
                                <m:r>
                                  <a:rPr kumimoji="1" lang="ja-JP" altLang="en-US" sz="2400" i="1" smtClean="0">
                                    <a:latin typeface="Cambria Math" panose="02040503050406030204" pitchFamily="18" charset="0"/>
                                  </a:rPr>
                                  <m:t>𝜆</m:t>
                                </m:r>
                              </m:e>
                              <m:sup>
                                <m:r>
                                  <a:rPr kumimoji="1" lang="en-US" altLang="ja-JP" sz="2400" i="1">
                                    <a:latin typeface="Cambria Math" panose="02040503050406030204" pitchFamily="18" charset="0"/>
                                  </a:rPr>
                                  <m:t>′</m:t>
                                </m:r>
                              </m:sup>
                            </m:sSup>
                          </m:sup>
                        </m:sSup>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r>
                              <a:rPr kumimoji="1" lang="ja-JP" altLang="en-US" sz="2400" i="1" smtClean="0">
                                <a:latin typeface="Cambria Math" panose="02040503050406030204" pitchFamily="18" charset="0"/>
                              </a:rPr>
                              <m:t>𝜆</m:t>
                            </m:r>
                          </m:sup>
                        </m:sSup>
                      </m:den>
                    </m:f>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sSup>
                              <m:sSupPr>
                                <m:ctrlPr>
                                  <a:rPr kumimoji="1" lang="en-US" altLang="ja-JP" sz="2400" i="1">
                                    <a:latin typeface="Cambria Math" panose="02040503050406030204" pitchFamily="18" charset="0"/>
                                  </a:rPr>
                                </m:ctrlPr>
                              </m:sSupPr>
                              <m:e>
                                <m:r>
                                  <a:rPr kumimoji="1" lang="ja-JP" altLang="en-US" sz="2400" i="1" smtClean="0">
                                    <a:latin typeface="Cambria Math" panose="02040503050406030204" pitchFamily="18" charset="0"/>
                                  </a:rPr>
                                  <m:t>𝜆</m:t>
                                </m:r>
                              </m:e>
                              <m:sup>
                                <m:r>
                                  <a:rPr kumimoji="1" lang="en-US" altLang="ja-JP" sz="2400" i="1">
                                    <a:latin typeface="Cambria Math" panose="02040503050406030204" pitchFamily="18" charset="0"/>
                                  </a:rPr>
                                  <m:t>′</m:t>
                                </m:r>
                              </m:sup>
                            </m:sSup>
                          </m:sup>
                        </m:sSup>
                      </m:den>
                    </m:f>
                  </m:oMath>
                </a14:m>
                <a:r>
                  <a:rPr kumimoji="1" lang="en-US" altLang="ja-JP" sz="2400" dirty="0"/>
                  <a:t> </a:t>
                </a:r>
                <a14:m>
                  <m:oMath xmlns:m="http://schemas.openxmlformats.org/officeDocument/2006/math">
                    <m:d>
                      <m:dPr>
                        <m:ctrlPr>
                          <a:rPr kumimoji="1" lang="en-US" altLang="ja-JP" sz="2400" i="1" smtClean="0">
                            <a:latin typeface="Cambria Math" panose="02040503050406030204" pitchFamily="18" charset="0"/>
                          </a:rPr>
                        </m:ctrlPr>
                      </m:dPr>
                      <m:e>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sSup>
                                  <m:sSupPr>
                                    <m:ctrlPr>
                                      <a:rPr kumimoji="1" lang="en-US" altLang="ja-JP" sz="2400" i="1">
                                        <a:latin typeface="Cambria Math" panose="02040503050406030204" pitchFamily="18" charset="0"/>
                                      </a:rPr>
                                    </m:ctrlPr>
                                  </m:sSupPr>
                                  <m:e>
                                    <m:r>
                                      <a:rPr kumimoji="1" lang="ja-JP" altLang="en-US" sz="2400" i="1" smtClean="0">
                                        <a:latin typeface="Cambria Math" panose="02040503050406030204" pitchFamily="18" charset="0"/>
                                      </a:rPr>
                                      <m:t>𝜅</m:t>
                                    </m:r>
                                  </m:e>
                                  <m:sup>
                                    <m:r>
                                      <a:rPr kumimoji="1" lang="en-US" altLang="ja-JP" sz="2400" i="1">
                                        <a:latin typeface="Cambria Math" panose="02040503050406030204" pitchFamily="18" charset="0"/>
                                      </a:rPr>
                                      <m:t>′</m:t>
                                    </m:r>
                                  </m:sup>
                                </m:sSup>
                              </m:sup>
                            </m:sSup>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r>
                                  <a:rPr kumimoji="1" lang="ja-JP" altLang="en-US" sz="2400" i="1" smtClean="0">
                                    <a:latin typeface="Cambria Math" panose="02040503050406030204" pitchFamily="18" charset="0"/>
                                  </a:rPr>
                                  <m:t>𝜅</m:t>
                                </m:r>
                              </m:sup>
                            </m:sSup>
                          </m:den>
                        </m:f>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𝑓</m:t>
                            </m:r>
                          </m:e>
                          <m:sub>
                            <m:sSup>
                              <m:sSupPr>
                                <m:ctrlPr>
                                  <a:rPr kumimoji="1" lang="en-US" altLang="ja-JP" sz="2400" i="1">
                                    <a:latin typeface="Cambria Math" panose="02040503050406030204" pitchFamily="18" charset="0"/>
                                  </a:rPr>
                                </m:ctrlPr>
                              </m:sSupPr>
                              <m:e>
                                <m:r>
                                  <a:rPr kumimoji="1" lang="ja-JP" altLang="en-US" sz="2400" i="1" smtClean="0">
                                    <a:latin typeface="Cambria Math" panose="02040503050406030204" pitchFamily="18" charset="0"/>
                                  </a:rPr>
                                  <m:t>𝜅</m:t>
                                </m:r>
                              </m:e>
                              <m:sup>
                                <m:r>
                                  <a:rPr kumimoji="1" lang="en-US" altLang="ja-JP" sz="2400" i="1">
                                    <a:latin typeface="Cambria Math" panose="02040503050406030204" pitchFamily="18" charset="0"/>
                                  </a:rPr>
                                  <m:t>′</m:t>
                                </m:r>
                              </m:sup>
                            </m:sSup>
                          </m:sub>
                        </m:sSub>
                      </m:e>
                    </m:d>
                    <m:r>
                      <a:rPr kumimoji="1" lang="en-US" altLang="ja-JP" sz="2400" b="0" i="1" smtClean="0">
                        <a:latin typeface="Cambria Math" panose="02040503050406030204" pitchFamily="18" charset="0"/>
                      </a:rPr>
                      <m:t>=</m:t>
                    </m:r>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sSup>
                              <m:sSupPr>
                                <m:ctrlPr>
                                  <a:rPr kumimoji="1" lang="en-US" altLang="ja-JP" sz="2400" i="1">
                                    <a:latin typeface="Cambria Math" panose="02040503050406030204" pitchFamily="18" charset="0"/>
                                  </a:rPr>
                                </m:ctrlPr>
                              </m:sSupPr>
                              <m:e>
                                <m:r>
                                  <a:rPr kumimoji="1" lang="ja-JP" altLang="en-US" sz="2400" i="1">
                                    <a:latin typeface="Cambria Math" panose="02040503050406030204" pitchFamily="18" charset="0"/>
                                  </a:rPr>
                                  <m:t>𝜆</m:t>
                                </m:r>
                              </m:e>
                              <m:sup>
                                <m:r>
                                  <a:rPr kumimoji="1" lang="en-US" altLang="ja-JP" sz="2400" i="1">
                                    <a:latin typeface="Cambria Math" panose="02040503050406030204" pitchFamily="18" charset="0"/>
                                  </a:rPr>
                                  <m:t>′</m:t>
                                </m:r>
                              </m:sup>
                            </m:sSup>
                          </m:sup>
                        </m:sSup>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r>
                              <a:rPr kumimoji="1" lang="ja-JP" altLang="en-US" sz="2400" i="1">
                                <a:latin typeface="Cambria Math" panose="02040503050406030204" pitchFamily="18" charset="0"/>
                              </a:rPr>
                              <m:t>𝜆</m:t>
                            </m:r>
                          </m:sup>
                        </m:sSup>
                      </m:den>
                    </m:f>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sSup>
                              <m:sSupPr>
                                <m:ctrlPr>
                                  <a:rPr kumimoji="1" lang="en-US" altLang="ja-JP" sz="2400" i="1">
                                    <a:latin typeface="Cambria Math" panose="02040503050406030204" pitchFamily="18" charset="0"/>
                                  </a:rPr>
                                </m:ctrlPr>
                              </m:sSupPr>
                              <m:e>
                                <m:r>
                                  <a:rPr kumimoji="1" lang="ja-JP" altLang="en-US" sz="2400" i="1">
                                    <a:latin typeface="Cambria Math" panose="02040503050406030204" pitchFamily="18" charset="0"/>
                                  </a:rPr>
                                  <m:t>𝜅</m:t>
                                </m:r>
                              </m:e>
                              <m:sup>
                                <m:r>
                                  <a:rPr kumimoji="1" lang="en-US" altLang="ja-JP" sz="2400" i="1">
                                    <a:latin typeface="Cambria Math" panose="02040503050406030204" pitchFamily="18" charset="0"/>
                                  </a:rPr>
                                  <m:t>′</m:t>
                                </m:r>
                              </m:sup>
                            </m:sSup>
                          </m:sup>
                        </m:sSup>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r>
                              <a:rPr kumimoji="1" lang="ja-JP" altLang="en-US" sz="2400" i="1">
                                <a:latin typeface="Cambria Math" panose="02040503050406030204" pitchFamily="18" charset="0"/>
                              </a:rPr>
                              <m:t>𝜅</m:t>
                            </m:r>
                          </m:sup>
                        </m:sSup>
                      </m:den>
                    </m:f>
                  </m:oMath>
                </a14:m>
                <a:r>
                  <a:rPr kumimoji="1" lang="en-US" altLang="ja-JP" sz="2400" dirty="0"/>
                  <a:t> </a:t>
                </a:r>
                <a14:m>
                  <m:oMath xmlns:m="http://schemas.openxmlformats.org/officeDocument/2006/math">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𝑓</m:t>
                            </m:r>
                          </m:e>
                          <m:sub>
                            <m:sSup>
                              <m:sSupPr>
                                <m:ctrlPr>
                                  <a:rPr kumimoji="1" lang="en-US" altLang="ja-JP" sz="2400" i="1">
                                    <a:latin typeface="Cambria Math" panose="02040503050406030204" pitchFamily="18" charset="0"/>
                                  </a:rPr>
                                </m:ctrlPr>
                              </m:sSupPr>
                              <m:e>
                                <m:r>
                                  <a:rPr kumimoji="1" lang="ja-JP" altLang="en-US" sz="2400" i="1" smtClean="0">
                                    <a:latin typeface="Cambria Math" panose="02040503050406030204" pitchFamily="18" charset="0"/>
                                  </a:rPr>
                                  <m:t>𝜅</m:t>
                                </m:r>
                              </m:e>
                              <m:sup>
                                <m:r>
                                  <a:rPr kumimoji="1" lang="en-US" altLang="ja-JP" sz="2400" i="1">
                                    <a:latin typeface="Cambria Math" panose="02040503050406030204" pitchFamily="18" charset="0"/>
                                  </a:rPr>
                                  <m:t>′</m:t>
                                </m:r>
                              </m:sup>
                            </m:sSup>
                          </m:sub>
                        </m:sSub>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sSup>
                              <m:sSupPr>
                                <m:ctrlPr>
                                  <a:rPr kumimoji="1" lang="en-US" altLang="ja-JP" sz="2400" i="1">
                                    <a:latin typeface="Cambria Math" panose="02040503050406030204" pitchFamily="18" charset="0"/>
                                  </a:rPr>
                                </m:ctrlPr>
                              </m:sSupPr>
                              <m:e>
                                <m:r>
                                  <a:rPr kumimoji="1" lang="ja-JP" altLang="en-US" sz="2400" i="1" smtClean="0">
                                    <a:latin typeface="Cambria Math" panose="02040503050406030204" pitchFamily="18" charset="0"/>
                                  </a:rPr>
                                  <m:t>𝜆</m:t>
                                </m:r>
                              </m:e>
                              <m:sup>
                                <m:r>
                                  <a:rPr kumimoji="1" lang="en-US" altLang="ja-JP" sz="2400" i="1">
                                    <a:latin typeface="Cambria Math" panose="02040503050406030204" pitchFamily="18" charset="0"/>
                                  </a:rPr>
                                  <m:t>′</m:t>
                                </m:r>
                              </m:sup>
                            </m:sSup>
                          </m:sup>
                        </m:sSup>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sSup>
                          <m:sSupPr>
                            <m:ctrlPr>
                              <a:rPr kumimoji="1" lang="en-US" altLang="ja-JP" sz="2400" b="0" i="1" smtClean="0">
                                <a:latin typeface="Cambria Math" panose="02040503050406030204" pitchFamily="18" charset="0"/>
                              </a:rPr>
                            </m:ctrlPr>
                          </m:sSupPr>
                          <m:e>
                            <m:r>
                              <a:rPr kumimoji="1" lang="ja-JP" altLang="en-US" sz="2400" b="0" i="1" smtClean="0">
                                <a:latin typeface="Cambria Math" panose="02040503050406030204" pitchFamily="18" charset="0"/>
                              </a:rPr>
                              <m:t>𝜅</m:t>
                            </m:r>
                          </m:e>
                          <m:sup>
                            <m:r>
                              <a:rPr kumimoji="1" lang="en-US" altLang="ja-JP" sz="2400" b="0" i="1" smtClean="0">
                                <a:latin typeface="Cambria Math" panose="02040503050406030204" pitchFamily="18" charset="0"/>
                              </a:rPr>
                              <m:t>′</m:t>
                            </m:r>
                          </m:sup>
                        </m:sSup>
                      </m:sub>
                    </m:sSub>
                    <m:f>
                      <m:fPr>
                        <m:ctrlPr>
                          <a:rPr kumimoji="1" lang="en-US" altLang="ja-JP" sz="2400" i="1">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i="1">
                                <a:latin typeface="Cambria Math" panose="02040503050406030204" pitchFamily="18" charset="0"/>
                              </a:rPr>
                              <m:t>𝜕</m:t>
                            </m:r>
                          </m:e>
                          <m:sup>
                            <m:r>
                              <a:rPr kumimoji="1" lang="en-US" altLang="ja-JP" sz="2400" b="0" i="1" smtClean="0">
                                <a:latin typeface="Cambria Math" panose="02040503050406030204" pitchFamily="18" charset="0"/>
                              </a:rPr>
                              <m:t>2</m:t>
                            </m:r>
                          </m:sup>
                        </m:sSup>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𝑥</m:t>
                            </m:r>
                          </m:e>
                          <m:sup>
                            <m:sSup>
                              <m:sSupPr>
                                <m:ctrlPr>
                                  <a:rPr kumimoji="1" lang="en-US" altLang="ja-JP" sz="2400" b="0" i="1" smtClean="0">
                                    <a:latin typeface="Cambria Math" panose="02040503050406030204" pitchFamily="18" charset="0"/>
                                  </a:rPr>
                                </m:ctrlPr>
                              </m:sSupPr>
                              <m:e>
                                <m:r>
                                  <a:rPr kumimoji="1" lang="ja-JP" altLang="en-US" sz="2400" b="0" i="1" smtClean="0">
                                    <a:latin typeface="Cambria Math" panose="02040503050406030204" pitchFamily="18" charset="0"/>
                                  </a:rPr>
                                  <m:t>𝜅</m:t>
                                </m:r>
                              </m:e>
                              <m:sup>
                                <m:r>
                                  <a:rPr kumimoji="1" lang="en-US" altLang="ja-JP" sz="2400" b="0" i="1" smtClean="0">
                                    <a:latin typeface="Cambria Math" panose="02040503050406030204" pitchFamily="18" charset="0"/>
                                  </a:rPr>
                                  <m:t>′</m:t>
                                </m:r>
                              </m:sup>
                            </m:sSup>
                          </m:sup>
                        </m:sSup>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r>
                              <a:rPr kumimoji="1" lang="ja-JP" altLang="en-US" sz="2400" i="1" smtClean="0">
                                <a:latin typeface="Cambria Math" panose="02040503050406030204" pitchFamily="18" charset="0"/>
                              </a:rPr>
                              <m:t>𝜅</m:t>
                            </m:r>
                          </m:sup>
                        </m:sSup>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r>
                              <a:rPr kumimoji="1" lang="ja-JP" altLang="en-US" sz="2400" i="1">
                                <a:latin typeface="Cambria Math" panose="02040503050406030204" pitchFamily="18" charset="0"/>
                              </a:rPr>
                              <m:t>𝜆</m:t>
                            </m:r>
                          </m:sup>
                        </m:sSup>
                      </m:den>
                    </m:f>
                  </m:oMath>
                </a14:m>
                <a:endParaRPr lang="ja-JP" altLang="en-US" sz="2400" dirty="0"/>
              </a:p>
            </p:txBody>
          </p:sp>
        </mc:Choice>
        <mc:Fallback xmlns="">
          <p:sp>
            <p:nvSpPr>
              <p:cNvPr id="4" name="正方形/長方形 3">
                <a:extLst>
                  <a:ext uri="{FF2B5EF4-FFF2-40B4-BE49-F238E27FC236}">
                    <a16:creationId xmlns:a16="http://schemas.microsoft.com/office/drawing/2014/main" id="{9CA17D3A-F830-440A-9F7A-1A0BC9CC4E61}"/>
                  </a:ext>
                </a:extLst>
              </p:cNvPr>
              <p:cNvSpPr>
                <a:spLocks noRot="1" noChangeAspect="1" noMove="1" noResize="1" noEditPoints="1" noAdjustHandles="1" noChangeArrowheads="1" noChangeShapeType="1" noTextEdit="1"/>
              </p:cNvSpPr>
              <p:nvPr/>
            </p:nvSpPr>
            <p:spPr>
              <a:xfrm>
                <a:off x="819522" y="2386191"/>
                <a:ext cx="7173182" cy="922176"/>
              </a:xfrm>
              <a:prstGeom prst="rect">
                <a:avLst/>
              </a:prstGeom>
              <a:blipFill>
                <a:blip r:embed="rId4"/>
                <a:stretch>
                  <a:fillRect/>
                </a:stretch>
              </a:blipFill>
            </p:spPr>
            <p:txBody>
              <a:bodyPr/>
              <a:lstStyle/>
              <a:p>
                <a:r>
                  <a:rPr lang="ja-JP" altLang="en-US">
                    <a:noFill/>
                  </a:rPr>
                  <a:t> </a:t>
                </a:r>
              </a:p>
            </p:txBody>
          </p:sp>
        </mc:Fallback>
      </mc:AlternateContent>
      <p:grpSp>
        <p:nvGrpSpPr>
          <p:cNvPr id="10" name="グループ化 9">
            <a:extLst>
              <a:ext uri="{FF2B5EF4-FFF2-40B4-BE49-F238E27FC236}">
                <a16:creationId xmlns:a16="http://schemas.microsoft.com/office/drawing/2014/main" id="{389F9C79-BDB9-4CC3-BD40-7BACB313094D}"/>
              </a:ext>
            </a:extLst>
          </p:cNvPr>
          <p:cNvGrpSpPr/>
          <p:nvPr/>
        </p:nvGrpSpPr>
        <p:grpSpPr>
          <a:xfrm>
            <a:off x="772314" y="3909393"/>
            <a:ext cx="7966622" cy="846398"/>
            <a:chOff x="765387" y="3739589"/>
            <a:chExt cx="7966622" cy="846398"/>
          </a:xfrm>
        </p:grpSpPr>
        <p:sp>
          <p:nvSpPr>
            <p:cNvPr id="9" name="正方形/長方形 8">
              <a:extLst>
                <a:ext uri="{FF2B5EF4-FFF2-40B4-BE49-F238E27FC236}">
                  <a16:creationId xmlns:a16="http://schemas.microsoft.com/office/drawing/2014/main" id="{50CE97C0-0FD3-468F-AA0A-2B5BE886188D}"/>
                </a:ext>
              </a:extLst>
            </p:cNvPr>
            <p:cNvSpPr/>
            <p:nvPr/>
          </p:nvSpPr>
          <p:spPr>
            <a:xfrm>
              <a:off x="765387" y="3799321"/>
              <a:ext cx="7912486" cy="78666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967E052-C085-4CFF-AD24-21918C330F43}"/>
                    </a:ext>
                  </a:extLst>
                </p:cNvPr>
                <p:cNvSpPr txBox="1"/>
                <p:nvPr/>
              </p:nvSpPr>
              <p:spPr>
                <a:xfrm>
                  <a:off x="819522" y="3739589"/>
                  <a:ext cx="7912487" cy="746743"/>
                </a:xfrm>
                <a:prstGeom prst="rect">
                  <a:avLst/>
                </a:prstGeom>
                <a:noFill/>
              </p:spPr>
              <p:txBody>
                <a:bodyPr wrap="none" lIns="0" tIns="0" rIns="0" bIns="0" rtlCol="0">
                  <a:spAutoFit/>
                </a:bodyPr>
                <a:lstStyle/>
                <a:p>
                  <a:pPr>
                    <a:lnSpc>
                      <a:spcPct val="150000"/>
                    </a:lnSpc>
                  </a:pPr>
                  <a:r>
                    <a:rPr kumimoji="1" lang="en-US" altLang="ja-JP" sz="2400" b="0" dirty="0" err="1"/>
                    <a:t>Lem</a:t>
                  </a:r>
                  <a:r>
                    <a:rPr kumimoji="1" lang="en-US" altLang="ja-JP" sz="2400" b="0" dirty="0">
                      <a:latin typeface="Cambria Math" panose="02040503050406030204" pitchFamily="18" charset="0"/>
                    </a:rPr>
                    <a:t>.  </a:t>
                  </a:r>
                  <a14:m>
                    <m:oMath xmlns:m="http://schemas.openxmlformats.org/officeDocument/2006/math">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𝑓</m:t>
                              </m:r>
                            </m:e>
                            <m:sub>
                              <m:r>
                                <a:rPr kumimoji="1" lang="ja-JP" altLang="en-US" sz="2400" i="1">
                                  <a:latin typeface="Cambria Math" panose="02040503050406030204" pitchFamily="18" charset="0"/>
                                </a:rPr>
                                <m:t>𝜅</m:t>
                              </m:r>
                            </m:sub>
                          </m:sSub>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r>
                                <a:rPr kumimoji="1" lang="ja-JP" altLang="en-US" sz="2400" i="1">
                                  <a:latin typeface="Cambria Math" panose="02040503050406030204" pitchFamily="18" charset="0"/>
                                </a:rPr>
                                <m:t>𝜆</m:t>
                              </m:r>
                            </m:sup>
                          </m:sSup>
                        </m:den>
                      </m:f>
                      <m:r>
                        <a:rPr kumimoji="1" lang="en-US" altLang="ja-JP" sz="2400" b="0" i="1" smtClean="0">
                          <a:latin typeface="Cambria Math" panose="02040503050406030204" pitchFamily="18" charset="0"/>
                        </a:rPr>
                        <m:t>−</m:t>
                      </m:r>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𝑓</m:t>
                              </m:r>
                            </m:e>
                            <m:sub>
                              <m:r>
                                <a:rPr kumimoji="1" lang="ja-JP" altLang="en-US" sz="2400" i="1" smtClean="0">
                                  <a:latin typeface="Cambria Math" panose="02040503050406030204" pitchFamily="18" charset="0"/>
                                </a:rPr>
                                <m:t>𝜆</m:t>
                              </m:r>
                            </m:sub>
                          </m:sSub>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r>
                                <a:rPr kumimoji="1" lang="ja-JP" altLang="en-US" sz="2400" i="1" smtClean="0">
                                  <a:latin typeface="Cambria Math" panose="02040503050406030204" pitchFamily="18" charset="0"/>
                                </a:rPr>
                                <m:t>𝜅</m:t>
                              </m:r>
                            </m:sup>
                          </m:sSup>
                        </m:den>
                      </m:f>
                    </m:oMath>
                  </a14:m>
                  <a:r>
                    <a:rPr kumimoji="1" lang="ja-JP" altLang="en-US" sz="2400" b="0" dirty="0">
                      <a:latin typeface="Cambria Math" panose="02040503050406030204" pitchFamily="18" charset="0"/>
                    </a:rPr>
                    <a:t> は交代</a:t>
                  </a:r>
                  <a:r>
                    <a:rPr kumimoji="1" lang="en-US" altLang="ja-JP" sz="2400" b="0" dirty="0">
                      <a:latin typeface="Cambria Math" panose="02040503050406030204" pitchFamily="18" charset="0"/>
                    </a:rPr>
                    <a:t>2</a:t>
                  </a:r>
                  <a:r>
                    <a:rPr kumimoji="1" lang="ja-JP" altLang="en-US" sz="2400" b="0" dirty="0">
                      <a:latin typeface="Cambria Math" panose="02040503050406030204" pitchFamily="18" charset="0"/>
                    </a:rPr>
                    <a:t>階共変テンソル場（</a:t>
                  </a:r>
                  <a:r>
                    <a:rPr kumimoji="1" lang="en-US" altLang="ja-JP" sz="2400" b="0" dirty="0">
                      <a:latin typeface="Cambria Math" panose="02040503050406030204" pitchFamily="18" charset="0"/>
                    </a:rPr>
                    <a:t>2</a:t>
                  </a:r>
                  <a:r>
                    <a:rPr kumimoji="1" lang="ja-JP" altLang="en-US" sz="2400" b="0" dirty="0">
                      <a:latin typeface="Cambria Math" panose="02040503050406030204" pitchFamily="18" charset="0"/>
                    </a:rPr>
                    <a:t>次微分形式）</a:t>
                  </a:r>
                </a:p>
              </p:txBody>
            </p:sp>
          </mc:Choice>
          <mc:Fallback xmlns="">
            <p:sp>
              <p:nvSpPr>
                <p:cNvPr id="6" name="テキスト ボックス 5">
                  <a:extLst>
                    <a:ext uri="{FF2B5EF4-FFF2-40B4-BE49-F238E27FC236}">
                      <a16:creationId xmlns:a16="http://schemas.microsoft.com/office/drawing/2014/main" id="{2967E052-C085-4CFF-AD24-21918C330F43}"/>
                    </a:ext>
                  </a:extLst>
                </p:cNvPr>
                <p:cNvSpPr txBox="1">
                  <a:spLocks noRot="1" noChangeAspect="1" noMove="1" noResize="1" noEditPoints="1" noAdjustHandles="1" noChangeArrowheads="1" noChangeShapeType="1" noTextEdit="1"/>
                </p:cNvSpPr>
                <p:nvPr/>
              </p:nvSpPr>
              <p:spPr>
                <a:xfrm>
                  <a:off x="819522" y="3739589"/>
                  <a:ext cx="7912487" cy="746743"/>
                </a:xfrm>
                <a:prstGeom prst="rect">
                  <a:avLst/>
                </a:prstGeom>
                <a:blipFill>
                  <a:blip r:embed="rId5"/>
                  <a:stretch>
                    <a:fillRect l="-2388" r="-847" b="-14634"/>
                  </a:stretch>
                </a:blipFill>
              </p:spPr>
              <p:txBody>
                <a:bodyPr/>
                <a:lstStyle/>
                <a:p>
                  <a:r>
                    <a:rPr lang="ja-JP" altLang="en-US">
                      <a:noFill/>
                    </a:rPr>
                    <a:t> </a:t>
                  </a:r>
                </a:p>
              </p:txBody>
            </p:sp>
          </mc:Fallback>
        </mc:AlternateContent>
      </p:grpSp>
      <p:grpSp>
        <p:nvGrpSpPr>
          <p:cNvPr id="11" name="グループ化 10">
            <a:extLst>
              <a:ext uri="{FF2B5EF4-FFF2-40B4-BE49-F238E27FC236}">
                <a16:creationId xmlns:a16="http://schemas.microsoft.com/office/drawing/2014/main" id="{6F184B3D-6DF3-420E-8C4B-9B4F2734A904}"/>
              </a:ext>
            </a:extLst>
          </p:cNvPr>
          <p:cNvGrpSpPr/>
          <p:nvPr/>
        </p:nvGrpSpPr>
        <p:grpSpPr>
          <a:xfrm>
            <a:off x="6096153" y="1259724"/>
            <a:ext cx="2804161" cy="994759"/>
            <a:chOff x="6089226" y="1444332"/>
            <a:chExt cx="2804161" cy="994759"/>
          </a:xfrm>
        </p:grpSpPr>
        <p:sp>
          <p:nvSpPr>
            <p:cNvPr id="5" name="テキスト ボックス 4">
              <a:extLst>
                <a:ext uri="{FF2B5EF4-FFF2-40B4-BE49-F238E27FC236}">
                  <a16:creationId xmlns:a16="http://schemas.microsoft.com/office/drawing/2014/main" id="{80CC1AD0-912D-4B93-B1B1-39107BA32DD7}"/>
                </a:ext>
              </a:extLst>
            </p:cNvPr>
            <p:cNvSpPr txBox="1"/>
            <p:nvPr/>
          </p:nvSpPr>
          <p:spPr>
            <a:xfrm>
              <a:off x="6269796" y="1594410"/>
              <a:ext cx="2462213" cy="738664"/>
            </a:xfrm>
            <a:prstGeom prst="rect">
              <a:avLst/>
            </a:prstGeom>
            <a:noFill/>
          </p:spPr>
          <p:txBody>
            <a:bodyPr wrap="none" lIns="0" tIns="0" rIns="0" bIns="0" rtlCol="0">
              <a:spAutoFit/>
            </a:bodyPr>
            <a:lstStyle/>
            <a:p>
              <a:pPr algn="l"/>
              <a:r>
                <a:rPr kumimoji="1" lang="ja-JP" altLang="en-US" sz="2400" b="0" dirty="0">
                  <a:latin typeface="Cambria Math" panose="02040503050406030204" pitchFamily="18" charset="0"/>
                </a:rPr>
                <a:t>この項のおかげで</a:t>
              </a:r>
              <a:endParaRPr kumimoji="1" lang="en-US" altLang="ja-JP" sz="2400" b="0" dirty="0">
                <a:latin typeface="Cambria Math" panose="02040503050406030204" pitchFamily="18" charset="0"/>
              </a:endParaRPr>
            </a:p>
            <a:p>
              <a:pPr algn="l"/>
              <a:r>
                <a:rPr kumimoji="1" lang="ja-JP" altLang="en-US" sz="2400" dirty="0">
                  <a:latin typeface="Cambria Math" panose="02040503050406030204" pitchFamily="18" charset="0"/>
                </a:rPr>
                <a:t>そうでない</a:t>
              </a:r>
              <a:endParaRPr kumimoji="1" lang="ja-JP" altLang="en-US" sz="2400" b="0" dirty="0">
                <a:latin typeface="Cambria Math" panose="02040503050406030204" pitchFamily="18" charset="0"/>
              </a:endParaRPr>
            </a:p>
          </p:txBody>
        </p:sp>
        <p:sp>
          <p:nvSpPr>
            <p:cNvPr id="7" name="吹き出し: 角を丸めた四角形 6">
              <a:extLst>
                <a:ext uri="{FF2B5EF4-FFF2-40B4-BE49-F238E27FC236}">
                  <a16:creationId xmlns:a16="http://schemas.microsoft.com/office/drawing/2014/main" id="{947A51CF-5C4D-4160-A680-179A3AFB7C97}"/>
                </a:ext>
              </a:extLst>
            </p:cNvPr>
            <p:cNvSpPr/>
            <p:nvPr/>
          </p:nvSpPr>
          <p:spPr>
            <a:xfrm>
              <a:off x="6089226" y="1444332"/>
              <a:ext cx="2804161" cy="994759"/>
            </a:xfrm>
            <a:prstGeom prst="wedgeRoundRectCallout">
              <a:avLst>
                <a:gd name="adj1" fmla="val 6607"/>
                <a:gd name="adj2" fmla="val 67010"/>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7F2D1A2E-5E71-4FD1-BD97-D238569B5C8D}"/>
                  </a:ext>
                </a:extLst>
              </p:cNvPr>
              <p:cNvSpPr/>
              <p:nvPr/>
            </p:nvSpPr>
            <p:spPr>
              <a:xfrm>
                <a:off x="6599444" y="235019"/>
                <a:ext cx="2421753" cy="628570"/>
              </a:xfrm>
              <a:prstGeom prst="rect">
                <a:avLst/>
              </a:prstGeom>
            </p:spPr>
            <p:txBody>
              <a:bodyPr wrap="none">
                <a:spAutoFit/>
              </a:bodyPr>
              <a:lstStyle/>
              <a:p>
                <a:r>
                  <a:rPr kumimoji="1" lang="ja-JP" altLang="en-US" sz="2000" b="0" dirty="0">
                    <a:latin typeface="+mn-ea"/>
                  </a:rPr>
                  <a:t>変換</a:t>
                </a:r>
                <a14:m>
                  <m:oMath xmlns:m="http://schemas.openxmlformats.org/officeDocument/2006/math">
                    <m:r>
                      <a:rPr kumimoji="1" lang="ja-JP" altLang="en-US" sz="2000" b="0" i="1" smtClean="0">
                        <a:latin typeface="Cambria Math" panose="02040503050406030204" pitchFamily="18" charset="0"/>
                      </a:rPr>
                      <m:t>則</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en-US" altLang="ja-JP" sz="2000" b="0" i="1" smtClean="0">
                            <a:latin typeface="Cambria Math" panose="02040503050406030204" pitchFamily="18" charset="0"/>
                            <a:ea typeface="Cambria Math" panose="02040503050406030204" pitchFamily="18" charset="0"/>
                          </a:rPr>
                          <m:t>𝑓</m:t>
                        </m:r>
                      </m:e>
                      <m:sub>
                        <m:r>
                          <a:rPr kumimoji="1" lang="ja-JP" altLang="en-US" sz="2000" b="0" i="1" smtClean="0">
                            <a:latin typeface="Cambria Math" panose="02040503050406030204" pitchFamily="18" charset="0"/>
                            <a:ea typeface="Cambria Math" panose="02040503050406030204" pitchFamily="18" charset="0"/>
                          </a:rPr>
                          <m:t>𝜅</m:t>
                        </m:r>
                      </m:sub>
                    </m:sSub>
                    <m:r>
                      <a:rPr kumimoji="1" lang="en-US" altLang="ja-JP" sz="2000" b="0" i="1" smtClean="0">
                        <a:latin typeface="Cambria Math" panose="02040503050406030204" pitchFamily="18" charset="0"/>
                      </a:rPr>
                      <m:t>=</m:t>
                    </m:r>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𝑥</m:t>
                            </m:r>
                          </m:e>
                          <m:sup>
                            <m:sSup>
                              <m:sSupPr>
                                <m:ctrlPr>
                                  <a:rPr kumimoji="1" lang="en-US" altLang="ja-JP" sz="2000" i="1">
                                    <a:latin typeface="Cambria Math" panose="02040503050406030204" pitchFamily="18" charset="0"/>
                                  </a:rPr>
                                </m:ctrlPr>
                              </m:sSupPr>
                              <m:e>
                                <m:r>
                                  <a:rPr kumimoji="1" lang="ja-JP" altLang="en-US" sz="2000" i="1">
                                    <a:latin typeface="Cambria Math" panose="02040503050406030204" pitchFamily="18" charset="0"/>
                                  </a:rPr>
                                  <m:t>𝜅</m:t>
                                </m:r>
                              </m:e>
                              <m:sup>
                                <m:r>
                                  <a:rPr kumimoji="1" lang="en-US" altLang="ja-JP" sz="2000" i="1">
                                    <a:latin typeface="Cambria Math" panose="02040503050406030204" pitchFamily="18" charset="0"/>
                                  </a:rPr>
                                  <m:t>′</m:t>
                                </m:r>
                              </m:sup>
                            </m:sSup>
                          </m:sup>
                        </m:sSup>
                      </m:num>
                      <m:den>
                        <m: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𝑥</m:t>
                            </m:r>
                          </m:e>
                          <m:sup>
                            <m:r>
                              <a:rPr kumimoji="1" lang="ja-JP" altLang="en-US" sz="2000" i="1">
                                <a:latin typeface="Cambria Math" panose="02040503050406030204" pitchFamily="18" charset="0"/>
                              </a:rPr>
                              <m:t>𝜅</m:t>
                            </m:r>
                          </m:sup>
                        </m:sSup>
                      </m:den>
                    </m:f>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sSup>
                          <m:sSupPr>
                            <m:ctrlPr>
                              <a:rPr kumimoji="1" lang="en-US" altLang="ja-JP" sz="2000" b="0" i="1" smtClean="0">
                                <a:latin typeface="Cambria Math" panose="02040503050406030204" pitchFamily="18" charset="0"/>
                              </a:rPr>
                            </m:ctrlPr>
                          </m:sSupPr>
                          <m:e>
                            <m:r>
                              <a:rPr kumimoji="1" lang="ja-JP" altLang="en-US" sz="2000" b="0" i="1" smtClean="0">
                                <a:latin typeface="Cambria Math" panose="02040503050406030204" pitchFamily="18" charset="0"/>
                              </a:rPr>
                              <m:t>𝜅</m:t>
                            </m:r>
                          </m:e>
                          <m:sup>
                            <m:r>
                              <a:rPr kumimoji="1" lang="en-US" altLang="ja-JP" sz="2000" b="0" i="1" smtClean="0">
                                <a:latin typeface="Cambria Math" panose="02040503050406030204" pitchFamily="18" charset="0"/>
                              </a:rPr>
                              <m:t>′</m:t>
                            </m:r>
                          </m:sup>
                        </m:sSup>
                      </m:sub>
                    </m:sSub>
                  </m:oMath>
                </a14:m>
                <a:endParaRPr lang="ja-JP" altLang="en-US" sz="2000" dirty="0"/>
              </a:p>
            </p:txBody>
          </p:sp>
        </mc:Choice>
        <mc:Fallback xmlns="">
          <p:sp>
            <p:nvSpPr>
              <p:cNvPr id="8" name="正方形/長方形 7">
                <a:extLst>
                  <a:ext uri="{FF2B5EF4-FFF2-40B4-BE49-F238E27FC236}">
                    <a16:creationId xmlns:a16="http://schemas.microsoft.com/office/drawing/2014/main" id="{7F2D1A2E-5E71-4FD1-BD97-D238569B5C8D}"/>
                  </a:ext>
                </a:extLst>
              </p:cNvPr>
              <p:cNvSpPr>
                <a:spLocks noRot="1" noChangeAspect="1" noMove="1" noResize="1" noEditPoints="1" noAdjustHandles="1" noChangeArrowheads="1" noChangeShapeType="1" noTextEdit="1"/>
              </p:cNvSpPr>
              <p:nvPr/>
            </p:nvSpPr>
            <p:spPr>
              <a:xfrm>
                <a:off x="6599444" y="235019"/>
                <a:ext cx="2421753" cy="628570"/>
              </a:xfrm>
              <a:prstGeom prst="rect">
                <a:avLst/>
              </a:prstGeom>
              <a:blipFill>
                <a:blip r:embed="rId6"/>
                <a:stretch>
                  <a:fillRect l="-2771" b="-7767"/>
                </a:stretch>
              </a:blipFill>
            </p:spPr>
            <p:txBody>
              <a:bodyPr/>
              <a:lstStyle/>
              <a:p>
                <a:r>
                  <a:rPr lang="ja-JP" altLang="en-US">
                    <a:noFill/>
                  </a:rPr>
                  <a:t> </a:t>
                </a:r>
              </a:p>
            </p:txBody>
          </p:sp>
        </mc:Fallback>
      </mc:AlternateContent>
      <p:grpSp>
        <p:nvGrpSpPr>
          <p:cNvPr id="14" name="グループ化 13">
            <a:extLst>
              <a:ext uri="{FF2B5EF4-FFF2-40B4-BE49-F238E27FC236}">
                <a16:creationId xmlns:a16="http://schemas.microsoft.com/office/drawing/2014/main" id="{97760D10-32F0-47C3-80BA-C6D733E75666}"/>
              </a:ext>
            </a:extLst>
          </p:cNvPr>
          <p:cNvGrpSpPr/>
          <p:nvPr/>
        </p:nvGrpSpPr>
        <p:grpSpPr>
          <a:xfrm>
            <a:off x="765387" y="4975649"/>
            <a:ext cx="7912486" cy="1670799"/>
            <a:chOff x="765387" y="4975649"/>
            <a:chExt cx="7912486" cy="1670799"/>
          </a:xfrm>
        </p:grpSpPr>
        <p:sp>
          <p:nvSpPr>
            <p:cNvPr id="13" name="正方形/長方形 12">
              <a:extLst>
                <a:ext uri="{FF2B5EF4-FFF2-40B4-BE49-F238E27FC236}">
                  <a16:creationId xmlns:a16="http://schemas.microsoft.com/office/drawing/2014/main" id="{B74228CF-C710-41CE-A040-5A3C775342CB}"/>
                </a:ext>
              </a:extLst>
            </p:cNvPr>
            <p:cNvSpPr/>
            <p:nvPr/>
          </p:nvSpPr>
          <p:spPr>
            <a:xfrm>
              <a:off x="765387" y="5057360"/>
              <a:ext cx="7912486" cy="158908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5AB1027-1AC3-46A2-B214-19A2EC5FDEDD}"/>
                    </a:ext>
                  </a:extLst>
                </p:cNvPr>
                <p:cNvSpPr txBox="1"/>
                <p:nvPr/>
              </p:nvSpPr>
              <p:spPr>
                <a:xfrm>
                  <a:off x="819522" y="4975649"/>
                  <a:ext cx="6566221" cy="1609287"/>
                </a:xfrm>
                <a:prstGeom prst="rect">
                  <a:avLst/>
                </a:prstGeom>
                <a:noFill/>
              </p:spPr>
              <p:txBody>
                <a:bodyPr wrap="none" lIns="0" tIns="0" rIns="0" bIns="0" rtlCol="0">
                  <a:spAutoFit/>
                </a:bodyPr>
                <a:lstStyle/>
                <a:p>
                  <a:pPr>
                    <a:lnSpc>
                      <a:spcPct val="150000"/>
                    </a:lnSpc>
                  </a:pPr>
                  <a:r>
                    <a:rPr kumimoji="1" lang="en-US" altLang="ja-JP" sz="2400" b="0" dirty="0"/>
                    <a:t>Def: </a:t>
                  </a:r>
                  <a:r>
                    <a:rPr kumimoji="1" lang="ja-JP" altLang="en-US" sz="2400" b="0" dirty="0"/>
                    <a:t>外微分 </a:t>
                  </a:r>
                  <a14:m>
                    <m:oMath xmlns:m="http://schemas.openxmlformats.org/officeDocument/2006/math">
                      <m:r>
                        <a:rPr kumimoji="1" lang="en-US" altLang="ja-JP" sz="2400" b="0" i="1" smtClean="0">
                          <a:latin typeface="Cambria Math" panose="02040503050406030204" pitchFamily="18" charset="0"/>
                        </a:rPr>
                        <m:t>𝑑𝑓</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2</m:t>
                          </m:r>
                        </m:den>
                      </m:f>
                      <m:d>
                        <m:dPr>
                          <m:ctrlPr>
                            <a:rPr kumimoji="1" lang="en-US" altLang="ja-JP" sz="2400" b="0" i="1" smtClean="0">
                              <a:latin typeface="Cambria Math" panose="02040503050406030204" pitchFamily="18" charset="0"/>
                            </a:rPr>
                          </m:ctrlPr>
                        </m:dPr>
                        <m:e>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𝑓</m:t>
                                  </m:r>
                                </m:e>
                                <m:sub>
                                  <m:r>
                                    <a:rPr kumimoji="1" lang="ja-JP" altLang="en-US" sz="2400" i="1">
                                      <a:latin typeface="Cambria Math" panose="02040503050406030204" pitchFamily="18" charset="0"/>
                                    </a:rPr>
                                    <m:t>𝜅</m:t>
                                  </m:r>
                                </m:sub>
                              </m:sSub>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r>
                                    <a:rPr kumimoji="1" lang="ja-JP" altLang="en-US" sz="2400" i="1">
                                      <a:latin typeface="Cambria Math" panose="02040503050406030204" pitchFamily="18" charset="0"/>
                                    </a:rPr>
                                    <m:t>𝜆</m:t>
                                  </m:r>
                                </m:sup>
                              </m:sSup>
                            </m:den>
                          </m:f>
                          <m:r>
                            <a:rPr kumimoji="1" lang="en-US" altLang="ja-JP" sz="2400" i="1">
                              <a:latin typeface="Cambria Math" panose="02040503050406030204" pitchFamily="18" charset="0"/>
                            </a:rPr>
                            <m:t>−</m:t>
                          </m:r>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𝑓</m:t>
                                  </m:r>
                                </m:e>
                                <m:sub>
                                  <m:r>
                                    <a:rPr kumimoji="1" lang="ja-JP" altLang="en-US" sz="2400" i="1">
                                      <a:latin typeface="Cambria Math" panose="02040503050406030204" pitchFamily="18" charset="0"/>
                                    </a:rPr>
                                    <m:t>𝜆</m:t>
                                  </m:r>
                                </m:sub>
                              </m:sSub>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r>
                                    <a:rPr kumimoji="1" lang="ja-JP" altLang="en-US" sz="2400" i="1">
                                      <a:latin typeface="Cambria Math" panose="02040503050406030204" pitchFamily="18" charset="0"/>
                                    </a:rPr>
                                    <m:t>𝜅</m:t>
                                  </m:r>
                                </m:sup>
                              </m:sSup>
                            </m:den>
                          </m:f>
                        </m:e>
                      </m:d>
                      <m:r>
                        <a:rPr kumimoji="1" lang="en-US" altLang="ja-JP" sz="2400" b="0" i="1" smtClean="0">
                          <a:latin typeface="Cambria Math" panose="02040503050406030204" pitchFamily="18" charset="0"/>
                        </a:rPr>
                        <m:t>𝑑</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𝑥</m:t>
                          </m:r>
                        </m:e>
                        <m:sup>
                          <m:r>
                            <a:rPr kumimoji="1" lang="ja-JP" altLang="en-US" sz="2400" b="0" i="1" smtClean="0">
                              <a:latin typeface="Cambria Math" panose="02040503050406030204" pitchFamily="18" charset="0"/>
                            </a:rPr>
                            <m:t>𝜆</m:t>
                          </m:r>
                        </m:sup>
                      </m:sSup>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𝑑</m:t>
                      </m:r>
                      <m:sSup>
                        <m:sSupPr>
                          <m:ctrlPr>
                            <a:rPr kumimoji="1" lang="en-US" altLang="ja-JP" sz="2400" b="0" i="1" smtClean="0">
                              <a:latin typeface="Cambria Math" panose="02040503050406030204" pitchFamily="18" charset="0"/>
                              <a:ea typeface="Cambria Math" panose="02040503050406030204" pitchFamily="18" charset="0"/>
                            </a:rPr>
                          </m:ctrlPr>
                        </m:sSupPr>
                        <m:e>
                          <m:r>
                            <a:rPr kumimoji="1" lang="en-US" altLang="ja-JP" sz="2400" b="0" i="1" smtClean="0">
                              <a:latin typeface="Cambria Math" panose="02040503050406030204" pitchFamily="18" charset="0"/>
                              <a:ea typeface="Cambria Math" panose="02040503050406030204" pitchFamily="18" charset="0"/>
                            </a:rPr>
                            <m:t>𝑥</m:t>
                          </m:r>
                        </m:e>
                        <m:sup>
                          <m:r>
                            <a:rPr kumimoji="1" lang="ja-JP" altLang="en-US" sz="2400" b="0" i="1" smtClean="0">
                              <a:latin typeface="Cambria Math" panose="02040503050406030204" pitchFamily="18" charset="0"/>
                              <a:ea typeface="Cambria Math" panose="02040503050406030204" pitchFamily="18" charset="0"/>
                            </a:rPr>
                            <m:t>𝜅</m:t>
                          </m:r>
                        </m:sup>
                      </m:sSup>
                    </m:oMath>
                  </a14:m>
                  <a:endParaRPr kumimoji="1" lang="en-US" altLang="ja-JP" sz="2400" b="0" i="1" dirty="0">
                    <a:latin typeface="Cambria Math" panose="02040503050406030204" pitchFamily="18" charset="0"/>
                    <a:ea typeface="Cambria Math" panose="02040503050406030204" pitchFamily="18" charset="0"/>
                  </a:endParaRPr>
                </a:p>
                <a:p>
                  <a:pPr>
                    <a:lnSpc>
                      <a:spcPct val="150000"/>
                    </a:lnSpc>
                  </a:pPr>
                  <a:r>
                    <a:rPr kumimoji="1" lang="en-US" altLang="ja-JP" sz="2400" b="0" dirty="0">
                      <a:ea typeface="Cambria Math" panose="02040503050406030204" pitchFamily="18" charset="0"/>
                    </a:rPr>
                    <a:t>                              </a:t>
                  </a:r>
                  <a14:m>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m:t>
                      </m:r>
                      <m:nary>
                        <m:naryPr>
                          <m:chr m:val="∑"/>
                          <m:supHide m:val="on"/>
                          <m:ctrlPr>
                            <a:rPr kumimoji="1" lang="en-US" altLang="ja-JP" sz="2400" b="0" i="1" smtClean="0">
                              <a:latin typeface="Cambria Math" panose="02040503050406030204" pitchFamily="18" charset="0"/>
                              <a:ea typeface="Cambria Math" panose="02040503050406030204" pitchFamily="18" charset="0"/>
                            </a:rPr>
                          </m:ctrlPr>
                        </m:naryPr>
                        <m:sub>
                          <m:r>
                            <a:rPr kumimoji="1" lang="en-US" altLang="ja-JP" sz="2400" b="0" i="1" smtClean="0">
                              <a:latin typeface="Cambria Math" panose="02040503050406030204" pitchFamily="18" charset="0"/>
                              <a:ea typeface="Cambria Math" panose="02040503050406030204" pitchFamily="18" charset="0"/>
                            </a:rPr>
                            <m:t>1≤</m:t>
                          </m:r>
                          <m:r>
                            <m:rPr>
                              <m:brk m:alnAt="7"/>
                            </m:rPr>
                            <a:rPr kumimoji="1" lang="ja-JP" altLang="en-US" sz="2400" b="0" i="1" smtClean="0">
                              <a:latin typeface="Cambria Math" panose="02040503050406030204" pitchFamily="18" charset="0"/>
                              <a:ea typeface="Cambria Math" panose="02040503050406030204" pitchFamily="18" charset="0"/>
                            </a:rPr>
                            <m:t>𝜆</m:t>
                          </m:r>
                          <m:r>
                            <a:rPr kumimoji="1" lang="en-US" altLang="ja-JP" sz="2400" b="0" i="1" smtClean="0">
                              <a:latin typeface="Cambria Math" panose="02040503050406030204" pitchFamily="18" charset="0"/>
                              <a:ea typeface="Cambria Math" panose="02040503050406030204" pitchFamily="18" charset="0"/>
                            </a:rPr>
                            <m:t>&lt;</m:t>
                          </m:r>
                          <m:r>
                            <a:rPr kumimoji="1" lang="ja-JP" altLang="en-US" sz="2400" b="0" i="1" smtClean="0">
                              <a:latin typeface="Cambria Math" panose="02040503050406030204" pitchFamily="18" charset="0"/>
                              <a:ea typeface="Cambria Math" panose="02040503050406030204" pitchFamily="18" charset="0"/>
                            </a:rPr>
                            <m:t>𝜅</m:t>
                          </m:r>
                          <m:r>
                            <a:rPr kumimoji="1" lang="ja-JP" altLang="en-US"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𝑛</m:t>
                          </m:r>
                        </m:sub>
                        <m:sup/>
                        <m:e>
                          <m:d>
                            <m:dPr>
                              <m:ctrlPr>
                                <a:rPr kumimoji="1" lang="en-US" altLang="ja-JP" sz="2400" i="1">
                                  <a:latin typeface="Cambria Math" panose="02040503050406030204" pitchFamily="18" charset="0"/>
                                </a:rPr>
                              </m:ctrlPr>
                            </m:dPr>
                            <m:e>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𝑓</m:t>
                                      </m:r>
                                    </m:e>
                                    <m:sub>
                                      <m:r>
                                        <a:rPr kumimoji="1" lang="ja-JP" altLang="en-US" sz="2400" i="1">
                                          <a:latin typeface="Cambria Math" panose="02040503050406030204" pitchFamily="18" charset="0"/>
                                        </a:rPr>
                                        <m:t>𝜅</m:t>
                                      </m:r>
                                    </m:sub>
                                  </m:sSub>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r>
                                        <a:rPr kumimoji="1" lang="ja-JP" altLang="en-US" sz="2400" i="1">
                                          <a:latin typeface="Cambria Math" panose="02040503050406030204" pitchFamily="18" charset="0"/>
                                        </a:rPr>
                                        <m:t>𝜆</m:t>
                                      </m:r>
                                    </m:sup>
                                  </m:sSup>
                                </m:den>
                              </m:f>
                              <m:r>
                                <a:rPr kumimoji="1" lang="en-US" altLang="ja-JP" sz="2400" i="1">
                                  <a:latin typeface="Cambria Math" panose="02040503050406030204" pitchFamily="18" charset="0"/>
                                </a:rPr>
                                <m:t>−</m:t>
                              </m:r>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𝑓</m:t>
                                      </m:r>
                                    </m:e>
                                    <m:sub>
                                      <m:r>
                                        <a:rPr kumimoji="1" lang="ja-JP" altLang="en-US" sz="2400" i="1">
                                          <a:latin typeface="Cambria Math" panose="02040503050406030204" pitchFamily="18" charset="0"/>
                                        </a:rPr>
                                        <m:t>𝜆</m:t>
                                      </m:r>
                                    </m:sub>
                                  </m:sSub>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r>
                                        <a:rPr kumimoji="1" lang="ja-JP" altLang="en-US" sz="2400" i="1">
                                          <a:latin typeface="Cambria Math" panose="02040503050406030204" pitchFamily="18" charset="0"/>
                                        </a:rPr>
                                        <m:t>𝜅</m:t>
                                      </m:r>
                                    </m:sup>
                                  </m:sSup>
                                </m:den>
                              </m:f>
                            </m:e>
                          </m:d>
                          <m:r>
                            <a:rPr kumimoji="1" lang="en-US" altLang="ja-JP" sz="2400" b="0" i="1" smtClean="0">
                              <a:latin typeface="Cambria Math" panose="02040503050406030204" pitchFamily="18" charset="0"/>
                            </a:rPr>
                            <m:t>𝑑</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𝑥</m:t>
                              </m:r>
                            </m:e>
                            <m:sup>
                              <m:r>
                                <a:rPr kumimoji="1" lang="ja-JP" altLang="en-US" sz="2400" i="1">
                                  <a:latin typeface="Cambria Math" panose="02040503050406030204" pitchFamily="18" charset="0"/>
                                </a:rPr>
                                <m:t>𝜆</m:t>
                              </m:r>
                            </m:sup>
                          </m:sSup>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𝑑</m:t>
                          </m:r>
                          <m:sSup>
                            <m:sSupPr>
                              <m:ctrlPr>
                                <a:rPr kumimoji="1" lang="en-US" altLang="ja-JP" sz="2400" b="0" i="1" smtClean="0">
                                  <a:latin typeface="Cambria Math" panose="02040503050406030204" pitchFamily="18" charset="0"/>
                                  <a:ea typeface="Cambria Math" panose="02040503050406030204" pitchFamily="18" charset="0"/>
                                </a:rPr>
                              </m:ctrlPr>
                            </m:sSupPr>
                            <m:e>
                              <m:r>
                                <a:rPr kumimoji="1" lang="en-US" altLang="ja-JP" sz="2400" b="0" i="1" smtClean="0">
                                  <a:latin typeface="Cambria Math" panose="02040503050406030204" pitchFamily="18" charset="0"/>
                                  <a:ea typeface="Cambria Math" panose="02040503050406030204" pitchFamily="18" charset="0"/>
                                </a:rPr>
                                <m:t>𝑥</m:t>
                              </m:r>
                            </m:e>
                            <m:sup>
                              <m:r>
                                <a:rPr kumimoji="1" lang="ja-JP" altLang="en-US" sz="2400" i="1">
                                  <a:latin typeface="Cambria Math" panose="02040503050406030204" pitchFamily="18" charset="0"/>
                                  <a:ea typeface="Cambria Math" panose="02040503050406030204" pitchFamily="18" charset="0"/>
                                </a:rPr>
                                <m:t>𝜅</m:t>
                              </m:r>
                            </m:sup>
                          </m:sSup>
                        </m:e>
                      </m:nary>
                    </m:oMath>
                  </a14:m>
                  <a:endParaRPr kumimoji="1" lang="ja-JP" altLang="en-US" sz="2400" b="0" dirty="0">
                    <a:latin typeface="Cambria Math" panose="02040503050406030204" pitchFamily="18" charset="0"/>
                  </a:endParaRPr>
                </a:p>
              </p:txBody>
            </p:sp>
          </mc:Choice>
          <mc:Fallback xmlns="">
            <p:sp>
              <p:nvSpPr>
                <p:cNvPr id="12" name="テキスト ボックス 11">
                  <a:extLst>
                    <a:ext uri="{FF2B5EF4-FFF2-40B4-BE49-F238E27FC236}">
                      <a16:creationId xmlns:a16="http://schemas.microsoft.com/office/drawing/2014/main" id="{C5AB1027-1AC3-46A2-B214-19A2EC5FDEDD}"/>
                    </a:ext>
                  </a:extLst>
                </p:cNvPr>
                <p:cNvSpPr txBox="1">
                  <a:spLocks noRot="1" noChangeAspect="1" noMove="1" noResize="1" noEditPoints="1" noAdjustHandles="1" noChangeArrowheads="1" noChangeShapeType="1" noTextEdit="1"/>
                </p:cNvSpPr>
                <p:nvPr/>
              </p:nvSpPr>
              <p:spPr>
                <a:xfrm>
                  <a:off x="819522" y="4975649"/>
                  <a:ext cx="6566221" cy="1609287"/>
                </a:xfrm>
                <a:prstGeom prst="rect">
                  <a:avLst/>
                </a:prstGeom>
                <a:blipFill>
                  <a:blip r:embed="rId7"/>
                  <a:stretch>
                    <a:fillRect l="-2783"/>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2513448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9E3C4EB2-69AF-45C7-9840-F246342587BD}"/>
              </a:ext>
            </a:extLst>
          </p:cNvPr>
          <p:cNvSpPr/>
          <p:nvPr/>
        </p:nvSpPr>
        <p:spPr>
          <a:xfrm>
            <a:off x="649581" y="2635996"/>
            <a:ext cx="7912486" cy="213689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6E53ECAE-5783-4B5F-8A6B-C1F960D76AF0}"/>
                  </a:ext>
                </a:extLst>
              </p:cNvPr>
              <p:cNvSpPr txBox="1"/>
              <p:nvPr/>
            </p:nvSpPr>
            <p:spPr>
              <a:xfrm>
                <a:off x="811355" y="665304"/>
                <a:ext cx="7750712" cy="505588"/>
              </a:xfrm>
              <a:prstGeom prst="rect">
                <a:avLst/>
              </a:prstGeom>
              <a:noFill/>
            </p:spPr>
            <p:txBody>
              <a:bodyPr wrap="none" lIns="0" tIns="0" rIns="0" bIns="0" rtlCol="0">
                <a:spAutoFit/>
              </a:bodyPr>
              <a:lstStyle/>
              <a:p>
                <a:pPr>
                  <a:lnSpc>
                    <a:spcPct val="150000"/>
                  </a:lnSpc>
                </a:pPr>
                <a14:m>
                  <m:oMath xmlns:m="http://schemas.openxmlformats.org/officeDocument/2006/math">
                    <m:sSup>
                      <m:sSupPr>
                        <m:ctrlPr>
                          <a:rPr kumimoji="1" lang="en-US" altLang="ja-JP" sz="2400" b="0" i="1" smtClean="0">
                            <a:latin typeface="Cambria Math" panose="02040503050406030204" pitchFamily="18" charset="0"/>
                            <a:ea typeface="Cambria Math" panose="02040503050406030204" pitchFamily="18" charset="0"/>
                          </a:rPr>
                        </m:ctrlPr>
                      </m:sSupPr>
                      <m:e>
                        <m:r>
                          <m:rPr>
                            <m:sty m:val="p"/>
                          </m:rPr>
                          <a:rPr kumimoji="1" lang="el-GR" altLang="ja-JP" sz="2400" b="0" i="1" smtClean="0">
                            <a:latin typeface="Cambria Math" panose="02040503050406030204" pitchFamily="18" charset="0"/>
                            <a:ea typeface="Cambria Math" panose="02040503050406030204" pitchFamily="18" charset="0"/>
                          </a:rPr>
                          <m:t>Ω</m:t>
                        </m:r>
                      </m:e>
                      <m:sup>
                        <m:r>
                          <a:rPr kumimoji="1" lang="en-US" altLang="ja-JP" sz="2400" b="0" i="1" smtClean="0">
                            <a:latin typeface="Cambria Math" panose="02040503050406030204" pitchFamily="18" charset="0"/>
                            <a:ea typeface="Cambria Math" panose="02040503050406030204" pitchFamily="18" charset="0"/>
                          </a:rPr>
                          <m:t>𝑘</m:t>
                        </m:r>
                      </m:sup>
                    </m:sSup>
                    <m:r>
                      <a:rPr kumimoji="1" lang="en-US" altLang="ja-JP" sz="2400" b="0" i="1" smtClean="0">
                        <a:latin typeface="Cambria Math" panose="02040503050406030204" pitchFamily="18" charset="0"/>
                        <a:ea typeface="Cambria Math" panose="02040503050406030204" pitchFamily="18" charset="0"/>
                      </a:rPr>
                      <m:t>=</m:t>
                    </m:r>
                    <m:sSup>
                      <m:sSupPr>
                        <m:ctrlPr>
                          <a:rPr kumimoji="1" lang="en-US" altLang="ja-JP" sz="2400" i="1">
                            <a:latin typeface="Cambria Math" panose="02040503050406030204" pitchFamily="18" charset="0"/>
                            <a:ea typeface="Cambria Math" panose="02040503050406030204" pitchFamily="18" charset="0"/>
                          </a:rPr>
                        </m:ctrlPr>
                      </m:sSupPr>
                      <m:e>
                        <m:r>
                          <m:rPr>
                            <m:sty m:val="p"/>
                          </m:rPr>
                          <a:rPr kumimoji="1" lang="el-GR" altLang="ja-JP" sz="2400" i="1">
                            <a:latin typeface="Cambria Math" panose="02040503050406030204" pitchFamily="18" charset="0"/>
                            <a:ea typeface="Cambria Math" panose="02040503050406030204" pitchFamily="18" charset="0"/>
                          </a:rPr>
                          <m:t>Ω</m:t>
                        </m:r>
                      </m:e>
                      <m:sup>
                        <m:r>
                          <a:rPr kumimoji="1" lang="en-US" altLang="ja-JP" sz="2400" i="1">
                            <a:latin typeface="Cambria Math" panose="02040503050406030204" pitchFamily="18" charset="0"/>
                            <a:ea typeface="Cambria Math" panose="02040503050406030204" pitchFamily="18" charset="0"/>
                          </a:rPr>
                          <m:t>𝑘</m:t>
                        </m:r>
                      </m:sup>
                    </m:sSup>
                    <m:r>
                      <a:rPr kumimoji="1" lang="en-US" altLang="ja-JP" sz="2400" b="0" i="0"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𝑀</m:t>
                    </m:r>
                    <m:r>
                      <a:rPr kumimoji="1" lang="en-US" altLang="ja-JP" sz="2400" b="0" i="0" smtClean="0">
                        <a:latin typeface="Cambria Math" panose="02040503050406030204" pitchFamily="18" charset="0"/>
                        <a:ea typeface="Cambria Math" panose="02040503050406030204" pitchFamily="18" charset="0"/>
                      </a:rPr>
                      <m:t>)</m:t>
                    </m:r>
                  </m:oMath>
                </a14:m>
                <a:r>
                  <a:rPr kumimoji="1" lang="en-US" altLang="ja-JP" sz="2400" b="0" dirty="0">
                    <a:latin typeface="Cambria Math" panose="02040503050406030204" pitchFamily="18" charset="0"/>
                    <a:ea typeface="Cambria Math" panose="02040503050406030204" pitchFamily="18" charset="0"/>
                  </a:rPr>
                  <a:t>: </a:t>
                </a:r>
                <a14:m>
                  <m:oMath xmlns:m="http://schemas.openxmlformats.org/officeDocument/2006/math">
                    <m:r>
                      <a:rPr kumimoji="1" lang="en-US" altLang="ja-JP" sz="2400" b="0" i="1" dirty="0" smtClean="0">
                        <a:latin typeface="Cambria Math" panose="02040503050406030204" pitchFamily="18" charset="0"/>
                        <a:ea typeface="Cambria Math" panose="02040503050406030204" pitchFamily="18" charset="0"/>
                      </a:rPr>
                      <m:t>𝑘</m:t>
                    </m:r>
                  </m:oMath>
                </a14:m>
                <a:r>
                  <a:rPr kumimoji="1" lang="ja-JP" altLang="en-US" sz="2400" b="0" dirty="0">
                    <a:latin typeface="+mn-ea"/>
                  </a:rPr>
                  <a:t>次微分形式の空間（ベクトル空間，</a:t>
                </a:r>
                <a14:m>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ℝ</m:t>
                    </m:r>
                  </m:oMath>
                </a14:m>
                <a:r>
                  <a:rPr kumimoji="1" lang="ja-JP" altLang="en-US" sz="2400" b="0" dirty="0">
                    <a:latin typeface="+mn-ea"/>
                  </a:rPr>
                  <a:t>上）</a:t>
                </a:r>
                <a:endParaRPr kumimoji="1" lang="en-US" altLang="ja-JP" sz="2400" b="0" dirty="0">
                  <a:latin typeface="+mn-ea"/>
                </a:endParaRPr>
              </a:p>
            </p:txBody>
          </p:sp>
        </mc:Choice>
        <mc:Fallback xmlns="">
          <p:sp>
            <p:nvSpPr>
              <p:cNvPr id="2" name="テキスト ボックス 1">
                <a:extLst>
                  <a:ext uri="{FF2B5EF4-FFF2-40B4-BE49-F238E27FC236}">
                    <a16:creationId xmlns:a16="http://schemas.microsoft.com/office/drawing/2014/main" id="{6E53ECAE-5783-4B5F-8A6B-C1F960D76AF0}"/>
                  </a:ext>
                </a:extLst>
              </p:cNvPr>
              <p:cNvSpPr txBox="1">
                <a:spLocks noRot="1" noChangeAspect="1" noMove="1" noResize="1" noEditPoints="1" noAdjustHandles="1" noChangeArrowheads="1" noChangeShapeType="1" noTextEdit="1"/>
              </p:cNvSpPr>
              <p:nvPr/>
            </p:nvSpPr>
            <p:spPr>
              <a:xfrm>
                <a:off x="811355" y="665304"/>
                <a:ext cx="7750712" cy="505588"/>
              </a:xfrm>
              <a:prstGeom prst="rect">
                <a:avLst/>
              </a:prstGeom>
              <a:blipFill>
                <a:blip r:embed="rId2"/>
                <a:stretch>
                  <a:fillRect l="-1336" r="-1415" b="-3734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290D652-C5A1-494E-863E-AD643BB0D723}"/>
                  </a:ext>
                </a:extLst>
              </p:cNvPr>
              <p:cNvSpPr txBox="1"/>
              <p:nvPr/>
            </p:nvSpPr>
            <p:spPr>
              <a:xfrm>
                <a:off x="1768891" y="1295925"/>
                <a:ext cx="4138377" cy="1052468"/>
              </a:xfrm>
              <a:prstGeom prst="rect">
                <a:avLst/>
              </a:prstGeom>
              <a:noFill/>
            </p:spPr>
            <p:txBody>
              <a:bodyPr wrap="none" lIns="0" tIns="0" rIns="0" bIns="0" rtlCol="0">
                <a:spAutoFit/>
              </a:bodyPr>
              <a:lstStyle/>
              <a:p>
                <a:pPr>
                  <a:lnSpc>
                    <a:spcPct val="150000"/>
                  </a:lnSpc>
                </a:pPr>
                <a14:m>
                  <m:oMath xmlns:m="http://schemas.openxmlformats.org/officeDocument/2006/math">
                    <m:sSup>
                      <m:sSupPr>
                        <m:ctrlPr>
                          <a:rPr kumimoji="1" lang="en-US" altLang="ja-JP" sz="2400" i="1" smtClean="0">
                            <a:latin typeface="Cambria Math" panose="02040503050406030204" pitchFamily="18" charset="0"/>
                            <a:ea typeface="Cambria Math" panose="02040503050406030204" pitchFamily="18" charset="0"/>
                          </a:rPr>
                        </m:ctrlPr>
                      </m:sSupPr>
                      <m:e>
                        <m:r>
                          <m:rPr>
                            <m:sty m:val="p"/>
                          </m:rPr>
                          <a:rPr kumimoji="1" lang="el-GR" altLang="ja-JP" sz="2400" i="1">
                            <a:latin typeface="Cambria Math" panose="02040503050406030204" pitchFamily="18" charset="0"/>
                            <a:ea typeface="Cambria Math" panose="02040503050406030204" pitchFamily="18" charset="0"/>
                          </a:rPr>
                          <m:t>Ω</m:t>
                        </m:r>
                      </m:e>
                      <m:sup>
                        <m:r>
                          <a:rPr kumimoji="1" lang="en-US" altLang="ja-JP" sz="2400" b="0" i="1" smtClean="0">
                            <a:latin typeface="Cambria Math" panose="02040503050406030204" pitchFamily="18" charset="0"/>
                            <a:ea typeface="Cambria Math" panose="02040503050406030204" pitchFamily="18" charset="0"/>
                          </a:rPr>
                          <m:t>0</m:t>
                        </m:r>
                      </m:sup>
                    </m:sSup>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𝑀</m:t>
                    </m:r>
                  </m:oMath>
                </a14:m>
                <a:r>
                  <a:rPr kumimoji="1" lang="ja-JP" altLang="en-US" sz="2400" b="0" dirty="0">
                    <a:latin typeface="Cambria Math" panose="02040503050406030204" pitchFamily="18" charset="0"/>
                  </a:rPr>
                  <a:t>上の滑らかな関数の空間</a:t>
                </a:r>
                <a:endParaRPr kumimoji="1" lang="en-US" altLang="ja-JP" sz="2400" b="0" dirty="0">
                  <a:latin typeface="Cambria Math" panose="02040503050406030204" pitchFamily="18" charset="0"/>
                </a:endParaRPr>
              </a:p>
              <a:p>
                <a:pPr>
                  <a:lnSpc>
                    <a:spcPct val="150000"/>
                  </a:lnSpc>
                </a:pPr>
                <a14:m>
                  <m:oMath xmlns:m="http://schemas.openxmlformats.org/officeDocument/2006/math">
                    <m:sSup>
                      <m:sSupPr>
                        <m:ctrlPr>
                          <a:rPr kumimoji="1" lang="en-US" altLang="ja-JP" sz="2400" i="1" smtClean="0">
                            <a:latin typeface="Cambria Math" panose="02040503050406030204" pitchFamily="18" charset="0"/>
                            <a:ea typeface="Cambria Math" panose="02040503050406030204" pitchFamily="18" charset="0"/>
                          </a:rPr>
                        </m:ctrlPr>
                      </m:sSupPr>
                      <m:e>
                        <m:r>
                          <m:rPr>
                            <m:sty m:val="p"/>
                          </m:rPr>
                          <a:rPr kumimoji="1" lang="el-GR" altLang="ja-JP" sz="2400" i="1">
                            <a:latin typeface="Cambria Math" panose="02040503050406030204" pitchFamily="18" charset="0"/>
                            <a:ea typeface="Cambria Math" panose="02040503050406030204" pitchFamily="18" charset="0"/>
                          </a:rPr>
                          <m:t>Ω</m:t>
                        </m:r>
                      </m:e>
                      <m:sup>
                        <m:r>
                          <a:rPr kumimoji="1" lang="en-US" altLang="ja-JP" sz="2400" b="0" i="1" smtClean="0">
                            <a:latin typeface="Cambria Math" panose="02040503050406030204" pitchFamily="18" charset="0"/>
                            <a:ea typeface="Cambria Math" panose="02040503050406030204" pitchFamily="18" charset="0"/>
                          </a:rPr>
                          <m:t>1</m:t>
                        </m:r>
                      </m:sup>
                    </m:sSup>
                    <m:r>
                      <a:rPr kumimoji="1" lang="en-US" altLang="ja-JP" sz="2400" b="0" i="1" smtClean="0">
                        <a:latin typeface="Cambria Math" panose="02040503050406030204" pitchFamily="18" charset="0"/>
                        <a:ea typeface="Cambria Math" panose="02040503050406030204" pitchFamily="18" charset="0"/>
                      </a:rPr>
                      <m:t>:</m:t>
                    </m:r>
                  </m:oMath>
                </a14:m>
                <a:r>
                  <a:rPr kumimoji="1" lang="ja-JP" altLang="en-US" sz="2400" b="0" dirty="0">
                    <a:latin typeface="Cambria Math" panose="02040503050406030204" pitchFamily="18" charset="0"/>
                  </a:rPr>
                  <a:t> 共変ベクトル場</a:t>
                </a:r>
              </a:p>
            </p:txBody>
          </p:sp>
        </mc:Choice>
        <mc:Fallback xmlns="">
          <p:sp>
            <p:nvSpPr>
              <p:cNvPr id="5" name="テキスト ボックス 4">
                <a:extLst>
                  <a:ext uri="{FF2B5EF4-FFF2-40B4-BE49-F238E27FC236}">
                    <a16:creationId xmlns:a16="http://schemas.microsoft.com/office/drawing/2014/main" id="{1290D652-C5A1-494E-863E-AD643BB0D723}"/>
                  </a:ext>
                </a:extLst>
              </p:cNvPr>
              <p:cNvSpPr txBox="1">
                <a:spLocks noRot="1" noChangeAspect="1" noMove="1" noResize="1" noEditPoints="1" noAdjustHandles="1" noChangeArrowheads="1" noChangeShapeType="1" noTextEdit="1"/>
              </p:cNvSpPr>
              <p:nvPr/>
            </p:nvSpPr>
            <p:spPr>
              <a:xfrm>
                <a:off x="1768891" y="1295925"/>
                <a:ext cx="4138377" cy="1052468"/>
              </a:xfrm>
              <a:prstGeom prst="rect">
                <a:avLst/>
              </a:prstGeom>
              <a:blipFill>
                <a:blip r:embed="rId3"/>
                <a:stretch>
                  <a:fillRect l="-2504" r="-3535" b="-1744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27F2ABE-7E13-43AA-9F79-BF01A84E1EF4}"/>
                  </a:ext>
                </a:extLst>
              </p:cNvPr>
              <p:cNvSpPr txBox="1"/>
              <p:nvPr/>
            </p:nvSpPr>
            <p:spPr>
              <a:xfrm>
                <a:off x="811355" y="2635995"/>
                <a:ext cx="3338863" cy="505588"/>
              </a:xfrm>
              <a:prstGeom prst="rect">
                <a:avLst/>
              </a:prstGeom>
              <a:noFill/>
            </p:spPr>
            <p:txBody>
              <a:bodyPr wrap="none" lIns="0" tIns="0" rIns="0" bIns="0" rtlCol="0">
                <a:spAutoFit/>
              </a:bodyPr>
              <a:lstStyle/>
              <a:p>
                <a:pPr>
                  <a:lnSpc>
                    <a:spcPct val="150000"/>
                  </a:lnSpc>
                </a:pPr>
                <a:r>
                  <a:rPr kumimoji="1" lang="en-US" altLang="ja-JP" sz="2400" b="0" dirty="0"/>
                  <a:t>Def. </a:t>
                </a:r>
                <a:r>
                  <a:rPr kumimoji="1" lang="ja-JP" altLang="en-US" sz="2400" b="0" dirty="0">
                    <a:latin typeface="Cambria Math" panose="02040503050406030204" pitchFamily="18" charset="0"/>
                  </a:rPr>
                  <a:t>外微分 </a:t>
                </a:r>
                <a14:m>
                  <m:oMath xmlns:m="http://schemas.openxmlformats.org/officeDocument/2006/math">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m:t>
                    </m:r>
                    <m:sSup>
                      <m:sSupPr>
                        <m:ctrlPr>
                          <a:rPr kumimoji="1" lang="en-US" altLang="ja-JP" sz="2400" i="1">
                            <a:latin typeface="Cambria Math" panose="02040503050406030204" pitchFamily="18" charset="0"/>
                            <a:ea typeface="Cambria Math" panose="02040503050406030204" pitchFamily="18" charset="0"/>
                          </a:rPr>
                        </m:ctrlPr>
                      </m:sSupPr>
                      <m:e>
                        <m:r>
                          <m:rPr>
                            <m:sty m:val="p"/>
                          </m:rPr>
                          <a:rPr kumimoji="1" lang="el-GR" altLang="ja-JP" sz="2400" i="1">
                            <a:latin typeface="Cambria Math" panose="02040503050406030204" pitchFamily="18" charset="0"/>
                            <a:ea typeface="Cambria Math" panose="02040503050406030204" pitchFamily="18" charset="0"/>
                          </a:rPr>
                          <m:t>Ω</m:t>
                        </m:r>
                      </m:e>
                      <m:sup>
                        <m:r>
                          <a:rPr kumimoji="1" lang="en-US" altLang="ja-JP" sz="2400" i="1">
                            <a:latin typeface="Cambria Math" panose="02040503050406030204" pitchFamily="18" charset="0"/>
                            <a:ea typeface="Cambria Math" panose="02040503050406030204" pitchFamily="18" charset="0"/>
                          </a:rPr>
                          <m:t>𝑘</m:t>
                        </m:r>
                      </m:sup>
                    </m:sSup>
                    <m:r>
                      <a:rPr kumimoji="1" lang="en-US" altLang="ja-JP" sz="2400" i="1" smtClean="0">
                        <a:latin typeface="Cambria Math" panose="02040503050406030204" pitchFamily="18" charset="0"/>
                        <a:ea typeface="Cambria Math" panose="02040503050406030204" pitchFamily="18" charset="0"/>
                      </a:rPr>
                      <m:t>→</m:t>
                    </m:r>
                    <m:sSup>
                      <m:sSupPr>
                        <m:ctrlPr>
                          <a:rPr kumimoji="1" lang="en-US" altLang="ja-JP" sz="2400" i="1">
                            <a:latin typeface="Cambria Math" panose="02040503050406030204" pitchFamily="18" charset="0"/>
                            <a:ea typeface="Cambria Math" panose="02040503050406030204" pitchFamily="18" charset="0"/>
                          </a:rPr>
                        </m:ctrlPr>
                      </m:sSupPr>
                      <m:e>
                        <m:r>
                          <m:rPr>
                            <m:sty m:val="p"/>
                          </m:rPr>
                          <a:rPr kumimoji="1" lang="el-GR" altLang="ja-JP" sz="2400" i="1">
                            <a:latin typeface="Cambria Math" panose="02040503050406030204" pitchFamily="18" charset="0"/>
                            <a:ea typeface="Cambria Math" panose="02040503050406030204" pitchFamily="18" charset="0"/>
                          </a:rPr>
                          <m:t>Ω</m:t>
                        </m:r>
                      </m:e>
                      <m:sup>
                        <m:r>
                          <a:rPr kumimoji="1" lang="en-US" altLang="ja-JP" sz="2400" i="1">
                            <a:latin typeface="Cambria Math" panose="02040503050406030204" pitchFamily="18" charset="0"/>
                            <a:ea typeface="Cambria Math" panose="02040503050406030204" pitchFamily="18" charset="0"/>
                          </a:rPr>
                          <m:t>𝑘</m:t>
                        </m:r>
                        <m:r>
                          <a:rPr kumimoji="1" lang="en-US" altLang="ja-JP" sz="2400" b="0" i="1" smtClean="0">
                            <a:latin typeface="Cambria Math" panose="02040503050406030204" pitchFamily="18" charset="0"/>
                            <a:ea typeface="Cambria Math" panose="02040503050406030204" pitchFamily="18" charset="0"/>
                          </a:rPr>
                          <m:t>+1</m:t>
                        </m:r>
                      </m:sup>
                    </m:sSup>
                  </m:oMath>
                </a14:m>
                <a:endParaRPr kumimoji="1" lang="ja-JP" altLang="en-US" sz="24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id="{227F2ABE-7E13-43AA-9F79-BF01A84E1EF4}"/>
                  </a:ext>
                </a:extLst>
              </p:cNvPr>
              <p:cNvSpPr txBox="1">
                <a:spLocks noRot="1" noChangeAspect="1" noMove="1" noResize="1" noEditPoints="1" noAdjustHandles="1" noChangeArrowheads="1" noChangeShapeType="1" noTextEdit="1"/>
              </p:cNvSpPr>
              <p:nvPr/>
            </p:nvSpPr>
            <p:spPr>
              <a:xfrm>
                <a:off x="811355" y="2635995"/>
                <a:ext cx="3338863" cy="505588"/>
              </a:xfrm>
              <a:prstGeom prst="rect">
                <a:avLst/>
              </a:prstGeom>
              <a:blipFill>
                <a:blip r:embed="rId4"/>
                <a:stretch>
                  <a:fillRect l="-5474" r="-365" b="-3734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60962FB3-0A16-4B65-8A99-74B22FA9EE62}"/>
                  </a:ext>
                </a:extLst>
              </p:cNvPr>
              <p:cNvSpPr txBox="1"/>
              <p:nvPr/>
            </p:nvSpPr>
            <p:spPr>
              <a:xfrm>
                <a:off x="1549087" y="3230003"/>
                <a:ext cx="4358181" cy="583493"/>
              </a:xfrm>
              <a:prstGeom prst="rect">
                <a:avLst/>
              </a:prstGeom>
              <a:noFill/>
            </p:spPr>
            <p:txBody>
              <a:bodyPr wrap="none" lIns="0" tIns="0" rIns="0" bIns="0" rtlCol="0">
                <a:spAutoFit/>
              </a:bodyPr>
              <a:lstStyle/>
              <a:p>
                <a:pPr>
                  <a:lnSpc>
                    <a:spcPct val="150000"/>
                  </a:lnSpc>
                </a:pPr>
                <a:r>
                  <a:rPr kumimoji="1" lang="ja-JP" altLang="en-US" sz="2400" b="0" dirty="0"/>
                  <a:t> </a:t>
                </a:r>
                <a14:m>
                  <m:oMath xmlns:m="http://schemas.openxmlformats.org/officeDocument/2006/math">
                    <m:nary>
                      <m:naryPr>
                        <m:chr m:val="∑"/>
                        <m:subHide m:val="on"/>
                        <m:supHide m:val="on"/>
                        <m:ctrlPr>
                          <a:rPr kumimoji="1" lang="ja-JP" altLang="en-US" sz="2400" b="0" i="1" smtClean="0">
                            <a:latin typeface="Cambria Math" panose="02040503050406030204" pitchFamily="18" charset="0"/>
                          </a:rPr>
                        </m:ctrlPr>
                      </m:naryPr>
                      <m:sub/>
                      <m:sup/>
                      <m:e>
                        <m:r>
                          <a:rPr kumimoji="1" lang="en-US" altLang="ja-JP" sz="2400" b="0" i="1" smtClean="0">
                            <a:latin typeface="Cambria Math" panose="02040503050406030204" pitchFamily="18" charset="0"/>
                          </a:rPr>
                          <m:t> </m:t>
                        </m:r>
                        <m:sSub>
                          <m:sSubPr>
                            <m:ctrlPr>
                              <a:rPr kumimoji="1" lang="en-US" altLang="ja-JP" sz="2400" i="1">
                                <a:latin typeface="Cambria Math" panose="02040503050406030204" pitchFamily="18" charset="0"/>
                              </a:rPr>
                            </m:ctrlPr>
                          </m:sSubPr>
                          <m:e>
                            <m:r>
                              <a:rPr kumimoji="1" lang="ja-JP" altLang="en-US" sz="2400" i="1">
                                <a:latin typeface="Cambria Math" panose="02040503050406030204" pitchFamily="18" charset="0"/>
                              </a:rPr>
                              <m:t>𝜔</m:t>
                            </m:r>
                          </m:e>
                          <m:sub>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𝑖</m:t>
                                </m:r>
                              </m:e>
                              <m:sub>
                                <m:r>
                                  <a:rPr kumimoji="1" lang="en-US" altLang="ja-JP" sz="2400" i="1">
                                    <a:latin typeface="Cambria Math" panose="02040503050406030204" pitchFamily="18" charset="0"/>
                                  </a:rPr>
                                  <m:t>1</m:t>
                                </m:r>
                              </m:sub>
                            </m:sSub>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𝑖</m:t>
                                </m:r>
                              </m:e>
                              <m:sub>
                                <m:r>
                                  <a:rPr kumimoji="1" lang="en-US" altLang="ja-JP" sz="2400" i="1">
                                    <a:latin typeface="Cambria Math" panose="02040503050406030204" pitchFamily="18" charset="0"/>
                                  </a:rPr>
                                  <m:t>2</m:t>
                                </m:r>
                              </m:sub>
                            </m:sSub>
                            <m:r>
                              <a:rPr kumimoji="1" lang="en-US" altLang="ja-JP" sz="2400" i="1">
                                <a:latin typeface="Cambria Math" panose="02040503050406030204" pitchFamily="18" charset="0"/>
                              </a:rPr>
                              <m:t>…</m:t>
                            </m:r>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𝑖</m:t>
                                </m:r>
                              </m:e>
                              <m:sub>
                                <m:r>
                                  <a:rPr kumimoji="1" lang="en-US" altLang="ja-JP" sz="2400" i="1">
                                    <a:latin typeface="Cambria Math" panose="02040503050406030204" pitchFamily="18" charset="0"/>
                                  </a:rPr>
                                  <m:t>𝑘</m:t>
                                </m:r>
                              </m:sub>
                            </m:sSub>
                          </m:sub>
                        </m:sSub>
                        <m:r>
                          <a:rPr kumimoji="1" lang="en-US" altLang="ja-JP" sz="2400" i="1">
                            <a:latin typeface="Cambria Math" panose="02040503050406030204" pitchFamily="18" charset="0"/>
                          </a:rPr>
                          <m:t>𝑑</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𝑖</m:t>
                                </m:r>
                              </m:e>
                              <m:sub>
                                <m:r>
                                  <a:rPr kumimoji="1" lang="en-US" altLang="ja-JP" sz="2400" i="1">
                                    <a:latin typeface="Cambria Math" panose="02040503050406030204" pitchFamily="18" charset="0"/>
                                  </a:rPr>
                                  <m:t>1</m:t>
                                </m:r>
                              </m:sub>
                            </m:sSub>
                          </m:sup>
                        </m:sSup>
                        <m:r>
                          <a:rPr kumimoji="1" lang="en-US" altLang="ja-JP" sz="2400" i="1">
                            <a:latin typeface="Cambria Math" panose="02040503050406030204" pitchFamily="18" charset="0"/>
                            <a:ea typeface="Cambria Math" panose="02040503050406030204" pitchFamily="18" charset="0"/>
                          </a:rPr>
                          <m:t>∧</m:t>
                        </m:r>
                        <m:r>
                          <a:rPr kumimoji="1" lang="en-US" altLang="ja-JP" sz="2400" i="1">
                            <a:latin typeface="Cambria Math" panose="02040503050406030204" pitchFamily="18" charset="0"/>
                            <a:ea typeface="Cambria Math" panose="02040503050406030204" pitchFamily="18" charset="0"/>
                          </a:rPr>
                          <m:t>𝑑</m:t>
                        </m:r>
                        <m:sSup>
                          <m:sSupPr>
                            <m:ctrlPr>
                              <a:rPr kumimoji="1" lang="en-US" altLang="ja-JP" sz="2400" i="1">
                                <a:latin typeface="Cambria Math" panose="02040503050406030204" pitchFamily="18" charset="0"/>
                                <a:ea typeface="Cambria Math" panose="02040503050406030204" pitchFamily="18" charset="0"/>
                              </a:rPr>
                            </m:ctrlPr>
                          </m:sSupPr>
                          <m:e>
                            <m:r>
                              <a:rPr kumimoji="1" lang="en-US" altLang="ja-JP" sz="2400" i="1">
                                <a:latin typeface="Cambria Math" panose="02040503050406030204" pitchFamily="18" charset="0"/>
                                <a:ea typeface="Cambria Math" panose="02040503050406030204" pitchFamily="18" charset="0"/>
                              </a:rPr>
                              <m:t>𝑥</m:t>
                            </m:r>
                          </m:e>
                          <m:sup>
                            <m:sSub>
                              <m:sSubPr>
                                <m:ctrlPr>
                                  <a:rPr kumimoji="1" lang="en-US" altLang="ja-JP" sz="2400" i="1">
                                    <a:latin typeface="Cambria Math" panose="02040503050406030204" pitchFamily="18" charset="0"/>
                                    <a:ea typeface="Cambria Math" panose="02040503050406030204" pitchFamily="18" charset="0"/>
                                  </a:rPr>
                                </m:ctrlPr>
                              </m:sSubPr>
                              <m:e>
                                <m:r>
                                  <a:rPr kumimoji="1" lang="en-US" altLang="ja-JP" sz="2400" i="1">
                                    <a:latin typeface="Cambria Math" panose="02040503050406030204" pitchFamily="18" charset="0"/>
                                    <a:ea typeface="Cambria Math" panose="02040503050406030204" pitchFamily="18" charset="0"/>
                                  </a:rPr>
                                  <m:t>𝑖</m:t>
                                </m:r>
                              </m:e>
                              <m:sub>
                                <m:r>
                                  <a:rPr kumimoji="1" lang="en-US" altLang="ja-JP" sz="2400" i="1">
                                    <a:latin typeface="Cambria Math" panose="02040503050406030204" pitchFamily="18" charset="0"/>
                                    <a:ea typeface="Cambria Math" panose="02040503050406030204" pitchFamily="18" charset="0"/>
                                  </a:rPr>
                                  <m:t>2</m:t>
                                </m:r>
                              </m:sub>
                            </m:sSub>
                          </m:sup>
                        </m:sSup>
                        <m:r>
                          <a:rPr kumimoji="1" lang="en-US" altLang="ja-JP" sz="2400" i="1">
                            <a:latin typeface="Cambria Math" panose="02040503050406030204" pitchFamily="18" charset="0"/>
                            <a:ea typeface="Cambria Math" panose="02040503050406030204" pitchFamily="18" charset="0"/>
                          </a:rPr>
                          <m:t>∧…∧</m:t>
                        </m:r>
                        <m:r>
                          <a:rPr kumimoji="1" lang="en-US" altLang="ja-JP" sz="2400" i="1">
                            <a:latin typeface="Cambria Math" panose="02040503050406030204" pitchFamily="18" charset="0"/>
                            <a:ea typeface="Cambria Math" panose="02040503050406030204" pitchFamily="18" charset="0"/>
                          </a:rPr>
                          <m:t>𝑑</m:t>
                        </m:r>
                        <m:sSup>
                          <m:sSupPr>
                            <m:ctrlPr>
                              <a:rPr kumimoji="1" lang="en-US" altLang="ja-JP" sz="2400" i="1">
                                <a:latin typeface="Cambria Math" panose="02040503050406030204" pitchFamily="18" charset="0"/>
                                <a:ea typeface="Cambria Math" panose="02040503050406030204" pitchFamily="18" charset="0"/>
                              </a:rPr>
                            </m:ctrlPr>
                          </m:sSupPr>
                          <m:e>
                            <m:r>
                              <a:rPr kumimoji="1" lang="en-US" altLang="ja-JP" sz="2400" i="1">
                                <a:latin typeface="Cambria Math" panose="02040503050406030204" pitchFamily="18" charset="0"/>
                                <a:ea typeface="Cambria Math" panose="02040503050406030204" pitchFamily="18" charset="0"/>
                              </a:rPr>
                              <m:t>𝑥</m:t>
                            </m:r>
                          </m:e>
                          <m:sup>
                            <m:sSub>
                              <m:sSubPr>
                                <m:ctrlPr>
                                  <a:rPr kumimoji="1" lang="en-US" altLang="ja-JP" sz="2400" i="1">
                                    <a:latin typeface="Cambria Math" panose="02040503050406030204" pitchFamily="18" charset="0"/>
                                    <a:ea typeface="Cambria Math" panose="02040503050406030204" pitchFamily="18" charset="0"/>
                                  </a:rPr>
                                </m:ctrlPr>
                              </m:sSubPr>
                              <m:e>
                                <m:r>
                                  <a:rPr kumimoji="1" lang="en-US" altLang="ja-JP" sz="2400" i="1">
                                    <a:latin typeface="Cambria Math" panose="02040503050406030204" pitchFamily="18" charset="0"/>
                                    <a:ea typeface="Cambria Math" panose="02040503050406030204" pitchFamily="18" charset="0"/>
                                  </a:rPr>
                                  <m:t>𝑖</m:t>
                                </m:r>
                              </m:e>
                              <m:sub>
                                <m:r>
                                  <a:rPr kumimoji="1" lang="en-US" altLang="ja-JP" sz="2400" i="1">
                                    <a:latin typeface="Cambria Math" panose="02040503050406030204" pitchFamily="18" charset="0"/>
                                    <a:ea typeface="Cambria Math" panose="02040503050406030204" pitchFamily="18" charset="0"/>
                                  </a:rPr>
                                  <m:t>𝑘</m:t>
                                </m:r>
                              </m:sub>
                            </m:sSub>
                          </m:sup>
                        </m:sSup>
                      </m:e>
                    </m:nary>
                  </m:oMath>
                </a14:m>
                <a:endParaRPr kumimoji="1" lang="ja-JP" altLang="en-US" sz="2400" b="0" dirty="0">
                  <a:latin typeface="Cambria Math" panose="02040503050406030204" pitchFamily="18" charset="0"/>
                </a:endParaRPr>
              </a:p>
            </p:txBody>
          </p:sp>
        </mc:Choice>
        <mc:Fallback xmlns="">
          <p:sp>
            <p:nvSpPr>
              <p:cNvPr id="8" name="テキスト ボックス 7">
                <a:extLst>
                  <a:ext uri="{FF2B5EF4-FFF2-40B4-BE49-F238E27FC236}">
                    <a16:creationId xmlns:a16="http://schemas.microsoft.com/office/drawing/2014/main" id="{60962FB3-0A16-4B65-8A99-74B22FA9EE62}"/>
                  </a:ext>
                </a:extLst>
              </p:cNvPr>
              <p:cNvSpPr txBox="1">
                <a:spLocks noRot="1" noChangeAspect="1" noMove="1" noResize="1" noEditPoints="1" noAdjustHandles="1" noChangeArrowheads="1" noChangeShapeType="1" noTextEdit="1"/>
              </p:cNvSpPr>
              <p:nvPr/>
            </p:nvSpPr>
            <p:spPr>
              <a:xfrm>
                <a:off x="1549087" y="3230003"/>
                <a:ext cx="4358181" cy="58349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88721B8-2256-4C31-9454-03980D9CE8FE}"/>
                  </a:ext>
                </a:extLst>
              </p:cNvPr>
              <p:cNvSpPr txBox="1"/>
              <p:nvPr/>
            </p:nvSpPr>
            <p:spPr>
              <a:xfrm>
                <a:off x="2323838" y="4016720"/>
                <a:ext cx="5378908" cy="583493"/>
              </a:xfrm>
              <a:prstGeom prst="rect">
                <a:avLst/>
              </a:prstGeom>
              <a:noFill/>
            </p:spPr>
            <p:txBody>
              <a:bodyPr wrap="none" lIns="0" tIns="0" rIns="0" bIns="0" rtlCol="0">
                <a:spAutoFit/>
              </a:bodyPr>
              <a:lstStyle/>
              <a:p>
                <a:pPr>
                  <a:lnSpc>
                    <a:spcPct val="150000"/>
                  </a:lnSpc>
                </a:pPr>
                <a:r>
                  <a:rPr kumimoji="1" lang="ja-JP" altLang="en-US" sz="2400" b="0" dirty="0"/>
                  <a:t> </a:t>
                </a:r>
                <a14:m>
                  <m:oMath xmlns:m="http://schemas.openxmlformats.org/officeDocument/2006/math">
                    <m:r>
                      <a:rPr kumimoji="1" lang="ja-JP" altLang="en-US" sz="2400" b="0" i="1" smtClean="0">
                        <a:latin typeface="Cambria Math" panose="02040503050406030204" pitchFamily="18" charset="0"/>
                      </a:rPr>
                      <m:t>⟼</m:t>
                    </m:r>
                    <m:r>
                      <a:rPr kumimoji="1" lang="en-US" altLang="ja-JP" sz="2400" b="0" i="1" smtClean="0">
                        <a:latin typeface="Cambria Math" panose="02040503050406030204" pitchFamily="18" charset="0"/>
                      </a:rPr>
                      <m:t> </m:t>
                    </m:r>
                    <m:nary>
                      <m:naryPr>
                        <m:chr m:val="∑"/>
                        <m:subHide m:val="on"/>
                        <m:supHide m:val="on"/>
                        <m:ctrlPr>
                          <a:rPr kumimoji="1" lang="ja-JP" altLang="en-US" sz="2400" i="1">
                            <a:latin typeface="Cambria Math" panose="02040503050406030204" pitchFamily="18" charset="0"/>
                          </a:rPr>
                        </m:ctrlPr>
                      </m:naryPr>
                      <m:sub/>
                      <m:sup/>
                      <m:e>
                        <m:r>
                          <a:rPr kumimoji="1" lang="en-US" altLang="ja-JP" sz="2400" i="1">
                            <a:latin typeface="Cambria Math" panose="02040503050406030204" pitchFamily="18" charset="0"/>
                          </a:rPr>
                          <m:t> </m:t>
                        </m:r>
                        <m:r>
                          <a:rPr kumimoji="1" lang="en-US" altLang="ja-JP" sz="2400" b="0" i="1" smtClean="0">
                            <a:latin typeface="Cambria Math" panose="02040503050406030204" pitchFamily="18" charset="0"/>
                          </a:rPr>
                          <m:t>𝑑</m:t>
                        </m:r>
                        <m:sSub>
                          <m:sSubPr>
                            <m:ctrlPr>
                              <a:rPr kumimoji="1" lang="en-US" altLang="ja-JP" sz="2400" i="1">
                                <a:latin typeface="Cambria Math" panose="02040503050406030204" pitchFamily="18" charset="0"/>
                              </a:rPr>
                            </m:ctrlPr>
                          </m:sSubPr>
                          <m:e>
                            <m:r>
                              <a:rPr kumimoji="1" lang="ja-JP" altLang="en-US" sz="2400" i="1">
                                <a:latin typeface="Cambria Math" panose="02040503050406030204" pitchFamily="18" charset="0"/>
                              </a:rPr>
                              <m:t>𝜔</m:t>
                            </m:r>
                          </m:e>
                          <m:sub>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𝑖</m:t>
                                </m:r>
                              </m:e>
                              <m:sub>
                                <m:r>
                                  <a:rPr kumimoji="1" lang="en-US" altLang="ja-JP" sz="2400" i="1">
                                    <a:latin typeface="Cambria Math" panose="02040503050406030204" pitchFamily="18" charset="0"/>
                                  </a:rPr>
                                  <m:t>1</m:t>
                                </m:r>
                              </m:sub>
                            </m:sSub>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𝑖</m:t>
                                </m:r>
                              </m:e>
                              <m:sub>
                                <m:r>
                                  <a:rPr kumimoji="1" lang="en-US" altLang="ja-JP" sz="2400" i="1">
                                    <a:latin typeface="Cambria Math" panose="02040503050406030204" pitchFamily="18" charset="0"/>
                                  </a:rPr>
                                  <m:t>2</m:t>
                                </m:r>
                              </m:sub>
                            </m:sSub>
                            <m:r>
                              <a:rPr kumimoji="1" lang="en-US" altLang="ja-JP" sz="2400" i="1">
                                <a:latin typeface="Cambria Math" panose="02040503050406030204" pitchFamily="18" charset="0"/>
                              </a:rPr>
                              <m:t>…</m:t>
                            </m:r>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𝑖</m:t>
                                </m:r>
                              </m:e>
                              <m:sub>
                                <m:r>
                                  <a:rPr kumimoji="1" lang="en-US" altLang="ja-JP" sz="2400" i="1">
                                    <a:latin typeface="Cambria Math" panose="02040503050406030204" pitchFamily="18" charset="0"/>
                                  </a:rPr>
                                  <m:t>𝑘</m:t>
                                </m:r>
                              </m:sub>
                            </m:sSub>
                          </m:sub>
                        </m:sSub>
                        <m:r>
                          <a:rPr kumimoji="1" lang="en-US" altLang="ja-JP" sz="2400" i="1" smtClean="0">
                            <a:latin typeface="Cambria Math" panose="02040503050406030204" pitchFamily="18" charset="0"/>
                            <a:ea typeface="Cambria Math" panose="02040503050406030204" pitchFamily="18" charset="0"/>
                          </a:rPr>
                          <m:t>∧</m:t>
                        </m:r>
                        <m:r>
                          <a:rPr kumimoji="1" lang="en-US" altLang="ja-JP" sz="2400" i="1">
                            <a:latin typeface="Cambria Math" panose="02040503050406030204" pitchFamily="18" charset="0"/>
                          </a:rPr>
                          <m:t>𝑑</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𝑖</m:t>
                                </m:r>
                              </m:e>
                              <m:sub>
                                <m:r>
                                  <a:rPr kumimoji="1" lang="en-US" altLang="ja-JP" sz="2400" i="1">
                                    <a:latin typeface="Cambria Math" panose="02040503050406030204" pitchFamily="18" charset="0"/>
                                  </a:rPr>
                                  <m:t>1</m:t>
                                </m:r>
                              </m:sub>
                            </m:sSub>
                          </m:sup>
                        </m:sSup>
                        <m:r>
                          <a:rPr kumimoji="1" lang="en-US" altLang="ja-JP" sz="2400" i="1">
                            <a:latin typeface="Cambria Math" panose="02040503050406030204" pitchFamily="18" charset="0"/>
                            <a:ea typeface="Cambria Math" panose="02040503050406030204" pitchFamily="18" charset="0"/>
                          </a:rPr>
                          <m:t>∧</m:t>
                        </m:r>
                        <m:r>
                          <a:rPr kumimoji="1" lang="en-US" altLang="ja-JP" sz="2400" i="1">
                            <a:latin typeface="Cambria Math" panose="02040503050406030204" pitchFamily="18" charset="0"/>
                            <a:ea typeface="Cambria Math" panose="02040503050406030204" pitchFamily="18" charset="0"/>
                          </a:rPr>
                          <m:t>𝑑</m:t>
                        </m:r>
                        <m:sSup>
                          <m:sSupPr>
                            <m:ctrlPr>
                              <a:rPr kumimoji="1" lang="en-US" altLang="ja-JP" sz="2400" i="1">
                                <a:latin typeface="Cambria Math" panose="02040503050406030204" pitchFamily="18" charset="0"/>
                                <a:ea typeface="Cambria Math" panose="02040503050406030204" pitchFamily="18" charset="0"/>
                              </a:rPr>
                            </m:ctrlPr>
                          </m:sSupPr>
                          <m:e>
                            <m:r>
                              <a:rPr kumimoji="1" lang="en-US" altLang="ja-JP" sz="2400" i="1">
                                <a:latin typeface="Cambria Math" panose="02040503050406030204" pitchFamily="18" charset="0"/>
                                <a:ea typeface="Cambria Math" panose="02040503050406030204" pitchFamily="18" charset="0"/>
                              </a:rPr>
                              <m:t>𝑥</m:t>
                            </m:r>
                          </m:e>
                          <m:sup>
                            <m:sSub>
                              <m:sSubPr>
                                <m:ctrlPr>
                                  <a:rPr kumimoji="1" lang="en-US" altLang="ja-JP" sz="2400" i="1">
                                    <a:latin typeface="Cambria Math" panose="02040503050406030204" pitchFamily="18" charset="0"/>
                                    <a:ea typeface="Cambria Math" panose="02040503050406030204" pitchFamily="18" charset="0"/>
                                  </a:rPr>
                                </m:ctrlPr>
                              </m:sSubPr>
                              <m:e>
                                <m:r>
                                  <a:rPr kumimoji="1" lang="en-US" altLang="ja-JP" sz="2400" i="1">
                                    <a:latin typeface="Cambria Math" panose="02040503050406030204" pitchFamily="18" charset="0"/>
                                    <a:ea typeface="Cambria Math" panose="02040503050406030204" pitchFamily="18" charset="0"/>
                                  </a:rPr>
                                  <m:t>𝑖</m:t>
                                </m:r>
                              </m:e>
                              <m:sub>
                                <m:r>
                                  <a:rPr kumimoji="1" lang="en-US" altLang="ja-JP" sz="2400" i="1">
                                    <a:latin typeface="Cambria Math" panose="02040503050406030204" pitchFamily="18" charset="0"/>
                                    <a:ea typeface="Cambria Math" panose="02040503050406030204" pitchFamily="18" charset="0"/>
                                  </a:rPr>
                                  <m:t>2</m:t>
                                </m:r>
                              </m:sub>
                            </m:sSub>
                          </m:sup>
                        </m:sSup>
                        <m:r>
                          <a:rPr kumimoji="1" lang="en-US" altLang="ja-JP" sz="2400" i="1">
                            <a:latin typeface="Cambria Math" panose="02040503050406030204" pitchFamily="18" charset="0"/>
                            <a:ea typeface="Cambria Math" panose="02040503050406030204" pitchFamily="18" charset="0"/>
                          </a:rPr>
                          <m:t>∧…∧</m:t>
                        </m:r>
                        <m:r>
                          <a:rPr kumimoji="1" lang="en-US" altLang="ja-JP" sz="2400" i="1">
                            <a:latin typeface="Cambria Math" panose="02040503050406030204" pitchFamily="18" charset="0"/>
                            <a:ea typeface="Cambria Math" panose="02040503050406030204" pitchFamily="18" charset="0"/>
                          </a:rPr>
                          <m:t>𝑑</m:t>
                        </m:r>
                        <m:sSup>
                          <m:sSupPr>
                            <m:ctrlPr>
                              <a:rPr kumimoji="1" lang="en-US" altLang="ja-JP" sz="2400" i="1">
                                <a:latin typeface="Cambria Math" panose="02040503050406030204" pitchFamily="18" charset="0"/>
                                <a:ea typeface="Cambria Math" panose="02040503050406030204" pitchFamily="18" charset="0"/>
                              </a:rPr>
                            </m:ctrlPr>
                          </m:sSupPr>
                          <m:e>
                            <m:r>
                              <a:rPr kumimoji="1" lang="en-US" altLang="ja-JP" sz="2400" i="1">
                                <a:latin typeface="Cambria Math" panose="02040503050406030204" pitchFamily="18" charset="0"/>
                                <a:ea typeface="Cambria Math" panose="02040503050406030204" pitchFamily="18" charset="0"/>
                              </a:rPr>
                              <m:t>𝑥</m:t>
                            </m:r>
                          </m:e>
                          <m:sup>
                            <m:sSub>
                              <m:sSubPr>
                                <m:ctrlPr>
                                  <a:rPr kumimoji="1" lang="en-US" altLang="ja-JP" sz="2400" i="1">
                                    <a:latin typeface="Cambria Math" panose="02040503050406030204" pitchFamily="18" charset="0"/>
                                    <a:ea typeface="Cambria Math" panose="02040503050406030204" pitchFamily="18" charset="0"/>
                                  </a:rPr>
                                </m:ctrlPr>
                              </m:sSubPr>
                              <m:e>
                                <m:r>
                                  <a:rPr kumimoji="1" lang="en-US" altLang="ja-JP" sz="2400" i="1">
                                    <a:latin typeface="Cambria Math" panose="02040503050406030204" pitchFamily="18" charset="0"/>
                                    <a:ea typeface="Cambria Math" panose="02040503050406030204" pitchFamily="18" charset="0"/>
                                  </a:rPr>
                                  <m:t>𝑖</m:t>
                                </m:r>
                              </m:e>
                              <m:sub>
                                <m:r>
                                  <a:rPr kumimoji="1" lang="en-US" altLang="ja-JP" sz="2400" i="1">
                                    <a:latin typeface="Cambria Math" panose="02040503050406030204" pitchFamily="18" charset="0"/>
                                    <a:ea typeface="Cambria Math" panose="02040503050406030204" pitchFamily="18" charset="0"/>
                                  </a:rPr>
                                  <m:t>𝑘</m:t>
                                </m:r>
                              </m:sub>
                            </m:sSub>
                          </m:sup>
                        </m:sSup>
                      </m:e>
                    </m:nary>
                  </m:oMath>
                </a14:m>
                <a:endParaRPr kumimoji="1" lang="ja-JP" altLang="en-US" sz="2400" b="0" dirty="0">
                  <a:latin typeface="Cambria Math" panose="02040503050406030204" pitchFamily="18" charset="0"/>
                </a:endParaRPr>
              </a:p>
            </p:txBody>
          </p:sp>
        </mc:Choice>
        <mc:Fallback xmlns="">
          <p:sp>
            <p:nvSpPr>
              <p:cNvPr id="9" name="テキスト ボックス 8">
                <a:extLst>
                  <a:ext uri="{FF2B5EF4-FFF2-40B4-BE49-F238E27FC236}">
                    <a16:creationId xmlns:a16="http://schemas.microsoft.com/office/drawing/2014/main" id="{688721B8-2256-4C31-9454-03980D9CE8FE}"/>
                  </a:ext>
                </a:extLst>
              </p:cNvPr>
              <p:cNvSpPr txBox="1">
                <a:spLocks noRot="1" noChangeAspect="1" noMove="1" noResize="1" noEditPoints="1" noAdjustHandles="1" noChangeArrowheads="1" noChangeShapeType="1" noTextEdit="1"/>
              </p:cNvSpPr>
              <p:nvPr/>
            </p:nvSpPr>
            <p:spPr>
              <a:xfrm>
                <a:off x="2323838" y="4016720"/>
                <a:ext cx="5378908" cy="583493"/>
              </a:xfrm>
              <a:prstGeom prst="rect">
                <a:avLst/>
              </a:prstGeom>
              <a:blipFill>
                <a:blip r:embed="rId6"/>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211B3DD5-D7E3-4BD0-818C-8277E852A640}"/>
              </a:ext>
            </a:extLst>
          </p:cNvPr>
          <p:cNvSpPr txBox="1"/>
          <p:nvPr/>
        </p:nvSpPr>
        <p:spPr>
          <a:xfrm>
            <a:off x="2026917" y="4976116"/>
            <a:ext cx="3851632" cy="498470"/>
          </a:xfrm>
          <a:prstGeom prst="rect">
            <a:avLst/>
          </a:prstGeom>
          <a:noFill/>
        </p:spPr>
        <p:txBody>
          <a:bodyPr wrap="none" lIns="0" tIns="0" rIns="0" bIns="0" rtlCol="0">
            <a:spAutoFit/>
          </a:bodyPr>
          <a:lstStyle/>
          <a:p>
            <a:pPr algn="l">
              <a:lnSpc>
                <a:spcPct val="150000"/>
              </a:lnSpc>
            </a:pPr>
            <a:r>
              <a:rPr kumimoji="1" lang="en-US" altLang="ja-JP" sz="2400" b="0" dirty="0"/>
              <a:t>Well-defined?</a:t>
            </a:r>
            <a:r>
              <a:rPr kumimoji="1" lang="en-US" altLang="ja-JP" sz="2400" b="0" dirty="0">
                <a:latin typeface="Cambria Math" panose="02040503050406030204" pitchFamily="18" charset="0"/>
              </a:rPr>
              <a:t>  </a:t>
            </a:r>
            <a:r>
              <a:rPr kumimoji="1" lang="en-US" altLang="ja-JP" sz="2400" b="0" dirty="0">
                <a:latin typeface="Cambria Math" panose="02040503050406030204" pitchFamily="18" charset="0"/>
                <a:sym typeface="Wingdings" panose="05000000000000000000" pitchFamily="2" charset="2"/>
              </a:rPr>
              <a:t> </a:t>
            </a:r>
            <a:r>
              <a:rPr kumimoji="1" lang="ja-JP" altLang="en-US" sz="2400" b="0" dirty="0">
                <a:latin typeface="Cambria Math" panose="02040503050406030204" pitchFamily="18" charset="0"/>
              </a:rPr>
              <a:t>自明でない</a:t>
            </a:r>
          </a:p>
        </p:txBody>
      </p:sp>
      <p:sp>
        <p:nvSpPr>
          <p:cNvPr id="11" name="テキスト ボックス 10">
            <a:extLst>
              <a:ext uri="{FF2B5EF4-FFF2-40B4-BE49-F238E27FC236}">
                <a16:creationId xmlns:a16="http://schemas.microsoft.com/office/drawing/2014/main" id="{4E01421F-01BB-47FF-8F3D-A0EFB903568F}"/>
              </a:ext>
            </a:extLst>
          </p:cNvPr>
          <p:cNvSpPr txBox="1"/>
          <p:nvPr/>
        </p:nvSpPr>
        <p:spPr>
          <a:xfrm>
            <a:off x="811355" y="5694226"/>
            <a:ext cx="2769989" cy="498470"/>
          </a:xfrm>
          <a:prstGeom prst="rect">
            <a:avLst/>
          </a:prstGeom>
          <a:noFill/>
        </p:spPr>
        <p:txBody>
          <a:bodyPr wrap="none" lIns="0" tIns="0" rIns="0" bIns="0" rtlCol="0">
            <a:spAutoFit/>
          </a:bodyPr>
          <a:lstStyle/>
          <a:p>
            <a:pPr algn="l">
              <a:lnSpc>
                <a:spcPct val="150000"/>
              </a:lnSpc>
            </a:pPr>
            <a:r>
              <a:rPr kumimoji="1" lang="ja-JP" altLang="en-US" sz="2400" b="0" dirty="0">
                <a:latin typeface="Cambria Math" panose="02040503050406030204" pitchFamily="18" charset="0"/>
              </a:rPr>
              <a:t>問題：これを調べよ</a:t>
            </a:r>
          </a:p>
        </p:txBody>
      </p:sp>
    </p:spTree>
    <p:extLst>
      <p:ext uri="{BB962C8B-B14F-4D97-AF65-F5344CB8AC3E}">
        <p14:creationId xmlns:p14="http://schemas.microsoft.com/office/powerpoint/2010/main" val="14246641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E7BD6D3E-F472-4717-AE94-5F16BC269BA3}"/>
                  </a:ext>
                </a:extLst>
              </p:cNvPr>
              <p:cNvSpPr txBox="1"/>
              <p:nvPr/>
            </p:nvSpPr>
            <p:spPr>
              <a:xfrm>
                <a:off x="3498136" y="227441"/>
                <a:ext cx="1937453" cy="664413"/>
              </a:xfrm>
              <a:prstGeom prst="rect">
                <a:avLst/>
              </a:prstGeom>
              <a:noFill/>
            </p:spPr>
            <p:txBody>
              <a:bodyPr wrap="none" lIns="0" tIns="0" rIns="0" bIns="0" rtlCol="0">
                <a:spAutoFit/>
              </a:bodyPr>
              <a:lstStyle/>
              <a:p>
                <a:pPr algn="l">
                  <a:lnSpc>
                    <a:spcPct val="150000"/>
                  </a:lnSpc>
                </a:pPr>
                <a:r>
                  <a:rPr kumimoji="1" lang="ja-JP" altLang="en-US" sz="3200" b="0" dirty="0">
                    <a:latin typeface="+mn-ea"/>
                  </a:rPr>
                  <a:t>例</a:t>
                </a:r>
                <a:r>
                  <a:rPr kumimoji="1" lang="en-US" altLang="ja-JP" sz="3200" b="0" dirty="0">
                    <a:latin typeface="+mn-ea"/>
                  </a:rPr>
                  <a:t>:</a:t>
                </a:r>
                <a:r>
                  <a:rPr kumimoji="1" lang="en-US" altLang="ja-JP" sz="3200" b="0" dirty="0">
                    <a:ea typeface="Cambria Math" panose="02040503050406030204" pitchFamily="18" charset="0"/>
                  </a:rPr>
                  <a:t> </a:t>
                </a:r>
                <a14:m>
                  <m:oMath xmlns:m="http://schemas.openxmlformats.org/officeDocument/2006/math">
                    <m:sSup>
                      <m:sSupPr>
                        <m:ctrlPr>
                          <a:rPr kumimoji="1" lang="en-US" altLang="ja-JP" sz="3200" b="0" i="1" smtClean="0">
                            <a:latin typeface="Cambria Math" panose="02040503050406030204" pitchFamily="18" charset="0"/>
                            <a:ea typeface="Cambria Math" panose="02040503050406030204" pitchFamily="18" charset="0"/>
                          </a:rPr>
                        </m:ctrlPr>
                      </m:sSupPr>
                      <m:e>
                        <m:r>
                          <a:rPr kumimoji="1" lang="en-US" altLang="ja-JP" sz="3200" b="0" i="1" smtClean="0">
                            <a:latin typeface="Cambria Math" panose="02040503050406030204" pitchFamily="18" charset="0"/>
                            <a:ea typeface="Cambria Math" panose="02040503050406030204" pitchFamily="18" charset="0"/>
                          </a:rPr>
                          <m:t>ℝ</m:t>
                        </m:r>
                      </m:e>
                      <m:sup>
                        <m:r>
                          <a:rPr kumimoji="1" lang="en-US" altLang="ja-JP" sz="3200" b="0" i="1" smtClean="0">
                            <a:latin typeface="Cambria Math" panose="02040503050406030204" pitchFamily="18" charset="0"/>
                            <a:ea typeface="Cambria Math" panose="02040503050406030204" pitchFamily="18" charset="0"/>
                          </a:rPr>
                          <m:t>3</m:t>
                        </m:r>
                      </m:sup>
                    </m:sSup>
                  </m:oMath>
                </a14:m>
                <a:r>
                  <a:rPr kumimoji="1" lang="ja-JP" altLang="en-US" sz="3200" b="0" dirty="0">
                    <a:latin typeface="Cambria Math" panose="02040503050406030204" pitchFamily="18" charset="0"/>
                  </a:rPr>
                  <a:t>では</a:t>
                </a:r>
              </a:p>
            </p:txBody>
          </p:sp>
        </mc:Choice>
        <mc:Fallback xmlns="">
          <p:sp>
            <p:nvSpPr>
              <p:cNvPr id="2" name="テキスト ボックス 1">
                <a:extLst>
                  <a:ext uri="{FF2B5EF4-FFF2-40B4-BE49-F238E27FC236}">
                    <a16:creationId xmlns:a16="http://schemas.microsoft.com/office/drawing/2014/main" id="{E7BD6D3E-F472-4717-AE94-5F16BC269BA3}"/>
                  </a:ext>
                </a:extLst>
              </p:cNvPr>
              <p:cNvSpPr txBox="1">
                <a:spLocks noRot="1" noChangeAspect="1" noMove="1" noResize="1" noEditPoints="1" noAdjustHandles="1" noChangeArrowheads="1" noChangeShapeType="1" noTextEdit="1"/>
              </p:cNvSpPr>
              <p:nvPr/>
            </p:nvSpPr>
            <p:spPr>
              <a:xfrm>
                <a:off x="3498136" y="227441"/>
                <a:ext cx="1937453" cy="664413"/>
              </a:xfrm>
              <a:prstGeom prst="rect">
                <a:avLst/>
              </a:prstGeom>
              <a:blipFill>
                <a:blip r:embed="rId2"/>
                <a:stretch>
                  <a:fillRect l="-12893" r="-11950" b="-37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5A6B2F1-948F-499A-ABE2-F1D195B7DEBB}"/>
                  </a:ext>
                </a:extLst>
              </p:cNvPr>
              <p:cNvSpPr txBox="1"/>
              <p:nvPr/>
            </p:nvSpPr>
            <p:spPr>
              <a:xfrm>
                <a:off x="2617917" y="1221855"/>
                <a:ext cx="3076035" cy="461665"/>
              </a:xfrm>
              <a:prstGeom prst="rect">
                <a:avLst/>
              </a:prstGeom>
              <a:noFill/>
            </p:spPr>
            <p:txBody>
              <a:bodyPr wrap="none" lIns="0" tIns="0" rIns="0" bIns="0" rtlCol="0">
                <a:spAutoFit/>
              </a:bodyPr>
              <a:lstStyle/>
              <a:p>
                <a:pPr algn="l">
                  <a:lnSpc>
                    <a:spcPct val="150000"/>
                  </a:lnSpc>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𝑓</m:t>
                      </m:r>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1</m:t>
                          </m:r>
                        </m:sub>
                      </m:sSub>
                      <m:r>
                        <a:rPr kumimoji="1" lang="en-US" altLang="ja-JP" sz="2000" b="0" i="1" smtClean="0">
                          <a:latin typeface="Cambria Math" panose="02040503050406030204" pitchFamily="18" charset="0"/>
                        </a:rPr>
                        <m:t>𝑑</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𝑥</m:t>
                          </m:r>
                        </m:e>
                        <m:sup>
                          <m:r>
                            <a:rPr kumimoji="1" lang="en-US" altLang="ja-JP" sz="2000" b="0" i="1" smtClean="0">
                              <a:latin typeface="Cambria Math" panose="02040503050406030204" pitchFamily="18" charset="0"/>
                            </a:rPr>
                            <m:t>1</m:t>
                          </m:r>
                        </m:sup>
                      </m:sSup>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2</m:t>
                          </m:r>
                        </m:sub>
                      </m:sSub>
                      <m:r>
                        <a:rPr kumimoji="1" lang="en-US" altLang="ja-JP" sz="2000" b="0" i="1" smtClean="0">
                          <a:latin typeface="Cambria Math" panose="02040503050406030204" pitchFamily="18" charset="0"/>
                        </a:rPr>
                        <m:t>𝑑</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𝑥</m:t>
                          </m:r>
                        </m:e>
                        <m:sup>
                          <m:r>
                            <a:rPr kumimoji="1" lang="en-US" altLang="ja-JP" sz="2000" b="0" i="1" smtClean="0">
                              <a:latin typeface="Cambria Math" panose="02040503050406030204" pitchFamily="18" charset="0"/>
                            </a:rPr>
                            <m:t>2</m:t>
                          </m:r>
                        </m:sup>
                      </m:sSup>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𝑓</m:t>
                          </m:r>
                        </m:e>
                        <m:sub>
                          <m:r>
                            <a:rPr kumimoji="1" lang="en-US" altLang="ja-JP" sz="2000" b="0" i="1" smtClean="0">
                              <a:latin typeface="Cambria Math" panose="02040503050406030204" pitchFamily="18" charset="0"/>
                            </a:rPr>
                            <m:t>3</m:t>
                          </m:r>
                        </m:sub>
                      </m:sSub>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𝑑𝑥</m:t>
                          </m:r>
                        </m:e>
                        <m:sup>
                          <m:r>
                            <a:rPr kumimoji="1" lang="en-US" altLang="ja-JP" sz="2000" b="0" i="1" smtClean="0">
                              <a:latin typeface="Cambria Math" panose="02040503050406030204" pitchFamily="18" charset="0"/>
                            </a:rPr>
                            <m:t>3</m:t>
                          </m:r>
                        </m:sup>
                      </m:sSup>
                    </m:oMath>
                  </m:oMathPara>
                </a14:m>
                <a:endParaRPr kumimoji="1" lang="ja-JP" altLang="en-US" sz="2000" b="0" dirty="0">
                  <a:latin typeface="Cambria Math" panose="02040503050406030204" pitchFamily="18" charset="0"/>
                </a:endParaRPr>
              </a:p>
            </p:txBody>
          </p:sp>
        </mc:Choice>
        <mc:Fallback xmlns="">
          <p:sp>
            <p:nvSpPr>
              <p:cNvPr id="3" name="テキスト ボックス 2">
                <a:extLst>
                  <a:ext uri="{FF2B5EF4-FFF2-40B4-BE49-F238E27FC236}">
                    <a16:creationId xmlns:a16="http://schemas.microsoft.com/office/drawing/2014/main" id="{B5A6B2F1-948F-499A-ABE2-F1D195B7DEBB}"/>
                  </a:ext>
                </a:extLst>
              </p:cNvPr>
              <p:cNvSpPr txBox="1">
                <a:spLocks noRot="1" noChangeAspect="1" noMove="1" noResize="1" noEditPoints="1" noAdjustHandles="1" noChangeArrowheads="1" noChangeShapeType="1" noTextEdit="1"/>
              </p:cNvSpPr>
              <p:nvPr/>
            </p:nvSpPr>
            <p:spPr>
              <a:xfrm>
                <a:off x="2617917" y="1221855"/>
                <a:ext cx="3076035"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F2CB85C-A32F-4CAC-B9E4-2270F2C583A0}"/>
                  </a:ext>
                </a:extLst>
              </p:cNvPr>
              <p:cNvSpPr txBox="1"/>
              <p:nvPr/>
            </p:nvSpPr>
            <p:spPr>
              <a:xfrm>
                <a:off x="335806" y="1844566"/>
                <a:ext cx="8560676" cy="633379"/>
              </a:xfrm>
              <a:prstGeom prst="rect">
                <a:avLst/>
              </a:prstGeom>
              <a:noFill/>
            </p:spPr>
            <p:txBody>
              <a:bodyPr wrap="square" lIns="0" tIns="0" rIns="0" bIns="0" rtlCol="0">
                <a:spAutoFit/>
              </a:bodyPr>
              <a:lstStyle/>
              <a:p>
                <a:pPr>
                  <a:lnSpc>
                    <a:spcPct val="150000"/>
                  </a:lnSpc>
                </a:pPr>
                <a:r>
                  <a:rPr kumimoji="1" lang="en-US" altLang="ja-JP" sz="2000" b="0" dirty="0"/>
                  <a:t> </a:t>
                </a:r>
                <a14:m>
                  <m:oMath xmlns:m="http://schemas.openxmlformats.org/officeDocument/2006/math">
                    <m:r>
                      <a:rPr kumimoji="1" lang="en-US" altLang="ja-JP" sz="2000" b="0" i="1" smtClean="0">
                        <a:latin typeface="Cambria Math" panose="02040503050406030204" pitchFamily="18" charset="0"/>
                      </a:rPr>
                      <m:t>𝑑𝑓</m:t>
                    </m:r>
                    <m:r>
                      <a:rPr kumimoji="1" lang="en-US" altLang="ja-JP" sz="2000" b="0" i="1" smtClean="0">
                        <a:latin typeface="Cambria Math" panose="02040503050406030204" pitchFamily="18" charset="0"/>
                      </a:rPr>
                      <m:t>=</m:t>
                    </m:r>
                    <m:d>
                      <m:dPr>
                        <m:ctrlPr>
                          <a:rPr kumimoji="1" lang="en-US" altLang="ja-JP" sz="2000" b="0" i="1" smtClean="0">
                            <a:latin typeface="Cambria Math" panose="02040503050406030204" pitchFamily="18" charset="0"/>
                          </a:rPr>
                        </m:ctrlPr>
                      </m:dPr>
                      <m:e>
                        <m:f>
                          <m:fPr>
                            <m:ctrlPr>
                              <a:rPr kumimoji="1" lang="en-US" altLang="ja-JP" sz="2000" i="1">
                                <a:latin typeface="Cambria Math" panose="02040503050406030204" pitchFamily="18" charset="0"/>
                              </a:rPr>
                            </m:ctrlPr>
                          </m:fPr>
                          <m:num>
                            <m:r>
                              <m:rPr>
                                <m:brk m:alnAt="7"/>
                              </m:rPr>
                              <a:rPr kumimoji="1" lang="en-US" altLang="ja-JP" sz="2000" i="1">
                                <a:latin typeface="Cambria Math" panose="02040503050406030204" pitchFamily="18" charset="0"/>
                              </a:rPr>
                              <m:t>𝜕</m:t>
                            </m:r>
                            <m:sSub>
                              <m:sSubPr>
                                <m:ctrlPr>
                                  <a:rPr kumimoji="1" lang="en-US" altLang="ja-JP" sz="2000" i="1">
                                    <a:latin typeface="Cambria Math" panose="02040503050406030204" pitchFamily="18" charset="0"/>
                                  </a:rPr>
                                </m:ctrlPr>
                              </m:sSubPr>
                              <m:e>
                                <m:r>
                                  <m:rPr>
                                    <m:brk m:alnAt="7"/>
                                  </m:rPr>
                                  <a:rPr kumimoji="1" lang="en-US" altLang="ja-JP" sz="2000" i="1">
                                    <a:latin typeface="Cambria Math" panose="02040503050406030204" pitchFamily="18" charset="0"/>
                                  </a:rPr>
                                  <m:t>𝑓</m:t>
                                </m:r>
                              </m:e>
                              <m:sub>
                                <m:r>
                                  <a:rPr kumimoji="1" lang="en-US" altLang="ja-JP" sz="2000" b="0" i="1" smtClean="0">
                                    <a:latin typeface="Cambria Math" panose="02040503050406030204" pitchFamily="18" charset="0"/>
                                  </a:rPr>
                                  <m:t>3</m:t>
                                </m:r>
                              </m:sub>
                            </m:sSub>
                          </m:num>
                          <m:den>
                            <m:r>
                              <m:rPr>
                                <m:brk m:alnAt="7"/>
                              </m:rP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m:rPr>
                                    <m:brk m:alnAt="7"/>
                                  </m:rPr>
                                  <a:rPr kumimoji="1" lang="en-US" altLang="ja-JP" sz="2000" i="1">
                                    <a:latin typeface="Cambria Math" panose="02040503050406030204" pitchFamily="18" charset="0"/>
                                  </a:rPr>
                                  <m:t>𝑥</m:t>
                                </m:r>
                              </m:e>
                              <m:sup>
                                <m:r>
                                  <a:rPr kumimoji="1" lang="en-US" altLang="ja-JP" sz="2000" b="0" i="1" smtClean="0">
                                    <a:latin typeface="Cambria Math" panose="02040503050406030204" pitchFamily="18" charset="0"/>
                                  </a:rPr>
                                  <m:t>2</m:t>
                                </m:r>
                              </m:sup>
                            </m:sSup>
                          </m:den>
                        </m:f>
                        <m:r>
                          <m:rPr>
                            <m:brk m:alnAt="7"/>
                          </m:rPr>
                          <a:rPr kumimoji="1" lang="en-US" altLang="ja-JP" sz="2000" i="1">
                            <a:latin typeface="Cambria Math" panose="02040503050406030204" pitchFamily="18" charset="0"/>
                          </a:rPr>
                          <m:t>−</m:t>
                        </m:r>
                        <m:f>
                          <m:fPr>
                            <m:ctrlPr>
                              <a:rPr kumimoji="1" lang="en-US" altLang="ja-JP" sz="2000" i="1">
                                <a:latin typeface="Cambria Math" panose="02040503050406030204" pitchFamily="18" charset="0"/>
                              </a:rPr>
                            </m:ctrlPr>
                          </m:fPr>
                          <m:num>
                            <m:r>
                              <m:rPr>
                                <m:brk m:alnAt="7"/>
                              </m:rPr>
                              <a:rPr kumimoji="1" lang="en-US" altLang="ja-JP" sz="2000" i="1">
                                <a:latin typeface="Cambria Math" panose="02040503050406030204" pitchFamily="18" charset="0"/>
                              </a:rPr>
                              <m:t>𝜕</m:t>
                            </m:r>
                            <m:sSub>
                              <m:sSubPr>
                                <m:ctrlPr>
                                  <a:rPr kumimoji="1" lang="en-US" altLang="ja-JP" sz="2000" i="1">
                                    <a:latin typeface="Cambria Math" panose="02040503050406030204" pitchFamily="18" charset="0"/>
                                  </a:rPr>
                                </m:ctrlPr>
                              </m:sSubPr>
                              <m:e>
                                <m:r>
                                  <m:rPr>
                                    <m:brk m:alnAt="7"/>
                                  </m:rPr>
                                  <a:rPr kumimoji="1" lang="en-US" altLang="ja-JP" sz="2000" i="1">
                                    <a:latin typeface="Cambria Math" panose="02040503050406030204" pitchFamily="18" charset="0"/>
                                  </a:rPr>
                                  <m:t>𝑓</m:t>
                                </m:r>
                              </m:e>
                              <m:sub>
                                <m:r>
                                  <a:rPr kumimoji="1" lang="en-US" altLang="ja-JP" sz="2000" b="0" i="1" smtClean="0">
                                    <a:latin typeface="Cambria Math" panose="02040503050406030204" pitchFamily="18" charset="0"/>
                                  </a:rPr>
                                  <m:t>2</m:t>
                                </m:r>
                              </m:sub>
                            </m:sSub>
                          </m:num>
                          <m:den>
                            <m:r>
                              <m:rPr>
                                <m:brk m:alnAt="7"/>
                              </m:rP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m:rPr>
                                    <m:brk m:alnAt="7"/>
                                  </m:rPr>
                                  <a:rPr kumimoji="1" lang="en-US" altLang="ja-JP" sz="2000" i="1">
                                    <a:latin typeface="Cambria Math" panose="02040503050406030204" pitchFamily="18" charset="0"/>
                                  </a:rPr>
                                  <m:t>𝑥</m:t>
                                </m:r>
                              </m:e>
                              <m:sup>
                                <m:r>
                                  <a:rPr kumimoji="1" lang="en-US" altLang="ja-JP" sz="2000" b="0" i="1" smtClean="0">
                                    <a:latin typeface="Cambria Math" panose="02040503050406030204" pitchFamily="18" charset="0"/>
                                  </a:rPr>
                                  <m:t>3</m:t>
                                </m:r>
                              </m:sup>
                            </m:sSup>
                          </m:den>
                        </m:f>
                      </m:e>
                    </m:d>
                    <m:r>
                      <a:rPr kumimoji="1" lang="en-US" altLang="ja-JP" sz="2000" b="0" i="1" smtClean="0">
                        <a:latin typeface="Cambria Math" panose="02040503050406030204" pitchFamily="18" charset="0"/>
                      </a:rPr>
                      <m:t>𝑑</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𝑥</m:t>
                        </m:r>
                      </m:e>
                      <m:sup>
                        <m:r>
                          <a:rPr kumimoji="1" lang="en-US" altLang="ja-JP" sz="2000" b="0" i="1" smtClean="0">
                            <a:latin typeface="Cambria Math" panose="02040503050406030204" pitchFamily="18" charset="0"/>
                          </a:rPr>
                          <m:t>2</m:t>
                        </m:r>
                      </m:sup>
                    </m:sSup>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𝑑</m:t>
                    </m:r>
                    <m:sSup>
                      <m:sSupPr>
                        <m:ctrlPr>
                          <a:rPr kumimoji="1" lang="en-US" altLang="ja-JP" sz="2000" b="0" i="1" smtClean="0">
                            <a:latin typeface="Cambria Math" panose="02040503050406030204" pitchFamily="18" charset="0"/>
                            <a:ea typeface="Cambria Math" panose="02040503050406030204" pitchFamily="18" charset="0"/>
                          </a:rPr>
                        </m:ctrlPr>
                      </m:sSupPr>
                      <m:e>
                        <m:r>
                          <a:rPr kumimoji="1" lang="en-US" altLang="ja-JP" sz="2000" b="0" i="1" smtClean="0">
                            <a:latin typeface="Cambria Math" panose="02040503050406030204" pitchFamily="18" charset="0"/>
                            <a:ea typeface="Cambria Math" panose="02040503050406030204" pitchFamily="18" charset="0"/>
                          </a:rPr>
                          <m:t>𝑥</m:t>
                        </m:r>
                      </m:e>
                      <m:sup>
                        <m:r>
                          <a:rPr kumimoji="1" lang="en-US" altLang="ja-JP" sz="2000" b="0" i="1" smtClean="0">
                            <a:latin typeface="Cambria Math" panose="02040503050406030204" pitchFamily="18" charset="0"/>
                            <a:ea typeface="Cambria Math" panose="02040503050406030204" pitchFamily="18" charset="0"/>
                          </a:rPr>
                          <m:t>3</m:t>
                        </m:r>
                      </m:sup>
                    </m:sSup>
                    <m:r>
                      <a:rPr kumimoji="1" lang="en-US" altLang="ja-JP" sz="2000" b="0" i="1" smtClean="0">
                        <a:latin typeface="Cambria Math" panose="02040503050406030204" pitchFamily="18" charset="0"/>
                        <a:ea typeface="Cambria Math" panose="02040503050406030204" pitchFamily="18" charset="0"/>
                      </a:rPr>
                      <m:t>+</m:t>
                    </m:r>
                    <m:d>
                      <m:dPr>
                        <m:ctrlPr>
                          <a:rPr kumimoji="1" lang="en-US" altLang="ja-JP" sz="2000" b="0" i="1" smtClean="0">
                            <a:latin typeface="Cambria Math" panose="02040503050406030204" pitchFamily="18" charset="0"/>
                            <a:ea typeface="Cambria Math" panose="02040503050406030204" pitchFamily="18" charset="0"/>
                          </a:rPr>
                        </m:ctrlPr>
                      </m:dPr>
                      <m:e>
                        <m:f>
                          <m:fPr>
                            <m:ctrlPr>
                              <a:rPr kumimoji="1" lang="en-US" altLang="ja-JP" sz="2000" i="1">
                                <a:latin typeface="Cambria Math" panose="02040503050406030204" pitchFamily="18" charset="0"/>
                              </a:rPr>
                            </m:ctrlPr>
                          </m:fPr>
                          <m:num>
                            <m:r>
                              <m:rPr>
                                <m:brk m:alnAt="7"/>
                              </m:rPr>
                              <a:rPr kumimoji="1" lang="en-US" altLang="ja-JP" sz="2000" i="1">
                                <a:latin typeface="Cambria Math" panose="02040503050406030204" pitchFamily="18" charset="0"/>
                              </a:rPr>
                              <m:t>𝜕</m:t>
                            </m:r>
                            <m:sSub>
                              <m:sSubPr>
                                <m:ctrlPr>
                                  <a:rPr kumimoji="1" lang="en-US" altLang="ja-JP" sz="2000" i="1">
                                    <a:latin typeface="Cambria Math" panose="02040503050406030204" pitchFamily="18" charset="0"/>
                                  </a:rPr>
                                </m:ctrlPr>
                              </m:sSubPr>
                              <m:e>
                                <m:r>
                                  <m:rPr>
                                    <m:brk m:alnAt="7"/>
                                  </m:rPr>
                                  <a:rPr kumimoji="1" lang="en-US" altLang="ja-JP" sz="2000" i="1">
                                    <a:latin typeface="Cambria Math" panose="02040503050406030204" pitchFamily="18" charset="0"/>
                                  </a:rPr>
                                  <m:t>𝑓</m:t>
                                </m:r>
                              </m:e>
                              <m:sub>
                                <m:r>
                                  <a:rPr kumimoji="1" lang="en-US" altLang="ja-JP" sz="2000" b="0" i="1" smtClean="0">
                                    <a:latin typeface="Cambria Math" panose="02040503050406030204" pitchFamily="18" charset="0"/>
                                  </a:rPr>
                                  <m:t>3</m:t>
                                </m:r>
                              </m:sub>
                            </m:sSub>
                          </m:num>
                          <m:den>
                            <m:r>
                              <m:rPr>
                                <m:brk m:alnAt="7"/>
                              </m:rP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m:rPr>
                                    <m:brk m:alnAt="7"/>
                                  </m:rPr>
                                  <a:rPr kumimoji="1" lang="en-US" altLang="ja-JP" sz="2000" i="1">
                                    <a:latin typeface="Cambria Math" panose="02040503050406030204" pitchFamily="18" charset="0"/>
                                  </a:rPr>
                                  <m:t>𝑥</m:t>
                                </m:r>
                              </m:e>
                              <m:sup>
                                <m:r>
                                  <a:rPr kumimoji="1" lang="en-US" altLang="ja-JP" sz="2000" b="0" i="1" smtClean="0">
                                    <a:latin typeface="Cambria Math" panose="02040503050406030204" pitchFamily="18" charset="0"/>
                                  </a:rPr>
                                  <m:t>1</m:t>
                                </m:r>
                              </m:sup>
                            </m:sSup>
                          </m:den>
                        </m:f>
                        <m:r>
                          <m:rPr>
                            <m:brk m:alnAt="7"/>
                          </m:rPr>
                          <a:rPr kumimoji="1" lang="en-US" altLang="ja-JP" sz="2000" i="1">
                            <a:latin typeface="Cambria Math" panose="02040503050406030204" pitchFamily="18" charset="0"/>
                          </a:rPr>
                          <m:t>−</m:t>
                        </m:r>
                        <m:f>
                          <m:fPr>
                            <m:ctrlPr>
                              <a:rPr kumimoji="1" lang="en-US" altLang="ja-JP" sz="2000" i="1">
                                <a:latin typeface="Cambria Math" panose="02040503050406030204" pitchFamily="18" charset="0"/>
                              </a:rPr>
                            </m:ctrlPr>
                          </m:fPr>
                          <m:num>
                            <m:r>
                              <m:rPr>
                                <m:brk m:alnAt="7"/>
                              </m:rPr>
                              <a:rPr kumimoji="1" lang="en-US" altLang="ja-JP" sz="2000" i="1">
                                <a:latin typeface="Cambria Math" panose="02040503050406030204" pitchFamily="18" charset="0"/>
                              </a:rPr>
                              <m:t>𝜕</m:t>
                            </m:r>
                            <m:sSub>
                              <m:sSubPr>
                                <m:ctrlPr>
                                  <a:rPr kumimoji="1" lang="en-US" altLang="ja-JP" sz="2000" i="1">
                                    <a:latin typeface="Cambria Math" panose="02040503050406030204" pitchFamily="18" charset="0"/>
                                  </a:rPr>
                                </m:ctrlPr>
                              </m:sSubPr>
                              <m:e>
                                <m:r>
                                  <m:rPr>
                                    <m:brk m:alnAt="7"/>
                                  </m:rPr>
                                  <a:rPr kumimoji="1" lang="en-US" altLang="ja-JP" sz="2000" i="1">
                                    <a:latin typeface="Cambria Math" panose="02040503050406030204" pitchFamily="18" charset="0"/>
                                  </a:rPr>
                                  <m:t>𝑓</m:t>
                                </m:r>
                              </m:e>
                              <m:sub>
                                <m:r>
                                  <a:rPr kumimoji="1" lang="en-US" altLang="ja-JP" sz="2000" b="0" i="1" smtClean="0">
                                    <a:latin typeface="Cambria Math" panose="02040503050406030204" pitchFamily="18" charset="0"/>
                                  </a:rPr>
                                  <m:t>1</m:t>
                                </m:r>
                              </m:sub>
                            </m:sSub>
                          </m:num>
                          <m:den>
                            <m:r>
                              <m:rPr>
                                <m:brk m:alnAt="7"/>
                              </m:rP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m:rPr>
                                    <m:brk m:alnAt="7"/>
                                  </m:rPr>
                                  <a:rPr kumimoji="1" lang="en-US" altLang="ja-JP" sz="2000" i="1">
                                    <a:latin typeface="Cambria Math" panose="02040503050406030204" pitchFamily="18" charset="0"/>
                                  </a:rPr>
                                  <m:t>𝑥</m:t>
                                </m:r>
                              </m:e>
                              <m:sup>
                                <m:r>
                                  <a:rPr kumimoji="1" lang="en-US" altLang="ja-JP" sz="2000" b="0" i="1" smtClean="0">
                                    <a:latin typeface="Cambria Math" panose="02040503050406030204" pitchFamily="18" charset="0"/>
                                  </a:rPr>
                                  <m:t>3</m:t>
                                </m:r>
                              </m:sup>
                            </m:sSup>
                          </m:den>
                        </m:f>
                      </m:e>
                    </m:d>
                    <m:r>
                      <a:rPr kumimoji="1" lang="en-US" altLang="ja-JP" sz="2000" b="0" i="1" smtClean="0">
                        <a:latin typeface="Cambria Math" panose="02040503050406030204" pitchFamily="18" charset="0"/>
                        <a:ea typeface="Cambria Math" panose="02040503050406030204" pitchFamily="18" charset="0"/>
                      </a:rPr>
                      <m:t>𝑑</m:t>
                    </m:r>
                    <m:sSup>
                      <m:sSupPr>
                        <m:ctrlPr>
                          <a:rPr kumimoji="1" lang="en-US" altLang="ja-JP" sz="2000" b="0" i="1" smtClean="0">
                            <a:latin typeface="Cambria Math" panose="02040503050406030204" pitchFamily="18" charset="0"/>
                            <a:ea typeface="Cambria Math" panose="02040503050406030204" pitchFamily="18" charset="0"/>
                          </a:rPr>
                        </m:ctrlPr>
                      </m:sSupPr>
                      <m:e>
                        <m:r>
                          <a:rPr kumimoji="1" lang="en-US" altLang="ja-JP" sz="2000" b="0" i="1" smtClean="0">
                            <a:latin typeface="Cambria Math" panose="02040503050406030204" pitchFamily="18" charset="0"/>
                            <a:ea typeface="Cambria Math" panose="02040503050406030204" pitchFamily="18" charset="0"/>
                          </a:rPr>
                          <m:t>𝑥</m:t>
                        </m:r>
                      </m:e>
                      <m:sup>
                        <m:r>
                          <a:rPr kumimoji="1" lang="en-US" altLang="ja-JP" sz="2000" b="0" i="1" smtClean="0">
                            <a:latin typeface="Cambria Math" panose="02040503050406030204" pitchFamily="18" charset="0"/>
                            <a:ea typeface="Cambria Math" panose="02040503050406030204" pitchFamily="18" charset="0"/>
                          </a:rPr>
                          <m:t>1</m:t>
                        </m:r>
                      </m:sup>
                    </m:sSup>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𝑑</m:t>
                    </m:r>
                    <m:sSup>
                      <m:sSupPr>
                        <m:ctrlPr>
                          <a:rPr kumimoji="1" lang="en-US" altLang="ja-JP" sz="2000" b="0" i="1" smtClean="0">
                            <a:latin typeface="Cambria Math" panose="02040503050406030204" pitchFamily="18" charset="0"/>
                            <a:ea typeface="Cambria Math" panose="02040503050406030204" pitchFamily="18" charset="0"/>
                          </a:rPr>
                        </m:ctrlPr>
                      </m:sSupPr>
                      <m:e>
                        <m:r>
                          <a:rPr kumimoji="1" lang="en-US" altLang="ja-JP" sz="2000" b="0" i="1" smtClean="0">
                            <a:latin typeface="Cambria Math" panose="02040503050406030204" pitchFamily="18" charset="0"/>
                            <a:ea typeface="Cambria Math" panose="02040503050406030204" pitchFamily="18" charset="0"/>
                          </a:rPr>
                          <m:t>𝑥</m:t>
                        </m:r>
                      </m:e>
                      <m:sup>
                        <m:r>
                          <a:rPr kumimoji="1" lang="en-US" altLang="ja-JP" sz="2000" b="0" i="1" smtClean="0">
                            <a:latin typeface="Cambria Math" panose="02040503050406030204" pitchFamily="18" charset="0"/>
                            <a:ea typeface="Cambria Math" panose="02040503050406030204" pitchFamily="18" charset="0"/>
                          </a:rPr>
                          <m:t>3</m:t>
                        </m:r>
                      </m:sup>
                    </m:sSup>
                    <m:r>
                      <a:rPr kumimoji="1" lang="en-US" altLang="ja-JP" sz="2000" b="0" i="1" smtClean="0">
                        <a:latin typeface="Cambria Math" panose="02040503050406030204" pitchFamily="18" charset="0"/>
                        <a:ea typeface="Cambria Math" panose="02040503050406030204" pitchFamily="18" charset="0"/>
                      </a:rPr>
                      <m:t>+</m:t>
                    </m:r>
                    <m:d>
                      <m:dPr>
                        <m:ctrlPr>
                          <a:rPr kumimoji="1" lang="en-US" altLang="ja-JP" sz="2000" b="0" i="1" smtClean="0">
                            <a:latin typeface="Cambria Math" panose="02040503050406030204" pitchFamily="18" charset="0"/>
                            <a:ea typeface="Cambria Math" panose="02040503050406030204" pitchFamily="18" charset="0"/>
                          </a:rPr>
                        </m:ctrlPr>
                      </m:dPr>
                      <m:e>
                        <m:f>
                          <m:fPr>
                            <m:ctrlPr>
                              <a:rPr kumimoji="1" lang="en-US" altLang="ja-JP" sz="2000" i="1">
                                <a:latin typeface="Cambria Math" panose="02040503050406030204" pitchFamily="18" charset="0"/>
                              </a:rPr>
                            </m:ctrlPr>
                          </m:fPr>
                          <m:num>
                            <m:r>
                              <m:rPr>
                                <m:brk m:alnAt="7"/>
                              </m:rPr>
                              <a:rPr kumimoji="1" lang="en-US" altLang="ja-JP" sz="2000" i="1">
                                <a:latin typeface="Cambria Math" panose="02040503050406030204" pitchFamily="18" charset="0"/>
                              </a:rPr>
                              <m:t>𝜕</m:t>
                            </m:r>
                            <m:sSub>
                              <m:sSubPr>
                                <m:ctrlPr>
                                  <a:rPr kumimoji="1" lang="en-US" altLang="ja-JP" sz="2000" i="1">
                                    <a:latin typeface="Cambria Math" panose="02040503050406030204" pitchFamily="18" charset="0"/>
                                  </a:rPr>
                                </m:ctrlPr>
                              </m:sSubPr>
                              <m:e>
                                <m:r>
                                  <m:rPr>
                                    <m:brk m:alnAt="7"/>
                                  </m:rPr>
                                  <a:rPr kumimoji="1" lang="en-US" altLang="ja-JP" sz="2000" i="1">
                                    <a:latin typeface="Cambria Math" panose="02040503050406030204" pitchFamily="18" charset="0"/>
                                  </a:rPr>
                                  <m:t>𝑓</m:t>
                                </m:r>
                              </m:e>
                              <m:sub>
                                <m:r>
                                  <a:rPr kumimoji="1" lang="en-US" altLang="ja-JP" sz="2000" b="0" i="1" smtClean="0">
                                    <a:latin typeface="Cambria Math" panose="02040503050406030204" pitchFamily="18" charset="0"/>
                                  </a:rPr>
                                  <m:t>2</m:t>
                                </m:r>
                              </m:sub>
                            </m:sSub>
                          </m:num>
                          <m:den>
                            <m:r>
                              <m:rPr>
                                <m:brk m:alnAt="7"/>
                              </m:rP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m:rPr>
                                    <m:brk m:alnAt="7"/>
                                  </m:rPr>
                                  <a:rPr kumimoji="1" lang="en-US" altLang="ja-JP" sz="2000" i="1">
                                    <a:latin typeface="Cambria Math" panose="02040503050406030204" pitchFamily="18" charset="0"/>
                                  </a:rPr>
                                  <m:t>𝑥</m:t>
                                </m:r>
                              </m:e>
                              <m:sup>
                                <m:r>
                                  <a:rPr kumimoji="1" lang="en-US" altLang="ja-JP" sz="2000" b="0" i="1" smtClean="0">
                                    <a:latin typeface="Cambria Math" panose="02040503050406030204" pitchFamily="18" charset="0"/>
                                  </a:rPr>
                                  <m:t>1</m:t>
                                </m:r>
                              </m:sup>
                            </m:sSup>
                          </m:den>
                        </m:f>
                        <m:r>
                          <m:rPr>
                            <m:brk m:alnAt="7"/>
                          </m:rPr>
                          <a:rPr kumimoji="1" lang="en-US" altLang="ja-JP" sz="2000" i="1">
                            <a:latin typeface="Cambria Math" panose="02040503050406030204" pitchFamily="18" charset="0"/>
                          </a:rPr>
                          <m:t>−</m:t>
                        </m:r>
                        <m:f>
                          <m:fPr>
                            <m:ctrlPr>
                              <a:rPr kumimoji="1" lang="en-US" altLang="ja-JP" sz="2000" i="1">
                                <a:latin typeface="Cambria Math" panose="02040503050406030204" pitchFamily="18" charset="0"/>
                              </a:rPr>
                            </m:ctrlPr>
                          </m:fPr>
                          <m:num>
                            <m:r>
                              <m:rPr>
                                <m:brk m:alnAt="7"/>
                              </m:rPr>
                              <a:rPr kumimoji="1" lang="en-US" altLang="ja-JP" sz="2000" i="1">
                                <a:latin typeface="Cambria Math" panose="02040503050406030204" pitchFamily="18" charset="0"/>
                              </a:rPr>
                              <m:t>𝜕</m:t>
                            </m:r>
                            <m:sSub>
                              <m:sSubPr>
                                <m:ctrlPr>
                                  <a:rPr kumimoji="1" lang="en-US" altLang="ja-JP" sz="2000" i="1">
                                    <a:latin typeface="Cambria Math" panose="02040503050406030204" pitchFamily="18" charset="0"/>
                                  </a:rPr>
                                </m:ctrlPr>
                              </m:sSubPr>
                              <m:e>
                                <m:r>
                                  <m:rPr>
                                    <m:brk m:alnAt="7"/>
                                  </m:rPr>
                                  <a:rPr kumimoji="1" lang="en-US" altLang="ja-JP" sz="2000" i="1">
                                    <a:latin typeface="Cambria Math" panose="02040503050406030204" pitchFamily="18" charset="0"/>
                                  </a:rPr>
                                  <m:t>𝑓</m:t>
                                </m:r>
                              </m:e>
                              <m:sub>
                                <m:r>
                                  <a:rPr kumimoji="1" lang="en-US" altLang="ja-JP" sz="2000" b="0" i="1" smtClean="0">
                                    <a:latin typeface="Cambria Math" panose="02040503050406030204" pitchFamily="18" charset="0"/>
                                  </a:rPr>
                                  <m:t>1</m:t>
                                </m:r>
                              </m:sub>
                            </m:sSub>
                          </m:num>
                          <m:den>
                            <m:r>
                              <m:rPr>
                                <m:brk m:alnAt="7"/>
                              </m:rP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m:rPr>
                                    <m:brk m:alnAt="7"/>
                                  </m:rPr>
                                  <a:rPr kumimoji="1" lang="en-US" altLang="ja-JP" sz="2000" i="1">
                                    <a:latin typeface="Cambria Math" panose="02040503050406030204" pitchFamily="18" charset="0"/>
                                  </a:rPr>
                                  <m:t>𝑥</m:t>
                                </m:r>
                              </m:e>
                              <m:sup>
                                <m:r>
                                  <a:rPr kumimoji="1" lang="en-US" altLang="ja-JP" sz="2000" b="0" i="1" smtClean="0">
                                    <a:latin typeface="Cambria Math" panose="02040503050406030204" pitchFamily="18" charset="0"/>
                                  </a:rPr>
                                  <m:t>2</m:t>
                                </m:r>
                              </m:sup>
                            </m:sSup>
                          </m:den>
                        </m:f>
                      </m:e>
                    </m:d>
                    <m:r>
                      <a:rPr kumimoji="1" lang="en-US" altLang="ja-JP" sz="2000" b="0" i="1" smtClean="0">
                        <a:latin typeface="Cambria Math" panose="02040503050406030204" pitchFamily="18" charset="0"/>
                        <a:ea typeface="Cambria Math" panose="02040503050406030204" pitchFamily="18" charset="0"/>
                      </a:rPr>
                      <m:t>𝑑</m:t>
                    </m:r>
                    <m:sSup>
                      <m:sSupPr>
                        <m:ctrlPr>
                          <a:rPr kumimoji="1" lang="en-US" altLang="ja-JP" sz="2000" b="0" i="1" smtClean="0">
                            <a:latin typeface="Cambria Math" panose="02040503050406030204" pitchFamily="18" charset="0"/>
                            <a:ea typeface="Cambria Math" panose="02040503050406030204" pitchFamily="18" charset="0"/>
                          </a:rPr>
                        </m:ctrlPr>
                      </m:sSupPr>
                      <m:e>
                        <m:r>
                          <a:rPr kumimoji="1" lang="en-US" altLang="ja-JP" sz="2000" b="0" i="1" smtClean="0">
                            <a:latin typeface="Cambria Math" panose="02040503050406030204" pitchFamily="18" charset="0"/>
                            <a:ea typeface="Cambria Math" panose="02040503050406030204" pitchFamily="18" charset="0"/>
                          </a:rPr>
                          <m:t>𝑥</m:t>
                        </m:r>
                      </m:e>
                      <m:sup>
                        <m:r>
                          <a:rPr kumimoji="1" lang="en-US" altLang="ja-JP" sz="2000" b="0" i="1" smtClean="0">
                            <a:latin typeface="Cambria Math" panose="02040503050406030204" pitchFamily="18" charset="0"/>
                            <a:ea typeface="Cambria Math" panose="02040503050406030204" pitchFamily="18" charset="0"/>
                          </a:rPr>
                          <m:t>1</m:t>
                        </m:r>
                      </m:sup>
                    </m:sSup>
                    <m: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𝑑</m:t>
                    </m:r>
                    <m:sSup>
                      <m:sSupPr>
                        <m:ctrlPr>
                          <a:rPr kumimoji="1" lang="en-US" altLang="ja-JP" sz="2000" b="0" i="1" smtClean="0">
                            <a:latin typeface="Cambria Math" panose="02040503050406030204" pitchFamily="18" charset="0"/>
                            <a:ea typeface="Cambria Math" panose="02040503050406030204" pitchFamily="18" charset="0"/>
                          </a:rPr>
                        </m:ctrlPr>
                      </m:sSupPr>
                      <m:e>
                        <m:r>
                          <a:rPr kumimoji="1" lang="en-US" altLang="ja-JP" sz="2000" b="0" i="1" smtClean="0">
                            <a:latin typeface="Cambria Math" panose="02040503050406030204" pitchFamily="18" charset="0"/>
                            <a:ea typeface="Cambria Math" panose="02040503050406030204" pitchFamily="18" charset="0"/>
                          </a:rPr>
                          <m:t>𝑥</m:t>
                        </m:r>
                      </m:e>
                      <m:sup>
                        <m:r>
                          <a:rPr kumimoji="1" lang="en-US" altLang="ja-JP" sz="2000" b="0" i="1" smtClean="0">
                            <a:latin typeface="Cambria Math" panose="02040503050406030204" pitchFamily="18" charset="0"/>
                            <a:ea typeface="Cambria Math" panose="02040503050406030204" pitchFamily="18" charset="0"/>
                          </a:rPr>
                          <m:t>2</m:t>
                        </m:r>
                      </m:sup>
                    </m:sSup>
                  </m:oMath>
                </a14:m>
                <a:endParaRPr kumimoji="1" lang="ja-JP" altLang="en-US" sz="2000" b="0" dirty="0">
                  <a:latin typeface="Cambria Math" panose="02040503050406030204" pitchFamily="18" charset="0"/>
                </a:endParaRPr>
              </a:p>
            </p:txBody>
          </p:sp>
        </mc:Choice>
        <mc:Fallback xmlns="">
          <p:sp>
            <p:nvSpPr>
              <p:cNvPr id="4" name="テキスト ボックス 3">
                <a:extLst>
                  <a:ext uri="{FF2B5EF4-FFF2-40B4-BE49-F238E27FC236}">
                    <a16:creationId xmlns:a16="http://schemas.microsoft.com/office/drawing/2014/main" id="{DF2CB85C-A32F-4CAC-B9E4-2270F2C583A0}"/>
                  </a:ext>
                </a:extLst>
              </p:cNvPr>
              <p:cNvSpPr txBox="1">
                <a:spLocks noRot="1" noChangeAspect="1" noMove="1" noResize="1" noEditPoints="1" noAdjustHandles="1" noChangeArrowheads="1" noChangeShapeType="1" noTextEdit="1"/>
              </p:cNvSpPr>
              <p:nvPr/>
            </p:nvSpPr>
            <p:spPr>
              <a:xfrm>
                <a:off x="335806" y="1844566"/>
                <a:ext cx="8560676" cy="633379"/>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EEB0CB0-4B0A-4DE1-B205-6502B35220F3}"/>
                  </a:ext>
                </a:extLst>
              </p:cNvPr>
              <p:cNvSpPr txBox="1"/>
              <p:nvPr/>
            </p:nvSpPr>
            <p:spPr>
              <a:xfrm>
                <a:off x="1500290" y="2967335"/>
                <a:ext cx="5567165" cy="461665"/>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m:rPr>
                          <m:sty m:val="p"/>
                        </m:rPr>
                        <a:rPr lang="el-GR" altLang="ja-JP" sz="2000" i="1" smtClean="0">
                          <a:latin typeface="Cambria Math" panose="02040503050406030204" pitchFamily="18" charset="0"/>
                          <a:ea typeface="Cambria Math" panose="02040503050406030204" pitchFamily="18" charset="0"/>
                        </a:rPr>
                        <m:t>ω</m:t>
                      </m:r>
                      <m:r>
                        <a:rPr lang="en-US" altLang="ja-JP" sz="2000" i="1">
                          <a:latin typeface="Cambria Math" panose="02040503050406030204" pitchFamily="18" charset="0"/>
                          <a:ea typeface="Cambria Math" panose="02040503050406030204" pitchFamily="18" charset="0"/>
                        </a:rPr>
                        <m:t>=</m:t>
                      </m:r>
                      <m:sSub>
                        <m:sSubPr>
                          <m:ctrlPr>
                            <a:rPr lang="en-US" altLang="ja-JP" sz="2000" b="0" i="1" smtClean="0">
                              <a:latin typeface="Cambria Math" panose="02040503050406030204" pitchFamily="18" charset="0"/>
                              <a:ea typeface="Cambria Math" panose="02040503050406030204" pitchFamily="18" charset="0"/>
                            </a:rPr>
                          </m:ctrlPr>
                        </m:sSubPr>
                        <m:e>
                          <m:r>
                            <a:rPr lang="en-US" altLang="ja-JP" sz="2000" b="0" i="1" smtClean="0">
                              <a:latin typeface="Cambria Math" panose="02040503050406030204" pitchFamily="18" charset="0"/>
                              <a:ea typeface="Cambria Math" panose="02040503050406030204" pitchFamily="18" charset="0"/>
                            </a:rPr>
                            <m:t>𝑉</m:t>
                          </m:r>
                        </m:e>
                        <m:sub>
                          <m:r>
                            <a:rPr lang="en-US" altLang="ja-JP" sz="2000" b="0" i="1" smtClean="0">
                              <a:latin typeface="Cambria Math" panose="02040503050406030204" pitchFamily="18" charset="0"/>
                              <a:ea typeface="Cambria Math" panose="02040503050406030204" pitchFamily="18" charset="0"/>
                            </a:rPr>
                            <m:t>1</m:t>
                          </m:r>
                        </m:sub>
                      </m:sSub>
                      <m:r>
                        <a:rPr lang="en-US" altLang="ja-JP" sz="2000" i="1">
                          <a:latin typeface="Cambria Math" panose="02040503050406030204" pitchFamily="18" charset="0"/>
                        </a:rPr>
                        <m:t>𝑑</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r>
                        <a:rPr lang="en-US" altLang="ja-JP" sz="2000" i="1">
                          <a:latin typeface="Cambria Math" panose="02040503050406030204" pitchFamily="18" charset="0"/>
                          <a:ea typeface="Cambria Math" panose="02040503050406030204" pitchFamily="18" charset="0"/>
                        </a:rPr>
                        <m:t>∧</m:t>
                      </m:r>
                      <m:r>
                        <m:rPr>
                          <m:nor/>
                        </m:rPr>
                        <a:rPr lang="en-US" altLang="ja-JP" sz="2000" dirty="0"/>
                        <m:t> </m:t>
                      </m:r>
                      <m:r>
                        <a:rPr lang="en-US" altLang="ja-JP" sz="2000" i="1">
                          <a:latin typeface="Cambria Math" panose="02040503050406030204" pitchFamily="18" charset="0"/>
                        </a:rPr>
                        <m:t>𝑑</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3</m:t>
                          </m:r>
                        </m:sup>
                      </m:sSup>
                      <m:r>
                        <a:rPr lang="en-US" altLang="ja-JP" sz="2000">
                          <a:latin typeface="Cambria Math" panose="02040503050406030204" pitchFamily="18" charset="0"/>
                        </a:rPr>
                        <m:t>+</m:t>
                      </m:r>
                      <m:r>
                        <m:rPr>
                          <m:nor/>
                        </m:rPr>
                        <a:rPr lang="en-US" altLang="ja-JP" sz="2000" dirty="0"/>
                        <m:t> </m:t>
                      </m:r>
                      <m:sSub>
                        <m:sSubPr>
                          <m:ctrlPr>
                            <a:rPr lang="en-US" altLang="ja-JP" sz="2000" b="0" i="1" dirty="0" smtClean="0">
                              <a:latin typeface="Cambria Math" panose="02040503050406030204" pitchFamily="18" charset="0"/>
                            </a:rPr>
                          </m:ctrlPr>
                        </m:sSubPr>
                        <m:e>
                          <m:r>
                            <a:rPr lang="en-US" altLang="ja-JP" sz="2000" b="0" i="1" dirty="0" smtClean="0">
                              <a:latin typeface="Cambria Math" panose="02040503050406030204" pitchFamily="18" charset="0"/>
                            </a:rPr>
                            <m:t>𝑉</m:t>
                          </m:r>
                        </m:e>
                        <m:sub>
                          <m:r>
                            <a:rPr lang="en-US" altLang="ja-JP" sz="2000" b="0" i="1" dirty="0" smtClean="0">
                              <a:latin typeface="Cambria Math" panose="02040503050406030204" pitchFamily="18" charset="0"/>
                            </a:rPr>
                            <m:t>2</m:t>
                          </m:r>
                        </m:sub>
                      </m:sSub>
                      <m:r>
                        <a:rPr lang="en-US" altLang="ja-JP" sz="2000" i="1">
                          <a:latin typeface="Cambria Math" panose="02040503050406030204" pitchFamily="18" charset="0"/>
                        </a:rPr>
                        <m:t>𝑑</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3</m:t>
                          </m:r>
                        </m:sup>
                      </m:sSup>
                      <m:r>
                        <a:rPr lang="en-US" altLang="ja-JP" sz="2000" i="1">
                          <a:latin typeface="Cambria Math" panose="02040503050406030204" pitchFamily="18" charset="0"/>
                          <a:ea typeface="Cambria Math" panose="02040503050406030204" pitchFamily="18" charset="0"/>
                        </a:rPr>
                        <m:t>∧</m:t>
                      </m:r>
                      <m:r>
                        <m:rPr>
                          <m:nor/>
                        </m:rPr>
                        <a:rPr lang="en-US" altLang="ja-JP" sz="2000" dirty="0"/>
                        <m:t> </m:t>
                      </m:r>
                      <m:r>
                        <a:rPr lang="en-US" altLang="ja-JP" sz="2000" i="1">
                          <a:latin typeface="Cambria Math" panose="02040503050406030204" pitchFamily="18" charset="0"/>
                        </a:rPr>
                        <m:t>𝑑</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1</m:t>
                          </m:r>
                        </m:sup>
                      </m:sSup>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𝑉</m:t>
                          </m:r>
                        </m:e>
                        <m:sub>
                          <m:r>
                            <a:rPr lang="en-US" altLang="ja-JP" sz="2000" b="0" i="1" smtClean="0">
                              <a:latin typeface="Cambria Math" panose="02040503050406030204" pitchFamily="18" charset="0"/>
                            </a:rPr>
                            <m:t>3</m:t>
                          </m:r>
                        </m:sub>
                      </m:sSub>
                      <m:r>
                        <a:rPr lang="en-US" altLang="ja-JP" sz="2000" i="1">
                          <a:latin typeface="Cambria Math" panose="02040503050406030204" pitchFamily="18" charset="0"/>
                        </a:rPr>
                        <m:t>𝑑</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1</m:t>
                          </m:r>
                        </m:sup>
                      </m:sSup>
                      <m:r>
                        <a:rPr lang="en-US" altLang="ja-JP" sz="2000" i="1">
                          <a:latin typeface="Cambria Math" panose="02040503050406030204" pitchFamily="18" charset="0"/>
                          <a:ea typeface="Cambria Math" panose="02040503050406030204" pitchFamily="18" charset="0"/>
                        </a:rPr>
                        <m:t>∧</m:t>
                      </m:r>
                      <m:r>
                        <m:rPr>
                          <m:nor/>
                        </m:rPr>
                        <a:rPr lang="en-US" altLang="ja-JP" sz="2000" dirty="0"/>
                        <m:t> </m:t>
                      </m:r>
                      <m:r>
                        <a:rPr lang="en-US" altLang="ja-JP" sz="2000" i="1">
                          <a:latin typeface="Cambria Math" panose="02040503050406030204" pitchFamily="18" charset="0"/>
                        </a:rPr>
                        <m:t>𝑑</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oMath>
                  </m:oMathPara>
                </a14:m>
                <a:endParaRPr kumimoji="1" lang="ja-JP" altLang="en-US" sz="2000" b="0" dirty="0">
                  <a:latin typeface="Cambria Math" panose="02040503050406030204" pitchFamily="18" charset="0"/>
                </a:endParaRPr>
              </a:p>
            </p:txBody>
          </p:sp>
        </mc:Choice>
        <mc:Fallback xmlns="">
          <p:sp>
            <p:nvSpPr>
              <p:cNvPr id="7" name="テキスト ボックス 6">
                <a:extLst>
                  <a:ext uri="{FF2B5EF4-FFF2-40B4-BE49-F238E27FC236}">
                    <a16:creationId xmlns:a16="http://schemas.microsoft.com/office/drawing/2014/main" id="{2EEB0CB0-4B0A-4DE1-B205-6502B35220F3}"/>
                  </a:ext>
                </a:extLst>
              </p:cNvPr>
              <p:cNvSpPr txBox="1">
                <a:spLocks noRot="1" noChangeAspect="1" noMove="1" noResize="1" noEditPoints="1" noAdjustHandles="1" noChangeArrowheads="1" noChangeShapeType="1" noTextEdit="1"/>
              </p:cNvSpPr>
              <p:nvPr/>
            </p:nvSpPr>
            <p:spPr>
              <a:xfrm>
                <a:off x="1500290" y="2967335"/>
                <a:ext cx="5567165"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6E87304-0EDF-490D-A2FC-16FD471E9CCF}"/>
                  </a:ext>
                </a:extLst>
              </p:cNvPr>
              <p:cNvSpPr txBox="1"/>
              <p:nvPr/>
            </p:nvSpPr>
            <p:spPr>
              <a:xfrm>
                <a:off x="2175113" y="3494136"/>
                <a:ext cx="4846007" cy="1037335"/>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𝑑</m:t>
                      </m:r>
                      <m:r>
                        <a:rPr kumimoji="1" lang="ja-JP" altLang="en-US" sz="2000" b="0" i="1" smtClean="0">
                          <a:latin typeface="Cambria Math" panose="02040503050406030204" pitchFamily="18" charset="0"/>
                        </a:rPr>
                        <m:t>𝜔</m:t>
                      </m:r>
                      <m:r>
                        <a:rPr kumimoji="1" lang="en-US" altLang="ja-JP" sz="2000" b="0" i="1" smtClean="0">
                          <a:latin typeface="Cambria Math" panose="02040503050406030204" pitchFamily="18" charset="0"/>
                        </a:rPr>
                        <m:t>=</m:t>
                      </m:r>
                      <m:d>
                        <m:dPr>
                          <m:ctrlPr>
                            <a:rPr kumimoji="1" lang="en-US" altLang="ja-JP" sz="2000" i="1" smtClean="0">
                              <a:latin typeface="Cambria Math" panose="02040503050406030204" pitchFamily="18" charset="0"/>
                            </a:rPr>
                          </m:ctrlPr>
                        </m:dPr>
                        <m:e>
                          <m:f>
                            <m:fPr>
                              <m:ctrlPr>
                                <a:rPr kumimoji="1" lang="en-US" altLang="ja-JP" sz="2000" i="1">
                                  <a:latin typeface="Cambria Math" panose="02040503050406030204" pitchFamily="18" charset="0"/>
                                </a:rPr>
                              </m:ctrlPr>
                            </m:fPr>
                            <m:num>
                              <m:r>
                                <m:rPr>
                                  <m:brk m:alnAt="7"/>
                                </m:rPr>
                                <a:rPr kumimoji="1" lang="en-US" altLang="ja-JP" sz="2000" i="1">
                                  <a:latin typeface="Cambria Math" panose="02040503050406030204" pitchFamily="18" charset="0"/>
                                </a:rPr>
                                <m:t>𝜕</m:t>
                              </m:r>
                              <m:sSub>
                                <m:sSubPr>
                                  <m:ctrlPr>
                                    <a:rPr kumimoji="1" lang="en-US" altLang="ja-JP" sz="2000" b="0" i="1" smtClean="0">
                                      <a:latin typeface="Cambria Math" panose="02040503050406030204" pitchFamily="18" charset="0"/>
                                    </a:rPr>
                                  </m:ctrlPr>
                                </m:sSubPr>
                                <m:e>
                                  <m:r>
                                    <m:rPr>
                                      <m:brk m:alnAt="7"/>
                                    </m:rPr>
                                    <a:rPr kumimoji="1" lang="en-US" altLang="ja-JP" sz="2000" b="0" i="1" smtClean="0">
                                      <a:latin typeface="Cambria Math" panose="02040503050406030204" pitchFamily="18" charset="0"/>
                                    </a:rPr>
                                    <m:t>𝑉</m:t>
                                  </m:r>
                                </m:e>
                                <m:sub>
                                  <m:r>
                                    <m:rPr>
                                      <m:brk m:alnAt="7"/>
                                    </m:rPr>
                                    <a:rPr kumimoji="1" lang="en-US" altLang="ja-JP" sz="2000" b="0" i="1" smtClean="0">
                                      <a:latin typeface="Cambria Math" panose="02040503050406030204" pitchFamily="18" charset="0"/>
                                    </a:rPr>
                                    <m:t>1</m:t>
                                  </m:r>
                                </m:sub>
                              </m:sSub>
                            </m:num>
                            <m:den>
                              <m:r>
                                <m:rPr>
                                  <m:brk m:alnAt="7"/>
                                </m:rP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m:rPr>
                                      <m:brk m:alnAt="7"/>
                                    </m:rPr>
                                    <a:rPr kumimoji="1" lang="en-US" altLang="ja-JP" sz="2000" i="1">
                                      <a:latin typeface="Cambria Math" panose="02040503050406030204" pitchFamily="18" charset="0"/>
                                    </a:rPr>
                                    <m:t>𝑥</m:t>
                                  </m:r>
                                </m:e>
                                <m:sup>
                                  <m:r>
                                    <m:rPr>
                                      <m:brk m:alnAt="7"/>
                                    </m:rPr>
                                    <a:rPr kumimoji="1" lang="en-US" altLang="ja-JP" sz="2000" i="1">
                                      <a:latin typeface="Cambria Math" panose="02040503050406030204" pitchFamily="18" charset="0"/>
                                    </a:rPr>
                                    <m:t>1</m:t>
                                  </m:r>
                                </m:sup>
                              </m:sSup>
                            </m:den>
                          </m:f>
                          <m:r>
                            <a:rPr kumimoji="1" lang="en-US" altLang="ja-JP" sz="2000">
                              <a:latin typeface="Cambria Math" panose="02040503050406030204" pitchFamily="18" charset="0"/>
                            </a:rPr>
                            <m:t>+</m:t>
                          </m:r>
                          <m:f>
                            <m:fPr>
                              <m:ctrlPr>
                                <a:rPr kumimoji="1" lang="en-US" altLang="ja-JP" sz="2000" i="1">
                                  <a:latin typeface="Cambria Math" panose="02040503050406030204" pitchFamily="18" charset="0"/>
                                </a:rPr>
                              </m:ctrlPr>
                            </m:fPr>
                            <m:num>
                              <m:r>
                                <m:rPr>
                                  <m:brk m:alnAt="7"/>
                                </m:rPr>
                                <a:rPr kumimoji="1" lang="en-US" altLang="ja-JP" sz="2000" i="1">
                                  <a:latin typeface="Cambria Math" panose="02040503050406030204" pitchFamily="18" charset="0"/>
                                </a:rPr>
                                <m:t>𝜕</m:t>
                              </m:r>
                              <m:sSub>
                                <m:sSubPr>
                                  <m:ctrlPr>
                                    <a:rPr kumimoji="1" lang="en-US" altLang="ja-JP" sz="2000" b="0" i="1" smtClean="0">
                                      <a:latin typeface="Cambria Math" panose="02040503050406030204" pitchFamily="18" charset="0"/>
                                    </a:rPr>
                                  </m:ctrlPr>
                                </m:sSubPr>
                                <m:e>
                                  <m:r>
                                    <m:rPr>
                                      <m:brk m:alnAt="7"/>
                                    </m:rPr>
                                    <a:rPr kumimoji="1" lang="en-US" altLang="ja-JP" sz="2000" b="0" i="1" smtClean="0">
                                      <a:latin typeface="Cambria Math" panose="02040503050406030204" pitchFamily="18" charset="0"/>
                                    </a:rPr>
                                    <m:t>𝑉</m:t>
                                  </m:r>
                                </m:e>
                                <m:sub>
                                  <m:r>
                                    <m:rPr>
                                      <m:brk m:alnAt="7"/>
                                    </m:rPr>
                                    <a:rPr kumimoji="1" lang="en-US" altLang="ja-JP" sz="2000" b="0" i="1" smtClean="0">
                                      <a:latin typeface="Cambria Math" panose="02040503050406030204" pitchFamily="18" charset="0"/>
                                    </a:rPr>
                                    <m:t>2</m:t>
                                  </m:r>
                                </m:sub>
                              </m:sSub>
                            </m:num>
                            <m:den>
                              <m:r>
                                <m:rPr>
                                  <m:brk m:alnAt="7"/>
                                </m:rP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m:rPr>
                                      <m:brk m:alnAt="7"/>
                                    </m:rPr>
                                    <a:rPr kumimoji="1" lang="en-US" altLang="ja-JP" sz="2000" i="1">
                                      <a:latin typeface="Cambria Math" panose="02040503050406030204" pitchFamily="18" charset="0"/>
                                    </a:rPr>
                                    <m:t>𝑥</m:t>
                                  </m:r>
                                </m:e>
                                <m:sup>
                                  <m:r>
                                    <a:rPr kumimoji="1" lang="en-US" altLang="ja-JP" sz="2000" i="1">
                                      <a:latin typeface="Cambria Math" panose="02040503050406030204" pitchFamily="18" charset="0"/>
                                    </a:rPr>
                                    <m:t>2</m:t>
                                  </m:r>
                                </m:sup>
                              </m:sSup>
                            </m:den>
                          </m:f>
                          <m:r>
                            <a:rPr kumimoji="1" lang="en-US" altLang="ja-JP" sz="2000">
                              <a:latin typeface="Cambria Math" panose="02040503050406030204" pitchFamily="18" charset="0"/>
                            </a:rPr>
                            <m:t>+</m:t>
                          </m:r>
                          <m:f>
                            <m:fPr>
                              <m:ctrlPr>
                                <a:rPr kumimoji="1" lang="en-US" altLang="ja-JP" sz="2000" i="1">
                                  <a:latin typeface="Cambria Math" panose="02040503050406030204" pitchFamily="18" charset="0"/>
                                </a:rPr>
                              </m:ctrlPr>
                            </m:fPr>
                            <m:num>
                              <m:r>
                                <m:rPr>
                                  <m:brk m:alnAt="7"/>
                                </m:rPr>
                                <a:rPr kumimoji="1" lang="en-US" altLang="ja-JP" sz="2000" i="1">
                                  <a:latin typeface="Cambria Math" panose="02040503050406030204" pitchFamily="18" charset="0"/>
                                </a:rPr>
                                <m:t>𝜕</m:t>
                              </m:r>
                              <m:sSub>
                                <m:sSubPr>
                                  <m:ctrlPr>
                                    <a:rPr kumimoji="1" lang="en-US" altLang="ja-JP" sz="2000" b="0" i="1" smtClean="0">
                                      <a:latin typeface="Cambria Math" panose="02040503050406030204" pitchFamily="18" charset="0"/>
                                    </a:rPr>
                                  </m:ctrlPr>
                                </m:sSubPr>
                                <m:e>
                                  <m:r>
                                    <m:rPr>
                                      <m:brk m:alnAt="7"/>
                                    </m:rPr>
                                    <a:rPr kumimoji="1" lang="en-US" altLang="ja-JP" sz="2000" b="0" i="1" smtClean="0">
                                      <a:latin typeface="Cambria Math" panose="02040503050406030204" pitchFamily="18" charset="0"/>
                                    </a:rPr>
                                    <m:t>𝑉</m:t>
                                  </m:r>
                                </m:e>
                                <m:sub>
                                  <m:r>
                                    <m:rPr>
                                      <m:brk m:alnAt="7"/>
                                    </m:rPr>
                                    <a:rPr kumimoji="1" lang="en-US" altLang="ja-JP" sz="2000" b="0" i="1" smtClean="0">
                                      <a:latin typeface="Cambria Math" panose="02040503050406030204" pitchFamily="18" charset="0"/>
                                    </a:rPr>
                                    <m:t>3</m:t>
                                  </m:r>
                                </m:sub>
                              </m:sSub>
                            </m:num>
                            <m:den>
                              <m:r>
                                <m:rPr>
                                  <m:brk m:alnAt="7"/>
                                </m:rP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m:rPr>
                                      <m:brk m:alnAt="7"/>
                                    </m:rPr>
                                    <a:rPr kumimoji="1" lang="en-US" altLang="ja-JP" sz="2000" i="1">
                                      <a:latin typeface="Cambria Math" panose="02040503050406030204" pitchFamily="18" charset="0"/>
                                    </a:rPr>
                                    <m:t>𝑥</m:t>
                                  </m:r>
                                </m:e>
                                <m:sup>
                                  <m:r>
                                    <a:rPr kumimoji="1" lang="en-US" altLang="ja-JP" sz="2000" i="1">
                                      <a:latin typeface="Cambria Math" panose="02040503050406030204" pitchFamily="18" charset="0"/>
                                    </a:rPr>
                                    <m:t>3</m:t>
                                  </m:r>
                                </m:sup>
                              </m:sSup>
                            </m:den>
                          </m:f>
                        </m:e>
                      </m:d>
                      <m:r>
                        <m:rPr>
                          <m:nor/>
                        </m:rPr>
                        <a:rPr lang="en-US" altLang="ja-JP" sz="2000" dirty="0"/>
                        <m:t> </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𝑑𝑥</m:t>
                          </m:r>
                        </m:e>
                        <m:sup>
                          <m:r>
                            <a:rPr lang="en-US" altLang="ja-JP" sz="2000" i="1">
                              <a:latin typeface="Cambria Math" panose="02040503050406030204" pitchFamily="18" charset="0"/>
                            </a:rPr>
                            <m:t>1</m:t>
                          </m:r>
                        </m:sup>
                      </m:sSup>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rPr>
                        <m:t>𝑑</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r>
                        <a:rPr lang="en-US" altLang="ja-JP" sz="2000" i="1">
                          <a:latin typeface="Cambria Math" panose="02040503050406030204" pitchFamily="18" charset="0"/>
                          <a:ea typeface="Cambria Math" panose="02040503050406030204" pitchFamily="18" charset="0"/>
                        </a:rPr>
                        <m:t>∧</m:t>
                      </m:r>
                      <m:r>
                        <m:rPr>
                          <m:nor/>
                        </m:rPr>
                        <a:rPr lang="en-US" altLang="ja-JP" sz="2000" dirty="0"/>
                        <m:t> </m:t>
                      </m:r>
                      <m:r>
                        <a:rPr lang="en-US" altLang="ja-JP" sz="2000" i="1">
                          <a:latin typeface="Cambria Math" panose="02040503050406030204" pitchFamily="18" charset="0"/>
                        </a:rPr>
                        <m:t>𝑑</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3</m:t>
                          </m:r>
                        </m:sup>
                      </m:sSup>
                    </m:oMath>
                  </m:oMathPara>
                </a14:m>
                <a:endParaRPr kumimoji="1" lang="ja-JP" altLang="en-US" sz="2000" b="0" dirty="0">
                  <a:latin typeface="Cambria Math" panose="02040503050406030204" pitchFamily="18" charset="0"/>
                </a:endParaRPr>
              </a:p>
            </p:txBody>
          </p:sp>
        </mc:Choice>
        <mc:Fallback xmlns="">
          <p:sp>
            <p:nvSpPr>
              <p:cNvPr id="8" name="テキスト ボックス 7">
                <a:extLst>
                  <a:ext uri="{FF2B5EF4-FFF2-40B4-BE49-F238E27FC236}">
                    <a16:creationId xmlns:a16="http://schemas.microsoft.com/office/drawing/2014/main" id="{B6E87304-0EDF-490D-A2FC-16FD471E9CCF}"/>
                  </a:ext>
                </a:extLst>
              </p:cNvPr>
              <p:cNvSpPr txBox="1">
                <a:spLocks noRot="1" noChangeAspect="1" noMove="1" noResize="1" noEditPoints="1" noAdjustHandles="1" noChangeArrowheads="1" noChangeShapeType="1" noTextEdit="1"/>
              </p:cNvSpPr>
              <p:nvPr/>
            </p:nvSpPr>
            <p:spPr>
              <a:xfrm>
                <a:off x="2175113" y="3494136"/>
                <a:ext cx="4846007" cy="1037335"/>
              </a:xfrm>
              <a:prstGeom prst="rect">
                <a:avLst/>
              </a:prstGeom>
              <a:blipFill>
                <a:blip r:embed="rId6"/>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1224A9BA-1F7C-4384-B6F6-864DB3D7A4D0}"/>
              </a:ext>
            </a:extLst>
          </p:cNvPr>
          <p:cNvSpPr txBox="1"/>
          <p:nvPr/>
        </p:nvSpPr>
        <p:spPr>
          <a:xfrm>
            <a:off x="1087296" y="5827215"/>
            <a:ext cx="6668492" cy="415370"/>
          </a:xfrm>
          <a:prstGeom prst="rect">
            <a:avLst/>
          </a:prstGeom>
          <a:noFill/>
        </p:spPr>
        <p:txBody>
          <a:bodyPr wrap="none" lIns="0" tIns="0" rIns="0" bIns="0" rtlCol="0">
            <a:spAutoFit/>
          </a:bodyPr>
          <a:lstStyle/>
          <a:p>
            <a:pPr algn="l">
              <a:lnSpc>
                <a:spcPct val="150000"/>
              </a:lnSpc>
            </a:pPr>
            <a:r>
              <a:rPr kumimoji="1" lang="ja-JP" altLang="en-US" sz="2000" b="0" dirty="0">
                <a:latin typeface="Cambria Math" panose="02040503050406030204" pitchFamily="18" charset="0"/>
              </a:rPr>
              <a:t>問題：多様体上の積分・ストークスの定理について調べよ</a:t>
            </a:r>
          </a:p>
        </p:txBody>
      </p:sp>
      <p:sp>
        <p:nvSpPr>
          <p:cNvPr id="11" name="テキスト ボックス 10">
            <a:extLst>
              <a:ext uri="{FF2B5EF4-FFF2-40B4-BE49-F238E27FC236}">
                <a16:creationId xmlns:a16="http://schemas.microsoft.com/office/drawing/2014/main" id="{711282D4-779D-4D67-B776-D03218B88ABD}"/>
              </a:ext>
            </a:extLst>
          </p:cNvPr>
          <p:cNvSpPr txBox="1"/>
          <p:nvPr/>
        </p:nvSpPr>
        <p:spPr>
          <a:xfrm>
            <a:off x="1087296" y="4876160"/>
            <a:ext cx="4133824" cy="415370"/>
          </a:xfrm>
          <a:prstGeom prst="rect">
            <a:avLst/>
          </a:prstGeom>
          <a:noFill/>
        </p:spPr>
        <p:txBody>
          <a:bodyPr wrap="none" lIns="0" tIns="0" rIns="0" bIns="0" rtlCol="0">
            <a:spAutoFit/>
          </a:bodyPr>
          <a:lstStyle/>
          <a:p>
            <a:pPr algn="l">
              <a:lnSpc>
                <a:spcPct val="150000"/>
              </a:lnSpc>
            </a:pPr>
            <a:r>
              <a:rPr kumimoji="1" lang="ja-JP" altLang="en-US" sz="2000" dirty="0">
                <a:latin typeface="Cambria Math" panose="02040503050406030204" pitchFamily="18" charset="0"/>
              </a:rPr>
              <a:t>～ 回転 </a:t>
            </a:r>
            <a:r>
              <a:rPr kumimoji="1" lang="en-US" altLang="ja-JP" sz="2000" dirty="0">
                <a:latin typeface="Cambria Math" panose="02040503050406030204" pitchFamily="18" charset="0"/>
              </a:rPr>
              <a:t>r</a:t>
            </a:r>
            <a:r>
              <a:rPr kumimoji="1" lang="en-US" altLang="ja-JP" sz="2000" b="0" dirty="0">
                <a:latin typeface="Cambria Math" panose="02040503050406030204" pitchFamily="18" charset="0"/>
              </a:rPr>
              <a:t>ot, </a:t>
            </a:r>
            <a:r>
              <a:rPr kumimoji="1" lang="ja-JP" altLang="en-US" sz="2000" b="0" dirty="0">
                <a:latin typeface="Cambria Math" panose="02040503050406030204" pitchFamily="18" charset="0"/>
              </a:rPr>
              <a:t>発散 </a:t>
            </a:r>
            <a:r>
              <a:rPr kumimoji="1" lang="en-US" altLang="ja-JP" sz="2000" b="0" dirty="0">
                <a:latin typeface="Cambria Math" panose="02040503050406030204" pitchFamily="18" charset="0"/>
              </a:rPr>
              <a:t>div </a:t>
            </a:r>
            <a:r>
              <a:rPr kumimoji="1" lang="ja-JP" altLang="en-US" sz="2000" b="0" dirty="0">
                <a:latin typeface="Cambria Math" panose="02040503050406030204" pitchFamily="18" charset="0"/>
              </a:rPr>
              <a:t>の正体は外微分</a:t>
            </a:r>
            <a:r>
              <a:rPr kumimoji="1" lang="en-US" altLang="ja-JP" sz="2000" b="0" dirty="0">
                <a:latin typeface="Cambria Math" panose="02040503050406030204" pitchFamily="18" charset="0"/>
              </a:rPr>
              <a:t> </a:t>
            </a:r>
            <a:endParaRPr kumimoji="1" lang="ja-JP" altLang="en-US" sz="2000" b="0" dirty="0">
              <a:latin typeface="Cambria Math" panose="02040503050406030204" pitchFamily="18" charset="0"/>
            </a:endParaRPr>
          </a:p>
        </p:txBody>
      </p:sp>
    </p:spTree>
    <p:extLst>
      <p:ext uri="{BB962C8B-B14F-4D97-AF65-F5344CB8AC3E}">
        <p14:creationId xmlns:p14="http://schemas.microsoft.com/office/powerpoint/2010/main" val="233517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D31AD48C-7DED-42E1-AFF4-D89502129CEA}"/>
              </a:ext>
            </a:extLst>
          </p:cNvPr>
          <p:cNvSpPr/>
          <p:nvPr/>
        </p:nvSpPr>
        <p:spPr>
          <a:xfrm>
            <a:off x="497809" y="1252687"/>
            <a:ext cx="2191701" cy="49430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0BE876D5-756C-4E88-AFA6-B441A43987FD}"/>
              </a:ext>
            </a:extLst>
          </p:cNvPr>
          <p:cNvSpPr txBox="1"/>
          <p:nvPr/>
        </p:nvSpPr>
        <p:spPr>
          <a:xfrm>
            <a:off x="2481227" y="181221"/>
            <a:ext cx="4514056" cy="664606"/>
          </a:xfrm>
          <a:prstGeom prst="rect">
            <a:avLst/>
          </a:prstGeom>
          <a:noFill/>
        </p:spPr>
        <p:txBody>
          <a:bodyPr wrap="none" lIns="0" tIns="0" rIns="0" bIns="0" rtlCol="0">
            <a:spAutoFit/>
          </a:bodyPr>
          <a:lstStyle/>
          <a:p>
            <a:pPr algn="l">
              <a:lnSpc>
                <a:spcPct val="150000"/>
              </a:lnSpc>
            </a:pPr>
            <a:r>
              <a:rPr kumimoji="1" lang="ja-JP" altLang="en-US" sz="3200" b="0" dirty="0">
                <a:latin typeface="Cambria Math" panose="02040503050406030204" pitchFamily="18" charset="0"/>
              </a:rPr>
              <a:t>ド・ラームコホモロジー</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760854C-5D83-4A4D-A4CE-464080AD7803}"/>
                  </a:ext>
                </a:extLst>
              </p:cNvPr>
              <p:cNvSpPr txBox="1"/>
              <p:nvPr/>
            </p:nvSpPr>
            <p:spPr>
              <a:xfrm>
                <a:off x="602550" y="1183149"/>
                <a:ext cx="1896609" cy="494302"/>
              </a:xfrm>
              <a:prstGeom prst="rect">
                <a:avLst/>
              </a:prstGeom>
              <a:noFill/>
            </p:spPr>
            <p:txBody>
              <a:bodyPr wrap="none" lIns="0" tIns="0" rIns="0" bIns="0" rtlCol="0">
                <a:spAutoFit/>
              </a:bodyPr>
              <a:lstStyle/>
              <a:p>
                <a:pPr algn="l">
                  <a:lnSpc>
                    <a:spcPct val="150000"/>
                  </a:lnSpc>
                </a:pPr>
                <a:r>
                  <a:rPr kumimoji="1" lang="en-US" altLang="ja-JP" sz="2400" b="0" dirty="0"/>
                  <a:t>Lem:</a:t>
                </a:r>
                <a:r>
                  <a:rPr kumimoji="1" lang="en-US" altLang="ja-JP" sz="2400" b="0" dirty="0">
                    <a:latin typeface="Cambria Math" panose="02040503050406030204" pitchFamily="18" charset="0"/>
                  </a:rPr>
                  <a:t> </a:t>
                </a:r>
                <a14:m>
                  <m:oMath xmlns:m="http://schemas.openxmlformats.org/officeDocument/2006/math">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𝑑</m:t>
                    </m:r>
                    <m:r>
                      <a:rPr kumimoji="1" lang="en-US" altLang="ja-JP" sz="2400" b="0" i="1" smtClean="0">
                        <a:latin typeface="Cambria Math" panose="02040503050406030204" pitchFamily="18" charset="0"/>
                        <a:ea typeface="Cambria Math" panose="02040503050406030204" pitchFamily="18" charset="0"/>
                      </a:rPr>
                      <m:t>=0</m:t>
                    </m:r>
                  </m:oMath>
                </a14:m>
                <a:endParaRPr kumimoji="1" lang="en-US" altLang="ja-JP" sz="2400" dirty="0">
                  <a:latin typeface="Cambria Math" panose="02040503050406030204" pitchFamily="18" charset="0"/>
                  <a:ea typeface="Cambria Math" panose="02040503050406030204" pitchFamily="18" charset="0"/>
                </a:endParaRPr>
              </a:p>
            </p:txBody>
          </p:sp>
        </mc:Choice>
        <mc:Fallback xmlns="">
          <p:sp>
            <p:nvSpPr>
              <p:cNvPr id="3" name="テキスト ボックス 2">
                <a:extLst>
                  <a:ext uri="{FF2B5EF4-FFF2-40B4-BE49-F238E27FC236}">
                    <a16:creationId xmlns:a16="http://schemas.microsoft.com/office/drawing/2014/main" id="{E760854C-5D83-4A4D-A4CE-464080AD7803}"/>
                  </a:ext>
                </a:extLst>
              </p:cNvPr>
              <p:cNvSpPr txBox="1">
                <a:spLocks noRot="1" noChangeAspect="1" noMove="1" noResize="1" noEditPoints="1" noAdjustHandles="1" noChangeArrowheads="1" noChangeShapeType="1" noTextEdit="1"/>
              </p:cNvSpPr>
              <p:nvPr/>
            </p:nvSpPr>
            <p:spPr>
              <a:xfrm>
                <a:off x="602550" y="1183149"/>
                <a:ext cx="1896609" cy="494302"/>
              </a:xfrm>
              <a:prstGeom prst="rect">
                <a:avLst/>
              </a:prstGeom>
              <a:blipFill>
                <a:blip r:embed="rId2"/>
                <a:stretch>
                  <a:fillRect l="-9968" r="-4823" b="-382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8AF9EE7-FD40-4B22-A232-A26C9A9C6318}"/>
                  </a:ext>
                </a:extLst>
              </p:cNvPr>
              <p:cNvSpPr txBox="1"/>
              <p:nvPr/>
            </p:nvSpPr>
            <p:spPr>
              <a:xfrm>
                <a:off x="482225" y="1677451"/>
                <a:ext cx="6574813" cy="648704"/>
              </a:xfrm>
              <a:prstGeom prst="rect">
                <a:avLst/>
              </a:prstGeom>
              <a:noFill/>
            </p:spPr>
            <p:txBody>
              <a:bodyPr wrap="none" lIns="0" tIns="0" rIns="0" bIns="0" rtlCol="0">
                <a:spAutoFit/>
              </a:bodyPr>
              <a:lstStyle/>
              <a:p>
                <a:pPr>
                  <a:lnSpc>
                    <a:spcPct val="150000"/>
                  </a:lnSpc>
                </a:pPr>
                <a:r>
                  <a:rPr kumimoji="1" lang="en-US" altLang="ja-JP" sz="2400" dirty="0"/>
                  <a:t> </a:t>
                </a:r>
                <a14:m>
                  <m:oMath xmlns:m="http://schemas.openxmlformats.org/officeDocument/2006/math">
                    <m:r>
                      <a:rPr kumimoji="1" lang="en-US" altLang="ja-JP" sz="2000" i="1" smtClean="0">
                        <a:latin typeface="Cambria Math" panose="02040503050406030204" pitchFamily="18" charset="0"/>
                        <a:ea typeface="Cambria Math" panose="02040503050406030204" pitchFamily="18" charset="0"/>
                      </a:rPr>
                      <m:t>∵</m:t>
                    </m:r>
                    <m:r>
                      <a:rPr kumimoji="1" lang="en-US" altLang="ja-JP" sz="2000" i="1">
                        <a:latin typeface="Cambria Math" panose="02040503050406030204" pitchFamily="18" charset="0"/>
                        <a:ea typeface="Cambria Math" panose="02040503050406030204" pitchFamily="18" charset="0"/>
                      </a:rPr>
                      <m:t>𝑑𝑓</m:t>
                    </m:r>
                    <m:r>
                      <a:rPr kumimoji="1" lang="en-US" altLang="ja-JP" sz="2000" b="0" i="1" smtClean="0">
                        <a:latin typeface="Cambria Math" panose="02040503050406030204" pitchFamily="18" charset="0"/>
                        <a:ea typeface="Cambria Math" panose="02040503050406030204" pitchFamily="18" charset="0"/>
                      </a:rPr>
                      <m:t>=</m:t>
                    </m:r>
                    <m:r>
                      <m:rPr>
                        <m:nor/>
                      </m:rPr>
                      <a:rPr kumimoji="1" lang="en-US" altLang="ja-JP" sz="2000" dirty="0"/>
                      <m:t> </m:t>
                    </m:r>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m:t>
                        </m:r>
                        <m:r>
                          <a:rPr kumimoji="1" lang="en-US" altLang="ja-JP" sz="2000" i="1">
                            <a:latin typeface="Cambria Math" panose="02040503050406030204" pitchFamily="18" charset="0"/>
                          </a:rPr>
                          <m:t>𝑓</m:t>
                        </m:r>
                      </m:num>
                      <m:den>
                        <m: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𝑥</m:t>
                            </m:r>
                          </m:e>
                          <m:sup>
                            <m:r>
                              <a:rPr kumimoji="1" lang="ja-JP" altLang="en-US" sz="2000" i="1">
                                <a:latin typeface="Cambria Math" panose="02040503050406030204" pitchFamily="18" charset="0"/>
                              </a:rPr>
                              <m:t>𝜅</m:t>
                            </m:r>
                          </m:sup>
                        </m:sSup>
                      </m:den>
                    </m:f>
                    <m:r>
                      <a:rPr kumimoji="1" lang="en-US" altLang="ja-JP" sz="2000" i="1">
                        <a:latin typeface="Cambria Math" panose="02040503050406030204" pitchFamily="18" charset="0"/>
                      </a:rPr>
                      <m:t>𝑑</m:t>
                    </m:r>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𝑥</m:t>
                        </m:r>
                      </m:e>
                      <m:sup>
                        <m:r>
                          <a:rPr kumimoji="1" lang="ja-JP" altLang="en-US" sz="2000" i="1">
                            <a:latin typeface="Cambria Math" panose="02040503050406030204" pitchFamily="18" charset="0"/>
                          </a:rPr>
                          <m:t>𝜅</m:t>
                        </m:r>
                      </m:sup>
                    </m:sSup>
                    <m:r>
                      <a:rPr kumimoji="1" lang="en-US" altLang="ja-JP" sz="2000" b="0" i="0" smtClean="0">
                        <a:latin typeface="Cambria Math" panose="02040503050406030204" pitchFamily="18" charset="0"/>
                      </a:rPr>
                      <m:t>,  </m:t>
                    </m:r>
                    <m:r>
                      <a:rPr kumimoji="1" lang="en-US" altLang="ja-JP" sz="2000" b="0" i="1" smtClean="0">
                        <a:latin typeface="Cambria Math" panose="02040503050406030204" pitchFamily="18" charset="0"/>
                      </a:rPr>
                      <m:t>𝑑𝑑𝑓</m:t>
                    </m:r>
                    <m:r>
                      <a:rPr kumimoji="1" lang="en-US" altLang="ja-JP" sz="2000" b="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r>
                          <a:rPr kumimoji="1" lang="en-US" altLang="ja-JP" sz="2000" b="0" i="1" smtClean="0">
                            <a:latin typeface="Cambria Math" panose="02040503050406030204" pitchFamily="18" charset="0"/>
                          </a:rPr>
                          <m:t>1</m:t>
                        </m:r>
                      </m:num>
                      <m:den>
                        <m:r>
                          <a:rPr kumimoji="1" lang="en-US" altLang="ja-JP" sz="2000" b="0" i="1" smtClean="0">
                            <a:latin typeface="Cambria Math" panose="02040503050406030204" pitchFamily="18" charset="0"/>
                          </a:rPr>
                          <m:t>2</m:t>
                        </m:r>
                      </m:den>
                    </m:f>
                    <m:d>
                      <m:dPr>
                        <m:ctrlPr>
                          <a:rPr kumimoji="1" lang="en-US" altLang="ja-JP" sz="2000" i="1">
                            <a:latin typeface="Cambria Math" panose="02040503050406030204" pitchFamily="18" charset="0"/>
                          </a:rPr>
                        </m:ctrlPr>
                      </m:dPr>
                      <m:e>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m:t>
                            </m:r>
                            <m:r>
                              <a:rPr kumimoji="1" lang="en-US" altLang="ja-JP" sz="2000" b="0" i="1" smtClean="0">
                                <a:latin typeface="Cambria Math" panose="02040503050406030204" pitchFamily="18" charset="0"/>
                              </a:rPr>
                              <m:t>𝑓</m:t>
                            </m:r>
                          </m:num>
                          <m:den>
                            <m: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𝑥</m:t>
                                </m:r>
                              </m:e>
                              <m:sup>
                                <m:r>
                                  <a:rPr kumimoji="1" lang="ja-JP" altLang="en-US" sz="2000" i="1">
                                    <a:latin typeface="Cambria Math" panose="02040503050406030204" pitchFamily="18" charset="0"/>
                                  </a:rPr>
                                  <m:t>𝜆</m:t>
                                </m:r>
                              </m:sup>
                            </m:sSup>
                            <m: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𝑥</m:t>
                                </m:r>
                              </m:e>
                              <m:sup>
                                <m:r>
                                  <a:rPr kumimoji="1" lang="ja-JP" altLang="en-US" sz="2000" i="1">
                                    <a:latin typeface="Cambria Math" panose="02040503050406030204" pitchFamily="18" charset="0"/>
                                  </a:rPr>
                                  <m:t>𝜅</m:t>
                                </m:r>
                              </m:sup>
                            </m:sSup>
                          </m:den>
                        </m:f>
                        <m:r>
                          <a:rPr kumimoji="1" lang="en-US" altLang="ja-JP" sz="2000" i="1">
                            <a:latin typeface="Cambria Math" panose="02040503050406030204" pitchFamily="18" charset="0"/>
                          </a:rPr>
                          <m:t>−</m:t>
                        </m:r>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m:t>
                            </m:r>
                            <m:r>
                              <a:rPr kumimoji="1" lang="en-US" altLang="ja-JP" sz="2000" b="0" i="1" smtClean="0">
                                <a:latin typeface="Cambria Math" panose="02040503050406030204" pitchFamily="18" charset="0"/>
                              </a:rPr>
                              <m:t>𝑓</m:t>
                            </m:r>
                          </m:num>
                          <m:den>
                            <m: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𝑥</m:t>
                                </m:r>
                              </m:e>
                              <m:sup>
                                <m:r>
                                  <a:rPr kumimoji="1" lang="ja-JP" altLang="en-US" sz="2000" i="1">
                                    <a:latin typeface="Cambria Math" panose="02040503050406030204" pitchFamily="18" charset="0"/>
                                  </a:rPr>
                                  <m:t>𝜅</m:t>
                                </m:r>
                              </m:sup>
                            </m:sSup>
                            <m: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𝑥</m:t>
                                </m:r>
                              </m:e>
                              <m:sup>
                                <m:r>
                                  <a:rPr kumimoji="1" lang="ja-JP" altLang="en-US" sz="2000" i="1">
                                    <a:latin typeface="Cambria Math" panose="02040503050406030204" pitchFamily="18" charset="0"/>
                                  </a:rPr>
                                  <m:t>𝜆</m:t>
                                </m:r>
                              </m:sup>
                            </m:sSup>
                          </m:den>
                        </m:f>
                      </m:e>
                    </m:d>
                    <m:r>
                      <a:rPr kumimoji="1" lang="en-US" altLang="ja-JP" sz="2000" i="1">
                        <a:latin typeface="Cambria Math" panose="02040503050406030204" pitchFamily="18" charset="0"/>
                      </a:rPr>
                      <m:t>𝑑</m:t>
                    </m:r>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𝑥</m:t>
                        </m:r>
                      </m:e>
                      <m:sup>
                        <m:r>
                          <a:rPr kumimoji="1" lang="ja-JP" altLang="en-US" sz="2000" i="1">
                            <a:latin typeface="Cambria Math" panose="02040503050406030204" pitchFamily="18" charset="0"/>
                          </a:rPr>
                          <m:t>𝜆</m:t>
                        </m:r>
                      </m:sup>
                    </m:sSup>
                    <m:r>
                      <a:rPr kumimoji="1" lang="en-US" altLang="ja-JP" sz="2000" i="1">
                        <a:latin typeface="Cambria Math" panose="02040503050406030204" pitchFamily="18" charset="0"/>
                        <a:ea typeface="Cambria Math" panose="02040503050406030204" pitchFamily="18" charset="0"/>
                      </a:rPr>
                      <m:t>⨂</m:t>
                    </m:r>
                    <m:r>
                      <a:rPr kumimoji="1" lang="en-US" altLang="ja-JP" sz="2000" i="1">
                        <a:latin typeface="Cambria Math" panose="02040503050406030204" pitchFamily="18" charset="0"/>
                        <a:ea typeface="Cambria Math" panose="02040503050406030204" pitchFamily="18" charset="0"/>
                      </a:rPr>
                      <m:t>𝑑</m:t>
                    </m:r>
                    <m:sSup>
                      <m:sSupPr>
                        <m:ctrlPr>
                          <a:rPr kumimoji="1" lang="en-US" altLang="ja-JP" sz="2000" i="1">
                            <a:latin typeface="Cambria Math" panose="02040503050406030204" pitchFamily="18" charset="0"/>
                            <a:ea typeface="Cambria Math" panose="02040503050406030204" pitchFamily="18" charset="0"/>
                          </a:rPr>
                        </m:ctrlPr>
                      </m:sSupPr>
                      <m:e>
                        <m:r>
                          <a:rPr kumimoji="1" lang="en-US" altLang="ja-JP" sz="2000" i="1">
                            <a:latin typeface="Cambria Math" panose="02040503050406030204" pitchFamily="18" charset="0"/>
                            <a:ea typeface="Cambria Math" panose="02040503050406030204" pitchFamily="18" charset="0"/>
                          </a:rPr>
                          <m:t>𝑥</m:t>
                        </m:r>
                      </m:e>
                      <m:sup>
                        <m:r>
                          <a:rPr kumimoji="1" lang="ja-JP" altLang="en-US" sz="2000" i="1">
                            <a:latin typeface="Cambria Math" panose="02040503050406030204" pitchFamily="18" charset="0"/>
                            <a:ea typeface="Cambria Math" panose="02040503050406030204" pitchFamily="18" charset="0"/>
                          </a:rPr>
                          <m:t>𝜅</m:t>
                        </m:r>
                      </m:sup>
                    </m:sSup>
                    <m:r>
                      <a:rPr kumimoji="1" lang="en-US" altLang="ja-JP" sz="2000" b="0" i="1" smtClean="0">
                        <a:latin typeface="Cambria Math" panose="02040503050406030204" pitchFamily="18" charset="0"/>
                        <a:ea typeface="Cambria Math" panose="02040503050406030204" pitchFamily="18" charset="0"/>
                      </a:rPr>
                      <m:t>=0</m:t>
                    </m:r>
                  </m:oMath>
                </a14:m>
                <a:endParaRPr kumimoji="1" lang="ja-JP" altLang="en-US" sz="2000" b="0" dirty="0"/>
              </a:p>
            </p:txBody>
          </p:sp>
        </mc:Choice>
        <mc:Fallback xmlns="">
          <p:sp>
            <p:nvSpPr>
              <p:cNvPr id="4" name="テキスト ボックス 3">
                <a:extLst>
                  <a:ext uri="{FF2B5EF4-FFF2-40B4-BE49-F238E27FC236}">
                    <a16:creationId xmlns:a16="http://schemas.microsoft.com/office/drawing/2014/main" id="{A8AF9EE7-FD40-4B22-A232-A26C9A9C6318}"/>
                  </a:ext>
                </a:extLst>
              </p:cNvPr>
              <p:cNvSpPr txBox="1">
                <a:spLocks noRot="1" noChangeAspect="1" noMove="1" noResize="1" noEditPoints="1" noAdjustHandles="1" noChangeArrowheads="1" noChangeShapeType="1" noTextEdit="1"/>
              </p:cNvSpPr>
              <p:nvPr/>
            </p:nvSpPr>
            <p:spPr>
              <a:xfrm>
                <a:off x="482225" y="1677451"/>
                <a:ext cx="6574813" cy="648704"/>
              </a:xfrm>
              <a:prstGeom prst="rect">
                <a:avLst/>
              </a:prstGeom>
              <a:blipFill>
                <a:blip r:embed="rId3"/>
                <a:stretch>
                  <a:fillRect/>
                </a:stretch>
              </a:blipFill>
            </p:spPr>
            <p:txBody>
              <a:bodyPr/>
              <a:lstStyle/>
              <a:p>
                <a:r>
                  <a:rPr lang="ja-JP" altLang="en-US">
                    <a:noFill/>
                  </a:rPr>
                  <a:t> </a:t>
                </a:r>
              </a:p>
            </p:txBody>
          </p:sp>
        </mc:Fallback>
      </mc:AlternateContent>
      <p:grpSp>
        <p:nvGrpSpPr>
          <p:cNvPr id="16" name="グループ化 15">
            <a:extLst>
              <a:ext uri="{FF2B5EF4-FFF2-40B4-BE49-F238E27FC236}">
                <a16:creationId xmlns:a16="http://schemas.microsoft.com/office/drawing/2014/main" id="{F1AF6623-746F-4F94-ADE6-4AED7EECB9DF}"/>
              </a:ext>
            </a:extLst>
          </p:cNvPr>
          <p:cNvGrpSpPr/>
          <p:nvPr/>
        </p:nvGrpSpPr>
        <p:grpSpPr>
          <a:xfrm>
            <a:off x="2084824" y="2887729"/>
            <a:ext cx="3912738" cy="604370"/>
            <a:chOff x="2077896" y="2737762"/>
            <a:chExt cx="3912738" cy="604370"/>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4395619-FFE7-41CF-B437-11992189B117}"/>
                    </a:ext>
                  </a:extLst>
                </p:cNvPr>
                <p:cNvSpPr txBox="1"/>
                <p:nvPr/>
              </p:nvSpPr>
              <p:spPr>
                <a:xfrm>
                  <a:off x="2077896" y="2840713"/>
                  <a:ext cx="3912738" cy="501419"/>
                </a:xfrm>
                <a:prstGeom prst="rect">
                  <a:avLst/>
                </a:prstGeom>
                <a:noFill/>
              </p:spPr>
              <p:txBody>
                <a:bodyPr wrap="none" lIns="0" tIns="0" rIns="0" bIns="0" rtlCol="0">
                  <a:spAutoFit/>
                </a:bodyPr>
                <a:lstStyle/>
                <a:p>
                  <a:pPr>
                    <a:lnSpc>
                      <a:spcPct val="150000"/>
                    </a:lnSpc>
                  </a:pPr>
                  <a14:m>
                    <m:oMath xmlns:m="http://schemas.openxmlformats.org/officeDocument/2006/math">
                      <m:sSup>
                        <m:sSupPr>
                          <m:ctrlPr>
                            <a:rPr kumimoji="1" lang="en-US" altLang="ja-JP" sz="2400" b="0" i="1" smtClean="0">
                              <a:latin typeface="Cambria Math" panose="02040503050406030204" pitchFamily="18" charset="0"/>
                              <a:ea typeface="Cambria Math" panose="02040503050406030204" pitchFamily="18" charset="0"/>
                            </a:rPr>
                          </m:ctrlPr>
                        </m:sSupPr>
                        <m:e>
                          <m:r>
                            <a:rPr kumimoji="1" lang="en-US" altLang="ja-JP" sz="2400" b="0" i="1" smtClean="0">
                              <a:latin typeface="Cambria Math" panose="02040503050406030204" pitchFamily="18" charset="0"/>
                              <a:ea typeface="Cambria Math" panose="02040503050406030204" pitchFamily="18" charset="0"/>
                            </a:rPr>
                            <m:t>⟶ </m:t>
                          </m:r>
                          <m:r>
                            <m:rPr>
                              <m:sty m:val="p"/>
                            </m:rPr>
                            <a:rPr kumimoji="1" lang="el-GR" altLang="ja-JP" sz="2400" b="0" i="1" smtClean="0">
                              <a:latin typeface="Cambria Math" panose="02040503050406030204" pitchFamily="18" charset="0"/>
                              <a:ea typeface="Cambria Math" panose="02040503050406030204" pitchFamily="18" charset="0"/>
                            </a:rPr>
                            <m:t>Ω</m:t>
                          </m:r>
                        </m:e>
                        <m:sup>
                          <m:r>
                            <a:rPr kumimoji="1" lang="en-US" altLang="ja-JP" sz="2400" b="0" i="1" smtClean="0">
                              <a:latin typeface="Cambria Math" panose="02040503050406030204" pitchFamily="18" charset="0"/>
                              <a:ea typeface="Cambria Math" panose="02040503050406030204" pitchFamily="18" charset="0"/>
                            </a:rPr>
                            <m:t>𝑘</m:t>
                          </m:r>
                          <m:r>
                            <a:rPr kumimoji="1" lang="en-US" altLang="ja-JP" sz="2400" b="0" i="1" smtClean="0">
                              <a:latin typeface="Cambria Math" panose="02040503050406030204" pitchFamily="18" charset="0"/>
                              <a:ea typeface="Cambria Math" panose="02040503050406030204" pitchFamily="18" charset="0"/>
                            </a:rPr>
                            <m:t>−1</m:t>
                          </m:r>
                        </m:sup>
                      </m:sSup>
                      <m:r>
                        <a:rPr kumimoji="1" lang="en-US" altLang="ja-JP" sz="2400" b="0" i="1" smtClean="0">
                          <a:latin typeface="Cambria Math" panose="02040503050406030204" pitchFamily="18" charset="0"/>
                          <a:ea typeface="Cambria Math" panose="02040503050406030204" pitchFamily="18" charset="0"/>
                        </a:rPr>
                        <m:t> ⟶</m:t>
                      </m:r>
                    </m:oMath>
                  </a14:m>
                  <a:r>
                    <a:rPr kumimoji="1" lang="en-US" altLang="ja-JP" sz="2400" dirty="0">
                      <a:ea typeface="Cambria Math" panose="02040503050406030204" pitchFamily="18" charset="0"/>
                    </a:rPr>
                    <a:t>  </a:t>
                  </a:r>
                  <a14:m>
                    <m:oMath xmlns:m="http://schemas.openxmlformats.org/officeDocument/2006/math">
                      <m:sSup>
                        <m:sSupPr>
                          <m:ctrlPr>
                            <a:rPr kumimoji="1" lang="en-US" altLang="ja-JP" sz="2400" i="1">
                              <a:latin typeface="Cambria Math" panose="02040503050406030204" pitchFamily="18" charset="0"/>
                              <a:ea typeface="Cambria Math" panose="02040503050406030204" pitchFamily="18" charset="0"/>
                            </a:rPr>
                          </m:ctrlPr>
                        </m:sSupPr>
                        <m:e>
                          <m:r>
                            <m:rPr>
                              <m:sty m:val="p"/>
                            </m:rPr>
                            <a:rPr kumimoji="1" lang="el-GR" altLang="ja-JP" sz="2400" i="1">
                              <a:latin typeface="Cambria Math" panose="02040503050406030204" pitchFamily="18" charset="0"/>
                              <a:ea typeface="Cambria Math" panose="02040503050406030204" pitchFamily="18" charset="0"/>
                            </a:rPr>
                            <m:t>Ω</m:t>
                          </m:r>
                        </m:e>
                        <m:sup>
                          <m:r>
                            <a:rPr kumimoji="1" lang="en-US" altLang="ja-JP" sz="2400" i="1">
                              <a:latin typeface="Cambria Math" panose="02040503050406030204" pitchFamily="18" charset="0"/>
                              <a:ea typeface="Cambria Math" panose="02040503050406030204" pitchFamily="18" charset="0"/>
                            </a:rPr>
                            <m:t>𝑘</m:t>
                          </m:r>
                        </m:sup>
                      </m:sSup>
                    </m:oMath>
                  </a14:m>
                  <a:r>
                    <a:rPr kumimoji="1" lang="en-US" altLang="ja-JP" sz="2400" dirty="0">
                      <a:ea typeface="Cambria Math" panose="02040503050406030204" pitchFamily="18" charset="0"/>
                    </a:rPr>
                    <a:t> </a:t>
                  </a:r>
                  <a14:m>
                    <m:oMath xmlns:m="http://schemas.openxmlformats.org/officeDocument/2006/math">
                      <m:r>
                        <a:rPr kumimoji="1" lang="en-US" altLang="ja-JP" sz="2400" b="0" i="0" smtClean="0">
                          <a:latin typeface="Cambria Math" panose="02040503050406030204" pitchFamily="18" charset="0"/>
                          <a:ea typeface="Cambria Math" panose="02040503050406030204" pitchFamily="18" charset="0"/>
                        </a:rPr>
                        <m:t> </m:t>
                      </m:r>
                      <m:r>
                        <a:rPr kumimoji="1" lang="en-US" altLang="ja-JP" sz="2400" i="1">
                          <a:latin typeface="Cambria Math" panose="02040503050406030204" pitchFamily="18" charset="0"/>
                          <a:ea typeface="Cambria Math" panose="02040503050406030204" pitchFamily="18" charset="0"/>
                        </a:rPr>
                        <m:t>⟶</m:t>
                      </m:r>
                    </m:oMath>
                  </a14:m>
                  <a:r>
                    <a:rPr kumimoji="1" lang="en-US" altLang="ja-JP" sz="2400" dirty="0">
                      <a:ea typeface="Cambria Math" panose="02040503050406030204" pitchFamily="18" charset="0"/>
                    </a:rPr>
                    <a:t>  </a:t>
                  </a:r>
                  <a14:m>
                    <m:oMath xmlns:m="http://schemas.openxmlformats.org/officeDocument/2006/math">
                      <m:sSup>
                        <m:sSupPr>
                          <m:ctrlPr>
                            <a:rPr kumimoji="1" lang="en-US" altLang="ja-JP" sz="2400" i="1">
                              <a:latin typeface="Cambria Math" panose="02040503050406030204" pitchFamily="18" charset="0"/>
                              <a:ea typeface="Cambria Math" panose="02040503050406030204" pitchFamily="18" charset="0"/>
                            </a:rPr>
                          </m:ctrlPr>
                        </m:sSupPr>
                        <m:e>
                          <m:r>
                            <m:rPr>
                              <m:sty m:val="p"/>
                            </m:rPr>
                            <a:rPr kumimoji="1" lang="el-GR" altLang="ja-JP" sz="2400" i="1">
                              <a:latin typeface="Cambria Math" panose="02040503050406030204" pitchFamily="18" charset="0"/>
                              <a:ea typeface="Cambria Math" panose="02040503050406030204" pitchFamily="18" charset="0"/>
                            </a:rPr>
                            <m:t>Ω</m:t>
                          </m:r>
                        </m:e>
                        <m:sup>
                          <m:r>
                            <a:rPr kumimoji="1" lang="en-US" altLang="ja-JP" sz="2400" i="1">
                              <a:latin typeface="Cambria Math" panose="02040503050406030204" pitchFamily="18" charset="0"/>
                              <a:ea typeface="Cambria Math" panose="02040503050406030204" pitchFamily="18" charset="0"/>
                            </a:rPr>
                            <m:t>𝑘</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i="1">
                              <a:latin typeface="Cambria Math" panose="02040503050406030204" pitchFamily="18" charset="0"/>
                              <a:ea typeface="Cambria Math" panose="02040503050406030204" pitchFamily="18" charset="0"/>
                            </a:rPr>
                            <m:t>1</m:t>
                          </m:r>
                        </m:sup>
                      </m:sSup>
                      <m:r>
                        <a:rPr kumimoji="1" lang="en-US" altLang="ja-JP" sz="2400" b="0" i="1" smtClean="0">
                          <a:latin typeface="Cambria Math" panose="02040503050406030204" pitchFamily="18" charset="0"/>
                          <a:ea typeface="Cambria Math" panose="02040503050406030204" pitchFamily="18" charset="0"/>
                        </a:rPr>
                        <m:t> </m:t>
                      </m:r>
                      <m:r>
                        <a:rPr kumimoji="1" lang="en-US" altLang="ja-JP" sz="2400" i="1" smtClean="0">
                          <a:latin typeface="Cambria Math" panose="02040503050406030204" pitchFamily="18" charset="0"/>
                          <a:ea typeface="Cambria Math" panose="02040503050406030204" pitchFamily="18" charset="0"/>
                        </a:rPr>
                        <m:t>⟶</m:t>
                      </m:r>
                    </m:oMath>
                  </a14:m>
                  <a:endParaRPr kumimoji="1" lang="ja-JP" altLang="en-US" sz="2400" b="0" dirty="0">
                    <a:latin typeface="Cambria Math" panose="02040503050406030204" pitchFamily="18" charset="0"/>
                  </a:endParaRPr>
                </a:p>
              </p:txBody>
            </p:sp>
          </mc:Choice>
          <mc:Fallback xmlns="">
            <p:sp>
              <p:nvSpPr>
                <p:cNvPr id="5" name="テキスト ボックス 4">
                  <a:extLst>
                    <a:ext uri="{FF2B5EF4-FFF2-40B4-BE49-F238E27FC236}">
                      <a16:creationId xmlns:a16="http://schemas.microsoft.com/office/drawing/2014/main" id="{D4395619-FFE7-41CF-B437-11992189B117}"/>
                    </a:ext>
                  </a:extLst>
                </p:cNvPr>
                <p:cNvSpPr txBox="1">
                  <a:spLocks noRot="1" noChangeAspect="1" noMove="1" noResize="1" noEditPoints="1" noAdjustHandles="1" noChangeArrowheads="1" noChangeShapeType="1" noTextEdit="1"/>
                </p:cNvSpPr>
                <p:nvPr/>
              </p:nvSpPr>
              <p:spPr>
                <a:xfrm>
                  <a:off x="2077896" y="2840713"/>
                  <a:ext cx="3912738" cy="501419"/>
                </a:xfrm>
                <a:prstGeom prst="rect">
                  <a:avLst/>
                </a:prstGeom>
                <a:blipFill>
                  <a:blip r:embed="rId4"/>
                  <a:stretch>
                    <a:fillRect l="-2025" r="-935" b="-48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BACB10E-7DC0-4948-9182-0658CEE16CDF}"/>
                    </a:ext>
                  </a:extLst>
                </p:cNvPr>
                <p:cNvSpPr txBox="1"/>
                <p:nvPr/>
              </p:nvSpPr>
              <p:spPr>
                <a:xfrm>
                  <a:off x="3404577" y="2737763"/>
                  <a:ext cx="213328" cy="461665"/>
                </a:xfrm>
                <a:prstGeom prst="rect">
                  <a:avLst/>
                </a:prstGeom>
                <a:noFill/>
              </p:spPr>
              <p:txBody>
                <a:bodyPr wrap="none" lIns="0" tIns="0" rIns="0" bIns="0" rtlCol="0">
                  <a:spAutoFit/>
                </a:bodyPr>
                <a:lstStyle/>
                <a:p>
                  <a:pPr algn="l">
                    <a:lnSpc>
                      <a:spcPct val="150000"/>
                    </a:lnSpc>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𝑑</m:t>
                        </m:r>
                      </m:oMath>
                    </m:oMathPara>
                  </a14:m>
                  <a:endParaRPr kumimoji="1" lang="ja-JP" altLang="en-US" sz="20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id="{9BACB10E-7DC0-4948-9182-0658CEE16CDF}"/>
                    </a:ext>
                  </a:extLst>
                </p:cNvPr>
                <p:cNvSpPr txBox="1">
                  <a:spLocks noRot="1" noChangeAspect="1" noMove="1" noResize="1" noEditPoints="1" noAdjustHandles="1" noChangeArrowheads="1" noChangeShapeType="1" noTextEdit="1"/>
                </p:cNvSpPr>
                <p:nvPr/>
              </p:nvSpPr>
              <p:spPr>
                <a:xfrm>
                  <a:off x="3404577" y="2737763"/>
                  <a:ext cx="213328"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562B7B4-A81F-4674-BABD-780258A90466}"/>
                    </a:ext>
                  </a:extLst>
                </p:cNvPr>
                <p:cNvSpPr txBox="1"/>
                <p:nvPr/>
              </p:nvSpPr>
              <p:spPr>
                <a:xfrm>
                  <a:off x="4339727" y="2737762"/>
                  <a:ext cx="213328" cy="461665"/>
                </a:xfrm>
                <a:prstGeom prst="rect">
                  <a:avLst/>
                </a:prstGeom>
                <a:noFill/>
              </p:spPr>
              <p:txBody>
                <a:bodyPr wrap="none" lIns="0" tIns="0" rIns="0" bIns="0" rtlCol="0">
                  <a:spAutoFit/>
                </a:bodyPr>
                <a:lstStyle/>
                <a:p>
                  <a:pPr algn="l">
                    <a:lnSpc>
                      <a:spcPct val="150000"/>
                    </a:lnSpc>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𝑑</m:t>
                        </m:r>
                      </m:oMath>
                    </m:oMathPara>
                  </a14:m>
                  <a:endParaRPr kumimoji="1" lang="ja-JP" altLang="en-US" sz="2000" b="0" dirty="0">
                    <a:latin typeface="Cambria Math" panose="02040503050406030204" pitchFamily="18" charset="0"/>
                  </a:endParaRPr>
                </a:p>
              </p:txBody>
            </p:sp>
          </mc:Choice>
          <mc:Fallback xmlns="">
            <p:sp>
              <p:nvSpPr>
                <p:cNvPr id="7" name="テキスト ボックス 6">
                  <a:extLst>
                    <a:ext uri="{FF2B5EF4-FFF2-40B4-BE49-F238E27FC236}">
                      <a16:creationId xmlns:a16="http://schemas.microsoft.com/office/drawing/2014/main" id="{4562B7B4-A81F-4674-BABD-780258A90466}"/>
                    </a:ext>
                  </a:extLst>
                </p:cNvPr>
                <p:cNvSpPr txBox="1">
                  <a:spLocks noRot="1" noChangeAspect="1" noMove="1" noResize="1" noEditPoints="1" noAdjustHandles="1" noChangeArrowheads="1" noChangeShapeType="1" noTextEdit="1"/>
                </p:cNvSpPr>
                <p:nvPr/>
              </p:nvSpPr>
              <p:spPr>
                <a:xfrm>
                  <a:off x="4339727" y="2737762"/>
                  <a:ext cx="213328" cy="461665"/>
                </a:xfrm>
                <a:prstGeom prst="rect">
                  <a:avLst/>
                </a:prstGeom>
                <a:blipFill>
                  <a:blip r:embed="rId6"/>
                  <a:stretch>
                    <a:fillRect/>
                  </a:stretch>
                </a:blipFill>
              </p:spPr>
              <p:txBody>
                <a:bodyPr/>
                <a:lstStyle/>
                <a:p>
                  <a:r>
                    <a:rPr lang="ja-JP" altLang="en-US">
                      <a:noFill/>
                    </a:rPr>
                    <a:t> </a:t>
                  </a:r>
                </a:p>
              </p:txBody>
            </p:sp>
          </mc:Fallback>
        </mc:AlternateContent>
      </p:grpSp>
      <p:grpSp>
        <p:nvGrpSpPr>
          <p:cNvPr id="15" name="グループ化 14">
            <a:extLst>
              <a:ext uri="{FF2B5EF4-FFF2-40B4-BE49-F238E27FC236}">
                <a16:creationId xmlns:a16="http://schemas.microsoft.com/office/drawing/2014/main" id="{6405F228-41F1-4CEA-93A5-E7FC058D2438}"/>
              </a:ext>
            </a:extLst>
          </p:cNvPr>
          <p:cNvGrpSpPr/>
          <p:nvPr/>
        </p:nvGrpSpPr>
        <p:grpSpPr>
          <a:xfrm>
            <a:off x="455003" y="3785647"/>
            <a:ext cx="4283252" cy="585068"/>
            <a:chOff x="455003" y="3785647"/>
            <a:chExt cx="4283252" cy="585068"/>
          </a:xfrm>
        </p:grpSpPr>
        <p:sp>
          <p:nvSpPr>
            <p:cNvPr id="12" name="正方形/長方形 11">
              <a:extLst>
                <a:ext uri="{FF2B5EF4-FFF2-40B4-BE49-F238E27FC236}">
                  <a16:creationId xmlns:a16="http://schemas.microsoft.com/office/drawing/2014/main" id="{42329E48-9206-4A87-96A7-57873E631C35}"/>
                </a:ext>
              </a:extLst>
            </p:cNvPr>
            <p:cNvSpPr/>
            <p:nvPr/>
          </p:nvSpPr>
          <p:spPr>
            <a:xfrm>
              <a:off x="455003" y="3876413"/>
              <a:ext cx="4283252" cy="49430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A0982D4-0E03-4C3B-98EF-A650C2FB490F}"/>
                    </a:ext>
                  </a:extLst>
                </p:cNvPr>
                <p:cNvSpPr txBox="1"/>
                <p:nvPr/>
              </p:nvSpPr>
              <p:spPr>
                <a:xfrm>
                  <a:off x="602550" y="3785647"/>
                  <a:ext cx="3737177" cy="520207"/>
                </a:xfrm>
                <a:prstGeom prst="rect">
                  <a:avLst/>
                </a:prstGeom>
                <a:noFill/>
              </p:spPr>
              <p:txBody>
                <a:bodyPr wrap="none" lIns="0" tIns="0" rIns="0" bIns="0" rtlCol="0">
                  <a:spAutoFit/>
                </a:bodyPr>
                <a:lstStyle/>
                <a:p>
                  <a:pPr algn="l">
                    <a:lnSpc>
                      <a:spcPct val="150000"/>
                    </a:lnSpc>
                  </a:pPr>
                  <a:r>
                    <a:rPr kumimoji="1" lang="en-US" altLang="ja-JP" sz="2400" dirty="0"/>
                    <a:t>Def: </a:t>
                  </a:r>
                  <a14:m>
                    <m:oMath xmlns:m="http://schemas.openxmlformats.org/officeDocument/2006/math">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𝐻</m:t>
                          </m:r>
                        </m:e>
                        <m:sub>
                          <m:r>
                            <m:rPr>
                              <m:sty m:val="p"/>
                            </m:rPr>
                            <a:rPr kumimoji="1" lang="en-US" altLang="ja-JP" sz="2400" b="0" i="0" smtClean="0">
                              <a:latin typeface="Cambria Math" panose="02040503050406030204" pitchFamily="18" charset="0"/>
                            </a:rPr>
                            <m:t>DR</m:t>
                          </m:r>
                        </m:sub>
                        <m:sup>
                          <m:r>
                            <a:rPr kumimoji="1" lang="en-US" altLang="ja-JP" sz="2400" b="0" i="1" smtClean="0">
                              <a:latin typeface="Cambria Math" panose="02040503050406030204" pitchFamily="18" charset="0"/>
                            </a:rPr>
                            <m:t>𝑘</m:t>
                          </m:r>
                        </m:sup>
                      </m:sSubSup>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𝑀</m:t>
                          </m:r>
                        </m:e>
                      </m:d>
                      <m:r>
                        <a:rPr kumimoji="1" lang="en-US" altLang="ja-JP" sz="2400" b="0" i="1" smtClean="0">
                          <a:latin typeface="Cambria Math" panose="02040503050406030204" pitchFamily="18" charset="0"/>
                        </a:rPr>
                        <m:t>≔</m:t>
                      </m:r>
                      <m:r>
                        <m:rPr>
                          <m:nor/>
                        </m:rPr>
                        <a:rPr kumimoji="1" lang="en-US" altLang="ja-JP" sz="2400" b="0" i="0" smtClean="0">
                          <a:latin typeface="Cambria Math" panose="02040503050406030204" pitchFamily="18" charset="0"/>
                        </a:rPr>
                        <m:t>Ker</m:t>
                      </m:r>
                      <m:r>
                        <m:rPr>
                          <m:nor/>
                        </m:rPr>
                        <a:rPr kumimoji="1" lang="en-US" altLang="ja-JP" sz="2400" b="0" i="0" smtClean="0">
                          <a:latin typeface="Cambria Math" panose="02040503050406030204" pitchFamily="18" charset="0"/>
                        </a:rPr>
                        <m:t> </m:t>
                      </m:r>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 /</m:t>
                      </m:r>
                      <m:r>
                        <m:rPr>
                          <m:nor/>
                        </m:rPr>
                        <a:rPr kumimoji="1" lang="en-US" altLang="ja-JP" sz="2400" b="0" i="0" smtClean="0">
                          <a:latin typeface="Cambria Math" panose="02040503050406030204" pitchFamily="18" charset="0"/>
                        </a:rPr>
                        <m:t> </m:t>
                      </m:r>
                      <m:r>
                        <m:rPr>
                          <m:nor/>
                        </m:rPr>
                        <a:rPr kumimoji="1" lang="en-US" altLang="ja-JP" sz="2400" b="0" i="0" smtClean="0">
                          <a:latin typeface="Cambria Math" panose="02040503050406030204" pitchFamily="18" charset="0"/>
                        </a:rPr>
                        <m:t>Im</m:t>
                      </m:r>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𝑑</m:t>
                      </m:r>
                    </m:oMath>
                  </a14:m>
                  <a:endParaRPr kumimoji="1" lang="ja-JP" altLang="en-US" sz="2400" b="0" dirty="0"/>
                </a:p>
              </p:txBody>
            </p:sp>
          </mc:Choice>
          <mc:Fallback xmlns="">
            <p:sp>
              <p:nvSpPr>
                <p:cNvPr id="8" name="テキスト ボックス 7">
                  <a:extLst>
                    <a:ext uri="{FF2B5EF4-FFF2-40B4-BE49-F238E27FC236}">
                      <a16:creationId xmlns:a16="http://schemas.microsoft.com/office/drawing/2014/main" id="{AA0982D4-0E03-4C3B-98EF-A650C2FB490F}"/>
                    </a:ext>
                  </a:extLst>
                </p:cNvPr>
                <p:cNvSpPr txBox="1">
                  <a:spLocks noRot="1" noChangeAspect="1" noMove="1" noResize="1" noEditPoints="1" noAdjustHandles="1" noChangeArrowheads="1" noChangeShapeType="1" noTextEdit="1"/>
                </p:cNvSpPr>
                <p:nvPr/>
              </p:nvSpPr>
              <p:spPr>
                <a:xfrm>
                  <a:off x="602550" y="3785647"/>
                  <a:ext cx="3737177" cy="520207"/>
                </a:xfrm>
                <a:prstGeom prst="rect">
                  <a:avLst/>
                </a:prstGeom>
                <a:blipFill>
                  <a:blip r:embed="rId7"/>
                  <a:stretch>
                    <a:fillRect l="-5057" b="-36471"/>
                  </a:stretch>
                </a:blipFill>
              </p:spPr>
              <p:txBody>
                <a:bodyPr/>
                <a:lstStyle/>
                <a:p>
                  <a:r>
                    <a:rPr lang="ja-JP" altLang="en-US">
                      <a:noFill/>
                    </a:rPr>
                    <a:t> </a:t>
                  </a:r>
                </a:p>
              </p:txBody>
            </p:sp>
          </mc:Fallback>
        </mc:AlternateContent>
      </p:grpSp>
      <p:grpSp>
        <p:nvGrpSpPr>
          <p:cNvPr id="14" name="グループ化 13">
            <a:extLst>
              <a:ext uri="{FF2B5EF4-FFF2-40B4-BE49-F238E27FC236}">
                <a16:creationId xmlns:a16="http://schemas.microsoft.com/office/drawing/2014/main" id="{BF55369D-AEF0-4028-B694-94B1AEB51F66}"/>
              </a:ext>
            </a:extLst>
          </p:cNvPr>
          <p:cNvGrpSpPr/>
          <p:nvPr/>
        </p:nvGrpSpPr>
        <p:grpSpPr>
          <a:xfrm>
            <a:off x="455003" y="4757703"/>
            <a:ext cx="4283252" cy="599958"/>
            <a:chOff x="455003" y="4643713"/>
            <a:chExt cx="4283252" cy="599958"/>
          </a:xfrm>
        </p:grpSpPr>
        <p:sp>
          <p:nvSpPr>
            <p:cNvPr id="13" name="正方形/長方形 12">
              <a:extLst>
                <a:ext uri="{FF2B5EF4-FFF2-40B4-BE49-F238E27FC236}">
                  <a16:creationId xmlns:a16="http://schemas.microsoft.com/office/drawing/2014/main" id="{F1C065C1-5C69-462C-8FE7-0D78AFC15266}"/>
                </a:ext>
              </a:extLst>
            </p:cNvPr>
            <p:cNvSpPr/>
            <p:nvPr/>
          </p:nvSpPr>
          <p:spPr>
            <a:xfrm>
              <a:off x="455003" y="4749369"/>
              <a:ext cx="4283252" cy="49430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4DC95AF-BDA3-442D-B052-090E6C91EBE2}"/>
                    </a:ext>
                  </a:extLst>
                </p:cNvPr>
                <p:cNvSpPr txBox="1"/>
                <p:nvPr/>
              </p:nvSpPr>
              <p:spPr>
                <a:xfrm>
                  <a:off x="602550" y="4643713"/>
                  <a:ext cx="3497432" cy="520207"/>
                </a:xfrm>
                <a:prstGeom prst="rect">
                  <a:avLst/>
                </a:prstGeom>
                <a:noFill/>
              </p:spPr>
              <p:txBody>
                <a:bodyPr wrap="none" lIns="0" tIns="0" rIns="0" bIns="0" rtlCol="0">
                  <a:spAutoFit/>
                </a:bodyPr>
                <a:lstStyle/>
                <a:p>
                  <a:pPr algn="l">
                    <a:lnSpc>
                      <a:spcPct val="150000"/>
                    </a:lnSpc>
                  </a:pPr>
                  <a:r>
                    <a:rPr kumimoji="1" lang="en-US" altLang="ja-JP" sz="2400" b="0" dirty="0"/>
                    <a:t>Thm: </a:t>
                  </a:r>
                  <a14:m>
                    <m:oMath xmlns:m="http://schemas.openxmlformats.org/officeDocument/2006/math">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𝐻</m:t>
                          </m:r>
                        </m:e>
                        <m:sub>
                          <m:r>
                            <m:rPr>
                              <m:sty m:val="p"/>
                            </m:rPr>
                            <a:rPr kumimoji="1" lang="en-US" altLang="ja-JP" sz="2400" b="0" i="0" smtClean="0">
                              <a:latin typeface="Cambria Math" panose="02040503050406030204" pitchFamily="18" charset="0"/>
                            </a:rPr>
                            <m:t>DR</m:t>
                          </m:r>
                        </m:sub>
                        <m:sup>
                          <m:r>
                            <a:rPr kumimoji="1" lang="en-US" altLang="ja-JP" sz="2400" b="0" i="1" smtClean="0">
                              <a:latin typeface="Cambria Math" panose="02040503050406030204" pitchFamily="18" charset="0"/>
                            </a:rPr>
                            <m:t>𝑘</m:t>
                          </m:r>
                        </m:sup>
                      </m:sSubSup>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𝑀</m:t>
                          </m:r>
                        </m:e>
                      </m:d>
                      <m:r>
                        <a:rPr kumimoji="1" lang="en-US" altLang="ja-JP" sz="2400">
                          <a:latin typeface="Cambria Math" panose="02040503050406030204" pitchFamily="18" charset="0"/>
                          <a:ea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𝐻</m:t>
                          </m:r>
                        </m:e>
                        <m:sup>
                          <m:r>
                            <a:rPr kumimoji="1" lang="en-US" altLang="ja-JP" sz="2400" b="0" i="1" smtClean="0">
                              <a:latin typeface="Cambria Math" panose="02040503050406030204" pitchFamily="18" charset="0"/>
                            </a:rPr>
                            <m:t>𝑘</m:t>
                          </m:r>
                        </m:sup>
                      </m:sSup>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𝑀</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ℝ</m:t>
                      </m:r>
                      <m:r>
                        <a:rPr kumimoji="1" lang="en-US" altLang="ja-JP" sz="2400" b="0" i="1" smtClean="0">
                          <a:latin typeface="Cambria Math" panose="02040503050406030204" pitchFamily="18" charset="0"/>
                          <a:ea typeface="Cambria Math" panose="02040503050406030204" pitchFamily="18" charset="0"/>
                        </a:rPr>
                        <m:t>)</m:t>
                      </m:r>
                    </m:oMath>
                  </a14:m>
                  <a:r>
                    <a:rPr kumimoji="1" lang="en-US" altLang="ja-JP" sz="2400" b="0" dirty="0">
                      <a:latin typeface="Cambria Math" panose="02040503050406030204" pitchFamily="18" charset="0"/>
                    </a:rPr>
                    <a:t> </a:t>
                  </a:r>
                  <a:endParaRPr kumimoji="1" lang="ja-JP" altLang="en-US" sz="2400" b="0" dirty="0">
                    <a:latin typeface="Cambria Math" panose="02040503050406030204" pitchFamily="18" charset="0"/>
                  </a:endParaRPr>
                </a:p>
              </p:txBody>
            </p:sp>
          </mc:Choice>
          <mc:Fallback xmlns="">
            <p:sp>
              <p:nvSpPr>
                <p:cNvPr id="9" name="テキスト ボックス 8">
                  <a:extLst>
                    <a:ext uri="{FF2B5EF4-FFF2-40B4-BE49-F238E27FC236}">
                      <a16:creationId xmlns:a16="http://schemas.microsoft.com/office/drawing/2014/main" id="{94DC95AF-BDA3-442D-B052-090E6C91EBE2}"/>
                    </a:ext>
                  </a:extLst>
                </p:cNvPr>
                <p:cNvSpPr txBox="1">
                  <a:spLocks noRot="1" noChangeAspect="1" noMove="1" noResize="1" noEditPoints="1" noAdjustHandles="1" noChangeArrowheads="1" noChangeShapeType="1" noTextEdit="1"/>
                </p:cNvSpPr>
                <p:nvPr/>
              </p:nvSpPr>
              <p:spPr>
                <a:xfrm>
                  <a:off x="602550" y="4643713"/>
                  <a:ext cx="3497432" cy="520207"/>
                </a:xfrm>
                <a:prstGeom prst="rect">
                  <a:avLst/>
                </a:prstGeom>
                <a:blipFill>
                  <a:blip r:embed="rId8"/>
                  <a:stretch>
                    <a:fillRect l="-5401" b="-34884"/>
                  </a:stretch>
                </a:blipFill>
              </p:spPr>
              <p:txBody>
                <a:bodyPr/>
                <a:lstStyle/>
                <a:p>
                  <a:r>
                    <a:rPr lang="ja-JP" altLang="en-US">
                      <a:noFill/>
                    </a:rPr>
                    <a:t> </a:t>
                  </a:r>
                </a:p>
              </p:txBody>
            </p:sp>
          </mc:Fallback>
        </mc:AlternateContent>
      </p:grpSp>
      <p:sp>
        <p:nvSpPr>
          <p:cNvPr id="10" name="テキスト ボックス 9">
            <a:extLst>
              <a:ext uri="{FF2B5EF4-FFF2-40B4-BE49-F238E27FC236}">
                <a16:creationId xmlns:a16="http://schemas.microsoft.com/office/drawing/2014/main" id="{CA510FCB-F3E0-4965-9242-F726704D9A2D}"/>
              </a:ext>
            </a:extLst>
          </p:cNvPr>
          <p:cNvSpPr txBox="1"/>
          <p:nvPr/>
        </p:nvSpPr>
        <p:spPr>
          <a:xfrm>
            <a:off x="547132" y="5687063"/>
            <a:ext cx="7386638" cy="498470"/>
          </a:xfrm>
          <a:prstGeom prst="rect">
            <a:avLst/>
          </a:prstGeom>
          <a:noFill/>
        </p:spPr>
        <p:txBody>
          <a:bodyPr wrap="none" lIns="0" tIns="0" rIns="0" bIns="0" rtlCol="0">
            <a:spAutoFit/>
          </a:bodyPr>
          <a:lstStyle/>
          <a:p>
            <a:pPr>
              <a:lnSpc>
                <a:spcPct val="150000"/>
              </a:lnSpc>
            </a:pPr>
            <a:r>
              <a:rPr kumimoji="1" lang="ja-JP" altLang="en-US" sz="2400" b="0" dirty="0">
                <a:latin typeface="Cambria Math" panose="02040503050406030204" pitchFamily="18" charset="0"/>
              </a:rPr>
              <a:t>問題：ド・ラームコホモロジー</a:t>
            </a:r>
            <a:r>
              <a:rPr kumimoji="1" lang="ja-JP" altLang="en-US" sz="2400" dirty="0">
                <a:latin typeface="Cambria Math" panose="02040503050406030204" pitchFamily="18" charset="0"/>
              </a:rPr>
              <a:t>についてもっと調べよ</a:t>
            </a:r>
            <a:endParaRPr kumimoji="1" lang="ja-JP" altLang="en-US" sz="2400" b="0" dirty="0">
              <a:latin typeface="Cambria Math" panose="02040503050406030204" pitchFamily="18" charset="0"/>
            </a:endParaRPr>
          </a:p>
        </p:txBody>
      </p:sp>
    </p:spTree>
    <p:extLst>
      <p:ext uri="{BB962C8B-B14F-4D97-AF65-F5344CB8AC3E}">
        <p14:creationId xmlns:p14="http://schemas.microsoft.com/office/powerpoint/2010/main" val="299801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3C9BCAE4-7C5D-45BC-8DA6-6C07ED367D8E}"/>
              </a:ext>
            </a:extLst>
          </p:cNvPr>
          <p:cNvSpPr txBox="1"/>
          <p:nvPr/>
        </p:nvSpPr>
        <p:spPr>
          <a:xfrm>
            <a:off x="2575930" y="470806"/>
            <a:ext cx="4288353" cy="584775"/>
          </a:xfrm>
          <a:prstGeom prst="rect">
            <a:avLst/>
          </a:prstGeom>
          <a:noFill/>
        </p:spPr>
        <p:txBody>
          <a:bodyPr wrap="none" rtlCol="0">
            <a:spAutoFit/>
          </a:bodyPr>
          <a:lstStyle/>
          <a:p>
            <a:r>
              <a:rPr kumimoji="1" lang="ja-JP" altLang="en-US" sz="3200" dirty="0"/>
              <a:t>ベクトル解析（復習）</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84124CB-F3C6-4F2C-8E17-6840455FAEBA}"/>
                  </a:ext>
                </a:extLst>
              </p:cNvPr>
              <p:cNvSpPr txBox="1"/>
              <p:nvPr/>
            </p:nvSpPr>
            <p:spPr>
              <a:xfrm>
                <a:off x="349174" y="1481654"/>
                <a:ext cx="8787214" cy="461665"/>
              </a:xfrm>
              <a:prstGeom prst="rect">
                <a:avLst/>
              </a:prstGeom>
              <a:noFill/>
            </p:spPr>
            <p:txBody>
              <a:bodyPr wrap="none" rtlCol="0">
                <a:spAutoFit/>
              </a:bodyPr>
              <a:lstStyle/>
              <a:p>
                <a:r>
                  <a:rPr kumimoji="1" lang="ja-JP" altLang="en-US" sz="2400" dirty="0"/>
                  <a:t>ベクトル場 ～ </a:t>
                </a:r>
                <a14:m>
                  <m:oMath xmlns:m="http://schemas.openxmlformats.org/officeDocument/2006/math">
                    <m:sSup>
                      <m:sSupPr>
                        <m:ctrlPr>
                          <a:rPr kumimoji="1" lang="en-US" altLang="ja-JP" sz="2400" b="0" i="1" smtClean="0">
                            <a:latin typeface="Cambria Math" panose="02040503050406030204" pitchFamily="18" charset="0"/>
                            <a:ea typeface="Cambria Math" panose="02040503050406030204" pitchFamily="18" charset="0"/>
                          </a:rPr>
                        </m:ctrlPr>
                      </m:sSupPr>
                      <m:e>
                        <m:r>
                          <a:rPr kumimoji="1" lang="en-US" altLang="ja-JP" sz="2400" i="1" smtClean="0">
                            <a:latin typeface="Cambria Math" panose="02040503050406030204" pitchFamily="18" charset="0"/>
                            <a:ea typeface="Cambria Math" panose="02040503050406030204" pitchFamily="18" charset="0"/>
                          </a:rPr>
                          <m:t>ℝ</m:t>
                        </m:r>
                      </m:e>
                      <m:sup>
                        <m:r>
                          <a:rPr kumimoji="1" lang="en-US" altLang="ja-JP" sz="2400" b="0" i="1" smtClean="0">
                            <a:latin typeface="Cambria Math" panose="02040503050406030204" pitchFamily="18" charset="0"/>
                            <a:ea typeface="Cambria Math" panose="02040503050406030204" pitchFamily="18" charset="0"/>
                          </a:rPr>
                          <m:t>𝑛</m:t>
                        </m:r>
                      </m:sup>
                    </m:sSup>
                    <m:r>
                      <a:rPr kumimoji="1" lang="en-US" altLang="ja-JP" sz="2400" b="0" i="1" smtClean="0">
                        <a:latin typeface="Cambria Math" panose="02040503050406030204" pitchFamily="18" charset="0"/>
                        <a:ea typeface="Cambria Math" panose="02040503050406030204" pitchFamily="18" charset="0"/>
                      </a:rPr>
                      <m:t> (</m:t>
                    </m:r>
                    <m:r>
                      <a:rPr kumimoji="1" lang="en-US" altLang="ja-JP" sz="2400" b="0" i="1" smtClean="0">
                        <a:latin typeface="Cambria Math" panose="02040503050406030204" pitchFamily="18" charset="0"/>
                        <a:ea typeface="Cambria Math" panose="02040503050406030204" pitchFamily="18" charset="0"/>
                      </a:rPr>
                      <m:t>𝑛</m:t>
                    </m:r>
                    <m:r>
                      <a:rPr kumimoji="1" lang="en-US" altLang="ja-JP" sz="2400" b="0" i="1" smtClean="0">
                        <a:latin typeface="Cambria Math" panose="02040503050406030204" pitchFamily="18" charset="0"/>
                        <a:ea typeface="Cambria Math" panose="02040503050406030204" pitchFamily="18" charset="0"/>
                      </a:rPr>
                      <m:t>=2,3)</m:t>
                    </m:r>
                  </m:oMath>
                </a14:m>
                <a:r>
                  <a:rPr kumimoji="1" lang="ja-JP" altLang="en-US" sz="2400" dirty="0"/>
                  <a:t>の各点</a:t>
                </a:r>
                <a14:m>
                  <m:oMath xmlns:m="http://schemas.openxmlformats.org/officeDocument/2006/math">
                    <m:r>
                      <a:rPr kumimoji="1" lang="en-US" altLang="ja-JP" sz="2400" b="0" i="1" smtClean="0">
                        <a:latin typeface="Cambria Math" panose="02040503050406030204" pitchFamily="18" charset="0"/>
                      </a:rPr>
                      <m:t>𝑥</m:t>
                    </m:r>
                  </m:oMath>
                </a14:m>
                <a:r>
                  <a:rPr kumimoji="1" lang="ja-JP" altLang="en-US" sz="2400" dirty="0"/>
                  <a:t>にベクトル</a:t>
                </a:r>
                <a14:m>
                  <m:oMath xmlns:m="http://schemas.openxmlformats.org/officeDocument/2006/math">
                    <m:r>
                      <a:rPr kumimoji="1" lang="en-US" altLang="ja-JP" sz="2400" b="0" i="0" smtClean="0">
                        <a:latin typeface="Cambria Math" panose="02040503050406030204" pitchFamily="18" charset="0"/>
                      </a:rPr>
                      <m:t> </m:t>
                    </m:r>
                    <m:acc>
                      <m:accPr>
                        <m:chr m:val="⃗"/>
                        <m:ctrlPr>
                          <a:rPr kumimoji="1" lang="ja-JP" altLang="en-US" sz="2400" i="1" smtClean="0">
                            <a:latin typeface="Cambria Math" panose="02040503050406030204" pitchFamily="18" charset="0"/>
                          </a:rPr>
                        </m:ctrlPr>
                      </m:accPr>
                      <m:e>
                        <m:r>
                          <a:rPr kumimoji="1" lang="en-US" altLang="ja-JP" sz="2400" b="0" i="1" smtClean="0">
                            <a:latin typeface="Cambria Math" panose="02040503050406030204" pitchFamily="18" charset="0"/>
                          </a:rPr>
                          <m:t>𝑣</m:t>
                        </m:r>
                      </m:e>
                    </m:acc>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sSup>
                      <m:sSupPr>
                        <m:ctrlPr>
                          <a:rPr kumimoji="1" lang="en-US" altLang="ja-JP" sz="2400" i="1">
                            <a:latin typeface="Cambria Math" panose="02040503050406030204" pitchFamily="18" charset="0"/>
                            <a:ea typeface="Cambria Math" panose="02040503050406030204" pitchFamily="18" charset="0"/>
                          </a:rPr>
                        </m:ctrlPr>
                      </m:sSupPr>
                      <m:e>
                        <m:r>
                          <a:rPr kumimoji="1" lang="en-US" altLang="ja-JP" sz="2400" i="1">
                            <a:latin typeface="Cambria Math" panose="02040503050406030204" pitchFamily="18" charset="0"/>
                            <a:ea typeface="Cambria Math" panose="02040503050406030204" pitchFamily="18" charset="0"/>
                          </a:rPr>
                          <m:t>ℝ</m:t>
                        </m:r>
                      </m:e>
                      <m:sup>
                        <m:r>
                          <a:rPr kumimoji="1" lang="en-US" altLang="ja-JP" sz="2400" b="0" i="1" smtClean="0">
                            <a:latin typeface="Cambria Math" panose="02040503050406030204" pitchFamily="18" charset="0"/>
                            <a:ea typeface="Cambria Math" panose="02040503050406030204" pitchFamily="18" charset="0"/>
                          </a:rPr>
                          <m:t>𝑛</m:t>
                        </m:r>
                      </m:sup>
                    </m:sSup>
                  </m:oMath>
                </a14:m>
                <a:r>
                  <a:rPr kumimoji="1" lang="ja-JP" altLang="en-US" sz="2400" dirty="0"/>
                  <a:t>が付随</a:t>
                </a:r>
              </a:p>
            </p:txBody>
          </p:sp>
        </mc:Choice>
        <mc:Fallback xmlns="">
          <p:sp>
            <p:nvSpPr>
              <p:cNvPr id="6" name="テキスト ボックス 5">
                <a:extLst>
                  <a:ext uri="{FF2B5EF4-FFF2-40B4-BE49-F238E27FC236}">
                    <a16:creationId xmlns:a16="http://schemas.microsoft.com/office/drawing/2014/main" id="{084124CB-F3C6-4F2C-8E17-6840455FAEBA}"/>
                  </a:ext>
                </a:extLst>
              </p:cNvPr>
              <p:cNvSpPr txBox="1">
                <a:spLocks noRot="1" noChangeAspect="1" noMove="1" noResize="1" noEditPoints="1" noAdjustHandles="1" noChangeArrowheads="1" noChangeShapeType="1" noTextEdit="1"/>
              </p:cNvSpPr>
              <p:nvPr/>
            </p:nvSpPr>
            <p:spPr>
              <a:xfrm>
                <a:off x="349174" y="1481654"/>
                <a:ext cx="8787214" cy="461665"/>
              </a:xfrm>
              <a:prstGeom prst="rect">
                <a:avLst/>
              </a:prstGeom>
              <a:blipFill>
                <a:blip r:embed="rId2"/>
                <a:stretch>
                  <a:fillRect l="-1040" t="-21053" r="-832" b="-28947"/>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054A9959-0C8D-4178-A825-C0408F0F0207}"/>
              </a:ext>
            </a:extLst>
          </p:cNvPr>
          <p:cNvSpPr txBox="1"/>
          <p:nvPr/>
        </p:nvSpPr>
        <p:spPr>
          <a:xfrm>
            <a:off x="479900" y="4009745"/>
            <a:ext cx="8303363" cy="830997"/>
          </a:xfrm>
          <a:prstGeom prst="rect">
            <a:avLst/>
          </a:prstGeom>
          <a:noFill/>
        </p:spPr>
        <p:txBody>
          <a:bodyPr wrap="none" rtlCol="0">
            <a:spAutoFit/>
          </a:bodyPr>
          <a:lstStyle/>
          <a:p>
            <a:r>
              <a:rPr kumimoji="1" lang="ja-JP" altLang="en-US" sz="2400" dirty="0"/>
              <a:t>ベクトル場の微積分 </a:t>
            </a:r>
            <a:endParaRPr kumimoji="1" lang="en-US" altLang="ja-JP" sz="2400" dirty="0"/>
          </a:p>
          <a:p>
            <a:r>
              <a:rPr kumimoji="1" lang="en-US" altLang="ja-JP" sz="2400" dirty="0"/>
              <a:t>    </a:t>
            </a:r>
            <a:r>
              <a:rPr kumimoji="1" lang="ja-JP" altLang="en-US" sz="2400" dirty="0"/>
              <a:t>～ </a:t>
            </a:r>
            <a:r>
              <a:rPr kumimoji="1" lang="en-US" altLang="ja-JP" sz="2400" dirty="0"/>
              <a:t>grad, div, rot, </a:t>
            </a:r>
            <a:r>
              <a:rPr kumimoji="1" lang="ja-JP" altLang="en-US" sz="2400" dirty="0"/>
              <a:t>ストークスの定理，ガウスの発散定理</a:t>
            </a:r>
            <a:r>
              <a:rPr kumimoji="1" lang="en-US" altLang="ja-JP" sz="2400" dirty="0"/>
              <a:t>, </a:t>
            </a:r>
            <a:r>
              <a:rPr kumimoji="1" lang="en-US" altLang="ja-JP" sz="2400" dirty="0" err="1"/>
              <a:t>etc</a:t>
            </a:r>
            <a:endParaRPr kumimoji="1" lang="ja-JP" altLang="en-US" sz="2400" dirty="0"/>
          </a:p>
        </p:txBody>
      </p:sp>
      <p:sp>
        <p:nvSpPr>
          <p:cNvPr id="10" name="テキスト ボックス 9">
            <a:extLst>
              <a:ext uri="{FF2B5EF4-FFF2-40B4-BE49-F238E27FC236}">
                <a16:creationId xmlns:a16="http://schemas.microsoft.com/office/drawing/2014/main" id="{2CE0E0F1-AFDC-4DE0-B50E-CEB914A40C1E}"/>
              </a:ext>
            </a:extLst>
          </p:cNvPr>
          <p:cNvSpPr txBox="1"/>
          <p:nvPr/>
        </p:nvSpPr>
        <p:spPr>
          <a:xfrm>
            <a:off x="806026" y="5303520"/>
            <a:ext cx="6340197" cy="707886"/>
          </a:xfrm>
          <a:prstGeom prst="rect">
            <a:avLst/>
          </a:prstGeom>
          <a:noFill/>
        </p:spPr>
        <p:txBody>
          <a:bodyPr wrap="none" rtlCol="0">
            <a:spAutoFit/>
          </a:bodyPr>
          <a:lstStyle/>
          <a:p>
            <a:r>
              <a:rPr kumimoji="1" lang="ja-JP" altLang="en-US" sz="2000" dirty="0"/>
              <a:t>ここでは，多様体論からの扱いのさわりを勉強する．</a:t>
            </a:r>
            <a:endParaRPr kumimoji="1" lang="en-US" altLang="ja-JP" sz="2000" dirty="0"/>
          </a:p>
          <a:p>
            <a:r>
              <a:rPr kumimoji="1" lang="ja-JP" altLang="en-US" sz="2000" dirty="0"/>
              <a:t>本格的には，</a:t>
            </a:r>
            <a:r>
              <a:rPr kumimoji="1" lang="en-US" altLang="ja-JP" sz="2000" dirty="0"/>
              <a:t>4</a:t>
            </a:r>
            <a:r>
              <a:rPr kumimoji="1" lang="ja-JP" altLang="en-US" sz="2000" dirty="0"/>
              <a:t>年科目 応用空間論でやるはず．</a:t>
            </a:r>
          </a:p>
        </p:txBody>
      </p:sp>
      <p:cxnSp>
        <p:nvCxnSpPr>
          <p:cNvPr id="8" name="直線矢印コネクタ 7">
            <a:extLst>
              <a:ext uri="{FF2B5EF4-FFF2-40B4-BE49-F238E27FC236}">
                <a16:creationId xmlns:a16="http://schemas.microsoft.com/office/drawing/2014/main" id="{22084202-27FD-4DEF-A46B-E52BDD14E2F9}"/>
              </a:ext>
            </a:extLst>
          </p:cNvPr>
          <p:cNvCxnSpPr>
            <a:cxnSpLocks/>
          </p:cNvCxnSpPr>
          <p:nvPr/>
        </p:nvCxnSpPr>
        <p:spPr>
          <a:xfrm flipV="1">
            <a:off x="3976124" y="2160428"/>
            <a:ext cx="0" cy="158119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013223A4-6607-4E97-9DAD-EF56AD0C7905}"/>
              </a:ext>
            </a:extLst>
          </p:cNvPr>
          <p:cNvCxnSpPr>
            <a:cxnSpLocks/>
          </p:cNvCxnSpPr>
          <p:nvPr/>
        </p:nvCxnSpPr>
        <p:spPr>
          <a:xfrm flipV="1">
            <a:off x="3976124" y="3741625"/>
            <a:ext cx="1994748" cy="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0B5F1B1D-95AC-4C38-9A52-EB887F774657}"/>
                  </a:ext>
                </a:extLst>
              </p:cNvPr>
              <p:cNvSpPr/>
              <p:nvPr/>
            </p:nvSpPr>
            <p:spPr>
              <a:xfrm>
                <a:off x="5912205" y="2141356"/>
                <a:ext cx="51642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smtClean="0">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ℝ</m:t>
                          </m:r>
                        </m:e>
                        <m:sup>
                          <m:r>
                            <a:rPr kumimoji="1" lang="en-US" altLang="ja-JP" b="0" i="1" smtClean="0">
                              <a:latin typeface="Cambria Math" panose="02040503050406030204" pitchFamily="18" charset="0"/>
                              <a:ea typeface="Cambria Math" panose="02040503050406030204" pitchFamily="18" charset="0"/>
                            </a:rPr>
                            <m:t>2</m:t>
                          </m:r>
                        </m:sup>
                      </m:sSup>
                    </m:oMath>
                  </m:oMathPara>
                </a14:m>
                <a:endParaRPr lang="ja-JP" altLang="en-US" dirty="0"/>
              </a:p>
            </p:txBody>
          </p:sp>
        </mc:Choice>
        <mc:Fallback xmlns="">
          <p:sp>
            <p:nvSpPr>
              <p:cNvPr id="12" name="正方形/長方形 11">
                <a:extLst>
                  <a:ext uri="{FF2B5EF4-FFF2-40B4-BE49-F238E27FC236}">
                    <a16:creationId xmlns:a16="http://schemas.microsoft.com/office/drawing/2014/main" id="{0B5F1B1D-95AC-4C38-9A52-EB887F774657}"/>
                  </a:ext>
                </a:extLst>
              </p:cNvPr>
              <p:cNvSpPr>
                <a:spLocks noRot="1" noChangeAspect="1" noMove="1" noResize="1" noEditPoints="1" noAdjustHandles="1" noChangeArrowheads="1" noChangeShapeType="1" noTextEdit="1"/>
              </p:cNvSpPr>
              <p:nvPr/>
            </p:nvSpPr>
            <p:spPr>
              <a:xfrm>
                <a:off x="5912205" y="2141356"/>
                <a:ext cx="516423" cy="369332"/>
              </a:xfrm>
              <a:prstGeom prst="rect">
                <a:avLst/>
              </a:prstGeom>
              <a:blipFill>
                <a:blip r:embed="rId3"/>
                <a:stretch>
                  <a:fillRect/>
                </a:stretch>
              </a:blipFill>
            </p:spPr>
            <p:txBody>
              <a:bodyPr/>
              <a:lstStyle/>
              <a:p>
                <a:r>
                  <a:rPr lang="ja-JP" altLang="en-US">
                    <a:noFill/>
                  </a:rPr>
                  <a:t> </a:t>
                </a:r>
              </a:p>
            </p:txBody>
          </p:sp>
        </mc:Fallback>
      </mc:AlternateContent>
      <p:cxnSp>
        <p:nvCxnSpPr>
          <p:cNvPr id="13" name="直線矢印コネクタ 12">
            <a:extLst>
              <a:ext uri="{FF2B5EF4-FFF2-40B4-BE49-F238E27FC236}">
                <a16:creationId xmlns:a16="http://schemas.microsoft.com/office/drawing/2014/main" id="{8D107703-9A89-45A5-98CC-BDCDD646A802}"/>
              </a:ext>
            </a:extLst>
          </p:cNvPr>
          <p:cNvCxnSpPr>
            <a:cxnSpLocks/>
          </p:cNvCxnSpPr>
          <p:nvPr/>
        </p:nvCxnSpPr>
        <p:spPr>
          <a:xfrm flipV="1">
            <a:off x="5028606" y="2412009"/>
            <a:ext cx="203299" cy="220689"/>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FB9D6156-6A1D-4B90-84CC-1DA339385755}"/>
              </a:ext>
            </a:extLst>
          </p:cNvPr>
          <p:cNvCxnSpPr>
            <a:cxnSpLocks/>
          </p:cNvCxnSpPr>
          <p:nvPr/>
        </p:nvCxnSpPr>
        <p:spPr>
          <a:xfrm flipV="1">
            <a:off x="5148563" y="2608393"/>
            <a:ext cx="319027" cy="206373"/>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0EEAFD2-4A30-4CAF-A5EA-4BECF457A31E}"/>
              </a:ext>
            </a:extLst>
          </p:cNvPr>
          <p:cNvCxnSpPr>
            <a:cxnSpLocks/>
          </p:cNvCxnSpPr>
          <p:nvPr/>
        </p:nvCxnSpPr>
        <p:spPr>
          <a:xfrm flipV="1">
            <a:off x="4369705" y="2504866"/>
            <a:ext cx="191645" cy="24739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23A3B3F6-3C7E-46D6-956C-5338987228B2}"/>
              </a:ext>
            </a:extLst>
          </p:cNvPr>
          <p:cNvCxnSpPr>
            <a:cxnSpLocks/>
          </p:cNvCxnSpPr>
          <p:nvPr/>
        </p:nvCxnSpPr>
        <p:spPr>
          <a:xfrm flipV="1">
            <a:off x="4715143" y="2876305"/>
            <a:ext cx="204598" cy="203811"/>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40B602F4-54CF-4FF6-8494-D433566A5383}"/>
              </a:ext>
            </a:extLst>
          </p:cNvPr>
          <p:cNvCxnSpPr>
            <a:cxnSpLocks/>
          </p:cNvCxnSpPr>
          <p:nvPr/>
        </p:nvCxnSpPr>
        <p:spPr>
          <a:xfrm flipV="1">
            <a:off x="4329483" y="2795070"/>
            <a:ext cx="248360" cy="23546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8C3EEB76-025D-43FB-A240-B5F54B497AB5}"/>
              </a:ext>
            </a:extLst>
          </p:cNvPr>
          <p:cNvCxnSpPr>
            <a:cxnSpLocks/>
          </p:cNvCxnSpPr>
          <p:nvPr/>
        </p:nvCxnSpPr>
        <p:spPr>
          <a:xfrm flipV="1">
            <a:off x="4561350" y="3185164"/>
            <a:ext cx="204598" cy="203811"/>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69FB2936-CC89-49E5-B14F-3ECCEC70DE35}"/>
              </a:ext>
            </a:extLst>
          </p:cNvPr>
          <p:cNvCxnSpPr>
            <a:cxnSpLocks/>
          </p:cNvCxnSpPr>
          <p:nvPr/>
        </p:nvCxnSpPr>
        <p:spPr>
          <a:xfrm flipV="1">
            <a:off x="5028606" y="2978212"/>
            <a:ext cx="241480" cy="13709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DD2443F1-0FBF-4450-A2C1-5D13F4381412}"/>
              </a:ext>
            </a:extLst>
          </p:cNvPr>
          <p:cNvCxnSpPr>
            <a:cxnSpLocks/>
          </p:cNvCxnSpPr>
          <p:nvPr/>
        </p:nvCxnSpPr>
        <p:spPr>
          <a:xfrm flipV="1">
            <a:off x="5340089" y="2873509"/>
            <a:ext cx="255003" cy="190272"/>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F593B626-B3A2-4AC8-8705-2F6070EB23E3}"/>
              </a:ext>
            </a:extLst>
          </p:cNvPr>
          <p:cNvCxnSpPr>
            <a:cxnSpLocks/>
          </p:cNvCxnSpPr>
          <p:nvPr/>
        </p:nvCxnSpPr>
        <p:spPr>
          <a:xfrm flipV="1">
            <a:off x="4908650" y="3380652"/>
            <a:ext cx="239913" cy="123078"/>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CC0F4C9E-F061-4A7D-AF36-B6F1E5FDD07F}"/>
              </a:ext>
            </a:extLst>
          </p:cNvPr>
          <p:cNvCxnSpPr>
            <a:cxnSpLocks/>
          </p:cNvCxnSpPr>
          <p:nvPr/>
        </p:nvCxnSpPr>
        <p:spPr>
          <a:xfrm flipV="1">
            <a:off x="5313485" y="3179227"/>
            <a:ext cx="281607" cy="12682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405E0F01-F324-4750-A0F6-B6B37B46198A}"/>
              </a:ext>
            </a:extLst>
          </p:cNvPr>
          <p:cNvCxnSpPr>
            <a:cxnSpLocks/>
          </p:cNvCxnSpPr>
          <p:nvPr/>
        </p:nvCxnSpPr>
        <p:spPr>
          <a:xfrm flipV="1">
            <a:off x="4742781" y="2395077"/>
            <a:ext cx="195218" cy="292375"/>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7A6F2A6C-F7A2-4E1D-91CD-B52AAEEAC052}"/>
              </a:ext>
            </a:extLst>
          </p:cNvPr>
          <p:cNvCxnSpPr>
            <a:cxnSpLocks/>
          </p:cNvCxnSpPr>
          <p:nvPr/>
        </p:nvCxnSpPr>
        <p:spPr>
          <a:xfrm flipV="1">
            <a:off x="4366153" y="3104991"/>
            <a:ext cx="191645" cy="247390"/>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正方形/長方形 24">
                <a:extLst>
                  <a:ext uri="{FF2B5EF4-FFF2-40B4-BE49-F238E27FC236}">
                    <a16:creationId xmlns:a16="http://schemas.microsoft.com/office/drawing/2014/main" id="{05B2CB56-9B4F-457A-A1D8-CF1EFC5D9A63}"/>
                  </a:ext>
                </a:extLst>
              </p:cNvPr>
              <p:cNvSpPr/>
              <p:nvPr/>
            </p:nvSpPr>
            <p:spPr>
              <a:xfrm>
                <a:off x="5393871" y="2407474"/>
                <a:ext cx="6921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kumimoji="1" lang="ja-JP" altLang="en-US" i="1">
                              <a:latin typeface="Cambria Math" panose="02040503050406030204" pitchFamily="18" charset="0"/>
                            </a:rPr>
                          </m:ctrlPr>
                        </m:accPr>
                        <m:e>
                          <m:r>
                            <a:rPr kumimoji="1" lang="en-US" altLang="ja-JP" i="1">
                              <a:latin typeface="Cambria Math" panose="02040503050406030204" pitchFamily="18" charset="0"/>
                            </a:rPr>
                            <m:t>𝑣</m:t>
                          </m:r>
                        </m:e>
                      </m:acc>
                      <m:r>
                        <a:rPr kumimoji="1" lang="en-US" altLang="ja-JP" i="1">
                          <a:latin typeface="Cambria Math" panose="02040503050406030204" pitchFamily="18" charset="0"/>
                        </a:rPr>
                        <m:t>(</m:t>
                      </m:r>
                      <m:r>
                        <a:rPr kumimoji="1" lang="en-US" altLang="ja-JP" i="1">
                          <a:latin typeface="Cambria Math" panose="02040503050406030204" pitchFamily="18" charset="0"/>
                        </a:rPr>
                        <m:t>𝑥</m:t>
                      </m:r>
                      <m:r>
                        <a:rPr kumimoji="1" lang="en-US" altLang="ja-JP" i="1">
                          <a:latin typeface="Cambria Math" panose="02040503050406030204" pitchFamily="18" charset="0"/>
                        </a:rPr>
                        <m:t>)</m:t>
                      </m:r>
                    </m:oMath>
                  </m:oMathPara>
                </a14:m>
                <a:endParaRPr lang="ja-JP" altLang="en-US" dirty="0"/>
              </a:p>
            </p:txBody>
          </p:sp>
        </mc:Choice>
        <mc:Fallback xmlns="">
          <p:sp>
            <p:nvSpPr>
              <p:cNvPr id="25" name="正方形/長方形 24">
                <a:extLst>
                  <a:ext uri="{FF2B5EF4-FFF2-40B4-BE49-F238E27FC236}">
                    <a16:creationId xmlns:a16="http://schemas.microsoft.com/office/drawing/2014/main" id="{05B2CB56-9B4F-457A-A1D8-CF1EFC5D9A63}"/>
                  </a:ext>
                </a:extLst>
              </p:cNvPr>
              <p:cNvSpPr>
                <a:spLocks noRot="1" noChangeAspect="1" noMove="1" noResize="1" noEditPoints="1" noAdjustHandles="1" noChangeArrowheads="1" noChangeShapeType="1" noTextEdit="1"/>
              </p:cNvSpPr>
              <p:nvPr/>
            </p:nvSpPr>
            <p:spPr>
              <a:xfrm>
                <a:off x="5393871" y="2407474"/>
                <a:ext cx="692113" cy="369332"/>
              </a:xfrm>
              <a:prstGeom prst="rect">
                <a:avLst/>
              </a:prstGeom>
              <a:blipFill>
                <a:blip r:embed="rId4"/>
                <a:stretch>
                  <a:fillRect t="-22951" b="-114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111AA80C-BA99-4E39-B9B7-8DF26007E555}"/>
                  </a:ext>
                </a:extLst>
              </p:cNvPr>
              <p:cNvSpPr txBox="1"/>
              <p:nvPr/>
            </p:nvSpPr>
            <p:spPr>
              <a:xfrm>
                <a:off x="5004972" y="2704806"/>
                <a:ext cx="160107" cy="24622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𝑥</m:t>
                      </m:r>
                    </m:oMath>
                  </m:oMathPara>
                </a14:m>
                <a:endParaRPr kumimoji="1" lang="ja-JP" altLang="en-US" sz="1600" b="0" dirty="0">
                  <a:latin typeface="Cambria Math" panose="02040503050406030204" pitchFamily="18" charset="0"/>
                </a:endParaRPr>
              </a:p>
            </p:txBody>
          </p:sp>
        </mc:Choice>
        <mc:Fallback xmlns="">
          <p:sp>
            <p:nvSpPr>
              <p:cNvPr id="26" name="テキスト ボックス 25">
                <a:extLst>
                  <a:ext uri="{FF2B5EF4-FFF2-40B4-BE49-F238E27FC236}">
                    <a16:creationId xmlns:a16="http://schemas.microsoft.com/office/drawing/2014/main" id="{111AA80C-BA99-4E39-B9B7-8DF26007E555}"/>
                  </a:ext>
                </a:extLst>
              </p:cNvPr>
              <p:cNvSpPr txBox="1">
                <a:spLocks noRot="1" noChangeAspect="1" noMove="1" noResize="1" noEditPoints="1" noAdjustHandles="1" noChangeArrowheads="1" noChangeShapeType="1" noTextEdit="1"/>
              </p:cNvSpPr>
              <p:nvPr/>
            </p:nvSpPr>
            <p:spPr>
              <a:xfrm>
                <a:off x="5004972" y="2704806"/>
                <a:ext cx="160107" cy="246221"/>
              </a:xfrm>
              <a:prstGeom prst="rect">
                <a:avLst/>
              </a:prstGeom>
              <a:blipFill>
                <a:blip r:embed="rId5"/>
                <a:stretch>
                  <a:fillRect l="-15385" r="-19231"/>
                </a:stretch>
              </a:blipFill>
            </p:spPr>
            <p:txBody>
              <a:bodyPr/>
              <a:lstStyle/>
              <a:p>
                <a:r>
                  <a:rPr lang="ja-JP" altLang="en-US">
                    <a:noFill/>
                  </a:rPr>
                  <a:t> </a:t>
                </a:r>
              </a:p>
            </p:txBody>
          </p:sp>
        </mc:Fallback>
      </mc:AlternateContent>
      <p:cxnSp>
        <p:nvCxnSpPr>
          <p:cNvPr id="27" name="直線矢印コネクタ 26">
            <a:extLst>
              <a:ext uri="{FF2B5EF4-FFF2-40B4-BE49-F238E27FC236}">
                <a16:creationId xmlns:a16="http://schemas.microsoft.com/office/drawing/2014/main" id="{C2388744-FA21-469D-B3EE-5F1E2F3EE8F0}"/>
              </a:ext>
            </a:extLst>
          </p:cNvPr>
          <p:cNvCxnSpPr>
            <a:cxnSpLocks/>
          </p:cNvCxnSpPr>
          <p:nvPr/>
        </p:nvCxnSpPr>
        <p:spPr>
          <a:xfrm flipV="1">
            <a:off x="5360323" y="3388975"/>
            <a:ext cx="379604" cy="97172"/>
          </a:xfrm>
          <a:prstGeom prst="straightConnector1">
            <a:avLst/>
          </a:prstGeom>
          <a:ln>
            <a:solidFill>
              <a:schemeClr val="tx1"/>
            </a:solidFill>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7053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A26B911-8425-4162-B2DA-9D30D728E34B}"/>
              </a:ext>
            </a:extLst>
          </p:cNvPr>
          <p:cNvSpPr txBox="1"/>
          <p:nvPr/>
        </p:nvSpPr>
        <p:spPr>
          <a:xfrm>
            <a:off x="1421564" y="697212"/>
            <a:ext cx="5745163" cy="1403269"/>
          </a:xfrm>
          <a:prstGeom prst="rect">
            <a:avLst/>
          </a:prstGeom>
          <a:noFill/>
        </p:spPr>
        <p:txBody>
          <a:bodyPr wrap="none" lIns="0" tIns="0" rIns="0" bIns="0" rtlCol="0">
            <a:spAutoFit/>
          </a:bodyPr>
          <a:lstStyle/>
          <a:p>
            <a:pPr algn="l">
              <a:lnSpc>
                <a:spcPct val="150000"/>
              </a:lnSpc>
            </a:pPr>
            <a:r>
              <a:rPr kumimoji="1" lang="ja-JP" altLang="en-US" sz="3200" b="0" dirty="0">
                <a:latin typeface="Cambria Math" panose="02040503050406030204" pitchFamily="18" charset="0"/>
              </a:rPr>
              <a:t>擬ベクトル・テンソル，密度，</a:t>
            </a:r>
            <a:endParaRPr kumimoji="1" lang="en-US" altLang="ja-JP" sz="3200" b="0" dirty="0">
              <a:latin typeface="Cambria Math" panose="02040503050406030204" pitchFamily="18" charset="0"/>
            </a:endParaRPr>
          </a:p>
          <a:p>
            <a:pPr algn="l">
              <a:lnSpc>
                <a:spcPct val="150000"/>
              </a:lnSpc>
            </a:pPr>
            <a:r>
              <a:rPr kumimoji="1" lang="ja-JP" altLang="en-US" sz="3200" b="0" dirty="0">
                <a:latin typeface="Cambria Math" panose="02040503050406030204" pitchFamily="18" charset="0"/>
              </a:rPr>
              <a:t>という考え方について</a:t>
            </a:r>
          </a:p>
        </p:txBody>
      </p:sp>
    </p:spTree>
    <p:extLst>
      <p:ext uri="{BB962C8B-B14F-4D97-AF65-F5344CB8AC3E}">
        <p14:creationId xmlns:p14="http://schemas.microsoft.com/office/powerpoint/2010/main" val="4282023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7F24A1E9-2B48-42E9-9B0A-55414C037D21}"/>
                  </a:ext>
                </a:extLst>
              </p:cNvPr>
              <p:cNvSpPr txBox="1"/>
              <p:nvPr/>
            </p:nvSpPr>
            <p:spPr>
              <a:xfrm>
                <a:off x="1320801" y="528320"/>
                <a:ext cx="5817875" cy="498470"/>
              </a:xfrm>
              <a:prstGeom prst="rect">
                <a:avLst/>
              </a:prstGeom>
              <a:noFill/>
            </p:spPr>
            <p:txBody>
              <a:bodyPr wrap="none" lIns="0" tIns="0" rIns="0" bIns="0" rtlCol="0">
                <a:spAutoFit/>
              </a:bodyPr>
              <a:lstStyle/>
              <a:p>
                <a:pPr algn="l">
                  <a:lnSpc>
                    <a:spcPct val="150000"/>
                  </a:lnSpc>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ja-JP" altLang="en-US" sz="2400" b="0" i="1" smtClean="0">
                            <a:latin typeface="Cambria Math" panose="02040503050406030204" pitchFamily="18" charset="0"/>
                          </a:rPr>
                          <m:t>𝜅𝜆</m:t>
                        </m:r>
                      </m:sub>
                    </m:sSub>
                    <m:r>
                      <a:rPr kumimoji="1" lang="en-US" altLang="ja-JP" sz="2400" b="0" i="1" smtClean="0">
                        <a:latin typeface="Cambria Math" panose="02040503050406030204" pitchFamily="18" charset="0"/>
                      </a:rPr>
                      <m:t>:</m:t>
                    </m:r>
                  </m:oMath>
                </a14:m>
                <a:r>
                  <a:rPr kumimoji="1" lang="ja-JP" altLang="en-US" sz="2400" b="0" dirty="0">
                    <a:latin typeface="Cambria Math" panose="02040503050406030204" pitchFamily="18" charset="0"/>
                  </a:rPr>
                  <a:t> 交代</a:t>
                </a:r>
                <a:r>
                  <a:rPr kumimoji="1" lang="en-US" altLang="ja-JP" sz="2400" b="0" dirty="0">
                    <a:latin typeface="Cambria Math" panose="02040503050406030204" pitchFamily="18" charset="0"/>
                  </a:rPr>
                  <a:t>2</a:t>
                </a:r>
                <a:r>
                  <a:rPr kumimoji="1" lang="ja-JP" altLang="en-US" sz="2400" dirty="0">
                    <a:latin typeface="Cambria Math" panose="02040503050406030204" pitchFamily="18" charset="0"/>
                  </a:rPr>
                  <a:t>階</a:t>
                </a:r>
                <a:r>
                  <a:rPr kumimoji="1" lang="ja-JP" altLang="en-US" sz="2400" b="0" dirty="0">
                    <a:latin typeface="Cambria Math" panose="02040503050406030204" pitchFamily="18" charset="0"/>
                  </a:rPr>
                  <a:t>共変ベクトル（</a:t>
                </a:r>
                <a:r>
                  <a:rPr kumimoji="1" lang="en-US" altLang="ja-JP" sz="2400" b="0" dirty="0">
                    <a:latin typeface="Cambria Math" panose="02040503050406030204" pitchFamily="18" charset="0"/>
                  </a:rPr>
                  <a:t>2</a:t>
                </a:r>
                <a:r>
                  <a:rPr kumimoji="1" lang="ja-JP" altLang="en-US" sz="2400" b="0" dirty="0">
                    <a:latin typeface="Cambria Math" panose="02040503050406030204" pitchFamily="18" charset="0"/>
                  </a:rPr>
                  <a:t>次微分形式）</a:t>
                </a:r>
              </a:p>
            </p:txBody>
          </p:sp>
        </mc:Choice>
        <mc:Fallback xmlns="">
          <p:sp>
            <p:nvSpPr>
              <p:cNvPr id="2" name="テキスト ボックス 1">
                <a:extLst>
                  <a:ext uri="{FF2B5EF4-FFF2-40B4-BE49-F238E27FC236}">
                    <a16:creationId xmlns:a16="http://schemas.microsoft.com/office/drawing/2014/main" id="{7F24A1E9-2B48-42E9-9B0A-55414C037D21}"/>
                  </a:ext>
                </a:extLst>
              </p:cNvPr>
              <p:cNvSpPr txBox="1">
                <a:spLocks noRot="1" noChangeAspect="1" noMove="1" noResize="1" noEditPoints="1" noAdjustHandles="1" noChangeArrowheads="1" noChangeShapeType="1" noTextEdit="1"/>
              </p:cNvSpPr>
              <p:nvPr/>
            </p:nvSpPr>
            <p:spPr>
              <a:xfrm>
                <a:off x="1320801" y="528320"/>
                <a:ext cx="5817875" cy="498470"/>
              </a:xfrm>
              <a:prstGeom prst="rect">
                <a:avLst/>
              </a:prstGeom>
              <a:blipFill>
                <a:blip r:embed="rId2"/>
                <a:stretch>
                  <a:fillRect l="-2516" r="-2306" b="-382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852F281-C3AB-426E-B108-55770056EFCF}"/>
                  </a:ext>
                </a:extLst>
              </p:cNvPr>
              <p:cNvSpPr txBox="1"/>
              <p:nvPr/>
            </p:nvSpPr>
            <p:spPr>
              <a:xfrm>
                <a:off x="1320801" y="1246293"/>
                <a:ext cx="7463582" cy="1052468"/>
              </a:xfrm>
              <a:prstGeom prst="rect">
                <a:avLst/>
              </a:prstGeom>
              <a:noFill/>
            </p:spPr>
            <p:txBody>
              <a:bodyPr wrap="none" lIns="0" tIns="0" rIns="0" bIns="0" rtlCol="0">
                <a:spAutoFit/>
              </a:bodyPr>
              <a:lstStyle/>
              <a:p>
                <a:pPr>
                  <a:lnSpc>
                    <a:spcPct val="150000"/>
                  </a:lnSpc>
                </a:pPr>
                <a14:m>
                  <m:oMath xmlns:m="http://schemas.openxmlformats.org/officeDocument/2006/math">
                    <m:r>
                      <a:rPr kumimoji="1" lang="en-US" altLang="ja-JP" sz="2400" b="0" i="1" smtClean="0">
                        <a:latin typeface="Cambria Math" panose="02040503050406030204" pitchFamily="18" charset="0"/>
                      </a:rPr>
                      <m:t>𝑛</m:t>
                    </m:r>
                    <m:r>
                      <a:rPr kumimoji="1" lang="en-US" altLang="ja-JP" sz="2400" b="0" i="1" smtClean="0">
                        <a:latin typeface="Cambria Math" panose="02040503050406030204" pitchFamily="18" charset="0"/>
                      </a:rPr>
                      <m:t>=3</m:t>
                    </m:r>
                  </m:oMath>
                </a14:m>
                <a:r>
                  <a:rPr kumimoji="1" lang="ja-JP" altLang="en-US" sz="2400" b="0" dirty="0">
                    <a:latin typeface="Cambria Math" panose="02040503050406030204" pitchFamily="18" charset="0"/>
                  </a:rPr>
                  <a:t> で３つの</a:t>
                </a:r>
                <a:r>
                  <a:rPr kumimoji="1" lang="ja-JP" altLang="en-US" sz="2400" dirty="0">
                    <a:latin typeface="Cambria Math" panose="02040503050406030204" pitchFamily="18" charset="0"/>
                  </a:rPr>
                  <a:t>成分 </a:t>
                </a:r>
                <a14:m>
                  <m:oMath xmlns:m="http://schemas.openxmlformats.org/officeDocument/2006/math">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𝑓</m:t>
                        </m:r>
                      </m:e>
                      <m:sub>
                        <m:r>
                          <a:rPr kumimoji="1" lang="en-US" altLang="ja-JP" sz="2400" i="1">
                            <a:latin typeface="Cambria Math" panose="02040503050406030204" pitchFamily="18" charset="0"/>
                          </a:rPr>
                          <m:t>23</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32</m:t>
                        </m:r>
                      </m:sub>
                    </m:sSub>
                    <m:r>
                      <a:rPr kumimoji="1" lang="en-US" altLang="ja-JP" sz="2400" i="1">
                        <a:latin typeface="Cambria Math" panose="02040503050406030204" pitchFamily="18" charset="0"/>
                      </a:rPr>
                      <m:t> </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𝑓</m:t>
                            </m:r>
                          </m:e>
                          <m:sub>
                            <m:r>
                              <a:rPr kumimoji="1" lang="en-US" altLang="ja-JP" sz="2400" i="1">
                                <a:latin typeface="Cambria Math" panose="02040503050406030204" pitchFamily="18" charset="0"/>
                              </a:rPr>
                              <m:t>3</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13</m:t>
                            </m:r>
                          </m:sub>
                        </m:sSub>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12</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21</m:t>
                        </m:r>
                      </m:sub>
                    </m:sSub>
                    <m:r>
                      <a:rPr kumimoji="1" lang="en-US" altLang="ja-JP" sz="2400" b="0" i="1" smtClean="0">
                        <a:latin typeface="Cambria Math" panose="02040503050406030204" pitchFamily="18" charset="0"/>
                      </a:rPr>
                      <m:t> </m:t>
                    </m:r>
                  </m:oMath>
                </a14:m>
                <a:endParaRPr kumimoji="1" lang="en-US" altLang="ja-JP" sz="2400" b="0" dirty="0">
                  <a:latin typeface="Cambria Math" panose="02040503050406030204" pitchFamily="18" charset="0"/>
                </a:endParaRPr>
              </a:p>
              <a:p>
                <a:pPr>
                  <a:lnSpc>
                    <a:spcPct val="150000"/>
                  </a:lnSpc>
                </a:pPr>
                <a:r>
                  <a:rPr kumimoji="1" lang="en-US" altLang="ja-JP" sz="2400" dirty="0">
                    <a:latin typeface="Cambria Math" panose="02040503050406030204" pitchFamily="18" charset="0"/>
                  </a:rPr>
                  <a:t>                                                                                         </a:t>
                </a:r>
                <a:r>
                  <a:rPr kumimoji="1" lang="ja-JP" altLang="en-US" sz="2400" b="0" dirty="0">
                    <a:latin typeface="Cambria Math" panose="02040503050406030204" pitchFamily="18" charset="0"/>
                  </a:rPr>
                  <a:t>からなる．</a:t>
                </a:r>
              </a:p>
            </p:txBody>
          </p:sp>
        </mc:Choice>
        <mc:Fallback xmlns="">
          <p:sp>
            <p:nvSpPr>
              <p:cNvPr id="3" name="テキスト ボックス 2">
                <a:extLst>
                  <a:ext uri="{FF2B5EF4-FFF2-40B4-BE49-F238E27FC236}">
                    <a16:creationId xmlns:a16="http://schemas.microsoft.com/office/drawing/2014/main" id="{6852F281-C3AB-426E-B108-55770056EFCF}"/>
                  </a:ext>
                </a:extLst>
              </p:cNvPr>
              <p:cNvSpPr txBox="1">
                <a:spLocks noRot="1" noChangeAspect="1" noMove="1" noResize="1" noEditPoints="1" noAdjustHandles="1" noChangeArrowheads="1" noChangeShapeType="1" noTextEdit="1"/>
              </p:cNvSpPr>
              <p:nvPr/>
            </p:nvSpPr>
            <p:spPr>
              <a:xfrm>
                <a:off x="1320801" y="1246293"/>
                <a:ext cx="7463582" cy="1052468"/>
              </a:xfrm>
              <a:prstGeom prst="rect">
                <a:avLst/>
              </a:prstGeom>
              <a:blipFill>
                <a:blip r:embed="rId3"/>
                <a:stretch>
                  <a:fillRect l="-1062" r="-2369" b="-1734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67B5C53-0DB3-4C58-841A-B64CFB044B96}"/>
                  </a:ext>
                </a:extLst>
              </p:cNvPr>
              <p:cNvSpPr txBox="1"/>
              <p:nvPr/>
            </p:nvSpPr>
            <p:spPr>
              <a:xfrm>
                <a:off x="1482551" y="2518264"/>
                <a:ext cx="5835059" cy="1145763"/>
              </a:xfrm>
              <a:prstGeom prst="rect">
                <a:avLst/>
              </a:prstGeom>
              <a:noFill/>
            </p:spPr>
            <p:txBody>
              <a:bodyPr wrap="none" lIns="0" tIns="0" rIns="0" bIns="0" rtlCol="0">
                <a:spAutoFit/>
              </a:bodyPr>
              <a:lstStyle/>
              <a:p>
                <a:pPr>
                  <a:lnSpc>
                    <a:spcPct val="150000"/>
                  </a:lnSpc>
                </a:pPr>
                <a:r>
                  <a:rPr kumimoji="1" lang="ja-JP" altLang="en-US" sz="2400" b="0" dirty="0"/>
                  <a:t>これを「３次元ベクトル」とみて，</a:t>
                </a:r>
                <a:endParaRPr kumimoji="1" lang="en-US" altLang="ja-JP" sz="2400" b="0" dirty="0"/>
              </a:p>
              <a:p>
                <a:pPr>
                  <a:lnSpc>
                    <a:spcPct val="150000"/>
                  </a:lnSpc>
                </a:pPr>
                <a:r>
                  <a:rPr kumimoji="1" lang="ja-JP" altLang="en-US" sz="2400" b="0" dirty="0"/>
                  <a:t>　</a:t>
                </a:r>
                <a14:m>
                  <m:oMath xmlns:m="http://schemas.openxmlformats.org/officeDocument/2006/math">
                    <m:sSup>
                      <m:sSupPr>
                        <m:ctrlPr>
                          <a:rPr kumimoji="1" lang="en-US" altLang="ja-JP" sz="2400" b="0" i="1" smtClean="0">
                            <a:latin typeface="Cambria Math" panose="02040503050406030204" pitchFamily="18" charset="0"/>
                          </a:rPr>
                        </m:ctrlPr>
                      </m:sSupPr>
                      <m:e>
                        <m:acc>
                          <m:accPr>
                            <m:chr m:val="̃"/>
                            <m:ctrlPr>
                              <a:rPr kumimoji="1" lang="ja-JP" altLang="en-US" sz="2400" b="0" i="1" smtClean="0">
                                <a:latin typeface="Cambria Math" panose="02040503050406030204" pitchFamily="18" charset="0"/>
                              </a:rPr>
                            </m:ctrlPr>
                          </m:accPr>
                          <m:e>
                            <m:r>
                              <a:rPr kumimoji="1" lang="en-US" altLang="ja-JP" sz="2400" b="0" i="1" smtClean="0">
                                <a:latin typeface="Cambria Math" panose="02040503050406030204" pitchFamily="18" charset="0"/>
                              </a:rPr>
                              <m:t>𝑓</m:t>
                            </m:r>
                          </m:e>
                        </m:acc>
                      </m:e>
                      <m:sup>
                        <m:r>
                          <a:rPr kumimoji="1" lang="ja-JP" altLang="en-US" sz="2400" b="0" i="1" smtClean="0">
                            <a:latin typeface="Cambria Math" panose="02040503050406030204" pitchFamily="18" charset="0"/>
                          </a:rPr>
                          <m:t>𝜇</m:t>
                        </m:r>
                      </m:sup>
                    </m:sSup>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123−</m:t>
                        </m:r>
                        <m:r>
                          <a:rPr kumimoji="1" lang="ja-JP" altLang="en-US" sz="2400" b="0" i="1" smtClean="0">
                            <a:latin typeface="Cambria Math" panose="02040503050406030204" pitchFamily="18" charset="0"/>
                          </a:rPr>
                          <m:t>𝜇</m:t>
                        </m:r>
                      </m:sub>
                    </m:sSub>
                    <m:r>
                      <a:rPr kumimoji="1" lang="en-US" altLang="ja-JP" sz="2400" b="0" i="1" smtClean="0">
                        <a:latin typeface="Cambria Math" panose="02040503050406030204" pitchFamily="18" charset="0"/>
                      </a:rPr>
                      <m:t>    (</m:t>
                    </m:r>
                    <m:r>
                      <a:rPr kumimoji="1" lang="ja-JP" altLang="en-US" sz="2400" b="0" i="1" smtClean="0">
                        <a:latin typeface="Cambria Math" panose="02040503050406030204" pitchFamily="18" charset="0"/>
                      </a:rPr>
                      <m:t>𝜇</m:t>
                    </m:r>
                    <m:r>
                      <a:rPr kumimoji="1" lang="en-US" altLang="ja-JP" sz="2400" b="0" i="1" smtClean="0">
                        <a:latin typeface="Cambria Math" panose="02040503050406030204" pitchFamily="18" charset="0"/>
                      </a:rPr>
                      <m:t>=1,2,3)</m:t>
                    </m:r>
                  </m:oMath>
                </a14:m>
                <a:r>
                  <a:rPr kumimoji="1" lang="ja-JP" altLang="en-US" sz="2400" b="0" dirty="0">
                    <a:latin typeface="Cambria Math" panose="02040503050406030204" pitchFamily="18" charset="0"/>
                  </a:rPr>
                  <a:t>　とおいてみる</a:t>
                </a:r>
              </a:p>
            </p:txBody>
          </p:sp>
        </mc:Choice>
        <mc:Fallback xmlns="">
          <p:sp>
            <p:nvSpPr>
              <p:cNvPr id="4" name="テキスト ボックス 3">
                <a:extLst>
                  <a:ext uri="{FF2B5EF4-FFF2-40B4-BE49-F238E27FC236}">
                    <a16:creationId xmlns:a16="http://schemas.microsoft.com/office/drawing/2014/main" id="{E67B5C53-0DB3-4C58-841A-B64CFB044B96}"/>
                  </a:ext>
                </a:extLst>
              </p:cNvPr>
              <p:cNvSpPr txBox="1">
                <a:spLocks noRot="1" noChangeAspect="1" noMove="1" noResize="1" noEditPoints="1" noAdjustHandles="1" noChangeArrowheads="1" noChangeShapeType="1" noTextEdit="1"/>
              </p:cNvSpPr>
              <p:nvPr/>
            </p:nvSpPr>
            <p:spPr>
              <a:xfrm>
                <a:off x="1482551" y="2518264"/>
                <a:ext cx="5835059" cy="1145763"/>
              </a:xfrm>
              <a:prstGeom prst="rect">
                <a:avLst/>
              </a:prstGeom>
              <a:blipFill>
                <a:blip r:embed="rId4"/>
                <a:stretch>
                  <a:fillRect l="-3135" r="-2299" b="-1276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5D72987-DE65-4FC7-BE2C-C89E9F7E53A8}"/>
                  </a:ext>
                </a:extLst>
              </p:cNvPr>
              <p:cNvSpPr txBox="1"/>
              <p:nvPr/>
            </p:nvSpPr>
            <p:spPr>
              <a:xfrm>
                <a:off x="1912128" y="4937592"/>
                <a:ext cx="5540225" cy="588742"/>
              </a:xfrm>
              <a:prstGeom prst="rect">
                <a:avLst/>
              </a:prstGeom>
              <a:solidFill>
                <a:schemeClr val="accent2">
                  <a:lumMod val="20000"/>
                  <a:lumOff val="80000"/>
                </a:schemeClr>
              </a:solidFill>
            </p:spPr>
            <p:txBody>
              <a:bodyPr wrap="square" lIns="108000" tIns="0" rIns="0" bIns="72000" rtlCol="0">
                <a:spAutoFit/>
              </a:bodyPr>
              <a:lstStyle/>
              <a:p>
                <a:pPr>
                  <a:lnSpc>
                    <a:spcPct val="150000"/>
                  </a:lnSpc>
                </a:pPr>
                <a14:m>
                  <m:oMath xmlns:m="http://schemas.openxmlformats.org/officeDocument/2006/math">
                    <m:sSup>
                      <m:sSupPr>
                        <m:ctrlPr>
                          <a:rPr kumimoji="1" lang="en-US" altLang="ja-JP" sz="2400" i="1">
                            <a:latin typeface="Cambria Math" panose="02040503050406030204" pitchFamily="18" charset="0"/>
                          </a:rPr>
                        </m:ctrlPr>
                      </m:sSupPr>
                      <m:e>
                        <m:r>
                          <a:rPr kumimoji="1" lang="ja-JP" altLang="en-US" sz="2400" i="1">
                            <a:latin typeface="Cambria Math" panose="02040503050406030204" pitchFamily="18" charset="0"/>
                          </a:rPr>
                          <m:t>𝜇</m:t>
                        </m:r>
                        <m:r>
                          <a:rPr kumimoji="1" lang="ja-JP" altLang="en-US" sz="2400" i="1" smtClean="0">
                            <a:latin typeface="Cambria Math" panose="02040503050406030204" pitchFamily="18" charset="0"/>
                          </a:rPr>
                          <m:t>↦</m:t>
                        </m:r>
                        <m:acc>
                          <m:accPr>
                            <m:chr m:val="̃"/>
                            <m:ctrlPr>
                              <a:rPr kumimoji="1" lang="ja-JP" altLang="en-US" sz="2400" i="1">
                                <a:latin typeface="Cambria Math" panose="02040503050406030204" pitchFamily="18" charset="0"/>
                              </a:rPr>
                            </m:ctrlPr>
                          </m:accPr>
                          <m:e>
                            <m:r>
                              <a:rPr kumimoji="1" lang="en-US" altLang="ja-JP" sz="2400" i="1">
                                <a:latin typeface="Cambria Math" panose="02040503050406030204" pitchFamily="18" charset="0"/>
                              </a:rPr>
                              <m:t>𝑓</m:t>
                            </m:r>
                          </m:e>
                        </m:acc>
                      </m:e>
                      <m:sup>
                        <m:r>
                          <a:rPr kumimoji="1" lang="ja-JP" altLang="en-US" sz="2400" i="1">
                            <a:latin typeface="Cambria Math" panose="02040503050406030204" pitchFamily="18" charset="0"/>
                          </a:rPr>
                          <m:t>𝜇</m:t>
                        </m:r>
                      </m:sup>
                    </m:sSup>
                  </m:oMath>
                </a14:m>
                <a:r>
                  <a:rPr kumimoji="1" lang="ja-JP" altLang="en-US" sz="2400" b="0" dirty="0">
                    <a:latin typeface="Cambria Math" panose="02040503050406030204" pitchFamily="18" charset="0"/>
                  </a:rPr>
                  <a:t>はどのような変換則に従うか？</a:t>
                </a:r>
              </a:p>
            </p:txBody>
          </p:sp>
        </mc:Choice>
        <mc:Fallback xmlns="">
          <p:sp>
            <p:nvSpPr>
              <p:cNvPr id="5" name="テキスト ボックス 4">
                <a:extLst>
                  <a:ext uri="{FF2B5EF4-FFF2-40B4-BE49-F238E27FC236}">
                    <a16:creationId xmlns:a16="http://schemas.microsoft.com/office/drawing/2014/main" id="{E5D72987-DE65-4FC7-BE2C-C89E9F7E53A8}"/>
                  </a:ext>
                </a:extLst>
              </p:cNvPr>
              <p:cNvSpPr txBox="1">
                <a:spLocks noRot="1" noChangeAspect="1" noMove="1" noResize="1" noEditPoints="1" noAdjustHandles="1" noChangeArrowheads="1" noChangeShapeType="1" noTextEdit="1"/>
              </p:cNvSpPr>
              <p:nvPr/>
            </p:nvSpPr>
            <p:spPr>
              <a:xfrm>
                <a:off x="1912128" y="4937592"/>
                <a:ext cx="5540225" cy="588742"/>
              </a:xfrm>
              <a:prstGeom prst="rect">
                <a:avLst/>
              </a:prstGeom>
              <a:blipFill>
                <a:blip r:embed="rId5"/>
                <a:stretch>
                  <a:fillRect b="-175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3C6D1D78-D6BA-4317-B4A3-703A2D9287EA}"/>
                  </a:ext>
                </a:extLst>
              </p:cNvPr>
              <p:cNvSpPr/>
              <p:nvPr/>
            </p:nvSpPr>
            <p:spPr>
              <a:xfrm>
                <a:off x="1912128" y="3912611"/>
                <a:ext cx="4510530" cy="413383"/>
              </a:xfrm>
              <a:prstGeom prst="rect">
                <a:avLst/>
              </a:prstGeom>
            </p:spPr>
            <p:txBody>
              <a:bodyPr wrap="none">
                <a:spAutoFit/>
              </a:bodyPr>
              <a:lstStyle/>
              <a:p>
                <a14:m>
                  <m:oMath xmlns:m="http://schemas.openxmlformats.org/officeDocument/2006/math">
                    <m:r>
                      <a:rPr kumimoji="1" lang="ja-JP" altLang="en-US" sz="2000" i="1" smtClean="0">
                        <a:latin typeface="Cambria Math" panose="02040503050406030204" pitchFamily="18" charset="0"/>
                      </a:rPr>
                      <m:t>ここで，</m:t>
                    </m:r>
                    <m:sSup>
                      <m:sSupPr>
                        <m:ctrlPr>
                          <a:rPr kumimoji="1" lang="en-US" altLang="ja-JP" sz="2000" i="1" smtClean="0">
                            <a:latin typeface="Cambria Math" panose="02040503050406030204" pitchFamily="18" charset="0"/>
                          </a:rPr>
                        </m:ctrlPr>
                      </m:sSupPr>
                      <m:e>
                        <m:acc>
                          <m:accPr>
                            <m:chr m:val="̃"/>
                            <m:ctrlPr>
                              <a:rPr kumimoji="1" lang="ja-JP" altLang="en-US" sz="2000" i="1">
                                <a:latin typeface="Cambria Math" panose="02040503050406030204" pitchFamily="18" charset="0"/>
                              </a:rPr>
                            </m:ctrlPr>
                          </m:accPr>
                          <m:e>
                            <m:r>
                              <a:rPr kumimoji="1" lang="en-US" altLang="ja-JP" sz="2000" i="1">
                                <a:latin typeface="Cambria Math" panose="02040503050406030204" pitchFamily="18" charset="0"/>
                              </a:rPr>
                              <m:t>𝑓</m:t>
                            </m:r>
                          </m:e>
                        </m:acc>
                      </m:e>
                      <m:sup>
                        <m:r>
                          <a:rPr kumimoji="1" lang="en-US" altLang="ja-JP" sz="2000" b="0" i="1" smtClean="0">
                            <a:latin typeface="Cambria Math" panose="02040503050406030204" pitchFamily="18" charset="0"/>
                          </a:rPr>
                          <m:t>1</m:t>
                        </m:r>
                      </m:sup>
                    </m:sSup>
                    <m:r>
                      <a:rPr kumimoji="1" lang="en-US" altLang="ja-JP" sz="2000" b="0" i="1" smtClean="0">
                        <a:latin typeface="Cambria Math" panose="02040503050406030204" pitchFamily="18" charset="0"/>
                      </a:rPr>
                      <m:t>=</m:t>
                    </m:r>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𝑓</m:t>
                        </m:r>
                      </m:e>
                      <m:sub>
                        <m:r>
                          <a:rPr kumimoji="1" lang="en-US" altLang="ja-JP" sz="2000" i="1">
                            <a:latin typeface="Cambria Math" panose="02040503050406030204" pitchFamily="18" charset="0"/>
                          </a:rPr>
                          <m:t>23</m:t>
                        </m:r>
                      </m:sub>
                    </m:sSub>
                    <m:r>
                      <a:rPr kumimoji="1" lang="en-US" altLang="ja-JP" sz="2000" b="0" i="1" smtClean="0">
                        <a:latin typeface="Cambria Math" panose="02040503050406030204" pitchFamily="18" charset="0"/>
                      </a:rPr>
                      <m:t>,  </m:t>
                    </m:r>
                    <m:sSup>
                      <m:sSupPr>
                        <m:ctrlPr>
                          <a:rPr kumimoji="1" lang="en-US" altLang="ja-JP" sz="2000" i="1">
                            <a:latin typeface="Cambria Math" panose="02040503050406030204" pitchFamily="18" charset="0"/>
                          </a:rPr>
                        </m:ctrlPr>
                      </m:sSupPr>
                      <m:e>
                        <m:acc>
                          <m:accPr>
                            <m:chr m:val="̃"/>
                            <m:ctrlPr>
                              <a:rPr kumimoji="1" lang="ja-JP" altLang="en-US" sz="2000" i="1">
                                <a:latin typeface="Cambria Math" panose="02040503050406030204" pitchFamily="18" charset="0"/>
                              </a:rPr>
                            </m:ctrlPr>
                          </m:accPr>
                          <m:e>
                            <m:r>
                              <a:rPr kumimoji="1" lang="en-US" altLang="ja-JP" sz="2000" i="1">
                                <a:latin typeface="Cambria Math" panose="02040503050406030204" pitchFamily="18" charset="0"/>
                              </a:rPr>
                              <m:t>𝑓</m:t>
                            </m:r>
                          </m:e>
                        </m:acc>
                      </m:e>
                      <m:sup>
                        <m:r>
                          <a:rPr kumimoji="1" lang="en-US" altLang="ja-JP" sz="2000" b="0" i="1" smtClean="0">
                            <a:latin typeface="Cambria Math" panose="02040503050406030204" pitchFamily="18" charset="0"/>
                          </a:rPr>
                          <m:t>2</m:t>
                        </m:r>
                      </m:sup>
                    </m:sSup>
                    <m:r>
                      <a:rPr kumimoji="1" lang="en-US" altLang="ja-JP" sz="2000" b="0" i="1" smtClean="0">
                        <a:latin typeface="Cambria Math" panose="02040503050406030204" pitchFamily="18" charset="0"/>
                      </a:rPr>
                      <m:t>=</m:t>
                    </m:r>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𝑓</m:t>
                        </m:r>
                      </m:e>
                      <m:sub>
                        <m:r>
                          <a:rPr kumimoji="1" lang="en-US" altLang="ja-JP" sz="2000" i="1">
                            <a:latin typeface="Cambria Math" panose="02040503050406030204" pitchFamily="18" charset="0"/>
                          </a:rPr>
                          <m:t>3</m:t>
                        </m:r>
                        <m:r>
                          <a:rPr kumimoji="1" lang="en-US" altLang="ja-JP" sz="2000" b="0" i="1" smtClean="0">
                            <a:latin typeface="Cambria Math" panose="02040503050406030204" pitchFamily="18" charset="0"/>
                          </a:rPr>
                          <m:t>1</m:t>
                        </m:r>
                      </m:sub>
                    </m:sSub>
                  </m:oMath>
                </a14:m>
                <a:r>
                  <a:rPr kumimoji="1" lang="en-US" altLang="ja-JP" sz="2000" dirty="0"/>
                  <a:t>,  </a:t>
                </a:r>
                <a14:m>
                  <m:oMath xmlns:m="http://schemas.openxmlformats.org/officeDocument/2006/math">
                    <m:sSup>
                      <m:sSupPr>
                        <m:ctrlPr>
                          <a:rPr kumimoji="1" lang="en-US" altLang="ja-JP" sz="2000" i="1">
                            <a:latin typeface="Cambria Math" panose="02040503050406030204" pitchFamily="18" charset="0"/>
                          </a:rPr>
                        </m:ctrlPr>
                      </m:sSupPr>
                      <m:e>
                        <m:acc>
                          <m:accPr>
                            <m:chr m:val="̃"/>
                            <m:ctrlPr>
                              <a:rPr kumimoji="1" lang="ja-JP" altLang="en-US" sz="2000" i="1">
                                <a:latin typeface="Cambria Math" panose="02040503050406030204" pitchFamily="18" charset="0"/>
                              </a:rPr>
                            </m:ctrlPr>
                          </m:accPr>
                          <m:e>
                            <m:r>
                              <a:rPr kumimoji="1" lang="en-US" altLang="ja-JP" sz="2000" i="1">
                                <a:latin typeface="Cambria Math" panose="02040503050406030204" pitchFamily="18" charset="0"/>
                              </a:rPr>
                              <m:t>𝑓</m:t>
                            </m:r>
                          </m:e>
                        </m:acc>
                      </m:e>
                      <m:sup>
                        <m:r>
                          <a:rPr kumimoji="1" lang="en-US" altLang="ja-JP" sz="2000" b="0" i="1" smtClean="0">
                            <a:latin typeface="Cambria Math" panose="02040503050406030204" pitchFamily="18" charset="0"/>
                          </a:rPr>
                          <m:t>3</m:t>
                        </m:r>
                      </m:sup>
                    </m:sSup>
                    <m:r>
                      <a:rPr kumimoji="1" lang="en-US" altLang="ja-JP" sz="2000" b="0" i="1" smtClean="0">
                        <a:latin typeface="Cambria Math" panose="02040503050406030204" pitchFamily="18" charset="0"/>
                      </a:rPr>
                      <m:t>=</m:t>
                    </m:r>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𝑓</m:t>
                        </m:r>
                      </m:e>
                      <m:sub>
                        <m:r>
                          <a:rPr kumimoji="1" lang="en-US" altLang="ja-JP" sz="2000" i="1">
                            <a:latin typeface="Cambria Math" panose="02040503050406030204" pitchFamily="18" charset="0"/>
                          </a:rPr>
                          <m:t>12</m:t>
                        </m:r>
                      </m:sub>
                    </m:sSub>
                  </m:oMath>
                </a14:m>
                <a:endParaRPr lang="ja-JP" altLang="en-US" sz="2000" dirty="0"/>
              </a:p>
            </p:txBody>
          </p:sp>
        </mc:Choice>
        <mc:Fallback xmlns="">
          <p:sp>
            <p:nvSpPr>
              <p:cNvPr id="6" name="正方形/長方形 5">
                <a:extLst>
                  <a:ext uri="{FF2B5EF4-FFF2-40B4-BE49-F238E27FC236}">
                    <a16:creationId xmlns:a16="http://schemas.microsoft.com/office/drawing/2014/main" id="{3C6D1D78-D6BA-4317-B4A3-703A2D9287EA}"/>
                  </a:ext>
                </a:extLst>
              </p:cNvPr>
              <p:cNvSpPr>
                <a:spLocks noRot="1" noChangeAspect="1" noMove="1" noResize="1" noEditPoints="1" noAdjustHandles="1" noChangeArrowheads="1" noChangeShapeType="1" noTextEdit="1"/>
              </p:cNvSpPr>
              <p:nvPr/>
            </p:nvSpPr>
            <p:spPr>
              <a:xfrm>
                <a:off x="1912128" y="3912611"/>
                <a:ext cx="4510530" cy="413383"/>
              </a:xfrm>
              <a:prstGeom prst="rect">
                <a:avLst/>
              </a:prstGeom>
              <a:blipFill>
                <a:blip r:embed="rId6"/>
                <a:stretch>
                  <a:fillRect l="-405" t="-5882" b="-264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08703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正方形/長方形 1">
                <a:extLst>
                  <a:ext uri="{FF2B5EF4-FFF2-40B4-BE49-F238E27FC236}">
                    <a16:creationId xmlns:a16="http://schemas.microsoft.com/office/drawing/2014/main" id="{6F233BD2-E9E8-4664-B1F4-A854C9760CA4}"/>
                  </a:ext>
                </a:extLst>
              </p:cNvPr>
              <p:cNvSpPr/>
              <p:nvPr/>
            </p:nvSpPr>
            <p:spPr>
              <a:xfrm>
                <a:off x="1951965" y="1021432"/>
                <a:ext cx="2553328" cy="541046"/>
              </a:xfrm>
              <a:prstGeom prst="rect">
                <a:avLst/>
              </a:prstGeom>
            </p:spPr>
            <p:txBody>
              <a:bodyPr wrap="none">
                <a:spAutoFit/>
              </a:bodyPr>
              <a:lstStyle/>
              <a:p>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i="1">
                            <a:latin typeface="Cambria Math" panose="02040503050406030204" pitchFamily="18" charset="0"/>
                          </a:rPr>
                          <m:t>𝑓</m:t>
                        </m:r>
                      </m:e>
                      <m:sub>
                        <m:r>
                          <a:rPr kumimoji="1" lang="ja-JP" altLang="en-US" sz="2400" i="1">
                            <a:latin typeface="Cambria Math" panose="02040503050406030204" pitchFamily="18" charset="0"/>
                          </a:rPr>
                          <m:t>𝜅𝜆</m:t>
                        </m:r>
                      </m:sub>
                    </m:sSub>
                    <m:r>
                      <a:rPr kumimoji="1" lang="en-US" altLang="ja-JP" sz="2400" b="0" i="1" smtClean="0">
                        <a:latin typeface="Cambria Math" panose="02040503050406030204" pitchFamily="18" charset="0"/>
                      </a:rPr>
                      <m:t>=</m:t>
                    </m:r>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𝐴</m:t>
                        </m:r>
                      </m:e>
                      <m:sub>
                        <m:r>
                          <a:rPr kumimoji="1" lang="ja-JP" altLang="en-US" sz="2400" b="0" i="1" smtClean="0">
                            <a:latin typeface="Cambria Math" panose="02040503050406030204" pitchFamily="18" charset="0"/>
                          </a:rPr>
                          <m:t>𝜅</m:t>
                        </m:r>
                      </m:sub>
                      <m:sup>
                        <m:sSup>
                          <m:sSupPr>
                            <m:ctrlPr>
                              <a:rPr kumimoji="1" lang="en-US" altLang="ja-JP" sz="2400" b="0" i="1" smtClean="0">
                                <a:latin typeface="Cambria Math" panose="02040503050406030204" pitchFamily="18" charset="0"/>
                              </a:rPr>
                            </m:ctrlPr>
                          </m:sSupPr>
                          <m:e>
                            <m:r>
                              <a:rPr kumimoji="1" lang="ja-JP" altLang="en-US" sz="2400" b="0" i="1" smtClean="0">
                                <a:latin typeface="Cambria Math" panose="02040503050406030204" pitchFamily="18" charset="0"/>
                              </a:rPr>
                              <m:t>𝜅</m:t>
                            </m:r>
                          </m:e>
                          <m:sup>
                            <m:r>
                              <a:rPr kumimoji="1" lang="en-US" altLang="ja-JP" sz="2400" b="0" i="1" smtClean="0">
                                <a:latin typeface="Cambria Math" panose="02040503050406030204" pitchFamily="18" charset="0"/>
                              </a:rPr>
                              <m:t>′</m:t>
                            </m:r>
                          </m:sup>
                        </m:sSup>
                      </m:sup>
                    </m:sSubSup>
                  </m:oMath>
                </a14:m>
                <a:r>
                  <a:rPr kumimoji="1" lang="en-US" altLang="ja-JP" sz="2400" dirty="0"/>
                  <a:t> </a:t>
                </a:r>
                <a14:m>
                  <m:oMath xmlns:m="http://schemas.openxmlformats.org/officeDocument/2006/math">
                    <m:sSubSup>
                      <m:sSubSupPr>
                        <m:ctrlPr>
                          <a:rPr kumimoji="1" lang="en-US" altLang="ja-JP" sz="2400" i="1">
                            <a:latin typeface="Cambria Math" panose="02040503050406030204" pitchFamily="18" charset="0"/>
                          </a:rPr>
                        </m:ctrlPr>
                      </m:sSubSupPr>
                      <m:e>
                        <m:r>
                          <a:rPr kumimoji="1" lang="en-US" altLang="ja-JP" sz="2400" i="1">
                            <a:latin typeface="Cambria Math" panose="02040503050406030204" pitchFamily="18" charset="0"/>
                          </a:rPr>
                          <m:t>𝐴</m:t>
                        </m:r>
                      </m:e>
                      <m:sub>
                        <m:r>
                          <a:rPr kumimoji="1" lang="ja-JP" altLang="en-US" sz="2400" i="1" smtClean="0">
                            <a:latin typeface="Cambria Math" panose="02040503050406030204" pitchFamily="18" charset="0"/>
                          </a:rPr>
                          <m:t>𝜆</m:t>
                        </m:r>
                      </m:sub>
                      <m:sup>
                        <m:sSup>
                          <m:sSupPr>
                            <m:ctrlPr>
                              <a:rPr kumimoji="1" lang="en-US" altLang="ja-JP" sz="2400" b="0" i="1" smtClean="0">
                                <a:latin typeface="Cambria Math" panose="02040503050406030204" pitchFamily="18" charset="0"/>
                              </a:rPr>
                            </m:ctrlPr>
                          </m:sSupPr>
                          <m:e>
                            <m:r>
                              <a:rPr kumimoji="1" lang="ja-JP" altLang="en-US" sz="2400" i="1" smtClean="0">
                                <a:latin typeface="Cambria Math" panose="02040503050406030204" pitchFamily="18" charset="0"/>
                              </a:rPr>
                              <m:t>𝜆</m:t>
                            </m:r>
                          </m:e>
                          <m:sup>
                            <m:r>
                              <a:rPr kumimoji="1" lang="en-US" altLang="ja-JP" sz="2400" b="0" i="1" smtClean="0">
                                <a:latin typeface="Cambria Math" panose="02040503050406030204" pitchFamily="18" charset="0"/>
                              </a:rPr>
                              <m:t>′</m:t>
                            </m:r>
                          </m:sup>
                        </m:sSup>
                      </m:sup>
                    </m:sSubSup>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sSup>
                          <m:sSupPr>
                            <m:ctrlPr>
                              <a:rPr kumimoji="1" lang="en-US" altLang="ja-JP" sz="2400" b="0" i="1" smtClean="0">
                                <a:latin typeface="Cambria Math" panose="02040503050406030204" pitchFamily="18" charset="0"/>
                              </a:rPr>
                            </m:ctrlPr>
                          </m:sSupPr>
                          <m:e>
                            <m:r>
                              <a:rPr kumimoji="1" lang="ja-JP" altLang="en-US" sz="2400" i="1">
                                <a:latin typeface="Cambria Math" panose="02040503050406030204" pitchFamily="18" charset="0"/>
                              </a:rPr>
                              <m:t>𝜅</m:t>
                            </m:r>
                          </m:e>
                          <m:sup>
                            <m:r>
                              <a:rPr kumimoji="1" lang="en-US" altLang="ja-JP" sz="2400" b="0" i="1" smtClean="0">
                                <a:latin typeface="Cambria Math" panose="02040503050406030204" pitchFamily="18" charset="0"/>
                              </a:rPr>
                              <m:t>′</m:t>
                            </m:r>
                          </m:sup>
                        </m:sSup>
                        <m:sSup>
                          <m:sSupPr>
                            <m:ctrlPr>
                              <a:rPr kumimoji="1" lang="en-US" altLang="ja-JP" sz="2400" b="0" i="1" smtClean="0">
                                <a:latin typeface="Cambria Math" panose="02040503050406030204" pitchFamily="18" charset="0"/>
                              </a:rPr>
                            </m:ctrlPr>
                          </m:sSupPr>
                          <m:e>
                            <m:r>
                              <a:rPr kumimoji="1" lang="ja-JP" altLang="en-US" sz="2400" i="1">
                                <a:latin typeface="Cambria Math" panose="02040503050406030204" pitchFamily="18" charset="0"/>
                              </a:rPr>
                              <m:t>𝜆</m:t>
                            </m:r>
                          </m:e>
                          <m:sup>
                            <m:r>
                              <a:rPr kumimoji="1" lang="en-US" altLang="ja-JP" sz="2400" b="0" i="1" smtClean="0">
                                <a:latin typeface="Cambria Math" panose="02040503050406030204" pitchFamily="18" charset="0"/>
                              </a:rPr>
                              <m:t>′</m:t>
                            </m:r>
                          </m:sup>
                        </m:sSup>
                      </m:sub>
                    </m:sSub>
                  </m:oMath>
                </a14:m>
                <a:endParaRPr lang="ja-JP" altLang="en-US" sz="2400" dirty="0"/>
              </a:p>
            </p:txBody>
          </p:sp>
        </mc:Choice>
        <mc:Fallback xmlns="">
          <p:sp>
            <p:nvSpPr>
              <p:cNvPr id="2" name="正方形/長方形 1">
                <a:extLst>
                  <a:ext uri="{FF2B5EF4-FFF2-40B4-BE49-F238E27FC236}">
                    <a16:creationId xmlns:a16="http://schemas.microsoft.com/office/drawing/2014/main" id="{6F233BD2-E9E8-4664-B1F4-A854C9760CA4}"/>
                  </a:ext>
                </a:extLst>
              </p:cNvPr>
              <p:cNvSpPr>
                <a:spLocks noRot="1" noChangeAspect="1" noMove="1" noResize="1" noEditPoints="1" noAdjustHandles="1" noChangeArrowheads="1" noChangeShapeType="1" noTextEdit="1"/>
              </p:cNvSpPr>
              <p:nvPr/>
            </p:nvSpPr>
            <p:spPr>
              <a:xfrm>
                <a:off x="1951965" y="1021432"/>
                <a:ext cx="2553328" cy="54104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323A5F3-EED9-45DC-8782-3FFB63408580}"/>
                  </a:ext>
                </a:extLst>
              </p:cNvPr>
              <p:cNvSpPr txBox="1"/>
              <p:nvPr/>
            </p:nvSpPr>
            <p:spPr>
              <a:xfrm>
                <a:off x="5229012" y="971762"/>
                <a:ext cx="2327432" cy="643446"/>
              </a:xfrm>
              <a:prstGeom prst="rect">
                <a:avLst/>
              </a:prstGeom>
              <a:noFill/>
            </p:spPr>
            <p:txBody>
              <a:bodyPr wrap="none" lIns="0" tIns="0" rIns="0" bIns="0" rtlCol="0">
                <a:spAutoFit/>
              </a:bodyPr>
              <a:lstStyle/>
              <a:p>
                <a:r>
                  <a:rPr kumimoji="1" lang="ja-JP" altLang="en-US" sz="2400" b="0" dirty="0">
                    <a:latin typeface="Cambria Math" panose="02040503050406030204" pitchFamily="18" charset="0"/>
                  </a:rPr>
                  <a:t>ここで</a:t>
                </a:r>
                <a14:m>
                  <m:oMath xmlns:m="http://schemas.openxmlformats.org/officeDocument/2006/math">
                    <m:r>
                      <a:rPr kumimoji="1" lang="en-US" altLang="ja-JP" sz="2400" b="0" i="0" smtClean="0">
                        <a:latin typeface="Cambria Math" panose="02040503050406030204" pitchFamily="18" charset="0"/>
                      </a:rPr>
                      <m:t> </m:t>
                    </m:r>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𝐴</m:t>
                        </m:r>
                      </m:e>
                      <m:sub>
                        <m:r>
                          <a:rPr kumimoji="1" lang="ja-JP" altLang="en-US" sz="2400" b="0" i="1" smtClean="0">
                            <a:latin typeface="Cambria Math" panose="02040503050406030204" pitchFamily="18" charset="0"/>
                          </a:rPr>
                          <m:t>𝜅</m:t>
                        </m:r>
                      </m:sub>
                      <m:sup>
                        <m:sSup>
                          <m:sSupPr>
                            <m:ctrlPr>
                              <a:rPr kumimoji="1" lang="en-US" altLang="ja-JP" sz="2400" i="1">
                                <a:latin typeface="Cambria Math" panose="02040503050406030204" pitchFamily="18" charset="0"/>
                              </a:rPr>
                            </m:ctrlPr>
                          </m:sSupPr>
                          <m:e>
                            <m:r>
                              <a:rPr kumimoji="1" lang="ja-JP" altLang="en-US" sz="2400" i="1">
                                <a:latin typeface="Cambria Math" panose="02040503050406030204" pitchFamily="18" charset="0"/>
                              </a:rPr>
                              <m:t>𝜅</m:t>
                            </m:r>
                          </m:e>
                          <m:sup>
                            <m:r>
                              <a:rPr kumimoji="1" lang="en-US" altLang="ja-JP" sz="2400" i="1">
                                <a:latin typeface="Cambria Math" panose="02040503050406030204" pitchFamily="18" charset="0"/>
                              </a:rPr>
                              <m:t>′</m:t>
                            </m:r>
                          </m:sup>
                        </m:sSup>
                      </m:sup>
                    </m:sSubSup>
                    <m:r>
                      <a:rPr kumimoji="1" lang="en-US" altLang="ja-JP" sz="2400" b="0" i="1" smtClean="0">
                        <a:latin typeface="Cambria Math" panose="02040503050406030204" pitchFamily="18" charset="0"/>
                      </a:rPr>
                      <m:t>=</m:t>
                    </m:r>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sSup>
                              <m:sSupPr>
                                <m:ctrlPr>
                                  <a:rPr kumimoji="1" lang="en-US" altLang="ja-JP" sz="2400" i="1">
                                    <a:latin typeface="Cambria Math" panose="02040503050406030204" pitchFamily="18" charset="0"/>
                                  </a:rPr>
                                </m:ctrlPr>
                              </m:sSupPr>
                              <m:e>
                                <m:r>
                                  <a:rPr kumimoji="1" lang="ja-JP" altLang="en-US" sz="2400" i="1">
                                    <a:latin typeface="Cambria Math" panose="02040503050406030204" pitchFamily="18" charset="0"/>
                                  </a:rPr>
                                  <m:t>𝜅</m:t>
                                </m:r>
                              </m:e>
                              <m:sup>
                                <m:r>
                                  <a:rPr kumimoji="1" lang="en-US" altLang="ja-JP" sz="2400" i="1">
                                    <a:latin typeface="Cambria Math" panose="02040503050406030204" pitchFamily="18" charset="0"/>
                                  </a:rPr>
                                  <m:t>′</m:t>
                                </m:r>
                              </m:sup>
                            </m:sSup>
                          </m:sup>
                        </m:sSup>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r>
                              <a:rPr kumimoji="1" lang="ja-JP" altLang="en-US" sz="2400" i="1">
                                <a:latin typeface="Cambria Math" panose="02040503050406030204" pitchFamily="18" charset="0"/>
                              </a:rPr>
                              <m:t>𝜅</m:t>
                            </m:r>
                          </m:sup>
                        </m:sSup>
                      </m:den>
                    </m:f>
                  </m:oMath>
                </a14:m>
                <a:endParaRPr kumimoji="1" lang="ja-JP" altLang="en-US" sz="2400" b="0" dirty="0">
                  <a:latin typeface="Cambria Math" panose="02040503050406030204" pitchFamily="18" charset="0"/>
                </a:endParaRPr>
              </a:p>
            </p:txBody>
          </p:sp>
        </mc:Choice>
        <mc:Fallback xmlns="">
          <p:sp>
            <p:nvSpPr>
              <p:cNvPr id="3" name="テキスト ボックス 2">
                <a:extLst>
                  <a:ext uri="{FF2B5EF4-FFF2-40B4-BE49-F238E27FC236}">
                    <a16:creationId xmlns:a16="http://schemas.microsoft.com/office/drawing/2014/main" id="{3323A5F3-EED9-45DC-8782-3FFB63408580}"/>
                  </a:ext>
                </a:extLst>
              </p:cNvPr>
              <p:cNvSpPr txBox="1">
                <a:spLocks noRot="1" noChangeAspect="1" noMove="1" noResize="1" noEditPoints="1" noAdjustHandles="1" noChangeArrowheads="1" noChangeShapeType="1" noTextEdit="1"/>
              </p:cNvSpPr>
              <p:nvPr/>
            </p:nvSpPr>
            <p:spPr>
              <a:xfrm>
                <a:off x="5229012" y="971762"/>
                <a:ext cx="2327432" cy="643446"/>
              </a:xfrm>
              <a:prstGeom prst="rect">
                <a:avLst/>
              </a:prstGeom>
              <a:blipFill>
                <a:blip r:embed="rId3"/>
                <a:stretch>
                  <a:fillRect l="-8115" b="-1698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8FDBBEAF-A4C8-4F74-A73F-4DF9248610A3}"/>
                  </a:ext>
                </a:extLst>
              </p:cNvPr>
              <p:cNvSpPr/>
              <p:nvPr/>
            </p:nvSpPr>
            <p:spPr>
              <a:xfrm>
                <a:off x="1222823" y="1937923"/>
                <a:ext cx="6895990" cy="100239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latin typeface="Cambria Math" panose="02040503050406030204" pitchFamily="18" charset="0"/>
                            </a:rPr>
                          </m:ctrlPr>
                        </m:sSupPr>
                        <m:e>
                          <m:acc>
                            <m:accPr>
                              <m:chr m:val="̃"/>
                              <m:ctrlPr>
                                <a:rPr kumimoji="1" lang="ja-JP" altLang="en-US" sz="2400" i="1">
                                  <a:latin typeface="Cambria Math" panose="02040503050406030204" pitchFamily="18" charset="0"/>
                                </a:rPr>
                              </m:ctrlPr>
                            </m:accPr>
                            <m:e>
                              <m:r>
                                <a:rPr kumimoji="1" lang="en-US" altLang="ja-JP" sz="2400" i="1">
                                  <a:latin typeface="Cambria Math" panose="02040503050406030204" pitchFamily="18" charset="0"/>
                                </a:rPr>
                                <m:t>𝑓</m:t>
                              </m:r>
                            </m:e>
                          </m:acc>
                        </m:e>
                        <m:sup>
                          <m:r>
                            <a:rPr kumimoji="1" lang="en-US" altLang="ja-JP" sz="2400" b="0" i="1" smtClean="0">
                              <a:latin typeface="Cambria Math" panose="02040503050406030204" pitchFamily="18" charset="0"/>
                            </a:rPr>
                            <m:t>123−</m:t>
                          </m:r>
                          <m:r>
                            <a:rPr kumimoji="1" lang="ja-JP" altLang="en-US" sz="2400" i="1">
                              <a:latin typeface="Cambria Math" panose="02040503050406030204" pitchFamily="18" charset="0"/>
                            </a:rPr>
                            <m:t>𝜅𝜆</m:t>
                          </m:r>
                        </m:sup>
                      </m:sSup>
                      <m:r>
                        <a:rPr kumimoji="1" lang="en-US" altLang="ja-JP" sz="2400" b="0" i="1" smtClean="0">
                          <a:latin typeface="Cambria Math" panose="02040503050406030204" pitchFamily="18" charset="0"/>
                        </a:rPr>
                        <m:t>=</m:t>
                      </m:r>
                      <m:nary>
                        <m:naryPr>
                          <m:chr m:val="∑"/>
                          <m:supHide m:val="on"/>
                          <m:ctrlPr>
                            <a:rPr kumimoji="1" lang="en-US" altLang="ja-JP" sz="2400" i="1">
                              <a:latin typeface="Cambria Math" panose="02040503050406030204" pitchFamily="18" charset="0"/>
                            </a:rPr>
                          </m:ctrlPr>
                        </m:naryPr>
                        <m:sub>
                          <m:r>
                            <m:rPr>
                              <m:brk m:alnAt="7"/>
                            </m:rPr>
                            <a:rPr kumimoji="1" lang="en-US" altLang="ja-JP" sz="2400" i="1">
                              <a:latin typeface="Cambria Math" panose="02040503050406030204" pitchFamily="18" charset="0"/>
                            </a:rPr>
                            <m:t>1</m:t>
                          </m:r>
                          <m:r>
                            <a:rPr kumimoji="1" lang="en-US" altLang="ja-JP" sz="2400" i="1">
                              <a:latin typeface="Cambria Math" panose="02040503050406030204" pitchFamily="18" charset="0"/>
                              <a:ea typeface="Cambria Math" panose="02040503050406030204" pitchFamily="18" charset="0"/>
                            </a:rPr>
                            <m:t>≤</m:t>
                          </m:r>
                          <m:sSup>
                            <m:sSupPr>
                              <m:ctrlPr>
                                <a:rPr kumimoji="1" lang="en-US" altLang="ja-JP" sz="2400" b="0" i="1" smtClean="0">
                                  <a:latin typeface="Cambria Math" panose="02040503050406030204" pitchFamily="18" charset="0"/>
                                  <a:ea typeface="Cambria Math" panose="02040503050406030204" pitchFamily="18" charset="0"/>
                                </a:rPr>
                              </m:ctrlPr>
                            </m:sSupPr>
                            <m:e>
                              <m:r>
                                <a:rPr kumimoji="1" lang="ja-JP" altLang="en-US" sz="2400" i="1">
                                  <a:latin typeface="Cambria Math" panose="02040503050406030204" pitchFamily="18" charset="0"/>
                                  <a:ea typeface="Cambria Math" panose="02040503050406030204" pitchFamily="18" charset="0"/>
                                </a:rPr>
                                <m:t>𝜅</m:t>
                              </m:r>
                            </m:e>
                            <m:sup>
                              <m:r>
                                <a:rPr kumimoji="1" lang="en-US" altLang="ja-JP" sz="2400" b="0" i="1" smtClean="0">
                                  <a:latin typeface="Cambria Math" panose="02040503050406030204" pitchFamily="18" charset="0"/>
                                  <a:ea typeface="Cambria Math" panose="02040503050406030204" pitchFamily="18" charset="0"/>
                                </a:rPr>
                                <m:t>′</m:t>
                              </m:r>
                            </m:sup>
                          </m:sSup>
                          <m:r>
                            <a:rPr kumimoji="1" lang="en-US" altLang="ja-JP" sz="2400" i="1">
                              <a:latin typeface="Cambria Math" panose="02040503050406030204" pitchFamily="18" charset="0"/>
                              <a:ea typeface="Cambria Math" panose="02040503050406030204" pitchFamily="18" charset="0"/>
                            </a:rPr>
                            <m:t>&lt;</m:t>
                          </m:r>
                          <m:sSup>
                            <m:sSupPr>
                              <m:ctrlPr>
                                <a:rPr kumimoji="1" lang="en-US" altLang="ja-JP" sz="2400" b="0" i="1" smtClean="0">
                                  <a:latin typeface="Cambria Math" panose="02040503050406030204" pitchFamily="18" charset="0"/>
                                  <a:ea typeface="Cambria Math" panose="02040503050406030204" pitchFamily="18" charset="0"/>
                                </a:rPr>
                              </m:ctrlPr>
                            </m:sSupPr>
                            <m:e>
                              <m:r>
                                <a:rPr kumimoji="1" lang="ja-JP" altLang="en-US" sz="2400" i="1">
                                  <a:latin typeface="Cambria Math" panose="02040503050406030204" pitchFamily="18" charset="0"/>
                                  <a:ea typeface="Cambria Math" panose="02040503050406030204" pitchFamily="18" charset="0"/>
                                </a:rPr>
                                <m:t>𝜆</m:t>
                              </m:r>
                            </m:e>
                            <m:sup>
                              <m:r>
                                <a:rPr kumimoji="1" lang="en-US" altLang="ja-JP" sz="2400" b="0" i="1" smtClean="0">
                                  <a:latin typeface="Cambria Math" panose="02040503050406030204" pitchFamily="18" charset="0"/>
                                  <a:ea typeface="Cambria Math" panose="02040503050406030204" pitchFamily="18" charset="0"/>
                                </a:rPr>
                                <m:t>′</m:t>
                              </m:r>
                            </m:sup>
                          </m:sSup>
                          <m:r>
                            <a:rPr kumimoji="1" lang="ja-JP" altLang="en-US" sz="2400" i="1">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3</m:t>
                          </m:r>
                        </m:sub>
                        <m:sup/>
                        <m:e>
                          <m:d>
                            <m:dPr>
                              <m:ctrlPr>
                                <a:rPr kumimoji="1" lang="en-US" altLang="ja-JP" sz="2400" i="1" smtClean="0">
                                  <a:latin typeface="Cambria Math" panose="02040503050406030204" pitchFamily="18" charset="0"/>
                                  <a:ea typeface="Cambria Math" panose="02040503050406030204" pitchFamily="18" charset="0"/>
                                </a:rPr>
                              </m:ctrlPr>
                            </m:dPr>
                            <m:e>
                              <m:sSubSup>
                                <m:sSubSupPr>
                                  <m:ctrlPr>
                                    <a:rPr kumimoji="1" lang="en-US" altLang="ja-JP" sz="2400" i="1">
                                      <a:latin typeface="Cambria Math" panose="02040503050406030204" pitchFamily="18" charset="0"/>
                                    </a:rPr>
                                  </m:ctrlPr>
                                </m:sSubSupPr>
                                <m:e>
                                  <m:r>
                                    <a:rPr kumimoji="1" lang="en-US" altLang="ja-JP" sz="2400" i="1">
                                      <a:latin typeface="Cambria Math" panose="02040503050406030204" pitchFamily="18" charset="0"/>
                                    </a:rPr>
                                    <m:t>𝐴</m:t>
                                  </m:r>
                                </m:e>
                                <m:sub>
                                  <m:r>
                                    <a:rPr kumimoji="1" lang="ja-JP" altLang="en-US" sz="2400" i="1">
                                      <a:latin typeface="Cambria Math" panose="02040503050406030204" pitchFamily="18" charset="0"/>
                                    </a:rPr>
                                    <m:t>𝜅</m:t>
                                  </m:r>
                                </m:sub>
                                <m:sup>
                                  <m:sSup>
                                    <m:sSupPr>
                                      <m:ctrlPr>
                                        <a:rPr kumimoji="1" lang="en-US" altLang="ja-JP" sz="2400" i="1">
                                          <a:latin typeface="Cambria Math" panose="02040503050406030204" pitchFamily="18" charset="0"/>
                                        </a:rPr>
                                      </m:ctrlPr>
                                    </m:sSupPr>
                                    <m:e>
                                      <m:r>
                                        <a:rPr kumimoji="1" lang="ja-JP" altLang="en-US" sz="2400" i="1">
                                          <a:latin typeface="Cambria Math" panose="02040503050406030204" pitchFamily="18" charset="0"/>
                                        </a:rPr>
                                        <m:t>𝜅</m:t>
                                      </m:r>
                                    </m:e>
                                    <m:sup>
                                      <m:r>
                                        <a:rPr kumimoji="1" lang="en-US" altLang="ja-JP" sz="2400" i="1">
                                          <a:latin typeface="Cambria Math" panose="02040503050406030204" pitchFamily="18" charset="0"/>
                                        </a:rPr>
                                        <m:t>′</m:t>
                                      </m:r>
                                    </m:sup>
                                  </m:sSup>
                                </m:sup>
                              </m:sSubSup>
                              <m:r>
                                <m:rPr>
                                  <m:nor/>
                                </m:rPr>
                                <a:rPr kumimoji="1" lang="en-US" altLang="ja-JP" sz="2400" dirty="0"/>
                                <m:t> </m:t>
                              </m:r>
                              <m:sSubSup>
                                <m:sSubSupPr>
                                  <m:ctrlPr>
                                    <a:rPr kumimoji="1" lang="en-US" altLang="ja-JP" sz="2400" i="1">
                                      <a:latin typeface="Cambria Math" panose="02040503050406030204" pitchFamily="18" charset="0"/>
                                    </a:rPr>
                                  </m:ctrlPr>
                                </m:sSubSupPr>
                                <m:e>
                                  <m:r>
                                    <a:rPr kumimoji="1" lang="en-US" altLang="ja-JP" sz="2400" i="1">
                                      <a:latin typeface="Cambria Math" panose="02040503050406030204" pitchFamily="18" charset="0"/>
                                    </a:rPr>
                                    <m:t>𝐴</m:t>
                                  </m:r>
                                </m:e>
                                <m:sub>
                                  <m:r>
                                    <a:rPr kumimoji="1" lang="ja-JP" altLang="en-US" sz="2400" i="1">
                                      <a:latin typeface="Cambria Math" panose="02040503050406030204" pitchFamily="18" charset="0"/>
                                    </a:rPr>
                                    <m:t>𝜆</m:t>
                                  </m:r>
                                </m:sub>
                                <m:sup>
                                  <m:sSup>
                                    <m:sSupPr>
                                      <m:ctrlPr>
                                        <a:rPr kumimoji="1" lang="en-US" altLang="ja-JP" sz="2400" i="1">
                                          <a:latin typeface="Cambria Math" panose="02040503050406030204" pitchFamily="18" charset="0"/>
                                        </a:rPr>
                                      </m:ctrlPr>
                                    </m:sSupPr>
                                    <m:e>
                                      <m:r>
                                        <a:rPr kumimoji="1" lang="ja-JP" altLang="en-US" sz="2400" i="1">
                                          <a:latin typeface="Cambria Math" panose="02040503050406030204" pitchFamily="18" charset="0"/>
                                        </a:rPr>
                                        <m:t>𝜆</m:t>
                                      </m:r>
                                    </m:e>
                                    <m:sup>
                                      <m:r>
                                        <a:rPr kumimoji="1" lang="en-US" altLang="ja-JP" sz="2400" i="1">
                                          <a:latin typeface="Cambria Math" panose="02040503050406030204" pitchFamily="18" charset="0"/>
                                        </a:rPr>
                                        <m:t>′</m:t>
                                      </m:r>
                                    </m:sup>
                                  </m:sSup>
                                </m:sup>
                              </m:sSubSup>
                              <m:r>
                                <a:rPr kumimoji="1" lang="en-US" altLang="ja-JP" sz="2400" b="0" i="1" smtClean="0">
                                  <a:latin typeface="Cambria Math" panose="02040503050406030204" pitchFamily="18" charset="0"/>
                                </a:rPr>
                                <m:t>−</m:t>
                              </m:r>
                              <m:sSubSup>
                                <m:sSubSupPr>
                                  <m:ctrlPr>
                                    <a:rPr kumimoji="1" lang="en-US" altLang="ja-JP" sz="2400" i="1">
                                      <a:latin typeface="Cambria Math" panose="02040503050406030204" pitchFamily="18" charset="0"/>
                                    </a:rPr>
                                  </m:ctrlPr>
                                </m:sSubSupPr>
                                <m:e>
                                  <m:r>
                                    <a:rPr kumimoji="1" lang="en-US" altLang="ja-JP" sz="2400" i="1">
                                      <a:latin typeface="Cambria Math" panose="02040503050406030204" pitchFamily="18" charset="0"/>
                                    </a:rPr>
                                    <m:t>𝐴</m:t>
                                  </m:r>
                                </m:e>
                                <m:sub>
                                  <m:r>
                                    <a:rPr kumimoji="1" lang="ja-JP" altLang="en-US" sz="2400" i="1" smtClean="0">
                                      <a:latin typeface="Cambria Math" panose="02040503050406030204" pitchFamily="18" charset="0"/>
                                    </a:rPr>
                                    <m:t>𝜆</m:t>
                                  </m:r>
                                </m:sub>
                                <m:sup>
                                  <m:sSup>
                                    <m:sSupPr>
                                      <m:ctrlPr>
                                        <a:rPr kumimoji="1" lang="en-US" altLang="ja-JP" sz="2400" i="1">
                                          <a:latin typeface="Cambria Math" panose="02040503050406030204" pitchFamily="18" charset="0"/>
                                        </a:rPr>
                                      </m:ctrlPr>
                                    </m:sSupPr>
                                    <m:e>
                                      <m:r>
                                        <a:rPr kumimoji="1" lang="ja-JP" altLang="en-US" sz="2400" i="1">
                                          <a:latin typeface="Cambria Math" panose="02040503050406030204" pitchFamily="18" charset="0"/>
                                        </a:rPr>
                                        <m:t>𝜅</m:t>
                                      </m:r>
                                    </m:e>
                                    <m:sup>
                                      <m:r>
                                        <a:rPr kumimoji="1" lang="en-US" altLang="ja-JP" sz="2400" i="1">
                                          <a:latin typeface="Cambria Math" panose="02040503050406030204" pitchFamily="18" charset="0"/>
                                        </a:rPr>
                                        <m:t>′</m:t>
                                      </m:r>
                                    </m:sup>
                                  </m:sSup>
                                </m:sup>
                              </m:sSubSup>
                              <m:r>
                                <m:rPr>
                                  <m:nor/>
                                </m:rPr>
                                <a:rPr kumimoji="1" lang="en-US" altLang="ja-JP" sz="2400" dirty="0"/>
                                <m:t> </m:t>
                              </m:r>
                              <m:sSubSup>
                                <m:sSubSupPr>
                                  <m:ctrlPr>
                                    <a:rPr kumimoji="1" lang="en-US" altLang="ja-JP" sz="2400" i="1">
                                      <a:latin typeface="Cambria Math" panose="02040503050406030204" pitchFamily="18" charset="0"/>
                                    </a:rPr>
                                  </m:ctrlPr>
                                </m:sSubSupPr>
                                <m:e>
                                  <m:r>
                                    <a:rPr kumimoji="1" lang="en-US" altLang="ja-JP" sz="2400" i="1">
                                      <a:latin typeface="Cambria Math" panose="02040503050406030204" pitchFamily="18" charset="0"/>
                                    </a:rPr>
                                    <m:t>𝐴</m:t>
                                  </m:r>
                                </m:e>
                                <m:sub>
                                  <m:r>
                                    <a:rPr kumimoji="1" lang="ja-JP" altLang="en-US" sz="2400" i="1" smtClean="0">
                                      <a:latin typeface="Cambria Math" panose="02040503050406030204" pitchFamily="18" charset="0"/>
                                    </a:rPr>
                                    <m:t>𝜅</m:t>
                                  </m:r>
                                </m:sub>
                                <m:sup>
                                  <m:sSup>
                                    <m:sSupPr>
                                      <m:ctrlPr>
                                        <a:rPr kumimoji="1" lang="en-US" altLang="ja-JP" sz="2400" i="1">
                                          <a:latin typeface="Cambria Math" panose="02040503050406030204" pitchFamily="18" charset="0"/>
                                        </a:rPr>
                                      </m:ctrlPr>
                                    </m:sSupPr>
                                    <m:e>
                                      <m:r>
                                        <a:rPr kumimoji="1" lang="ja-JP" altLang="en-US" sz="2400" i="1">
                                          <a:latin typeface="Cambria Math" panose="02040503050406030204" pitchFamily="18" charset="0"/>
                                        </a:rPr>
                                        <m:t>𝜆</m:t>
                                      </m:r>
                                    </m:e>
                                    <m:sup>
                                      <m:r>
                                        <a:rPr kumimoji="1" lang="en-US" altLang="ja-JP" sz="2400" i="1">
                                          <a:latin typeface="Cambria Math" panose="02040503050406030204" pitchFamily="18" charset="0"/>
                                        </a:rPr>
                                        <m:t>′</m:t>
                                      </m:r>
                                    </m:sup>
                                  </m:sSup>
                                </m:sup>
                              </m:sSubSup>
                            </m:e>
                          </m:d>
                          <m:sSup>
                            <m:sSupPr>
                              <m:ctrlPr>
                                <a:rPr kumimoji="1" lang="en-US" altLang="ja-JP" sz="2400" i="1">
                                  <a:latin typeface="Cambria Math" panose="02040503050406030204" pitchFamily="18" charset="0"/>
                                </a:rPr>
                              </m:ctrlPr>
                            </m:sSupPr>
                            <m:e>
                              <m:acc>
                                <m:accPr>
                                  <m:chr m:val="̃"/>
                                  <m:ctrlPr>
                                    <a:rPr kumimoji="1" lang="ja-JP" altLang="en-US" sz="2400" i="1">
                                      <a:latin typeface="Cambria Math" panose="02040503050406030204" pitchFamily="18" charset="0"/>
                                    </a:rPr>
                                  </m:ctrlPr>
                                </m:accPr>
                                <m:e>
                                  <m:r>
                                    <a:rPr kumimoji="1" lang="en-US" altLang="ja-JP" sz="2400" i="1">
                                      <a:latin typeface="Cambria Math" panose="02040503050406030204" pitchFamily="18" charset="0"/>
                                    </a:rPr>
                                    <m:t>𝑓</m:t>
                                  </m:r>
                                </m:e>
                              </m:acc>
                            </m:e>
                            <m:sup>
                              <m:sSup>
                                <m:sSupPr>
                                  <m:ctrlPr>
                                    <a:rPr kumimoji="1" lang="en-US" altLang="ja-JP" sz="2400" b="0" i="1" smtClean="0">
                                      <a:latin typeface="Cambria Math" panose="02040503050406030204" pitchFamily="18" charset="0"/>
                                    </a:rPr>
                                  </m:ctrlPr>
                                </m:sSupPr>
                                <m:e>
                                  <m:r>
                                    <a:rPr kumimoji="1" lang="en-US" altLang="ja-JP" sz="2400" i="1">
                                      <a:latin typeface="Cambria Math" panose="02040503050406030204" pitchFamily="18" charset="0"/>
                                    </a:rPr>
                                    <m:t>1</m:t>
                                  </m:r>
                                </m:e>
                                <m:sup>
                                  <m:r>
                                    <a:rPr kumimoji="1" lang="en-US" altLang="ja-JP" sz="2400" b="0" i="1" smtClean="0">
                                      <a:latin typeface="Cambria Math" panose="02040503050406030204" pitchFamily="18" charset="0"/>
                                    </a:rPr>
                                    <m:t>′</m:t>
                                  </m:r>
                                </m:sup>
                              </m:sSup>
                              <m:sSup>
                                <m:sSupPr>
                                  <m:ctrlPr>
                                    <a:rPr kumimoji="1" lang="en-US" altLang="ja-JP" sz="2400" b="0" i="1" smtClean="0">
                                      <a:latin typeface="Cambria Math" panose="02040503050406030204" pitchFamily="18" charset="0"/>
                                    </a:rPr>
                                  </m:ctrlPr>
                                </m:sSupPr>
                                <m:e>
                                  <m:r>
                                    <a:rPr kumimoji="1" lang="en-US" altLang="ja-JP" sz="2400" i="1">
                                      <a:latin typeface="Cambria Math" panose="02040503050406030204" pitchFamily="18" charset="0"/>
                                    </a:rPr>
                                    <m:t>2</m:t>
                                  </m:r>
                                </m:e>
                                <m:sup>
                                  <m:r>
                                    <a:rPr kumimoji="1" lang="en-US" altLang="ja-JP" sz="2400" b="0" i="1" smtClean="0">
                                      <a:latin typeface="Cambria Math" panose="02040503050406030204" pitchFamily="18" charset="0"/>
                                    </a:rPr>
                                    <m:t>′</m:t>
                                  </m:r>
                                </m:sup>
                              </m:sSup>
                              <m:sSup>
                                <m:sSupPr>
                                  <m:ctrlPr>
                                    <a:rPr kumimoji="1" lang="en-US" altLang="ja-JP" sz="2400" b="0" i="1" smtClean="0">
                                      <a:latin typeface="Cambria Math" panose="02040503050406030204" pitchFamily="18" charset="0"/>
                                    </a:rPr>
                                  </m:ctrlPr>
                                </m:sSupPr>
                                <m:e>
                                  <m:r>
                                    <a:rPr kumimoji="1" lang="en-US" altLang="ja-JP" sz="2400" i="1">
                                      <a:latin typeface="Cambria Math" panose="02040503050406030204" pitchFamily="18" charset="0"/>
                                    </a:rPr>
                                    <m:t>3</m:t>
                                  </m:r>
                                </m:e>
                                <m:sup>
                                  <m:r>
                                    <a:rPr kumimoji="1" lang="en-US" altLang="ja-JP" sz="2400" b="0" i="1" smtClean="0">
                                      <a:latin typeface="Cambria Math" panose="02040503050406030204" pitchFamily="18" charset="0"/>
                                    </a:rPr>
                                    <m:t>′</m:t>
                                  </m:r>
                                </m:sup>
                              </m:sSup>
                              <m:r>
                                <a:rPr kumimoji="1" lang="en-US" altLang="ja-JP" sz="2400" i="1">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ja-JP" altLang="en-US" sz="2400" i="1">
                                      <a:latin typeface="Cambria Math" panose="02040503050406030204" pitchFamily="18" charset="0"/>
                                    </a:rPr>
                                    <m:t>𝜅</m:t>
                                  </m:r>
                                </m:e>
                                <m:sup>
                                  <m:r>
                                    <a:rPr kumimoji="1" lang="en-US" altLang="ja-JP" sz="2400" b="0" i="1" smtClean="0">
                                      <a:latin typeface="Cambria Math" panose="02040503050406030204" pitchFamily="18" charset="0"/>
                                    </a:rPr>
                                    <m:t>′</m:t>
                                  </m:r>
                                </m:sup>
                              </m:sSup>
                              <m:sSup>
                                <m:sSupPr>
                                  <m:ctrlPr>
                                    <a:rPr kumimoji="1" lang="en-US" altLang="ja-JP" sz="2400" b="0" i="1" smtClean="0">
                                      <a:latin typeface="Cambria Math" panose="02040503050406030204" pitchFamily="18" charset="0"/>
                                    </a:rPr>
                                  </m:ctrlPr>
                                </m:sSupPr>
                                <m:e>
                                  <m:r>
                                    <a:rPr kumimoji="1" lang="ja-JP" altLang="en-US" sz="2400" i="1">
                                      <a:latin typeface="Cambria Math" panose="02040503050406030204" pitchFamily="18" charset="0"/>
                                    </a:rPr>
                                    <m:t>𝜆</m:t>
                                  </m:r>
                                </m:e>
                                <m:sup>
                                  <m:r>
                                    <a:rPr kumimoji="1" lang="en-US" altLang="ja-JP" sz="2400" b="0" i="1" smtClean="0">
                                      <a:latin typeface="Cambria Math" panose="02040503050406030204" pitchFamily="18" charset="0"/>
                                    </a:rPr>
                                    <m:t>′</m:t>
                                  </m:r>
                                </m:sup>
                              </m:sSup>
                            </m:sup>
                          </m:sSup>
                        </m:e>
                      </m:nary>
                    </m:oMath>
                  </m:oMathPara>
                </a14:m>
                <a:endParaRPr lang="ja-JP" altLang="en-US" sz="2400" dirty="0"/>
              </a:p>
            </p:txBody>
          </p:sp>
        </mc:Choice>
        <mc:Fallback xmlns="">
          <p:sp>
            <p:nvSpPr>
              <p:cNvPr id="4" name="正方形/長方形 3">
                <a:extLst>
                  <a:ext uri="{FF2B5EF4-FFF2-40B4-BE49-F238E27FC236}">
                    <a16:creationId xmlns:a16="http://schemas.microsoft.com/office/drawing/2014/main" id="{8FDBBEAF-A4C8-4F74-A73F-4DF9248610A3}"/>
                  </a:ext>
                </a:extLst>
              </p:cNvPr>
              <p:cNvSpPr>
                <a:spLocks noRot="1" noChangeAspect="1" noMove="1" noResize="1" noEditPoints="1" noAdjustHandles="1" noChangeArrowheads="1" noChangeShapeType="1" noTextEdit="1"/>
              </p:cNvSpPr>
              <p:nvPr/>
            </p:nvSpPr>
            <p:spPr>
              <a:xfrm>
                <a:off x="1222823" y="1937923"/>
                <a:ext cx="6895990" cy="100239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42B1117E-324C-4803-A8C8-4613751995A1}"/>
                  </a:ext>
                </a:extLst>
              </p:cNvPr>
              <p:cNvSpPr/>
              <p:nvPr/>
            </p:nvSpPr>
            <p:spPr>
              <a:xfrm>
                <a:off x="963058" y="3168054"/>
                <a:ext cx="8004564" cy="10427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latin typeface="Cambria Math" panose="02040503050406030204" pitchFamily="18" charset="0"/>
                            </a:rPr>
                          </m:ctrlPr>
                        </m:sSupPr>
                        <m:e>
                          <m:acc>
                            <m:accPr>
                              <m:chr m:val="̃"/>
                              <m:ctrlPr>
                                <a:rPr kumimoji="1" lang="ja-JP" altLang="en-US" sz="2400" i="1">
                                  <a:latin typeface="Cambria Math" panose="02040503050406030204" pitchFamily="18" charset="0"/>
                                </a:rPr>
                              </m:ctrlPr>
                            </m:accPr>
                            <m:e>
                              <m:r>
                                <a:rPr kumimoji="1" lang="en-US" altLang="ja-JP" sz="2400" i="1">
                                  <a:latin typeface="Cambria Math" panose="02040503050406030204" pitchFamily="18" charset="0"/>
                                </a:rPr>
                                <m:t>𝑓</m:t>
                              </m:r>
                            </m:e>
                          </m:acc>
                        </m:e>
                        <m:sup>
                          <m:r>
                            <a:rPr kumimoji="1" lang="ja-JP" altLang="en-US" sz="2400" i="1">
                              <a:latin typeface="Cambria Math" panose="02040503050406030204" pitchFamily="18" charset="0"/>
                            </a:rPr>
                            <m:t>𝜇</m:t>
                          </m:r>
                        </m:sup>
                      </m:sSup>
                      <m:r>
                        <a:rPr kumimoji="1" lang="en-US" altLang="ja-JP" sz="2400" b="0" i="1" smtClean="0">
                          <a:latin typeface="Cambria Math" panose="02040503050406030204" pitchFamily="18" charset="0"/>
                        </a:rPr>
                        <m:t>=</m:t>
                      </m:r>
                      <m:nary>
                        <m:naryPr>
                          <m:chr m:val="∑"/>
                          <m:supHide m:val="on"/>
                          <m:ctrlPr>
                            <a:rPr kumimoji="1" lang="en-US" altLang="ja-JP" sz="2400" i="1">
                              <a:latin typeface="Cambria Math" panose="02040503050406030204" pitchFamily="18" charset="0"/>
                            </a:rPr>
                          </m:ctrlPr>
                        </m:naryPr>
                        <m:sub>
                          <m:r>
                            <m:rPr>
                              <m:brk m:alnAt="7"/>
                            </m:rPr>
                            <a:rPr kumimoji="1" lang="en-US" altLang="ja-JP" sz="2400" i="1">
                              <a:latin typeface="Cambria Math" panose="02040503050406030204" pitchFamily="18" charset="0"/>
                            </a:rPr>
                            <m:t>1</m:t>
                          </m:r>
                          <m:r>
                            <a:rPr kumimoji="1" lang="en-US" altLang="ja-JP" sz="2400" i="1">
                              <a:latin typeface="Cambria Math" panose="02040503050406030204" pitchFamily="18" charset="0"/>
                              <a:ea typeface="Cambria Math" panose="02040503050406030204" pitchFamily="18" charset="0"/>
                            </a:rPr>
                            <m:t>≤</m:t>
                          </m:r>
                          <m:sSup>
                            <m:sSupPr>
                              <m:ctrlPr>
                                <a:rPr kumimoji="1" lang="en-US" altLang="ja-JP" sz="2400" b="0" i="1" smtClean="0">
                                  <a:latin typeface="Cambria Math" panose="02040503050406030204" pitchFamily="18" charset="0"/>
                                  <a:ea typeface="Cambria Math" panose="02040503050406030204" pitchFamily="18" charset="0"/>
                                </a:rPr>
                              </m:ctrlPr>
                            </m:sSupPr>
                            <m:e>
                              <m:r>
                                <a:rPr kumimoji="1" lang="ja-JP" altLang="en-US" sz="2400" i="1" smtClean="0">
                                  <a:latin typeface="Cambria Math" panose="02040503050406030204" pitchFamily="18" charset="0"/>
                                  <a:ea typeface="Cambria Math" panose="02040503050406030204" pitchFamily="18" charset="0"/>
                                </a:rPr>
                                <m:t>𝜇</m:t>
                              </m:r>
                            </m:e>
                            <m:sup>
                              <m:r>
                                <a:rPr kumimoji="1" lang="en-US" altLang="ja-JP" sz="2400" b="0" i="1" smtClean="0">
                                  <a:latin typeface="Cambria Math" panose="02040503050406030204" pitchFamily="18" charset="0"/>
                                  <a:ea typeface="Cambria Math" panose="02040503050406030204" pitchFamily="18" charset="0"/>
                                </a:rPr>
                                <m:t>′</m:t>
                              </m:r>
                            </m:sup>
                          </m:sSup>
                          <m:r>
                            <a:rPr kumimoji="1" lang="ja-JP" altLang="en-US" sz="240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3</m:t>
                          </m:r>
                        </m:sub>
                        <m:sup/>
                        <m:e>
                          <m:sSup>
                            <m:sSupPr>
                              <m:ctrlPr>
                                <a:rPr kumimoji="1" lang="en-US" altLang="ja-JP" sz="2400" b="0" i="1" smtClean="0">
                                  <a:latin typeface="Cambria Math" panose="02040503050406030204" pitchFamily="18" charset="0"/>
                                  <a:ea typeface="Cambria Math" panose="02040503050406030204" pitchFamily="18" charset="0"/>
                                </a:rPr>
                              </m:ctrlPr>
                            </m:sSupPr>
                            <m:e>
                              <m:d>
                                <m:dPr>
                                  <m:ctrlPr>
                                    <a:rPr kumimoji="1" lang="en-US" altLang="ja-JP" sz="2400" b="0" i="1" smtClean="0">
                                      <a:latin typeface="Cambria Math" panose="02040503050406030204" pitchFamily="18" charset="0"/>
                                      <a:ea typeface="Cambria Math" panose="02040503050406030204" pitchFamily="18" charset="0"/>
                                    </a:rPr>
                                  </m:ctrlPr>
                                </m:dPr>
                                <m:e>
                                  <m:r>
                                    <a:rPr kumimoji="1" lang="en-US" altLang="ja-JP" sz="2400" b="0" i="1" smtClean="0">
                                      <a:latin typeface="Cambria Math" panose="02040503050406030204" pitchFamily="18" charset="0"/>
                                      <a:ea typeface="Cambria Math" panose="02040503050406030204" pitchFamily="18" charset="0"/>
                                    </a:rPr>
                                    <m:t>−1</m:t>
                                  </m:r>
                                </m:e>
                              </m:d>
                            </m:e>
                            <m:sup>
                              <m:r>
                                <a:rPr kumimoji="1" lang="ja-JP" altLang="en-US" sz="2400" b="0" i="1" smtClean="0">
                                  <a:latin typeface="Cambria Math" panose="02040503050406030204" pitchFamily="18" charset="0"/>
                                  <a:ea typeface="Cambria Math" panose="02040503050406030204" pitchFamily="18" charset="0"/>
                                </a:rPr>
                                <m:t>𝜇</m:t>
                              </m:r>
                              <m:r>
                                <a:rPr kumimoji="1" lang="en-US" altLang="ja-JP" sz="2400" b="0" i="1" smtClean="0">
                                  <a:latin typeface="Cambria Math" panose="02040503050406030204" pitchFamily="18" charset="0"/>
                                  <a:ea typeface="Cambria Math" panose="02040503050406030204" pitchFamily="18" charset="0"/>
                                </a:rPr>
                                <m:t>+</m:t>
                              </m:r>
                              <m:sSup>
                                <m:sSupPr>
                                  <m:ctrlPr>
                                    <a:rPr kumimoji="1" lang="en-US" altLang="ja-JP" sz="2400" b="0" i="1" smtClean="0">
                                      <a:latin typeface="Cambria Math" panose="02040503050406030204" pitchFamily="18" charset="0"/>
                                      <a:ea typeface="Cambria Math" panose="02040503050406030204" pitchFamily="18" charset="0"/>
                                    </a:rPr>
                                  </m:ctrlPr>
                                </m:sSupPr>
                                <m:e>
                                  <m:r>
                                    <a:rPr kumimoji="1" lang="ja-JP" altLang="en-US" sz="2400" b="0" i="1" smtClean="0">
                                      <a:latin typeface="Cambria Math" panose="02040503050406030204" pitchFamily="18" charset="0"/>
                                      <a:ea typeface="Cambria Math" panose="02040503050406030204" pitchFamily="18" charset="0"/>
                                    </a:rPr>
                                    <m:t>𝜇</m:t>
                                  </m:r>
                                </m:e>
                                <m:sup>
                                  <m:r>
                                    <a:rPr kumimoji="1" lang="en-US" altLang="ja-JP" sz="2400" b="0" i="1" smtClean="0">
                                      <a:latin typeface="Cambria Math" panose="02040503050406030204" pitchFamily="18" charset="0"/>
                                      <a:ea typeface="Cambria Math" panose="02040503050406030204" pitchFamily="18" charset="0"/>
                                    </a:rPr>
                                    <m:t>′</m:t>
                                  </m:r>
                                </m:sup>
                              </m:sSup>
                            </m:sup>
                          </m:sSup>
                          <m:d>
                            <m:dPr>
                              <m:ctrlPr>
                                <a:rPr kumimoji="1" lang="en-US" altLang="ja-JP" sz="2400" i="1" smtClean="0">
                                  <a:latin typeface="Cambria Math" panose="02040503050406030204" pitchFamily="18" charset="0"/>
                                  <a:ea typeface="Cambria Math" panose="02040503050406030204" pitchFamily="18" charset="0"/>
                                </a:rPr>
                              </m:ctrlPr>
                            </m:dPr>
                            <m:e>
                              <m:r>
                                <m:rPr>
                                  <m:nor/>
                                </m:rPr>
                                <a:rPr kumimoji="1" lang="ja-JP" altLang="en-US" sz="2400" dirty="0">
                                  <a:latin typeface="Cambria Math" panose="02040503050406030204" pitchFamily="18" charset="0"/>
                                </a:rPr>
                                <m:t>行列</m:t>
                              </m:r>
                              <m:r>
                                <a:rPr kumimoji="1" lang="en-US" altLang="ja-JP" sz="2400" b="0" i="1" dirty="0" smtClean="0">
                                  <a:latin typeface="Cambria Math" panose="02040503050406030204" pitchFamily="18" charset="0"/>
                                </a:rPr>
                                <m:t>𝐴</m:t>
                              </m:r>
                              <m:r>
                                <a:rPr kumimoji="1" lang="en-US" altLang="ja-JP" sz="2400" b="0" i="1" dirty="0" smtClean="0">
                                  <a:latin typeface="Cambria Math" panose="02040503050406030204" pitchFamily="18" charset="0"/>
                                </a:rPr>
                                <m:t>=</m:t>
                              </m:r>
                              <m:d>
                                <m:dPr>
                                  <m:ctrlPr>
                                    <a:rPr kumimoji="1" lang="en-US" altLang="ja-JP" sz="2400" i="1">
                                      <a:latin typeface="Cambria Math" panose="02040503050406030204" pitchFamily="18" charset="0"/>
                                    </a:rPr>
                                  </m:ctrlPr>
                                </m:dPr>
                                <m:e>
                                  <m:sSubSup>
                                    <m:sSubSupPr>
                                      <m:ctrlPr>
                                        <a:rPr kumimoji="1" lang="en-US" altLang="ja-JP" sz="2400" i="1">
                                          <a:latin typeface="Cambria Math" panose="02040503050406030204" pitchFamily="18" charset="0"/>
                                        </a:rPr>
                                      </m:ctrlPr>
                                    </m:sSubSupPr>
                                    <m:e>
                                      <m:r>
                                        <a:rPr kumimoji="1" lang="en-US" altLang="ja-JP" sz="2400" i="1">
                                          <a:latin typeface="Cambria Math" panose="02040503050406030204" pitchFamily="18" charset="0"/>
                                        </a:rPr>
                                        <m:t>𝐴</m:t>
                                      </m:r>
                                    </m:e>
                                    <m:sub>
                                      <m:r>
                                        <a:rPr kumimoji="1" lang="ja-JP" altLang="en-US" sz="2400" i="1">
                                          <a:latin typeface="Cambria Math" panose="02040503050406030204" pitchFamily="18" charset="0"/>
                                        </a:rPr>
                                        <m:t>𝜅</m:t>
                                      </m:r>
                                    </m:sub>
                                    <m:sup>
                                      <m:sSup>
                                        <m:sSupPr>
                                          <m:ctrlPr>
                                            <a:rPr kumimoji="1" lang="en-US" altLang="ja-JP" sz="2400" i="1">
                                              <a:latin typeface="Cambria Math" panose="02040503050406030204" pitchFamily="18" charset="0"/>
                                            </a:rPr>
                                          </m:ctrlPr>
                                        </m:sSupPr>
                                        <m:e>
                                          <m:r>
                                            <a:rPr kumimoji="1" lang="ja-JP" altLang="en-US" sz="2400" i="1">
                                              <a:latin typeface="Cambria Math" panose="02040503050406030204" pitchFamily="18" charset="0"/>
                                            </a:rPr>
                                            <m:t>𝜅</m:t>
                                          </m:r>
                                        </m:e>
                                        <m:sup>
                                          <m:r>
                                            <a:rPr kumimoji="1" lang="en-US" altLang="ja-JP" sz="2400" i="1">
                                              <a:latin typeface="Cambria Math" panose="02040503050406030204" pitchFamily="18" charset="0"/>
                                            </a:rPr>
                                            <m:t>′</m:t>
                                          </m:r>
                                        </m:sup>
                                      </m:sSup>
                                    </m:sup>
                                  </m:sSubSup>
                                </m:e>
                              </m:d>
                              <m:r>
                                <a:rPr kumimoji="1" lang="ja-JP" altLang="en-US" sz="2400" i="1">
                                  <a:latin typeface="Cambria Math" panose="02040503050406030204" pitchFamily="18" charset="0"/>
                                </a:rPr>
                                <m:t>の</m:t>
                              </m:r>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ja-JP" altLang="en-US" sz="2400" i="1">
                                      <a:latin typeface="Cambria Math" panose="02040503050406030204" pitchFamily="18" charset="0"/>
                                    </a:rPr>
                                    <m:t>𝜇</m:t>
                                  </m:r>
                                </m:e>
                                <m:sup>
                                  <m:r>
                                    <a:rPr kumimoji="1" lang="en-US" altLang="ja-JP" sz="2400" i="1">
                                      <a:latin typeface="Cambria Math" panose="02040503050406030204" pitchFamily="18" charset="0"/>
                                    </a:rPr>
                                    <m:t>′</m:t>
                                  </m:r>
                                </m:sup>
                              </m:sSup>
                              <m:r>
                                <a:rPr kumimoji="1" lang="en-US" altLang="ja-JP" sz="2400" i="1">
                                  <a:latin typeface="Cambria Math" panose="02040503050406030204" pitchFamily="18" charset="0"/>
                                </a:rPr>
                                <m:t>,</m:t>
                              </m:r>
                              <m:r>
                                <a:rPr kumimoji="1" lang="ja-JP" altLang="en-US" sz="2400" i="1">
                                  <a:latin typeface="Cambria Math" panose="02040503050406030204" pitchFamily="18" charset="0"/>
                                </a:rPr>
                                <m:t>𝜇</m:t>
                              </m:r>
                              <m:r>
                                <a:rPr kumimoji="1" lang="en-US" altLang="ja-JP" sz="2400" i="1">
                                  <a:latin typeface="Cambria Math" panose="02040503050406030204" pitchFamily="18" charset="0"/>
                                </a:rPr>
                                <m:t>)</m:t>
                              </m:r>
                              <m:r>
                                <m:rPr>
                                  <m:nor/>
                                </m:rPr>
                                <a:rPr kumimoji="1" lang="en-US" altLang="ja-JP" sz="2400" dirty="0">
                                  <a:latin typeface="Cambria Math" panose="02040503050406030204" pitchFamily="18" charset="0"/>
                                </a:rPr>
                                <m:t>−</m:t>
                              </m:r>
                              <m:r>
                                <m:rPr>
                                  <m:nor/>
                                </m:rPr>
                                <a:rPr kumimoji="1" lang="ja-JP" altLang="en-US" sz="2400" dirty="0">
                                  <a:latin typeface="Cambria Math" panose="02040503050406030204" pitchFamily="18" charset="0"/>
                                </a:rPr>
                                <m:t>余因子</m:t>
                              </m:r>
                              <m:r>
                                <m:rPr>
                                  <m:nor/>
                                </m:rPr>
                                <a:rPr kumimoji="1" lang="ja-JP" altLang="en-US" sz="2400" dirty="0">
                                  <a:latin typeface="Cambria Math" panose="02040503050406030204" pitchFamily="18" charset="0"/>
                                </a:rPr>
                                <m:t> </m:t>
                              </m:r>
                            </m:e>
                          </m:d>
                          <m:sSup>
                            <m:sSupPr>
                              <m:ctrlPr>
                                <a:rPr kumimoji="1" lang="en-US" altLang="ja-JP" sz="2400" i="1">
                                  <a:latin typeface="Cambria Math" panose="02040503050406030204" pitchFamily="18" charset="0"/>
                                </a:rPr>
                              </m:ctrlPr>
                            </m:sSupPr>
                            <m:e>
                              <m:acc>
                                <m:accPr>
                                  <m:chr m:val="̃"/>
                                  <m:ctrlPr>
                                    <a:rPr kumimoji="1" lang="ja-JP" altLang="en-US" sz="2400" i="1">
                                      <a:latin typeface="Cambria Math" panose="02040503050406030204" pitchFamily="18" charset="0"/>
                                    </a:rPr>
                                  </m:ctrlPr>
                                </m:accPr>
                                <m:e>
                                  <m:r>
                                    <a:rPr kumimoji="1" lang="en-US" altLang="ja-JP" sz="2400" i="1">
                                      <a:latin typeface="Cambria Math" panose="02040503050406030204" pitchFamily="18" charset="0"/>
                                    </a:rPr>
                                    <m:t>𝑓</m:t>
                                  </m:r>
                                </m:e>
                              </m:acc>
                            </m:e>
                            <m:sup>
                              <m:sSup>
                                <m:sSupPr>
                                  <m:ctrlPr>
                                    <a:rPr kumimoji="1" lang="en-US" altLang="ja-JP" sz="2400" i="1">
                                      <a:latin typeface="Cambria Math" panose="02040503050406030204" pitchFamily="18" charset="0"/>
                                      <a:ea typeface="Cambria Math" panose="02040503050406030204" pitchFamily="18" charset="0"/>
                                    </a:rPr>
                                  </m:ctrlPr>
                                </m:sSupPr>
                                <m:e>
                                  <m:r>
                                    <a:rPr kumimoji="1" lang="ja-JP" altLang="en-US" sz="2400" i="1">
                                      <a:latin typeface="Cambria Math" panose="02040503050406030204" pitchFamily="18" charset="0"/>
                                      <a:ea typeface="Cambria Math" panose="02040503050406030204" pitchFamily="18" charset="0"/>
                                    </a:rPr>
                                    <m:t>𝜇</m:t>
                                  </m:r>
                                </m:e>
                                <m:sup>
                                  <m:r>
                                    <a:rPr kumimoji="1" lang="en-US" altLang="ja-JP" sz="2400" i="1">
                                      <a:latin typeface="Cambria Math" panose="02040503050406030204" pitchFamily="18" charset="0"/>
                                      <a:ea typeface="Cambria Math" panose="02040503050406030204" pitchFamily="18" charset="0"/>
                                    </a:rPr>
                                    <m:t>′</m:t>
                                  </m:r>
                                </m:sup>
                              </m:sSup>
                            </m:sup>
                          </m:sSup>
                        </m:e>
                      </m:nary>
                    </m:oMath>
                  </m:oMathPara>
                </a14:m>
                <a:endParaRPr lang="ja-JP" altLang="en-US" sz="2400" dirty="0"/>
              </a:p>
            </p:txBody>
          </p:sp>
        </mc:Choice>
        <mc:Fallback xmlns="">
          <p:sp>
            <p:nvSpPr>
              <p:cNvPr id="6" name="正方形/長方形 5">
                <a:extLst>
                  <a:ext uri="{FF2B5EF4-FFF2-40B4-BE49-F238E27FC236}">
                    <a16:creationId xmlns:a16="http://schemas.microsoft.com/office/drawing/2014/main" id="{42B1117E-324C-4803-A8C8-4613751995A1}"/>
                  </a:ext>
                </a:extLst>
              </p:cNvPr>
              <p:cNvSpPr>
                <a:spLocks noRot="1" noChangeAspect="1" noMove="1" noResize="1" noEditPoints="1" noAdjustHandles="1" noChangeArrowheads="1" noChangeShapeType="1" noTextEdit="1"/>
              </p:cNvSpPr>
              <p:nvPr/>
            </p:nvSpPr>
            <p:spPr>
              <a:xfrm>
                <a:off x="963058" y="3168054"/>
                <a:ext cx="8004564" cy="104278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CB39F12-FCC9-42A9-950C-DD58D791CDAB}"/>
                  </a:ext>
                </a:extLst>
              </p:cNvPr>
              <p:cNvSpPr txBox="1"/>
              <p:nvPr/>
            </p:nvSpPr>
            <p:spPr>
              <a:xfrm>
                <a:off x="1424769" y="5639014"/>
                <a:ext cx="6492098" cy="599908"/>
              </a:xfrm>
              <a:prstGeom prst="rect">
                <a:avLst/>
              </a:prstGeom>
              <a:noFill/>
            </p:spPr>
            <p:txBody>
              <a:bodyPr wrap="none" lIns="0" tIns="0" rIns="0" bIns="0" rtlCol="0">
                <a:spAutoFit/>
              </a:bodyPr>
              <a:lstStyle/>
              <a:p>
                <a:pPr>
                  <a:lnSpc>
                    <a:spcPct val="150000"/>
                  </a:lnSpc>
                </a:pPr>
                <a14:m>
                  <m:oMath xmlns:m="http://schemas.openxmlformats.org/officeDocument/2006/math">
                    <m:sSup>
                      <m:sSupPr>
                        <m:ctrlPr>
                          <a:rPr kumimoji="1" lang="en-US" altLang="ja-JP" sz="2000" i="1">
                            <a:latin typeface="Cambria Math" panose="02040503050406030204" pitchFamily="18" charset="0"/>
                          </a:rPr>
                        </m:ctrlPr>
                      </m:sSupPr>
                      <m:e>
                        <m:acc>
                          <m:accPr>
                            <m:chr m:val="̃"/>
                            <m:ctrlPr>
                              <a:rPr kumimoji="1" lang="ja-JP" altLang="en-US" sz="2000" i="1">
                                <a:latin typeface="Cambria Math" panose="02040503050406030204" pitchFamily="18" charset="0"/>
                              </a:rPr>
                            </m:ctrlPr>
                          </m:accPr>
                          <m:e>
                            <m:r>
                              <a:rPr kumimoji="1" lang="en-US" altLang="ja-JP" sz="2000" i="1">
                                <a:latin typeface="Cambria Math" panose="02040503050406030204" pitchFamily="18" charset="0"/>
                              </a:rPr>
                              <m:t>𝑓</m:t>
                            </m:r>
                          </m:e>
                        </m:acc>
                      </m:e>
                      <m:sup>
                        <m:r>
                          <a:rPr kumimoji="1" lang="ja-JP" altLang="en-US" sz="2000" i="1">
                            <a:latin typeface="Cambria Math" panose="02040503050406030204" pitchFamily="18" charset="0"/>
                          </a:rPr>
                          <m:t>𝜇</m:t>
                        </m:r>
                      </m:sup>
                    </m:sSup>
                  </m:oMath>
                </a14:m>
                <a:r>
                  <a:rPr kumimoji="1" lang="ja-JP" altLang="en-US" sz="2000" b="0" dirty="0">
                    <a:latin typeface="Cambria Math" panose="02040503050406030204" pitchFamily="18" charset="0"/>
                  </a:rPr>
                  <a:t>は反変ベクトルに似ているが，</a:t>
                </a:r>
                <a:r>
                  <a:rPr kumimoji="1" lang="en-US" altLang="ja-JP" sz="2000" dirty="0"/>
                  <a:t> </a:t>
                </a:r>
                <a14:m>
                  <m:oMath xmlns:m="http://schemas.openxmlformats.org/officeDocument/2006/math">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1</m:t>
                        </m:r>
                      </m:num>
                      <m:den>
                        <m:func>
                          <m:funcPr>
                            <m:ctrlPr>
                              <a:rPr kumimoji="1" lang="en-US" altLang="ja-JP" sz="2000" i="1">
                                <a:latin typeface="Cambria Math" panose="02040503050406030204" pitchFamily="18" charset="0"/>
                              </a:rPr>
                            </m:ctrlPr>
                          </m:funcPr>
                          <m:fName>
                            <m:r>
                              <m:rPr>
                                <m:sty m:val="p"/>
                              </m:rPr>
                              <a:rPr kumimoji="1" lang="en-US" altLang="ja-JP" sz="2000">
                                <a:latin typeface="Cambria Math" panose="02040503050406030204" pitchFamily="18" charset="0"/>
                              </a:rPr>
                              <m:t>det</m:t>
                            </m:r>
                          </m:fName>
                          <m:e>
                            <m:r>
                              <a:rPr kumimoji="1" lang="en-US" altLang="ja-JP" sz="2000" i="1">
                                <a:latin typeface="Cambria Math" panose="02040503050406030204" pitchFamily="18" charset="0"/>
                              </a:rPr>
                              <m:t>𝐴</m:t>
                            </m:r>
                          </m:e>
                        </m:func>
                      </m:den>
                    </m:f>
                    <m:r>
                      <a:rPr kumimoji="1" lang="ja-JP" altLang="en-US" sz="2000" i="1" smtClean="0">
                        <a:latin typeface="Cambria Math" panose="02040503050406030204" pitchFamily="18" charset="0"/>
                      </a:rPr>
                      <m:t>が</m:t>
                    </m:r>
                  </m:oMath>
                </a14:m>
                <a:r>
                  <a:rPr kumimoji="1" lang="ja-JP" altLang="en-US" sz="2000" b="0" dirty="0">
                    <a:latin typeface="Cambria Math" panose="02040503050406030204" pitchFamily="18" charset="0"/>
                  </a:rPr>
                  <a:t>かかっている．</a:t>
                </a:r>
              </a:p>
            </p:txBody>
          </p:sp>
        </mc:Choice>
        <mc:Fallback xmlns="">
          <p:sp>
            <p:nvSpPr>
              <p:cNvPr id="9" name="テキスト ボックス 8">
                <a:extLst>
                  <a:ext uri="{FF2B5EF4-FFF2-40B4-BE49-F238E27FC236}">
                    <a16:creationId xmlns:a16="http://schemas.microsoft.com/office/drawing/2014/main" id="{0CB39F12-FCC9-42A9-950C-DD58D791CDAB}"/>
                  </a:ext>
                </a:extLst>
              </p:cNvPr>
              <p:cNvSpPr txBox="1">
                <a:spLocks noRot="1" noChangeAspect="1" noMove="1" noResize="1" noEditPoints="1" noAdjustHandles="1" noChangeArrowheads="1" noChangeShapeType="1" noTextEdit="1"/>
              </p:cNvSpPr>
              <p:nvPr/>
            </p:nvSpPr>
            <p:spPr>
              <a:xfrm>
                <a:off x="1424769" y="5639014"/>
                <a:ext cx="6492098" cy="599908"/>
              </a:xfrm>
              <a:prstGeom prst="rect">
                <a:avLst/>
              </a:prstGeom>
              <a:blipFill>
                <a:blip r:embed="rId7"/>
                <a:stretch>
                  <a:fillRect l="-1878" r="-1596" b="-16327"/>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2CFBF54A-A6A3-4984-97F0-6E14C22F399E}"/>
              </a:ext>
            </a:extLst>
          </p:cNvPr>
          <p:cNvGrpSpPr/>
          <p:nvPr/>
        </p:nvGrpSpPr>
        <p:grpSpPr>
          <a:xfrm>
            <a:off x="1734578" y="4023211"/>
            <a:ext cx="7360749" cy="1442869"/>
            <a:chOff x="1734578" y="4023211"/>
            <a:chExt cx="7360749" cy="1442869"/>
          </a:xfrm>
        </p:grpSpPr>
        <p:sp>
          <p:nvSpPr>
            <p:cNvPr id="11" name="正方形/長方形 10">
              <a:extLst>
                <a:ext uri="{FF2B5EF4-FFF2-40B4-BE49-F238E27FC236}">
                  <a16:creationId xmlns:a16="http://schemas.microsoft.com/office/drawing/2014/main" id="{709F8888-B9F3-471C-9BFA-345ADEE4E27F}"/>
                </a:ext>
              </a:extLst>
            </p:cNvPr>
            <p:cNvSpPr/>
            <p:nvPr/>
          </p:nvSpPr>
          <p:spPr>
            <a:xfrm>
              <a:off x="1734578" y="4485374"/>
              <a:ext cx="3792462" cy="98070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0FC9E11-339B-4866-882E-5466DA899BA4}"/>
                    </a:ext>
                  </a:extLst>
                </p:cNvPr>
                <p:cNvSpPr txBox="1"/>
                <p:nvPr/>
              </p:nvSpPr>
              <p:spPr>
                <a:xfrm>
                  <a:off x="1896946" y="4693920"/>
                  <a:ext cx="3248518" cy="554191"/>
                </a:xfrm>
                <a:prstGeom prst="rect">
                  <a:avLst/>
                </a:prstGeom>
                <a:noFill/>
              </p:spPr>
              <p:txBody>
                <a:bodyPr wrap="none" lIns="0" tIns="0" rIns="0" bIns="0" rtlCol="0">
                  <a:spAutoFit/>
                </a:bodyPr>
                <a:lstStyle/>
                <a:p>
                  <a:r>
                    <a:rPr kumimoji="1" lang="ja-JP" altLang="en-US" sz="2400" dirty="0">
                      <a:latin typeface="Cambria Math" panose="02040503050406030204" pitchFamily="18" charset="0"/>
                    </a:rPr>
                    <a:t>変換則</a:t>
                  </a:r>
                  <a14:m>
                    <m:oMath xmlns:m="http://schemas.openxmlformats.org/officeDocument/2006/math">
                      <m:r>
                        <a:rPr kumimoji="1" lang="en-US" altLang="ja-JP" sz="2400" b="0" i="0" smtClean="0">
                          <a:latin typeface="Cambria Math" panose="02040503050406030204" pitchFamily="18" charset="0"/>
                        </a:rPr>
                        <m:t>: </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det</m:t>
                              </m:r>
                            </m:fName>
                            <m:e>
                              <m:r>
                                <a:rPr kumimoji="1" lang="en-US" altLang="ja-JP" sz="2400" b="0" i="1" smtClean="0">
                                  <a:latin typeface="Cambria Math" panose="02040503050406030204" pitchFamily="18" charset="0"/>
                                </a:rPr>
                                <m:t>𝐴</m:t>
                              </m:r>
                            </m:e>
                          </m:func>
                        </m:den>
                      </m:f>
                      <m:sSubSup>
                        <m:sSubSupPr>
                          <m:ctrlPr>
                            <a:rPr kumimoji="1" lang="en-US" altLang="ja-JP" sz="2400" i="1">
                              <a:latin typeface="Cambria Math" panose="02040503050406030204" pitchFamily="18" charset="0"/>
                            </a:rPr>
                          </m:ctrlPr>
                        </m:sSubSupPr>
                        <m:e>
                          <m:r>
                            <a:rPr kumimoji="1" lang="en-US" altLang="ja-JP" sz="2400" i="1">
                              <a:latin typeface="Cambria Math" panose="02040503050406030204" pitchFamily="18" charset="0"/>
                            </a:rPr>
                            <m:t>𝐴</m:t>
                          </m:r>
                        </m:e>
                        <m:sub>
                          <m:r>
                            <a:rPr kumimoji="1" lang="ja-JP" altLang="en-US" sz="2400" i="1" smtClean="0">
                              <a:latin typeface="Cambria Math" panose="02040503050406030204" pitchFamily="18" charset="0"/>
                            </a:rPr>
                            <m:t>𝜇</m:t>
                          </m:r>
                        </m:sub>
                        <m:sup>
                          <m:sSup>
                            <m:sSupPr>
                              <m:ctrlPr>
                                <a:rPr kumimoji="1" lang="en-US" altLang="ja-JP" sz="2400" i="1">
                                  <a:latin typeface="Cambria Math" panose="02040503050406030204" pitchFamily="18" charset="0"/>
                                </a:rPr>
                              </m:ctrlPr>
                            </m:sSupPr>
                            <m:e>
                              <m:r>
                                <a:rPr kumimoji="1" lang="ja-JP" altLang="en-US" sz="2400" i="1" smtClean="0">
                                  <a:latin typeface="Cambria Math" panose="02040503050406030204" pitchFamily="18" charset="0"/>
                                </a:rPr>
                                <m:t>𝜇</m:t>
                              </m:r>
                            </m:e>
                            <m:sup>
                              <m:r>
                                <a:rPr kumimoji="1" lang="en-US" altLang="ja-JP" sz="2400" i="1">
                                  <a:latin typeface="Cambria Math" panose="02040503050406030204" pitchFamily="18" charset="0"/>
                                </a:rPr>
                                <m:t>′</m:t>
                              </m:r>
                            </m:sup>
                          </m:sSup>
                        </m:sup>
                      </m:sSubSup>
                      <m:sSup>
                        <m:sSupPr>
                          <m:ctrlPr>
                            <a:rPr kumimoji="1" lang="en-US" altLang="ja-JP" sz="2400" i="1">
                              <a:latin typeface="Cambria Math" panose="02040503050406030204" pitchFamily="18" charset="0"/>
                            </a:rPr>
                          </m:ctrlPr>
                        </m:sSupPr>
                        <m:e>
                          <m:acc>
                            <m:accPr>
                              <m:chr m:val="̃"/>
                              <m:ctrlPr>
                                <a:rPr kumimoji="1" lang="ja-JP" altLang="en-US" sz="2400" i="1">
                                  <a:latin typeface="Cambria Math" panose="02040503050406030204" pitchFamily="18" charset="0"/>
                                </a:rPr>
                              </m:ctrlPr>
                            </m:accPr>
                            <m:e>
                              <m:r>
                                <a:rPr kumimoji="1" lang="en-US" altLang="ja-JP" sz="2400" i="1">
                                  <a:latin typeface="Cambria Math" panose="02040503050406030204" pitchFamily="18" charset="0"/>
                                </a:rPr>
                                <m:t>𝑓</m:t>
                              </m:r>
                            </m:e>
                          </m:acc>
                        </m:e>
                        <m:sup>
                          <m:r>
                            <a:rPr kumimoji="1" lang="ja-JP" altLang="en-US" sz="2400" i="1">
                              <a:latin typeface="Cambria Math" panose="02040503050406030204" pitchFamily="18" charset="0"/>
                            </a:rPr>
                            <m:t>𝜇</m:t>
                          </m:r>
                        </m:sup>
                      </m:sSup>
                    </m:oMath>
                  </a14:m>
                  <a:r>
                    <a:rPr kumimoji="1" lang="en-US" altLang="ja-JP" sz="2400" b="0" dirty="0">
                      <a:latin typeface="Cambria Math" panose="02040503050406030204" pitchFamily="18" charset="0"/>
                    </a:rPr>
                    <a:t>=</a:t>
                  </a:r>
                  <a:r>
                    <a:rPr kumimoji="1" lang="en-US" altLang="ja-JP" sz="2400" dirty="0"/>
                    <a:t> </a:t>
                  </a:r>
                  <a14:m>
                    <m:oMath xmlns:m="http://schemas.openxmlformats.org/officeDocument/2006/math">
                      <m:sSup>
                        <m:sSupPr>
                          <m:ctrlPr>
                            <a:rPr kumimoji="1" lang="en-US" altLang="ja-JP" sz="2400" i="1">
                              <a:latin typeface="Cambria Math" panose="02040503050406030204" pitchFamily="18" charset="0"/>
                            </a:rPr>
                          </m:ctrlPr>
                        </m:sSupPr>
                        <m:e>
                          <m:acc>
                            <m:accPr>
                              <m:chr m:val="̃"/>
                              <m:ctrlPr>
                                <a:rPr kumimoji="1" lang="ja-JP" altLang="en-US" sz="2400" i="1">
                                  <a:latin typeface="Cambria Math" panose="02040503050406030204" pitchFamily="18" charset="0"/>
                                </a:rPr>
                              </m:ctrlPr>
                            </m:accPr>
                            <m:e>
                              <m:r>
                                <a:rPr kumimoji="1" lang="en-US" altLang="ja-JP" sz="2400" i="1">
                                  <a:latin typeface="Cambria Math" panose="02040503050406030204" pitchFamily="18" charset="0"/>
                                </a:rPr>
                                <m:t>𝑓</m:t>
                              </m:r>
                            </m:e>
                          </m:acc>
                        </m:e>
                        <m:sup>
                          <m:sSup>
                            <m:sSupPr>
                              <m:ctrlPr>
                                <a:rPr kumimoji="1" lang="en-US" altLang="ja-JP" sz="2400" i="1">
                                  <a:latin typeface="Cambria Math" panose="02040503050406030204" pitchFamily="18" charset="0"/>
                                  <a:ea typeface="Cambria Math" panose="02040503050406030204" pitchFamily="18" charset="0"/>
                                </a:rPr>
                              </m:ctrlPr>
                            </m:sSupPr>
                            <m:e>
                              <m:r>
                                <a:rPr kumimoji="1" lang="ja-JP" altLang="en-US" sz="2400" i="1">
                                  <a:latin typeface="Cambria Math" panose="02040503050406030204" pitchFamily="18" charset="0"/>
                                  <a:ea typeface="Cambria Math" panose="02040503050406030204" pitchFamily="18" charset="0"/>
                                </a:rPr>
                                <m:t>𝜇</m:t>
                              </m:r>
                            </m:e>
                            <m:sup>
                              <m:r>
                                <a:rPr kumimoji="1" lang="en-US" altLang="ja-JP" sz="2400" i="1">
                                  <a:latin typeface="Cambria Math" panose="02040503050406030204" pitchFamily="18" charset="0"/>
                                  <a:ea typeface="Cambria Math" panose="02040503050406030204" pitchFamily="18" charset="0"/>
                                </a:rPr>
                                <m:t>′</m:t>
                              </m:r>
                            </m:sup>
                          </m:sSup>
                        </m:sup>
                      </m:sSup>
                    </m:oMath>
                  </a14:m>
                  <a:endParaRPr kumimoji="1" lang="ja-JP" altLang="en-US" sz="2400" b="0" dirty="0">
                    <a:latin typeface="Cambria Math" panose="02040503050406030204" pitchFamily="18" charset="0"/>
                  </a:endParaRPr>
                </a:p>
              </p:txBody>
            </p:sp>
          </mc:Choice>
          <mc:Fallback xmlns="">
            <p:sp>
              <p:nvSpPr>
                <p:cNvPr id="7" name="テキスト ボックス 6">
                  <a:extLst>
                    <a:ext uri="{FF2B5EF4-FFF2-40B4-BE49-F238E27FC236}">
                      <a16:creationId xmlns:a16="http://schemas.microsoft.com/office/drawing/2014/main" id="{00FC9E11-339B-4866-882E-5466DA899BA4}"/>
                    </a:ext>
                  </a:extLst>
                </p:cNvPr>
                <p:cNvSpPr txBox="1">
                  <a:spLocks noRot="1" noChangeAspect="1" noMove="1" noResize="1" noEditPoints="1" noAdjustHandles="1" noChangeArrowheads="1" noChangeShapeType="1" noTextEdit="1"/>
                </p:cNvSpPr>
                <p:nvPr/>
              </p:nvSpPr>
              <p:spPr>
                <a:xfrm>
                  <a:off x="1896946" y="4693920"/>
                  <a:ext cx="3248518" cy="554191"/>
                </a:xfrm>
                <a:prstGeom prst="rect">
                  <a:avLst/>
                </a:prstGeom>
                <a:blipFill>
                  <a:blip r:embed="rId8"/>
                  <a:stretch>
                    <a:fillRect l="-5629" b="-19780"/>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6F7A99B6-3673-455A-A7EF-BB3E751C777B}"/>
                </a:ext>
              </a:extLst>
            </p:cNvPr>
            <p:cNvSpPr txBox="1"/>
            <p:nvPr/>
          </p:nvSpPr>
          <p:spPr>
            <a:xfrm>
              <a:off x="6017561" y="4023211"/>
              <a:ext cx="3077766" cy="415370"/>
            </a:xfrm>
            <a:prstGeom prst="rect">
              <a:avLst/>
            </a:prstGeom>
            <a:noFill/>
          </p:spPr>
          <p:txBody>
            <a:bodyPr wrap="none" lIns="0" tIns="0" rIns="0" bIns="0" rtlCol="0">
              <a:spAutoFit/>
            </a:bodyPr>
            <a:lstStyle/>
            <a:p>
              <a:pPr algn="l">
                <a:lnSpc>
                  <a:spcPct val="150000"/>
                </a:lnSpc>
              </a:pPr>
              <a:r>
                <a:rPr kumimoji="1" lang="ja-JP" altLang="en-US" sz="2000" b="0" dirty="0">
                  <a:latin typeface="Cambria Math" panose="02040503050406030204" pitchFamily="18" charset="0"/>
                </a:rPr>
                <a:t>逆行列の公式を思い出す．</a:t>
              </a:r>
            </a:p>
          </p:txBody>
        </p:sp>
      </p:grpSp>
    </p:spTree>
    <p:extLst>
      <p:ext uri="{BB962C8B-B14F-4D97-AF65-F5344CB8AC3E}">
        <p14:creationId xmlns:p14="http://schemas.microsoft.com/office/powerpoint/2010/main" val="133615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正方形/長方形 14">
            <a:extLst>
              <a:ext uri="{FF2B5EF4-FFF2-40B4-BE49-F238E27FC236}">
                <a16:creationId xmlns:a16="http://schemas.microsoft.com/office/drawing/2014/main" id="{7EE01D64-68C3-4587-8A70-1D21ADE06403}"/>
              </a:ext>
            </a:extLst>
          </p:cNvPr>
          <p:cNvSpPr/>
          <p:nvPr/>
        </p:nvSpPr>
        <p:spPr>
          <a:xfrm>
            <a:off x="799785" y="2511942"/>
            <a:ext cx="7111053" cy="1285325"/>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85FA003B-3401-49B8-9CEC-ACA7F284DFF3}"/>
              </a:ext>
            </a:extLst>
          </p:cNvPr>
          <p:cNvSpPr/>
          <p:nvPr/>
        </p:nvSpPr>
        <p:spPr>
          <a:xfrm>
            <a:off x="799786" y="881929"/>
            <a:ext cx="7111053" cy="149027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25F256C7-2300-4200-B3EE-922110E8001E}"/>
              </a:ext>
            </a:extLst>
          </p:cNvPr>
          <p:cNvSpPr txBox="1"/>
          <p:nvPr/>
        </p:nvSpPr>
        <p:spPr>
          <a:xfrm>
            <a:off x="1767034" y="163885"/>
            <a:ext cx="5386090" cy="581506"/>
          </a:xfrm>
          <a:prstGeom prst="rect">
            <a:avLst/>
          </a:prstGeom>
          <a:noFill/>
        </p:spPr>
        <p:txBody>
          <a:bodyPr wrap="none" lIns="0" tIns="0" rIns="0" bIns="0" rtlCol="0">
            <a:spAutoFit/>
          </a:bodyPr>
          <a:lstStyle/>
          <a:p>
            <a:pPr algn="l">
              <a:lnSpc>
                <a:spcPct val="150000"/>
              </a:lnSpc>
            </a:pPr>
            <a:r>
              <a:rPr kumimoji="1" lang="ja-JP" altLang="en-US" sz="2800" dirty="0">
                <a:latin typeface="Cambria Math" panose="02040503050406030204" pitchFamily="18" charset="0"/>
              </a:rPr>
              <a:t>擬</a:t>
            </a:r>
            <a:r>
              <a:rPr kumimoji="1" lang="ja-JP" altLang="en-US" sz="2800" b="0" dirty="0">
                <a:latin typeface="Cambria Math" panose="02040503050406030204" pitchFamily="18" charset="0"/>
              </a:rPr>
              <a:t>ベクトル・スカラー密度（場）</a:t>
            </a:r>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6276B907-A16A-4B62-AD13-2EFAFBC3CE38}"/>
                  </a:ext>
                </a:extLst>
              </p:cNvPr>
              <p:cNvSpPr/>
              <p:nvPr/>
            </p:nvSpPr>
            <p:spPr>
              <a:xfrm>
                <a:off x="857380" y="1017207"/>
                <a:ext cx="6565209" cy="461665"/>
              </a:xfrm>
              <a:prstGeom prst="rect">
                <a:avLst/>
              </a:prstGeom>
            </p:spPr>
            <p:txBody>
              <a:bodyPr wrap="square">
                <a:spAutoFit/>
              </a:bodyPr>
              <a:lstStyle/>
              <a:p>
                <a:r>
                  <a:rPr kumimoji="1" lang="en-US" altLang="ja-JP" sz="2400" b="0" dirty="0"/>
                  <a:t>Def. </a:t>
                </a:r>
                <a:r>
                  <a:rPr kumimoji="1" lang="ja-JP" altLang="en-US" sz="2400" b="0" dirty="0"/>
                  <a:t>（（反変）擬ベクトル密度（重み</a:t>
                </a:r>
                <a14:m>
                  <m:oMath xmlns:m="http://schemas.openxmlformats.org/officeDocument/2006/math">
                    <m:r>
                      <a:rPr kumimoji="1" lang="en-US" altLang="ja-JP" sz="2400" b="0" i="1" smtClean="0">
                        <a:latin typeface="Cambria Math" panose="02040503050406030204" pitchFamily="18" charset="0"/>
                      </a:rPr>
                      <m:t>𝑡</m:t>
                    </m:r>
                  </m:oMath>
                </a14:m>
                <a:r>
                  <a:rPr kumimoji="1" lang="ja-JP" altLang="en-US" sz="2400" b="0" dirty="0"/>
                  <a:t>））</a:t>
                </a:r>
                <a:endParaRPr kumimoji="1" lang="en-US" altLang="ja-JP" sz="2400" b="0" dirty="0"/>
              </a:p>
            </p:txBody>
          </p:sp>
        </mc:Choice>
        <mc:Fallback xmlns="">
          <p:sp>
            <p:nvSpPr>
              <p:cNvPr id="3" name="正方形/長方形 2">
                <a:extLst>
                  <a:ext uri="{FF2B5EF4-FFF2-40B4-BE49-F238E27FC236}">
                    <a16:creationId xmlns:a16="http://schemas.microsoft.com/office/drawing/2014/main" id="{6276B907-A16A-4B62-AD13-2EFAFBC3CE38}"/>
                  </a:ext>
                </a:extLst>
              </p:cNvPr>
              <p:cNvSpPr>
                <a:spLocks noRot="1" noChangeAspect="1" noMove="1" noResize="1" noEditPoints="1" noAdjustHandles="1" noChangeArrowheads="1" noChangeShapeType="1" noTextEdit="1"/>
              </p:cNvSpPr>
              <p:nvPr/>
            </p:nvSpPr>
            <p:spPr>
              <a:xfrm>
                <a:off x="857380" y="1017207"/>
                <a:ext cx="6565209" cy="461665"/>
              </a:xfrm>
              <a:prstGeom prst="rect">
                <a:avLst/>
              </a:prstGeom>
              <a:blipFill>
                <a:blip r:embed="rId2"/>
                <a:stretch>
                  <a:fillRect l="-1486" t="-11842" b="-28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60728EF-63FE-4B8B-BD70-D185823244CA}"/>
                  </a:ext>
                </a:extLst>
              </p:cNvPr>
              <p:cNvSpPr txBox="1"/>
              <p:nvPr/>
            </p:nvSpPr>
            <p:spPr>
              <a:xfrm>
                <a:off x="5964455" y="1851997"/>
                <a:ext cx="1847109" cy="41973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kumimoji="1" lang="el-GR" altLang="ja-JP" sz="2400" i="1" dirty="0" smtClean="0">
                          <a:latin typeface="Cambria Math" panose="02040503050406030204" pitchFamily="18" charset="0"/>
                          <a:ea typeface="Cambria Math" panose="02040503050406030204" pitchFamily="18" charset="0"/>
                        </a:rPr>
                        <m:t>Δ</m:t>
                      </m:r>
                      <m:r>
                        <a:rPr kumimoji="1" lang="en-US" altLang="ja-JP" sz="2400" b="0" i="0" dirty="0" smtClean="0">
                          <a:latin typeface="Cambria Math" panose="02040503050406030204" pitchFamily="18" charset="0"/>
                          <a:ea typeface="Cambria Math" panose="02040503050406030204" pitchFamily="18" charset="0"/>
                        </a:rPr>
                        <m:t>≔</m:t>
                      </m:r>
                      <m:r>
                        <m:rPr>
                          <m:nor/>
                        </m:rPr>
                        <a:rPr kumimoji="1" lang="en-US" altLang="ja-JP" sz="2400" b="0" i="0" dirty="0" smtClean="0">
                          <a:latin typeface="Cambria Math" panose="02040503050406030204" pitchFamily="18" charset="0"/>
                          <a:ea typeface="Cambria Math" panose="02040503050406030204" pitchFamily="18" charset="0"/>
                        </a:rPr>
                        <m:t>det</m:t>
                      </m:r>
                      <m:r>
                        <a:rPr kumimoji="1" lang="en-US" altLang="ja-JP" sz="2400" b="0" i="1" dirty="0" smtClean="0">
                          <a:latin typeface="Cambria Math" panose="02040503050406030204" pitchFamily="18" charset="0"/>
                          <a:ea typeface="Cambria Math" panose="02040503050406030204" pitchFamily="18" charset="0"/>
                        </a:rPr>
                        <m:t>(</m:t>
                      </m:r>
                      <m:sSubSup>
                        <m:sSubSupPr>
                          <m:ctrlPr>
                            <a:rPr kumimoji="1" lang="en-US" altLang="ja-JP" sz="2400" b="0" i="1" dirty="0" smtClean="0">
                              <a:latin typeface="Cambria Math" panose="02040503050406030204" pitchFamily="18" charset="0"/>
                              <a:ea typeface="Cambria Math" panose="02040503050406030204" pitchFamily="18" charset="0"/>
                            </a:rPr>
                          </m:ctrlPr>
                        </m:sSubSupPr>
                        <m:e>
                          <m:r>
                            <a:rPr kumimoji="1" lang="en-US" altLang="ja-JP" sz="2400" b="0" i="1" dirty="0" smtClean="0">
                              <a:latin typeface="Cambria Math" panose="02040503050406030204" pitchFamily="18" charset="0"/>
                              <a:ea typeface="Cambria Math" panose="02040503050406030204" pitchFamily="18" charset="0"/>
                            </a:rPr>
                            <m:t>𝐴</m:t>
                          </m:r>
                        </m:e>
                        <m:sub>
                          <m:r>
                            <a:rPr kumimoji="1" lang="ja-JP" altLang="en-US" sz="2400" i="1">
                              <a:latin typeface="Cambria Math" panose="02040503050406030204" pitchFamily="18" charset="0"/>
                            </a:rPr>
                            <m:t>𝜅</m:t>
                          </m:r>
                        </m:sub>
                        <m:sup>
                          <m:sSup>
                            <m:sSupPr>
                              <m:ctrlPr>
                                <a:rPr kumimoji="1" lang="en-US" altLang="ja-JP" sz="2400" b="0" i="1" smtClean="0">
                                  <a:latin typeface="Cambria Math" panose="02040503050406030204" pitchFamily="18" charset="0"/>
                                </a:rPr>
                              </m:ctrlPr>
                            </m:sSupPr>
                            <m:e>
                              <m:r>
                                <a:rPr kumimoji="1" lang="ja-JP" altLang="en-US" sz="2400" i="1">
                                  <a:latin typeface="Cambria Math" panose="02040503050406030204" pitchFamily="18" charset="0"/>
                                </a:rPr>
                                <m:t>𝜅</m:t>
                              </m:r>
                            </m:e>
                            <m:sup>
                              <m:r>
                                <a:rPr kumimoji="1" lang="en-US" altLang="ja-JP" sz="2400" b="0" i="1" smtClean="0">
                                  <a:latin typeface="Cambria Math" panose="02040503050406030204" pitchFamily="18" charset="0"/>
                                </a:rPr>
                                <m:t>′</m:t>
                              </m:r>
                            </m:sup>
                          </m:sSup>
                        </m:sup>
                      </m:sSubSup>
                      <m:r>
                        <a:rPr kumimoji="1" lang="en-US" altLang="ja-JP" sz="2400" b="0" i="1" dirty="0" smtClean="0">
                          <a:latin typeface="Cambria Math" panose="02040503050406030204" pitchFamily="18" charset="0"/>
                          <a:ea typeface="Cambria Math" panose="02040503050406030204" pitchFamily="18" charset="0"/>
                        </a:rPr>
                        <m:t>)</m:t>
                      </m:r>
                    </m:oMath>
                  </m:oMathPara>
                </a14:m>
                <a:endParaRPr kumimoji="1" lang="ja-JP" altLang="en-US" sz="2400" dirty="0">
                  <a:latin typeface="+mn-ea"/>
                </a:endParaRPr>
              </a:p>
            </p:txBody>
          </p:sp>
        </mc:Choice>
        <mc:Fallback xmlns="">
          <p:sp>
            <p:nvSpPr>
              <p:cNvPr id="4" name="テキスト ボックス 3">
                <a:extLst>
                  <a:ext uri="{FF2B5EF4-FFF2-40B4-BE49-F238E27FC236}">
                    <a16:creationId xmlns:a16="http://schemas.microsoft.com/office/drawing/2014/main" id="{660728EF-63FE-4B8B-BD70-D185823244CA}"/>
                  </a:ext>
                </a:extLst>
              </p:cNvPr>
              <p:cNvSpPr txBox="1">
                <a:spLocks noRot="1" noChangeAspect="1" noMove="1" noResize="1" noEditPoints="1" noAdjustHandles="1" noChangeArrowheads="1" noChangeShapeType="1" noTextEdit="1"/>
              </p:cNvSpPr>
              <p:nvPr/>
            </p:nvSpPr>
            <p:spPr>
              <a:xfrm>
                <a:off x="5964455" y="1851997"/>
                <a:ext cx="1847109" cy="41973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07D2D34A-8850-464B-A7E9-C7F011026EDC}"/>
                  </a:ext>
                </a:extLst>
              </p:cNvPr>
              <p:cNvSpPr/>
              <p:nvPr/>
            </p:nvSpPr>
            <p:spPr>
              <a:xfrm>
                <a:off x="2434306" y="1478872"/>
                <a:ext cx="2995948" cy="769121"/>
              </a:xfrm>
              <a:prstGeom prst="rect">
                <a:avLst/>
              </a:prstGeom>
            </p:spPr>
            <p:txBody>
              <a:bodyPr wrap="none">
                <a:spAutoFit/>
              </a:bodyPr>
              <a:lstStyle/>
              <a:p>
                <a14:m>
                  <m:oMath xmlns:m="http://schemas.openxmlformats.org/officeDocument/2006/math">
                    <m:sSup>
                      <m:sSupPr>
                        <m:ctrlPr>
                          <a:rPr kumimoji="1" lang="en-US" altLang="ja-JP" sz="2800" i="1" dirty="0">
                            <a:latin typeface="Cambria Math" panose="02040503050406030204" pitchFamily="18" charset="0"/>
                          </a:rPr>
                        </m:ctrlPr>
                      </m:sSupPr>
                      <m:e>
                        <m:acc>
                          <m:accPr>
                            <m:chr m:val="̃"/>
                            <m:ctrlPr>
                              <a:rPr kumimoji="1" lang="en-US" altLang="ja-JP" sz="2800" i="1" dirty="0">
                                <a:latin typeface="Cambria Math" panose="02040503050406030204" pitchFamily="18" charset="0"/>
                              </a:rPr>
                            </m:ctrlPr>
                          </m:accPr>
                          <m:e>
                            <m:r>
                              <a:rPr kumimoji="1" lang="en-US" altLang="ja-JP" sz="2800" i="1" dirty="0">
                                <a:latin typeface="Cambria Math" panose="02040503050406030204" pitchFamily="18" charset="0"/>
                              </a:rPr>
                              <m:t>𝑓</m:t>
                            </m:r>
                          </m:e>
                        </m:acc>
                      </m:e>
                      <m:sup>
                        <m:sSup>
                          <m:sSupPr>
                            <m:ctrlPr>
                              <a:rPr kumimoji="1" lang="en-US" altLang="ja-JP" sz="2800" i="1" dirty="0">
                                <a:latin typeface="Cambria Math" panose="02040503050406030204" pitchFamily="18" charset="0"/>
                              </a:rPr>
                            </m:ctrlPr>
                          </m:sSupPr>
                          <m:e>
                            <m:r>
                              <a:rPr kumimoji="1" lang="ja-JP" altLang="en-US" sz="2800" i="1" dirty="0">
                                <a:latin typeface="Cambria Math" panose="02040503050406030204" pitchFamily="18" charset="0"/>
                              </a:rPr>
                              <m:t>𝜅</m:t>
                            </m:r>
                          </m:e>
                          <m:sup>
                            <m:r>
                              <a:rPr kumimoji="1" lang="en-US" altLang="ja-JP" sz="2800" i="1" dirty="0">
                                <a:latin typeface="Cambria Math" panose="02040503050406030204" pitchFamily="18" charset="0"/>
                              </a:rPr>
                              <m:t>′</m:t>
                            </m:r>
                          </m:sup>
                        </m:sSup>
                      </m:sup>
                    </m:sSup>
                    <m:r>
                      <a:rPr kumimoji="1" lang="en-US" altLang="ja-JP" sz="2800" i="1" dirty="0">
                        <a:latin typeface="Cambria Math" panose="02040503050406030204" pitchFamily="18" charset="0"/>
                      </a:rPr>
                      <m:t>=</m:t>
                    </m:r>
                    <m:f>
                      <m:fPr>
                        <m:ctrlPr>
                          <a:rPr kumimoji="1" lang="en-US" altLang="ja-JP" sz="2800" i="1" dirty="0">
                            <a:latin typeface="Cambria Math" panose="02040503050406030204" pitchFamily="18" charset="0"/>
                          </a:rPr>
                        </m:ctrlPr>
                      </m:fPr>
                      <m:num>
                        <m:r>
                          <m:rPr>
                            <m:sty m:val="p"/>
                          </m:rPr>
                          <a:rPr kumimoji="1" lang="el-GR" altLang="ja-JP" sz="2800" i="1" dirty="0">
                            <a:latin typeface="Cambria Math" panose="02040503050406030204" pitchFamily="18" charset="0"/>
                            <a:ea typeface="Cambria Math" panose="02040503050406030204" pitchFamily="18" charset="0"/>
                          </a:rPr>
                          <m:t>Δ</m:t>
                        </m:r>
                      </m:num>
                      <m:den>
                        <m:r>
                          <a:rPr kumimoji="1" lang="en-US" altLang="ja-JP" sz="2800" i="1" dirty="0">
                            <a:latin typeface="Cambria Math" panose="02040503050406030204" pitchFamily="18" charset="0"/>
                          </a:rPr>
                          <m:t>|</m:t>
                        </m:r>
                        <m:r>
                          <m:rPr>
                            <m:sty m:val="p"/>
                          </m:rPr>
                          <a:rPr kumimoji="1" lang="el-GR" altLang="ja-JP" sz="2800" i="1" dirty="0">
                            <a:latin typeface="Cambria Math" panose="02040503050406030204" pitchFamily="18" charset="0"/>
                            <a:ea typeface="Cambria Math" panose="02040503050406030204" pitchFamily="18" charset="0"/>
                          </a:rPr>
                          <m:t>Δ</m:t>
                        </m:r>
                        <m:r>
                          <a:rPr kumimoji="1" lang="en-US" altLang="ja-JP" sz="2800" i="1" dirty="0">
                            <a:latin typeface="Cambria Math" panose="02040503050406030204" pitchFamily="18" charset="0"/>
                            <a:ea typeface="Cambria Math" panose="02040503050406030204" pitchFamily="18" charset="0"/>
                          </a:rPr>
                          <m:t>|</m:t>
                        </m:r>
                      </m:den>
                    </m:f>
                    <m:f>
                      <m:fPr>
                        <m:ctrlPr>
                          <a:rPr kumimoji="1" lang="en-US" altLang="ja-JP" sz="2800" i="1" dirty="0">
                            <a:latin typeface="Cambria Math" panose="02040503050406030204" pitchFamily="18" charset="0"/>
                          </a:rPr>
                        </m:ctrlPr>
                      </m:fPr>
                      <m:num>
                        <m:r>
                          <a:rPr kumimoji="1" lang="en-US" altLang="ja-JP" sz="2800" i="1" dirty="0">
                            <a:latin typeface="Cambria Math" panose="02040503050406030204" pitchFamily="18" charset="0"/>
                          </a:rPr>
                          <m:t>1</m:t>
                        </m:r>
                      </m:num>
                      <m:den>
                        <m:sSup>
                          <m:sSupPr>
                            <m:ctrlPr>
                              <a:rPr kumimoji="1" lang="en-US" altLang="ja-JP" sz="2800" i="1" dirty="0">
                                <a:latin typeface="Cambria Math" panose="02040503050406030204" pitchFamily="18" charset="0"/>
                                <a:ea typeface="Cambria Math" panose="02040503050406030204" pitchFamily="18" charset="0"/>
                              </a:rPr>
                            </m:ctrlPr>
                          </m:sSupPr>
                          <m:e>
                            <m:d>
                              <m:dPr>
                                <m:begChr m:val="|"/>
                                <m:endChr m:val="|"/>
                                <m:ctrlPr>
                                  <a:rPr kumimoji="1" lang="en-US" altLang="ja-JP" sz="2800" i="1" dirty="0">
                                    <a:latin typeface="Cambria Math" panose="02040503050406030204" pitchFamily="18" charset="0"/>
                                    <a:ea typeface="Cambria Math" panose="02040503050406030204" pitchFamily="18" charset="0"/>
                                  </a:rPr>
                                </m:ctrlPr>
                              </m:dPr>
                              <m:e>
                                <m:r>
                                  <m:rPr>
                                    <m:sty m:val="p"/>
                                  </m:rPr>
                                  <a:rPr kumimoji="1" lang="el-GR" altLang="ja-JP" sz="2800" i="1" dirty="0">
                                    <a:latin typeface="Cambria Math" panose="02040503050406030204" pitchFamily="18" charset="0"/>
                                    <a:ea typeface="Cambria Math" panose="02040503050406030204" pitchFamily="18" charset="0"/>
                                  </a:rPr>
                                  <m:t>Δ</m:t>
                                </m:r>
                              </m:e>
                            </m:d>
                          </m:e>
                          <m:sup>
                            <m:r>
                              <a:rPr kumimoji="1" lang="en-US" altLang="ja-JP" sz="2800" i="1" dirty="0">
                                <a:latin typeface="Cambria Math" panose="02040503050406030204" pitchFamily="18" charset="0"/>
                                <a:ea typeface="Cambria Math" panose="02040503050406030204" pitchFamily="18" charset="0"/>
                              </a:rPr>
                              <m:t>𝑡</m:t>
                            </m:r>
                          </m:sup>
                        </m:sSup>
                      </m:den>
                    </m:f>
                  </m:oMath>
                </a14:m>
                <a:r>
                  <a:rPr kumimoji="1" lang="en-US" altLang="ja-JP" sz="2800" dirty="0"/>
                  <a:t> </a:t>
                </a:r>
                <a14:m>
                  <m:oMath xmlns:m="http://schemas.openxmlformats.org/officeDocument/2006/math">
                    <m:sSup>
                      <m:sSupPr>
                        <m:ctrlPr>
                          <a:rPr kumimoji="1" lang="en-US" altLang="ja-JP" sz="2800" i="1" dirty="0" smtClean="0">
                            <a:latin typeface="Cambria Math" panose="02040503050406030204" pitchFamily="18" charset="0"/>
                          </a:rPr>
                        </m:ctrlPr>
                      </m:sSupPr>
                      <m:e>
                        <m:sSubSup>
                          <m:sSubSupPr>
                            <m:ctrlPr>
                              <a:rPr kumimoji="1" lang="en-US" altLang="ja-JP" sz="2800" i="1" dirty="0">
                                <a:latin typeface="Cambria Math" panose="02040503050406030204" pitchFamily="18" charset="0"/>
                              </a:rPr>
                            </m:ctrlPr>
                          </m:sSubSupPr>
                          <m:e>
                            <m:r>
                              <a:rPr kumimoji="1" lang="en-US" altLang="ja-JP" sz="2800" i="1" dirty="0">
                                <a:latin typeface="Cambria Math" panose="02040503050406030204" pitchFamily="18" charset="0"/>
                              </a:rPr>
                              <m:t>𝐴</m:t>
                            </m:r>
                          </m:e>
                          <m:sub>
                            <m:r>
                              <a:rPr kumimoji="1" lang="ja-JP" altLang="en-US" sz="2800" i="1" dirty="0">
                                <a:latin typeface="Cambria Math" panose="02040503050406030204" pitchFamily="18" charset="0"/>
                              </a:rPr>
                              <m:t>𝜅</m:t>
                            </m:r>
                          </m:sub>
                          <m:sup>
                            <m:sSup>
                              <m:sSupPr>
                                <m:ctrlPr>
                                  <a:rPr kumimoji="1" lang="en-US" altLang="ja-JP" sz="2800" i="1" dirty="0">
                                    <a:latin typeface="Cambria Math" panose="02040503050406030204" pitchFamily="18" charset="0"/>
                                  </a:rPr>
                                </m:ctrlPr>
                              </m:sSupPr>
                              <m:e>
                                <m:r>
                                  <a:rPr kumimoji="1" lang="ja-JP" altLang="en-US" sz="2800" i="1" dirty="0">
                                    <a:latin typeface="Cambria Math" panose="02040503050406030204" pitchFamily="18" charset="0"/>
                                  </a:rPr>
                                  <m:t>𝜅</m:t>
                                </m:r>
                              </m:e>
                              <m:sup>
                                <m:r>
                                  <a:rPr kumimoji="1" lang="en-US" altLang="ja-JP" sz="2800" i="1" dirty="0">
                                    <a:latin typeface="Cambria Math" panose="02040503050406030204" pitchFamily="18" charset="0"/>
                                  </a:rPr>
                                  <m:t>′</m:t>
                                </m:r>
                              </m:sup>
                            </m:sSup>
                          </m:sup>
                        </m:sSubSup>
                        <m:acc>
                          <m:accPr>
                            <m:chr m:val="̃"/>
                            <m:ctrlPr>
                              <a:rPr kumimoji="1" lang="en-US" altLang="ja-JP" sz="2800" i="1" dirty="0">
                                <a:latin typeface="Cambria Math" panose="02040503050406030204" pitchFamily="18" charset="0"/>
                              </a:rPr>
                            </m:ctrlPr>
                          </m:accPr>
                          <m:e>
                            <m:r>
                              <a:rPr kumimoji="1" lang="en-US" altLang="ja-JP" sz="2800" i="1" dirty="0">
                                <a:latin typeface="Cambria Math" panose="02040503050406030204" pitchFamily="18" charset="0"/>
                              </a:rPr>
                              <m:t>𝑓</m:t>
                            </m:r>
                          </m:e>
                        </m:acc>
                      </m:e>
                      <m:sup>
                        <m:r>
                          <a:rPr kumimoji="1" lang="ja-JP" altLang="en-US" sz="2800" i="1" dirty="0">
                            <a:latin typeface="Cambria Math" panose="02040503050406030204" pitchFamily="18" charset="0"/>
                          </a:rPr>
                          <m:t>𝜅</m:t>
                        </m:r>
                      </m:sup>
                    </m:sSup>
                  </m:oMath>
                </a14:m>
                <a:endParaRPr lang="ja-JP" altLang="en-US" sz="2800" dirty="0"/>
              </a:p>
            </p:txBody>
          </p:sp>
        </mc:Choice>
        <mc:Fallback xmlns="">
          <p:sp>
            <p:nvSpPr>
              <p:cNvPr id="6" name="正方形/長方形 5">
                <a:extLst>
                  <a:ext uri="{FF2B5EF4-FFF2-40B4-BE49-F238E27FC236}">
                    <a16:creationId xmlns:a16="http://schemas.microsoft.com/office/drawing/2014/main" id="{07D2D34A-8850-464B-A7E9-C7F011026EDC}"/>
                  </a:ext>
                </a:extLst>
              </p:cNvPr>
              <p:cNvSpPr>
                <a:spLocks noRot="1" noChangeAspect="1" noMove="1" noResize="1" noEditPoints="1" noAdjustHandles="1" noChangeArrowheads="1" noChangeShapeType="1" noTextEdit="1"/>
              </p:cNvSpPr>
              <p:nvPr/>
            </p:nvSpPr>
            <p:spPr>
              <a:xfrm>
                <a:off x="2434306" y="1478872"/>
                <a:ext cx="2995948" cy="76912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43F68F8F-A3FB-4D9B-9E2B-7E03B2D43E3B}"/>
                  </a:ext>
                </a:extLst>
              </p:cNvPr>
              <p:cNvSpPr/>
              <p:nvPr/>
            </p:nvSpPr>
            <p:spPr>
              <a:xfrm>
                <a:off x="1065791" y="3937008"/>
                <a:ext cx="6565209" cy="1694566"/>
              </a:xfrm>
              <a:prstGeom prst="rect">
                <a:avLst/>
              </a:prstGeom>
            </p:spPr>
            <p:txBody>
              <a:bodyPr wrap="square">
                <a:spAutoFit/>
              </a:bodyPr>
              <a:lstStyle/>
              <a:p>
                <a:pPr marL="342900" indent="-342900">
                  <a:lnSpc>
                    <a:spcPct val="150000"/>
                  </a:lnSpc>
                  <a:buFont typeface="Arial" panose="020B0604020202020204" pitchFamily="34" charset="0"/>
                  <a:buChar char="•"/>
                </a:pPr>
                <a14:m>
                  <m:oMath xmlns:m="http://schemas.openxmlformats.org/officeDocument/2006/math">
                    <m:r>
                      <a:rPr kumimoji="1" lang="ja-JP" altLang="en-US" sz="2000" i="1" smtClean="0">
                        <a:latin typeface="Cambria Math" panose="02040503050406030204" pitchFamily="18" charset="0"/>
                      </a:rPr>
                      <m:t>重み</m:t>
                    </m:r>
                    <m:r>
                      <a:rPr kumimoji="1" lang="en-US" altLang="ja-JP" sz="2000" b="0" i="1" smtClean="0">
                        <a:latin typeface="Cambria Math" panose="02040503050406030204" pitchFamily="18" charset="0"/>
                      </a:rPr>
                      <m:t> </m:t>
                    </m:r>
                    <m:r>
                      <a:rPr kumimoji="1" lang="en-US" altLang="ja-JP" sz="2000" b="0" i="1" smtClean="0">
                        <a:latin typeface="Cambria Math" panose="02040503050406030204" pitchFamily="18" charset="0"/>
                      </a:rPr>
                      <m:t>𝑡</m:t>
                    </m:r>
                    <m:r>
                      <a:rPr kumimoji="1" lang="en-US" altLang="ja-JP" sz="2000" b="0" i="1" smtClean="0">
                        <a:latin typeface="Cambria Math" panose="02040503050406030204" pitchFamily="18" charset="0"/>
                      </a:rPr>
                      <m:t>=0</m:t>
                    </m:r>
                  </m:oMath>
                </a14:m>
                <a:r>
                  <a:rPr kumimoji="1" lang="en-US" altLang="ja-JP" sz="2000" b="0" dirty="0">
                    <a:sym typeface="Wingdings" panose="05000000000000000000" pitchFamily="2" charset="2"/>
                  </a:rPr>
                  <a:t>  </a:t>
                </a:r>
                <a:r>
                  <a:rPr kumimoji="1" lang="ja-JP" altLang="en-US" sz="2000" b="0" dirty="0"/>
                  <a:t>擬ベクトル</a:t>
                </a:r>
                <a:r>
                  <a:rPr kumimoji="1" lang="ja-JP" altLang="en-US" sz="2000" dirty="0"/>
                  <a:t>・擬スカラー</a:t>
                </a:r>
                <a:endParaRPr kumimoji="1" lang="en-US" altLang="ja-JP" sz="2000" b="0" dirty="0"/>
              </a:p>
              <a:p>
                <a:pPr marL="342900" indent="-342900">
                  <a:lnSpc>
                    <a:spcPct val="150000"/>
                  </a:lnSpc>
                  <a:buFont typeface="Arial" panose="020B0604020202020204" pitchFamily="34" charset="0"/>
                  <a:buChar char="•"/>
                </a:pPr>
                <a:r>
                  <a:rPr kumimoji="1" lang="ja-JP" altLang="en-US" sz="2000" dirty="0"/>
                  <a:t>符号 </a:t>
                </a:r>
                <a14:m>
                  <m:oMath xmlns:m="http://schemas.openxmlformats.org/officeDocument/2006/math">
                    <m:f>
                      <m:fPr>
                        <m:ctrlPr>
                          <a:rPr kumimoji="1" lang="en-US" altLang="ja-JP" sz="2000" i="1" dirty="0">
                            <a:latin typeface="Cambria Math" panose="02040503050406030204" pitchFamily="18" charset="0"/>
                          </a:rPr>
                        </m:ctrlPr>
                      </m:fPr>
                      <m:num>
                        <m:r>
                          <m:rPr>
                            <m:sty m:val="p"/>
                          </m:rPr>
                          <a:rPr kumimoji="1" lang="el-GR" altLang="ja-JP" sz="2000" i="1" dirty="0">
                            <a:latin typeface="Cambria Math" panose="02040503050406030204" pitchFamily="18" charset="0"/>
                            <a:ea typeface="Cambria Math" panose="02040503050406030204" pitchFamily="18" charset="0"/>
                          </a:rPr>
                          <m:t>Δ</m:t>
                        </m:r>
                      </m:num>
                      <m:den>
                        <m:r>
                          <a:rPr kumimoji="1" lang="en-US" altLang="ja-JP" sz="2000" i="1" dirty="0">
                            <a:latin typeface="Cambria Math" panose="02040503050406030204" pitchFamily="18" charset="0"/>
                          </a:rPr>
                          <m:t>|</m:t>
                        </m:r>
                        <m:r>
                          <m:rPr>
                            <m:sty m:val="p"/>
                          </m:rPr>
                          <a:rPr kumimoji="1" lang="el-GR" altLang="ja-JP" sz="2000" i="1" dirty="0">
                            <a:latin typeface="Cambria Math" panose="02040503050406030204" pitchFamily="18" charset="0"/>
                            <a:ea typeface="Cambria Math" panose="02040503050406030204" pitchFamily="18" charset="0"/>
                          </a:rPr>
                          <m:t>Δ</m:t>
                        </m:r>
                        <m:r>
                          <a:rPr kumimoji="1" lang="en-US" altLang="ja-JP" sz="2000" i="1" dirty="0">
                            <a:latin typeface="Cambria Math" panose="02040503050406030204" pitchFamily="18" charset="0"/>
                            <a:ea typeface="Cambria Math" panose="02040503050406030204" pitchFamily="18" charset="0"/>
                          </a:rPr>
                          <m:t>|</m:t>
                        </m:r>
                      </m:den>
                    </m:f>
                    <m:r>
                      <a:rPr kumimoji="1" lang="en-US" altLang="ja-JP" sz="2000" i="1" dirty="0" smtClean="0">
                        <a:latin typeface="Cambria Math" panose="02040503050406030204" pitchFamily="18" charset="0"/>
                        <a:ea typeface="Cambria Math" panose="02040503050406030204" pitchFamily="18" charset="0"/>
                      </a:rPr>
                      <m:t>∈</m:t>
                    </m:r>
                    <m:r>
                      <a:rPr kumimoji="1" lang="en-US" altLang="ja-JP" sz="2000" b="0" i="1" dirty="0" smtClean="0">
                        <a:latin typeface="Cambria Math" panose="02040503050406030204" pitchFamily="18" charset="0"/>
                        <a:ea typeface="Cambria Math" panose="02040503050406030204" pitchFamily="18" charset="0"/>
                      </a:rPr>
                      <m:t>{</m:t>
                    </m:r>
                    <m:r>
                      <a:rPr kumimoji="1" lang="en-US" altLang="ja-JP" sz="2000" i="1">
                        <a:latin typeface="Cambria Math" panose="02040503050406030204" pitchFamily="18" charset="0"/>
                        <a:ea typeface="Cambria Math" panose="02040503050406030204" pitchFamily="18" charset="0"/>
                      </a:rPr>
                      <m:t>±1</m:t>
                    </m:r>
                    <m:r>
                      <a:rPr kumimoji="1" lang="en-US" altLang="ja-JP" sz="2000" b="0" i="1" dirty="0" smtClean="0">
                        <a:latin typeface="Cambria Math" panose="02040503050406030204" pitchFamily="18" charset="0"/>
                        <a:ea typeface="Cambria Math" panose="02040503050406030204" pitchFamily="18" charset="0"/>
                      </a:rPr>
                      <m:t>}</m:t>
                    </m:r>
                  </m:oMath>
                </a14:m>
                <a:r>
                  <a:rPr kumimoji="1" lang="ja-JP" altLang="en-US" sz="2000" b="0" dirty="0"/>
                  <a:t> なし</a:t>
                </a:r>
                <a:r>
                  <a:rPr kumimoji="1" lang="en-US" altLang="ja-JP" sz="2000" b="0" dirty="0">
                    <a:sym typeface="Wingdings" panose="05000000000000000000" pitchFamily="2" charset="2"/>
                  </a:rPr>
                  <a:t> </a:t>
                </a:r>
                <a:r>
                  <a:rPr kumimoji="1" lang="ja-JP" altLang="en-US" sz="2000" b="0" dirty="0">
                    <a:sym typeface="Wingdings" panose="05000000000000000000" pitchFamily="2" charset="2"/>
                  </a:rPr>
                  <a:t>ベクトル密度・スカラー密度</a:t>
                </a:r>
                <a:endParaRPr kumimoji="1" lang="en-US" altLang="ja-JP" sz="2000" b="0" dirty="0">
                  <a:sym typeface="Wingdings" panose="05000000000000000000" pitchFamily="2" charset="2"/>
                </a:endParaRPr>
              </a:p>
              <a:p>
                <a:pPr marL="342900" indent="-342900">
                  <a:lnSpc>
                    <a:spcPct val="150000"/>
                  </a:lnSpc>
                  <a:buFont typeface="Arial" panose="020B0604020202020204" pitchFamily="34" charset="0"/>
                  <a:buChar char="•"/>
                </a:pPr>
                <a:r>
                  <a:rPr kumimoji="1" lang="ja-JP" altLang="en-US" sz="2000" dirty="0">
                    <a:latin typeface="Cambria Math" panose="02040503050406030204" pitchFamily="18" charset="0"/>
                  </a:rPr>
                  <a:t>共変，テンソルについても同様に定義される．</a:t>
                </a:r>
              </a:p>
            </p:txBody>
          </p:sp>
        </mc:Choice>
        <mc:Fallback xmlns="">
          <p:sp>
            <p:nvSpPr>
              <p:cNvPr id="8" name="正方形/長方形 7">
                <a:extLst>
                  <a:ext uri="{FF2B5EF4-FFF2-40B4-BE49-F238E27FC236}">
                    <a16:creationId xmlns:a16="http://schemas.microsoft.com/office/drawing/2014/main" id="{43F68F8F-A3FB-4D9B-9E2B-7E03B2D43E3B}"/>
                  </a:ext>
                </a:extLst>
              </p:cNvPr>
              <p:cNvSpPr>
                <a:spLocks noRot="1" noChangeAspect="1" noMove="1" noResize="1" noEditPoints="1" noAdjustHandles="1" noChangeArrowheads="1" noChangeShapeType="1" noTextEdit="1"/>
              </p:cNvSpPr>
              <p:nvPr/>
            </p:nvSpPr>
            <p:spPr>
              <a:xfrm>
                <a:off x="1065791" y="3937008"/>
                <a:ext cx="6565209" cy="1694566"/>
              </a:xfrm>
              <a:prstGeom prst="rect">
                <a:avLst/>
              </a:prstGeom>
              <a:blipFill>
                <a:blip r:embed="rId5"/>
                <a:stretch>
                  <a:fillRect l="-836" b="-57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a:extLst>
                  <a:ext uri="{FF2B5EF4-FFF2-40B4-BE49-F238E27FC236}">
                    <a16:creationId xmlns:a16="http://schemas.microsoft.com/office/drawing/2014/main" id="{F3E50CF1-6A31-46D4-A2FC-79F579CF7CBB}"/>
                  </a:ext>
                </a:extLst>
              </p:cNvPr>
              <p:cNvSpPr/>
              <p:nvPr/>
            </p:nvSpPr>
            <p:spPr>
              <a:xfrm>
                <a:off x="857380" y="2566481"/>
                <a:ext cx="5949407" cy="461665"/>
              </a:xfrm>
              <a:prstGeom prst="rect">
                <a:avLst/>
              </a:prstGeom>
            </p:spPr>
            <p:txBody>
              <a:bodyPr wrap="square">
                <a:spAutoFit/>
              </a:bodyPr>
              <a:lstStyle/>
              <a:p>
                <a:r>
                  <a:rPr kumimoji="1" lang="en-US" altLang="ja-JP" sz="2400" b="0" dirty="0"/>
                  <a:t>Def. </a:t>
                </a:r>
                <a:r>
                  <a:rPr kumimoji="1" lang="ja-JP" altLang="en-US" sz="2400" b="0" dirty="0"/>
                  <a:t>（擬スカラー密度（重み</a:t>
                </a:r>
                <a14:m>
                  <m:oMath xmlns:m="http://schemas.openxmlformats.org/officeDocument/2006/math">
                    <m:r>
                      <a:rPr kumimoji="1" lang="en-US" altLang="ja-JP" sz="2400" b="0" i="1" smtClean="0">
                        <a:latin typeface="Cambria Math" panose="02040503050406030204" pitchFamily="18" charset="0"/>
                      </a:rPr>
                      <m:t>𝑡</m:t>
                    </m:r>
                  </m:oMath>
                </a14:m>
                <a:r>
                  <a:rPr kumimoji="1" lang="ja-JP" altLang="en-US" sz="2400" b="0" dirty="0"/>
                  <a:t>））</a:t>
                </a:r>
                <a:endParaRPr kumimoji="1" lang="en-US" altLang="ja-JP" sz="2400" b="0" dirty="0"/>
              </a:p>
            </p:txBody>
          </p:sp>
        </mc:Choice>
        <mc:Fallback xmlns="">
          <p:sp>
            <p:nvSpPr>
              <p:cNvPr id="10" name="正方形/長方形 9">
                <a:extLst>
                  <a:ext uri="{FF2B5EF4-FFF2-40B4-BE49-F238E27FC236}">
                    <a16:creationId xmlns:a16="http://schemas.microsoft.com/office/drawing/2014/main" id="{F3E50CF1-6A31-46D4-A2FC-79F579CF7CBB}"/>
                  </a:ext>
                </a:extLst>
              </p:cNvPr>
              <p:cNvSpPr>
                <a:spLocks noRot="1" noChangeAspect="1" noMove="1" noResize="1" noEditPoints="1" noAdjustHandles="1" noChangeArrowheads="1" noChangeShapeType="1" noTextEdit="1"/>
              </p:cNvSpPr>
              <p:nvPr/>
            </p:nvSpPr>
            <p:spPr>
              <a:xfrm>
                <a:off x="857380" y="2566481"/>
                <a:ext cx="5949407" cy="461665"/>
              </a:xfrm>
              <a:prstGeom prst="rect">
                <a:avLst/>
              </a:prstGeom>
              <a:blipFill>
                <a:blip r:embed="rId6"/>
                <a:stretch>
                  <a:fillRect l="-1639" t="-11842" b="-28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DF451385-D0E3-49D9-8FFD-7F2E7E862D5A}"/>
                  </a:ext>
                </a:extLst>
              </p:cNvPr>
              <p:cNvSpPr/>
              <p:nvPr/>
            </p:nvSpPr>
            <p:spPr>
              <a:xfrm>
                <a:off x="2535906" y="3028146"/>
                <a:ext cx="2089867" cy="769121"/>
              </a:xfrm>
              <a:prstGeom prst="rect">
                <a:avLst/>
              </a:prstGeom>
            </p:spPr>
            <p:txBody>
              <a:bodyPr wrap="none">
                <a:spAutoFit/>
              </a:bodyPr>
              <a:lstStyle/>
              <a:p>
                <a:r>
                  <a:rPr kumimoji="1" lang="en-US" altLang="ja-JP" sz="2800" dirty="0"/>
                  <a:t> </a:t>
                </a:r>
                <a14:m>
                  <m:oMath xmlns:m="http://schemas.openxmlformats.org/officeDocument/2006/math">
                    <m:acc>
                      <m:accPr>
                        <m:chr m:val="̃"/>
                        <m:ctrlPr>
                          <a:rPr kumimoji="1" lang="en-US" altLang="ja-JP" sz="2800" i="1" dirty="0" smtClean="0">
                            <a:latin typeface="Cambria Math" panose="02040503050406030204" pitchFamily="18" charset="0"/>
                          </a:rPr>
                        </m:ctrlPr>
                      </m:accPr>
                      <m:e>
                        <m:r>
                          <a:rPr kumimoji="1" lang="en-US" altLang="ja-JP" sz="2800" b="0" i="1" dirty="0" smtClean="0">
                            <a:latin typeface="Cambria Math" panose="02040503050406030204" pitchFamily="18" charset="0"/>
                          </a:rPr>
                          <m:t>𝑠</m:t>
                        </m:r>
                      </m:e>
                    </m:acc>
                    <m:r>
                      <a:rPr kumimoji="1" lang="en-US" altLang="ja-JP" sz="2800" b="0" i="1" dirty="0" smtClean="0">
                        <a:latin typeface="Cambria Math" panose="02040503050406030204" pitchFamily="18" charset="0"/>
                      </a:rPr>
                      <m:t>′</m:t>
                    </m:r>
                    <m:r>
                      <a:rPr kumimoji="1" lang="en-US" altLang="ja-JP" sz="2800" i="1" dirty="0">
                        <a:latin typeface="Cambria Math" panose="02040503050406030204" pitchFamily="18" charset="0"/>
                      </a:rPr>
                      <m:t>=</m:t>
                    </m:r>
                    <m:f>
                      <m:fPr>
                        <m:ctrlPr>
                          <a:rPr kumimoji="1" lang="en-US" altLang="ja-JP" sz="2800" i="1" dirty="0">
                            <a:latin typeface="Cambria Math" panose="02040503050406030204" pitchFamily="18" charset="0"/>
                          </a:rPr>
                        </m:ctrlPr>
                      </m:fPr>
                      <m:num>
                        <m:r>
                          <m:rPr>
                            <m:sty m:val="p"/>
                          </m:rPr>
                          <a:rPr kumimoji="1" lang="el-GR" altLang="ja-JP" sz="2800" i="1" dirty="0">
                            <a:latin typeface="Cambria Math" panose="02040503050406030204" pitchFamily="18" charset="0"/>
                            <a:ea typeface="Cambria Math" panose="02040503050406030204" pitchFamily="18" charset="0"/>
                          </a:rPr>
                          <m:t>Δ</m:t>
                        </m:r>
                      </m:num>
                      <m:den>
                        <m:r>
                          <a:rPr kumimoji="1" lang="en-US" altLang="ja-JP" sz="2800" i="1" dirty="0">
                            <a:latin typeface="Cambria Math" panose="02040503050406030204" pitchFamily="18" charset="0"/>
                          </a:rPr>
                          <m:t>|</m:t>
                        </m:r>
                        <m:r>
                          <m:rPr>
                            <m:sty m:val="p"/>
                          </m:rPr>
                          <a:rPr kumimoji="1" lang="el-GR" altLang="ja-JP" sz="2800" i="1" dirty="0">
                            <a:latin typeface="Cambria Math" panose="02040503050406030204" pitchFamily="18" charset="0"/>
                            <a:ea typeface="Cambria Math" panose="02040503050406030204" pitchFamily="18" charset="0"/>
                          </a:rPr>
                          <m:t>Δ</m:t>
                        </m:r>
                        <m:r>
                          <a:rPr kumimoji="1" lang="en-US" altLang="ja-JP" sz="2800" i="1" dirty="0">
                            <a:latin typeface="Cambria Math" panose="02040503050406030204" pitchFamily="18" charset="0"/>
                            <a:ea typeface="Cambria Math" panose="02040503050406030204" pitchFamily="18" charset="0"/>
                          </a:rPr>
                          <m:t>|</m:t>
                        </m:r>
                      </m:den>
                    </m:f>
                    <m:f>
                      <m:fPr>
                        <m:ctrlPr>
                          <a:rPr kumimoji="1" lang="en-US" altLang="ja-JP" sz="2800" i="1" dirty="0">
                            <a:latin typeface="Cambria Math" panose="02040503050406030204" pitchFamily="18" charset="0"/>
                          </a:rPr>
                        </m:ctrlPr>
                      </m:fPr>
                      <m:num>
                        <m:r>
                          <a:rPr kumimoji="1" lang="en-US" altLang="ja-JP" sz="2800" i="1" dirty="0">
                            <a:latin typeface="Cambria Math" panose="02040503050406030204" pitchFamily="18" charset="0"/>
                          </a:rPr>
                          <m:t>1</m:t>
                        </m:r>
                      </m:num>
                      <m:den>
                        <m:sSup>
                          <m:sSupPr>
                            <m:ctrlPr>
                              <a:rPr kumimoji="1" lang="en-US" altLang="ja-JP" sz="2800" i="1" dirty="0">
                                <a:latin typeface="Cambria Math" panose="02040503050406030204" pitchFamily="18" charset="0"/>
                                <a:ea typeface="Cambria Math" panose="02040503050406030204" pitchFamily="18" charset="0"/>
                              </a:rPr>
                            </m:ctrlPr>
                          </m:sSupPr>
                          <m:e>
                            <m:d>
                              <m:dPr>
                                <m:begChr m:val="|"/>
                                <m:endChr m:val="|"/>
                                <m:ctrlPr>
                                  <a:rPr kumimoji="1" lang="en-US" altLang="ja-JP" sz="2800" i="1" dirty="0">
                                    <a:latin typeface="Cambria Math" panose="02040503050406030204" pitchFamily="18" charset="0"/>
                                    <a:ea typeface="Cambria Math" panose="02040503050406030204" pitchFamily="18" charset="0"/>
                                  </a:rPr>
                                </m:ctrlPr>
                              </m:dPr>
                              <m:e>
                                <m:r>
                                  <m:rPr>
                                    <m:sty m:val="p"/>
                                  </m:rPr>
                                  <a:rPr kumimoji="1" lang="el-GR" altLang="ja-JP" sz="2800" i="1" dirty="0">
                                    <a:latin typeface="Cambria Math" panose="02040503050406030204" pitchFamily="18" charset="0"/>
                                    <a:ea typeface="Cambria Math" panose="02040503050406030204" pitchFamily="18" charset="0"/>
                                  </a:rPr>
                                  <m:t>Δ</m:t>
                                </m:r>
                              </m:e>
                            </m:d>
                          </m:e>
                          <m:sup>
                            <m:r>
                              <a:rPr kumimoji="1" lang="en-US" altLang="ja-JP" sz="2800" i="1" dirty="0">
                                <a:latin typeface="Cambria Math" panose="02040503050406030204" pitchFamily="18" charset="0"/>
                                <a:ea typeface="Cambria Math" panose="02040503050406030204" pitchFamily="18" charset="0"/>
                              </a:rPr>
                              <m:t>𝑡</m:t>
                            </m:r>
                          </m:sup>
                        </m:sSup>
                      </m:den>
                    </m:f>
                    <m:acc>
                      <m:accPr>
                        <m:chr m:val="̃"/>
                        <m:ctrlPr>
                          <a:rPr kumimoji="1" lang="en-US" altLang="ja-JP" sz="2800" i="1" dirty="0" smtClean="0">
                            <a:latin typeface="Cambria Math" panose="02040503050406030204" pitchFamily="18" charset="0"/>
                            <a:ea typeface="Cambria Math" panose="02040503050406030204" pitchFamily="18" charset="0"/>
                          </a:rPr>
                        </m:ctrlPr>
                      </m:accPr>
                      <m:e>
                        <m:r>
                          <a:rPr kumimoji="1" lang="en-US" altLang="ja-JP" sz="2800" b="0" i="1" dirty="0" smtClean="0">
                            <a:latin typeface="Cambria Math" panose="02040503050406030204" pitchFamily="18" charset="0"/>
                            <a:ea typeface="Cambria Math" panose="02040503050406030204" pitchFamily="18" charset="0"/>
                          </a:rPr>
                          <m:t>𝑠</m:t>
                        </m:r>
                      </m:e>
                    </m:acc>
                  </m:oMath>
                </a14:m>
                <a:endParaRPr lang="ja-JP" altLang="en-US" sz="2800" dirty="0"/>
              </a:p>
            </p:txBody>
          </p:sp>
        </mc:Choice>
        <mc:Fallback xmlns="">
          <p:sp>
            <p:nvSpPr>
              <p:cNvPr id="11" name="正方形/長方形 10">
                <a:extLst>
                  <a:ext uri="{FF2B5EF4-FFF2-40B4-BE49-F238E27FC236}">
                    <a16:creationId xmlns:a16="http://schemas.microsoft.com/office/drawing/2014/main" id="{DF451385-D0E3-49D9-8FFD-7F2E7E862D5A}"/>
                  </a:ext>
                </a:extLst>
              </p:cNvPr>
              <p:cNvSpPr>
                <a:spLocks noRot="1" noChangeAspect="1" noMove="1" noResize="1" noEditPoints="1" noAdjustHandles="1" noChangeArrowheads="1" noChangeShapeType="1" noTextEdit="1"/>
              </p:cNvSpPr>
              <p:nvPr/>
            </p:nvSpPr>
            <p:spPr>
              <a:xfrm>
                <a:off x="2535906" y="3028146"/>
                <a:ext cx="2089867" cy="769121"/>
              </a:xfrm>
              <a:prstGeom prst="rect">
                <a:avLst/>
              </a:prstGeom>
              <a:blipFill>
                <a:blip r:embed="rId7"/>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66467DD1-FA94-4DF4-B44C-20D1836523FE}"/>
              </a:ext>
            </a:extLst>
          </p:cNvPr>
          <p:cNvSpPr txBox="1"/>
          <p:nvPr/>
        </p:nvSpPr>
        <p:spPr>
          <a:xfrm>
            <a:off x="186184" y="5860335"/>
            <a:ext cx="8771632" cy="789319"/>
          </a:xfrm>
          <a:prstGeom prst="rect">
            <a:avLst/>
          </a:prstGeom>
          <a:noFill/>
        </p:spPr>
        <p:txBody>
          <a:bodyPr wrap="none" lIns="0" tIns="0" rIns="0" bIns="0" rtlCol="0">
            <a:spAutoFit/>
          </a:bodyPr>
          <a:lstStyle/>
          <a:p>
            <a:pPr algn="ctr">
              <a:lnSpc>
                <a:spcPct val="150000"/>
              </a:lnSpc>
            </a:pPr>
            <a:r>
              <a:rPr kumimoji="1" lang="ja-JP" altLang="en-US" b="0" dirty="0">
                <a:latin typeface="Cambria Math" panose="02040503050406030204" pitchFamily="18" charset="0"/>
              </a:rPr>
              <a:t>これらは座標系の取り方に依存した概念であるが物理・工学モデリングに使われる．</a:t>
            </a:r>
            <a:endParaRPr kumimoji="1" lang="en-US" altLang="ja-JP" b="0" dirty="0">
              <a:latin typeface="Cambria Math" panose="02040503050406030204" pitchFamily="18" charset="0"/>
            </a:endParaRPr>
          </a:p>
          <a:p>
            <a:pPr algn="ctr">
              <a:lnSpc>
                <a:spcPct val="150000"/>
              </a:lnSpc>
            </a:pPr>
            <a:r>
              <a:rPr kumimoji="1" lang="ja-JP" altLang="en-US" b="0" dirty="0">
                <a:latin typeface="Cambria Math" panose="02040503050406030204" pitchFamily="18" charset="0"/>
              </a:rPr>
              <a:t>そもそも我々はすでに使っている．</a:t>
            </a:r>
          </a:p>
        </p:txBody>
      </p:sp>
    </p:spTree>
    <p:extLst>
      <p:ext uri="{BB962C8B-B14F-4D97-AF65-F5344CB8AC3E}">
        <p14:creationId xmlns:p14="http://schemas.microsoft.com/office/powerpoint/2010/main" val="114650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BDDBA531-FC4F-4F18-852F-110AEB734335}"/>
                  </a:ext>
                </a:extLst>
              </p:cNvPr>
              <p:cNvSpPr txBox="1"/>
              <p:nvPr/>
            </p:nvSpPr>
            <p:spPr>
              <a:xfrm>
                <a:off x="303042" y="599310"/>
                <a:ext cx="8537915" cy="1198341"/>
              </a:xfrm>
              <a:prstGeom prst="rect">
                <a:avLst/>
              </a:prstGeom>
              <a:noFill/>
            </p:spPr>
            <p:txBody>
              <a:bodyPr wrap="none" lIns="0" tIns="0" rIns="0" bIns="0" rtlCol="0">
                <a:spAutoFit/>
              </a:bodyPr>
              <a:lstStyle/>
              <a:p>
                <a:pPr>
                  <a:lnSpc>
                    <a:spcPct val="150000"/>
                  </a:lnSpc>
                </a:pPr>
                <a14:m>
                  <m:oMath xmlns:m="http://schemas.openxmlformats.org/officeDocument/2006/math">
                    <m:r>
                      <a:rPr kumimoji="1" lang="ja-JP" altLang="en-US" sz="2400" i="1" smtClean="0">
                        <a:latin typeface="Cambria Math" panose="02040503050406030204" pitchFamily="18" charset="0"/>
                      </a:rPr>
                      <m:t>回転</m:t>
                    </m:r>
                    <m:r>
                      <m:rPr>
                        <m:nor/>
                      </m:rPr>
                      <a:rPr kumimoji="1" lang="en-US" altLang="ja-JP" sz="2400" b="0" i="0" smtClean="0">
                        <a:latin typeface="Cambria Math" panose="02040503050406030204" pitchFamily="18" charset="0"/>
                      </a:rPr>
                      <m:t> </m:t>
                    </m:r>
                    <m:r>
                      <m:rPr>
                        <m:nor/>
                      </m:rPr>
                      <a:rPr kumimoji="1" lang="en-US" altLang="ja-JP" sz="2400" b="0" i="0" smtClean="0">
                        <a:latin typeface="Cambria Math" panose="02040503050406030204" pitchFamily="18" charset="0"/>
                      </a:rPr>
                      <m:t>rot</m:t>
                    </m:r>
                    <m:r>
                      <a:rPr kumimoji="1" lang="en-US" altLang="ja-JP" sz="2400" b="0" i="1" smtClean="0">
                        <a:latin typeface="Cambria Math" panose="02040503050406030204" pitchFamily="18" charset="0"/>
                      </a:rPr>
                      <m:t> </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𝑓</m:t>
                        </m:r>
                      </m:e>
                    </m:acc>
                    <m:r>
                      <a:rPr kumimoji="1" lang="en-US" altLang="ja-JP" sz="2400" b="0" i="1" smtClean="0">
                        <a:latin typeface="Cambria Math" panose="02040503050406030204" pitchFamily="18" charset="0"/>
                      </a:rPr>
                      <m:t>:   </m:t>
                    </m:r>
                    <m:acc>
                      <m:accPr>
                        <m:chr m:val="⃗"/>
                        <m:ctrlPr>
                          <a:rPr kumimoji="1" lang="en-US" altLang="ja-JP" sz="2400" i="1">
                            <a:latin typeface="Cambria Math" panose="02040503050406030204" pitchFamily="18" charset="0"/>
                          </a:rPr>
                        </m:ctrlPr>
                      </m:accPr>
                      <m:e>
                        <m:r>
                          <a:rPr kumimoji="1" lang="en-US" altLang="ja-JP" sz="2400" i="1">
                            <a:latin typeface="Cambria Math" panose="02040503050406030204" pitchFamily="18" charset="0"/>
                          </a:rPr>
                          <m:t>𝑓</m:t>
                        </m:r>
                      </m:e>
                    </m:acc>
                    <m:r>
                      <a:rPr kumimoji="1" lang="ja-JP" altLang="en-US" sz="2400" i="1" smtClean="0">
                        <a:latin typeface="Cambria Math" panose="02040503050406030204" pitchFamily="18" charset="0"/>
                      </a:rPr>
                      <m:t>が</m:t>
                    </m:r>
                  </m:oMath>
                </a14:m>
                <a:r>
                  <a:rPr kumimoji="1" lang="ja-JP" altLang="en-US" sz="2400" b="0" dirty="0">
                    <a:latin typeface="Cambria Math" panose="02040503050406030204" pitchFamily="18" charset="0"/>
                  </a:rPr>
                  <a:t>共変ベクトルなら反変擬ベクトル（重み</a:t>
                </a:r>
                <a14:m>
                  <m:oMath xmlns:m="http://schemas.openxmlformats.org/officeDocument/2006/math">
                    <m:r>
                      <a:rPr kumimoji="1" lang="en-US" altLang="ja-JP" sz="2400" b="0" i="1" smtClean="0">
                        <a:latin typeface="Cambria Math" panose="02040503050406030204" pitchFamily="18" charset="0"/>
                      </a:rPr>
                      <m:t>1</m:t>
                    </m:r>
                  </m:oMath>
                </a14:m>
                <a:r>
                  <a:rPr kumimoji="1" lang="ja-JP" altLang="en-US" sz="2400" b="0" dirty="0">
                    <a:latin typeface="Cambria Math" panose="02040503050406030204" pitchFamily="18" charset="0"/>
                  </a:rPr>
                  <a:t>）</a:t>
                </a:r>
                <a:endParaRPr kumimoji="1" lang="en-US" altLang="ja-JP" sz="2400" b="0" dirty="0">
                  <a:latin typeface="Cambria Math" panose="02040503050406030204" pitchFamily="18" charset="0"/>
                </a:endParaRPr>
              </a:p>
              <a:p>
                <a:pPr>
                  <a:lnSpc>
                    <a:spcPct val="150000"/>
                  </a:lnSpc>
                </a:pPr>
                <a:r>
                  <a:rPr kumimoji="1" lang="ja-JP" altLang="en-US" sz="2400" dirty="0">
                    <a:latin typeface="Cambria Math" panose="02040503050406030204" pitchFamily="18" charset="0"/>
                  </a:rPr>
                  <a:t>外積 </a:t>
                </a:r>
                <a14:m>
                  <m:oMath xmlns:m="http://schemas.openxmlformats.org/officeDocument/2006/math">
                    <m:acc>
                      <m:accPr>
                        <m:chr m:val="⃗"/>
                        <m:ctrlPr>
                          <a:rPr kumimoji="1" lang="en-US" altLang="ja-JP" sz="2400" i="1">
                            <a:latin typeface="Cambria Math" panose="02040503050406030204" pitchFamily="18" charset="0"/>
                          </a:rPr>
                        </m:ctrlPr>
                      </m:accPr>
                      <m:e>
                        <m:r>
                          <a:rPr kumimoji="1" lang="en-US" altLang="ja-JP" sz="2400" i="1">
                            <a:latin typeface="Cambria Math" panose="02040503050406030204" pitchFamily="18" charset="0"/>
                          </a:rPr>
                          <m:t>𝑓</m:t>
                        </m:r>
                      </m:e>
                    </m:acc>
                    <m:r>
                      <a:rPr kumimoji="1" lang="en-US" altLang="ja-JP" sz="2400" dirty="0">
                        <a:latin typeface="Cambria Math" panose="02040503050406030204" pitchFamily="18" charset="0"/>
                        <a:ea typeface="Cambria Math" panose="02040503050406030204" pitchFamily="18" charset="0"/>
                      </a:rPr>
                      <m:t>×</m:t>
                    </m:r>
                    <m:acc>
                      <m:accPr>
                        <m:chr m:val="⃗"/>
                        <m:ctrlPr>
                          <a:rPr kumimoji="1" lang="en-US" altLang="ja-JP" sz="2400" i="1" dirty="0" smtClean="0">
                            <a:latin typeface="Cambria Math" panose="02040503050406030204" pitchFamily="18" charset="0"/>
                            <a:ea typeface="Cambria Math" panose="02040503050406030204" pitchFamily="18" charset="0"/>
                          </a:rPr>
                        </m:ctrlPr>
                      </m:accPr>
                      <m:e>
                        <m:r>
                          <a:rPr kumimoji="1" lang="en-US" altLang="ja-JP" sz="2400" b="0" i="1" dirty="0" smtClean="0">
                            <a:latin typeface="Cambria Math" panose="02040503050406030204" pitchFamily="18" charset="0"/>
                            <a:ea typeface="Cambria Math" panose="02040503050406030204" pitchFamily="18" charset="0"/>
                          </a:rPr>
                          <m:t>𝑔</m:t>
                        </m:r>
                      </m:e>
                    </m:acc>
                  </m:oMath>
                </a14:m>
                <a:r>
                  <a:rPr kumimoji="1" lang="en-US" altLang="ja-JP" sz="2400" dirty="0"/>
                  <a:t> </a:t>
                </a:r>
                <a14:m>
                  <m:oMath xmlns:m="http://schemas.openxmlformats.org/officeDocument/2006/math">
                    <m:r>
                      <a:rPr kumimoji="1" lang="en-US" altLang="ja-JP" sz="2400" i="1">
                        <a:latin typeface="Cambria Math" panose="02040503050406030204" pitchFamily="18" charset="0"/>
                      </a:rPr>
                      <m:t>:</m:t>
                    </m:r>
                  </m:oMath>
                </a14:m>
                <a:r>
                  <a:rPr kumimoji="1" lang="en-US" altLang="ja-JP" sz="2400" b="0" dirty="0">
                    <a:latin typeface="Cambria Math" panose="02040503050406030204" pitchFamily="18" charset="0"/>
                  </a:rPr>
                  <a:t>  </a:t>
                </a:r>
                <a14:m>
                  <m:oMath xmlns:m="http://schemas.openxmlformats.org/officeDocument/2006/math">
                    <m:acc>
                      <m:accPr>
                        <m:chr m:val="⃗"/>
                        <m:ctrlPr>
                          <a:rPr kumimoji="1" lang="en-US" altLang="ja-JP" sz="2400" i="1">
                            <a:latin typeface="Cambria Math" panose="02040503050406030204" pitchFamily="18" charset="0"/>
                          </a:rPr>
                        </m:ctrlPr>
                      </m:accPr>
                      <m:e>
                        <m:r>
                          <a:rPr kumimoji="1" lang="en-US" altLang="ja-JP" sz="2400" i="1">
                            <a:latin typeface="Cambria Math" panose="02040503050406030204" pitchFamily="18" charset="0"/>
                          </a:rPr>
                          <m:t>𝑓</m:t>
                        </m:r>
                      </m:e>
                    </m:acc>
                    <m:r>
                      <a:rPr kumimoji="1" lang="en-US" altLang="ja-JP" sz="2400" b="0" i="1" smtClean="0">
                        <a:latin typeface="Cambria Math" panose="02040503050406030204" pitchFamily="18" charset="0"/>
                      </a:rPr>
                      <m:t>,</m:t>
                    </m:r>
                  </m:oMath>
                </a14:m>
                <a:r>
                  <a:rPr kumimoji="1" lang="en-US" altLang="ja-JP" sz="2400" dirty="0">
                    <a:ea typeface="Cambria Math" panose="02040503050406030204" pitchFamily="18" charset="0"/>
                  </a:rPr>
                  <a:t> </a:t>
                </a:r>
                <a14:m>
                  <m:oMath xmlns:m="http://schemas.openxmlformats.org/officeDocument/2006/math">
                    <m:acc>
                      <m:accPr>
                        <m:chr m:val="⃗"/>
                        <m:ctrlPr>
                          <a:rPr kumimoji="1" lang="en-US" altLang="ja-JP" sz="2400" i="1" dirty="0">
                            <a:latin typeface="Cambria Math" panose="02040503050406030204" pitchFamily="18" charset="0"/>
                            <a:ea typeface="Cambria Math" panose="02040503050406030204" pitchFamily="18" charset="0"/>
                          </a:rPr>
                        </m:ctrlPr>
                      </m:accPr>
                      <m:e>
                        <m:r>
                          <a:rPr kumimoji="1" lang="en-US" altLang="ja-JP" sz="2400" i="1" dirty="0">
                            <a:latin typeface="Cambria Math" panose="02040503050406030204" pitchFamily="18" charset="0"/>
                            <a:ea typeface="Cambria Math" panose="02040503050406030204" pitchFamily="18" charset="0"/>
                          </a:rPr>
                          <m:t>𝑔</m:t>
                        </m:r>
                      </m:e>
                    </m:acc>
                    <m:r>
                      <a:rPr kumimoji="1" lang="ja-JP" altLang="en-US" sz="2400" i="1" dirty="0" smtClean="0">
                        <a:latin typeface="Cambria Math" panose="02040503050406030204" pitchFamily="18" charset="0"/>
                        <a:ea typeface="Cambria Math" panose="02040503050406030204" pitchFamily="18" charset="0"/>
                      </a:rPr>
                      <m:t>が</m:t>
                    </m:r>
                  </m:oMath>
                </a14:m>
                <a:r>
                  <a:rPr kumimoji="1" lang="ja-JP" altLang="en-US" sz="2400" dirty="0">
                    <a:latin typeface="Cambria Math" panose="02040503050406030204" pitchFamily="18" charset="0"/>
                  </a:rPr>
                  <a:t>共変ベクトルなら反変擬ベクトル（重み</a:t>
                </a:r>
                <a14:m>
                  <m:oMath xmlns:m="http://schemas.openxmlformats.org/officeDocument/2006/math">
                    <m:r>
                      <a:rPr kumimoji="1" lang="en-US" altLang="ja-JP" sz="2400" i="1">
                        <a:latin typeface="Cambria Math" panose="02040503050406030204" pitchFamily="18" charset="0"/>
                      </a:rPr>
                      <m:t>1</m:t>
                    </m:r>
                  </m:oMath>
                </a14:m>
                <a:r>
                  <a:rPr kumimoji="1" lang="ja-JP" altLang="en-US" sz="2400" dirty="0">
                    <a:latin typeface="Cambria Math" panose="02040503050406030204" pitchFamily="18" charset="0"/>
                  </a:rPr>
                  <a:t>）</a:t>
                </a:r>
                <a:endParaRPr kumimoji="1" lang="en-US" altLang="ja-JP" sz="2400" dirty="0">
                  <a:latin typeface="Cambria Math" panose="02040503050406030204" pitchFamily="18" charset="0"/>
                </a:endParaRPr>
              </a:p>
            </p:txBody>
          </p:sp>
        </mc:Choice>
        <mc:Fallback xmlns="">
          <p:sp>
            <p:nvSpPr>
              <p:cNvPr id="2" name="テキスト ボックス 1">
                <a:extLst>
                  <a:ext uri="{FF2B5EF4-FFF2-40B4-BE49-F238E27FC236}">
                    <a16:creationId xmlns:a16="http://schemas.microsoft.com/office/drawing/2014/main" id="{BDDBA531-FC4F-4F18-852F-110AEB734335}"/>
                  </a:ext>
                </a:extLst>
              </p:cNvPr>
              <p:cNvSpPr txBox="1">
                <a:spLocks noRot="1" noChangeAspect="1" noMove="1" noResize="1" noEditPoints="1" noAdjustHandles="1" noChangeArrowheads="1" noChangeShapeType="1" noTextEdit="1"/>
              </p:cNvSpPr>
              <p:nvPr/>
            </p:nvSpPr>
            <p:spPr>
              <a:xfrm>
                <a:off x="303042" y="599310"/>
                <a:ext cx="8537915" cy="1198341"/>
              </a:xfrm>
              <a:prstGeom prst="rect">
                <a:avLst/>
              </a:prstGeom>
              <a:blipFill>
                <a:blip r:embed="rId2"/>
                <a:stretch>
                  <a:fillRect l="-2214" r="-1143" b="-14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0604667-71A7-4639-8287-EF76AA837594}"/>
                  </a:ext>
                </a:extLst>
              </p:cNvPr>
              <p:cNvSpPr txBox="1"/>
              <p:nvPr/>
            </p:nvSpPr>
            <p:spPr>
              <a:xfrm>
                <a:off x="397869" y="2594188"/>
                <a:ext cx="6401111" cy="561116"/>
              </a:xfrm>
              <a:prstGeom prst="rect">
                <a:avLst/>
              </a:prstGeom>
              <a:noFill/>
            </p:spPr>
            <p:txBody>
              <a:bodyPr wrap="none" lIns="0" tIns="0" rIns="0" bIns="0" rtlCol="0">
                <a:spAutoFit/>
              </a:bodyPr>
              <a:lstStyle/>
              <a:p>
                <a:pPr>
                  <a:lnSpc>
                    <a:spcPct val="150000"/>
                  </a:lnSpc>
                </a:pPr>
                <a14:m>
                  <m:oMath xmlns:m="http://schemas.openxmlformats.org/officeDocument/2006/math">
                    <m:acc>
                      <m:accPr>
                        <m:chr m:val="⃗"/>
                        <m:ctrlPr>
                          <a:rPr kumimoji="1" lang="en-US" altLang="ja-JP" sz="2400" i="1" smtClean="0">
                            <a:latin typeface="Cambria Math" panose="02040503050406030204" pitchFamily="18" charset="0"/>
                          </a:rPr>
                        </m:ctrlPr>
                      </m:accPr>
                      <m:e>
                        <m:r>
                          <a:rPr kumimoji="1" lang="en-US" altLang="ja-JP" sz="2400" i="1">
                            <a:latin typeface="Cambria Math" panose="02040503050406030204" pitchFamily="18" charset="0"/>
                          </a:rPr>
                          <m:t>𝑓</m:t>
                        </m:r>
                      </m:e>
                    </m:acc>
                    <m:r>
                      <a:rPr kumimoji="1" lang="en-US" altLang="ja-JP" sz="2400" i="1">
                        <a:latin typeface="Cambria Math" panose="02040503050406030204" pitchFamily="18" charset="0"/>
                      </a:rPr>
                      <m:t>,</m:t>
                    </m:r>
                  </m:oMath>
                </a14:m>
                <a:r>
                  <a:rPr kumimoji="1" lang="en-US" altLang="ja-JP" sz="2400" dirty="0">
                    <a:ea typeface="Cambria Math" panose="02040503050406030204" pitchFamily="18" charset="0"/>
                  </a:rPr>
                  <a:t> </a:t>
                </a:r>
                <a14:m>
                  <m:oMath xmlns:m="http://schemas.openxmlformats.org/officeDocument/2006/math">
                    <m:acc>
                      <m:accPr>
                        <m:chr m:val="⃗"/>
                        <m:ctrlPr>
                          <a:rPr kumimoji="1" lang="en-US" altLang="ja-JP" sz="2400" i="1" dirty="0">
                            <a:latin typeface="Cambria Math" panose="02040503050406030204" pitchFamily="18" charset="0"/>
                            <a:ea typeface="Cambria Math" panose="02040503050406030204" pitchFamily="18" charset="0"/>
                          </a:rPr>
                        </m:ctrlPr>
                      </m:accPr>
                      <m:e>
                        <m:r>
                          <a:rPr kumimoji="1" lang="en-US" altLang="ja-JP" sz="2400" i="1" dirty="0">
                            <a:latin typeface="Cambria Math" panose="02040503050406030204" pitchFamily="18" charset="0"/>
                            <a:ea typeface="Cambria Math" panose="02040503050406030204" pitchFamily="18" charset="0"/>
                          </a:rPr>
                          <m:t>𝑔</m:t>
                        </m:r>
                      </m:e>
                    </m:acc>
                    <m:r>
                      <a:rPr kumimoji="1" lang="en-US" altLang="ja-JP" sz="2400" b="0" i="1" dirty="0" smtClean="0">
                        <a:latin typeface="Cambria Math" panose="02040503050406030204" pitchFamily="18" charset="0"/>
                        <a:ea typeface="Cambria Math" panose="02040503050406030204" pitchFamily="18" charset="0"/>
                      </a:rPr>
                      <m:t>,</m:t>
                    </m:r>
                    <m:acc>
                      <m:accPr>
                        <m:chr m:val="⃗"/>
                        <m:ctrlPr>
                          <a:rPr kumimoji="1" lang="en-US" altLang="ja-JP" sz="2400" i="1" dirty="0" smtClean="0">
                            <a:latin typeface="Cambria Math" panose="02040503050406030204" pitchFamily="18" charset="0"/>
                            <a:ea typeface="Cambria Math" panose="02040503050406030204" pitchFamily="18" charset="0"/>
                          </a:rPr>
                        </m:ctrlPr>
                      </m:accPr>
                      <m:e>
                        <m:r>
                          <a:rPr kumimoji="1" lang="en-US" altLang="ja-JP" sz="2400" b="0" i="1" dirty="0" smtClean="0">
                            <a:latin typeface="Cambria Math" panose="02040503050406030204" pitchFamily="18" charset="0"/>
                            <a:ea typeface="Cambria Math" panose="02040503050406030204" pitchFamily="18" charset="0"/>
                          </a:rPr>
                          <m:t>h</m:t>
                        </m:r>
                      </m:e>
                    </m:acc>
                  </m:oMath>
                </a14:m>
                <a:r>
                  <a:rPr kumimoji="1" lang="ja-JP" altLang="en-US" sz="2400" b="0" dirty="0">
                    <a:latin typeface="Cambria Math" panose="02040503050406030204" pitchFamily="18" charset="0"/>
                  </a:rPr>
                  <a:t> </a:t>
                </a:r>
                <a:r>
                  <a:rPr kumimoji="1" lang="ja-JP" altLang="en-US" sz="2400" dirty="0">
                    <a:latin typeface="Cambria Math" panose="02040503050406030204" pitchFamily="18" charset="0"/>
                  </a:rPr>
                  <a:t>（共変）</a:t>
                </a:r>
                <a:r>
                  <a:rPr kumimoji="1" lang="ja-JP" altLang="en-US" sz="2400" b="0" dirty="0">
                    <a:latin typeface="Cambria Math" panose="02040503050406030204" pitchFamily="18" charset="0"/>
                  </a:rPr>
                  <a:t>が張る平行６面体の符号付体積</a:t>
                </a:r>
              </a:p>
            </p:txBody>
          </p:sp>
        </mc:Choice>
        <mc:Fallback xmlns="">
          <p:sp>
            <p:nvSpPr>
              <p:cNvPr id="3" name="テキスト ボックス 2">
                <a:extLst>
                  <a:ext uri="{FF2B5EF4-FFF2-40B4-BE49-F238E27FC236}">
                    <a16:creationId xmlns:a16="http://schemas.microsoft.com/office/drawing/2014/main" id="{30604667-71A7-4639-8287-EF76AA837594}"/>
                  </a:ext>
                </a:extLst>
              </p:cNvPr>
              <p:cNvSpPr txBox="1">
                <a:spLocks noRot="1" noChangeAspect="1" noMove="1" noResize="1" noEditPoints="1" noAdjustHandles="1" noChangeArrowheads="1" noChangeShapeType="1" noTextEdit="1"/>
              </p:cNvSpPr>
              <p:nvPr/>
            </p:nvSpPr>
            <p:spPr>
              <a:xfrm>
                <a:off x="397869" y="2594188"/>
                <a:ext cx="6401111" cy="561116"/>
              </a:xfrm>
              <a:prstGeom prst="rect">
                <a:avLst/>
              </a:prstGeom>
              <a:blipFill>
                <a:blip r:embed="rId3"/>
                <a:stretch>
                  <a:fillRect l="-95" r="-2000" b="-326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155CB77-53ED-4CA6-BED8-3861AACB2367}"/>
                  </a:ext>
                </a:extLst>
              </p:cNvPr>
              <p:cNvSpPr txBox="1"/>
              <p:nvPr/>
            </p:nvSpPr>
            <p:spPr>
              <a:xfrm>
                <a:off x="3539066" y="3020851"/>
                <a:ext cx="1598899" cy="829073"/>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det</m:t>
                          </m:r>
                          <m:r>
                            <a:rPr kumimoji="1" lang="en-US" altLang="ja-JP" sz="2400" b="0" i="0" smtClean="0">
                              <a:latin typeface="Cambria Math" panose="02040503050406030204" pitchFamily="18" charset="0"/>
                            </a:rPr>
                            <m:t> </m:t>
                          </m:r>
                        </m:fName>
                        <m:e>
                          <m:d>
                            <m:dPr>
                              <m:ctrlPr>
                                <a:rPr kumimoji="1" lang="en-US" altLang="ja-JP" sz="2400" b="0" i="1" smtClean="0">
                                  <a:latin typeface="Cambria Math" panose="02040503050406030204" pitchFamily="18" charset="0"/>
                                </a:rPr>
                              </m:ctrlPr>
                            </m:dPr>
                            <m:e>
                              <m:acc>
                                <m:accPr>
                                  <m:chr m:val="⃗"/>
                                  <m:ctrlPr>
                                    <a:rPr kumimoji="1" lang="en-US" altLang="ja-JP" sz="2400" i="1">
                                      <a:latin typeface="Cambria Math" panose="02040503050406030204" pitchFamily="18" charset="0"/>
                                    </a:rPr>
                                  </m:ctrlPr>
                                </m:accPr>
                                <m:e>
                                  <m:r>
                                    <a:rPr kumimoji="1" lang="en-US" altLang="ja-JP" sz="2400" i="1">
                                      <a:latin typeface="Cambria Math" panose="02040503050406030204" pitchFamily="18" charset="0"/>
                                    </a:rPr>
                                    <m:t>𝑓</m:t>
                                  </m:r>
                                </m:e>
                              </m:acc>
                              <m:r>
                                <m:rPr>
                                  <m:nor/>
                                </m:rPr>
                                <a:rPr kumimoji="1" lang="en-US" altLang="ja-JP" sz="2400" dirty="0">
                                  <a:ea typeface="Cambria Math" panose="02040503050406030204" pitchFamily="18" charset="0"/>
                                </a:rPr>
                                <m:t> </m:t>
                              </m:r>
                              <m:acc>
                                <m:accPr>
                                  <m:chr m:val="⃗"/>
                                  <m:ctrlPr>
                                    <a:rPr kumimoji="1" lang="en-US" altLang="ja-JP" sz="2400" i="1" dirty="0">
                                      <a:latin typeface="Cambria Math" panose="02040503050406030204" pitchFamily="18" charset="0"/>
                                      <a:ea typeface="Cambria Math" panose="02040503050406030204" pitchFamily="18" charset="0"/>
                                    </a:rPr>
                                  </m:ctrlPr>
                                </m:accPr>
                                <m:e>
                                  <m:r>
                                    <a:rPr kumimoji="1" lang="en-US" altLang="ja-JP" sz="2400" i="1" dirty="0">
                                      <a:latin typeface="Cambria Math" panose="02040503050406030204" pitchFamily="18" charset="0"/>
                                      <a:ea typeface="Cambria Math" panose="02040503050406030204" pitchFamily="18" charset="0"/>
                                    </a:rPr>
                                    <m:t>𝑔</m:t>
                                  </m:r>
                                </m:e>
                              </m:acc>
                              <m:r>
                                <a:rPr kumimoji="1" lang="en-US" altLang="ja-JP" sz="2400" b="0" i="1" dirty="0" smtClean="0">
                                  <a:latin typeface="Cambria Math" panose="02040503050406030204" pitchFamily="18" charset="0"/>
                                  <a:ea typeface="Cambria Math" panose="02040503050406030204" pitchFamily="18" charset="0"/>
                                </a:rPr>
                                <m:t> </m:t>
                              </m:r>
                              <m:acc>
                                <m:accPr>
                                  <m:chr m:val="⃗"/>
                                  <m:ctrlPr>
                                    <a:rPr kumimoji="1" lang="en-US" altLang="ja-JP" sz="2400" i="1" dirty="0">
                                      <a:latin typeface="Cambria Math" panose="02040503050406030204" pitchFamily="18" charset="0"/>
                                      <a:ea typeface="Cambria Math" panose="02040503050406030204" pitchFamily="18" charset="0"/>
                                    </a:rPr>
                                  </m:ctrlPr>
                                </m:accPr>
                                <m:e>
                                  <m:r>
                                    <a:rPr kumimoji="1" lang="en-US" altLang="ja-JP" sz="2400" i="1" dirty="0">
                                      <a:latin typeface="Cambria Math" panose="02040503050406030204" pitchFamily="18" charset="0"/>
                                      <a:ea typeface="Cambria Math" panose="02040503050406030204" pitchFamily="18" charset="0"/>
                                    </a:rPr>
                                    <m:t>h</m:t>
                                  </m:r>
                                </m:e>
                              </m:acc>
                            </m:e>
                          </m:d>
                        </m:e>
                      </m:func>
                    </m:oMath>
                  </m:oMathPara>
                </a14:m>
                <a:endParaRPr kumimoji="1" lang="ja-JP" altLang="en-US" sz="2400" b="0" dirty="0">
                  <a:latin typeface="Cambria Math" panose="02040503050406030204" pitchFamily="18" charset="0"/>
                </a:endParaRPr>
              </a:p>
            </p:txBody>
          </p:sp>
        </mc:Choice>
        <mc:Fallback xmlns="">
          <p:sp>
            <p:nvSpPr>
              <p:cNvPr id="4" name="テキスト ボックス 3">
                <a:extLst>
                  <a:ext uri="{FF2B5EF4-FFF2-40B4-BE49-F238E27FC236}">
                    <a16:creationId xmlns:a16="http://schemas.microsoft.com/office/drawing/2014/main" id="{2155CB77-53ED-4CA6-BED8-3861AACB2367}"/>
                  </a:ext>
                </a:extLst>
              </p:cNvPr>
              <p:cNvSpPr txBox="1">
                <a:spLocks noRot="1" noChangeAspect="1" noMove="1" noResize="1" noEditPoints="1" noAdjustHandles="1" noChangeArrowheads="1" noChangeShapeType="1" noTextEdit="1"/>
              </p:cNvSpPr>
              <p:nvPr/>
            </p:nvSpPr>
            <p:spPr>
              <a:xfrm>
                <a:off x="3539066" y="3020851"/>
                <a:ext cx="1598899" cy="829073"/>
              </a:xfrm>
              <a:prstGeom prst="rect">
                <a:avLst/>
              </a:prstGeom>
              <a:blipFill>
                <a:blip r:embed="rId4"/>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C709BDE-B485-4220-8B82-9DBB7F9E2198}"/>
              </a:ext>
            </a:extLst>
          </p:cNvPr>
          <p:cNvSpPr txBox="1"/>
          <p:nvPr/>
        </p:nvSpPr>
        <p:spPr>
          <a:xfrm>
            <a:off x="397869" y="5498918"/>
            <a:ext cx="5222584" cy="498470"/>
          </a:xfrm>
          <a:prstGeom prst="rect">
            <a:avLst/>
          </a:prstGeom>
          <a:noFill/>
        </p:spPr>
        <p:txBody>
          <a:bodyPr wrap="none" lIns="0" tIns="0" rIns="0" bIns="0" rtlCol="0">
            <a:spAutoFit/>
          </a:bodyPr>
          <a:lstStyle/>
          <a:p>
            <a:pPr algn="l">
              <a:lnSpc>
                <a:spcPct val="150000"/>
              </a:lnSpc>
            </a:pPr>
            <a:r>
              <a:rPr kumimoji="1" lang="ja-JP" altLang="en-US" sz="2400" b="0" dirty="0">
                <a:latin typeface="Cambria Math" panose="02040503050406030204" pitchFamily="18" charset="0"/>
              </a:rPr>
              <a:t>その絶対値 </a:t>
            </a:r>
            <a:r>
              <a:rPr kumimoji="1" lang="en-US" altLang="ja-JP" sz="2400" b="0" dirty="0">
                <a:latin typeface="Cambria Math" panose="02040503050406030204" pitchFamily="18" charset="0"/>
                <a:sym typeface="Wingdings" panose="05000000000000000000" pitchFamily="2" charset="2"/>
              </a:rPr>
              <a:t> </a:t>
            </a:r>
            <a:r>
              <a:rPr kumimoji="1" lang="ja-JP" altLang="en-US" sz="2400" b="0" dirty="0">
                <a:latin typeface="Cambria Math" panose="02040503050406030204" pitchFamily="18" charset="0"/>
                <a:sym typeface="Wingdings" panose="05000000000000000000" pitchFamily="2" charset="2"/>
              </a:rPr>
              <a:t>スカラー密度（重み</a:t>
            </a:r>
            <a:r>
              <a:rPr kumimoji="1" lang="en-US" altLang="ja-JP" sz="2400" b="0" dirty="0">
                <a:latin typeface="Cambria Math" panose="02040503050406030204" pitchFamily="18" charset="0"/>
                <a:sym typeface="Wingdings" panose="05000000000000000000" pitchFamily="2" charset="2"/>
              </a:rPr>
              <a:t>1</a:t>
            </a:r>
            <a:r>
              <a:rPr kumimoji="1" lang="ja-JP" altLang="en-US" sz="2400" b="0" dirty="0">
                <a:latin typeface="Cambria Math" panose="02040503050406030204" pitchFamily="18" charset="0"/>
                <a:sym typeface="Wingdings" panose="05000000000000000000" pitchFamily="2" charset="2"/>
              </a:rPr>
              <a:t>）</a:t>
            </a:r>
            <a:endParaRPr kumimoji="1" lang="ja-JP" altLang="en-US" sz="2400" b="0" dirty="0">
              <a:latin typeface="Cambria Math" panose="02040503050406030204" pitchFamily="18" charset="0"/>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52C1ADB-99FA-47D8-9517-B1DF090D4F8F}"/>
                  </a:ext>
                </a:extLst>
              </p:cNvPr>
              <p:cNvSpPr txBox="1"/>
              <p:nvPr/>
            </p:nvSpPr>
            <p:spPr>
              <a:xfrm>
                <a:off x="6366933" y="1870819"/>
                <a:ext cx="2688236" cy="498470"/>
              </a:xfrm>
              <a:prstGeom prst="rect">
                <a:avLst/>
              </a:prstGeom>
              <a:noFill/>
            </p:spPr>
            <p:txBody>
              <a:bodyPr wrap="none" lIns="0" tIns="0" rIns="0" bIns="0" rtlCol="0">
                <a:spAutoFit/>
              </a:bodyPr>
              <a:lstStyle/>
              <a:p>
                <a:pPr algn="l">
                  <a:lnSpc>
                    <a:spcPct val="150000"/>
                  </a:lnSpc>
                </a:pPr>
                <a:r>
                  <a:rPr kumimoji="1" lang="ja-JP" altLang="en-US" sz="2400" b="0" dirty="0">
                    <a:latin typeface="Cambria Math" panose="02040503050406030204" pitchFamily="18" charset="0"/>
                  </a:rPr>
                  <a:t>（</a:t>
                </a:r>
                <a14:m>
                  <m:oMath xmlns:m="http://schemas.openxmlformats.org/officeDocument/2006/math">
                    <m:r>
                      <a:rPr kumimoji="1" lang="ja-JP" altLang="en-US" sz="2400" b="0" i="1" smtClean="0">
                        <a:latin typeface="Cambria Math" panose="02040503050406030204" pitchFamily="18" charset="0"/>
                      </a:rPr>
                      <m:t>≈</m:t>
                    </m:r>
                  </m:oMath>
                </a14:m>
                <a:r>
                  <a:rPr kumimoji="1" lang="ja-JP" altLang="en-US" sz="2400" b="0" dirty="0">
                    <a:latin typeface="Cambria Math" panose="02040503050406030204" pitchFamily="18" charset="0"/>
                  </a:rPr>
                  <a:t>２次微分形式</a:t>
                </a:r>
                <a:r>
                  <a:rPr kumimoji="1" lang="ja-JP" altLang="en-US" sz="2400" dirty="0">
                    <a:latin typeface="Cambria Math" panose="02040503050406030204" pitchFamily="18" charset="0"/>
                  </a:rPr>
                  <a:t>）</a:t>
                </a:r>
                <a:endParaRPr kumimoji="1" lang="en-US" altLang="ja-JP" sz="24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id="{E52C1ADB-99FA-47D8-9517-B1DF090D4F8F}"/>
                  </a:ext>
                </a:extLst>
              </p:cNvPr>
              <p:cNvSpPr txBox="1">
                <a:spLocks noRot="1" noChangeAspect="1" noMove="1" noResize="1" noEditPoints="1" noAdjustHandles="1" noChangeArrowheads="1" noChangeShapeType="1" noTextEdit="1"/>
              </p:cNvSpPr>
              <p:nvPr/>
            </p:nvSpPr>
            <p:spPr>
              <a:xfrm>
                <a:off x="6366933" y="1870819"/>
                <a:ext cx="2688236" cy="498470"/>
              </a:xfrm>
              <a:prstGeom prst="rect">
                <a:avLst/>
              </a:prstGeom>
              <a:blipFill>
                <a:blip r:embed="rId5"/>
                <a:stretch>
                  <a:fillRect l="-6803" r="-6122" b="-36585"/>
                </a:stretch>
              </a:blipFill>
            </p:spPr>
            <p:txBody>
              <a:bodyPr/>
              <a:lstStyle/>
              <a:p>
                <a:r>
                  <a:rPr lang="ja-JP" altLang="en-US">
                    <a:noFill/>
                  </a:rPr>
                  <a:t> </a:t>
                </a:r>
              </a:p>
            </p:txBody>
          </p:sp>
        </mc:Fallback>
      </mc:AlternateContent>
      <p:sp>
        <p:nvSpPr>
          <p:cNvPr id="7" name="正方形/長方形 6">
            <a:extLst>
              <a:ext uri="{FF2B5EF4-FFF2-40B4-BE49-F238E27FC236}">
                <a16:creationId xmlns:a16="http://schemas.microsoft.com/office/drawing/2014/main" id="{F2D5DE26-A0E2-48E0-844A-FCB568805EBB}"/>
              </a:ext>
            </a:extLst>
          </p:cNvPr>
          <p:cNvSpPr/>
          <p:nvPr/>
        </p:nvSpPr>
        <p:spPr>
          <a:xfrm>
            <a:off x="2164058" y="4008051"/>
            <a:ext cx="3456395" cy="400110"/>
          </a:xfrm>
          <a:prstGeom prst="rect">
            <a:avLst/>
          </a:prstGeom>
        </p:spPr>
        <p:txBody>
          <a:bodyPr wrap="none">
            <a:spAutoFit/>
          </a:bodyPr>
          <a:lstStyle/>
          <a:p>
            <a:r>
              <a:rPr kumimoji="1" lang="en-US" altLang="ja-JP" sz="2000" dirty="0">
                <a:latin typeface="Cambria Math" panose="02040503050406030204" pitchFamily="18" charset="0"/>
                <a:sym typeface="Wingdings" panose="05000000000000000000" pitchFamily="2" charset="2"/>
              </a:rPr>
              <a:t> </a:t>
            </a:r>
            <a:r>
              <a:rPr kumimoji="1" lang="ja-JP" altLang="en-US" sz="2000" dirty="0">
                <a:latin typeface="Cambria Math" panose="02040503050406030204" pitchFamily="18" charset="0"/>
                <a:sym typeface="Wingdings" panose="05000000000000000000" pitchFamily="2" charset="2"/>
              </a:rPr>
              <a:t>擬スカラー密度（重み</a:t>
            </a:r>
            <a:r>
              <a:rPr kumimoji="1" lang="en-US" altLang="ja-JP" sz="2000" dirty="0">
                <a:latin typeface="Cambria Math" panose="02040503050406030204" pitchFamily="18" charset="0"/>
                <a:sym typeface="Wingdings" panose="05000000000000000000" pitchFamily="2" charset="2"/>
              </a:rPr>
              <a:t>1</a:t>
            </a:r>
            <a:r>
              <a:rPr kumimoji="1" lang="ja-JP" altLang="en-US" sz="2000" dirty="0">
                <a:latin typeface="Cambria Math" panose="02040503050406030204" pitchFamily="18" charset="0"/>
                <a:sym typeface="Wingdings" panose="05000000000000000000" pitchFamily="2" charset="2"/>
              </a:rPr>
              <a:t>）</a:t>
            </a:r>
            <a:endParaRPr lang="ja-JP" altLang="en-US" sz="2000" dirty="0"/>
          </a:p>
        </p:txBody>
      </p:sp>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D38EC5BF-30F9-4CF3-AF00-45F05418D689}"/>
                  </a:ext>
                </a:extLst>
              </p:cNvPr>
              <p:cNvSpPr/>
              <p:nvPr/>
            </p:nvSpPr>
            <p:spPr>
              <a:xfrm>
                <a:off x="5394945" y="3964862"/>
                <a:ext cx="1912703" cy="400110"/>
              </a:xfrm>
              <a:prstGeom prst="rect">
                <a:avLst/>
              </a:prstGeom>
            </p:spPr>
            <p:txBody>
              <a:bodyPr wrap="none">
                <a:spAutoFit/>
              </a:bodyPr>
              <a:lstStyle/>
              <a:p>
                <a14:m>
                  <m:oMath xmlns:m="http://schemas.openxmlformats.org/officeDocument/2006/math">
                    <m:r>
                      <a:rPr kumimoji="1" lang="ja-JP" altLang="en-US" sz="2000" i="1" smtClean="0">
                        <a:latin typeface="Cambria Math" panose="02040503050406030204" pitchFamily="18" charset="0"/>
                      </a:rPr>
                      <m:t>≈</m:t>
                    </m:r>
                  </m:oMath>
                </a14:m>
                <a:r>
                  <a:rPr kumimoji="1" lang="ja-JP" altLang="en-US" sz="2000" dirty="0">
                    <a:latin typeface="Cambria Math" panose="02040503050406030204" pitchFamily="18" charset="0"/>
                  </a:rPr>
                  <a:t>３次微分形式</a:t>
                </a:r>
                <a:endParaRPr lang="ja-JP" altLang="en-US" sz="2000" dirty="0"/>
              </a:p>
            </p:txBody>
          </p:sp>
        </mc:Choice>
        <mc:Fallback xmlns="">
          <p:sp>
            <p:nvSpPr>
              <p:cNvPr id="8" name="正方形/長方形 7">
                <a:extLst>
                  <a:ext uri="{FF2B5EF4-FFF2-40B4-BE49-F238E27FC236}">
                    <a16:creationId xmlns:a16="http://schemas.microsoft.com/office/drawing/2014/main" id="{D38EC5BF-30F9-4CF3-AF00-45F05418D689}"/>
                  </a:ext>
                </a:extLst>
              </p:cNvPr>
              <p:cNvSpPr>
                <a:spLocks noRot="1" noChangeAspect="1" noMove="1" noResize="1" noEditPoints="1" noAdjustHandles="1" noChangeArrowheads="1" noChangeShapeType="1" noTextEdit="1"/>
              </p:cNvSpPr>
              <p:nvPr/>
            </p:nvSpPr>
            <p:spPr>
              <a:xfrm>
                <a:off x="5394945" y="3964862"/>
                <a:ext cx="1912703" cy="400110"/>
              </a:xfrm>
              <a:prstGeom prst="rect">
                <a:avLst/>
              </a:prstGeom>
              <a:blipFill>
                <a:blip r:embed="rId6"/>
                <a:stretch>
                  <a:fillRect t="-6061" r="-2866"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408CC5E-0218-4E98-A6DC-77480D329A8E}"/>
                  </a:ext>
                </a:extLst>
              </p:cNvPr>
              <p:cNvSpPr txBox="1"/>
              <p:nvPr/>
            </p:nvSpPr>
            <p:spPr>
              <a:xfrm>
                <a:off x="1625600" y="4538485"/>
                <a:ext cx="5774401" cy="609782"/>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𝑔</m:t>
                      </m:r>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h</m:t>
                      </m:r>
                      <m:r>
                        <a:rPr kumimoji="1" lang="en-US" altLang="ja-JP" sz="2400" b="0" i="1" smtClean="0">
                          <a:latin typeface="Cambria Math" panose="02040503050406030204" pitchFamily="18" charset="0"/>
                          <a:ea typeface="Cambria Math" panose="02040503050406030204" pitchFamily="18" charset="0"/>
                        </a:rPr>
                        <m:t>=</m:t>
                      </m:r>
                      <m:func>
                        <m:funcPr>
                          <m:ctrlPr>
                            <a:rPr kumimoji="1" lang="en-US" altLang="ja-JP" sz="2400" b="0" i="1" smtClean="0">
                              <a:latin typeface="Cambria Math" panose="02040503050406030204" pitchFamily="18" charset="0"/>
                              <a:ea typeface="Cambria Math" panose="02040503050406030204" pitchFamily="18" charset="0"/>
                            </a:rPr>
                          </m:ctrlPr>
                        </m:funcPr>
                        <m:fName>
                          <m:r>
                            <m:rPr>
                              <m:sty m:val="p"/>
                            </m:rPr>
                            <a:rPr kumimoji="1" lang="en-US" altLang="ja-JP" sz="2400" b="0" i="0" smtClean="0">
                              <a:latin typeface="Cambria Math" panose="02040503050406030204" pitchFamily="18" charset="0"/>
                              <a:ea typeface="Cambria Math" panose="02040503050406030204" pitchFamily="18" charset="0"/>
                            </a:rPr>
                            <m:t>det</m:t>
                          </m:r>
                        </m:fName>
                        <m:e>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𝑓</m:t>
                              </m:r>
                            </m:e>
                            <m:sub>
                              <m:r>
                                <a:rPr kumimoji="1" lang="ja-JP" altLang="en-US" sz="2400" b="0" i="1" smtClean="0">
                                  <a:latin typeface="Cambria Math" panose="02040503050406030204" pitchFamily="18" charset="0"/>
                                  <a:ea typeface="Cambria Math" panose="02040503050406030204" pitchFamily="18" charset="0"/>
                                </a:rPr>
                                <m:t>𝜅</m:t>
                              </m:r>
                            </m:sub>
                          </m:sSub>
                          <m:r>
                            <a:rPr kumimoji="1" lang="en-US" altLang="ja-JP" sz="2400" b="0" i="1" smtClean="0">
                              <a:latin typeface="Cambria Math" panose="02040503050406030204" pitchFamily="18" charset="0"/>
                              <a:ea typeface="Cambria Math" panose="02040503050406030204" pitchFamily="18" charset="0"/>
                            </a:rPr>
                            <m:t> </m:t>
                          </m:r>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𝑔</m:t>
                              </m:r>
                            </m:e>
                            <m:sub>
                              <m:r>
                                <a:rPr kumimoji="1" lang="ja-JP" altLang="en-US" sz="2400" b="0" i="1" smtClean="0">
                                  <a:latin typeface="Cambria Math" panose="02040503050406030204" pitchFamily="18" charset="0"/>
                                  <a:ea typeface="Cambria Math" panose="02040503050406030204" pitchFamily="18" charset="0"/>
                                </a:rPr>
                                <m:t>𝜆</m:t>
                              </m:r>
                            </m:sub>
                          </m:sSub>
                          <m:r>
                            <a:rPr kumimoji="1" lang="en-US" altLang="ja-JP" sz="2400" b="0" i="1" smtClean="0">
                              <a:latin typeface="Cambria Math" panose="02040503050406030204" pitchFamily="18" charset="0"/>
                              <a:ea typeface="Cambria Math" panose="02040503050406030204" pitchFamily="18" charset="0"/>
                            </a:rPr>
                            <m:t> </m:t>
                          </m:r>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en-US" altLang="ja-JP" sz="2400" b="0" i="1" smtClean="0">
                                  <a:latin typeface="Cambria Math" panose="02040503050406030204" pitchFamily="18" charset="0"/>
                                  <a:ea typeface="Cambria Math" panose="02040503050406030204" pitchFamily="18" charset="0"/>
                                </a:rPr>
                                <m:t>h</m:t>
                              </m:r>
                            </m:e>
                            <m:sub>
                              <m:r>
                                <a:rPr kumimoji="1" lang="ja-JP" altLang="en-US" sz="2400" b="0" i="1" smtClean="0">
                                  <a:latin typeface="Cambria Math" panose="02040503050406030204" pitchFamily="18" charset="0"/>
                                  <a:ea typeface="Cambria Math" panose="02040503050406030204" pitchFamily="18" charset="0"/>
                                </a:rPr>
                                <m:t>𝜇</m:t>
                              </m:r>
                            </m:sub>
                          </m:sSub>
                          <m:r>
                            <a:rPr kumimoji="1" lang="en-US" altLang="ja-JP" sz="2400" b="0" i="1" smtClean="0">
                              <a:latin typeface="Cambria Math" panose="02040503050406030204" pitchFamily="18" charset="0"/>
                              <a:ea typeface="Cambria Math" panose="02040503050406030204" pitchFamily="18" charset="0"/>
                            </a:rPr>
                            <m:t>)</m:t>
                          </m:r>
                        </m:e>
                      </m:func>
                      <m:r>
                        <a:rPr kumimoji="1" lang="en-US" altLang="ja-JP" sz="2400" b="0" i="1" smtClean="0">
                          <a:latin typeface="Cambria Math" panose="02040503050406030204" pitchFamily="18" charset="0"/>
                          <a:ea typeface="Cambria Math" panose="02040503050406030204" pitchFamily="18" charset="0"/>
                        </a:rPr>
                        <m:t>𝑑</m:t>
                      </m:r>
                      <m:sSup>
                        <m:sSupPr>
                          <m:ctrlPr>
                            <a:rPr kumimoji="1" lang="en-US" altLang="ja-JP" sz="2400" b="0" i="1" smtClean="0">
                              <a:latin typeface="Cambria Math" panose="02040503050406030204" pitchFamily="18" charset="0"/>
                              <a:ea typeface="Cambria Math" panose="02040503050406030204" pitchFamily="18" charset="0"/>
                            </a:rPr>
                          </m:ctrlPr>
                        </m:sSupPr>
                        <m:e>
                          <m:r>
                            <a:rPr kumimoji="1" lang="en-US" altLang="ja-JP" sz="2400" b="0" i="1" smtClean="0">
                              <a:latin typeface="Cambria Math" panose="02040503050406030204" pitchFamily="18" charset="0"/>
                              <a:ea typeface="Cambria Math" panose="02040503050406030204" pitchFamily="18" charset="0"/>
                            </a:rPr>
                            <m:t>𝑥</m:t>
                          </m:r>
                        </m:e>
                        <m:sup>
                          <m:r>
                            <a:rPr kumimoji="1" lang="en-US" altLang="ja-JP" sz="2400" b="0" i="1" smtClean="0">
                              <a:latin typeface="Cambria Math" panose="02040503050406030204" pitchFamily="18" charset="0"/>
                              <a:ea typeface="Cambria Math" panose="02040503050406030204" pitchFamily="18" charset="0"/>
                            </a:rPr>
                            <m:t>1</m:t>
                          </m:r>
                        </m:sup>
                      </m:sSup>
                      <m:r>
                        <a:rPr kumimoji="1" lang="en-US" altLang="ja-JP" sz="2400" i="1">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𝑑</m:t>
                      </m:r>
                      <m:sSup>
                        <m:sSupPr>
                          <m:ctrlPr>
                            <a:rPr kumimoji="1" lang="en-US" altLang="ja-JP" sz="2400" b="0" i="1" smtClean="0">
                              <a:latin typeface="Cambria Math" panose="02040503050406030204" pitchFamily="18" charset="0"/>
                              <a:ea typeface="Cambria Math" panose="02040503050406030204" pitchFamily="18" charset="0"/>
                            </a:rPr>
                          </m:ctrlPr>
                        </m:sSupPr>
                        <m:e>
                          <m:r>
                            <a:rPr kumimoji="1" lang="en-US" altLang="ja-JP" sz="2400" b="0" i="1" smtClean="0">
                              <a:latin typeface="Cambria Math" panose="02040503050406030204" pitchFamily="18" charset="0"/>
                              <a:ea typeface="Cambria Math" panose="02040503050406030204" pitchFamily="18" charset="0"/>
                            </a:rPr>
                            <m:t>𝑥</m:t>
                          </m:r>
                        </m:e>
                        <m:sup>
                          <m:r>
                            <a:rPr kumimoji="1" lang="en-US" altLang="ja-JP" sz="2400" b="0" i="1" smtClean="0">
                              <a:latin typeface="Cambria Math" panose="02040503050406030204" pitchFamily="18" charset="0"/>
                              <a:ea typeface="Cambria Math" panose="02040503050406030204" pitchFamily="18" charset="0"/>
                            </a:rPr>
                            <m:t>2</m:t>
                          </m:r>
                        </m:sup>
                      </m:sSup>
                      <m:r>
                        <a:rPr kumimoji="1" lang="en-US" altLang="ja-JP" sz="2400" i="1">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𝑑</m:t>
                      </m:r>
                      <m:sSup>
                        <m:sSupPr>
                          <m:ctrlPr>
                            <a:rPr kumimoji="1" lang="en-US" altLang="ja-JP" sz="2400" b="0" i="1" smtClean="0">
                              <a:latin typeface="Cambria Math" panose="02040503050406030204" pitchFamily="18" charset="0"/>
                              <a:ea typeface="Cambria Math" panose="02040503050406030204" pitchFamily="18" charset="0"/>
                            </a:rPr>
                          </m:ctrlPr>
                        </m:sSupPr>
                        <m:e>
                          <m:r>
                            <a:rPr kumimoji="1" lang="en-US" altLang="ja-JP" sz="2400" b="0" i="1" smtClean="0">
                              <a:latin typeface="Cambria Math" panose="02040503050406030204" pitchFamily="18" charset="0"/>
                              <a:ea typeface="Cambria Math" panose="02040503050406030204" pitchFamily="18" charset="0"/>
                            </a:rPr>
                            <m:t>𝑥</m:t>
                          </m:r>
                        </m:e>
                        <m:sup>
                          <m:r>
                            <a:rPr kumimoji="1" lang="en-US" altLang="ja-JP" sz="2400" b="0" i="1" smtClean="0">
                              <a:latin typeface="Cambria Math" panose="02040503050406030204" pitchFamily="18" charset="0"/>
                              <a:ea typeface="Cambria Math" panose="02040503050406030204" pitchFamily="18" charset="0"/>
                            </a:rPr>
                            <m:t>3</m:t>
                          </m:r>
                        </m:sup>
                      </m:sSup>
                    </m:oMath>
                  </m:oMathPara>
                </a14:m>
                <a:endParaRPr kumimoji="1" lang="ja-JP" altLang="en-US" sz="2400" b="0" dirty="0">
                  <a:latin typeface="Cambria Math" panose="02040503050406030204" pitchFamily="18" charset="0"/>
                </a:endParaRPr>
              </a:p>
            </p:txBody>
          </p:sp>
        </mc:Choice>
        <mc:Fallback xmlns="">
          <p:sp>
            <p:nvSpPr>
              <p:cNvPr id="9" name="テキスト ボックス 8">
                <a:extLst>
                  <a:ext uri="{FF2B5EF4-FFF2-40B4-BE49-F238E27FC236}">
                    <a16:creationId xmlns:a16="http://schemas.microsoft.com/office/drawing/2014/main" id="{8408CC5E-0218-4E98-A6DC-77480D329A8E}"/>
                  </a:ext>
                </a:extLst>
              </p:cNvPr>
              <p:cNvSpPr txBox="1">
                <a:spLocks noRot="1" noChangeAspect="1" noMove="1" noResize="1" noEditPoints="1" noAdjustHandles="1" noChangeArrowheads="1" noChangeShapeType="1" noTextEdit="1"/>
              </p:cNvSpPr>
              <p:nvPr/>
            </p:nvSpPr>
            <p:spPr>
              <a:xfrm>
                <a:off x="1625600" y="4538485"/>
                <a:ext cx="5774401" cy="609782"/>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6374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BFD99492-8032-4924-98F5-35842D2DB1AA}"/>
                  </a:ext>
                </a:extLst>
              </p:cNvPr>
              <p:cNvSpPr txBox="1"/>
              <p:nvPr/>
            </p:nvSpPr>
            <p:spPr>
              <a:xfrm>
                <a:off x="758392" y="620042"/>
                <a:ext cx="3813608" cy="792076"/>
              </a:xfrm>
              <a:prstGeom prst="rect">
                <a:avLst/>
              </a:prstGeom>
              <a:noFill/>
            </p:spPr>
            <p:txBody>
              <a:bodyPr wrap="none" lIns="0" tIns="0" rIns="0" bIns="0" rtlCol="0">
                <a:spAutoFit/>
              </a:bodyPr>
              <a:lstStyle/>
              <a:p>
                <a:pPr>
                  <a:lnSpc>
                    <a:spcPct val="150000"/>
                  </a:lnSpc>
                </a:pPr>
                <a:r>
                  <a:rPr kumimoji="1" lang="ja-JP" altLang="en-US" sz="2400" b="0" dirty="0">
                    <a:latin typeface="Cambria Math" panose="02040503050406030204" pitchFamily="18" charset="0"/>
                  </a:rPr>
                  <a:t>発散 </a:t>
                </a:r>
                <a14:m>
                  <m:oMath xmlns:m="http://schemas.openxmlformats.org/officeDocument/2006/math">
                    <m:r>
                      <m:rPr>
                        <m:nor/>
                      </m:rPr>
                      <a:rPr kumimoji="1" lang="en-US" altLang="ja-JP" sz="2400" b="0" i="0" smtClean="0">
                        <a:latin typeface="Cambria Math" panose="02040503050406030204" pitchFamily="18" charset="0"/>
                      </a:rPr>
                      <m:t>div</m:t>
                    </m:r>
                    <m:r>
                      <a:rPr kumimoji="1" lang="en-US" altLang="ja-JP" sz="2400" b="0" i="1" smtClean="0">
                        <a:latin typeface="Cambria Math" panose="02040503050406030204" pitchFamily="18" charset="0"/>
                      </a:rPr>
                      <m:t> </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𝑉</m:t>
                        </m:r>
                      </m:e>
                    </m:acc>
                    <m:r>
                      <a:rPr kumimoji="1" lang="en-US" altLang="ja-JP" sz="2400" b="0" i="1" smtClean="0">
                        <a:latin typeface="Cambria Math" panose="02040503050406030204" pitchFamily="18" charset="0"/>
                      </a:rPr>
                      <m:t>=</m:t>
                    </m:r>
                    <m:f>
                      <m:fPr>
                        <m:ctrlPr>
                          <a:rPr kumimoji="1" lang="en-US" altLang="ja-JP" sz="2400" i="1">
                            <a:latin typeface="Cambria Math" panose="02040503050406030204" pitchFamily="18" charset="0"/>
                          </a:rPr>
                        </m:ctrlPr>
                      </m:fPr>
                      <m:num>
                        <m:r>
                          <m:rPr>
                            <m:brk m:alnAt="7"/>
                          </m:rP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m:rPr>
                                <m:brk m:alnAt="7"/>
                              </m:rPr>
                              <a:rPr kumimoji="1" lang="en-US" altLang="ja-JP" sz="2400" i="1">
                                <a:latin typeface="Cambria Math" panose="02040503050406030204" pitchFamily="18" charset="0"/>
                              </a:rPr>
                              <m:t>𝑉</m:t>
                            </m:r>
                          </m:e>
                          <m:sup>
                            <m:r>
                              <m:rPr>
                                <m:brk m:alnAt="7"/>
                              </m:rPr>
                              <a:rPr kumimoji="1" lang="en-US" altLang="ja-JP" sz="2400" i="1" smtClean="0">
                                <a:latin typeface="Cambria Math" panose="02040503050406030204" pitchFamily="18" charset="0"/>
                              </a:rPr>
                              <m:t>1</m:t>
                            </m:r>
                          </m:sup>
                        </m:sSup>
                      </m:num>
                      <m:den>
                        <m:r>
                          <m:rPr>
                            <m:brk m:alnAt="7"/>
                          </m:rP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m:rPr>
                                <m:brk m:alnAt="7"/>
                              </m:rPr>
                              <a:rPr kumimoji="1" lang="en-US" altLang="ja-JP" sz="2400" i="1">
                                <a:latin typeface="Cambria Math" panose="02040503050406030204" pitchFamily="18" charset="0"/>
                              </a:rPr>
                              <m:t>𝑥</m:t>
                            </m:r>
                          </m:e>
                          <m:sup>
                            <m:r>
                              <m:rPr>
                                <m:brk m:alnAt="7"/>
                              </m:rPr>
                              <a:rPr kumimoji="1" lang="en-US" altLang="ja-JP" sz="2400" i="1">
                                <a:latin typeface="Cambria Math" panose="02040503050406030204" pitchFamily="18" charset="0"/>
                              </a:rPr>
                              <m:t>1</m:t>
                            </m:r>
                          </m:sup>
                        </m:sSup>
                      </m:den>
                    </m:f>
                    <m:r>
                      <a:rPr kumimoji="1" lang="en-US" altLang="ja-JP" sz="2400" b="0" i="0" smtClean="0">
                        <a:latin typeface="Cambria Math" panose="02040503050406030204" pitchFamily="18" charset="0"/>
                      </a:rPr>
                      <m:t>+</m:t>
                    </m:r>
                    <m:f>
                      <m:fPr>
                        <m:ctrlPr>
                          <a:rPr kumimoji="1" lang="en-US" altLang="ja-JP" sz="2400" i="1">
                            <a:latin typeface="Cambria Math" panose="02040503050406030204" pitchFamily="18" charset="0"/>
                          </a:rPr>
                        </m:ctrlPr>
                      </m:fPr>
                      <m:num>
                        <m:r>
                          <m:rPr>
                            <m:brk m:alnAt="7"/>
                          </m:rP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m:rPr>
                                <m:brk m:alnAt="7"/>
                              </m:rPr>
                              <a:rPr kumimoji="1" lang="en-US" altLang="ja-JP" sz="2400" i="1">
                                <a:latin typeface="Cambria Math" panose="02040503050406030204" pitchFamily="18" charset="0"/>
                              </a:rPr>
                              <m:t>𝑉</m:t>
                            </m:r>
                          </m:e>
                          <m:sup>
                            <m:r>
                              <a:rPr kumimoji="1" lang="en-US" altLang="ja-JP" sz="2400" b="0" i="1" smtClean="0">
                                <a:latin typeface="Cambria Math" panose="02040503050406030204" pitchFamily="18" charset="0"/>
                              </a:rPr>
                              <m:t>2</m:t>
                            </m:r>
                          </m:sup>
                        </m:sSup>
                      </m:num>
                      <m:den>
                        <m:r>
                          <m:rPr>
                            <m:brk m:alnAt="7"/>
                          </m:rP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m:rPr>
                                <m:brk m:alnAt="7"/>
                              </m:rPr>
                              <a:rPr kumimoji="1" lang="en-US" altLang="ja-JP" sz="2400" i="1">
                                <a:latin typeface="Cambria Math" panose="02040503050406030204" pitchFamily="18" charset="0"/>
                              </a:rPr>
                              <m:t>𝑥</m:t>
                            </m:r>
                          </m:e>
                          <m:sup>
                            <m:r>
                              <a:rPr kumimoji="1" lang="en-US" altLang="ja-JP" sz="2400" b="0" i="1" smtClean="0">
                                <a:latin typeface="Cambria Math" panose="02040503050406030204" pitchFamily="18" charset="0"/>
                              </a:rPr>
                              <m:t>2</m:t>
                            </m:r>
                          </m:sup>
                        </m:sSup>
                      </m:den>
                    </m:f>
                    <m:r>
                      <a:rPr kumimoji="1" lang="en-US" altLang="ja-JP" sz="2400">
                        <a:latin typeface="Cambria Math" panose="02040503050406030204" pitchFamily="18" charset="0"/>
                      </a:rPr>
                      <m:t>+</m:t>
                    </m:r>
                  </m:oMath>
                </a14:m>
                <a:r>
                  <a:rPr kumimoji="1" lang="en-US" altLang="ja-JP" sz="2400" dirty="0"/>
                  <a:t> </a:t>
                </a:r>
                <a14:m>
                  <m:oMath xmlns:m="http://schemas.openxmlformats.org/officeDocument/2006/math">
                    <m:f>
                      <m:fPr>
                        <m:ctrlPr>
                          <a:rPr kumimoji="1" lang="en-US" altLang="ja-JP" sz="2400" i="1">
                            <a:latin typeface="Cambria Math" panose="02040503050406030204" pitchFamily="18" charset="0"/>
                          </a:rPr>
                        </m:ctrlPr>
                      </m:fPr>
                      <m:num>
                        <m:r>
                          <m:rPr>
                            <m:brk m:alnAt="7"/>
                          </m:rP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m:rPr>
                                <m:brk m:alnAt="7"/>
                              </m:rPr>
                              <a:rPr kumimoji="1" lang="en-US" altLang="ja-JP" sz="2400" i="1">
                                <a:latin typeface="Cambria Math" panose="02040503050406030204" pitchFamily="18" charset="0"/>
                              </a:rPr>
                              <m:t>𝑉</m:t>
                            </m:r>
                          </m:e>
                          <m:sup>
                            <m:r>
                              <a:rPr kumimoji="1" lang="en-US" altLang="ja-JP" sz="2400" b="0" i="1" smtClean="0">
                                <a:latin typeface="Cambria Math" panose="02040503050406030204" pitchFamily="18" charset="0"/>
                              </a:rPr>
                              <m:t>3</m:t>
                            </m:r>
                          </m:sup>
                        </m:sSup>
                      </m:num>
                      <m:den>
                        <m:r>
                          <m:rPr>
                            <m:brk m:alnAt="7"/>
                          </m:rP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m:rPr>
                                <m:brk m:alnAt="7"/>
                              </m:rPr>
                              <a:rPr kumimoji="1" lang="en-US" altLang="ja-JP" sz="2400" i="1">
                                <a:latin typeface="Cambria Math" panose="02040503050406030204" pitchFamily="18" charset="0"/>
                              </a:rPr>
                              <m:t>𝑥</m:t>
                            </m:r>
                          </m:e>
                          <m:sup>
                            <m:r>
                              <a:rPr kumimoji="1" lang="en-US" altLang="ja-JP" sz="2400" b="0" i="1" smtClean="0">
                                <a:latin typeface="Cambria Math" panose="02040503050406030204" pitchFamily="18" charset="0"/>
                              </a:rPr>
                              <m:t>3</m:t>
                            </m:r>
                          </m:sup>
                        </m:sSup>
                      </m:den>
                    </m:f>
                  </m:oMath>
                </a14:m>
                <a:endParaRPr kumimoji="1" lang="ja-JP" altLang="en-US" sz="2400" b="0" dirty="0">
                  <a:latin typeface="Cambria Math" panose="02040503050406030204" pitchFamily="18" charset="0"/>
                </a:endParaRPr>
              </a:p>
            </p:txBody>
          </p:sp>
        </mc:Choice>
        <mc:Fallback xmlns="">
          <p:sp>
            <p:nvSpPr>
              <p:cNvPr id="2" name="テキスト ボックス 1">
                <a:extLst>
                  <a:ext uri="{FF2B5EF4-FFF2-40B4-BE49-F238E27FC236}">
                    <a16:creationId xmlns:a16="http://schemas.microsoft.com/office/drawing/2014/main" id="{BFD99492-8032-4924-98F5-35842D2DB1AA}"/>
                  </a:ext>
                </a:extLst>
              </p:cNvPr>
              <p:cNvSpPr txBox="1">
                <a:spLocks noRot="1" noChangeAspect="1" noMove="1" noResize="1" noEditPoints="1" noAdjustHandles="1" noChangeArrowheads="1" noChangeShapeType="1" noTextEdit="1"/>
              </p:cNvSpPr>
              <p:nvPr/>
            </p:nvSpPr>
            <p:spPr>
              <a:xfrm>
                <a:off x="758392" y="620042"/>
                <a:ext cx="3813608" cy="792076"/>
              </a:xfrm>
              <a:prstGeom prst="rect">
                <a:avLst/>
              </a:prstGeom>
              <a:blipFill>
                <a:blip r:embed="rId2"/>
                <a:stretch>
                  <a:fillRect l="-4792" b="-130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3716C4A0-B1C1-4FD0-97FF-5AFFB92BF875}"/>
                  </a:ext>
                </a:extLst>
              </p:cNvPr>
              <p:cNvSpPr/>
              <p:nvPr/>
            </p:nvSpPr>
            <p:spPr>
              <a:xfrm>
                <a:off x="623147" y="1757721"/>
                <a:ext cx="7203895" cy="1489254"/>
              </a:xfrm>
              <a:prstGeom prst="rect">
                <a:avLst/>
              </a:prstGeom>
            </p:spPr>
            <p:txBody>
              <a:bodyPr wrap="none">
                <a:spAutoFit/>
              </a:bodyPr>
              <a:lstStyle/>
              <a:p>
                <a:pPr>
                  <a:lnSpc>
                    <a:spcPct val="150000"/>
                  </a:lnSpc>
                </a:pPr>
                <a14:m>
                  <m:oMath xmlns:m="http://schemas.openxmlformats.org/officeDocument/2006/math">
                    <m:acc>
                      <m:accPr>
                        <m:chr m:val="⃗"/>
                        <m:ctrlPr>
                          <a:rPr kumimoji="1" lang="en-US" altLang="ja-JP" sz="2000" i="1" smtClean="0">
                            <a:latin typeface="Cambria Math" panose="02040503050406030204" pitchFamily="18" charset="0"/>
                          </a:rPr>
                        </m:ctrlPr>
                      </m:accPr>
                      <m:e>
                        <m:r>
                          <a:rPr kumimoji="1" lang="en-US" altLang="ja-JP" sz="2000" i="1">
                            <a:latin typeface="Cambria Math" panose="02040503050406030204" pitchFamily="18" charset="0"/>
                          </a:rPr>
                          <m:t>𝑉</m:t>
                        </m:r>
                      </m:e>
                    </m:acc>
                  </m:oMath>
                </a14:m>
                <a:r>
                  <a:rPr lang="ja-JP" altLang="en-US" sz="2000" dirty="0"/>
                  <a:t>を反変擬ベクトル（重み１），すなわち，</a:t>
                </a:r>
                <a:endParaRPr lang="en-US" altLang="ja-JP" sz="2000" dirty="0"/>
              </a:p>
              <a:p>
                <a:pPr>
                  <a:lnSpc>
                    <a:spcPct val="150000"/>
                  </a:lnSpc>
                </a:pPr>
                <a:r>
                  <a:rPr lang="ja-JP" altLang="en-US" sz="2000" dirty="0"/>
                  <a:t>２次微分形式 </a:t>
                </a:r>
                <a14:m>
                  <m:oMath xmlns:m="http://schemas.openxmlformats.org/officeDocument/2006/math">
                    <m:r>
                      <m:rPr>
                        <m:sty m:val="p"/>
                      </m:rPr>
                      <a:rPr lang="el-GR" altLang="ja-JP" sz="2000" b="0" i="1" smtClean="0">
                        <a:latin typeface="Cambria Math" panose="02040503050406030204" pitchFamily="18" charset="0"/>
                        <a:ea typeface="Cambria Math" panose="02040503050406030204" pitchFamily="18" charset="0"/>
                      </a:rPr>
                      <m:t>ω</m:t>
                    </m:r>
                    <m:r>
                      <a:rPr lang="en-US" altLang="ja-JP" sz="2000" b="0" i="1" smtClean="0">
                        <a:latin typeface="Cambria Math" panose="02040503050406030204" pitchFamily="18" charset="0"/>
                        <a:ea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𝑉</m:t>
                        </m:r>
                      </m:e>
                      <m:sup>
                        <m:r>
                          <a:rPr lang="en-US" altLang="ja-JP" sz="2000" b="0" i="1" smtClean="0">
                            <a:latin typeface="Cambria Math" panose="02040503050406030204" pitchFamily="18" charset="0"/>
                          </a:rPr>
                          <m:t>1</m:t>
                        </m:r>
                      </m:sup>
                    </m:sSup>
                    <m:r>
                      <a:rPr lang="en-US" altLang="ja-JP" sz="2000" b="0" i="1" smtClean="0">
                        <a:latin typeface="Cambria Math" panose="02040503050406030204" pitchFamily="18" charset="0"/>
                      </a:rPr>
                      <m:t>𝑑</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𝑥</m:t>
                        </m:r>
                      </m:e>
                      <m:sup>
                        <m:r>
                          <a:rPr lang="en-US" altLang="ja-JP" sz="2000" b="0" i="1" smtClean="0">
                            <a:latin typeface="Cambria Math" panose="02040503050406030204" pitchFamily="18" charset="0"/>
                          </a:rPr>
                          <m:t>2</m:t>
                        </m:r>
                      </m:sup>
                    </m:sSup>
                    <m:r>
                      <a:rPr lang="en-US" altLang="ja-JP" sz="2000" b="0" i="1" smtClean="0">
                        <a:latin typeface="Cambria Math" panose="02040503050406030204" pitchFamily="18" charset="0"/>
                        <a:ea typeface="Cambria Math" panose="02040503050406030204" pitchFamily="18" charset="0"/>
                      </a:rPr>
                      <m:t>∧</m:t>
                    </m:r>
                  </m:oMath>
                </a14:m>
                <a:r>
                  <a:rPr lang="en-US" altLang="ja-JP" sz="2000" dirty="0"/>
                  <a:t> </a:t>
                </a:r>
                <a14:m>
                  <m:oMath xmlns:m="http://schemas.openxmlformats.org/officeDocument/2006/math">
                    <m:r>
                      <a:rPr lang="en-US" altLang="ja-JP" sz="2000" i="1">
                        <a:latin typeface="Cambria Math" panose="02040503050406030204" pitchFamily="18" charset="0"/>
                      </a:rPr>
                      <m:t>𝑑</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b="0" i="1" smtClean="0">
                            <a:latin typeface="Cambria Math" panose="02040503050406030204" pitchFamily="18" charset="0"/>
                          </a:rPr>
                          <m:t>3</m:t>
                        </m:r>
                      </m:sup>
                    </m:sSup>
                    <m:r>
                      <a:rPr lang="en-US" altLang="ja-JP" sz="2000" b="0" i="0" smtClean="0">
                        <a:latin typeface="Cambria Math" panose="02040503050406030204" pitchFamily="18" charset="0"/>
                      </a:rPr>
                      <m:t>+</m:t>
                    </m:r>
                  </m:oMath>
                </a14:m>
                <a:r>
                  <a:rPr lang="en-US" altLang="ja-JP" sz="2000" dirty="0"/>
                  <a:t> </a:t>
                </a:r>
                <a14:m>
                  <m:oMath xmlns:m="http://schemas.openxmlformats.org/officeDocument/2006/math">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𝑉</m:t>
                        </m:r>
                      </m:e>
                      <m:sup>
                        <m:r>
                          <a:rPr lang="en-US" altLang="ja-JP" sz="2000" b="0" i="1" smtClean="0">
                            <a:latin typeface="Cambria Math" panose="02040503050406030204" pitchFamily="18" charset="0"/>
                          </a:rPr>
                          <m:t>2</m:t>
                        </m:r>
                      </m:sup>
                    </m:sSup>
                    <m:r>
                      <a:rPr lang="en-US" altLang="ja-JP" sz="2000" i="1">
                        <a:latin typeface="Cambria Math" panose="02040503050406030204" pitchFamily="18" charset="0"/>
                      </a:rPr>
                      <m:t>𝑑</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b="0" i="1" smtClean="0">
                            <a:latin typeface="Cambria Math" panose="02040503050406030204" pitchFamily="18" charset="0"/>
                          </a:rPr>
                          <m:t>3</m:t>
                        </m:r>
                      </m:sup>
                    </m:sSup>
                    <m:r>
                      <a:rPr lang="en-US" altLang="ja-JP" sz="2000" i="1">
                        <a:latin typeface="Cambria Math" panose="02040503050406030204" pitchFamily="18" charset="0"/>
                        <a:ea typeface="Cambria Math" panose="02040503050406030204" pitchFamily="18" charset="0"/>
                      </a:rPr>
                      <m:t>∧</m:t>
                    </m:r>
                  </m:oMath>
                </a14:m>
                <a:r>
                  <a:rPr lang="en-US" altLang="ja-JP" sz="2000" dirty="0"/>
                  <a:t> </a:t>
                </a:r>
                <a14:m>
                  <m:oMath xmlns:m="http://schemas.openxmlformats.org/officeDocument/2006/math">
                    <m:r>
                      <a:rPr lang="en-US" altLang="ja-JP" sz="2000" i="1">
                        <a:latin typeface="Cambria Math" panose="02040503050406030204" pitchFamily="18" charset="0"/>
                      </a:rPr>
                      <m:t>𝑑</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b="0" i="1" smtClean="0">
                            <a:latin typeface="Cambria Math" panose="02040503050406030204" pitchFamily="18" charset="0"/>
                          </a:rPr>
                          <m:t>1</m:t>
                        </m:r>
                      </m:sup>
                    </m:sSup>
                    <m:r>
                      <a:rPr lang="en-US" altLang="ja-JP" sz="2000" b="0" i="1" smtClean="0">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𝑉</m:t>
                        </m:r>
                      </m:e>
                      <m:sup>
                        <m:r>
                          <a:rPr lang="en-US" altLang="ja-JP" sz="2000" b="0" i="1" smtClean="0">
                            <a:latin typeface="Cambria Math" panose="02040503050406030204" pitchFamily="18" charset="0"/>
                          </a:rPr>
                          <m:t>3</m:t>
                        </m:r>
                      </m:sup>
                    </m:sSup>
                    <m:r>
                      <a:rPr lang="en-US" altLang="ja-JP" sz="2000" i="1">
                        <a:latin typeface="Cambria Math" panose="02040503050406030204" pitchFamily="18" charset="0"/>
                      </a:rPr>
                      <m:t>𝑑</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b="0" i="1" smtClean="0">
                            <a:latin typeface="Cambria Math" panose="02040503050406030204" pitchFamily="18" charset="0"/>
                          </a:rPr>
                          <m:t>1</m:t>
                        </m:r>
                      </m:sup>
                    </m:sSup>
                    <m:r>
                      <a:rPr lang="en-US" altLang="ja-JP" sz="2000" i="1">
                        <a:latin typeface="Cambria Math" panose="02040503050406030204" pitchFamily="18" charset="0"/>
                        <a:ea typeface="Cambria Math" panose="02040503050406030204" pitchFamily="18" charset="0"/>
                      </a:rPr>
                      <m:t>∧</m:t>
                    </m:r>
                    <m:r>
                      <m:rPr>
                        <m:nor/>
                      </m:rPr>
                      <a:rPr lang="en-US" altLang="ja-JP" sz="2000" dirty="0"/>
                      <m:t> </m:t>
                    </m:r>
                    <m:r>
                      <a:rPr lang="en-US" altLang="ja-JP" sz="2000" i="1">
                        <a:latin typeface="Cambria Math" panose="02040503050406030204" pitchFamily="18" charset="0"/>
                      </a:rPr>
                      <m:t>𝑑</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oMath>
                </a14:m>
                <a:endParaRPr lang="en-US" altLang="ja-JP" sz="2000" dirty="0"/>
              </a:p>
              <a:p>
                <a:pPr>
                  <a:lnSpc>
                    <a:spcPct val="150000"/>
                  </a:lnSpc>
                </a:pPr>
                <a:r>
                  <a:rPr lang="ja-JP" altLang="en-US" sz="2000" dirty="0"/>
                  <a:t>とみる．</a:t>
                </a:r>
                <a:endParaRPr lang="en-US" altLang="ja-JP" sz="2000" dirty="0"/>
              </a:p>
            </p:txBody>
          </p:sp>
        </mc:Choice>
        <mc:Fallback xmlns="">
          <p:sp>
            <p:nvSpPr>
              <p:cNvPr id="4" name="正方形/長方形 3">
                <a:extLst>
                  <a:ext uri="{FF2B5EF4-FFF2-40B4-BE49-F238E27FC236}">
                    <a16:creationId xmlns:a16="http://schemas.microsoft.com/office/drawing/2014/main" id="{3716C4A0-B1C1-4FD0-97FF-5AFFB92BF875}"/>
                  </a:ext>
                </a:extLst>
              </p:cNvPr>
              <p:cNvSpPr>
                <a:spLocks noRot="1" noChangeAspect="1" noMove="1" noResize="1" noEditPoints="1" noAdjustHandles="1" noChangeArrowheads="1" noChangeShapeType="1" noTextEdit="1"/>
              </p:cNvSpPr>
              <p:nvPr/>
            </p:nvSpPr>
            <p:spPr>
              <a:xfrm>
                <a:off x="623147" y="1757721"/>
                <a:ext cx="7203895" cy="1489254"/>
              </a:xfrm>
              <a:prstGeom prst="rect">
                <a:avLst/>
              </a:prstGeom>
              <a:blipFill>
                <a:blip r:embed="rId3"/>
                <a:stretch>
                  <a:fillRect l="-846" b="-6122"/>
                </a:stretch>
              </a:blipFill>
            </p:spPr>
            <p:txBody>
              <a:bodyPr/>
              <a:lstStyle/>
              <a:p>
                <a:r>
                  <a:rPr lang="ja-JP" altLang="en-US">
                    <a:noFill/>
                  </a:rPr>
                  <a:t> </a:t>
                </a:r>
              </a:p>
            </p:txBody>
          </p:sp>
        </mc:Fallback>
      </mc:AlternateContent>
      <p:grpSp>
        <p:nvGrpSpPr>
          <p:cNvPr id="3" name="グループ化 2">
            <a:extLst>
              <a:ext uri="{FF2B5EF4-FFF2-40B4-BE49-F238E27FC236}">
                <a16:creationId xmlns:a16="http://schemas.microsoft.com/office/drawing/2014/main" id="{CCFDAB75-DECB-4A88-8C11-CF6EAE33FCED}"/>
              </a:ext>
            </a:extLst>
          </p:cNvPr>
          <p:cNvGrpSpPr/>
          <p:nvPr/>
        </p:nvGrpSpPr>
        <p:grpSpPr>
          <a:xfrm>
            <a:off x="778859" y="3412648"/>
            <a:ext cx="8261469" cy="1601313"/>
            <a:chOff x="778859" y="3412648"/>
            <a:chExt cx="8261469" cy="1601313"/>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AFA6723-A7BF-4CB0-A321-0EF5202C7921}"/>
                    </a:ext>
                  </a:extLst>
                </p:cNvPr>
                <p:cNvSpPr txBox="1"/>
                <p:nvPr/>
              </p:nvSpPr>
              <p:spPr>
                <a:xfrm>
                  <a:off x="778859" y="3412648"/>
                  <a:ext cx="7753469" cy="1210011"/>
                </a:xfrm>
                <a:prstGeom prst="rect">
                  <a:avLst/>
                </a:prstGeom>
                <a:noFill/>
              </p:spPr>
              <p:txBody>
                <a:bodyPr wrap="none" lIns="0" tIns="0" rIns="0" bIns="0" rtlCol="0">
                  <a:spAutoFit/>
                </a:bodyPr>
                <a:lstStyle/>
                <a:p>
                  <a:pPr>
                    <a:lnSpc>
                      <a:spcPct val="150000"/>
                    </a:lnSpc>
                  </a:pPr>
                  <a:r>
                    <a:rPr kumimoji="1" lang="ja-JP" altLang="en-US" sz="2000" b="0" dirty="0">
                      <a:latin typeface="Cambria Math" panose="02040503050406030204" pitchFamily="18" charset="0"/>
                    </a:rPr>
                    <a:t>外微分 </a:t>
                  </a:r>
                  <a14:m>
                    <m:oMath xmlns:m="http://schemas.openxmlformats.org/officeDocument/2006/math">
                      <m:r>
                        <a:rPr lang="en-US" altLang="ja-JP" sz="2000" b="0" i="1" smtClean="0">
                          <a:latin typeface="Cambria Math" panose="02040503050406030204" pitchFamily="18" charset="0"/>
                          <a:ea typeface="Cambria Math" panose="02040503050406030204" pitchFamily="18" charset="0"/>
                        </a:rPr>
                        <m:t>𝑑</m:t>
                      </m:r>
                      <m:r>
                        <m:rPr>
                          <m:sty m:val="p"/>
                        </m:rPr>
                        <a:rPr lang="el-GR" altLang="ja-JP" sz="2000" i="1">
                          <a:latin typeface="Cambria Math" panose="02040503050406030204" pitchFamily="18" charset="0"/>
                          <a:ea typeface="Cambria Math" panose="02040503050406030204" pitchFamily="18" charset="0"/>
                        </a:rPr>
                        <m:t>ω</m:t>
                      </m:r>
                      <m:r>
                        <a:rPr lang="en-US" altLang="ja-JP" sz="2000" b="0" i="1" smtClean="0">
                          <a:latin typeface="Cambria Math" panose="02040503050406030204" pitchFamily="18" charset="0"/>
                          <a:ea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𝑑</m:t>
                          </m:r>
                          <m:r>
                            <a:rPr lang="en-US" altLang="ja-JP" sz="2000" i="1">
                              <a:latin typeface="Cambria Math" panose="02040503050406030204" pitchFamily="18" charset="0"/>
                            </a:rPr>
                            <m:t>𝑉</m:t>
                          </m:r>
                        </m:e>
                        <m:sup>
                          <m:r>
                            <a:rPr lang="en-US" altLang="ja-JP" sz="2000" i="1">
                              <a:latin typeface="Cambria Math" panose="02040503050406030204" pitchFamily="18" charset="0"/>
                            </a:rPr>
                            <m:t>1</m:t>
                          </m:r>
                        </m:sup>
                      </m:sSup>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rPr>
                        <m:t>𝑑</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r>
                        <a:rPr lang="en-US" altLang="ja-JP" sz="2000" i="1">
                          <a:latin typeface="Cambria Math" panose="02040503050406030204" pitchFamily="18" charset="0"/>
                          <a:ea typeface="Cambria Math" panose="02040503050406030204" pitchFamily="18" charset="0"/>
                        </a:rPr>
                        <m:t>∧</m:t>
                      </m:r>
                      <m:r>
                        <m:rPr>
                          <m:nor/>
                        </m:rPr>
                        <a:rPr lang="en-US" altLang="ja-JP" sz="2000" dirty="0"/>
                        <m:t> </m:t>
                      </m:r>
                      <m:r>
                        <a:rPr lang="en-US" altLang="ja-JP" sz="2000" i="1">
                          <a:latin typeface="Cambria Math" panose="02040503050406030204" pitchFamily="18" charset="0"/>
                        </a:rPr>
                        <m:t>𝑑</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3</m:t>
                          </m:r>
                        </m:sup>
                      </m:sSup>
                      <m:r>
                        <a:rPr lang="en-US" altLang="ja-JP" sz="2000">
                          <a:latin typeface="Cambria Math" panose="02040503050406030204" pitchFamily="18" charset="0"/>
                        </a:rPr>
                        <m:t>+</m:t>
                      </m:r>
                      <m:r>
                        <m:rPr>
                          <m:nor/>
                        </m:rPr>
                        <a:rPr lang="en-US" altLang="ja-JP" sz="2000" dirty="0"/>
                        <m:t> </m:t>
                      </m:r>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𝑑</m:t>
                          </m:r>
                          <m:r>
                            <a:rPr lang="en-US" altLang="ja-JP" sz="2000" i="1">
                              <a:latin typeface="Cambria Math" panose="02040503050406030204" pitchFamily="18" charset="0"/>
                            </a:rPr>
                            <m:t>𝑉</m:t>
                          </m:r>
                        </m:e>
                        <m:sup>
                          <m:r>
                            <a:rPr lang="en-US" altLang="ja-JP" sz="2000" i="1">
                              <a:latin typeface="Cambria Math" panose="02040503050406030204" pitchFamily="18" charset="0"/>
                            </a:rPr>
                            <m:t>2</m:t>
                          </m:r>
                        </m:sup>
                      </m:sSup>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rPr>
                        <m:t>𝑑</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3</m:t>
                          </m:r>
                        </m:sup>
                      </m:sSup>
                      <m:r>
                        <a:rPr lang="en-US" altLang="ja-JP" sz="2000" i="1">
                          <a:latin typeface="Cambria Math" panose="02040503050406030204" pitchFamily="18" charset="0"/>
                          <a:ea typeface="Cambria Math" panose="02040503050406030204" pitchFamily="18" charset="0"/>
                        </a:rPr>
                        <m:t>∧</m:t>
                      </m:r>
                      <m:r>
                        <m:rPr>
                          <m:nor/>
                        </m:rPr>
                        <a:rPr lang="en-US" altLang="ja-JP" sz="2000" dirty="0"/>
                        <m:t> </m:t>
                      </m:r>
                      <m:r>
                        <a:rPr lang="en-US" altLang="ja-JP" sz="2000" i="1">
                          <a:latin typeface="Cambria Math" panose="02040503050406030204" pitchFamily="18" charset="0"/>
                        </a:rPr>
                        <m:t>𝑑</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1</m:t>
                          </m:r>
                        </m:sup>
                      </m:sSup>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0" i="1" smtClean="0">
                              <a:latin typeface="Cambria Math" panose="02040503050406030204" pitchFamily="18" charset="0"/>
                            </a:rPr>
                            <m:t>𝑑</m:t>
                          </m:r>
                          <m:r>
                            <a:rPr lang="en-US" altLang="ja-JP" sz="2000" i="1">
                              <a:latin typeface="Cambria Math" panose="02040503050406030204" pitchFamily="18" charset="0"/>
                            </a:rPr>
                            <m:t>𝑉</m:t>
                          </m:r>
                        </m:e>
                        <m:sup>
                          <m:r>
                            <a:rPr lang="en-US" altLang="ja-JP" sz="2000" i="1">
                              <a:latin typeface="Cambria Math" panose="02040503050406030204" pitchFamily="18" charset="0"/>
                            </a:rPr>
                            <m:t>3</m:t>
                          </m:r>
                        </m:sup>
                      </m:sSup>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rPr>
                        <m:t>𝑑</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1</m:t>
                          </m:r>
                        </m:sup>
                      </m:sSup>
                      <m:r>
                        <a:rPr lang="en-US" altLang="ja-JP" sz="2000" i="1">
                          <a:latin typeface="Cambria Math" panose="02040503050406030204" pitchFamily="18" charset="0"/>
                          <a:ea typeface="Cambria Math" panose="02040503050406030204" pitchFamily="18" charset="0"/>
                        </a:rPr>
                        <m:t>∧</m:t>
                      </m:r>
                      <m:r>
                        <m:rPr>
                          <m:nor/>
                        </m:rPr>
                        <a:rPr lang="en-US" altLang="ja-JP" sz="2000" dirty="0"/>
                        <m:t> </m:t>
                      </m:r>
                      <m:r>
                        <a:rPr lang="en-US" altLang="ja-JP" sz="2000" i="1">
                          <a:latin typeface="Cambria Math" panose="02040503050406030204" pitchFamily="18" charset="0"/>
                        </a:rPr>
                        <m:t>𝑑</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oMath>
                  </a14:m>
                  <a:endParaRPr lang="en-US" altLang="ja-JP" sz="2000" dirty="0">
                    <a:latin typeface="Cambria Math" panose="02040503050406030204" pitchFamily="18" charset="0"/>
                  </a:endParaRPr>
                </a:p>
                <a:p>
                  <a:pPr>
                    <a:lnSpc>
                      <a:spcPct val="150000"/>
                    </a:lnSpc>
                  </a:pPr>
                  <a:r>
                    <a:rPr kumimoji="1" lang="en-US" altLang="ja-JP" sz="2000" dirty="0"/>
                    <a:t>                     </a:t>
                  </a:r>
                  <a14:m>
                    <m:oMath xmlns:m="http://schemas.openxmlformats.org/officeDocument/2006/math">
                      <m:r>
                        <a:rPr kumimoji="1" lang="en-US" altLang="ja-JP" sz="2000" i="1">
                          <a:latin typeface="Cambria Math" panose="02040503050406030204" pitchFamily="18" charset="0"/>
                        </a:rPr>
                        <m:t>=</m:t>
                      </m:r>
                      <m:d>
                        <m:dPr>
                          <m:ctrlPr>
                            <a:rPr kumimoji="1" lang="en-US" altLang="ja-JP" sz="2000" i="1" smtClean="0">
                              <a:latin typeface="Cambria Math" panose="02040503050406030204" pitchFamily="18" charset="0"/>
                            </a:rPr>
                          </m:ctrlPr>
                        </m:dPr>
                        <m:e>
                          <m:f>
                            <m:fPr>
                              <m:ctrlPr>
                                <a:rPr kumimoji="1" lang="en-US" altLang="ja-JP" sz="2000" i="1">
                                  <a:latin typeface="Cambria Math" panose="02040503050406030204" pitchFamily="18" charset="0"/>
                                </a:rPr>
                              </m:ctrlPr>
                            </m:fPr>
                            <m:num>
                              <m:r>
                                <m:rPr>
                                  <m:brk m:alnAt="7"/>
                                </m:rP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m:rPr>
                                      <m:brk m:alnAt="7"/>
                                    </m:rPr>
                                    <a:rPr kumimoji="1" lang="en-US" altLang="ja-JP" sz="2000" i="1">
                                      <a:latin typeface="Cambria Math" panose="02040503050406030204" pitchFamily="18" charset="0"/>
                                    </a:rPr>
                                    <m:t>𝑉</m:t>
                                  </m:r>
                                </m:e>
                                <m:sup>
                                  <m:r>
                                    <m:rPr>
                                      <m:brk m:alnAt="7"/>
                                    </m:rPr>
                                    <a:rPr kumimoji="1" lang="en-US" altLang="ja-JP" sz="2000" i="1">
                                      <a:latin typeface="Cambria Math" panose="02040503050406030204" pitchFamily="18" charset="0"/>
                                    </a:rPr>
                                    <m:t>1</m:t>
                                  </m:r>
                                </m:sup>
                              </m:sSup>
                            </m:num>
                            <m:den>
                              <m:r>
                                <m:rPr>
                                  <m:brk m:alnAt="7"/>
                                </m:rP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m:rPr>
                                      <m:brk m:alnAt="7"/>
                                    </m:rPr>
                                    <a:rPr kumimoji="1" lang="en-US" altLang="ja-JP" sz="2000" i="1">
                                      <a:latin typeface="Cambria Math" panose="02040503050406030204" pitchFamily="18" charset="0"/>
                                    </a:rPr>
                                    <m:t>𝑥</m:t>
                                  </m:r>
                                </m:e>
                                <m:sup>
                                  <m:r>
                                    <m:rPr>
                                      <m:brk m:alnAt="7"/>
                                    </m:rPr>
                                    <a:rPr kumimoji="1" lang="en-US" altLang="ja-JP" sz="2000" i="1">
                                      <a:latin typeface="Cambria Math" panose="02040503050406030204" pitchFamily="18" charset="0"/>
                                    </a:rPr>
                                    <m:t>1</m:t>
                                  </m:r>
                                </m:sup>
                              </m:sSup>
                            </m:den>
                          </m:f>
                          <m:r>
                            <a:rPr kumimoji="1" lang="en-US" altLang="ja-JP" sz="2000">
                              <a:latin typeface="Cambria Math" panose="02040503050406030204" pitchFamily="18" charset="0"/>
                            </a:rPr>
                            <m:t>+</m:t>
                          </m:r>
                          <m:f>
                            <m:fPr>
                              <m:ctrlPr>
                                <a:rPr kumimoji="1" lang="en-US" altLang="ja-JP" sz="2000" i="1">
                                  <a:latin typeface="Cambria Math" panose="02040503050406030204" pitchFamily="18" charset="0"/>
                                </a:rPr>
                              </m:ctrlPr>
                            </m:fPr>
                            <m:num>
                              <m:r>
                                <m:rPr>
                                  <m:brk m:alnAt="7"/>
                                </m:rP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m:rPr>
                                      <m:brk m:alnAt="7"/>
                                    </m:rPr>
                                    <a:rPr kumimoji="1" lang="en-US" altLang="ja-JP" sz="2000" i="1">
                                      <a:latin typeface="Cambria Math" panose="02040503050406030204" pitchFamily="18" charset="0"/>
                                    </a:rPr>
                                    <m:t>𝑉</m:t>
                                  </m:r>
                                </m:e>
                                <m:sup>
                                  <m:r>
                                    <a:rPr kumimoji="1" lang="en-US" altLang="ja-JP" sz="2000" i="1">
                                      <a:latin typeface="Cambria Math" panose="02040503050406030204" pitchFamily="18" charset="0"/>
                                    </a:rPr>
                                    <m:t>2</m:t>
                                  </m:r>
                                </m:sup>
                              </m:sSup>
                            </m:num>
                            <m:den>
                              <m:r>
                                <m:rPr>
                                  <m:brk m:alnAt="7"/>
                                </m:rP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m:rPr>
                                      <m:brk m:alnAt="7"/>
                                    </m:rPr>
                                    <a:rPr kumimoji="1" lang="en-US" altLang="ja-JP" sz="2000" i="1">
                                      <a:latin typeface="Cambria Math" panose="02040503050406030204" pitchFamily="18" charset="0"/>
                                    </a:rPr>
                                    <m:t>𝑥</m:t>
                                  </m:r>
                                </m:e>
                                <m:sup>
                                  <m:r>
                                    <a:rPr kumimoji="1" lang="en-US" altLang="ja-JP" sz="2000" i="1">
                                      <a:latin typeface="Cambria Math" panose="02040503050406030204" pitchFamily="18" charset="0"/>
                                    </a:rPr>
                                    <m:t>2</m:t>
                                  </m:r>
                                </m:sup>
                              </m:sSup>
                            </m:den>
                          </m:f>
                          <m:r>
                            <a:rPr kumimoji="1" lang="en-US" altLang="ja-JP" sz="2000">
                              <a:latin typeface="Cambria Math" panose="02040503050406030204" pitchFamily="18" charset="0"/>
                            </a:rPr>
                            <m:t>+</m:t>
                          </m:r>
                          <m:f>
                            <m:fPr>
                              <m:ctrlPr>
                                <a:rPr kumimoji="1" lang="en-US" altLang="ja-JP" sz="2000" i="1">
                                  <a:latin typeface="Cambria Math" panose="02040503050406030204" pitchFamily="18" charset="0"/>
                                </a:rPr>
                              </m:ctrlPr>
                            </m:fPr>
                            <m:num>
                              <m:r>
                                <m:rPr>
                                  <m:brk m:alnAt="7"/>
                                </m:rP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m:rPr>
                                      <m:brk m:alnAt="7"/>
                                    </m:rPr>
                                    <a:rPr kumimoji="1" lang="en-US" altLang="ja-JP" sz="2000" i="1">
                                      <a:latin typeface="Cambria Math" panose="02040503050406030204" pitchFamily="18" charset="0"/>
                                    </a:rPr>
                                    <m:t>𝑉</m:t>
                                  </m:r>
                                </m:e>
                                <m:sup>
                                  <m:r>
                                    <a:rPr kumimoji="1" lang="en-US" altLang="ja-JP" sz="2000" i="1">
                                      <a:latin typeface="Cambria Math" panose="02040503050406030204" pitchFamily="18" charset="0"/>
                                    </a:rPr>
                                    <m:t>3</m:t>
                                  </m:r>
                                </m:sup>
                              </m:sSup>
                            </m:num>
                            <m:den>
                              <m:r>
                                <m:rPr>
                                  <m:brk m:alnAt="7"/>
                                </m:rP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m:rPr>
                                      <m:brk m:alnAt="7"/>
                                    </m:rPr>
                                    <a:rPr kumimoji="1" lang="en-US" altLang="ja-JP" sz="2000" i="1">
                                      <a:latin typeface="Cambria Math" panose="02040503050406030204" pitchFamily="18" charset="0"/>
                                    </a:rPr>
                                    <m:t>𝑥</m:t>
                                  </m:r>
                                </m:e>
                                <m:sup>
                                  <m:r>
                                    <a:rPr kumimoji="1" lang="en-US" altLang="ja-JP" sz="2000" i="1">
                                      <a:latin typeface="Cambria Math" panose="02040503050406030204" pitchFamily="18" charset="0"/>
                                    </a:rPr>
                                    <m:t>3</m:t>
                                  </m:r>
                                </m:sup>
                              </m:sSup>
                            </m:den>
                          </m:f>
                        </m:e>
                      </m:d>
                    </m:oMath>
                  </a14:m>
                  <a:r>
                    <a:rPr lang="en-US" altLang="ja-JP" sz="2000" dirty="0"/>
                    <a:t> </a:t>
                  </a:r>
                  <a14:m>
                    <m:oMath xmlns:m="http://schemas.openxmlformats.org/officeDocument/2006/math">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𝑑</m:t>
                          </m:r>
                          <m:r>
                            <a:rPr lang="en-US" altLang="ja-JP" sz="2000" b="0" i="1" smtClean="0">
                              <a:latin typeface="Cambria Math" panose="02040503050406030204" pitchFamily="18" charset="0"/>
                            </a:rPr>
                            <m:t>𝑥</m:t>
                          </m:r>
                        </m:e>
                        <m:sup>
                          <m:r>
                            <a:rPr lang="en-US" altLang="ja-JP" sz="2000" i="1">
                              <a:latin typeface="Cambria Math" panose="02040503050406030204" pitchFamily="18" charset="0"/>
                            </a:rPr>
                            <m:t>1</m:t>
                          </m:r>
                        </m:sup>
                      </m:sSup>
                      <m:r>
                        <a:rPr lang="en-US" altLang="ja-JP" sz="2000" i="1">
                          <a:latin typeface="Cambria Math" panose="02040503050406030204" pitchFamily="18" charset="0"/>
                          <a:ea typeface="Cambria Math" panose="02040503050406030204" pitchFamily="18" charset="0"/>
                        </a:rPr>
                        <m:t>∧</m:t>
                      </m:r>
                      <m:r>
                        <a:rPr lang="en-US" altLang="ja-JP" sz="2000" i="1">
                          <a:latin typeface="Cambria Math" panose="02040503050406030204" pitchFamily="18" charset="0"/>
                        </a:rPr>
                        <m:t>𝑑</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2</m:t>
                          </m:r>
                        </m:sup>
                      </m:sSup>
                      <m:r>
                        <a:rPr lang="en-US" altLang="ja-JP" sz="2000" i="1">
                          <a:latin typeface="Cambria Math" panose="02040503050406030204" pitchFamily="18" charset="0"/>
                          <a:ea typeface="Cambria Math" panose="02040503050406030204" pitchFamily="18" charset="0"/>
                        </a:rPr>
                        <m:t>∧</m:t>
                      </m:r>
                      <m:r>
                        <m:rPr>
                          <m:nor/>
                        </m:rPr>
                        <a:rPr lang="en-US" altLang="ja-JP" sz="2000" dirty="0"/>
                        <m:t> </m:t>
                      </m:r>
                      <m:r>
                        <a:rPr lang="en-US" altLang="ja-JP" sz="2000" i="1">
                          <a:latin typeface="Cambria Math" panose="02040503050406030204" pitchFamily="18" charset="0"/>
                        </a:rPr>
                        <m:t>𝑑</m:t>
                      </m:r>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3</m:t>
                          </m:r>
                        </m:sup>
                      </m:sSup>
                    </m:oMath>
                  </a14:m>
                  <a:endParaRPr kumimoji="1" lang="ja-JP" altLang="en-US" sz="2000" b="0" dirty="0">
                    <a:latin typeface="Cambria Math" panose="02040503050406030204" pitchFamily="18" charset="0"/>
                  </a:endParaRPr>
                </a:p>
              </p:txBody>
            </p:sp>
          </mc:Choice>
          <mc:Fallback xmlns="">
            <p:sp>
              <p:nvSpPr>
                <p:cNvPr id="5" name="テキスト ボックス 4">
                  <a:extLst>
                    <a:ext uri="{FF2B5EF4-FFF2-40B4-BE49-F238E27FC236}">
                      <a16:creationId xmlns:a16="http://schemas.microsoft.com/office/drawing/2014/main" id="{4AFA6723-A7BF-4CB0-A321-0EF5202C7921}"/>
                    </a:ext>
                  </a:extLst>
                </p:cNvPr>
                <p:cNvSpPr txBox="1">
                  <a:spLocks noRot="1" noChangeAspect="1" noMove="1" noResize="1" noEditPoints="1" noAdjustHandles="1" noChangeArrowheads="1" noChangeShapeType="1" noTextEdit="1"/>
                </p:cNvSpPr>
                <p:nvPr/>
              </p:nvSpPr>
              <p:spPr>
                <a:xfrm>
                  <a:off x="778859" y="3412648"/>
                  <a:ext cx="7753469" cy="1210011"/>
                </a:xfrm>
                <a:prstGeom prst="rect">
                  <a:avLst/>
                </a:prstGeom>
                <a:blipFill>
                  <a:blip r:embed="rId4"/>
                  <a:stretch>
                    <a:fillRect l="-2044" r="-3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6284EA6-8FF4-4222-B4D6-B5F2905C9213}"/>
                    </a:ext>
                  </a:extLst>
                </p:cNvPr>
                <p:cNvSpPr txBox="1"/>
                <p:nvPr/>
              </p:nvSpPr>
              <p:spPr>
                <a:xfrm>
                  <a:off x="6477703" y="4156162"/>
                  <a:ext cx="2562625" cy="857799"/>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altLang="ja-JP" i="1" smtClean="0">
                            <a:latin typeface="Cambria Math" panose="02040503050406030204" pitchFamily="18" charset="0"/>
                          </a:rPr>
                          <m:t>𝑑</m:t>
                        </m:r>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b="0" i="1" smtClean="0">
                                <a:latin typeface="Cambria Math" panose="02040503050406030204" pitchFamily="18" charset="0"/>
                              </a:rPr>
                              <m:t>𝑖</m:t>
                            </m:r>
                          </m:sup>
                        </m:sSup>
                        <m:r>
                          <a:rPr lang="en-US" altLang="ja-JP" i="1">
                            <a:latin typeface="Cambria Math" panose="02040503050406030204" pitchFamily="18" charset="0"/>
                            <a:ea typeface="Cambria Math" panose="02040503050406030204" pitchFamily="18" charset="0"/>
                          </a:rPr>
                          <m:t>∧</m:t>
                        </m:r>
                        <m:r>
                          <m:rPr>
                            <m:nor/>
                          </m:rPr>
                          <a:rPr lang="en-US" altLang="ja-JP" dirty="0"/>
                          <m:t> </m:t>
                        </m:r>
                        <m:r>
                          <a:rPr lang="en-US" altLang="ja-JP" i="1">
                            <a:latin typeface="Cambria Math" panose="02040503050406030204" pitchFamily="18" charset="0"/>
                          </a:rPr>
                          <m:t>𝑑</m:t>
                        </m:r>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b="0" i="1" smtClean="0">
                                <a:latin typeface="Cambria Math" panose="02040503050406030204" pitchFamily="18" charset="0"/>
                              </a:rPr>
                              <m:t>𝑖</m:t>
                            </m:r>
                          </m:sup>
                        </m:sSup>
                        <m:r>
                          <a:rPr lang="en-US" altLang="ja-JP" b="0" i="1" smtClean="0">
                            <a:latin typeface="Cambria Math" panose="02040503050406030204" pitchFamily="18" charset="0"/>
                          </a:rPr>
                          <m:t>=0</m:t>
                        </m:r>
                      </m:oMath>
                    </m:oMathPara>
                  </a14:m>
                  <a:endParaRPr lang="en-US" altLang="ja-JP" i="1" dirty="0">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𝑑</m:t>
                        </m:r>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i="1">
                                <a:latin typeface="Cambria Math" panose="02040503050406030204" pitchFamily="18" charset="0"/>
                              </a:rPr>
                              <m:t>𝑖</m:t>
                            </m:r>
                          </m:sup>
                        </m:sSup>
                        <m:r>
                          <a:rPr lang="en-US" altLang="ja-JP" i="1">
                            <a:latin typeface="Cambria Math" panose="02040503050406030204" pitchFamily="18" charset="0"/>
                            <a:ea typeface="Cambria Math" panose="02040503050406030204" pitchFamily="18" charset="0"/>
                          </a:rPr>
                          <m:t>∧</m:t>
                        </m:r>
                        <m:r>
                          <m:rPr>
                            <m:nor/>
                          </m:rPr>
                          <a:rPr lang="en-US" altLang="ja-JP" dirty="0"/>
                          <m:t> </m:t>
                        </m:r>
                        <m:r>
                          <a:rPr lang="en-US" altLang="ja-JP" i="1">
                            <a:latin typeface="Cambria Math" panose="02040503050406030204" pitchFamily="18" charset="0"/>
                          </a:rPr>
                          <m:t>𝑑</m:t>
                        </m:r>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b="0" i="1" smtClean="0">
                                <a:latin typeface="Cambria Math" panose="02040503050406030204" pitchFamily="18" charset="0"/>
                              </a:rPr>
                              <m:t>𝑗</m:t>
                            </m:r>
                          </m:sup>
                        </m:sSup>
                        <m:r>
                          <a:rPr lang="en-US" altLang="ja-JP" b="0" i="1" smtClean="0">
                            <a:latin typeface="Cambria Math" panose="02040503050406030204" pitchFamily="18" charset="0"/>
                          </a:rPr>
                          <m:t>=−</m:t>
                        </m:r>
                        <m:r>
                          <a:rPr lang="en-US" altLang="ja-JP" i="1">
                            <a:latin typeface="Cambria Math" panose="02040503050406030204" pitchFamily="18" charset="0"/>
                          </a:rPr>
                          <m:t>𝑑</m:t>
                        </m:r>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b="0" i="1" smtClean="0">
                                <a:latin typeface="Cambria Math" panose="02040503050406030204" pitchFamily="18" charset="0"/>
                              </a:rPr>
                              <m:t>𝑗</m:t>
                            </m:r>
                          </m:sup>
                        </m:sSup>
                        <m:r>
                          <a:rPr lang="en-US" altLang="ja-JP" i="1">
                            <a:latin typeface="Cambria Math" panose="02040503050406030204" pitchFamily="18" charset="0"/>
                            <a:ea typeface="Cambria Math" panose="02040503050406030204" pitchFamily="18" charset="0"/>
                          </a:rPr>
                          <m:t>∧</m:t>
                        </m:r>
                        <m:r>
                          <m:rPr>
                            <m:nor/>
                          </m:rPr>
                          <a:rPr lang="en-US" altLang="ja-JP" dirty="0"/>
                          <m:t> </m:t>
                        </m:r>
                        <m:r>
                          <a:rPr lang="en-US" altLang="ja-JP" i="1">
                            <a:latin typeface="Cambria Math" panose="02040503050406030204" pitchFamily="18" charset="0"/>
                          </a:rPr>
                          <m:t>𝑑</m:t>
                        </m:r>
                        <m:sSup>
                          <m:sSupPr>
                            <m:ctrlPr>
                              <a:rPr lang="en-US" altLang="ja-JP" i="1">
                                <a:latin typeface="Cambria Math" panose="02040503050406030204" pitchFamily="18" charset="0"/>
                              </a:rPr>
                            </m:ctrlPr>
                          </m:sSupPr>
                          <m:e>
                            <m:r>
                              <a:rPr lang="en-US" altLang="ja-JP" i="1">
                                <a:latin typeface="Cambria Math" panose="02040503050406030204" pitchFamily="18" charset="0"/>
                              </a:rPr>
                              <m:t>𝑥</m:t>
                            </m:r>
                          </m:e>
                          <m:sup>
                            <m:r>
                              <a:rPr lang="en-US" altLang="ja-JP" b="0" i="1" smtClean="0">
                                <a:latin typeface="Cambria Math" panose="02040503050406030204" pitchFamily="18" charset="0"/>
                              </a:rPr>
                              <m:t>𝑖</m:t>
                            </m:r>
                          </m:sup>
                        </m:sSup>
                      </m:oMath>
                    </m:oMathPara>
                  </a14:m>
                  <a:endParaRPr kumimoji="1" lang="ja-JP" altLang="en-US"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id="{46284EA6-8FF4-4222-B4D6-B5F2905C9213}"/>
                    </a:ext>
                  </a:extLst>
                </p:cNvPr>
                <p:cNvSpPr txBox="1">
                  <a:spLocks noRot="1" noChangeAspect="1" noMove="1" noResize="1" noEditPoints="1" noAdjustHandles="1" noChangeArrowheads="1" noChangeShapeType="1" noTextEdit="1"/>
                </p:cNvSpPr>
                <p:nvPr/>
              </p:nvSpPr>
              <p:spPr>
                <a:xfrm>
                  <a:off x="6477703" y="4156162"/>
                  <a:ext cx="2562625" cy="857799"/>
                </a:xfrm>
                <a:prstGeom prst="rect">
                  <a:avLst/>
                </a:prstGeom>
                <a:blipFill>
                  <a:blip r:embed="rId5"/>
                  <a:stretch>
                    <a:fillRect/>
                  </a:stretch>
                </a:blipFill>
              </p:spPr>
              <p:txBody>
                <a:bodyPr/>
                <a:lstStyle/>
                <a:p>
                  <a:r>
                    <a:rPr lang="ja-JP" altLang="en-US">
                      <a:noFill/>
                    </a:rPr>
                    <a:t> </a:t>
                  </a:r>
                </a:p>
              </p:txBody>
            </p:sp>
          </mc:Fallback>
        </mc:AlternateContent>
      </p:grpSp>
      <p:sp>
        <p:nvSpPr>
          <p:cNvPr id="8" name="正方形/長方形 7">
            <a:extLst>
              <a:ext uri="{FF2B5EF4-FFF2-40B4-BE49-F238E27FC236}">
                <a16:creationId xmlns:a16="http://schemas.microsoft.com/office/drawing/2014/main" id="{E6218A34-448F-40C9-83E1-1F9A9100BE88}"/>
              </a:ext>
            </a:extLst>
          </p:cNvPr>
          <p:cNvSpPr/>
          <p:nvPr/>
        </p:nvSpPr>
        <p:spPr>
          <a:xfrm>
            <a:off x="2177755" y="5531846"/>
            <a:ext cx="5298245" cy="400110"/>
          </a:xfrm>
          <a:prstGeom prst="rect">
            <a:avLst/>
          </a:prstGeom>
        </p:spPr>
        <p:txBody>
          <a:bodyPr wrap="none">
            <a:spAutoFit/>
          </a:bodyPr>
          <a:lstStyle/>
          <a:p>
            <a:r>
              <a:rPr lang="en-US" altLang="ja-JP" sz="2000" dirty="0">
                <a:sym typeface="Wingdings" panose="05000000000000000000" pitchFamily="2" charset="2"/>
              </a:rPr>
              <a:t> </a:t>
            </a:r>
            <a:r>
              <a:rPr lang="ja-JP" altLang="en-US" sz="2000" dirty="0"/>
              <a:t>３次微分形式＝擬スカラー密度（重み</a:t>
            </a:r>
            <a:r>
              <a:rPr lang="en-US" altLang="ja-JP" sz="2000" dirty="0"/>
              <a:t>1</a:t>
            </a:r>
            <a:r>
              <a:rPr lang="ja-JP" altLang="en-US" sz="2000" dirty="0"/>
              <a:t>） </a:t>
            </a:r>
          </a:p>
        </p:txBody>
      </p:sp>
    </p:spTree>
    <p:extLst>
      <p:ext uri="{BB962C8B-B14F-4D97-AF65-F5344CB8AC3E}">
        <p14:creationId xmlns:p14="http://schemas.microsoft.com/office/powerpoint/2010/main" val="2508798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F05B2B79-0337-48F5-B0DE-29B0F10BB35C}"/>
              </a:ext>
            </a:extLst>
          </p:cNvPr>
          <p:cNvSpPr/>
          <p:nvPr/>
        </p:nvSpPr>
        <p:spPr>
          <a:xfrm>
            <a:off x="1059957" y="371772"/>
            <a:ext cx="6957770" cy="158415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8DD235DA-B061-4BD2-8974-7AF3B7BEA452}"/>
                  </a:ext>
                </a:extLst>
              </p:cNvPr>
              <p:cNvSpPr txBox="1"/>
              <p:nvPr/>
            </p:nvSpPr>
            <p:spPr>
              <a:xfrm>
                <a:off x="1315844" y="468471"/>
                <a:ext cx="5406032" cy="516039"/>
              </a:xfrm>
              <a:prstGeom prst="rect">
                <a:avLst/>
              </a:prstGeom>
              <a:noFill/>
            </p:spPr>
            <p:txBody>
              <a:bodyPr wrap="none" lIns="0" tIns="0" rIns="0" bIns="0" rtlCol="0">
                <a:spAutoFit/>
              </a:bodyPr>
              <a:lstStyle/>
              <a:p>
                <a:pPr algn="l">
                  <a:lnSpc>
                    <a:spcPct val="150000"/>
                  </a:lnSpc>
                </a:pPr>
                <a:r>
                  <a:rPr kumimoji="1" lang="en-US" altLang="ja-JP" sz="2400" dirty="0" err="1"/>
                  <a:t>Lem</a:t>
                </a:r>
                <a:r>
                  <a:rPr kumimoji="1" lang="en-US" altLang="ja-JP" sz="2400" dirty="0"/>
                  <a:t>.</a:t>
                </a:r>
                <a:r>
                  <a:rPr kumimoji="1" lang="en-US" altLang="ja-JP" sz="2400" b="0" dirty="0"/>
                  <a:t>  </a:t>
                </a:r>
                <a14:m>
                  <m:oMath xmlns:m="http://schemas.openxmlformats.org/officeDocument/2006/math">
                    <m:sSup>
                      <m:sSupPr>
                        <m:ctrlPr>
                          <a:rPr kumimoji="1" lang="en-US" altLang="ja-JP" sz="2400" b="0" i="1" smtClean="0">
                            <a:latin typeface="Cambria Math" panose="02040503050406030204" pitchFamily="18" charset="0"/>
                          </a:rPr>
                        </m:ctrlPr>
                      </m:sSupPr>
                      <m:e>
                        <m:acc>
                          <m:accPr>
                            <m:chr m:val="̃"/>
                            <m:ctrlPr>
                              <a:rPr kumimoji="1" lang="ja-JP" altLang="en-US" sz="2400" b="0" i="1" smtClean="0">
                                <a:latin typeface="Cambria Math" panose="02040503050406030204" pitchFamily="18" charset="0"/>
                              </a:rPr>
                            </m:ctrlPr>
                          </m:accPr>
                          <m:e>
                            <m:r>
                              <a:rPr kumimoji="1" lang="en-US" altLang="ja-JP" sz="2400" b="0" i="1" smtClean="0">
                                <a:latin typeface="Cambria Math" panose="02040503050406030204" pitchFamily="18" charset="0"/>
                              </a:rPr>
                              <m:t>𝑓</m:t>
                            </m:r>
                          </m:e>
                        </m:acc>
                      </m:e>
                      <m:sup>
                        <m:r>
                          <a:rPr kumimoji="1" lang="ja-JP" altLang="en-US" sz="2400" b="0" i="1" smtClean="0">
                            <a:latin typeface="Cambria Math" panose="02040503050406030204" pitchFamily="18" charset="0"/>
                          </a:rPr>
                          <m:t>𝜅</m:t>
                        </m:r>
                      </m:sup>
                    </m:sSup>
                    <m:r>
                      <a:rPr kumimoji="1" lang="en-US" altLang="ja-JP" sz="2400" b="0" i="1" smtClean="0">
                        <a:latin typeface="Cambria Math" panose="02040503050406030204" pitchFamily="18" charset="0"/>
                      </a:rPr>
                      <m:t>:</m:t>
                    </m:r>
                  </m:oMath>
                </a14:m>
                <a:r>
                  <a:rPr kumimoji="1" lang="ja-JP" altLang="en-US" sz="2400" b="0" dirty="0">
                    <a:latin typeface="Cambria Math" panose="02040503050406030204" pitchFamily="18" charset="0"/>
                  </a:rPr>
                  <a:t> 反変擬ベクトル</a:t>
                </a:r>
                <a:r>
                  <a:rPr kumimoji="1" lang="ja-JP" altLang="en-US" sz="2400" dirty="0">
                    <a:latin typeface="Cambria Math" panose="02040503050406030204" pitchFamily="18" charset="0"/>
                  </a:rPr>
                  <a:t>密度（重み</a:t>
                </a:r>
                <a:r>
                  <a:rPr kumimoji="1" lang="en-US" altLang="ja-JP" sz="2400" dirty="0">
                    <a:latin typeface="Cambria Math" panose="02040503050406030204" pitchFamily="18" charset="0"/>
                  </a:rPr>
                  <a:t>1</a:t>
                </a:r>
                <a:r>
                  <a:rPr kumimoji="1" lang="ja-JP" altLang="en-US" sz="2400" dirty="0">
                    <a:latin typeface="Cambria Math" panose="02040503050406030204" pitchFamily="18" charset="0"/>
                  </a:rPr>
                  <a:t>）</a:t>
                </a:r>
                <a:endParaRPr kumimoji="1" lang="en-US" altLang="ja-JP" sz="2400" b="0" dirty="0">
                  <a:latin typeface="Cambria Math" panose="02040503050406030204" pitchFamily="18" charset="0"/>
                </a:endParaRPr>
              </a:p>
            </p:txBody>
          </p:sp>
        </mc:Choice>
        <mc:Fallback xmlns="">
          <p:sp>
            <p:nvSpPr>
              <p:cNvPr id="2" name="テキスト ボックス 1">
                <a:extLst>
                  <a:ext uri="{FF2B5EF4-FFF2-40B4-BE49-F238E27FC236}">
                    <a16:creationId xmlns:a16="http://schemas.microsoft.com/office/drawing/2014/main" id="{8DD235DA-B061-4BD2-8974-7AF3B7BEA452}"/>
                  </a:ext>
                </a:extLst>
              </p:cNvPr>
              <p:cNvSpPr txBox="1">
                <a:spLocks noRot="1" noChangeAspect="1" noMove="1" noResize="1" noEditPoints="1" noAdjustHandles="1" noChangeArrowheads="1" noChangeShapeType="1" noTextEdit="1"/>
              </p:cNvSpPr>
              <p:nvPr/>
            </p:nvSpPr>
            <p:spPr>
              <a:xfrm>
                <a:off x="1315844" y="468471"/>
                <a:ext cx="5406032" cy="516039"/>
              </a:xfrm>
              <a:prstGeom prst="rect">
                <a:avLst/>
              </a:prstGeom>
              <a:blipFill>
                <a:blip r:embed="rId2"/>
                <a:stretch>
                  <a:fillRect l="-3495" r="-2480" b="-341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78F6F85-1EFB-4534-BA92-A432FBB050F2}"/>
                  </a:ext>
                </a:extLst>
              </p:cNvPr>
              <p:cNvSpPr txBox="1"/>
              <p:nvPr/>
            </p:nvSpPr>
            <p:spPr>
              <a:xfrm>
                <a:off x="1968190" y="1020336"/>
                <a:ext cx="4593950" cy="792718"/>
              </a:xfrm>
              <a:prstGeom prst="rect">
                <a:avLst/>
              </a:prstGeom>
              <a:noFill/>
            </p:spPr>
            <p:txBody>
              <a:bodyPr wrap="none" lIns="0" tIns="0" rIns="0" bIns="0" rtlCol="0">
                <a:spAutoFit/>
              </a:bodyPr>
              <a:lstStyle/>
              <a:p>
                <a:pPr>
                  <a:lnSpc>
                    <a:spcPct val="150000"/>
                  </a:lnSpc>
                </a:pPr>
                <a:r>
                  <a:rPr kumimoji="1" lang="en-US" altLang="ja-JP" sz="2400" b="0" dirty="0">
                    <a:sym typeface="Wingdings" panose="05000000000000000000" pitchFamily="2" charset="2"/>
                  </a:rPr>
                  <a:t> </a:t>
                </a:r>
                <a14:m>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sSup>
                          <m:sSupPr>
                            <m:ctrlPr>
                              <a:rPr kumimoji="1" lang="en-US" altLang="ja-JP" sz="2400" i="1">
                                <a:latin typeface="Cambria Math" panose="02040503050406030204" pitchFamily="18" charset="0"/>
                              </a:rPr>
                            </m:ctrlPr>
                          </m:sSupPr>
                          <m:e>
                            <m:acc>
                              <m:accPr>
                                <m:chr m:val="̃"/>
                                <m:ctrlPr>
                                  <a:rPr kumimoji="1" lang="ja-JP" altLang="en-US" sz="2400" i="1">
                                    <a:latin typeface="Cambria Math" panose="02040503050406030204" pitchFamily="18" charset="0"/>
                                  </a:rPr>
                                </m:ctrlPr>
                              </m:accPr>
                              <m:e>
                                <m:r>
                                  <a:rPr kumimoji="1" lang="en-US" altLang="ja-JP" sz="2400" i="1">
                                    <a:latin typeface="Cambria Math" panose="02040503050406030204" pitchFamily="18" charset="0"/>
                                  </a:rPr>
                                  <m:t>𝑓</m:t>
                                </m:r>
                              </m:e>
                            </m:acc>
                          </m:e>
                          <m:sup>
                            <m:r>
                              <a:rPr kumimoji="1" lang="ja-JP" altLang="en-US" sz="2400" i="1">
                                <a:latin typeface="Cambria Math" panose="02040503050406030204" pitchFamily="18" charset="0"/>
                              </a:rPr>
                              <m:t>𝜅</m:t>
                            </m:r>
                          </m:sup>
                        </m:sSup>
                      </m:num>
                      <m:den>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𝑥</m:t>
                            </m:r>
                          </m:e>
                          <m:sup>
                            <m:r>
                              <a:rPr kumimoji="1" lang="ja-JP" altLang="en-US" sz="2400" b="0" i="1" smtClean="0">
                                <a:latin typeface="Cambria Math" panose="02040503050406030204" pitchFamily="18" charset="0"/>
                              </a:rPr>
                              <m:t>𝜅</m:t>
                            </m:r>
                          </m:sup>
                        </m:sSup>
                      </m:den>
                    </m:f>
                    <m:r>
                      <a:rPr kumimoji="1" lang="en-US" altLang="ja-JP" sz="2400" b="0" i="1" smtClean="0">
                        <a:latin typeface="Cambria Math" panose="02040503050406030204" pitchFamily="18" charset="0"/>
                      </a:rPr>
                      <m:t>: </m:t>
                    </m:r>
                    <m:r>
                      <a:rPr kumimoji="1" lang="ja-JP" altLang="en-US" sz="2400" i="1">
                        <a:latin typeface="Cambria Math" panose="02040503050406030204" pitchFamily="18" charset="0"/>
                      </a:rPr>
                      <m:t>擬スカラー密度</m:t>
                    </m:r>
                  </m:oMath>
                </a14:m>
                <a:r>
                  <a:rPr kumimoji="1" lang="ja-JP" altLang="en-US" sz="2400" b="0" dirty="0">
                    <a:latin typeface="Cambria Math" panose="02040503050406030204" pitchFamily="18" charset="0"/>
                  </a:rPr>
                  <a:t>（重み</a:t>
                </a:r>
                <a:r>
                  <a:rPr kumimoji="1" lang="en-US" altLang="ja-JP" sz="2400" b="0" dirty="0">
                    <a:latin typeface="Cambria Math" panose="02040503050406030204" pitchFamily="18" charset="0"/>
                  </a:rPr>
                  <a:t>1</a:t>
                </a:r>
                <a:r>
                  <a:rPr kumimoji="1" lang="ja-JP" altLang="en-US" sz="2400" b="0" dirty="0">
                    <a:latin typeface="Cambria Math" panose="02040503050406030204" pitchFamily="18" charset="0"/>
                  </a:rPr>
                  <a:t>）</a:t>
                </a:r>
              </a:p>
            </p:txBody>
          </p:sp>
        </mc:Choice>
        <mc:Fallback xmlns="">
          <p:sp>
            <p:nvSpPr>
              <p:cNvPr id="3" name="テキスト ボックス 2">
                <a:extLst>
                  <a:ext uri="{FF2B5EF4-FFF2-40B4-BE49-F238E27FC236}">
                    <a16:creationId xmlns:a16="http://schemas.microsoft.com/office/drawing/2014/main" id="{678F6F85-1EFB-4534-BA92-A432FBB050F2}"/>
                  </a:ext>
                </a:extLst>
              </p:cNvPr>
              <p:cNvSpPr txBox="1">
                <a:spLocks noRot="1" noChangeAspect="1" noMove="1" noResize="1" noEditPoints="1" noAdjustHandles="1" noChangeArrowheads="1" noChangeShapeType="1" noTextEdit="1"/>
              </p:cNvSpPr>
              <p:nvPr/>
            </p:nvSpPr>
            <p:spPr>
              <a:xfrm>
                <a:off x="1968190" y="1020336"/>
                <a:ext cx="4593950" cy="792718"/>
              </a:xfrm>
              <a:prstGeom prst="rect">
                <a:avLst/>
              </a:prstGeom>
              <a:blipFill>
                <a:blip r:embed="rId3"/>
                <a:stretch>
                  <a:fillRect l="-4117" r="-3187" b="-138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8C1D967-8733-410E-85FE-30A58D765A8C}"/>
                  </a:ext>
                </a:extLst>
              </p:cNvPr>
              <p:cNvSpPr txBox="1"/>
              <p:nvPr/>
            </p:nvSpPr>
            <p:spPr>
              <a:xfrm>
                <a:off x="1379436" y="3709381"/>
                <a:ext cx="3785908" cy="622286"/>
              </a:xfrm>
              <a:prstGeom prst="rect">
                <a:avLst/>
              </a:prstGeom>
              <a:noFill/>
            </p:spPr>
            <p:txBody>
              <a:bodyPr wrap="none" lIns="0" tIns="0" rIns="0" bIns="0" rtlCol="0">
                <a:spAutoFit/>
              </a:bodyPr>
              <a:lstStyle/>
              <a:p>
                <a:pPr>
                  <a:lnSpc>
                    <a:spcPct val="150000"/>
                  </a:lnSpc>
                </a:pPr>
                <a:r>
                  <a:rPr kumimoji="1" lang="ja-JP" altLang="en-US" sz="2000" dirty="0">
                    <a:latin typeface="Cambria Math" panose="02040503050406030204" pitchFamily="18" charset="0"/>
                  </a:rPr>
                  <a:t>ここで</a:t>
                </a:r>
                <a:r>
                  <a:rPr kumimoji="1" lang="ja-JP" altLang="en-US" sz="2000" b="0" dirty="0">
                    <a:latin typeface="Cambria Math" panose="02040503050406030204" pitchFamily="18" charset="0"/>
                  </a:rPr>
                  <a:t>，</a:t>
                </a:r>
                <a:r>
                  <a:rPr kumimoji="1" lang="en-US" altLang="ja-JP" sz="2000" dirty="0"/>
                  <a:t> </a:t>
                </a:r>
                <a14:m>
                  <m:oMath xmlns:m="http://schemas.openxmlformats.org/officeDocument/2006/math">
                    <m:r>
                      <a:rPr kumimoji="1" lang="en-US" altLang="ja-JP" sz="2000" i="1">
                        <a:latin typeface="Cambria Math" panose="02040503050406030204" pitchFamily="18" charset="0"/>
                      </a:rPr>
                      <m:t>−</m:t>
                    </m:r>
                    <m:f>
                      <m:fPr>
                        <m:ctrlPr>
                          <a:rPr kumimoji="1" lang="en-US" altLang="ja-JP" sz="2000" i="1" dirty="0">
                            <a:latin typeface="Cambria Math" panose="02040503050406030204" pitchFamily="18" charset="0"/>
                          </a:rPr>
                        </m:ctrlPr>
                      </m:fPr>
                      <m:num>
                        <m:r>
                          <a:rPr kumimoji="1" lang="en-US" altLang="ja-JP" sz="2000" i="1" dirty="0">
                            <a:latin typeface="Cambria Math" panose="02040503050406030204" pitchFamily="18" charset="0"/>
                          </a:rPr>
                          <m:t>1</m:t>
                        </m:r>
                      </m:num>
                      <m:den>
                        <m:r>
                          <m:rPr>
                            <m:sty m:val="p"/>
                          </m:rPr>
                          <a:rPr kumimoji="1" lang="el-GR" altLang="ja-JP" sz="2000" i="1" dirty="0">
                            <a:latin typeface="Cambria Math" panose="02040503050406030204" pitchFamily="18" charset="0"/>
                            <a:ea typeface="Cambria Math" panose="02040503050406030204" pitchFamily="18" charset="0"/>
                          </a:rPr>
                          <m:t>Δ</m:t>
                        </m:r>
                      </m:den>
                    </m:f>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m:t>
                        </m:r>
                        <m:r>
                          <m:rPr>
                            <m:sty m:val="p"/>
                          </m:rPr>
                          <a:rPr kumimoji="1" lang="el-GR" altLang="ja-JP" sz="2000" i="1">
                            <a:latin typeface="Cambria Math" panose="02040503050406030204" pitchFamily="18" charset="0"/>
                            <a:ea typeface="Cambria Math" panose="02040503050406030204" pitchFamily="18" charset="0"/>
                          </a:rPr>
                          <m:t>Δ</m:t>
                        </m:r>
                      </m:num>
                      <m:den>
                        <m: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𝑥</m:t>
                            </m:r>
                          </m:e>
                          <m:sup>
                            <m:r>
                              <a:rPr kumimoji="1" lang="ja-JP" altLang="en-US" sz="2000" i="1">
                                <a:latin typeface="Cambria Math" panose="02040503050406030204" pitchFamily="18" charset="0"/>
                              </a:rPr>
                              <m:t>𝜅</m:t>
                            </m:r>
                          </m:sup>
                        </m:sSup>
                      </m:den>
                    </m:f>
                    <m:r>
                      <a:rPr kumimoji="1" lang="en-US" altLang="ja-JP" sz="2000" i="1">
                        <a:latin typeface="Cambria Math" panose="02040503050406030204" pitchFamily="18" charset="0"/>
                      </a:rPr>
                      <m:t>+</m:t>
                    </m:r>
                    <m:sSubSup>
                      <m:sSubSupPr>
                        <m:ctrlPr>
                          <a:rPr kumimoji="1" lang="en-US" altLang="ja-JP" sz="2000" i="1">
                            <a:latin typeface="Cambria Math" panose="02040503050406030204" pitchFamily="18" charset="0"/>
                          </a:rPr>
                        </m:ctrlPr>
                      </m:sSubSupPr>
                      <m:e>
                        <m:r>
                          <a:rPr kumimoji="1" lang="en-US" altLang="ja-JP" sz="2000" i="1">
                            <a:latin typeface="Cambria Math" panose="02040503050406030204" pitchFamily="18" charset="0"/>
                          </a:rPr>
                          <m:t>𝐴</m:t>
                        </m:r>
                      </m:e>
                      <m:sub>
                        <m:sSup>
                          <m:sSupPr>
                            <m:ctrlPr>
                              <a:rPr kumimoji="1" lang="en-US" altLang="ja-JP" sz="2000" i="1">
                                <a:latin typeface="Cambria Math" panose="02040503050406030204" pitchFamily="18" charset="0"/>
                              </a:rPr>
                            </m:ctrlPr>
                          </m:sSupPr>
                          <m:e>
                            <m:r>
                              <a:rPr kumimoji="1" lang="ja-JP" altLang="en-US" sz="2000" i="1">
                                <a:latin typeface="Cambria Math" panose="02040503050406030204" pitchFamily="18" charset="0"/>
                              </a:rPr>
                              <m:t>𝜅</m:t>
                            </m:r>
                          </m:e>
                          <m:sup>
                            <m:r>
                              <a:rPr kumimoji="1" lang="en-US" altLang="ja-JP" sz="2000" i="1">
                                <a:latin typeface="Cambria Math" panose="02040503050406030204" pitchFamily="18" charset="0"/>
                              </a:rPr>
                              <m:t>′</m:t>
                            </m:r>
                          </m:sup>
                        </m:sSup>
                      </m:sub>
                      <m:sup>
                        <m:r>
                          <a:rPr kumimoji="1" lang="ja-JP" altLang="en-US" sz="2000" i="1">
                            <a:latin typeface="Cambria Math" panose="02040503050406030204" pitchFamily="18" charset="0"/>
                          </a:rPr>
                          <m:t>𝜇</m:t>
                        </m:r>
                      </m:sup>
                    </m:sSubSup>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m:t>
                        </m:r>
                      </m:num>
                      <m:den>
                        <m: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𝑥</m:t>
                            </m:r>
                          </m:e>
                          <m:sup>
                            <m:r>
                              <a:rPr kumimoji="1" lang="ja-JP" altLang="en-US" sz="2000" i="1">
                                <a:latin typeface="Cambria Math" panose="02040503050406030204" pitchFamily="18" charset="0"/>
                              </a:rPr>
                              <m:t>𝜇</m:t>
                            </m:r>
                          </m:sup>
                        </m:sSup>
                      </m:den>
                    </m:f>
                    <m:sSubSup>
                      <m:sSubSupPr>
                        <m:ctrlPr>
                          <a:rPr kumimoji="1" lang="en-US" altLang="ja-JP" sz="2000" i="1" dirty="0">
                            <a:latin typeface="Cambria Math" panose="02040503050406030204" pitchFamily="18" charset="0"/>
                          </a:rPr>
                        </m:ctrlPr>
                      </m:sSubSupPr>
                      <m:e>
                        <m:r>
                          <a:rPr kumimoji="1" lang="en-US" altLang="ja-JP" sz="2000" i="1" dirty="0">
                            <a:latin typeface="Cambria Math" panose="02040503050406030204" pitchFamily="18" charset="0"/>
                          </a:rPr>
                          <m:t>𝐴</m:t>
                        </m:r>
                      </m:e>
                      <m:sub>
                        <m:r>
                          <a:rPr kumimoji="1" lang="ja-JP" altLang="en-US" sz="2000" i="1" dirty="0">
                            <a:latin typeface="Cambria Math" panose="02040503050406030204" pitchFamily="18" charset="0"/>
                          </a:rPr>
                          <m:t>𝜅</m:t>
                        </m:r>
                      </m:sub>
                      <m:sup>
                        <m:sSup>
                          <m:sSupPr>
                            <m:ctrlPr>
                              <a:rPr kumimoji="1" lang="en-US" altLang="ja-JP" sz="2000" i="1" dirty="0">
                                <a:latin typeface="Cambria Math" panose="02040503050406030204" pitchFamily="18" charset="0"/>
                              </a:rPr>
                            </m:ctrlPr>
                          </m:sSupPr>
                          <m:e>
                            <m:r>
                              <a:rPr kumimoji="1" lang="ja-JP" altLang="en-US" sz="2000" i="1" dirty="0">
                                <a:latin typeface="Cambria Math" panose="02040503050406030204" pitchFamily="18" charset="0"/>
                              </a:rPr>
                              <m:t>𝜅</m:t>
                            </m:r>
                          </m:e>
                          <m:sup>
                            <m:r>
                              <a:rPr kumimoji="1" lang="en-US" altLang="ja-JP" sz="2000" i="1" dirty="0">
                                <a:latin typeface="Cambria Math" panose="02040503050406030204" pitchFamily="18" charset="0"/>
                              </a:rPr>
                              <m:t>′</m:t>
                            </m:r>
                          </m:sup>
                        </m:sSup>
                      </m:sup>
                    </m:sSubSup>
                    <m:r>
                      <a:rPr kumimoji="1" lang="en-US" altLang="ja-JP" sz="2000" b="0" i="0" dirty="0" smtClean="0">
                        <a:latin typeface="Cambria Math" panose="02040503050406030204" pitchFamily="18" charset="0"/>
                      </a:rPr>
                      <m:t>=0</m:t>
                    </m:r>
                  </m:oMath>
                </a14:m>
                <a:endParaRPr kumimoji="1" lang="ja-JP" altLang="en-US" sz="2000" b="0" dirty="0">
                  <a:latin typeface="Cambria Math" panose="02040503050406030204" pitchFamily="18" charset="0"/>
                </a:endParaRPr>
              </a:p>
            </p:txBody>
          </p:sp>
        </mc:Choice>
        <mc:Fallback xmlns="">
          <p:sp>
            <p:nvSpPr>
              <p:cNvPr id="5" name="テキスト ボックス 4">
                <a:extLst>
                  <a:ext uri="{FF2B5EF4-FFF2-40B4-BE49-F238E27FC236}">
                    <a16:creationId xmlns:a16="http://schemas.microsoft.com/office/drawing/2014/main" id="{D8C1D967-8733-410E-85FE-30A58D765A8C}"/>
                  </a:ext>
                </a:extLst>
              </p:cNvPr>
              <p:cNvSpPr txBox="1">
                <a:spLocks noRot="1" noChangeAspect="1" noMove="1" noResize="1" noEditPoints="1" noAdjustHandles="1" noChangeArrowheads="1" noChangeShapeType="1" noTextEdit="1"/>
              </p:cNvSpPr>
              <p:nvPr/>
            </p:nvSpPr>
            <p:spPr>
              <a:xfrm>
                <a:off x="1379436" y="3709381"/>
                <a:ext cx="3785908" cy="622286"/>
              </a:xfrm>
              <a:prstGeom prst="rect">
                <a:avLst/>
              </a:prstGeom>
              <a:blipFill>
                <a:blip r:embed="rId5"/>
                <a:stretch>
                  <a:fillRect l="-4026" b="-14563"/>
                </a:stretch>
              </a:blipFill>
            </p:spPr>
            <p:txBody>
              <a:bodyPr/>
              <a:lstStyle/>
              <a:p>
                <a:r>
                  <a:rPr lang="ja-JP" altLang="en-US">
                    <a:noFill/>
                  </a:rPr>
                  <a:t> </a:t>
                </a:r>
              </a:p>
            </p:txBody>
          </p:sp>
        </mc:Fallback>
      </mc:AlternateContent>
      <p:grpSp>
        <p:nvGrpSpPr>
          <p:cNvPr id="11" name="グループ化 10">
            <a:extLst>
              <a:ext uri="{FF2B5EF4-FFF2-40B4-BE49-F238E27FC236}">
                <a16:creationId xmlns:a16="http://schemas.microsoft.com/office/drawing/2014/main" id="{24DE8F88-9241-4DF4-AB22-5F8C8D2D7A9F}"/>
              </a:ext>
            </a:extLst>
          </p:cNvPr>
          <p:cNvGrpSpPr/>
          <p:nvPr/>
        </p:nvGrpSpPr>
        <p:grpSpPr>
          <a:xfrm>
            <a:off x="814039" y="4359735"/>
            <a:ext cx="5823903" cy="2068516"/>
            <a:chOff x="814039" y="4359735"/>
            <a:chExt cx="5823903" cy="2068516"/>
          </a:xfrm>
        </p:grpSpPr>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57178BD-2329-4605-B781-E281ECB87759}"/>
                    </a:ext>
                  </a:extLst>
                </p:cNvPr>
                <p:cNvSpPr txBox="1"/>
                <p:nvPr/>
              </p:nvSpPr>
              <p:spPr>
                <a:xfrm>
                  <a:off x="1315844" y="4359735"/>
                  <a:ext cx="5322098" cy="1736181"/>
                </a:xfrm>
                <a:prstGeom prst="rect">
                  <a:avLst/>
                </a:prstGeom>
                <a:noFill/>
              </p:spPr>
              <p:txBody>
                <a:bodyPr wrap="none" lIns="0" tIns="0" rIns="0" bIns="0" rtlCol="0">
                  <a:spAutoFit/>
                </a:bodyPr>
                <a:lstStyle/>
                <a:p>
                  <a:pPr>
                    <a:lnSpc>
                      <a:spcPct val="150000"/>
                    </a:lnSpc>
                  </a:pPr>
                  <a14:m>
                    <m:oMath xmlns:m="http://schemas.openxmlformats.org/officeDocument/2006/math">
                      <m:r>
                        <a:rPr kumimoji="1" lang="en-US" altLang="ja-JP" sz="1600" i="1">
                          <a:latin typeface="Cambria Math" panose="02040503050406030204" pitchFamily="18" charset="0"/>
                          <a:ea typeface="Cambria Math" panose="02040503050406030204" pitchFamily="18" charset="0"/>
                        </a:rPr>
                        <m:t>∵</m:t>
                      </m:r>
                    </m:oMath>
                  </a14:m>
                  <a:r>
                    <a:rPr kumimoji="1" lang="en-US" altLang="ja-JP" sz="1600" b="0" dirty="0"/>
                    <a:t> </a:t>
                  </a:r>
                  <a14:m>
                    <m:oMath xmlns:m="http://schemas.openxmlformats.org/officeDocument/2006/math">
                      <m:r>
                        <a:rPr kumimoji="1" lang="en-US" altLang="ja-JP" sz="1600" b="0" i="1" smtClean="0">
                          <a:latin typeface="Cambria Math" panose="02040503050406030204" pitchFamily="18" charset="0"/>
                        </a:rPr>
                        <m:t>𝐴</m:t>
                      </m:r>
                      <m:r>
                        <a:rPr kumimoji="1" lang="en-US" altLang="ja-JP" sz="1600" b="0" i="1" smtClean="0">
                          <a:latin typeface="Cambria Math" panose="02040503050406030204" pitchFamily="18" charset="0"/>
                        </a:rPr>
                        <m:t>=</m:t>
                      </m:r>
                      <m:d>
                        <m:dPr>
                          <m:ctrlPr>
                            <a:rPr kumimoji="1" lang="en-US" altLang="ja-JP" sz="1600" b="0" i="1" smtClean="0">
                              <a:latin typeface="Cambria Math" panose="02040503050406030204" pitchFamily="18" charset="0"/>
                            </a:rPr>
                          </m:ctrlPr>
                        </m:dPr>
                        <m:e>
                          <m:sSubSup>
                            <m:sSubSupPr>
                              <m:ctrlPr>
                                <a:rPr kumimoji="1" lang="en-US" altLang="ja-JP" sz="1600" i="1" dirty="0">
                                  <a:latin typeface="Cambria Math" panose="02040503050406030204" pitchFamily="18" charset="0"/>
                                </a:rPr>
                              </m:ctrlPr>
                            </m:sSubSupPr>
                            <m:e>
                              <m:r>
                                <a:rPr kumimoji="1" lang="en-US" altLang="ja-JP" sz="1600" i="1" dirty="0">
                                  <a:latin typeface="Cambria Math" panose="02040503050406030204" pitchFamily="18" charset="0"/>
                                </a:rPr>
                                <m:t>𝐴</m:t>
                              </m:r>
                            </m:e>
                            <m:sub>
                              <m:r>
                                <a:rPr kumimoji="1" lang="ja-JP" altLang="en-US" sz="1600" i="1" dirty="0">
                                  <a:latin typeface="Cambria Math" panose="02040503050406030204" pitchFamily="18" charset="0"/>
                                </a:rPr>
                                <m:t>𝜅</m:t>
                              </m:r>
                            </m:sub>
                            <m:sup>
                              <m:sSup>
                                <m:sSupPr>
                                  <m:ctrlPr>
                                    <a:rPr kumimoji="1" lang="en-US" altLang="ja-JP" sz="1600" i="1" dirty="0">
                                      <a:latin typeface="Cambria Math" panose="02040503050406030204" pitchFamily="18" charset="0"/>
                                    </a:rPr>
                                  </m:ctrlPr>
                                </m:sSupPr>
                                <m:e>
                                  <m:r>
                                    <a:rPr kumimoji="1" lang="ja-JP" altLang="en-US" sz="1600" i="1" dirty="0">
                                      <a:latin typeface="Cambria Math" panose="02040503050406030204" pitchFamily="18" charset="0"/>
                                    </a:rPr>
                                    <m:t>𝜅</m:t>
                                  </m:r>
                                </m:e>
                                <m:sup>
                                  <m:r>
                                    <a:rPr kumimoji="1" lang="en-US" altLang="ja-JP" sz="1600" i="1" dirty="0">
                                      <a:latin typeface="Cambria Math" panose="02040503050406030204" pitchFamily="18" charset="0"/>
                                    </a:rPr>
                                    <m:t>′</m:t>
                                  </m:r>
                                </m:sup>
                              </m:sSup>
                            </m:sup>
                          </m:sSubSup>
                        </m:e>
                      </m:d>
                      <m:r>
                        <a:rPr kumimoji="1" lang="en-US" altLang="ja-JP" sz="1600" b="0" i="1" smtClean="0">
                          <a:latin typeface="Cambria Math" panose="02040503050406030204" pitchFamily="18" charset="0"/>
                        </a:rPr>
                        <m:t>=(</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𝑎</m:t>
                          </m:r>
                        </m:e>
                        <m:sub>
                          <m:r>
                            <a:rPr kumimoji="1" lang="en-US" altLang="ja-JP" sz="1600" b="0" i="1" smtClean="0">
                              <a:latin typeface="Cambria Math" panose="02040503050406030204" pitchFamily="18" charset="0"/>
                            </a:rPr>
                            <m:t>1</m:t>
                          </m:r>
                        </m:sub>
                      </m:sSub>
                      <m:r>
                        <a:rPr kumimoji="1" lang="en-US" altLang="ja-JP" sz="1600" b="0" i="1" smtClean="0">
                          <a:latin typeface="Cambria Math" panose="02040503050406030204" pitchFamily="18" charset="0"/>
                        </a:rPr>
                        <m:t> </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𝑎</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 …</m:t>
                      </m:r>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𝑎</m:t>
                          </m:r>
                        </m:e>
                        <m:sub>
                          <m:r>
                            <a:rPr kumimoji="1" lang="en-US" altLang="ja-JP" sz="1600" b="0" i="1" smtClean="0">
                              <a:latin typeface="Cambria Math" panose="02040503050406030204" pitchFamily="18" charset="0"/>
                            </a:rPr>
                            <m:t>𝑛</m:t>
                          </m:r>
                        </m:sub>
                      </m:sSub>
                      <m:r>
                        <a:rPr kumimoji="1" lang="en-US" altLang="ja-JP" sz="1600" b="0" i="1" smtClean="0">
                          <a:latin typeface="Cambria Math" panose="02040503050406030204" pitchFamily="18" charset="0"/>
                        </a:rPr>
                        <m:t>)</m:t>
                      </m:r>
                      <m:r>
                        <a:rPr kumimoji="1" lang="ja-JP" altLang="en-US" sz="1600" i="1">
                          <a:latin typeface="Cambria Math" panose="02040503050406030204" pitchFamily="18" charset="0"/>
                        </a:rPr>
                        <m:t>として</m:t>
                      </m:r>
                    </m:oMath>
                  </a14:m>
                  <a:endParaRPr kumimoji="1" lang="en-US" altLang="ja-JP" sz="1600" b="0" dirty="0">
                    <a:latin typeface="Cambria Math" panose="02040503050406030204" pitchFamily="18" charset="0"/>
                  </a:endParaRPr>
                </a:p>
                <a:p>
                  <a:pPr>
                    <a:lnSpc>
                      <a:spcPct val="150000"/>
                    </a:lnSpc>
                  </a:pPr>
                  <a14:m>
                    <m:oMath xmlns:m="http://schemas.openxmlformats.org/officeDocument/2006/math">
                      <m:f>
                        <m:fPr>
                          <m:ctrlPr>
                            <a:rPr kumimoji="1" lang="en-US" altLang="ja-JP" sz="1600" b="0" i="1" smtClean="0">
                              <a:latin typeface="Cambria Math" panose="02040503050406030204" pitchFamily="18" charset="0"/>
                            </a:rPr>
                          </m:ctrlPr>
                        </m:fPr>
                        <m:num>
                          <m:r>
                            <a:rPr kumimoji="1" lang="en-US" altLang="ja-JP" sz="1600" b="0" i="1" smtClean="0">
                              <a:latin typeface="Cambria Math" panose="02040503050406030204" pitchFamily="18" charset="0"/>
                            </a:rPr>
                            <m:t>1</m:t>
                          </m:r>
                        </m:num>
                        <m:den>
                          <m:func>
                            <m:funcPr>
                              <m:ctrlPr>
                                <a:rPr kumimoji="1" lang="en-US" altLang="ja-JP" sz="1600" b="0" i="1" smtClean="0">
                                  <a:latin typeface="Cambria Math" panose="02040503050406030204" pitchFamily="18" charset="0"/>
                                </a:rPr>
                              </m:ctrlPr>
                            </m:funcPr>
                            <m:fName>
                              <m:r>
                                <m:rPr>
                                  <m:sty m:val="p"/>
                                </m:rPr>
                                <a:rPr kumimoji="1" lang="en-US" altLang="ja-JP" sz="1600" b="0" i="0" smtClean="0">
                                  <a:latin typeface="Cambria Math" panose="02040503050406030204" pitchFamily="18" charset="0"/>
                                </a:rPr>
                                <m:t>det</m:t>
                              </m:r>
                            </m:fName>
                            <m:e>
                              <m:r>
                                <a:rPr kumimoji="1" lang="en-US" altLang="ja-JP" sz="1600" b="0" i="1" smtClean="0">
                                  <a:latin typeface="Cambria Math" panose="02040503050406030204" pitchFamily="18" charset="0"/>
                                </a:rPr>
                                <m:t>𝐴</m:t>
                              </m:r>
                            </m:e>
                          </m:func>
                        </m:den>
                      </m:f>
                      <m:f>
                        <m:fPr>
                          <m:ctrlPr>
                            <a:rPr kumimoji="1" lang="en-US" altLang="ja-JP" sz="1600" i="1">
                              <a:latin typeface="Cambria Math" panose="02040503050406030204" pitchFamily="18" charset="0"/>
                            </a:rPr>
                          </m:ctrlPr>
                        </m:fPr>
                        <m:num>
                          <m:r>
                            <a:rPr kumimoji="1" lang="en-US" altLang="ja-JP" sz="1600" i="1">
                              <a:latin typeface="Cambria Math" panose="02040503050406030204" pitchFamily="18" charset="0"/>
                            </a:rPr>
                            <m:t>𝜕</m:t>
                          </m:r>
                        </m:num>
                        <m:den>
                          <m:r>
                            <a:rPr kumimoji="1" lang="en-US" altLang="ja-JP" sz="1600" i="1">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i="1">
                                  <a:latin typeface="Cambria Math" panose="02040503050406030204" pitchFamily="18" charset="0"/>
                                </a:rPr>
                                <m:t>𝑥</m:t>
                              </m:r>
                            </m:e>
                            <m:sup>
                              <m:r>
                                <a:rPr kumimoji="1" lang="ja-JP" altLang="en-US" sz="1600" i="1">
                                  <a:latin typeface="Cambria Math" panose="02040503050406030204" pitchFamily="18" charset="0"/>
                                </a:rPr>
                                <m:t>𝜅</m:t>
                              </m:r>
                            </m:sup>
                          </m:sSup>
                        </m:den>
                      </m:f>
                      <m:func>
                        <m:funcPr>
                          <m:ctrlPr>
                            <a:rPr kumimoji="1" lang="en-US" altLang="ja-JP" sz="1600" i="1">
                              <a:latin typeface="Cambria Math" panose="02040503050406030204" pitchFamily="18" charset="0"/>
                            </a:rPr>
                          </m:ctrlPr>
                        </m:funcPr>
                        <m:fName>
                          <m:r>
                            <m:rPr>
                              <m:sty m:val="p"/>
                            </m:rPr>
                            <a:rPr kumimoji="1" lang="en-US" altLang="ja-JP" sz="1600">
                              <a:latin typeface="Cambria Math" panose="02040503050406030204" pitchFamily="18" charset="0"/>
                            </a:rPr>
                            <m:t>det</m:t>
                          </m:r>
                        </m:fName>
                        <m:e>
                          <m:r>
                            <a:rPr kumimoji="1" lang="en-US" altLang="ja-JP" sz="1600" i="1">
                              <a:latin typeface="Cambria Math" panose="02040503050406030204" pitchFamily="18" charset="0"/>
                            </a:rPr>
                            <m:t>𝐴</m:t>
                          </m:r>
                        </m:e>
                      </m:func>
                      <m:r>
                        <a:rPr kumimoji="1" lang="en-US" altLang="ja-JP" sz="1600" b="0" i="1" smtClean="0">
                          <a:latin typeface="Cambria Math" panose="02040503050406030204" pitchFamily="18" charset="0"/>
                        </a:rPr>
                        <m:t>=</m:t>
                      </m:r>
                    </m:oMath>
                  </a14:m>
                  <a:r>
                    <a:rPr kumimoji="1" lang="en-US" altLang="ja-JP" sz="1600" dirty="0"/>
                    <a:t> </a:t>
                  </a:r>
                  <a14:m>
                    <m:oMath xmlns:m="http://schemas.openxmlformats.org/officeDocument/2006/math">
                      <m:f>
                        <m:fPr>
                          <m:ctrlPr>
                            <a:rPr kumimoji="1" lang="en-US" altLang="ja-JP" sz="1600" i="1">
                              <a:latin typeface="Cambria Math" panose="02040503050406030204" pitchFamily="18" charset="0"/>
                            </a:rPr>
                          </m:ctrlPr>
                        </m:fPr>
                        <m:num>
                          <m:r>
                            <a:rPr kumimoji="1" lang="en-US" altLang="ja-JP" sz="1600" i="1">
                              <a:latin typeface="Cambria Math" panose="02040503050406030204" pitchFamily="18" charset="0"/>
                            </a:rPr>
                            <m:t>1</m:t>
                          </m:r>
                        </m:num>
                        <m:den>
                          <m:func>
                            <m:funcPr>
                              <m:ctrlPr>
                                <a:rPr kumimoji="1" lang="en-US" altLang="ja-JP" sz="1600" i="1">
                                  <a:latin typeface="Cambria Math" panose="02040503050406030204" pitchFamily="18" charset="0"/>
                                </a:rPr>
                              </m:ctrlPr>
                            </m:funcPr>
                            <m:fName>
                              <m:r>
                                <m:rPr>
                                  <m:sty m:val="p"/>
                                </m:rPr>
                                <a:rPr kumimoji="1" lang="en-US" altLang="ja-JP" sz="1600">
                                  <a:latin typeface="Cambria Math" panose="02040503050406030204" pitchFamily="18" charset="0"/>
                                </a:rPr>
                                <m:t>det</m:t>
                              </m:r>
                            </m:fName>
                            <m:e>
                              <m:r>
                                <a:rPr kumimoji="1" lang="en-US" altLang="ja-JP" sz="1600" i="1">
                                  <a:latin typeface="Cambria Math" panose="02040503050406030204" pitchFamily="18" charset="0"/>
                                </a:rPr>
                                <m:t>𝐴</m:t>
                              </m:r>
                            </m:e>
                          </m:func>
                        </m:den>
                      </m:f>
                      <m:nary>
                        <m:naryPr>
                          <m:chr m:val="∑"/>
                          <m:ctrlPr>
                            <a:rPr kumimoji="1" lang="en-US" altLang="ja-JP" sz="1600" i="1" smtClean="0">
                              <a:latin typeface="Cambria Math" panose="02040503050406030204" pitchFamily="18" charset="0"/>
                            </a:rPr>
                          </m:ctrlPr>
                        </m:naryPr>
                        <m:sub>
                          <m:sSup>
                            <m:sSupPr>
                              <m:ctrlPr>
                                <a:rPr kumimoji="1" lang="en-US" altLang="ja-JP" sz="1600" i="1">
                                  <a:latin typeface="Cambria Math" panose="02040503050406030204" pitchFamily="18" charset="0"/>
                                </a:rPr>
                              </m:ctrlPr>
                            </m:sSupPr>
                            <m:e>
                              <m:r>
                                <a:rPr kumimoji="1" lang="ja-JP" altLang="en-US" sz="1600" i="1">
                                  <a:latin typeface="Cambria Math" panose="02040503050406030204" pitchFamily="18" charset="0"/>
                                </a:rPr>
                                <m:t>𝜅</m:t>
                              </m:r>
                            </m:e>
                            <m:sup>
                              <m:r>
                                <a:rPr kumimoji="1" lang="en-US" altLang="ja-JP" sz="1600" i="1">
                                  <a:latin typeface="Cambria Math" panose="02040503050406030204" pitchFamily="18" charset="0"/>
                                </a:rPr>
                                <m:t>′</m:t>
                              </m:r>
                            </m:sup>
                          </m:sSup>
                          <m:r>
                            <a:rPr kumimoji="1" lang="en-US" altLang="ja-JP" sz="1600" b="0" i="1" smtClean="0">
                              <a:latin typeface="Cambria Math" panose="02040503050406030204" pitchFamily="18" charset="0"/>
                            </a:rPr>
                            <m:t>=1</m:t>
                          </m:r>
                        </m:sub>
                        <m:sup>
                          <m:r>
                            <a:rPr kumimoji="1" lang="en-US" altLang="ja-JP" sz="1600" b="0" i="1" smtClean="0">
                              <a:latin typeface="Cambria Math" panose="02040503050406030204" pitchFamily="18" charset="0"/>
                            </a:rPr>
                            <m:t>𝑛</m:t>
                          </m:r>
                        </m:sup>
                        <m:e>
                          <m:func>
                            <m:funcPr>
                              <m:ctrlPr>
                                <a:rPr kumimoji="1" lang="en-US" altLang="ja-JP" sz="1600" i="1">
                                  <a:latin typeface="Cambria Math" panose="02040503050406030204" pitchFamily="18" charset="0"/>
                                </a:rPr>
                              </m:ctrlPr>
                            </m:funcPr>
                            <m:fName>
                              <m:r>
                                <m:rPr>
                                  <m:sty m:val="p"/>
                                </m:rPr>
                                <a:rPr kumimoji="1" lang="en-US" altLang="ja-JP" sz="1600">
                                  <a:latin typeface="Cambria Math" panose="02040503050406030204" pitchFamily="18" charset="0"/>
                                </a:rPr>
                                <m:t>det</m:t>
                              </m:r>
                            </m:fName>
                            <m:e>
                              <m:d>
                                <m:dPr>
                                  <m:ctrlPr>
                                    <a:rPr kumimoji="1" lang="en-US" altLang="ja-JP" sz="1600" i="1">
                                      <a:latin typeface="Cambria Math" panose="02040503050406030204" pitchFamily="18" charset="0"/>
                                    </a:rPr>
                                  </m:ctrlPr>
                                </m:dPr>
                                <m:e>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𝑎</m:t>
                                      </m:r>
                                    </m:e>
                                    <m:sub>
                                      <m:r>
                                        <a:rPr kumimoji="1" lang="en-US" altLang="ja-JP" sz="1600" i="1">
                                          <a:latin typeface="Cambria Math" panose="02040503050406030204" pitchFamily="18" charset="0"/>
                                        </a:rPr>
                                        <m:t>1</m:t>
                                      </m:r>
                                    </m:sub>
                                  </m:sSub>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𝑎</m:t>
                                      </m:r>
                                    </m:e>
                                    <m:sub>
                                      <m:sSup>
                                        <m:sSupPr>
                                          <m:ctrlPr>
                                            <a:rPr kumimoji="1" lang="en-US" altLang="ja-JP" sz="1600" i="1">
                                              <a:latin typeface="Cambria Math" panose="02040503050406030204" pitchFamily="18" charset="0"/>
                                            </a:rPr>
                                          </m:ctrlPr>
                                        </m:sSupPr>
                                        <m:e>
                                          <m:r>
                                            <a:rPr kumimoji="1" lang="ja-JP" altLang="en-US" sz="1600" i="1">
                                              <a:latin typeface="Cambria Math" panose="02040503050406030204" pitchFamily="18" charset="0"/>
                                            </a:rPr>
                                            <m:t>𝜅</m:t>
                                          </m:r>
                                        </m:e>
                                        <m:sup>
                                          <m:r>
                                            <a:rPr kumimoji="1" lang="en-US" altLang="ja-JP" sz="1600" i="1">
                                              <a:latin typeface="Cambria Math" panose="02040503050406030204" pitchFamily="18" charset="0"/>
                                            </a:rPr>
                                            <m:t>′</m:t>
                                          </m:r>
                                        </m:sup>
                                      </m:sSup>
                                      <m:r>
                                        <a:rPr kumimoji="1" lang="en-US" altLang="ja-JP" sz="1600" b="0" i="1" smtClean="0">
                                          <a:latin typeface="Cambria Math" panose="02040503050406030204" pitchFamily="18" charset="0"/>
                                        </a:rPr>
                                        <m:t>−</m:t>
                                      </m:r>
                                      <m:r>
                                        <a:rPr kumimoji="1" lang="en-US" altLang="ja-JP" sz="1600" i="1">
                                          <a:latin typeface="Cambria Math" panose="02040503050406030204" pitchFamily="18" charset="0"/>
                                        </a:rPr>
                                        <m:t>1</m:t>
                                      </m:r>
                                    </m:sub>
                                  </m:sSub>
                                  <m:r>
                                    <a:rPr kumimoji="1" lang="en-US" altLang="ja-JP" sz="1600" b="0" i="1" smtClean="0">
                                      <a:latin typeface="Cambria Math" panose="02040503050406030204" pitchFamily="18" charset="0"/>
                                    </a:rPr>
                                    <m:t>,</m:t>
                                  </m:r>
                                  <m:f>
                                    <m:fPr>
                                      <m:ctrlPr>
                                        <a:rPr kumimoji="1" lang="en-US" altLang="ja-JP" sz="1600" i="1">
                                          <a:latin typeface="Cambria Math" panose="02040503050406030204" pitchFamily="18" charset="0"/>
                                        </a:rPr>
                                      </m:ctrlPr>
                                    </m:fPr>
                                    <m:num>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𝑎</m:t>
                                          </m:r>
                                        </m:e>
                                        <m:sub>
                                          <m:sSup>
                                            <m:sSupPr>
                                              <m:ctrlPr>
                                                <a:rPr kumimoji="1" lang="en-US" altLang="ja-JP" sz="1600" i="1">
                                                  <a:latin typeface="Cambria Math" panose="02040503050406030204" pitchFamily="18" charset="0"/>
                                                </a:rPr>
                                              </m:ctrlPr>
                                            </m:sSupPr>
                                            <m:e>
                                              <m:r>
                                                <a:rPr kumimoji="1" lang="ja-JP" altLang="en-US" sz="1600" i="1">
                                                  <a:latin typeface="Cambria Math" panose="02040503050406030204" pitchFamily="18" charset="0"/>
                                                </a:rPr>
                                                <m:t>𝜅</m:t>
                                              </m:r>
                                            </m:e>
                                            <m:sup>
                                              <m:r>
                                                <a:rPr kumimoji="1" lang="en-US" altLang="ja-JP" sz="1600" i="1">
                                                  <a:latin typeface="Cambria Math" panose="02040503050406030204" pitchFamily="18" charset="0"/>
                                                </a:rPr>
                                                <m:t>′</m:t>
                                              </m:r>
                                            </m:sup>
                                          </m:sSup>
                                        </m:sub>
                                      </m:sSub>
                                    </m:num>
                                    <m:den>
                                      <m:r>
                                        <a:rPr kumimoji="1" lang="en-US" altLang="ja-JP" sz="1600" i="1">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i="1">
                                              <a:latin typeface="Cambria Math" panose="02040503050406030204" pitchFamily="18" charset="0"/>
                                            </a:rPr>
                                            <m:t>𝑥</m:t>
                                          </m:r>
                                        </m:e>
                                        <m:sup>
                                          <m:r>
                                            <a:rPr kumimoji="1" lang="ja-JP" altLang="en-US" sz="1600" i="1">
                                              <a:latin typeface="Cambria Math" panose="02040503050406030204" pitchFamily="18" charset="0"/>
                                            </a:rPr>
                                            <m:t>𝜅</m:t>
                                          </m:r>
                                        </m:sup>
                                      </m:sSup>
                                    </m:den>
                                  </m:f>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𝑎</m:t>
                                      </m:r>
                                    </m:e>
                                    <m:sub>
                                      <m:sSup>
                                        <m:sSupPr>
                                          <m:ctrlPr>
                                            <a:rPr kumimoji="1" lang="en-US" altLang="ja-JP" sz="1600" i="1">
                                              <a:latin typeface="Cambria Math" panose="02040503050406030204" pitchFamily="18" charset="0"/>
                                            </a:rPr>
                                          </m:ctrlPr>
                                        </m:sSupPr>
                                        <m:e>
                                          <m:r>
                                            <a:rPr kumimoji="1" lang="ja-JP" altLang="en-US" sz="1600" i="1">
                                              <a:latin typeface="Cambria Math" panose="02040503050406030204" pitchFamily="18" charset="0"/>
                                            </a:rPr>
                                            <m:t>𝜅</m:t>
                                          </m:r>
                                        </m:e>
                                        <m:sup>
                                          <m:r>
                                            <a:rPr kumimoji="1" lang="en-US" altLang="ja-JP" sz="1600" i="1">
                                              <a:latin typeface="Cambria Math" panose="02040503050406030204" pitchFamily="18" charset="0"/>
                                            </a:rPr>
                                            <m:t>′</m:t>
                                          </m:r>
                                        </m:sup>
                                      </m:sSup>
                                      <m:r>
                                        <a:rPr kumimoji="1" lang="en-US" altLang="ja-JP" sz="1600" b="0" i="1" smtClean="0">
                                          <a:latin typeface="Cambria Math" panose="02040503050406030204" pitchFamily="18" charset="0"/>
                                        </a:rPr>
                                        <m:t>+1</m:t>
                                      </m:r>
                                    </m:sub>
                                  </m:sSub>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𝑎</m:t>
                                      </m:r>
                                    </m:e>
                                    <m:sub>
                                      <m:r>
                                        <a:rPr kumimoji="1" lang="en-US" altLang="ja-JP" sz="1600" i="1">
                                          <a:latin typeface="Cambria Math" panose="02040503050406030204" pitchFamily="18" charset="0"/>
                                        </a:rPr>
                                        <m:t>𝑛</m:t>
                                      </m:r>
                                    </m:sub>
                                  </m:sSub>
                                </m:e>
                              </m:d>
                            </m:e>
                          </m:func>
                        </m:e>
                      </m:nary>
                    </m:oMath>
                  </a14:m>
                  <a:endParaRPr kumimoji="1" lang="en-US" altLang="ja-JP" sz="1600" b="0" dirty="0">
                    <a:latin typeface="Cambria Math" panose="02040503050406030204" pitchFamily="18" charset="0"/>
                  </a:endParaRPr>
                </a:p>
                <a:p>
                  <a:pPr>
                    <a:lnSpc>
                      <a:spcPct val="150000"/>
                    </a:lnSpc>
                  </a:pPr>
                  <a:r>
                    <a:rPr kumimoji="1" lang="en-US" altLang="ja-JP" sz="1600" b="0" dirty="0"/>
                    <a:t> </a:t>
                  </a:r>
                  <a14:m>
                    <m:oMath xmlns:m="http://schemas.openxmlformats.org/officeDocument/2006/math">
                      <m:r>
                        <a:rPr kumimoji="1" lang="en-US" altLang="ja-JP" sz="1600" b="0" i="1" smtClean="0">
                          <a:latin typeface="Cambria Math" panose="02040503050406030204" pitchFamily="18" charset="0"/>
                        </a:rPr>
                        <m:t>=</m:t>
                      </m:r>
                      <m:nary>
                        <m:naryPr>
                          <m:chr m:val="∑"/>
                          <m:ctrlPr>
                            <a:rPr kumimoji="1" lang="en-US" altLang="ja-JP" sz="1600" i="1">
                              <a:latin typeface="Cambria Math" panose="02040503050406030204" pitchFamily="18" charset="0"/>
                            </a:rPr>
                          </m:ctrlPr>
                        </m:naryPr>
                        <m:sub>
                          <m:sSup>
                            <m:sSupPr>
                              <m:ctrlPr>
                                <a:rPr kumimoji="1" lang="en-US" altLang="ja-JP" sz="1600" i="1">
                                  <a:latin typeface="Cambria Math" panose="02040503050406030204" pitchFamily="18" charset="0"/>
                                </a:rPr>
                              </m:ctrlPr>
                            </m:sSupPr>
                            <m:e>
                              <m:r>
                                <a:rPr kumimoji="1" lang="ja-JP" altLang="en-US" sz="1600" i="1">
                                  <a:latin typeface="Cambria Math" panose="02040503050406030204" pitchFamily="18" charset="0"/>
                                </a:rPr>
                                <m:t>𝜅</m:t>
                              </m:r>
                            </m:e>
                            <m:sup>
                              <m:r>
                                <a:rPr kumimoji="1" lang="en-US" altLang="ja-JP" sz="1600" i="1">
                                  <a:latin typeface="Cambria Math" panose="02040503050406030204" pitchFamily="18" charset="0"/>
                                </a:rPr>
                                <m:t>′</m:t>
                              </m:r>
                            </m:sup>
                          </m:sSup>
                          <m:r>
                            <a:rPr kumimoji="1" lang="en-US" altLang="ja-JP" sz="1600" i="1">
                              <a:latin typeface="Cambria Math" panose="02040503050406030204" pitchFamily="18" charset="0"/>
                            </a:rPr>
                            <m:t>=1</m:t>
                          </m:r>
                        </m:sub>
                        <m:sup>
                          <m:r>
                            <a:rPr kumimoji="1" lang="en-US" altLang="ja-JP" sz="1600" i="1">
                              <a:latin typeface="Cambria Math" panose="02040503050406030204" pitchFamily="18" charset="0"/>
                            </a:rPr>
                            <m:t>𝑛</m:t>
                          </m:r>
                        </m:sup>
                        <m:e>
                          <m:sSup>
                            <m:sSupPr>
                              <m:ctrlPr>
                                <a:rPr kumimoji="1" lang="en-US" altLang="ja-JP" sz="1600" i="1">
                                  <a:latin typeface="Cambria Math" panose="02040503050406030204" pitchFamily="18" charset="0"/>
                                </a:rPr>
                              </m:ctrlPr>
                            </m:sSupPr>
                            <m:e>
                              <m:r>
                                <a:rPr kumimoji="1" lang="en-US" altLang="ja-JP" sz="1600" i="1">
                                  <a:latin typeface="Cambria Math" panose="02040503050406030204" pitchFamily="18" charset="0"/>
                                </a:rPr>
                                <m:t>𝐴</m:t>
                              </m:r>
                            </m:e>
                            <m:sup>
                              <m:r>
                                <a:rPr kumimoji="1" lang="en-US" altLang="ja-JP" sz="1600" i="1">
                                  <a:latin typeface="Cambria Math" panose="02040503050406030204" pitchFamily="18" charset="0"/>
                                </a:rPr>
                                <m:t>−1</m:t>
                              </m:r>
                            </m:sup>
                          </m:sSup>
                          <m:f>
                            <m:fPr>
                              <m:ctrlPr>
                                <a:rPr kumimoji="1" lang="en-US" altLang="ja-JP" sz="1600" i="1">
                                  <a:latin typeface="Cambria Math" panose="02040503050406030204" pitchFamily="18" charset="0"/>
                                </a:rPr>
                              </m:ctrlPr>
                            </m:fPr>
                            <m:num>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𝑎</m:t>
                                  </m:r>
                                </m:e>
                                <m:sub>
                                  <m:sSup>
                                    <m:sSupPr>
                                      <m:ctrlPr>
                                        <a:rPr kumimoji="1" lang="en-US" altLang="ja-JP" sz="1600" i="1">
                                          <a:latin typeface="Cambria Math" panose="02040503050406030204" pitchFamily="18" charset="0"/>
                                        </a:rPr>
                                      </m:ctrlPr>
                                    </m:sSupPr>
                                    <m:e>
                                      <m:r>
                                        <a:rPr kumimoji="1" lang="ja-JP" altLang="en-US" sz="1600" i="1">
                                          <a:latin typeface="Cambria Math" panose="02040503050406030204" pitchFamily="18" charset="0"/>
                                        </a:rPr>
                                        <m:t>𝜅</m:t>
                                      </m:r>
                                    </m:e>
                                    <m:sup>
                                      <m:r>
                                        <a:rPr kumimoji="1" lang="en-US" altLang="ja-JP" sz="1600" i="1">
                                          <a:latin typeface="Cambria Math" panose="02040503050406030204" pitchFamily="18" charset="0"/>
                                        </a:rPr>
                                        <m:t>′</m:t>
                                      </m:r>
                                    </m:sup>
                                  </m:sSup>
                                </m:sub>
                              </m:sSub>
                            </m:num>
                            <m:den>
                              <m:r>
                                <a:rPr kumimoji="1" lang="en-US" altLang="ja-JP" sz="1600" i="1">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i="1">
                                      <a:latin typeface="Cambria Math" panose="02040503050406030204" pitchFamily="18" charset="0"/>
                                    </a:rPr>
                                    <m:t>𝑥</m:t>
                                  </m:r>
                                </m:e>
                                <m:sup>
                                  <m:r>
                                    <a:rPr kumimoji="1" lang="ja-JP" altLang="en-US" sz="1600" i="1">
                                      <a:latin typeface="Cambria Math" panose="02040503050406030204" pitchFamily="18" charset="0"/>
                                    </a:rPr>
                                    <m:t>𝜅</m:t>
                                  </m:r>
                                </m:sup>
                              </m:sSup>
                            </m:den>
                          </m:f>
                        </m:e>
                      </m:nary>
                    </m:oMath>
                  </a14:m>
                  <a:r>
                    <a:rPr kumimoji="1" lang="ja-JP" altLang="en-US" sz="1600" b="0" dirty="0">
                      <a:latin typeface="Cambria Math" panose="02040503050406030204" pitchFamily="18" charset="0"/>
                    </a:rPr>
                    <a:t>の</a:t>
                  </a:r>
                  <a14:m>
                    <m:oMath xmlns:m="http://schemas.openxmlformats.org/officeDocument/2006/math">
                      <m:sSup>
                        <m:sSupPr>
                          <m:ctrlPr>
                            <a:rPr kumimoji="1" lang="en-US" altLang="ja-JP" sz="1600" i="1">
                              <a:latin typeface="Cambria Math" panose="02040503050406030204" pitchFamily="18" charset="0"/>
                            </a:rPr>
                          </m:ctrlPr>
                        </m:sSupPr>
                        <m:e>
                          <m:r>
                            <a:rPr kumimoji="1" lang="ja-JP" altLang="en-US" sz="1600" i="1">
                              <a:latin typeface="Cambria Math" panose="02040503050406030204" pitchFamily="18" charset="0"/>
                            </a:rPr>
                            <m:t>𝜅</m:t>
                          </m:r>
                        </m:e>
                        <m:sup>
                          <m:r>
                            <a:rPr kumimoji="1" lang="en-US" altLang="ja-JP" sz="1600" i="1">
                              <a:latin typeface="Cambria Math" panose="02040503050406030204" pitchFamily="18" charset="0"/>
                            </a:rPr>
                            <m:t>′</m:t>
                          </m:r>
                        </m:sup>
                      </m:sSup>
                      <m:r>
                        <a:rPr kumimoji="1" lang="ja-JP" altLang="en-US" sz="1600" i="1">
                          <a:latin typeface="Cambria Math" panose="02040503050406030204" pitchFamily="18" charset="0"/>
                        </a:rPr>
                        <m:t>行目</m:t>
                      </m:r>
                      <m:r>
                        <a:rPr kumimoji="1" lang="en-US" altLang="ja-JP" sz="1600" b="0" i="1" smtClean="0">
                          <a:latin typeface="Cambria Math" panose="02040503050406030204" pitchFamily="18" charset="0"/>
                        </a:rPr>
                        <m:t>=</m:t>
                      </m:r>
                      <m:sSubSup>
                        <m:sSubSupPr>
                          <m:ctrlPr>
                            <a:rPr kumimoji="1" lang="en-US" altLang="ja-JP" sz="1600" i="1">
                              <a:latin typeface="Cambria Math" panose="02040503050406030204" pitchFamily="18" charset="0"/>
                            </a:rPr>
                          </m:ctrlPr>
                        </m:sSubSupPr>
                        <m:e>
                          <m:r>
                            <a:rPr kumimoji="1" lang="en-US" altLang="ja-JP" sz="1600" i="1">
                              <a:latin typeface="Cambria Math" panose="02040503050406030204" pitchFamily="18" charset="0"/>
                            </a:rPr>
                            <m:t>𝐴</m:t>
                          </m:r>
                        </m:e>
                        <m:sub>
                          <m:sSup>
                            <m:sSupPr>
                              <m:ctrlPr>
                                <a:rPr kumimoji="1" lang="en-US" altLang="ja-JP" sz="1600" i="1">
                                  <a:latin typeface="Cambria Math" panose="02040503050406030204" pitchFamily="18" charset="0"/>
                                </a:rPr>
                              </m:ctrlPr>
                            </m:sSupPr>
                            <m:e>
                              <m:r>
                                <a:rPr kumimoji="1" lang="ja-JP" altLang="en-US" sz="1600" i="1">
                                  <a:latin typeface="Cambria Math" panose="02040503050406030204" pitchFamily="18" charset="0"/>
                                </a:rPr>
                                <m:t>𝜅</m:t>
                              </m:r>
                            </m:e>
                            <m:sup>
                              <m:r>
                                <a:rPr kumimoji="1" lang="en-US" altLang="ja-JP" sz="1600" i="1">
                                  <a:latin typeface="Cambria Math" panose="02040503050406030204" pitchFamily="18" charset="0"/>
                                </a:rPr>
                                <m:t>′</m:t>
                              </m:r>
                            </m:sup>
                          </m:sSup>
                        </m:sub>
                        <m:sup>
                          <m:r>
                            <a:rPr kumimoji="1" lang="ja-JP" altLang="en-US" sz="1600" i="1">
                              <a:latin typeface="Cambria Math" panose="02040503050406030204" pitchFamily="18" charset="0"/>
                            </a:rPr>
                            <m:t>𝜇</m:t>
                          </m:r>
                        </m:sup>
                      </m:sSubSup>
                    </m:oMath>
                  </a14:m>
                  <a:r>
                    <a:rPr kumimoji="1" lang="en-US" altLang="ja-JP" sz="1600" dirty="0"/>
                    <a:t> </a:t>
                  </a:r>
                  <a14:m>
                    <m:oMath xmlns:m="http://schemas.openxmlformats.org/officeDocument/2006/math">
                      <m:f>
                        <m:fPr>
                          <m:ctrlPr>
                            <a:rPr kumimoji="1" lang="en-US" altLang="ja-JP" sz="1600" i="1">
                              <a:latin typeface="Cambria Math" panose="02040503050406030204" pitchFamily="18" charset="0"/>
                            </a:rPr>
                          </m:ctrlPr>
                        </m:fPr>
                        <m:num>
                          <m:r>
                            <a:rPr kumimoji="1" lang="en-US" altLang="ja-JP" sz="1600" i="1">
                              <a:latin typeface="Cambria Math" panose="02040503050406030204" pitchFamily="18" charset="0"/>
                            </a:rPr>
                            <m:t>𝜕</m:t>
                          </m:r>
                        </m:num>
                        <m:den>
                          <m:r>
                            <a:rPr kumimoji="1" lang="en-US" altLang="ja-JP" sz="1600" i="1">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i="1">
                                  <a:latin typeface="Cambria Math" panose="02040503050406030204" pitchFamily="18" charset="0"/>
                                </a:rPr>
                                <m:t>𝑥</m:t>
                              </m:r>
                            </m:e>
                            <m:sup>
                              <m:r>
                                <a:rPr kumimoji="1" lang="ja-JP" altLang="en-US" sz="1600" i="1" smtClean="0">
                                  <a:latin typeface="Cambria Math" panose="02040503050406030204" pitchFamily="18" charset="0"/>
                                </a:rPr>
                                <m:t>𝜅</m:t>
                              </m:r>
                            </m:sup>
                          </m:sSup>
                        </m:den>
                      </m:f>
                      <m:sSubSup>
                        <m:sSubSupPr>
                          <m:ctrlPr>
                            <a:rPr kumimoji="1" lang="en-US" altLang="ja-JP" sz="1600" i="1" dirty="0">
                              <a:latin typeface="Cambria Math" panose="02040503050406030204" pitchFamily="18" charset="0"/>
                            </a:rPr>
                          </m:ctrlPr>
                        </m:sSubSupPr>
                        <m:e>
                          <m:r>
                            <a:rPr kumimoji="1" lang="en-US" altLang="ja-JP" sz="1600" i="1" dirty="0">
                              <a:latin typeface="Cambria Math" panose="02040503050406030204" pitchFamily="18" charset="0"/>
                            </a:rPr>
                            <m:t>𝐴</m:t>
                          </m:r>
                        </m:e>
                        <m:sub>
                          <m:r>
                            <a:rPr kumimoji="1" lang="ja-JP" altLang="en-US" sz="1600" i="1" dirty="0" smtClean="0">
                              <a:latin typeface="Cambria Math" panose="02040503050406030204" pitchFamily="18" charset="0"/>
                            </a:rPr>
                            <m:t>𝜇</m:t>
                          </m:r>
                        </m:sub>
                        <m:sup>
                          <m:sSup>
                            <m:sSupPr>
                              <m:ctrlPr>
                                <a:rPr kumimoji="1" lang="en-US" altLang="ja-JP" sz="1600" i="1" dirty="0">
                                  <a:latin typeface="Cambria Math" panose="02040503050406030204" pitchFamily="18" charset="0"/>
                                </a:rPr>
                              </m:ctrlPr>
                            </m:sSupPr>
                            <m:e>
                              <m:r>
                                <a:rPr kumimoji="1" lang="ja-JP" altLang="en-US" sz="1600" i="1" dirty="0">
                                  <a:latin typeface="Cambria Math" panose="02040503050406030204" pitchFamily="18" charset="0"/>
                                </a:rPr>
                                <m:t>𝜅</m:t>
                              </m:r>
                            </m:e>
                            <m:sup>
                              <m:r>
                                <a:rPr kumimoji="1" lang="en-US" altLang="ja-JP" sz="1600" i="1" dirty="0">
                                  <a:latin typeface="Cambria Math" panose="02040503050406030204" pitchFamily="18" charset="0"/>
                                </a:rPr>
                                <m:t>′</m:t>
                              </m:r>
                            </m:sup>
                          </m:sSup>
                        </m:sup>
                      </m:sSubSup>
                      <m:r>
                        <a:rPr kumimoji="1" lang="en-US" altLang="ja-JP" sz="1600" b="0" i="1" dirty="0" smtClean="0">
                          <a:latin typeface="Cambria Math" panose="02040503050406030204" pitchFamily="18" charset="0"/>
                        </a:rPr>
                        <m:t>=</m:t>
                      </m:r>
                    </m:oMath>
                  </a14:m>
                  <a:r>
                    <a:rPr kumimoji="1" lang="en-US" altLang="ja-JP" sz="1600" dirty="0"/>
                    <a:t> </a:t>
                  </a:r>
                  <a14:m>
                    <m:oMath xmlns:m="http://schemas.openxmlformats.org/officeDocument/2006/math">
                      <m:sSubSup>
                        <m:sSubSupPr>
                          <m:ctrlPr>
                            <a:rPr kumimoji="1" lang="en-US" altLang="ja-JP" sz="1600" i="1">
                              <a:latin typeface="Cambria Math" panose="02040503050406030204" pitchFamily="18" charset="0"/>
                            </a:rPr>
                          </m:ctrlPr>
                        </m:sSubSupPr>
                        <m:e>
                          <m:r>
                            <a:rPr kumimoji="1" lang="en-US" altLang="ja-JP" sz="1600" i="1">
                              <a:latin typeface="Cambria Math" panose="02040503050406030204" pitchFamily="18" charset="0"/>
                            </a:rPr>
                            <m:t>𝐴</m:t>
                          </m:r>
                        </m:e>
                        <m:sub>
                          <m:sSup>
                            <m:sSupPr>
                              <m:ctrlPr>
                                <a:rPr kumimoji="1" lang="en-US" altLang="ja-JP" sz="1600" i="1">
                                  <a:latin typeface="Cambria Math" panose="02040503050406030204" pitchFamily="18" charset="0"/>
                                </a:rPr>
                              </m:ctrlPr>
                            </m:sSupPr>
                            <m:e>
                              <m:r>
                                <a:rPr kumimoji="1" lang="ja-JP" altLang="en-US" sz="1600" i="1">
                                  <a:latin typeface="Cambria Math" panose="02040503050406030204" pitchFamily="18" charset="0"/>
                                </a:rPr>
                                <m:t>𝜅</m:t>
                              </m:r>
                            </m:e>
                            <m:sup>
                              <m:r>
                                <a:rPr kumimoji="1" lang="en-US" altLang="ja-JP" sz="1600" i="1">
                                  <a:latin typeface="Cambria Math" panose="02040503050406030204" pitchFamily="18" charset="0"/>
                                </a:rPr>
                                <m:t>′</m:t>
                              </m:r>
                            </m:sup>
                          </m:sSup>
                        </m:sub>
                        <m:sup>
                          <m:r>
                            <a:rPr kumimoji="1" lang="ja-JP" altLang="en-US" sz="1600" i="1">
                              <a:latin typeface="Cambria Math" panose="02040503050406030204" pitchFamily="18" charset="0"/>
                            </a:rPr>
                            <m:t>𝜇</m:t>
                          </m:r>
                        </m:sup>
                      </m:sSubSup>
                    </m:oMath>
                  </a14:m>
                  <a:r>
                    <a:rPr kumimoji="1" lang="en-US" altLang="ja-JP" sz="1600" dirty="0"/>
                    <a:t> </a:t>
                  </a:r>
                  <a14:m>
                    <m:oMath xmlns:m="http://schemas.openxmlformats.org/officeDocument/2006/math">
                      <m:f>
                        <m:fPr>
                          <m:ctrlPr>
                            <a:rPr kumimoji="1" lang="en-US" altLang="ja-JP" sz="1600" i="1">
                              <a:latin typeface="Cambria Math" panose="02040503050406030204" pitchFamily="18" charset="0"/>
                            </a:rPr>
                          </m:ctrlPr>
                        </m:fPr>
                        <m:num>
                          <m:r>
                            <a:rPr kumimoji="1" lang="en-US" altLang="ja-JP" sz="1600" i="1">
                              <a:latin typeface="Cambria Math" panose="02040503050406030204" pitchFamily="18" charset="0"/>
                            </a:rPr>
                            <m:t>𝜕</m:t>
                          </m:r>
                        </m:num>
                        <m:den>
                          <m:r>
                            <a:rPr kumimoji="1" lang="en-US" altLang="ja-JP" sz="1600" i="1">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i="1">
                                  <a:latin typeface="Cambria Math" panose="02040503050406030204" pitchFamily="18" charset="0"/>
                                </a:rPr>
                                <m:t>𝑥</m:t>
                              </m:r>
                            </m:e>
                            <m:sup>
                              <m:r>
                                <a:rPr kumimoji="1" lang="ja-JP" altLang="en-US" sz="1600" i="1" smtClean="0">
                                  <a:latin typeface="Cambria Math" panose="02040503050406030204" pitchFamily="18" charset="0"/>
                                </a:rPr>
                                <m:t>𝜇</m:t>
                              </m:r>
                            </m:sup>
                          </m:sSup>
                        </m:den>
                      </m:f>
                      <m:sSubSup>
                        <m:sSubSupPr>
                          <m:ctrlPr>
                            <a:rPr kumimoji="1" lang="en-US" altLang="ja-JP" sz="1600" i="1" dirty="0">
                              <a:latin typeface="Cambria Math" panose="02040503050406030204" pitchFamily="18" charset="0"/>
                            </a:rPr>
                          </m:ctrlPr>
                        </m:sSubSupPr>
                        <m:e>
                          <m:r>
                            <a:rPr kumimoji="1" lang="en-US" altLang="ja-JP" sz="1600" i="1" dirty="0">
                              <a:latin typeface="Cambria Math" panose="02040503050406030204" pitchFamily="18" charset="0"/>
                            </a:rPr>
                            <m:t>𝐴</m:t>
                          </m:r>
                        </m:e>
                        <m:sub>
                          <m:r>
                            <a:rPr kumimoji="1" lang="ja-JP" altLang="en-US" sz="1600" i="1" dirty="0" smtClean="0">
                              <a:latin typeface="Cambria Math" panose="02040503050406030204" pitchFamily="18" charset="0"/>
                            </a:rPr>
                            <m:t>𝜅</m:t>
                          </m:r>
                        </m:sub>
                        <m:sup>
                          <m:sSup>
                            <m:sSupPr>
                              <m:ctrlPr>
                                <a:rPr kumimoji="1" lang="en-US" altLang="ja-JP" sz="1600" i="1" dirty="0">
                                  <a:latin typeface="Cambria Math" panose="02040503050406030204" pitchFamily="18" charset="0"/>
                                </a:rPr>
                              </m:ctrlPr>
                            </m:sSupPr>
                            <m:e>
                              <m:r>
                                <a:rPr kumimoji="1" lang="ja-JP" altLang="en-US" sz="1600" i="1" dirty="0">
                                  <a:latin typeface="Cambria Math" panose="02040503050406030204" pitchFamily="18" charset="0"/>
                                </a:rPr>
                                <m:t>𝜅</m:t>
                              </m:r>
                            </m:e>
                            <m:sup>
                              <m:r>
                                <a:rPr kumimoji="1" lang="en-US" altLang="ja-JP" sz="1600" i="1" dirty="0">
                                  <a:latin typeface="Cambria Math" panose="02040503050406030204" pitchFamily="18" charset="0"/>
                                </a:rPr>
                                <m:t>′</m:t>
                              </m:r>
                            </m:sup>
                          </m:sSup>
                        </m:sup>
                      </m:sSubSup>
                    </m:oMath>
                  </a14:m>
                  <a:endParaRPr kumimoji="1" lang="ja-JP" altLang="en-US" sz="16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id="{F57178BD-2329-4605-B781-E281ECB87759}"/>
                    </a:ext>
                  </a:extLst>
                </p:cNvPr>
                <p:cNvSpPr txBox="1">
                  <a:spLocks noRot="1" noChangeAspect="1" noMove="1" noResize="1" noEditPoints="1" noAdjustHandles="1" noChangeArrowheads="1" noChangeShapeType="1" noTextEdit="1"/>
                </p:cNvSpPr>
                <p:nvPr/>
              </p:nvSpPr>
              <p:spPr>
                <a:xfrm>
                  <a:off x="1315844" y="4359735"/>
                  <a:ext cx="5322098" cy="1736181"/>
                </a:xfrm>
                <a:prstGeom prst="rect">
                  <a:avLst/>
                </a:prstGeom>
                <a:blipFill>
                  <a:blip r:embed="rId6"/>
                  <a:stretch>
                    <a:fillRect l="-2176" b="-32281"/>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7E41510-830E-4190-B731-479FF93766A8}"/>
                </a:ext>
              </a:extLst>
            </p:cNvPr>
            <p:cNvSpPr txBox="1"/>
            <p:nvPr/>
          </p:nvSpPr>
          <p:spPr>
            <a:xfrm>
              <a:off x="814039" y="6095916"/>
              <a:ext cx="1436291" cy="332335"/>
            </a:xfrm>
            <a:prstGeom prst="rect">
              <a:avLst/>
            </a:prstGeom>
            <a:noFill/>
          </p:spPr>
          <p:txBody>
            <a:bodyPr wrap="none" lIns="0" tIns="0" rIns="0" bIns="0" rtlCol="0">
              <a:spAutoFit/>
            </a:bodyPr>
            <a:lstStyle/>
            <a:p>
              <a:pPr algn="l">
                <a:lnSpc>
                  <a:spcPct val="150000"/>
                </a:lnSpc>
              </a:pPr>
              <a:r>
                <a:rPr kumimoji="1" lang="ja-JP" altLang="en-US" sz="1600" dirty="0">
                  <a:latin typeface="Cambria Math" panose="02040503050406030204" pitchFamily="18" charset="0"/>
                </a:rPr>
                <a:t>クラメルの公式</a:t>
              </a:r>
              <a:endParaRPr kumimoji="1" lang="ja-JP" altLang="en-US" sz="1600" b="0" dirty="0">
                <a:latin typeface="Cambria Math" panose="02040503050406030204" pitchFamily="18" charset="0"/>
              </a:endParaRPr>
            </a:p>
          </p:txBody>
        </p:sp>
      </p:grpSp>
      <p:grpSp>
        <p:nvGrpSpPr>
          <p:cNvPr id="10" name="グループ化 9">
            <a:extLst>
              <a:ext uri="{FF2B5EF4-FFF2-40B4-BE49-F238E27FC236}">
                <a16:creationId xmlns:a16="http://schemas.microsoft.com/office/drawing/2014/main" id="{25CDA4B2-9238-4789-A913-5C22AC48C13B}"/>
              </a:ext>
            </a:extLst>
          </p:cNvPr>
          <p:cNvGrpSpPr/>
          <p:nvPr/>
        </p:nvGrpSpPr>
        <p:grpSpPr>
          <a:xfrm>
            <a:off x="814039" y="1884706"/>
            <a:ext cx="7270004" cy="1999103"/>
            <a:chOff x="814039" y="1884706"/>
            <a:chExt cx="7270004" cy="1999103"/>
          </a:xfrm>
        </p:grpSpPr>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A54D7657-64DA-4A2A-8AD5-1FEF03AD1561}"/>
                    </a:ext>
                  </a:extLst>
                </p:cNvPr>
                <p:cNvSpPr/>
                <p:nvPr/>
              </p:nvSpPr>
              <p:spPr>
                <a:xfrm>
                  <a:off x="814039" y="1884706"/>
                  <a:ext cx="7270004" cy="1584152"/>
                </a:xfrm>
                <a:prstGeom prst="rect">
                  <a:avLst/>
                </a:prstGeom>
              </p:spPr>
              <p:txBody>
                <a:bodyPr wrap="none">
                  <a:spAutoFit/>
                </a:bodyPr>
                <a:lstStyle/>
                <a:p>
                  <a:pPr>
                    <a:lnSpc>
                      <a:spcPct val="150000"/>
                    </a:lnSpc>
                  </a:pPr>
                  <a14:m>
                    <m:oMath xmlns:m="http://schemas.openxmlformats.org/officeDocument/2006/math">
                      <m:r>
                        <a:rPr kumimoji="1" lang="en-US" altLang="ja-JP" sz="200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 </m:t>
                      </m:r>
                      <m:f>
                        <m:fPr>
                          <m:ctrlPr>
                            <a:rPr kumimoji="1" lang="en-US" altLang="ja-JP" sz="2000" i="1" smtClean="0">
                              <a:latin typeface="Cambria Math" panose="02040503050406030204" pitchFamily="18" charset="0"/>
                            </a:rPr>
                          </m:ctrlPr>
                        </m:fPr>
                        <m:num>
                          <m: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acc>
                                <m:accPr>
                                  <m:chr m:val="̃"/>
                                  <m:ctrlPr>
                                    <a:rPr kumimoji="1" lang="ja-JP" altLang="en-US" sz="2000" i="1">
                                      <a:latin typeface="Cambria Math" panose="02040503050406030204" pitchFamily="18" charset="0"/>
                                    </a:rPr>
                                  </m:ctrlPr>
                                </m:accPr>
                                <m:e>
                                  <m:r>
                                    <a:rPr kumimoji="1" lang="en-US" altLang="ja-JP" sz="2000" i="1">
                                      <a:latin typeface="Cambria Math" panose="02040503050406030204" pitchFamily="18" charset="0"/>
                                    </a:rPr>
                                    <m:t>𝑓</m:t>
                                  </m:r>
                                </m:e>
                              </m:acc>
                            </m:e>
                            <m:sup>
                              <m:sSup>
                                <m:sSupPr>
                                  <m:ctrlPr>
                                    <a:rPr kumimoji="1" lang="en-US" altLang="ja-JP" sz="2000" b="0" i="1" smtClean="0">
                                      <a:latin typeface="Cambria Math" panose="02040503050406030204" pitchFamily="18" charset="0"/>
                                    </a:rPr>
                                  </m:ctrlPr>
                                </m:sSupPr>
                                <m:e>
                                  <m:r>
                                    <a:rPr kumimoji="1" lang="ja-JP" altLang="en-US" sz="2000" i="1">
                                      <a:latin typeface="Cambria Math" panose="02040503050406030204" pitchFamily="18" charset="0"/>
                                    </a:rPr>
                                    <m:t>𝜅</m:t>
                                  </m:r>
                                </m:e>
                                <m:sup>
                                  <m:r>
                                    <a:rPr kumimoji="1" lang="en-US" altLang="ja-JP" sz="2000" b="0" i="1" smtClean="0">
                                      <a:latin typeface="Cambria Math" panose="02040503050406030204" pitchFamily="18" charset="0"/>
                                    </a:rPr>
                                    <m:t>′</m:t>
                                  </m:r>
                                </m:sup>
                              </m:sSup>
                            </m:sup>
                          </m:sSup>
                        </m:num>
                        <m:den>
                          <m: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𝑥</m:t>
                              </m:r>
                            </m:e>
                            <m:sup>
                              <m:sSup>
                                <m:sSupPr>
                                  <m:ctrlPr>
                                    <a:rPr kumimoji="1" lang="en-US" altLang="ja-JP" sz="2000" b="0" i="1" smtClean="0">
                                      <a:latin typeface="Cambria Math" panose="02040503050406030204" pitchFamily="18" charset="0"/>
                                    </a:rPr>
                                  </m:ctrlPr>
                                </m:sSupPr>
                                <m:e>
                                  <m:r>
                                    <a:rPr kumimoji="1" lang="ja-JP" altLang="en-US" sz="2000" i="1">
                                      <a:latin typeface="Cambria Math" panose="02040503050406030204" pitchFamily="18" charset="0"/>
                                    </a:rPr>
                                    <m:t>𝜅</m:t>
                                  </m:r>
                                </m:e>
                                <m:sup>
                                  <m:r>
                                    <a:rPr kumimoji="1" lang="en-US" altLang="ja-JP" sz="2000" b="0" i="1" smtClean="0">
                                      <a:latin typeface="Cambria Math" panose="02040503050406030204" pitchFamily="18" charset="0"/>
                                    </a:rPr>
                                    <m:t>′</m:t>
                                  </m:r>
                                </m:sup>
                              </m:sSup>
                            </m:sup>
                          </m:sSup>
                        </m:den>
                      </m:f>
                      <m:r>
                        <a:rPr kumimoji="1" lang="en-US" altLang="ja-JP" sz="2000" b="0" i="0" smtClean="0">
                          <a:latin typeface="Cambria Math" panose="02040503050406030204" pitchFamily="18" charset="0"/>
                        </a:rPr>
                        <m:t>=</m:t>
                      </m:r>
                    </m:oMath>
                  </a14:m>
                  <a:r>
                    <a:rPr kumimoji="1" lang="en-US" altLang="ja-JP" sz="2000" dirty="0"/>
                    <a:t> </a:t>
                  </a:r>
                  <a14:m>
                    <m:oMath xmlns:m="http://schemas.openxmlformats.org/officeDocument/2006/math">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m:t>
                          </m:r>
                        </m:num>
                        <m:den>
                          <m: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𝑥</m:t>
                              </m:r>
                            </m:e>
                            <m:sup>
                              <m:sSup>
                                <m:sSupPr>
                                  <m:ctrlPr>
                                    <a:rPr kumimoji="1" lang="en-US" altLang="ja-JP" sz="2000" i="1">
                                      <a:latin typeface="Cambria Math" panose="02040503050406030204" pitchFamily="18" charset="0"/>
                                    </a:rPr>
                                  </m:ctrlPr>
                                </m:sSupPr>
                                <m:e>
                                  <m:r>
                                    <a:rPr kumimoji="1" lang="ja-JP" altLang="en-US" sz="2000" i="1">
                                      <a:latin typeface="Cambria Math" panose="02040503050406030204" pitchFamily="18" charset="0"/>
                                    </a:rPr>
                                    <m:t>𝜅</m:t>
                                  </m:r>
                                </m:e>
                                <m:sup>
                                  <m:r>
                                    <a:rPr kumimoji="1" lang="en-US" altLang="ja-JP" sz="2000" i="1">
                                      <a:latin typeface="Cambria Math" panose="02040503050406030204" pitchFamily="18" charset="0"/>
                                    </a:rPr>
                                    <m:t>′</m:t>
                                  </m:r>
                                </m:sup>
                              </m:sSup>
                            </m:sup>
                          </m:sSup>
                        </m:den>
                      </m:f>
                      <m:d>
                        <m:dPr>
                          <m:ctrlPr>
                            <a:rPr kumimoji="1" lang="en-US" altLang="ja-JP" sz="2000" i="1" smtClean="0">
                              <a:latin typeface="Cambria Math" panose="02040503050406030204" pitchFamily="18" charset="0"/>
                            </a:rPr>
                          </m:ctrlPr>
                        </m:dPr>
                        <m:e>
                          <m:f>
                            <m:fPr>
                              <m:ctrlPr>
                                <a:rPr kumimoji="1" lang="en-US" altLang="ja-JP" sz="2000" i="1" dirty="0">
                                  <a:latin typeface="Cambria Math" panose="02040503050406030204" pitchFamily="18" charset="0"/>
                                </a:rPr>
                              </m:ctrlPr>
                            </m:fPr>
                            <m:num>
                              <m:r>
                                <a:rPr kumimoji="1" lang="en-US" altLang="ja-JP" sz="2000" i="1" dirty="0">
                                  <a:latin typeface="Cambria Math" panose="02040503050406030204" pitchFamily="18" charset="0"/>
                                </a:rPr>
                                <m:t>1</m:t>
                              </m:r>
                            </m:num>
                            <m:den>
                              <m:r>
                                <m:rPr>
                                  <m:sty m:val="p"/>
                                </m:rPr>
                                <a:rPr kumimoji="1" lang="el-GR" altLang="ja-JP" sz="2000" i="1" dirty="0">
                                  <a:latin typeface="Cambria Math" panose="02040503050406030204" pitchFamily="18" charset="0"/>
                                  <a:ea typeface="Cambria Math" panose="02040503050406030204" pitchFamily="18" charset="0"/>
                                </a:rPr>
                                <m:t>Δ</m:t>
                              </m:r>
                            </m:den>
                          </m:f>
                          <m:sSup>
                            <m:sSupPr>
                              <m:ctrlPr>
                                <a:rPr kumimoji="1" lang="en-US" altLang="ja-JP" sz="2000" i="1" dirty="0">
                                  <a:latin typeface="Cambria Math" panose="02040503050406030204" pitchFamily="18" charset="0"/>
                                </a:rPr>
                              </m:ctrlPr>
                            </m:sSupPr>
                            <m:e>
                              <m:sSubSup>
                                <m:sSubSupPr>
                                  <m:ctrlPr>
                                    <a:rPr kumimoji="1" lang="en-US" altLang="ja-JP" sz="2000" i="1" dirty="0">
                                      <a:latin typeface="Cambria Math" panose="02040503050406030204" pitchFamily="18" charset="0"/>
                                    </a:rPr>
                                  </m:ctrlPr>
                                </m:sSubSupPr>
                                <m:e>
                                  <m:r>
                                    <a:rPr kumimoji="1" lang="en-US" altLang="ja-JP" sz="2000" i="1" dirty="0">
                                      <a:latin typeface="Cambria Math" panose="02040503050406030204" pitchFamily="18" charset="0"/>
                                    </a:rPr>
                                    <m:t>𝐴</m:t>
                                  </m:r>
                                </m:e>
                                <m:sub>
                                  <m:r>
                                    <a:rPr kumimoji="1" lang="ja-JP" altLang="en-US" sz="2000" i="1" dirty="0">
                                      <a:latin typeface="Cambria Math" panose="02040503050406030204" pitchFamily="18" charset="0"/>
                                    </a:rPr>
                                    <m:t>𝜅</m:t>
                                  </m:r>
                                </m:sub>
                                <m:sup>
                                  <m:sSup>
                                    <m:sSupPr>
                                      <m:ctrlPr>
                                        <a:rPr kumimoji="1" lang="en-US" altLang="ja-JP" sz="2000" i="1" dirty="0">
                                          <a:latin typeface="Cambria Math" panose="02040503050406030204" pitchFamily="18" charset="0"/>
                                        </a:rPr>
                                      </m:ctrlPr>
                                    </m:sSupPr>
                                    <m:e>
                                      <m:r>
                                        <a:rPr kumimoji="1" lang="ja-JP" altLang="en-US" sz="2000" i="1" dirty="0">
                                          <a:latin typeface="Cambria Math" panose="02040503050406030204" pitchFamily="18" charset="0"/>
                                        </a:rPr>
                                        <m:t>𝜅</m:t>
                                      </m:r>
                                    </m:e>
                                    <m:sup>
                                      <m:r>
                                        <a:rPr kumimoji="1" lang="en-US" altLang="ja-JP" sz="2000" i="1" dirty="0">
                                          <a:latin typeface="Cambria Math" panose="02040503050406030204" pitchFamily="18" charset="0"/>
                                        </a:rPr>
                                        <m:t>′</m:t>
                                      </m:r>
                                    </m:sup>
                                  </m:sSup>
                                </m:sup>
                              </m:sSubSup>
                              <m:acc>
                                <m:accPr>
                                  <m:chr m:val="̃"/>
                                  <m:ctrlPr>
                                    <a:rPr kumimoji="1" lang="en-US" altLang="ja-JP" sz="2000" i="1" dirty="0">
                                      <a:latin typeface="Cambria Math" panose="02040503050406030204" pitchFamily="18" charset="0"/>
                                    </a:rPr>
                                  </m:ctrlPr>
                                </m:accPr>
                                <m:e>
                                  <m:r>
                                    <a:rPr kumimoji="1" lang="en-US" altLang="ja-JP" sz="2000" i="1" dirty="0">
                                      <a:latin typeface="Cambria Math" panose="02040503050406030204" pitchFamily="18" charset="0"/>
                                    </a:rPr>
                                    <m:t>𝑓</m:t>
                                  </m:r>
                                </m:e>
                              </m:acc>
                            </m:e>
                            <m:sup>
                              <m:r>
                                <a:rPr kumimoji="1" lang="ja-JP" altLang="en-US" sz="2000" i="1" dirty="0">
                                  <a:latin typeface="Cambria Math" panose="02040503050406030204" pitchFamily="18" charset="0"/>
                                </a:rPr>
                                <m:t>𝜅</m:t>
                              </m:r>
                            </m:sup>
                          </m:sSup>
                        </m:e>
                      </m:d>
                      <m:r>
                        <a:rPr kumimoji="1" lang="en-US" altLang="ja-JP" sz="2000" b="0" i="0" smtClean="0">
                          <a:latin typeface="Cambria Math" panose="02040503050406030204" pitchFamily="18" charset="0"/>
                        </a:rPr>
                        <m:t>=</m:t>
                      </m:r>
                      <m:f>
                        <m:fPr>
                          <m:ctrlPr>
                            <a:rPr kumimoji="1" lang="en-US" altLang="ja-JP" sz="2000" i="1" dirty="0">
                              <a:latin typeface="Cambria Math" panose="02040503050406030204" pitchFamily="18" charset="0"/>
                            </a:rPr>
                          </m:ctrlPr>
                        </m:fPr>
                        <m:num>
                          <m:r>
                            <a:rPr kumimoji="1" lang="en-US" altLang="ja-JP" sz="2000" i="1" dirty="0">
                              <a:latin typeface="Cambria Math" panose="02040503050406030204" pitchFamily="18" charset="0"/>
                            </a:rPr>
                            <m:t>1</m:t>
                          </m:r>
                        </m:num>
                        <m:den>
                          <m:r>
                            <m:rPr>
                              <m:sty m:val="p"/>
                            </m:rPr>
                            <a:rPr kumimoji="1" lang="el-GR" altLang="ja-JP" sz="2000" i="1" dirty="0">
                              <a:latin typeface="Cambria Math" panose="02040503050406030204" pitchFamily="18" charset="0"/>
                              <a:ea typeface="Cambria Math" panose="02040503050406030204" pitchFamily="18" charset="0"/>
                            </a:rPr>
                            <m:t>Δ</m:t>
                          </m:r>
                        </m:den>
                      </m:f>
                      <m:sSubSup>
                        <m:sSubSupPr>
                          <m:ctrlPr>
                            <a:rPr kumimoji="1" lang="en-US" altLang="ja-JP" sz="2000" i="1" dirty="0">
                              <a:latin typeface="Cambria Math" panose="02040503050406030204" pitchFamily="18" charset="0"/>
                            </a:rPr>
                          </m:ctrlPr>
                        </m:sSubSupPr>
                        <m:e>
                          <m:r>
                            <a:rPr kumimoji="1" lang="en-US" altLang="ja-JP" sz="2000" i="1" dirty="0">
                              <a:latin typeface="Cambria Math" panose="02040503050406030204" pitchFamily="18" charset="0"/>
                            </a:rPr>
                            <m:t>𝐴</m:t>
                          </m:r>
                        </m:e>
                        <m:sub>
                          <m:r>
                            <a:rPr kumimoji="1" lang="ja-JP" altLang="en-US" sz="2000" i="1" dirty="0">
                              <a:latin typeface="Cambria Math" panose="02040503050406030204" pitchFamily="18" charset="0"/>
                            </a:rPr>
                            <m:t>𝜅</m:t>
                          </m:r>
                        </m:sub>
                        <m:sup>
                          <m:sSup>
                            <m:sSupPr>
                              <m:ctrlPr>
                                <a:rPr kumimoji="1" lang="en-US" altLang="ja-JP" sz="2000" i="1" dirty="0">
                                  <a:latin typeface="Cambria Math" panose="02040503050406030204" pitchFamily="18" charset="0"/>
                                </a:rPr>
                              </m:ctrlPr>
                            </m:sSupPr>
                            <m:e>
                              <m:r>
                                <a:rPr kumimoji="1" lang="ja-JP" altLang="en-US" sz="2000" i="1" dirty="0">
                                  <a:latin typeface="Cambria Math" panose="02040503050406030204" pitchFamily="18" charset="0"/>
                                </a:rPr>
                                <m:t>𝜅</m:t>
                              </m:r>
                            </m:e>
                            <m:sup>
                              <m:r>
                                <a:rPr kumimoji="1" lang="en-US" altLang="ja-JP" sz="2000" i="1" dirty="0">
                                  <a:latin typeface="Cambria Math" panose="02040503050406030204" pitchFamily="18" charset="0"/>
                                </a:rPr>
                                <m:t>′</m:t>
                              </m:r>
                            </m:sup>
                          </m:sSup>
                        </m:sup>
                      </m:sSubSup>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acc>
                                <m:accPr>
                                  <m:chr m:val="̃"/>
                                  <m:ctrlPr>
                                    <a:rPr kumimoji="1" lang="ja-JP" altLang="en-US" sz="2000" i="1">
                                      <a:latin typeface="Cambria Math" panose="02040503050406030204" pitchFamily="18" charset="0"/>
                                    </a:rPr>
                                  </m:ctrlPr>
                                </m:accPr>
                                <m:e>
                                  <m:r>
                                    <a:rPr kumimoji="1" lang="en-US" altLang="ja-JP" sz="2000" i="1">
                                      <a:latin typeface="Cambria Math" panose="02040503050406030204" pitchFamily="18" charset="0"/>
                                    </a:rPr>
                                    <m:t>𝑓</m:t>
                                  </m:r>
                                </m:e>
                              </m:acc>
                            </m:e>
                            <m:sup>
                              <m:r>
                                <a:rPr kumimoji="1" lang="ja-JP" altLang="en-US" sz="2000" i="1">
                                  <a:latin typeface="Cambria Math" panose="02040503050406030204" pitchFamily="18" charset="0"/>
                                </a:rPr>
                                <m:t>𝜅</m:t>
                              </m:r>
                            </m:sup>
                          </m:sSup>
                        </m:num>
                        <m:den>
                          <m: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𝑥</m:t>
                              </m:r>
                            </m:e>
                            <m:sup>
                              <m:sSup>
                                <m:sSupPr>
                                  <m:ctrlPr>
                                    <a:rPr kumimoji="1" lang="en-US" altLang="ja-JP" sz="2000" i="1">
                                      <a:latin typeface="Cambria Math" panose="02040503050406030204" pitchFamily="18" charset="0"/>
                                    </a:rPr>
                                  </m:ctrlPr>
                                </m:sSupPr>
                                <m:e>
                                  <m:r>
                                    <a:rPr kumimoji="1" lang="ja-JP" altLang="en-US" sz="2000" i="1">
                                      <a:latin typeface="Cambria Math" panose="02040503050406030204" pitchFamily="18" charset="0"/>
                                    </a:rPr>
                                    <m:t>𝜅</m:t>
                                  </m:r>
                                </m:e>
                                <m:sup>
                                  <m:r>
                                    <a:rPr kumimoji="1" lang="en-US" altLang="ja-JP" sz="2000" i="1">
                                      <a:latin typeface="Cambria Math" panose="02040503050406030204" pitchFamily="18" charset="0"/>
                                    </a:rPr>
                                    <m:t>′</m:t>
                                  </m:r>
                                </m:sup>
                              </m:sSup>
                            </m:sup>
                          </m:sSup>
                        </m:den>
                      </m:f>
                      <m:r>
                        <a:rPr kumimoji="1" lang="en-US" altLang="ja-JP" sz="2000" b="0" i="1" smtClean="0">
                          <a:latin typeface="Cambria Math" panose="02040503050406030204" pitchFamily="18" charset="0"/>
                        </a:rPr>
                        <m:t>+</m:t>
                      </m:r>
                      <m:sSubSup>
                        <m:sSubSupPr>
                          <m:ctrlPr>
                            <a:rPr kumimoji="1" lang="en-US" altLang="ja-JP" sz="2000" i="1" dirty="0">
                              <a:latin typeface="Cambria Math" panose="02040503050406030204" pitchFamily="18" charset="0"/>
                            </a:rPr>
                          </m:ctrlPr>
                        </m:sSubSupPr>
                        <m:e>
                          <m:sSup>
                            <m:sSupPr>
                              <m:ctrlPr>
                                <a:rPr kumimoji="1" lang="en-US" altLang="ja-JP" sz="2000" i="1">
                                  <a:latin typeface="Cambria Math" panose="02040503050406030204" pitchFamily="18" charset="0"/>
                                </a:rPr>
                              </m:ctrlPr>
                            </m:sSupPr>
                            <m:e>
                              <m:acc>
                                <m:accPr>
                                  <m:chr m:val="̃"/>
                                  <m:ctrlPr>
                                    <a:rPr kumimoji="1" lang="ja-JP" altLang="en-US" sz="2000" i="1">
                                      <a:latin typeface="Cambria Math" panose="02040503050406030204" pitchFamily="18" charset="0"/>
                                    </a:rPr>
                                  </m:ctrlPr>
                                </m:accPr>
                                <m:e>
                                  <m:r>
                                    <a:rPr kumimoji="1" lang="en-US" altLang="ja-JP" sz="2000" i="1">
                                      <a:latin typeface="Cambria Math" panose="02040503050406030204" pitchFamily="18" charset="0"/>
                                    </a:rPr>
                                    <m:t>𝑓</m:t>
                                  </m:r>
                                </m:e>
                              </m:acc>
                            </m:e>
                            <m:sup>
                              <m:r>
                                <a:rPr kumimoji="1" lang="ja-JP" altLang="en-US" sz="2000" i="1" smtClean="0">
                                  <a:latin typeface="Cambria Math" panose="02040503050406030204" pitchFamily="18" charset="0"/>
                                </a:rPr>
                                <m:t>𝜅</m:t>
                              </m:r>
                            </m:sup>
                          </m:sSup>
                          <m:r>
                            <a:rPr kumimoji="1" lang="en-US" altLang="ja-JP" sz="2000" i="1" dirty="0">
                              <a:latin typeface="Cambria Math" panose="02040503050406030204" pitchFamily="18" charset="0"/>
                            </a:rPr>
                            <m:t>𝐴</m:t>
                          </m:r>
                        </m:e>
                        <m:sub>
                          <m:r>
                            <a:rPr kumimoji="1" lang="ja-JP" altLang="en-US" sz="2000" i="1" dirty="0">
                              <a:latin typeface="Cambria Math" panose="02040503050406030204" pitchFamily="18" charset="0"/>
                            </a:rPr>
                            <m:t>𝜅</m:t>
                          </m:r>
                        </m:sub>
                        <m:sup>
                          <m:sSup>
                            <m:sSupPr>
                              <m:ctrlPr>
                                <a:rPr kumimoji="1" lang="en-US" altLang="ja-JP" sz="2000" i="1" dirty="0">
                                  <a:latin typeface="Cambria Math" panose="02040503050406030204" pitchFamily="18" charset="0"/>
                                </a:rPr>
                              </m:ctrlPr>
                            </m:sSupPr>
                            <m:e>
                              <m:r>
                                <a:rPr kumimoji="1" lang="ja-JP" altLang="en-US" sz="2000" i="1" dirty="0">
                                  <a:latin typeface="Cambria Math" panose="02040503050406030204" pitchFamily="18" charset="0"/>
                                </a:rPr>
                                <m:t>𝜅</m:t>
                              </m:r>
                            </m:e>
                            <m:sup>
                              <m:r>
                                <a:rPr kumimoji="1" lang="en-US" altLang="ja-JP" sz="2000" i="1" dirty="0">
                                  <a:latin typeface="Cambria Math" panose="02040503050406030204" pitchFamily="18" charset="0"/>
                                </a:rPr>
                                <m:t>′</m:t>
                              </m:r>
                            </m:sup>
                          </m:sSup>
                        </m:sup>
                      </m:sSubSup>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m:t>
                          </m:r>
                        </m:num>
                        <m:den>
                          <m: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𝑥</m:t>
                              </m:r>
                            </m:e>
                            <m:sup>
                              <m:sSup>
                                <m:sSupPr>
                                  <m:ctrlPr>
                                    <a:rPr kumimoji="1" lang="en-US" altLang="ja-JP" sz="2000" i="1">
                                      <a:latin typeface="Cambria Math" panose="02040503050406030204" pitchFamily="18" charset="0"/>
                                    </a:rPr>
                                  </m:ctrlPr>
                                </m:sSupPr>
                                <m:e>
                                  <m:r>
                                    <a:rPr kumimoji="1" lang="ja-JP" altLang="en-US" sz="2000" i="1">
                                      <a:latin typeface="Cambria Math" panose="02040503050406030204" pitchFamily="18" charset="0"/>
                                    </a:rPr>
                                    <m:t>𝜅</m:t>
                                  </m:r>
                                </m:e>
                                <m:sup>
                                  <m:r>
                                    <a:rPr kumimoji="1" lang="en-US" altLang="ja-JP" sz="2000" i="1">
                                      <a:latin typeface="Cambria Math" panose="02040503050406030204" pitchFamily="18" charset="0"/>
                                    </a:rPr>
                                    <m:t>′</m:t>
                                  </m:r>
                                </m:sup>
                              </m:sSup>
                            </m:sup>
                          </m:sSup>
                        </m:den>
                      </m:f>
                      <m:f>
                        <m:fPr>
                          <m:ctrlPr>
                            <a:rPr kumimoji="1" lang="en-US" altLang="ja-JP" sz="2000" i="1" dirty="0">
                              <a:latin typeface="Cambria Math" panose="02040503050406030204" pitchFamily="18" charset="0"/>
                            </a:rPr>
                          </m:ctrlPr>
                        </m:fPr>
                        <m:num>
                          <m:r>
                            <a:rPr kumimoji="1" lang="en-US" altLang="ja-JP" sz="2000" i="1" dirty="0">
                              <a:latin typeface="Cambria Math" panose="02040503050406030204" pitchFamily="18" charset="0"/>
                            </a:rPr>
                            <m:t>1</m:t>
                          </m:r>
                        </m:num>
                        <m:den>
                          <m:r>
                            <m:rPr>
                              <m:sty m:val="p"/>
                            </m:rPr>
                            <a:rPr kumimoji="1" lang="el-GR" altLang="ja-JP" sz="2000" i="1" dirty="0">
                              <a:latin typeface="Cambria Math" panose="02040503050406030204" pitchFamily="18" charset="0"/>
                              <a:ea typeface="Cambria Math" panose="02040503050406030204" pitchFamily="18" charset="0"/>
                            </a:rPr>
                            <m:t>Δ</m:t>
                          </m:r>
                        </m:den>
                      </m:f>
                      <m:r>
                        <a:rPr kumimoji="1" lang="en-US" altLang="ja-JP" sz="2000" b="0" i="0" dirty="0" smtClean="0">
                          <a:latin typeface="Cambria Math" panose="02040503050406030204" pitchFamily="18" charset="0"/>
                          <a:ea typeface="Cambria Math" panose="02040503050406030204" pitchFamily="18" charset="0"/>
                        </a:rPr>
                        <m:t>+</m:t>
                      </m:r>
                      <m:f>
                        <m:fPr>
                          <m:ctrlPr>
                            <a:rPr kumimoji="1" lang="en-US" altLang="ja-JP" sz="2000" i="1" dirty="0">
                              <a:latin typeface="Cambria Math" panose="02040503050406030204" pitchFamily="18" charset="0"/>
                            </a:rPr>
                          </m:ctrlPr>
                        </m:fPr>
                        <m:num>
                          <m:r>
                            <a:rPr kumimoji="1" lang="en-US" altLang="ja-JP" sz="2000" i="1" dirty="0">
                              <a:latin typeface="Cambria Math" panose="02040503050406030204" pitchFamily="18" charset="0"/>
                            </a:rPr>
                            <m:t>1</m:t>
                          </m:r>
                        </m:num>
                        <m:den>
                          <m:r>
                            <m:rPr>
                              <m:sty m:val="p"/>
                            </m:rPr>
                            <a:rPr kumimoji="1" lang="el-GR" altLang="ja-JP" sz="2000" i="1" dirty="0">
                              <a:latin typeface="Cambria Math" panose="02040503050406030204" pitchFamily="18" charset="0"/>
                              <a:ea typeface="Cambria Math" panose="02040503050406030204" pitchFamily="18" charset="0"/>
                            </a:rPr>
                            <m:t>Δ</m:t>
                          </m:r>
                        </m:den>
                      </m:f>
                      <m:sSup>
                        <m:sSupPr>
                          <m:ctrlPr>
                            <a:rPr kumimoji="1" lang="en-US" altLang="ja-JP" sz="2000" i="1">
                              <a:latin typeface="Cambria Math" panose="02040503050406030204" pitchFamily="18" charset="0"/>
                            </a:rPr>
                          </m:ctrlPr>
                        </m:sSupPr>
                        <m:e>
                          <m:acc>
                            <m:accPr>
                              <m:chr m:val="̃"/>
                              <m:ctrlPr>
                                <a:rPr kumimoji="1" lang="ja-JP" altLang="en-US" sz="2000" i="1">
                                  <a:latin typeface="Cambria Math" panose="02040503050406030204" pitchFamily="18" charset="0"/>
                                </a:rPr>
                              </m:ctrlPr>
                            </m:accPr>
                            <m:e>
                              <m:r>
                                <a:rPr kumimoji="1" lang="en-US" altLang="ja-JP" sz="2000" i="1">
                                  <a:latin typeface="Cambria Math" panose="02040503050406030204" pitchFamily="18" charset="0"/>
                                </a:rPr>
                                <m:t>𝑓</m:t>
                              </m:r>
                            </m:e>
                          </m:acc>
                        </m:e>
                        <m:sup>
                          <m:r>
                            <a:rPr kumimoji="1" lang="ja-JP" altLang="en-US" sz="2000" i="1">
                              <a:latin typeface="Cambria Math" panose="02040503050406030204" pitchFamily="18" charset="0"/>
                            </a:rPr>
                            <m:t>𝜅</m:t>
                          </m:r>
                        </m:sup>
                      </m:sSup>
                    </m:oMath>
                  </a14:m>
                  <a:r>
                    <a:rPr kumimoji="1" lang="en-US" altLang="ja-JP" sz="2000" dirty="0"/>
                    <a:t> </a:t>
                  </a:r>
                  <a14:m>
                    <m:oMath xmlns:m="http://schemas.openxmlformats.org/officeDocument/2006/math">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m:t>
                          </m:r>
                        </m:num>
                        <m:den>
                          <m: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𝑥</m:t>
                              </m:r>
                            </m:e>
                            <m:sup>
                              <m:sSup>
                                <m:sSupPr>
                                  <m:ctrlPr>
                                    <a:rPr kumimoji="1" lang="en-US" altLang="ja-JP" sz="2000" i="1">
                                      <a:latin typeface="Cambria Math" panose="02040503050406030204" pitchFamily="18" charset="0"/>
                                    </a:rPr>
                                  </m:ctrlPr>
                                </m:sSupPr>
                                <m:e>
                                  <m:r>
                                    <a:rPr kumimoji="1" lang="ja-JP" altLang="en-US" sz="2000" i="1">
                                      <a:latin typeface="Cambria Math" panose="02040503050406030204" pitchFamily="18" charset="0"/>
                                    </a:rPr>
                                    <m:t>𝜅</m:t>
                                  </m:r>
                                </m:e>
                                <m:sup>
                                  <m:r>
                                    <a:rPr kumimoji="1" lang="en-US" altLang="ja-JP" sz="2000" i="1">
                                      <a:latin typeface="Cambria Math" panose="02040503050406030204" pitchFamily="18" charset="0"/>
                                    </a:rPr>
                                    <m:t>′</m:t>
                                  </m:r>
                                </m:sup>
                              </m:sSup>
                            </m:sup>
                          </m:sSup>
                        </m:den>
                      </m:f>
                      <m:sSubSup>
                        <m:sSubSupPr>
                          <m:ctrlPr>
                            <a:rPr kumimoji="1" lang="en-US" altLang="ja-JP" sz="2000" i="1" dirty="0">
                              <a:latin typeface="Cambria Math" panose="02040503050406030204" pitchFamily="18" charset="0"/>
                            </a:rPr>
                          </m:ctrlPr>
                        </m:sSubSupPr>
                        <m:e>
                          <m:r>
                            <a:rPr kumimoji="1" lang="en-US" altLang="ja-JP" sz="2000" i="1" dirty="0">
                              <a:latin typeface="Cambria Math" panose="02040503050406030204" pitchFamily="18" charset="0"/>
                            </a:rPr>
                            <m:t>𝐴</m:t>
                          </m:r>
                        </m:e>
                        <m:sub>
                          <m:r>
                            <a:rPr kumimoji="1" lang="ja-JP" altLang="en-US" sz="2000" i="1" dirty="0">
                              <a:latin typeface="Cambria Math" panose="02040503050406030204" pitchFamily="18" charset="0"/>
                            </a:rPr>
                            <m:t>𝜅</m:t>
                          </m:r>
                        </m:sub>
                        <m:sup>
                          <m:sSup>
                            <m:sSupPr>
                              <m:ctrlPr>
                                <a:rPr kumimoji="1" lang="en-US" altLang="ja-JP" sz="2000" i="1" dirty="0">
                                  <a:latin typeface="Cambria Math" panose="02040503050406030204" pitchFamily="18" charset="0"/>
                                </a:rPr>
                              </m:ctrlPr>
                            </m:sSupPr>
                            <m:e>
                              <m:r>
                                <a:rPr kumimoji="1" lang="ja-JP" altLang="en-US" sz="2000" i="1" dirty="0">
                                  <a:latin typeface="Cambria Math" panose="02040503050406030204" pitchFamily="18" charset="0"/>
                                </a:rPr>
                                <m:t>𝜅</m:t>
                              </m:r>
                            </m:e>
                            <m:sup>
                              <m:r>
                                <a:rPr kumimoji="1" lang="en-US" altLang="ja-JP" sz="2000" i="1" dirty="0">
                                  <a:latin typeface="Cambria Math" panose="02040503050406030204" pitchFamily="18" charset="0"/>
                                </a:rPr>
                                <m:t>′</m:t>
                              </m:r>
                            </m:sup>
                          </m:sSup>
                        </m:sup>
                      </m:sSubSup>
                    </m:oMath>
                  </a14:m>
                  <a:endParaRPr kumimoji="1" lang="en-US" altLang="ja-JP" sz="2000" dirty="0"/>
                </a:p>
                <a:p>
                  <a:pPr>
                    <a:lnSpc>
                      <a:spcPct val="150000"/>
                    </a:lnSpc>
                  </a:pPr>
                  <a:r>
                    <a:rPr lang="en-US" altLang="ja-JP" sz="2000" b="0" dirty="0"/>
                    <a:t>             </a:t>
                  </a:r>
                  <a14:m>
                    <m:oMath xmlns:m="http://schemas.openxmlformats.org/officeDocument/2006/math">
                      <m:r>
                        <a:rPr lang="en-US" altLang="ja-JP" sz="2000" b="0" i="1" smtClean="0">
                          <a:latin typeface="Cambria Math" panose="02040503050406030204" pitchFamily="18" charset="0"/>
                        </a:rPr>
                        <m:t>=</m:t>
                      </m:r>
                    </m:oMath>
                  </a14:m>
                  <a:r>
                    <a:rPr kumimoji="1" lang="en-US" altLang="ja-JP" sz="2000" dirty="0"/>
                    <a:t> </a:t>
                  </a:r>
                  <a14:m>
                    <m:oMath xmlns:m="http://schemas.openxmlformats.org/officeDocument/2006/math">
                      <m:f>
                        <m:fPr>
                          <m:ctrlPr>
                            <a:rPr kumimoji="1" lang="en-US" altLang="ja-JP" sz="2000" i="1" dirty="0">
                              <a:latin typeface="Cambria Math" panose="02040503050406030204" pitchFamily="18" charset="0"/>
                            </a:rPr>
                          </m:ctrlPr>
                        </m:fPr>
                        <m:num>
                          <m:r>
                            <a:rPr kumimoji="1" lang="en-US" altLang="ja-JP" sz="2000" i="1" dirty="0">
                              <a:latin typeface="Cambria Math" panose="02040503050406030204" pitchFamily="18" charset="0"/>
                            </a:rPr>
                            <m:t>1</m:t>
                          </m:r>
                        </m:num>
                        <m:den>
                          <m:r>
                            <m:rPr>
                              <m:sty m:val="p"/>
                            </m:rPr>
                            <a:rPr kumimoji="1" lang="el-GR" altLang="ja-JP" sz="2000" i="1" dirty="0">
                              <a:latin typeface="Cambria Math" panose="02040503050406030204" pitchFamily="18" charset="0"/>
                              <a:ea typeface="Cambria Math" panose="02040503050406030204" pitchFamily="18" charset="0"/>
                            </a:rPr>
                            <m:t>Δ</m:t>
                          </m:r>
                        </m:den>
                      </m:f>
                    </m:oMath>
                  </a14:m>
                  <a:r>
                    <a:rPr kumimoji="1" lang="en-US" altLang="ja-JP" sz="2000" dirty="0"/>
                    <a:t> </a:t>
                  </a:r>
                  <a14:m>
                    <m:oMath xmlns:m="http://schemas.openxmlformats.org/officeDocument/2006/math">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acc>
                                <m:accPr>
                                  <m:chr m:val="̃"/>
                                  <m:ctrlPr>
                                    <a:rPr kumimoji="1" lang="ja-JP" altLang="en-US" sz="2000" i="1">
                                      <a:latin typeface="Cambria Math" panose="02040503050406030204" pitchFamily="18" charset="0"/>
                                    </a:rPr>
                                  </m:ctrlPr>
                                </m:accPr>
                                <m:e>
                                  <m:r>
                                    <a:rPr kumimoji="1" lang="en-US" altLang="ja-JP" sz="2000" i="1">
                                      <a:latin typeface="Cambria Math" panose="02040503050406030204" pitchFamily="18" charset="0"/>
                                    </a:rPr>
                                    <m:t>𝑓</m:t>
                                  </m:r>
                                </m:e>
                              </m:acc>
                            </m:e>
                            <m:sup>
                              <m:r>
                                <a:rPr kumimoji="1" lang="ja-JP" altLang="en-US" sz="2000" i="1">
                                  <a:latin typeface="Cambria Math" panose="02040503050406030204" pitchFamily="18" charset="0"/>
                                </a:rPr>
                                <m:t>𝜅</m:t>
                              </m:r>
                            </m:sup>
                          </m:sSup>
                        </m:num>
                        <m:den>
                          <m: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𝑥</m:t>
                              </m:r>
                            </m:e>
                            <m:sup>
                              <m:r>
                                <a:rPr kumimoji="1" lang="ja-JP" altLang="en-US" sz="2000" i="1" smtClean="0">
                                  <a:latin typeface="Cambria Math" panose="02040503050406030204" pitchFamily="18" charset="0"/>
                                </a:rPr>
                                <m:t>𝜅</m:t>
                              </m:r>
                            </m:sup>
                          </m:sSup>
                        </m:den>
                      </m:f>
                      <m:r>
                        <a:rPr kumimoji="1" lang="en-US" altLang="ja-JP" sz="2000" b="0" i="1" smtClean="0">
                          <a:latin typeface="Cambria Math" panose="02040503050406030204" pitchFamily="18" charset="0"/>
                        </a:rPr>
                        <m:t>+</m:t>
                      </m:r>
                    </m:oMath>
                  </a14:m>
                  <a:r>
                    <a:rPr kumimoji="1" lang="en-US" altLang="ja-JP" sz="2000" dirty="0"/>
                    <a:t> </a:t>
                  </a:r>
                  <a14:m>
                    <m:oMath xmlns:m="http://schemas.openxmlformats.org/officeDocument/2006/math">
                      <m:f>
                        <m:fPr>
                          <m:ctrlPr>
                            <a:rPr kumimoji="1" lang="en-US" altLang="ja-JP" sz="2000" i="1" dirty="0">
                              <a:latin typeface="Cambria Math" panose="02040503050406030204" pitchFamily="18" charset="0"/>
                            </a:rPr>
                          </m:ctrlPr>
                        </m:fPr>
                        <m:num>
                          <m:r>
                            <a:rPr kumimoji="1" lang="en-US" altLang="ja-JP" sz="2000" i="1" dirty="0">
                              <a:latin typeface="Cambria Math" panose="02040503050406030204" pitchFamily="18" charset="0"/>
                            </a:rPr>
                            <m:t>1</m:t>
                          </m:r>
                        </m:num>
                        <m:den>
                          <m:r>
                            <m:rPr>
                              <m:sty m:val="p"/>
                            </m:rPr>
                            <a:rPr kumimoji="1" lang="el-GR" altLang="ja-JP" sz="2000" i="1" dirty="0">
                              <a:latin typeface="Cambria Math" panose="02040503050406030204" pitchFamily="18" charset="0"/>
                              <a:ea typeface="Cambria Math" panose="02040503050406030204" pitchFamily="18" charset="0"/>
                            </a:rPr>
                            <m:t>Δ</m:t>
                          </m:r>
                        </m:den>
                      </m:f>
                      <m:sSup>
                        <m:sSupPr>
                          <m:ctrlPr>
                            <a:rPr kumimoji="1" lang="en-US" altLang="ja-JP" sz="2000" i="1">
                              <a:latin typeface="Cambria Math" panose="02040503050406030204" pitchFamily="18" charset="0"/>
                            </a:rPr>
                          </m:ctrlPr>
                        </m:sSupPr>
                        <m:e>
                          <m:acc>
                            <m:accPr>
                              <m:chr m:val="̃"/>
                              <m:ctrlPr>
                                <a:rPr kumimoji="1" lang="ja-JP" altLang="en-US" sz="2000" i="1">
                                  <a:latin typeface="Cambria Math" panose="02040503050406030204" pitchFamily="18" charset="0"/>
                                </a:rPr>
                              </m:ctrlPr>
                            </m:accPr>
                            <m:e>
                              <m:r>
                                <a:rPr kumimoji="1" lang="en-US" altLang="ja-JP" sz="2000" i="1">
                                  <a:latin typeface="Cambria Math" panose="02040503050406030204" pitchFamily="18" charset="0"/>
                                </a:rPr>
                                <m:t>𝑓</m:t>
                              </m:r>
                            </m:e>
                          </m:acc>
                        </m:e>
                        <m:sup>
                          <m:r>
                            <a:rPr kumimoji="1" lang="ja-JP" altLang="en-US" sz="2000" i="1">
                              <a:latin typeface="Cambria Math" panose="02040503050406030204" pitchFamily="18" charset="0"/>
                            </a:rPr>
                            <m:t>𝜅</m:t>
                          </m:r>
                        </m:sup>
                      </m:sSup>
                      <m:d>
                        <m:dPr>
                          <m:ctrlPr>
                            <a:rPr kumimoji="1" lang="en-US" altLang="ja-JP" sz="2000" i="1" smtClean="0">
                              <a:latin typeface="Cambria Math" panose="02040503050406030204" pitchFamily="18" charset="0"/>
                            </a:rPr>
                          </m:ctrlPr>
                        </m:dPr>
                        <m:e>
                          <m:r>
                            <a:rPr kumimoji="1" lang="en-US" altLang="ja-JP" sz="2000" b="0" i="1" smtClean="0">
                              <a:latin typeface="Cambria Math" panose="02040503050406030204" pitchFamily="18" charset="0"/>
                            </a:rPr>
                            <m:t>−</m:t>
                          </m:r>
                          <m:f>
                            <m:fPr>
                              <m:ctrlPr>
                                <a:rPr kumimoji="1" lang="en-US" altLang="ja-JP" sz="2000" i="1" dirty="0">
                                  <a:latin typeface="Cambria Math" panose="02040503050406030204" pitchFamily="18" charset="0"/>
                                </a:rPr>
                              </m:ctrlPr>
                            </m:fPr>
                            <m:num>
                              <m:r>
                                <a:rPr kumimoji="1" lang="en-US" altLang="ja-JP" sz="2000" i="1" dirty="0">
                                  <a:latin typeface="Cambria Math" panose="02040503050406030204" pitchFamily="18" charset="0"/>
                                </a:rPr>
                                <m:t>1</m:t>
                              </m:r>
                            </m:num>
                            <m:den>
                              <m:r>
                                <m:rPr>
                                  <m:sty m:val="p"/>
                                </m:rPr>
                                <a:rPr kumimoji="1" lang="el-GR" altLang="ja-JP" sz="2000" i="1" dirty="0">
                                  <a:latin typeface="Cambria Math" panose="02040503050406030204" pitchFamily="18" charset="0"/>
                                  <a:ea typeface="Cambria Math" panose="02040503050406030204" pitchFamily="18" charset="0"/>
                                </a:rPr>
                                <m:t>Δ</m:t>
                              </m:r>
                            </m:den>
                          </m:f>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m:t>
                              </m:r>
                              <m:r>
                                <m:rPr>
                                  <m:sty m:val="p"/>
                                </m:rPr>
                                <a:rPr kumimoji="1" lang="el-GR" altLang="ja-JP" sz="2000" i="1" smtClean="0">
                                  <a:latin typeface="Cambria Math" panose="02040503050406030204" pitchFamily="18" charset="0"/>
                                  <a:ea typeface="Cambria Math" panose="02040503050406030204" pitchFamily="18" charset="0"/>
                                </a:rPr>
                                <m:t>Δ</m:t>
                              </m:r>
                            </m:num>
                            <m:den>
                              <m: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𝑥</m:t>
                                  </m:r>
                                </m:e>
                                <m:sup>
                                  <m:r>
                                    <a:rPr kumimoji="1" lang="ja-JP" altLang="en-US" sz="2000" i="1">
                                      <a:latin typeface="Cambria Math" panose="02040503050406030204" pitchFamily="18" charset="0"/>
                                    </a:rPr>
                                    <m:t>𝜅</m:t>
                                  </m:r>
                                </m:sup>
                              </m:sSup>
                            </m:den>
                          </m:f>
                          <m:r>
                            <a:rPr kumimoji="1" lang="en-US" altLang="ja-JP" sz="2000" b="0" i="1" smtClean="0">
                              <a:latin typeface="Cambria Math" panose="02040503050406030204" pitchFamily="18" charset="0"/>
                            </a:rPr>
                            <m:t>+</m:t>
                          </m:r>
                          <m:sSubSup>
                            <m:sSubSupPr>
                              <m:ctrlPr>
                                <a:rPr kumimoji="1" lang="en-US" altLang="ja-JP" sz="2000" b="0" i="1" smtClean="0">
                                  <a:latin typeface="Cambria Math" panose="02040503050406030204" pitchFamily="18" charset="0"/>
                                </a:rPr>
                              </m:ctrlPr>
                            </m:sSubSupPr>
                            <m:e>
                              <m:r>
                                <a:rPr kumimoji="1" lang="en-US" altLang="ja-JP" sz="2000" b="0" i="1" smtClean="0">
                                  <a:latin typeface="Cambria Math" panose="02040503050406030204" pitchFamily="18" charset="0"/>
                                </a:rPr>
                                <m:t>𝐴</m:t>
                              </m:r>
                            </m:e>
                            <m:sub>
                              <m:sSup>
                                <m:sSupPr>
                                  <m:ctrlPr>
                                    <a:rPr kumimoji="1" lang="en-US" altLang="ja-JP" sz="2000" b="0" i="1" smtClean="0">
                                      <a:latin typeface="Cambria Math" panose="02040503050406030204" pitchFamily="18" charset="0"/>
                                    </a:rPr>
                                  </m:ctrlPr>
                                </m:sSupPr>
                                <m:e>
                                  <m:r>
                                    <a:rPr kumimoji="1" lang="ja-JP" altLang="en-US" sz="2000" b="0" i="1" smtClean="0">
                                      <a:latin typeface="Cambria Math" panose="02040503050406030204" pitchFamily="18" charset="0"/>
                                    </a:rPr>
                                    <m:t>𝜅</m:t>
                                  </m:r>
                                </m:e>
                                <m:sup>
                                  <m:r>
                                    <a:rPr kumimoji="1" lang="en-US" altLang="ja-JP" sz="2000" b="0" i="1" smtClean="0">
                                      <a:latin typeface="Cambria Math" panose="02040503050406030204" pitchFamily="18" charset="0"/>
                                    </a:rPr>
                                    <m:t>′</m:t>
                                  </m:r>
                                </m:sup>
                              </m:sSup>
                            </m:sub>
                            <m:sup>
                              <m:r>
                                <a:rPr kumimoji="1" lang="ja-JP" altLang="en-US" sz="2000" b="0" i="1" smtClean="0">
                                  <a:latin typeface="Cambria Math" panose="02040503050406030204" pitchFamily="18" charset="0"/>
                                </a:rPr>
                                <m:t>𝜇</m:t>
                              </m:r>
                            </m:sup>
                          </m:sSubSup>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m:t>
                              </m:r>
                            </m:num>
                            <m:den>
                              <m: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𝑥</m:t>
                                  </m:r>
                                </m:e>
                                <m:sup>
                                  <m:r>
                                    <a:rPr kumimoji="1" lang="ja-JP" altLang="en-US" sz="2000" i="1" smtClean="0">
                                      <a:latin typeface="Cambria Math" panose="02040503050406030204" pitchFamily="18" charset="0"/>
                                    </a:rPr>
                                    <m:t>𝜇</m:t>
                                  </m:r>
                                </m:sup>
                              </m:sSup>
                            </m:den>
                          </m:f>
                          <m:sSubSup>
                            <m:sSubSupPr>
                              <m:ctrlPr>
                                <a:rPr kumimoji="1" lang="en-US" altLang="ja-JP" sz="2000" i="1" dirty="0">
                                  <a:latin typeface="Cambria Math" panose="02040503050406030204" pitchFamily="18" charset="0"/>
                                </a:rPr>
                              </m:ctrlPr>
                            </m:sSubSupPr>
                            <m:e>
                              <m:r>
                                <a:rPr kumimoji="1" lang="en-US" altLang="ja-JP" sz="2000" i="1" dirty="0">
                                  <a:latin typeface="Cambria Math" panose="02040503050406030204" pitchFamily="18" charset="0"/>
                                </a:rPr>
                                <m:t>𝐴</m:t>
                              </m:r>
                            </m:e>
                            <m:sub>
                              <m:r>
                                <a:rPr kumimoji="1" lang="ja-JP" altLang="en-US" sz="2000" i="1" dirty="0">
                                  <a:latin typeface="Cambria Math" panose="02040503050406030204" pitchFamily="18" charset="0"/>
                                </a:rPr>
                                <m:t>𝜅</m:t>
                              </m:r>
                            </m:sub>
                            <m:sup>
                              <m:sSup>
                                <m:sSupPr>
                                  <m:ctrlPr>
                                    <a:rPr kumimoji="1" lang="en-US" altLang="ja-JP" sz="2000" i="1" dirty="0">
                                      <a:latin typeface="Cambria Math" panose="02040503050406030204" pitchFamily="18" charset="0"/>
                                    </a:rPr>
                                  </m:ctrlPr>
                                </m:sSupPr>
                                <m:e>
                                  <m:r>
                                    <a:rPr kumimoji="1" lang="ja-JP" altLang="en-US" sz="2000" i="1" dirty="0">
                                      <a:latin typeface="Cambria Math" panose="02040503050406030204" pitchFamily="18" charset="0"/>
                                    </a:rPr>
                                    <m:t>𝜅</m:t>
                                  </m:r>
                                </m:e>
                                <m:sup>
                                  <m:r>
                                    <a:rPr kumimoji="1" lang="en-US" altLang="ja-JP" sz="2000" i="1" dirty="0">
                                      <a:latin typeface="Cambria Math" panose="02040503050406030204" pitchFamily="18" charset="0"/>
                                    </a:rPr>
                                    <m:t>′</m:t>
                                  </m:r>
                                </m:sup>
                              </m:sSup>
                            </m:sup>
                          </m:sSubSup>
                        </m:e>
                      </m:d>
                    </m:oMath>
                  </a14:m>
                  <a:endParaRPr lang="ja-JP" altLang="en-US" sz="2000" dirty="0"/>
                </a:p>
              </p:txBody>
            </p:sp>
          </mc:Choice>
          <mc:Fallback xmlns="">
            <p:sp>
              <p:nvSpPr>
                <p:cNvPr id="4" name="正方形/長方形 3">
                  <a:extLst>
                    <a:ext uri="{FF2B5EF4-FFF2-40B4-BE49-F238E27FC236}">
                      <a16:creationId xmlns:a16="http://schemas.microsoft.com/office/drawing/2014/main" id="{A54D7657-64DA-4A2A-8AD5-1FEF03AD1561}"/>
                    </a:ext>
                  </a:extLst>
                </p:cNvPr>
                <p:cNvSpPr>
                  <a:spLocks noRot="1" noChangeAspect="1" noMove="1" noResize="1" noEditPoints="1" noAdjustHandles="1" noChangeArrowheads="1" noChangeShapeType="1" noTextEdit="1"/>
                </p:cNvSpPr>
                <p:nvPr/>
              </p:nvSpPr>
              <p:spPr>
                <a:xfrm>
                  <a:off x="814039" y="1884706"/>
                  <a:ext cx="7270004" cy="158415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FEDBF11E-F504-4466-90EB-15D22A9745A9}"/>
                    </a:ext>
                  </a:extLst>
                </p:cNvPr>
                <p:cNvSpPr/>
                <p:nvPr/>
              </p:nvSpPr>
              <p:spPr>
                <a:xfrm>
                  <a:off x="6449204" y="3197211"/>
                  <a:ext cx="1315360" cy="6865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kumimoji="1" lang="en-US" altLang="ja-JP" i="1" dirty="0" smtClean="0">
                                <a:latin typeface="Cambria Math" panose="02040503050406030204" pitchFamily="18" charset="0"/>
                              </a:rPr>
                            </m:ctrlPr>
                          </m:sSubSupPr>
                          <m:e>
                            <m:r>
                              <a:rPr kumimoji="1" lang="en-US" altLang="ja-JP" i="1" dirty="0">
                                <a:latin typeface="Cambria Math" panose="02040503050406030204" pitchFamily="18" charset="0"/>
                              </a:rPr>
                              <m:t>𝐴</m:t>
                            </m:r>
                          </m:e>
                          <m:sub>
                            <m:r>
                              <a:rPr kumimoji="1" lang="ja-JP" altLang="en-US" i="1" dirty="0">
                                <a:latin typeface="Cambria Math" panose="02040503050406030204" pitchFamily="18" charset="0"/>
                              </a:rPr>
                              <m:t>𝜅</m:t>
                            </m:r>
                          </m:sub>
                          <m:sup>
                            <m:sSup>
                              <m:sSupPr>
                                <m:ctrlPr>
                                  <a:rPr kumimoji="1" lang="en-US" altLang="ja-JP" i="1" dirty="0">
                                    <a:latin typeface="Cambria Math" panose="02040503050406030204" pitchFamily="18" charset="0"/>
                                  </a:rPr>
                                </m:ctrlPr>
                              </m:sSupPr>
                              <m:e>
                                <m:r>
                                  <a:rPr kumimoji="1" lang="ja-JP" altLang="en-US" i="1" dirty="0">
                                    <a:latin typeface="Cambria Math" panose="02040503050406030204" pitchFamily="18" charset="0"/>
                                  </a:rPr>
                                  <m:t>𝜅</m:t>
                                </m:r>
                              </m:e>
                              <m:sup>
                                <m:r>
                                  <a:rPr kumimoji="1" lang="en-US" altLang="ja-JP" i="1" dirty="0">
                                    <a:latin typeface="Cambria Math" panose="02040503050406030204" pitchFamily="18" charset="0"/>
                                  </a:rPr>
                                  <m:t>′</m:t>
                                </m:r>
                              </m:sup>
                            </m:sSup>
                          </m:sup>
                        </m:sSubSup>
                        <m:r>
                          <a:rPr kumimoji="1" lang="en-US" altLang="ja-JP" b="0" i="1" dirty="0" smtClean="0">
                            <a:latin typeface="Cambria Math" panose="02040503050406030204" pitchFamily="18" charset="0"/>
                          </a:rPr>
                          <m:t>=</m:t>
                        </m:r>
                        <m:f>
                          <m:fPr>
                            <m:ctrlPr>
                              <a:rPr kumimoji="1" lang="en-US" altLang="ja-JP" i="1">
                                <a:latin typeface="Cambria Math" panose="02040503050406030204" pitchFamily="18" charset="0"/>
                              </a:rPr>
                            </m:ctrlPr>
                          </m:fPr>
                          <m:num>
                            <m:r>
                              <a:rPr kumimoji="1" lang="en-US" altLang="ja-JP" i="1">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i="1">
                                    <a:latin typeface="Cambria Math" panose="02040503050406030204" pitchFamily="18" charset="0"/>
                                  </a:rPr>
                                  <m:t>𝑥</m:t>
                                </m:r>
                              </m:e>
                              <m:sup>
                                <m:sSup>
                                  <m:sSupPr>
                                    <m:ctrlPr>
                                      <a:rPr kumimoji="1" lang="en-US" altLang="ja-JP" i="1">
                                        <a:latin typeface="Cambria Math" panose="02040503050406030204" pitchFamily="18" charset="0"/>
                                      </a:rPr>
                                    </m:ctrlPr>
                                  </m:sSupPr>
                                  <m:e>
                                    <m:r>
                                      <a:rPr kumimoji="1" lang="ja-JP" altLang="en-US" i="1">
                                        <a:latin typeface="Cambria Math" panose="02040503050406030204" pitchFamily="18" charset="0"/>
                                      </a:rPr>
                                      <m:t>𝜅</m:t>
                                    </m:r>
                                  </m:e>
                                  <m:sup>
                                    <m:r>
                                      <a:rPr kumimoji="1" lang="en-US" altLang="ja-JP" i="1">
                                        <a:latin typeface="Cambria Math" panose="02040503050406030204" pitchFamily="18" charset="0"/>
                                      </a:rPr>
                                      <m:t>′</m:t>
                                    </m:r>
                                  </m:sup>
                                </m:sSup>
                              </m:sup>
                            </m:sSup>
                          </m:num>
                          <m:den>
                            <m:r>
                              <a:rPr kumimoji="1" lang="en-US" altLang="ja-JP" i="1">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i="1">
                                    <a:latin typeface="Cambria Math" panose="02040503050406030204" pitchFamily="18" charset="0"/>
                                  </a:rPr>
                                  <m:t>𝑥</m:t>
                                </m:r>
                              </m:e>
                              <m:sup>
                                <m:r>
                                  <a:rPr kumimoji="1" lang="ja-JP" altLang="en-US" i="1">
                                    <a:latin typeface="Cambria Math" panose="02040503050406030204" pitchFamily="18" charset="0"/>
                                  </a:rPr>
                                  <m:t>𝜅</m:t>
                                </m:r>
                              </m:sup>
                            </m:sSup>
                          </m:den>
                        </m:f>
                      </m:oMath>
                    </m:oMathPara>
                  </a14:m>
                  <a:endParaRPr lang="ja-JP" altLang="en-US" dirty="0"/>
                </a:p>
              </p:txBody>
            </p:sp>
          </mc:Choice>
          <mc:Fallback xmlns="">
            <p:sp>
              <p:nvSpPr>
                <p:cNvPr id="9" name="正方形/長方形 8">
                  <a:extLst>
                    <a:ext uri="{FF2B5EF4-FFF2-40B4-BE49-F238E27FC236}">
                      <a16:creationId xmlns:a16="http://schemas.microsoft.com/office/drawing/2014/main" id="{FEDBF11E-F504-4466-90EB-15D22A9745A9}"/>
                    </a:ext>
                  </a:extLst>
                </p:cNvPr>
                <p:cNvSpPr>
                  <a:spLocks noRot="1" noChangeAspect="1" noMove="1" noResize="1" noEditPoints="1" noAdjustHandles="1" noChangeArrowheads="1" noChangeShapeType="1" noTextEdit="1"/>
                </p:cNvSpPr>
                <p:nvPr/>
              </p:nvSpPr>
              <p:spPr>
                <a:xfrm>
                  <a:off x="6449204" y="3197211"/>
                  <a:ext cx="1315360" cy="686598"/>
                </a:xfrm>
                <a:prstGeom prst="rect">
                  <a:avLst/>
                </a:prstGeom>
                <a:blipFill>
                  <a:blip r:embed="rId8"/>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407371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正方形/長方形 16">
            <a:extLst>
              <a:ext uri="{FF2B5EF4-FFF2-40B4-BE49-F238E27FC236}">
                <a16:creationId xmlns:a16="http://schemas.microsoft.com/office/drawing/2014/main" id="{3F18B9CE-C15C-43E8-95B3-EB78245FA1D1}"/>
              </a:ext>
            </a:extLst>
          </p:cNvPr>
          <p:cNvSpPr/>
          <p:nvPr/>
        </p:nvSpPr>
        <p:spPr>
          <a:xfrm>
            <a:off x="188349" y="883476"/>
            <a:ext cx="8657623" cy="73231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3C6864C1-264D-4F52-9856-3D93815D6A47}"/>
              </a:ext>
            </a:extLst>
          </p:cNvPr>
          <p:cNvSpPr/>
          <p:nvPr/>
        </p:nvSpPr>
        <p:spPr>
          <a:xfrm>
            <a:off x="188349" y="1619628"/>
            <a:ext cx="8657623" cy="187541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7A34CA35-9551-44C3-9615-44186E2E43C1}"/>
              </a:ext>
            </a:extLst>
          </p:cNvPr>
          <p:cNvSpPr/>
          <p:nvPr/>
        </p:nvSpPr>
        <p:spPr>
          <a:xfrm>
            <a:off x="188349" y="3989308"/>
            <a:ext cx="8657623" cy="167997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AEDE1A59-AA7E-4C42-8429-4712D91A04E0}"/>
                  </a:ext>
                </a:extLst>
              </p:cNvPr>
              <p:cNvSpPr txBox="1"/>
              <p:nvPr/>
            </p:nvSpPr>
            <p:spPr>
              <a:xfrm>
                <a:off x="4300398" y="1765764"/>
                <a:ext cx="429605" cy="553998"/>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m:t>
                      </m:r>
                    </m:oMath>
                  </m:oMathPara>
                </a14:m>
                <a:endParaRPr kumimoji="1" lang="ja-JP" altLang="en-US" sz="2400" b="0" dirty="0">
                  <a:latin typeface="Cambria Math" panose="02040503050406030204" pitchFamily="18" charset="0"/>
                </a:endParaRPr>
              </a:p>
            </p:txBody>
          </p:sp>
        </mc:Choice>
        <mc:Fallback xmlns="">
          <p:sp>
            <p:nvSpPr>
              <p:cNvPr id="2" name="テキスト ボックス 1">
                <a:extLst>
                  <a:ext uri="{FF2B5EF4-FFF2-40B4-BE49-F238E27FC236}">
                    <a16:creationId xmlns:a16="http://schemas.microsoft.com/office/drawing/2014/main" id="{AEDE1A59-AA7E-4C42-8429-4712D91A04E0}"/>
                  </a:ext>
                </a:extLst>
              </p:cNvPr>
              <p:cNvSpPr txBox="1">
                <a:spLocks noRot="1" noChangeAspect="1" noMove="1" noResize="1" noEditPoints="1" noAdjustHandles="1" noChangeArrowheads="1" noChangeShapeType="1" noTextEdit="1"/>
              </p:cNvSpPr>
              <p:nvPr/>
            </p:nvSpPr>
            <p:spPr>
              <a:xfrm>
                <a:off x="4300398" y="1765764"/>
                <a:ext cx="429605" cy="553998"/>
              </a:xfrm>
              <a:prstGeom prst="rect">
                <a:avLst/>
              </a:prstGeom>
              <a:blipFill>
                <a:blip r:embed="rId2"/>
                <a:stretch>
                  <a:fillRect/>
                </a:stretch>
              </a:blipFill>
            </p:spPr>
            <p:txBody>
              <a:bodyPr/>
              <a:lstStyle/>
              <a:p>
                <a:r>
                  <a:rPr lang="ja-JP" altLang="en-US">
                    <a:noFill/>
                  </a:rPr>
                  <a:t> </a:t>
                </a:r>
              </a:p>
            </p:txBody>
          </p:sp>
        </mc:Fallback>
      </mc:AlternateContent>
      <p:sp>
        <p:nvSpPr>
          <p:cNvPr id="3" name="正方形/長方形 2">
            <a:extLst>
              <a:ext uri="{FF2B5EF4-FFF2-40B4-BE49-F238E27FC236}">
                <a16:creationId xmlns:a16="http://schemas.microsoft.com/office/drawing/2014/main" id="{B5615FE6-FFE5-407B-9D20-2C9CB5C50642}"/>
              </a:ext>
            </a:extLst>
          </p:cNvPr>
          <p:cNvSpPr/>
          <p:nvPr/>
        </p:nvSpPr>
        <p:spPr>
          <a:xfrm>
            <a:off x="4730003" y="1032532"/>
            <a:ext cx="4423006" cy="461665"/>
          </a:xfrm>
          <a:prstGeom prst="rect">
            <a:avLst/>
          </a:prstGeom>
        </p:spPr>
        <p:txBody>
          <a:bodyPr wrap="none">
            <a:spAutoFit/>
          </a:bodyPr>
          <a:lstStyle/>
          <a:p>
            <a:r>
              <a:rPr kumimoji="1" lang="ja-JP" altLang="en-US" sz="2400" dirty="0">
                <a:latin typeface="Cambria Math" panose="02040503050406030204" pitchFamily="18" charset="0"/>
              </a:rPr>
              <a:t>反変 擬ベクトル密度（重み</a:t>
            </a:r>
            <a:r>
              <a:rPr kumimoji="1" lang="en-US" altLang="ja-JP" sz="2400" dirty="0">
                <a:latin typeface="Cambria Math" panose="02040503050406030204" pitchFamily="18" charset="0"/>
              </a:rPr>
              <a:t>1</a:t>
            </a:r>
            <a:r>
              <a:rPr kumimoji="1" lang="ja-JP" altLang="en-US" sz="2400" dirty="0">
                <a:latin typeface="Cambria Math" panose="02040503050406030204" pitchFamily="18" charset="0"/>
              </a:rPr>
              <a:t>）</a:t>
            </a:r>
            <a:endParaRPr lang="ja-JP" altLang="en-US" sz="2400" dirty="0"/>
          </a:p>
        </p:txBody>
      </p:sp>
      <mc:AlternateContent xmlns:mc="http://schemas.openxmlformats.org/markup-compatibility/2006" xmlns:a14="http://schemas.microsoft.com/office/drawing/2010/main">
        <mc:Choice Requires="a14">
          <p:sp>
            <p:nvSpPr>
              <p:cNvPr id="4" name="正方形/長方形 3">
                <a:extLst>
                  <a:ext uri="{FF2B5EF4-FFF2-40B4-BE49-F238E27FC236}">
                    <a16:creationId xmlns:a16="http://schemas.microsoft.com/office/drawing/2014/main" id="{75EB62CC-2521-432C-AC6D-ADF994B05FB6}"/>
                  </a:ext>
                </a:extLst>
              </p:cNvPr>
              <p:cNvSpPr/>
              <p:nvPr/>
            </p:nvSpPr>
            <p:spPr>
              <a:xfrm>
                <a:off x="361602" y="1031419"/>
                <a:ext cx="3672224" cy="461665"/>
              </a:xfrm>
              <a:prstGeom prst="rect">
                <a:avLst/>
              </a:prstGeom>
            </p:spPr>
            <p:txBody>
              <a:bodyPr wrap="none">
                <a:spAutoFit/>
              </a:bodyPr>
              <a:lstStyle/>
              <a:p>
                <a14:m>
                  <m:oMath xmlns:m="http://schemas.openxmlformats.org/officeDocument/2006/math">
                    <m:r>
                      <a:rPr kumimoji="1" lang="en-US" altLang="ja-JP" sz="2400" i="1">
                        <a:latin typeface="Cambria Math" panose="02040503050406030204" pitchFamily="18" charset="0"/>
                      </a:rPr>
                      <m:t>𝑛</m:t>
                    </m:r>
                    <m:r>
                      <a:rPr kumimoji="1" lang="en-US" altLang="ja-JP" sz="2400" i="1">
                        <a:latin typeface="Cambria Math" panose="02040503050406030204" pitchFamily="18" charset="0"/>
                      </a:rPr>
                      <m:t>−1</m:t>
                    </m:r>
                  </m:oMath>
                </a14:m>
                <a:r>
                  <a:rPr kumimoji="1" lang="ja-JP" altLang="en-US" sz="2400" dirty="0">
                    <a:latin typeface="Cambria Math" panose="02040503050406030204" pitchFamily="18" charset="0"/>
                  </a:rPr>
                  <a:t>階交代共変テンソル</a:t>
                </a:r>
                <a:endParaRPr lang="ja-JP" altLang="en-US" sz="2400" dirty="0"/>
              </a:p>
            </p:txBody>
          </p:sp>
        </mc:Choice>
        <mc:Fallback xmlns="">
          <p:sp>
            <p:nvSpPr>
              <p:cNvPr id="4" name="正方形/長方形 3">
                <a:extLst>
                  <a:ext uri="{FF2B5EF4-FFF2-40B4-BE49-F238E27FC236}">
                    <a16:creationId xmlns:a16="http://schemas.microsoft.com/office/drawing/2014/main" id="{75EB62CC-2521-432C-AC6D-ADF994B05FB6}"/>
                  </a:ext>
                </a:extLst>
              </p:cNvPr>
              <p:cNvSpPr>
                <a:spLocks noRot="1" noChangeAspect="1" noMove="1" noResize="1" noEditPoints="1" noAdjustHandles="1" noChangeArrowheads="1" noChangeShapeType="1" noTextEdit="1"/>
              </p:cNvSpPr>
              <p:nvPr/>
            </p:nvSpPr>
            <p:spPr>
              <a:xfrm>
                <a:off x="361602" y="1031419"/>
                <a:ext cx="3672224" cy="461665"/>
              </a:xfrm>
              <a:prstGeom prst="rect">
                <a:avLst/>
              </a:prstGeom>
              <a:blipFill>
                <a:blip r:embed="rId3"/>
                <a:stretch>
                  <a:fillRect t="-10526" r="-1658" b="-289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C0812A84-CFC7-40F3-950F-CEDCB4F97127}"/>
                  </a:ext>
                </a:extLst>
              </p:cNvPr>
              <p:cNvSpPr/>
              <p:nvPr/>
            </p:nvSpPr>
            <p:spPr>
              <a:xfrm>
                <a:off x="1632684" y="1765764"/>
                <a:ext cx="1566263" cy="4953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ea typeface="Cambria Math" panose="02040503050406030204" pitchFamily="18" charset="0"/>
                            </a:rPr>
                          </m:ctrlPr>
                        </m:sSubPr>
                        <m:e>
                          <m:r>
                            <a:rPr kumimoji="1" lang="en-US" altLang="ja-JP" sz="2400" i="1">
                              <a:latin typeface="Cambria Math" panose="02040503050406030204" pitchFamily="18" charset="0"/>
                              <a:ea typeface="Cambria Math" panose="02040503050406030204" pitchFamily="18" charset="0"/>
                            </a:rPr>
                            <m:t>𝑓</m:t>
                          </m:r>
                        </m:e>
                        <m:sub>
                          <m:sSub>
                            <m:sSubPr>
                              <m:ctrlPr>
                                <a:rPr kumimoji="1" lang="en-US" altLang="ja-JP" sz="2400" i="1">
                                  <a:latin typeface="Cambria Math" panose="02040503050406030204" pitchFamily="18" charset="0"/>
                                  <a:ea typeface="Cambria Math" panose="02040503050406030204" pitchFamily="18" charset="0"/>
                                </a:rPr>
                              </m:ctrlPr>
                            </m:sSubPr>
                            <m:e>
                              <m:r>
                                <a:rPr kumimoji="1" lang="ja-JP" altLang="en-US" sz="2400" i="1">
                                  <a:latin typeface="Cambria Math" panose="02040503050406030204" pitchFamily="18" charset="0"/>
                                  <a:ea typeface="Cambria Math" panose="02040503050406030204" pitchFamily="18" charset="0"/>
                                </a:rPr>
                                <m:t>𝜆</m:t>
                              </m:r>
                            </m:e>
                            <m:sub>
                              <m:r>
                                <a:rPr kumimoji="1" lang="en-US" altLang="ja-JP" sz="2400" i="1">
                                  <a:latin typeface="Cambria Math" panose="02040503050406030204" pitchFamily="18" charset="0"/>
                                  <a:ea typeface="Cambria Math" panose="02040503050406030204" pitchFamily="18" charset="0"/>
                                </a:rPr>
                                <m:t>1</m:t>
                              </m:r>
                            </m:sub>
                          </m:sSub>
                          <m:sSub>
                            <m:sSubPr>
                              <m:ctrlPr>
                                <a:rPr kumimoji="1" lang="en-US" altLang="ja-JP" sz="2400" i="1">
                                  <a:latin typeface="Cambria Math" panose="02040503050406030204" pitchFamily="18" charset="0"/>
                                  <a:ea typeface="Cambria Math" panose="02040503050406030204" pitchFamily="18" charset="0"/>
                                </a:rPr>
                              </m:ctrlPr>
                            </m:sSubPr>
                            <m:e>
                              <m:r>
                                <a:rPr kumimoji="1" lang="ja-JP" altLang="en-US" sz="2400" i="1">
                                  <a:latin typeface="Cambria Math" panose="02040503050406030204" pitchFamily="18" charset="0"/>
                                  <a:ea typeface="Cambria Math" panose="02040503050406030204" pitchFamily="18" charset="0"/>
                                </a:rPr>
                                <m:t>𝜆</m:t>
                              </m:r>
                            </m:e>
                            <m:sub>
                              <m:r>
                                <a:rPr kumimoji="1" lang="en-US" altLang="ja-JP" sz="2400" i="1">
                                  <a:latin typeface="Cambria Math" panose="02040503050406030204" pitchFamily="18" charset="0"/>
                                  <a:ea typeface="Cambria Math" panose="02040503050406030204" pitchFamily="18" charset="0"/>
                                </a:rPr>
                                <m:t>2</m:t>
                              </m:r>
                            </m:sub>
                          </m:sSub>
                          <m:r>
                            <a:rPr kumimoji="1" lang="en-US" altLang="ja-JP" sz="2400" i="1">
                              <a:latin typeface="Cambria Math" panose="02040503050406030204" pitchFamily="18" charset="0"/>
                              <a:ea typeface="Cambria Math" panose="02040503050406030204" pitchFamily="18" charset="0"/>
                            </a:rPr>
                            <m:t>…</m:t>
                          </m:r>
                          <m:sSub>
                            <m:sSubPr>
                              <m:ctrlPr>
                                <a:rPr kumimoji="1" lang="en-US" altLang="ja-JP" sz="2400" i="1">
                                  <a:latin typeface="Cambria Math" panose="02040503050406030204" pitchFamily="18" charset="0"/>
                                  <a:ea typeface="Cambria Math" panose="02040503050406030204" pitchFamily="18" charset="0"/>
                                </a:rPr>
                              </m:ctrlPr>
                            </m:sSubPr>
                            <m:e>
                              <m:r>
                                <a:rPr kumimoji="1" lang="ja-JP" altLang="en-US" sz="2400" i="1">
                                  <a:latin typeface="Cambria Math" panose="02040503050406030204" pitchFamily="18" charset="0"/>
                                  <a:ea typeface="Cambria Math" panose="02040503050406030204" pitchFamily="18" charset="0"/>
                                </a:rPr>
                                <m:t>𝜆</m:t>
                              </m:r>
                            </m:e>
                            <m:sub>
                              <m:r>
                                <a:rPr kumimoji="1" lang="en-US" altLang="ja-JP" sz="2400" i="1">
                                  <a:latin typeface="Cambria Math" panose="02040503050406030204" pitchFamily="18" charset="0"/>
                                  <a:ea typeface="Cambria Math" panose="02040503050406030204" pitchFamily="18" charset="0"/>
                                </a:rPr>
                                <m:t>𝑛</m:t>
                              </m:r>
                              <m:r>
                                <a:rPr kumimoji="1" lang="en-US" altLang="ja-JP" sz="2400" i="1">
                                  <a:latin typeface="Cambria Math" panose="02040503050406030204" pitchFamily="18" charset="0"/>
                                  <a:ea typeface="Cambria Math" panose="02040503050406030204" pitchFamily="18" charset="0"/>
                                </a:rPr>
                                <m:t>−1</m:t>
                              </m:r>
                            </m:sub>
                          </m:sSub>
                        </m:sub>
                      </m:sSub>
                    </m:oMath>
                  </m:oMathPara>
                </a14:m>
                <a:endParaRPr lang="ja-JP" altLang="en-US" sz="2400" dirty="0"/>
              </a:p>
            </p:txBody>
          </p:sp>
        </mc:Choice>
        <mc:Fallback xmlns="">
          <p:sp>
            <p:nvSpPr>
              <p:cNvPr id="5" name="正方形/長方形 4">
                <a:extLst>
                  <a:ext uri="{FF2B5EF4-FFF2-40B4-BE49-F238E27FC236}">
                    <a16:creationId xmlns:a16="http://schemas.microsoft.com/office/drawing/2014/main" id="{C0812A84-CFC7-40F3-950F-CEDCB4F97127}"/>
                  </a:ext>
                </a:extLst>
              </p:cNvPr>
              <p:cNvSpPr>
                <a:spLocks noRot="1" noChangeAspect="1" noMove="1" noResize="1" noEditPoints="1" noAdjustHandles="1" noChangeArrowheads="1" noChangeShapeType="1" noTextEdit="1"/>
              </p:cNvSpPr>
              <p:nvPr/>
            </p:nvSpPr>
            <p:spPr>
              <a:xfrm>
                <a:off x="1632684" y="1765764"/>
                <a:ext cx="1566263" cy="495328"/>
              </a:xfrm>
              <a:prstGeom prst="rect">
                <a:avLst/>
              </a:prstGeom>
              <a:blipFill>
                <a:blip r:embed="rId4"/>
                <a:stretch>
                  <a:fillRect l="-778"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377FE183-2752-4793-B3AF-55FCBA5A5C90}"/>
                  </a:ext>
                </a:extLst>
              </p:cNvPr>
              <p:cNvSpPr/>
              <p:nvPr/>
            </p:nvSpPr>
            <p:spPr>
              <a:xfrm>
                <a:off x="4862000" y="1798594"/>
                <a:ext cx="3847656" cy="5211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smtClean="0">
                              <a:latin typeface="Cambria Math" panose="02040503050406030204" pitchFamily="18" charset="0"/>
                            </a:rPr>
                          </m:ctrlPr>
                        </m:sSupPr>
                        <m:e>
                          <m:acc>
                            <m:accPr>
                              <m:chr m:val="̃"/>
                              <m:ctrlPr>
                                <a:rPr kumimoji="1" lang="ja-JP" altLang="en-US" sz="2400" i="1">
                                  <a:latin typeface="Cambria Math" panose="02040503050406030204" pitchFamily="18" charset="0"/>
                                </a:rPr>
                              </m:ctrlPr>
                            </m:accPr>
                            <m:e>
                              <m:r>
                                <a:rPr kumimoji="1" lang="en-US" altLang="ja-JP" sz="2400" i="1">
                                  <a:latin typeface="Cambria Math" panose="02040503050406030204" pitchFamily="18" charset="0"/>
                                </a:rPr>
                                <m:t>𝑓</m:t>
                              </m:r>
                            </m:e>
                          </m:acc>
                        </m:e>
                        <m:sup>
                          <m:r>
                            <a:rPr kumimoji="1" lang="ja-JP" altLang="en-US" sz="2400" i="1">
                              <a:latin typeface="Cambria Math" panose="02040503050406030204" pitchFamily="18" charset="0"/>
                            </a:rPr>
                            <m:t>𝜅</m:t>
                          </m:r>
                        </m:sup>
                      </m:sSup>
                      <m:r>
                        <a:rPr kumimoji="1" lang="en-US" altLang="ja-JP" sz="2400" b="0" i="0" smtClean="0">
                          <a:latin typeface="Cambria Math" panose="02040503050406030204" pitchFamily="18" charset="0"/>
                        </a:rPr>
                        <m:t>≔</m:t>
                      </m:r>
                      <m:sSup>
                        <m:sSupPr>
                          <m:ctrlPr>
                            <a:rPr kumimoji="1" lang="en-US" altLang="ja-JP" sz="2400" b="0" i="1" smtClean="0">
                              <a:latin typeface="Cambria Math" panose="02040503050406030204" pitchFamily="18" charset="0"/>
                              <a:ea typeface="Cambria Math" panose="02040503050406030204" pitchFamily="18" charset="0"/>
                            </a:rPr>
                          </m:ctrlPr>
                        </m:sSupPr>
                        <m:e>
                          <m:r>
                            <m:rPr>
                              <m:sty m:val="p"/>
                            </m:rPr>
                            <a:rPr kumimoji="1" lang="el-GR" altLang="ja-JP" sz="2400" b="0" i="1" smtClean="0">
                              <a:latin typeface="Cambria Math" panose="02040503050406030204" pitchFamily="18" charset="0"/>
                              <a:ea typeface="Cambria Math" panose="02040503050406030204" pitchFamily="18" charset="0"/>
                            </a:rPr>
                            <m:t>ε</m:t>
                          </m:r>
                        </m:e>
                        <m:sup>
                          <m:r>
                            <a:rPr kumimoji="1" lang="ja-JP" altLang="el-GR" sz="2400" b="0" i="1" smtClean="0">
                              <a:latin typeface="Cambria Math" panose="02040503050406030204" pitchFamily="18" charset="0"/>
                              <a:ea typeface="Cambria Math" panose="02040503050406030204" pitchFamily="18" charset="0"/>
                            </a:rPr>
                            <m:t>𝜅</m:t>
                          </m:r>
                          <m:sSub>
                            <m:sSubPr>
                              <m:ctrlPr>
                                <a:rPr kumimoji="1" lang="en-US" altLang="ja-JP" sz="2400" i="1">
                                  <a:latin typeface="Cambria Math" panose="02040503050406030204" pitchFamily="18" charset="0"/>
                                  <a:ea typeface="Cambria Math" panose="02040503050406030204" pitchFamily="18" charset="0"/>
                                </a:rPr>
                              </m:ctrlPr>
                            </m:sSubPr>
                            <m:e>
                              <m:r>
                                <a:rPr kumimoji="1" lang="ja-JP" altLang="en-US" sz="2400" i="1">
                                  <a:latin typeface="Cambria Math" panose="02040503050406030204" pitchFamily="18" charset="0"/>
                                  <a:ea typeface="Cambria Math" panose="02040503050406030204" pitchFamily="18" charset="0"/>
                                </a:rPr>
                                <m:t>𝜆</m:t>
                              </m:r>
                            </m:e>
                            <m:sub>
                              <m:r>
                                <a:rPr kumimoji="1" lang="en-US" altLang="ja-JP" sz="2400" i="1">
                                  <a:latin typeface="Cambria Math" panose="02040503050406030204" pitchFamily="18" charset="0"/>
                                  <a:ea typeface="Cambria Math" panose="02040503050406030204" pitchFamily="18" charset="0"/>
                                </a:rPr>
                                <m:t>1</m:t>
                              </m:r>
                            </m:sub>
                          </m:sSub>
                          <m:sSub>
                            <m:sSubPr>
                              <m:ctrlPr>
                                <a:rPr kumimoji="1" lang="en-US" altLang="ja-JP" sz="2400" i="1">
                                  <a:latin typeface="Cambria Math" panose="02040503050406030204" pitchFamily="18" charset="0"/>
                                  <a:ea typeface="Cambria Math" panose="02040503050406030204" pitchFamily="18" charset="0"/>
                                </a:rPr>
                              </m:ctrlPr>
                            </m:sSubPr>
                            <m:e>
                              <m:r>
                                <a:rPr kumimoji="1" lang="ja-JP" altLang="en-US" sz="2400" i="1">
                                  <a:latin typeface="Cambria Math" panose="02040503050406030204" pitchFamily="18" charset="0"/>
                                  <a:ea typeface="Cambria Math" panose="02040503050406030204" pitchFamily="18" charset="0"/>
                                </a:rPr>
                                <m:t>𝜆</m:t>
                              </m:r>
                            </m:e>
                            <m:sub>
                              <m:r>
                                <a:rPr kumimoji="1" lang="en-US" altLang="ja-JP" sz="2400" i="1">
                                  <a:latin typeface="Cambria Math" panose="02040503050406030204" pitchFamily="18" charset="0"/>
                                  <a:ea typeface="Cambria Math" panose="02040503050406030204" pitchFamily="18" charset="0"/>
                                </a:rPr>
                                <m:t>2</m:t>
                              </m:r>
                            </m:sub>
                          </m:sSub>
                          <m:r>
                            <a:rPr kumimoji="1" lang="en-US" altLang="ja-JP" sz="2400" i="1">
                              <a:latin typeface="Cambria Math" panose="02040503050406030204" pitchFamily="18" charset="0"/>
                              <a:ea typeface="Cambria Math" panose="02040503050406030204" pitchFamily="18" charset="0"/>
                            </a:rPr>
                            <m:t>…</m:t>
                          </m:r>
                          <m:sSub>
                            <m:sSubPr>
                              <m:ctrlPr>
                                <a:rPr kumimoji="1" lang="en-US" altLang="ja-JP" sz="2400" i="1">
                                  <a:latin typeface="Cambria Math" panose="02040503050406030204" pitchFamily="18" charset="0"/>
                                  <a:ea typeface="Cambria Math" panose="02040503050406030204" pitchFamily="18" charset="0"/>
                                </a:rPr>
                              </m:ctrlPr>
                            </m:sSubPr>
                            <m:e>
                              <m:r>
                                <a:rPr kumimoji="1" lang="ja-JP" altLang="en-US" sz="2400" i="1">
                                  <a:latin typeface="Cambria Math" panose="02040503050406030204" pitchFamily="18" charset="0"/>
                                  <a:ea typeface="Cambria Math" panose="02040503050406030204" pitchFamily="18" charset="0"/>
                                </a:rPr>
                                <m:t>𝜆</m:t>
                              </m:r>
                            </m:e>
                            <m:sub>
                              <m:r>
                                <a:rPr kumimoji="1" lang="en-US" altLang="ja-JP" sz="2400" i="1">
                                  <a:latin typeface="Cambria Math" panose="02040503050406030204" pitchFamily="18" charset="0"/>
                                  <a:ea typeface="Cambria Math" panose="02040503050406030204" pitchFamily="18" charset="0"/>
                                </a:rPr>
                                <m:t>𝑛</m:t>
                              </m:r>
                              <m:r>
                                <a:rPr kumimoji="1" lang="en-US" altLang="ja-JP" sz="2400" i="1">
                                  <a:latin typeface="Cambria Math" panose="02040503050406030204" pitchFamily="18" charset="0"/>
                                  <a:ea typeface="Cambria Math" panose="02040503050406030204" pitchFamily="18" charset="0"/>
                                </a:rPr>
                                <m:t>−1</m:t>
                              </m:r>
                            </m:sub>
                          </m:sSub>
                        </m:sup>
                      </m:sSup>
                      <m:sSub>
                        <m:sSubPr>
                          <m:ctrlPr>
                            <a:rPr kumimoji="1" lang="en-US" altLang="ja-JP" sz="2400" i="1">
                              <a:latin typeface="Cambria Math" panose="02040503050406030204" pitchFamily="18" charset="0"/>
                              <a:ea typeface="Cambria Math" panose="02040503050406030204" pitchFamily="18" charset="0"/>
                            </a:rPr>
                          </m:ctrlPr>
                        </m:sSubPr>
                        <m:e>
                          <m:r>
                            <a:rPr kumimoji="1" lang="en-US" altLang="ja-JP" sz="2400" i="1">
                              <a:latin typeface="Cambria Math" panose="02040503050406030204" pitchFamily="18" charset="0"/>
                              <a:ea typeface="Cambria Math" panose="02040503050406030204" pitchFamily="18" charset="0"/>
                            </a:rPr>
                            <m:t>𝑓</m:t>
                          </m:r>
                        </m:e>
                        <m:sub>
                          <m:sSub>
                            <m:sSubPr>
                              <m:ctrlPr>
                                <a:rPr kumimoji="1" lang="en-US" altLang="ja-JP" sz="2400" i="1">
                                  <a:latin typeface="Cambria Math" panose="02040503050406030204" pitchFamily="18" charset="0"/>
                                  <a:ea typeface="Cambria Math" panose="02040503050406030204" pitchFamily="18" charset="0"/>
                                </a:rPr>
                              </m:ctrlPr>
                            </m:sSubPr>
                            <m:e>
                              <m:r>
                                <a:rPr kumimoji="1" lang="ja-JP" altLang="en-US" sz="2400" i="1">
                                  <a:latin typeface="Cambria Math" panose="02040503050406030204" pitchFamily="18" charset="0"/>
                                  <a:ea typeface="Cambria Math" panose="02040503050406030204" pitchFamily="18" charset="0"/>
                                </a:rPr>
                                <m:t>𝜆</m:t>
                              </m:r>
                            </m:e>
                            <m:sub>
                              <m:r>
                                <a:rPr kumimoji="1" lang="en-US" altLang="ja-JP" sz="2400" i="1">
                                  <a:latin typeface="Cambria Math" panose="02040503050406030204" pitchFamily="18" charset="0"/>
                                  <a:ea typeface="Cambria Math" panose="02040503050406030204" pitchFamily="18" charset="0"/>
                                </a:rPr>
                                <m:t>1</m:t>
                              </m:r>
                            </m:sub>
                          </m:sSub>
                          <m:sSub>
                            <m:sSubPr>
                              <m:ctrlPr>
                                <a:rPr kumimoji="1" lang="en-US" altLang="ja-JP" sz="2400" i="1">
                                  <a:latin typeface="Cambria Math" panose="02040503050406030204" pitchFamily="18" charset="0"/>
                                  <a:ea typeface="Cambria Math" panose="02040503050406030204" pitchFamily="18" charset="0"/>
                                </a:rPr>
                              </m:ctrlPr>
                            </m:sSubPr>
                            <m:e>
                              <m:r>
                                <a:rPr kumimoji="1" lang="ja-JP" altLang="en-US" sz="2400" i="1">
                                  <a:latin typeface="Cambria Math" panose="02040503050406030204" pitchFamily="18" charset="0"/>
                                  <a:ea typeface="Cambria Math" panose="02040503050406030204" pitchFamily="18" charset="0"/>
                                </a:rPr>
                                <m:t>𝜆</m:t>
                              </m:r>
                            </m:e>
                            <m:sub>
                              <m:r>
                                <a:rPr kumimoji="1" lang="en-US" altLang="ja-JP" sz="2400" i="1">
                                  <a:latin typeface="Cambria Math" panose="02040503050406030204" pitchFamily="18" charset="0"/>
                                  <a:ea typeface="Cambria Math" panose="02040503050406030204" pitchFamily="18" charset="0"/>
                                </a:rPr>
                                <m:t>2</m:t>
                              </m:r>
                            </m:sub>
                          </m:sSub>
                          <m:r>
                            <a:rPr kumimoji="1" lang="en-US" altLang="ja-JP" sz="2400" i="1">
                              <a:latin typeface="Cambria Math" panose="02040503050406030204" pitchFamily="18" charset="0"/>
                              <a:ea typeface="Cambria Math" panose="02040503050406030204" pitchFamily="18" charset="0"/>
                            </a:rPr>
                            <m:t>…</m:t>
                          </m:r>
                          <m:sSub>
                            <m:sSubPr>
                              <m:ctrlPr>
                                <a:rPr kumimoji="1" lang="en-US" altLang="ja-JP" sz="2400" i="1">
                                  <a:latin typeface="Cambria Math" panose="02040503050406030204" pitchFamily="18" charset="0"/>
                                  <a:ea typeface="Cambria Math" panose="02040503050406030204" pitchFamily="18" charset="0"/>
                                </a:rPr>
                              </m:ctrlPr>
                            </m:sSubPr>
                            <m:e>
                              <m:r>
                                <a:rPr kumimoji="1" lang="ja-JP" altLang="en-US" sz="2400" i="1">
                                  <a:latin typeface="Cambria Math" panose="02040503050406030204" pitchFamily="18" charset="0"/>
                                  <a:ea typeface="Cambria Math" panose="02040503050406030204" pitchFamily="18" charset="0"/>
                                </a:rPr>
                                <m:t>𝜆</m:t>
                              </m:r>
                            </m:e>
                            <m:sub>
                              <m:r>
                                <a:rPr kumimoji="1" lang="en-US" altLang="ja-JP" sz="2400" i="1">
                                  <a:latin typeface="Cambria Math" panose="02040503050406030204" pitchFamily="18" charset="0"/>
                                  <a:ea typeface="Cambria Math" panose="02040503050406030204" pitchFamily="18" charset="0"/>
                                </a:rPr>
                                <m:t>𝑛</m:t>
                              </m:r>
                              <m:r>
                                <a:rPr kumimoji="1" lang="en-US" altLang="ja-JP" sz="2400" i="1">
                                  <a:latin typeface="Cambria Math" panose="02040503050406030204" pitchFamily="18" charset="0"/>
                                  <a:ea typeface="Cambria Math" panose="02040503050406030204" pitchFamily="18" charset="0"/>
                                </a:rPr>
                                <m:t>−1</m:t>
                              </m:r>
                            </m:sub>
                          </m:sSub>
                        </m:sub>
                      </m:sSub>
                    </m:oMath>
                  </m:oMathPara>
                </a14:m>
                <a:endParaRPr lang="ja-JP" altLang="en-US" sz="2400" dirty="0"/>
              </a:p>
            </p:txBody>
          </p:sp>
        </mc:Choice>
        <mc:Fallback xmlns="">
          <p:sp>
            <p:nvSpPr>
              <p:cNvPr id="6" name="正方形/長方形 5">
                <a:extLst>
                  <a:ext uri="{FF2B5EF4-FFF2-40B4-BE49-F238E27FC236}">
                    <a16:creationId xmlns:a16="http://schemas.microsoft.com/office/drawing/2014/main" id="{377FE183-2752-4793-B3AF-55FCBA5A5C90}"/>
                  </a:ext>
                </a:extLst>
              </p:cNvPr>
              <p:cNvSpPr>
                <a:spLocks noRot="1" noChangeAspect="1" noMove="1" noResize="1" noEditPoints="1" noAdjustHandles="1" noChangeArrowheads="1" noChangeShapeType="1" noTextEdit="1"/>
              </p:cNvSpPr>
              <p:nvPr/>
            </p:nvSpPr>
            <p:spPr>
              <a:xfrm>
                <a:off x="4862000" y="1798594"/>
                <a:ext cx="3847656" cy="52116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DC93A66B-2920-4328-8E1B-0AE461CA35C5}"/>
                  </a:ext>
                </a:extLst>
              </p:cNvPr>
              <p:cNvSpPr/>
              <p:nvPr/>
            </p:nvSpPr>
            <p:spPr>
              <a:xfrm>
                <a:off x="5564882" y="2822161"/>
                <a:ext cx="595741" cy="4774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400" i="1">
                              <a:latin typeface="Cambria Math" panose="02040503050406030204" pitchFamily="18" charset="0"/>
                            </a:rPr>
                          </m:ctrlPr>
                        </m:sSupPr>
                        <m:e>
                          <m:acc>
                            <m:accPr>
                              <m:chr m:val="̃"/>
                              <m:ctrlPr>
                                <a:rPr kumimoji="1" lang="ja-JP" altLang="en-US" sz="2400" i="1">
                                  <a:latin typeface="Cambria Math" panose="02040503050406030204" pitchFamily="18" charset="0"/>
                                </a:rPr>
                              </m:ctrlPr>
                            </m:accPr>
                            <m:e>
                              <m:r>
                                <a:rPr kumimoji="1" lang="en-US" altLang="ja-JP" sz="2400" i="1">
                                  <a:latin typeface="Cambria Math" panose="02040503050406030204" pitchFamily="18" charset="0"/>
                                </a:rPr>
                                <m:t>𝑓</m:t>
                              </m:r>
                            </m:e>
                          </m:acc>
                        </m:e>
                        <m:sup>
                          <m:r>
                            <a:rPr kumimoji="1" lang="ja-JP" altLang="en-US" sz="2400" i="1">
                              <a:latin typeface="Cambria Math" panose="02040503050406030204" pitchFamily="18" charset="0"/>
                            </a:rPr>
                            <m:t>𝜅</m:t>
                          </m:r>
                        </m:sup>
                      </m:sSup>
                    </m:oMath>
                  </m:oMathPara>
                </a14:m>
                <a:endParaRPr lang="ja-JP" altLang="en-US" sz="2400" dirty="0"/>
              </a:p>
            </p:txBody>
          </p:sp>
        </mc:Choice>
        <mc:Fallback xmlns="">
          <p:sp>
            <p:nvSpPr>
              <p:cNvPr id="7" name="正方形/長方形 6">
                <a:extLst>
                  <a:ext uri="{FF2B5EF4-FFF2-40B4-BE49-F238E27FC236}">
                    <a16:creationId xmlns:a16="http://schemas.microsoft.com/office/drawing/2014/main" id="{DC93A66B-2920-4328-8E1B-0AE461CA35C5}"/>
                  </a:ext>
                </a:extLst>
              </p:cNvPr>
              <p:cNvSpPr>
                <a:spLocks noRot="1" noChangeAspect="1" noMove="1" noResize="1" noEditPoints="1" noAdjustHandles="1" noChangeArrowheads="1" noChangeShapeType="1" noTextEdit="1"/>
              </p:cNvSpPr>
              <p:nvPr/>
            </p:nvSpPr>
            <p:spPr>
              <a:xfrm>
                <a:off x="5564882" y="2822161"/>
                <a:ext cx="595741" cy="477438"/>
              </a:xfrm>
              <a:prstGeom prst="rect">
                <a:avLst/>
              </a:prstGeom>
              <a:blipFill>
                <a:blip r:embed="rId6"/>
                <a:stretch>
                  <a:fillRect l="-3061" t="-7692" r="-18367" b="-1794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84BE9C8-4C7D-4203-9752-36619D279836}"/>
                  </a:ext>
                </a:extLst>
              </p:cNvPr>
              <p:cNvSpPr txBox="1"/>
              <p:nvPr/>
            </p:nvSpPr>
            <p:spPr>
              <a:xfrm>
                <a:off x="4269971" y="2745601"/>
                <a:ext cx="429605" cy="553998"/>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Cambria Math" panose="02040503050406030204" pitchFamily="18" charset="0"/>
                        </a:rPr>
                        <m:t>⟸</m:t>
                      </m:r>
                    </m:oMath>
                  </m:oMathPara>
                </a14:m>
                <a:endParaRPr kumimoji="1" lang="ja-JP" altLang="en-US" sz="2400" b="0" dirty="0">
                  <a:latin typeface="Cambria Math" panose="02040503050406030204" pitchFamily="18" charset="0"/>
                </a:endParaRPr>
              </a:p>
            </p:txBody>
          </p:sp>
        </mc:Choice>
        <mc:Fallback xmlns="">
          <p:sp>
            <p:nvSpPr>
              <p:cNvPr id="8" name="テキスト ボックス 7">
                <a:extLst>
                  <a:ext uri="{FF2B5EF4-FFF2-40B4-BE49-F238E27FC236}">
                    <a16:creationId xmlns:a16="http://schemas.microsoft.com/office/drawing/2014/main" id="{B84BE9C8-4C7D-4203-9752-36619D279836}"/>
                  </a:ext>
                </a:extLst>
              </p:cNvPr>
              <p:cNvSpPr txBox="1">
                <a:spLocks noRot="1" noChangeAspect="1" noMove="1" noResize="1" noEditPoints="1" noAdjustHandles="1" noChangeArrowheads="1" noChangeShapeType="1" noTextEdit="1"/>
              </p:cNvSpPr>
              <p:nvPr/>
            </p:nvSpPr>
            <p:spPr>
              <a:xfrm>
                <a:off x="4269971" y="2745601"/>
                <a:ext cx="429605" cy="553998"/>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1B558546-3124-4AE8-8522-D4CDC6E65958}"/>
                  </a:ext>
                </a:extLst>
              </p:cNvPr>
              <p:cNvSpPr/>
              <p:nvPr/>
            </p:nvSpPr>
            <p:spPr>
              <a:xfrm>
                <a:off x="188350" y="2745601"/>
                <a:ext cx="3845476" cy="5196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Cambria Math" panose="02040503050406030204" pitchFamily="18" charset="0"/>
                            </a:rPr>
                          </m:ctrlPr>
                        </m:sSubPr>
                        <m:e>
                          <m:r>
                            <a:rPr kumimoji="1" lang="en-US" altLang="ja-JP" sz="2400" i="1">
                              <a:latin typeface="Cambria Math" panose="02040503050406030204" pitchFamily="18" charset="0"/>
                              <a:ea typeface="Cambria Math" panose="02040503050406030204" pitchFamily="18" charset="0"/>
                            </a:rPr>
                            <m:t>𝑓</m:t>
                          </m:r>
                        </m:e>
                        <m:sub>
                          <m:sSub>
                            <m:sSubPr>
                              <m:ctrlPr>
                                <a:rPr kumimoji="1" lang="en-US" altLang="ja-JP" sz="2400" i="1">
                                  <a:latin typeface="Cambria Math" panose="02040503050406030204" pitchFamily="18" charset="0"/>
                                  <a:ea typeface="Cambria Math" panose="02040503050406030204" pitchFamily="18" charset="0"/>
                                </a:rPr>
                              </m:ctrlPr>
                            </m:sSubPr>
                            <m:e>
                              <m:r>
                                <a:rPr kumimoji="1" lang="ja-JP" altLang="en-US" sz="2400" i="1">
                                  <a:latin typeface="Cambria Math" panose="02040503050406030204" pitchFamily="18" charset="0"/>
                                  <a:ea typeface="Cambria Math" panose="02040503050406030204" pitchFamily="18" charset="0"/>
                                </a:rPr>
                                <m:t>𝜆</m:t>
                              </m:r>
                            </m:e>
                            <m:sub>
                              <m:r>
                                <a:rPr kumimoji="1" lang="en-US" altLang="ja-JP" sz="2400" i="1">
                                  <a:latin typeface="Cambria Math" panose="02040503050406030204" pitchFamily="18" charset="0"/>
                                  <a:ea typeface="Cambria Math" panose="02040503050406030204" pitchFamily="18" charset="0"/>
                                </a:rPr>
                                <m:t>1</m:t>
                              </m:r>
                            </m:sub>
                          </m:sSub>
                          <m:sSub>
                            <m:sSubPr>
                              <m:ctrlPr>
                                <a:rPr kumimoji="1" lang="en-US" altLang="ja-JP" sz="2400" i="1">
                                  <a:latin typeface="Cambria Math" panose="02040503050406030204" pitchFamily="18" charset="0"/>
                                  <a:ea typeface="Cambria Math" panose="02040503050406030204" pitchFamily="18" charset="0"/>
                                </a:rPr>
                              </m:ctrlPr>
                            </m:sSubPr>
                            <m:e>
                              <m:r>
                                <a:rPr kumimoji="1" lang="ja-JP" altLang="en-US" sz="2400" i="1">
                                  <a:latin typeface="Cambria Math" panose="02040503050406030204" pitchFamily="18" charset="0"/>
                                  <a:ea typeface="Cambria Math" panose="02040503050406030204" pitchFamily="18" charset="0"/>
                                </a:rPr>
                                <m:t>𝜆</m:t>
                              </m:r>
                            </m:e>
                            <m:sub>
                              <m:r>
                                <a:rPr kumimoji="1" lang="en-US" altLang="ja-JP" sz="2400" i="1">
                                  <a:latin typeface="Cambria Math" panose="02040503050406030204" pitchFamily="18" charset="0"/>
                                  <a:ea typeface="Cambria Math" panose="02040503050406030204" pitchFamily="18" charset="0"/>
                                </a:rPr>
                                <m:t>2</m:t>
                              </m:r>
                            </m:sub>
                          </m:sSub>
                          <m:r>
                            <a:rPr kumimoji="1" lang="en-US" altLang="ja-JP" sz="2400" i="1">
                              <a:latin typeface="Cambria Math" panose="02040503050406030204" pitchFamily="18" charset="0"/>
                              <a:ea typeface="Cambria Math" panose="02040503050406030204" pitchFamily="18" charset="0"/>
                            </a:rPr>
                            <m:t>…</m:t>
                          </m:r>
                          <m:sSub>
                            <m:sSubPr>
                              <m:ctrlPr>
                                <a:rPr kumimoji="1" lang="en-US" altLang="ja-JP" sz="2400" i="1">
                                  <a:latin typeface="Cambria Math" panose="02040503050406030204" pitchFamily="18" charset="0"/>
                                  <a:ea typeface="Cambria Math" panose="02040503050406030204" pitchFamily="18" charset="0"/>
                                </a:rPr>
                              </m:ctrlPr>
                            </m:sSubPr>
                            <m:e>
                              <m:r>
                                <a:rPr kumimoji="1" lang="ja-JP" altLang="en-US" sz="2400" i="1">
                                  <a:latin typeface="Cambria Math" panose="02040503050406030204" pitchFamily="18" charset="0"/>
                                  <a:ea typeface="Cambria Math" panose="02040503050406030204" pitchFamily="18" charset="0"/>
                                </a:rPr>
                                <m:t>𝜆</m:t>
                              </m:r>
                            </m:e>
                            <m:sub>
                              <m:r>
                                <a:rPr kumimoji="1" lang="en-US" altLang="ja-JP" sz="2400" i="1">
                                  <a:latin typeface="Cambria Math" panose="02040503050406030204" pitchFamily="18" charset="0"/>
                                  <a:ea typeface="Cambria Math" panose="02040503050406030204" pitchFamily="18" charset="0"/>
                                </a:rPr>
                                <m:t>𝑛</m:t>
                              </m:r>
                              <m:r>
                                <a:rPr kumimoji="1" lang="en-US" altLang="ja-JP" sz="2400" i="1">
                                  <a:latin typeface="Cambria Math" panose="02040503050406030204" pitchFamily="18" charset="0"/>
                                  <a:ea typeface="Cambria Math" panose="02040503050406030204" pitchFamily="18" charset="0"/>
                                </a:rPr>
                                <m:t>−1</m:t>
                              </m:r>
                            </m:sub>
                          </m:sSub>
                        </m:sub>
                      </m:sSub>
                      <m:r>
                        <a:rPr kumimoji="1" lang="en-US" altLang="ja-JP" sz="2400" b="0" i="1" smtClean="0">
                          <a:latin typeface="Cambria Math" panose="02040503050406030204" pitchFamily="18" charset="0"/>
                          <a:ea typeface="Cambria Math" panose="02040503050406030204" pitchFamily="18" charset="0"/>
                        </a:rPr>
                        <m:t>≔</m:t>
                      </m:r>
                      <m:sSub>
                        <m:sSubPr>
                          <m:ctrlPr>
                            <a:rPr kumimoji="1" lang="en-US" altLang="ja-JP" sz="2400" b="0" i="1" smtClean="0">
                              <a:latin typeface="Cambria Math" panose="02040503050406030204" pitchFamily="18" charset="0"/>
                              <a:ea typeface="Cambria Math" panose="02040503050406030204" pitchFamily="18" charset="0"/>
                            </a:rPr>
                          </m:ctrlPr>
                        </m:sSubPr>
                        <m:e>
                          <m:r>
                            <a:rPr kumimoji="1" lang="ja-JP" altLang="en-US" sz="2400" b="0" i="1" smtClean="0">
                              <a:latin typeface="Cambria Math" panose="02040503050406030204" pitchFamily="18" charset="0"/>
                              <a:ea typeface="Cambria Math" panose="02040503050406030204" pitchFamily="18" charset="0"/>
                            </a:rPr>
                            <m:t>𝜀</m:t>
                          </m:r>
                        </m:e>
                        <m:sub>
                          <m:r>
                            <a:rPr kumimoji="1" lang="ja-JP" altLang="en-US" sz="2400" b="0" i="1" smtClean="0">
                              <a:latin typeface="Cambria Math" panose="02040503050406030204" pitchFamily="18" charset="0"/>
                              <a:ea typeface="Cambria Math" panose="02040503050406030204" pitchFamily="18" charset="0"/>
                            </a:rPr>
                            <m:t>𝜅</m:t>
                          </m:r>
                          <m:sSub>
                            <m:sSubPr>
                              <m:ctrlPr>
                                <a:rPr kumimoji="1" lang="en-US" altLang="ja-JP" sz="2400" i="1">
                                  <a:latin typeface="Cambria Math" panose="02040503050406030204" pitchFamily="18" charset="0"/>
                                  <a:ea typeface="Cambria Math" panose="02040503050406030204" pitchFamily="18" charset="0"/>
                                </a:rPr>
                              </m:ctrlPr>
                            </m:sSubPr>
                            <m:e>
                              <m:r>
                                <a:rPr kumimoji="1" lang="ja-JP" altLang="en-US" sz="2400" i="1">
                                  <a:latin typeface="Cambria Math" panose="02040503050406030204" pitchFamily="18" charset="0"/>
                                  <a:ea typeface="Cambria Math" panose="02040503050406030204" pitchFamily="18" charset="0"/>
                                </a:rPr>
                                <m:t>𝜆</m:t>
                              </m:r>
                            </m:e>
                            <m:sub>
                              <m:r>
                                <a:rPr kumimoji="1" lang="en-US" altLang="ja-JP" sz="2400" i="1">
                                  <a:latin typeface="Cambria Math" panose="02040503050406030204" pitchFamily="18" charset="0"/>
                                  <a:ea typeface="Cambria Math" panose="02040503050406030204" pitchFamily="18" charset="0"/>
                                </a:rPr>
                                <m:t>1</m:t>
                              </m:r>
                            </m:sub>
                          </m:sSub>
                          <m:sSub>
                            <m:sSubPr>
                              <m:ctrlPr>
                                <a:rPr kumimoji="1" lang="en-US" altLang="ja-JP" sz="2400" i="1">
                                  <a:latin typeface="Cambria Math" panose="02040503050406030204" pitchFamily="18" charset="0"/>
                                  <a:ea typeface="Cambria Math" panose="02040503050406030204" pitchFamily="18" charset="0"/>
                                </a:rPr>
                              </m:ctrlPr>
                            </m:sSubPr>
                            <m:e>
                              <m:r>
                                <a:rPr kumimoji="1" lang="ja-JP" altLang="en-US" sz="2400" i="1">
                                  <a:latin typeface="Cambria Math" panose="02040503050406030204" pitchFamily="18" charset="0"/>
                                  <a:ea typeface="Cambria Math" panose="02040503050406030204" pitchFamily="18" charset="0"/>
                                </a:rPr>
                                <m:t>𝜆</m:t>
                              </m:r>
                            </m:e>
                            <m:sub>
                              <m:r>
                                <a:rPr kumimoji="1" lang="en-US" altLang="ja-JP" sz="2400" i="1">
                                  <a:latin typeface="Cambria Math" panose="02040503050406030204" pitchFamily="18" charset="0"/>
                                  <a:ea typeface="Cambria Math" panose="02040503050406030204" pitchFamily="18" charset="0"/>
                                </a:rPr>
                                <m:t>2</m:t>
                              </m:r>
                            </m:sub>
                          </m:sSub>
                          <m:r>
                            <a:rPr kumimoji="1" lang="en-US" altLang="ja-JP" sz="2400" i="1">
                              <a:latin typeface="Cambria Math" panose="02040503050406030204" pitchFamily="18" charset="0"/>
                              <a:ea typeface="Cambria Math" panose="02040503050406030204" pitchFamily="18" charset="0"/>
                            </a:rPr>
                            <m:t>…</m:t>
                          </m:r>
                          <m:sSub>
                            <m:sSubPr>
                              <m:ctrlPr>
                                <a:rPr kumimoji="1" lang="en-US" altLang="ja-JP" sz="2400" i="1">
                                  <a:latin typeface="Cambria Math" panose="02040503050406030204" pitchFamily="18" charset="0"/>
                                  <a:ea typeface="Cambria Math" panose="02040503050406030204" pitchFamily="18" charset="0"/>
                                </a:rPr>
                              </m:ctrlPr>
                            </m:sSubPr>
                            <m:e>
                              <m:r>
                                <a:rPr kumimoji="1" lang="ja-JP" altLang="en-US" sz="2400" i="1">
                                  <a:latin typeface="Cambria Math" panose="02040503050406030204" pitchFamily="18" charset="0"/>
                                  <a:ea typeface="Cambria Math" panose="02040503050406030204" pitchFamily="18" charset="0"/>
                                </a:rPr>
                                <m:t>𝜆</m:t>
                              </m:r>
                            </m:e>
                            <m:sub>
                              <m:r>
                                <a:rPr kumimoji="1" lang="en-US" altLang="ja-JP" sz="2400" i="1">
                                  <a:latin typeface="Cambria Math" panose="02040503050406030204" pitchFamily="18" charset="0"/>
                                  <a:ea typeface="Cambria Math" panose="02040503050406030204" pitchFamily="18" charset="0"/>
                                </a:rPr>
                                <m:t>𝑛</m:t>
                              </m:r>
                              <m:r>
                                <a:rPr kumimoji="1" lang="en-US" altLang="ja-JP" sz="2400" i="1">
                                  <a:latin typeface="Cambria Math" panose="02040503050406030204" pitchFamily="18" charset="0"/>
                                  <a:ea typeface="Cambria Math" panose="02040503050406030204" pitchFamily="18" charset="0"/>
                                </a:rPr>
                                <m:t>−1</m:t>
                              </m:r>
                            </m:sub>
                          </m:sSub>
                        </m:sub>
                      </m:sSub>
                      <m:sSup>
                        <m:sSupPr>
                          <m:ctrlPr>
                            <a:rPr kumimoji="1" lang="en-US" altLang="ja-JP" sz="2400" i="1">
                              <a:latin typeface="Cambria Math" panose="02040503050406030204" pitchFamily="18" charset="0"/>
                            </a:rPr>
                          </m:ctrlPr>
                        </m:sSupPr>
                        <m:e>
                          <m:acc>
                            <m:accPr>
                              <m:chr m:val="̃"/>
                              <m:ctrlPr>
                                <a:rPr kumimoji="1" lang="ja-JP" altLang="en-US" sz="2400" i="1">
                                  <a:latin typeface="Cambria Math" panose="02040503050406030204" pitchFamily="18" charset="0"/>
                                </a:rPr>
                              </m:ctrlPr>
                            </m:accPr>
                            <m:e>
                              <m:r>
                                <a:rPr kumimoji="1" lang="en-US" altLang="ja-JP" sz="2400" i="1">
                                  <a:latin typeface="Cambria Math" panose="02040503050406030204" pitchFamily="18" charset="0"/>
                                </a:rPr>
                                <m:t>𝑓</m:t>
                              </m:r>
                            </m:e>
                          </m:acc>
                        </m:e>
                        <m:sup>
                          <m:r>
                            <a:rPr kumimoji="1" lang="ja-JP" altLang="en-US" sz="2400" i="1">
                              <a:latin typeface="Cambria Math" panose="02040503050406030204" pitchFamily="18" charset="0"/>
                            </a:rPr>
                            <m:t>𝜅</m:t>
                          </m:r>
                        </m:sup>
                      </m:sSup>
                    </m:oMath>
                  </m:oMathPara>
                </a14:m>
                <a:endParaRPr lang="ja-JP" altLang="en-US" sz="2400" dirty="0"/>
              </a:p>
            </p:txBody>
          </p:sp>
        </mc:Choice>
        <mc:Fallback xmlns="">
          <p:sp>
            <p:nvSpPr>
              <p:cNvPr id="9" name="正方形/長方形 8">
                <a:extLst>
                  <a:ext uri="{FF2B5EF4-FFF2-40B4-BE49-F238E27FC236}">
                    <a16:creationId xmlns:a16="http://schemas.microsoft.com/office/drawing/2014/main" id="{1B558546-3124-4AE8-8522-D4CDC6E65958}"/>
                  </a:ext>
                </a:extLst>
              </p:cNvPr>
              <p:cNvSpPr>
                <a:spLocks noRot="1" noChangeAspect="1" noMove="1" noResize="1" noEditPoints="1" noAdjustHandles="1" noChangeArrowheads="1" noChangeShapeType="1" noTextEdit="1"/>
              </p:cNvSpPr>
              <p:nvPr/>
            </p:nvSpPr>
            <p:spPr>
              <a:xfrm>
                <a:off x="188350" y="2745601"/>
                <a:ext cx="3845476" cy="519629"/>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86AF47B0-C52A-47FE-8093-D4B85416E5DB}"/>
                  </a:ext>
                </a:extLst>
              </p:cNvPr>
              <p:cNvSpPr txBox="1"/>
              <p:nvPr/>
            </p:nvSpPr>
            <p:spPr>
              <a:xfrm>
                <a:off x="419933" y="3989309"/>
                <a:ext cx="4021935" cy="509435"/>
              </a:xfrm>
              <a:prstGeom prst="rect">
                <a:avLst/>
              </a:prstGeom>
              <a:noFill/>
            </p:spPr>
            <p:txBody>
              <a:bodyPr wrap="none" lIns="0" tIns="0" rIns="0" bIns="0" rtlCol="0">
                <a:spAutoFit/>
              </a:bodyPr>
              <a:lstStyle/>
              <a:p>
                <a:pPr algn="l">
                  <a:lnSpc>
                    <a:spcPct val="150000"/>
                  </a:lnSpc>
                </a:pPr>
                <a:r>
                  <a:rPr kumimoji="1" lang="en-US" altLang="ja-JP" sz="2400" b="0" dirty="0" err="1">
                    <a:latin typeface="+mn-ea"/>
                  </a:rPr>
                  <a:t>Eddinton</a:t>
                </a:r>
                <a:r>
                  <a:rPr kumimoji="1" lang="en-US" altLang="ja-JP" sz="2400" b="0" dirty="0">
                    <a:latin typeface="+mn-ea"/>
                  </a:rPr>
                  <a:t> </a:t>
                </a:r>
                <a:r>
                  <a:rPr kumimoji="1" lang="ja-JP" altLang="en-US" sz="2400" b="0" dirty="0">
                    <a:latin typeface="Cambria Math" panose="02040503050406030204" pitchFamily="18" charset="0"/>
                  </a:rPr>
                  <a:t>の </a:t>
                </a:r>
                <a14:m>
                  <m:oMath xmlns:m="http://schemas.openxmlformats.org/officeDocument/2006/math">
                    <m:r>
                      <a:rPr kumimoji="1" lang="ja-JP" altLang="en-US" sz="2400" b="0" i="1" smtClean="0">
                        <a:latin typeface="Cambria Math" panose="02040503050406030204" pitchFamily="18" charset="0"/>
                      </a:rPr>
                      <m:t>𝜀</m:t>
                    </m:r>
                    <m:r>
                      <a:rPr kumimoji="1" lang="ja-JP" altLang="en-US" sz="2400" i="1">
                        <a:latin typeface="Cambria Math" panose="02040503050406030204" pitchFamily="18" charset="0"/>
                      </a:rPr>
                      <m:t>（</m:t>
                    </m:r>
                    <m:r>
                      <a:rPr kumimoji="1" lang="ja-JP" altLang="en-US" sz="2400" i="1" smtClean="0">
                        <a:latin typeface="Cambria Math" panose="02040503050406030204" pitchFamily="18" charset="0"/>
                      </a:rPr>
                      <m:t>エプシロン</m:t>
                    </m:r>
                    <m:r>
                      <a:rPr kumimoji="1" lang="ja-JP" altLang="en-US" sz="2400" i="1">
                        <a:latin typeface="Cambria Math" panose="02040503050406030204" pitchFamily="18" charset="0"/>
                      </a:rPr>
                      <m:t>）</m:t>
                    </m:r>
                  </m:oMath>
                </a14:m>
                <a:endParaRPr kumimoji="1" lang="ja-JP" altLang="en-US" sz="2400" b="0" dirty="0">
                  <a:latin typeface="Cambria Math" panose="02040503050406030204" pitchFamily="18" charset="0"/>
                </a:endParaRPr>
              </a:p>
            </p:txBody>
          </p:sp>
        </mc:Choice>
        <mc:Fallback xmlns="">
          <p:sp>
            <p:nvSpPr>
              <p:cNvPr id="10" name="テキスト ボックス 9">
                <a:extLst>
                  <a:ext uri="{FF2B5EF4-FFF2-40B4-BE49-F238E27FC236}">
                    <a16:creationId xmlns:a16="http://schemas.microsoft.com/office/drawing/2014/main" id="{86AF47B0-C52A-47FE-8093-D4B85416E5DB}"/>
                  </a:ext>
                </a:extLst>
              </p:cNvPr>
              <p:cNvSpPr txBox="1">
                <a:spLocks noRot="1" noChangeAspect="1" noMove="1" noResize="1" noEditPoints="1" noAdjustHandles="1" noChangeArrowheads="1" noChangeShapeType="1" noTextEdit="1"/>
              </p:cNvSpPr>
              <p:nvPr/>
            </p:nvSpPr>
            <p:spPr>
              <a:xfrm>
                <a:off x="419933" y="3989309"/>
                <a:ext cx="4021935" cy="509435"/>
              </a:xfrm>
              <a:prstGeom prst="rect">
                <a:avLst/>
              </a:prstGeom>
              <a:blipFill>
                <a:blip r:embed="rId9"/>
                <a:stretch>
                  <a:fillRect l="-4697" r="-2727" b="-357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0E7C40F9-F1AD-483E-90C5-B95B0F55CBFB}"/>
                  </a:ext>
                </a:extLst>
              </p:cNvPr>
              <p:cNvSpPr/>
              <p:nvPr/>
            </p:nvSpPr>
            <p:spPr>
              <a:xfrm>
                <a:off x="368894" y="4740435"/>
                <a:ext cx="8406211" cy="7788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000" i="1" smtClean="0">
                              <a:latin typeface="Cambria Math" panose="02040503050406030204" pitchFamily="18" charset="0"/>
                              <a:ea typeface="Cambria Math" panose="02040503050406030204" pitchFamily="18" charset="0"/>
                            </a:rPr>
                          </m:ctrlPr>
                        </m:sSupPr>
                        <m:e>
                          <m:r>
                            <m:rPr>
                              <m:sty m:val="p"/>
                            </m:rPr>
                            <a:rPr kumimoji="1" lang="el-GR" altLang="ja-JP" sz="2000" i="1">
                              <a:latin typeface="Cambria Math" panose="02040503050406030204" pitchFamily="18" charset="0"/>
                              <a:ea typeface="Cambria Math" panose="02040503050406030204" pitchFamily="18" charset="0"/>
                            </a:rPr>
                            <m:t>ε</m:t>
                          </m:r>
                        </m:e>
                        <m:sup>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ja-JP" altLang="el-GR" sz="2000" i="1">
                                  <a:latin typeface="Cambria Math" panose="02040503050406030204" pitchFamily="18" charset="0"/>
                                  <a:ea typeface="Cambria Math" panose="02040503050406030204" pitchFamily="18" charset="0"/>
                                </a:rPr>
                                <m:t>𝜅</m:t>
                              </m:r>
                            </m:e>
                            <m:sub>
                              <m:r>
                                <a:rPr kumimoji="1" lang="en-US" altLang="ja-JP" sz="2000" b="0" i="1" smtClean="0">
                                  <a:latin typeface="Cambria Math" panose="02040503050406030204" pitchFamily="18" charset="0"/>
                                  <a:ea typeface="Cambria Math" panose="02040503050406030204" pitchFamily="18" charset="0"/>
                                </a:rPr>
                                <m:t>1</m:t>
                              </m:r>
                            </m:sub>
                          </m:sSub>
                          <m:sSub>
                            <m:sSubPr>
                              <m:ctrlPr>
                                <a:rPr kumimoji="1" lang="en-US" altLang="ja-JP" sz="2000" i="1">
                                  <a:latin typeface="Cambria Math" panose="02040503050406030204" pitchFamily="18" charset="0"/>
                                  <a:ea typeface="Cambria Math" panose="02040503050406030204" pitchFamily="18" charset="0"/>
                                </a:rPr>
                              </m:ctrlPr>
                            </m:sSubPr>
                            <m:e>
                              <m:r>
                                <a:rPr kumimoji="1" lang="ja-JP" altLang="el-GR" sz="2000" i="1">
                                  <a:latin typeface="Cambria Math" panose="02040503050406030204" pitchFamily="18" charset="0"/>
                                  <a:ea typeface="Cambria Math" panose="02040503050406030204" pitchFamily="18" charset="0"/>
                                </a:rPr>
                                <m:t>𝜅</m:t>
                              </m:r>
                            </m:e>
                            <m:sub>
                              <m:r>
                                <a:rPr kumimoji="1" lang="en-US" altLang="ja-JP" sz="2000" b="0" i="1" smtClean="0">
                                  <a:latin typeface="Cambria Math" panose="02040503050406030204" pitchFamily="18" charset="0"/>
                                  <a:ea typeface="Cambria Math" panose="02040503050406030204" pitchFamily="18" charset="0"/>
                                </a:rPr>
                                <m:t>2</m:t>
                              </m:r>
                            </m:sub>
                          </m:sSub>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i="1">
                                  <a:latin typeface="Cambria Math" panose="02040503050406030204" pitchFamily="18" charset="0"/>
                                  <a:ea typeface="Cambria Math" panose="02040503050406030204" pitchFamily="18" charset="0"/>
                                </a:rPr>
                              </m:ctrlPr>
                            </m:sSubPr>
                            <m:e>
                              <m:r>
                                <a:rPr kumimoji="1" lang="ja-JP" altLang="el-GR" sz="2000" i="1">
                                  <a:latin typeface="Cambria Math" panose="02040503050406030204" pitchFamily="18" charset="0"/>
                                  <a:ea typeface="Cambria Math" panose="02040503050406030204" pitchFamily="18" charset="0"/>
                                </a:rPr>
                                <m:t>𝜅</m:t>
                              </m:r>
                            </m:e>
                            <m:sub>
                              <m:r>
                                <a:rPr kumimoji="1" lang="en-US" altLang="ja-JP" sz="2000" b="0" i="1" smtClean="0">
                                  <a:latin typeface="Cambria Math" panose="02040503050406030204" pitchFamily="18" charset="0"/>
                                  <a:ea typeface="Cambria Math" panose="02040503050406030204" pitchFamily="18" charset="0"/>
                                </a:rPr>
                                <m:t>𝑛</m:t>
                              </m:r>
                            </m:sub>
                          </m:sSub>
                        </m:sup>
                      </m:sSup>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i="1">
                              <a:latin typeface="Cambria Math" panose="02040503050406030204" pitchFamily="18" charset="0"/>
                              <a:ea typeface="Cambria Math" panose="02040503050406030204" pitchFamily="18" charset="0"/>
                            </a:rPr>
                          </m:ctrlPr>
                        </m:sSubPr>
                        <m:e>
                          <m:r>
                            <a:rPr kumimoji="1" lang="ja-JP" altLang="en-US" sz="2000" i="1">
                              <a:latin typeface="Cambria Math" panose="02040503050406030204" pitchFamily="18" charset="0"/>
                              <a:ea typeface="Cambria Math" panose="02040503050406030204" pitchFamily="18" charset="0"/>
                            </a:rPr>
                            <m:t>𝜀</m:t>
                          </m:r>
                        </m:e>
                        <m:sub>
                          <m:sSub>
                            <m:sSubPr>
                              <m:ctrlPr>
                                <a:rPr kumimoji="1" lang="en-US" altLang="ja-JP" sz="2000" b="0" i="1" smtClean="0">
                                  <a:latin typeface="Cambria Math" panose="02040503050406030204" pitchFamily="18" charset="0"/>
                                  <a:ea typeface="Cambria Math" panose="02040503050406030204" pitchFamily="18" charset="0"/>
                                </a:rPr>
                              </m:ctrlPr>
                            </m:sSubPr>
                            <m:e>
                              <m:r>
                                <a:rPr kumimoji="1" lang="ja-JP" altLang="en-US" sz="2000" i="1">
                                  <a:latin typeface="Cambria Math" panose="02040503050406030204" pitchFamily="18" charset="0"/>
                                  <a:ea typeface="Cambria Math" panose="02040503050406030204" pitchFamily="18" charset="0"/>
                                </a:rPr>
                                <m:t>𝜅</m:t>
                              </m:r>
                            </m:e>
                            <m:sub>
                              <m:r>
                                <a:rPr kumimoji="1" lang="en-US" altLang="ja-JP" sz="2000" b="0" i="1" smtClean="0">
                                  <a:latin typeface="Cambria Math" panose="02040503050406030204" pitchFamily="18" charset="0"/>
                                  <a:ea typeface="Cambria Math" panose="02040503050406030204" pitchFamily="18" charset="0"/>
                                </a:rPr>
                                <m:t>1</m:t>
                              </m:r>
                            </m:sub>
                          </m:sSub>
                          <m:sSub>
                            <m:sSubPr>
                              <m:ctrlPr>
                                <a:rPr kumimoji="1" lang="en-US" altLang="ja-JP" sz="2000" i="1">
                                  <a:latin typeface="Cambria Math" panose="02040503050406030204" pitchFamily="18" charset="0"/>
                                  <a:ea typeface="Cambria Math" panose="02040503050406030204" pitchFamily="18" charset="0"/>
                                </a:rPr>
                              </m:ctrlPr>
                            </m:sSubPr>
                            <m:e>
                              <m:r>
                                <a:rPr kumimoji="1" lang="ja-JP" altLang="el-GR" sz="2000" i="1">
                                  <a:latin typeface="Cambria Math" panose="02040503050406030204" pitchFamily="18" charset="0"/>
                                  <a:ea typeface="Cambria Math" panose="02040503050406030204" pitchFamily="18" charset="0"/>
                                </a:rPr>
                                <m:t>𝜅</m:t>
                              </m:r>
                            </m:e>
                            <m:sub>
                              <m:r>
                                <a:rPr kumimoji="1" lang="en-US" altLang="ja-JP" sz="2000" i="1">
                                  <a:latin typeface="Cambria Math" panose="02040503050406030204" pitchFamily="18" charset="0"/>
                                  <a:ea typeface="Cambria Math" panose="02040503050406030204" pitchFamily="18" charset="0"/>
                                </a:rPr>
                                <m:t>2</m:t>
                              </m:r>
                            </m:sub>
                          </m:sSub>
                          <m:r>
                            <a:rPr kumimoji="1" lang="en-US" altLang="ja-JP" sz="2000" i="1">
                              <a:latin typeface="Cambria Math" panose="02040503050406030204" pitchFamily="18" charset="0"/>
                              <a:ea typeface="Cambria Math" panose="02040503050406030204" pitchFamily="18" charset="0"/>
                            </a:rPr>
                            <m:t>…</m:t>
                          </m:r>
                          <m:sSub>
                            <m:sSubPr>
                              <m:ctrlPr>
                                <a:rPr kumimoji="1" lang="en-US" altLang="ja-JP" sz="2000" i="1">
                                  <a:latin typeface="Cambria Math" panose="02040503050406030204" pitchFamily="18" charset="0"/>
                                  <a:ea typeface="Cambria Math" panose="02040503050406030204" pitchFamily="18" charset="0"/>
                                </a:rPr>
                              </m:ctrlPr>
                            </m:sSubPr>
                            <m:e>
                              <m:r>
                                <a:rPr kumimoji="1" lang="ja-JP" altLang="el-GR" sz="2000" i="1">
                                  <a:latin typeface="Cambria Math" panose="02040503050406030204" pitchFamily="18" charset="0"/>
                                  <a:ea typeface="Cambria Math" panose="02040503050406030204" pitchFamily="18" charset="0"/>
                                </a:rPr>
                                <m:t>𝜅</m:t>
                              </m:r>
                            </m:e>
                            <m:sub>
                              <m:r>
                                <a:rPr kumimoji="1" lang="en-US" altLang="ja-JP" sz="2000" i="1">
                                  <a:latin typeface="Cambria Math" panose="02040503050406030204" pitchFamily="18" charset="0"/>
                                  <a:ea typeface="Cambria Math" panose="02040503050406030204" pitchFamily="18" charset="0"/>
                                </a:rPr>
                                <m:t>𝑛</m:t>
                              </m:r>
                            </m:sub>
                          </m:sSub>
                        </m:sub>
                      </m:sSub>
                      <m:r>
                        <a:rPr kumimoji="1" lang="en-US" altLang="ja-JP" sz="2000" b="0" i="1" smtClean="0">
                          <a:latin typeface="Cambria Math" panose="02040503050406030204" pitchFamily="18" charset="0"/>
                          <a:ea typeface="Cambria Math" panose="02040503050406030204" pitchFamily="18" charset="0"/>
                        </a:rPr>
                        <m:t>≔</m:t>
                      </m:r>
                      <m:d>
                        <m:dPr>
                          <m:begChr m:val="{"/>
                          <m:endChr m:val=""/>
                          <m:ctrlPr>
                            <a:rPr kumimoji="1" lang="en-US" altLang="ja-JP" sz="2000" b="0" i="1" smtClean="0">
                              <a:latin typeface="Cambria Math" panose="02040503050406030204" pitchFamily="18" charset="0"/>
                              <a:ea typeface="Cambria Math" panose="02040503050406030204" pitchFamily="18" charset="0"/>
                            </a:rPr>
                          </m:ctrlPr>
                        </m:dPr>
                        <m:e>
                          <m:m>
                            <m:mPr>
                              <m:mcs>
                                <m:mc>
                                  <m:mcPr>
                                    <m:count m:val="2"/>
                                    <m:mcJc m:val="center"/>
                                  </m:mcPr>
                                </m:mc>
                              </m:mcs>
                              <m:ctrlPr>
                                <a:rPr kumimoji="1" lang="en-US" altLang="ja-JP" sz="2000" b="0" i="1" smtClean="0">
                                  <a:latin typeface="Cambria Math" panose="02040503050406030204" pitchFamily="18" charset="0"/>
                                  <a:ea typeface="Cambria Math" panose="02040503050406030204" pitchFamily="18" charset="0"/>
                                </a:rPr>
                              </m:ctrlPr>
                            </m:mPr>
                            <m:mr>
                              <m:e>
                                <m:r>
                                  <m:rPr>
                                    <m:sty m:val="p"/>
                                    <m:brk m:alnAt="7"/>
                                  </m:rPr>
                                  <a:rPr kumimoji="1" lang="en-US" altLang="ja-JP" sz="2000" b="0" i="0" smtClean="0">
                                    <a:latin typeface="Cambria Math" panose="02040503050406030204" pitchFamily="18" charset="0"/>
                                    <a:ea typeface="Cambria Math" panose="02040503050406030204" pitchFamily="18" charset="0"/>
                                  </a:rPr>
                                  <m:t>s</m:t>
                                </m:r>
                                <m:r>
                                  <m:rPr>
                                    <m:sty m:val="p"/>
                                  </m:rPr>
                                  <a:rPr kumimoji="1" lang="en-US" altLang="ja-JP" sz="2000" b="0" i="0" smtClean="0">
                                    <a:latin typeface="Cambria Math" panose="02040503050406030204" pitchFamily="18" charset="0"/>
                                    <a:ea typeface="Cambria Math" panose="02040503050406030204" pitchFamily="18" charset="0"/>
                                  </a:rPr>
                                  <m:t>gn</m:t>
                                </m:r>
                                <m:r>
                                  <m:rPr>
                                    <m:brk m:alnAt="7"/>
                                  </m:rPr>
                                  <a:rPr kumimoji="1" lang="en-US" altLang="ja-JP" sz="2000" b="0" i="1" smtClean="0">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m:t>
                                </m:r>
                                <m:sSub>
                                  <m:sSubPr>
                                    <m:ctrlPr>
                                      <a:rPr kumimoji="1" lang="en-US" altLang="ja-JP" sz="2000" i="1">
                                        <a:latin typeface="Cambria Math" panose="02040503050406030204" pitchFamily="18" charset="0"/>
                                        <a:ea typeface="Cambria Math" panose="02040503050406030204" pitchFamily="18" charset="0"/>
                                      </a:rPr>
                                    </m:ctrlPr>
                                  </m:sSubPr>
                                  <m:e>
                                    <m:r>
                                      <a:rPr kumimoji="1" lang="ja-JP" altLang="en-US" sz="2000" i="1">
                                        <a:latin typeface="Cambria Math" panose="02040503050406030204" pitchFamily="18" charset="0"/>
                                        <a:ea typeface="Cambria Math" panose="02040503050406030204" pitchFamily="18" charset="0"/>
                                      </a:rPr>
                                      <m:t>𝜅</m:t>
                                    </m:r>
                                  </m:e>
                                  <m:sub>
                                    <m:r>
                                      <a:rPr kumimoji="1" lang="en-US" altLang="ja-JP" sz="2000" i="1">
                                        <a:latin typeface="Cambria Math" panose="02040503050406030204" pitchFamily="18" charset="0"/>
                                        <a:ea typeface="Cambria Math" panose="02040503050406030204" pitchFamily="18" charset="0"/>
                                      </a:rPr>
                                      <m:t>1</m:t>
                                    </m:r>
                                  </m:sub>
                                </m:sSub>
                                <m:sSub>
                                  <m:sSubPr>
                                    <m:ctrlPr>
                                      <a:rPr kumimoji="1" lang="en-US" altLang="ja-JP" sz="2000" i="1">
                                        <a:latin typeface="Cambria Math" panose="02040503050406030204" pitchFamily="18" charset="0"/>
                                        <a:ea typeface="Cambria Math" panose="02040503050406030204" pitchFamily="18" charset="0"/>
                                      </a:rPr>
                                    </m:ctrlPr>
                                  </m:sSubPr>
                                  <m:e>
                                    <m:r>
                                      <a:rPr kumimoji="1" lang="ja-JP" altLang="el-GR" sz="2000" i="1">
                                        <a:latin typeface="Cambria Math" panose="02040503050406030204" pitchFamily="18" charset="0"/>
                                        <a:ea typeface="Cambria Math" panose="02040503050406030204" pitchFamily="18" charset="0"/>
                                      </a:rPr>
                                      <m:t>𝜅</m:t>
                                    </m:r>
                                  </m:e>
                                  <m:sub>
                                    <m:r>
                                      <a:rPr kumimoji="1" lang="en-US" altLang="ja-JP" sz="2000" i="1">
                                        <a:latin typeface="Cambria Math" panose="02040503050406030204" pitchFamily="18" charset="0"/>
                                        <a:ea typeface="Cambria Math" panose="02040503050406030204" pitchFamily="18" charset="0"/>
                                      </a:rPr>
                                      <m:t>2</m:t>
                                    </m:r>
                                  </m:sub>
                                </m:sSub>
                                <m:r>
                                  <a:rPr kumimoji="1" lang="en-US" altLang="ja-JP" sz="2000" i="1">
                                    <a:latin typeface="Cambria Math" panose="02040503050406030204" pitchFamily="18" charset="0"/>
                                    <a:ea typeface="Cambria Math" panose="02040503050406030204" pitchFamily="18" charset="0"/>
                                  </a:rPr>
                                  <m:t>…</m:t>
                                </m:r>
                                <m:sSub>
                                  <m:sSubPr>
                                    <m:ctrlPr>
                                      <a:rPr kumimoji="1" lang="en-US" altLang="ja-JP" sz="2000" i="1">
                                        <a:latin typeface="Cambria Math" panose="02040503050406030204" pitchFamily="18" charset="0"/>
                                        <a:ea typeface="Cambria Math" panose="02040503050406030204" pitchFamily="18" charset="0"/>
                                      </a:rPr>
                                    </m:ctrlPr>
                                  </m:sSubPr>
                                  <m:e>
                                    <m:r>
                                      <a:rPr kumimoji="1" lang="ja-JP" altLang="el-GR" sz="2000" i="1">
                                        <a:latin typeface="Cambria Math" panose="02040503050406030204" pitchFamily="18" charset="0"/>
                                        <a:ea typeface="Cambria Math" panose="02040503050406030204" pitchFamily="18" charset="0"/>
                                      </a:rPr>
                                      <m:t>𝜅</m:t>
                                    </m:r>
                                  </m:e>
                                  <m:sub>
                                    <m:r>
                                      <a:rPr kumimoji="1" lang="en-US" altLang="ja-JP" sz="2000" i="1">
                                        <a:latin typeface="Cambria Math" panose="02040503050406030204" pitchFamily="18" charset="0"/>
                                        <a:ea typeface="Cambria Math" panose="02040503050406030204" pitchFamily="18" charset="0"/>
                                      </a:rPr>
                                      <m:t>𝑛</m:t>
                                    </m:r>
                                  </m:sub>
                                </m:sSub>
                                <m:r>
                                  <m:rPr>
                                    <m:brk m:alnAt="7"/>
                                  </m:rPr>
                                  <a:rPr kumimoji="1" lang="en-US" altLang="ja-JP" sz="2000" b="0" i="1" smtClean="0">
                                    <a:latin typeface="Cambria Math" panose="02040503050406030204" pitchFamily="18" charset="0"/>
                                    <a:ea typeface="Cambria Math" panose="02040503050406030204" pitchFamily="18" charset="0"/>
                                  </a:rPr>
                                  <m:t>)</m:t>
                                </m:r>
                              </m:e>
                              <m:e>
                                <m:r>
                                  <a:rPr kumimoji="1" lang="en-US" altLang="ja-JP" sz="2000" b="0" i="1" smtClean="0">
                                    <a:latin typeface="Cambria Math" panose="02040503050406030204" pitchFamily="18" charset="0"/>
                                    <a:ea typeface="Cambria Math" panose="02040503050406030204" pitchFamily="18" charset="0"/>
                                  </a:rPr>
                                  <m:t>𝑖𝑓</m:t>
                                </m:r>
                                <m:r>
                                  <a:rPr kumimoji="1" lang="en-US" altLang="ja-JP" sz="2000" b="0" i="1" smtClean="0">
                                    <a:latin typeface="Cambria Math" panose="02040503050406030204" pitchFamily="18" charset="0"/>
                                    <a:ea typeface="Cambria Math" panose="02040503050406030204" pitchFamily="18" charset="0"/>
                                  </a:rPr>
                                  <m:t> </m:t>
                                </m:r>
                                <m:r>
                                  <m:rPr>
                                    <m:brk m:alnAt="7"/>
                                  </m:rPr>
                                  <a:rPr kumimoji="1" lang="en-US" altLang="ja-JP" sz="2000" i="1">
                                    <a:latin typeface="Cambria Math" panose="02040503050406030204" pitchFamily="18" charset="0"/>
                                    <a:ea typeface="Cambria Math" panose="02040503050406030204" pitchFamily="18" charset="0"/>
                                  </a:rPr>
                                  <m:t>(</m:t>
                                </m:r>
                                <m:sSub>
                                  <m:sSubPr>
                                    <m:ctrlPr>
                                      <a:rPr kumimoji="1" lang="en-US" altLang="ja-JP" sz="2000" i="1">
                                        <a:latin typeface="Cambria Math" panose="02040503050406030204" pitchFamily="18" charset="0"/>
                                        <a:ea typeface="Cambria Math" panose="02040503050406030204" pitchFamily="18" charset="0"/>
                                      </a:rPr>
                                    </m:ctrlPr>
                                  </m:sSubPr>
                                  <m:e>
                                    <m:r>
                                      <a:rPr kumimoji="1" lang="ja-JP" altLang="en-US" sz="2000" i="1">
                                        <a:latin typeface="Cambria Math" panose="02040503050406030204" pitchFamily="18" charset="0"/>
                                        <a:ea typeface="Cambria Math" panose="02040503050406030204" pitchFamily="18" charset="0"/>
                                      </a:rPr>
                                      <m:t>𝜅</m:t>
                                    </m:r>
                                  </m:e>
                                  <m:sub>
                                    <m:r>
                                      <a:rPr kumimoji="1" lang="en-US" altLang="ja-JP" sz="2000" i="1">
                                        <a:latin typeface="Cambria Math" panose="02040503050406030204" pitchFamily="18" charset="0"/>
                                        <a:ea typeface="Cambria Math" panose="02040503050406030204" pitchFamily="18" charset="0"/>
                                      </a:rPr>
                                      <m:t>1</m:t>
                                    </m:r>
                                  </m:sub>
                                </m:sSub>
                                <m:sSub>
                                  <m:sSubPr>
                                    <m:ctrlPr>
                                      <a:rPr kumimoji="1" lang="en-US" altLang="ja-JP" sz="2000" i="1">
                                        <a:latin typeface="Cambria Math" panose="02040503050406030204" pitchFamily="18" charset="0"/>
                                        <a:ea typeface="Cambria Math" panose="02040503050406030204" pitchFamily="18" charset="0"/>
                                      </a:rPr>
                                    </m:ctrlPr>
                                  </m:sSubPr>
                                  <m:e>
                                    <m:r>
                                      <a:rPr kumimoji="1" lang="ja-JP" altLang="el-GR" sz="2000" i="1">
                                        <a:latin typeface="Cambria Math" panose="02040503050406030204" pitchFamily="18" charset="0"/>
                                        <a:ea typeface="Cambria Math" panose="02040503050406030204" pitchFamily="18" charset="0"/>
                                      </a:rPr>
                                      <m:t>𝜅</m:t>
                                    </m:r>
                                  </m:e>
                                  <m:sub>
                                    <m:r>
                                      <a:rPr kumimoji="1" lang="en-US" altLang="ja-JP" sz="2000" i="1">
                                        <a:latin typeface="Cambria Math" panose="02040503050406030204" pitchFamily="18" charset="0"/>
                                        <a:ea typeface="Cambria Math" panose="02040503050406030204" pitchFamily="18" charset="0"/>
                                      </a:rPr>
                                      <m:t>2</m:t>
                                    </m:r>
                                  </m:sub>
                                </m:sSub>
                                <m:r>
                                  <a:rPr kumimoji="1" lang="en-US" altLang="ja-JP" sz="2000" i="1">
                                    <a:latin typeface="Cambria Math" panose="02040503050406030204" pitchFamily="18" charset="0"/>
                                    <a:ea typeface="Cambria Math" panose="02040503050406030204" pitchFamily="18" charset="0"/>
                                  </a:rPr>
                                  <m:t>…</m:t>
                                </m:r>
                                <m:sSub>
                                  <m:sSubPr>
                                    <m:ctrlPr>
                                      <a:rPr kumimoji="1" lang="en-US" altLang="ja-JP" sz="2000" i="1">
                                        <a:latin typeface="Cambria Math" panose="02040503050406030204" pitchFamily="18" charset="0"/>
                                        <a:ea typeface="Cambria Math" panose="02040503050406030204" pitchFamily="18" charset="0"/>
                                      </a:rPr>
                                    </m:ctrlPr>
                                  </m:sSubPr>
                                  <m:e>
                                    <m:r>
                                      <a:rPr kumimoji="1" lang="ja-JP" altLang="el-GR" sz="2000" i="1">
                                        <a:latin typeface="Cambria Math" panose="02040503050406030204" pitchFamily="18" charset="0"/>
                                        <a:ea typeface="Cambria Math" panose="02040503050406030204" pitchFamily="18" charset="0"/>
                                      </a:rPr>
                                      <m:t>𝜅</m:t>
                                    </m:r>
                                  </m:e>
                                  <m:sub>
                                    <m:r>
                                      <a:rPr kumimoji="1" lang="en-US" altLang="ja-JP" sz="2000" i="1">
                                        <a:latin typeface="Cambria Math" panose="02040503050406030204" pitchFamily="18" charset="0"/>
                                        <a:ea typeface="Cambria Math" panose="02040503050406030204" pitchFamily="18" charset="0"/>
                                      </a:rPr>
                                      <m:t>𝑛</m:t>
                                    </m:r>
                                  </m:sub>
                                </m:sSub>
                                <m:r>
                                  <m:rPr>
                                    <m:brk m:alnAt="7"/>
                                  </m:rPr>
                                  <a:rPr kumimoji="1" lang="en-US" altLang="ja-JP" sz="2000" i="1">
                                    <a:latin typeface="Cambria Math" panose="02040503050406030204" pitchFamily="18" charset="0"/>
                                    <a:ea typeface="Cambria Math" panose="02040503050406030204" pitchFamily="18" charset="0"/>
                                  </a:rPr>
                                  <m:t>)</m:t>
                                </m:r>
                                <m:r>
                                  <a:rPr kumimoji="1" lang="ja-JP" altLang="en-US" sz="2000" i="1" smtClean="0">
                                    <a:latin typeface="Cambria Math" panose="02040503050406030204" pitchFamily="18" charset="0"/>
                                    <a:ea typeface="Cambria Math" panose="02040503050406030204" pitchFamily="18" charset="0"/>
                                  </a:rPr>
                                  <m:t>が</m:t>
                                </m:r>
                                <m:r>
                                  <a:rPr kumimoji="1" lang="en-US" altLang="ja-JP" sz="2000" i="1">
                                    <a:latin typeface="Cambria Math" panose="02040503050406030204" pitchFamily="18" charset="0"/>
                                    <a:ea typeface="Cambria Math" panose="02040503050406030204" pitchFamily="18" charset="0"/>
                                  </a:rPr>
                                  <m:t>(</m:t>
                                </m:r>
                                <m:r>
                                  <a:rPr kumimoji="1" lang="en-US" altLang="ja-JP" sz="2000" b="0" i="1" smtClean="0">
                                    <a:latin typeface="Cambria Math" panose="02040503050406030204" pitchFamily="18" charset="0"/>
                                    <a:ea typeface="Cambria Math" panose="02040503050406030204" pitchFamily="18" charset="0"/>
                                  </a:rPr>
                                  <m:t>12… </m:t>
                                </m:r>
                                <m:r>
                                  <a:rPr kumimoji="1" lang="en-US" altLang="ja-JP" sz="2000" b="0" i="1" smtClean="0">
                                    <a:latin typeface="Cambria Math" panose="02040503050406030204" pitchFamily="18" charset="0"/>
                                    <a:ea typeface="Cambria Math" panose="02040503050406030204" pitchFamily="18" charset="0"/>
                                  </a:rPr>
                                  <m:t>𝑛</m:t>
                                </m:r>
                                <m:r>
                                  <m:rPr>
                                    <m:brk m:alnAt="7"/>
                                  </m:rPr>
                                  <a:rPr kumimoji="1" lang="en-US" altLang="ja-JP" sz="2000" i="1">
                                    <a:latin typeface="Cambria Math" panose="02040503050406030204" pitchFamily="18" charset="0"/>
                                    <a:ea typeface="Cambria Math" panose="02040503050406030204" pitchFamily="18" charset="0"/>
                                  </a:rPr>
                                  <m:t>)</m:t>
                                </m:r>
                                <m:r>
                                  <a:rPr kumimoji="1" lang="ja-JP" altLang="en-US" sz="2000" i="1">
                                    <a:latin typeface="Cambria Math" panose="02040503050406030204" pitchFamily="18" charset="0"/>
                                    <a:ea typeface="Cambria Math" panose="02040503050406030204" pitchFamily="18" charset="0"/>
                                  </a:rPr>
                                  <m:t>の置換</m:t>
                                </m:r>
                              </m:e>
                            </m:mr>
                            <m:mr>
                              <m:e>
                                <m:r>
                                  <a:rPr kumimoji="1" lang="en-US" altLang="ja-JP" sz="2000" b="0" i="1" smtClean="0">
                                    <a:latin typeface="Cambria Math" panose="02040503050406030204" pitchFamily="18" charset="0"/>
                                    <a:ea typeface="Cambria Math" panose="02040503050406030204" pitchFamily="18" charset="0"/>
                                  </a:rPr>
                                  <m:t>0</m:t>
                                </m:r>
                              </m:e>
                              <m:e>
                                <m:r>
                                  <a:rPr kumimoji="1" lang="ja-JP" altLang="en-US" sz="2000" i="1">
                                    <a:latin typeface="Cambria Math" panose="02040503050406030204" pitchFamily="18" charset="0"/>
                                    <a:ea typeface="Cambria Math" panose="02040503050406030204" pitchFamily="18" charset="0"/>
                                  </a:rPr>
                                  <m:t>それ以外</m:t>
                                </m:r>
                              </m:e>
                            </m:mr>
                          </m:m>
                        </m:e>
                      </m:d>
                    </m:oMath>
                  </m:oMathPara>
                </a14:m>
                <a:endParaRPr lang="ja-JP" altLang="en-US" sz="2400" dirty="0"/>
              </a:p>
            </p:txBody>
          </p:sp>
        </mc:Choice>
        <mc:Fallback xmlns="">
          <p:sp>
            <p:nvSpPr>
              <p:cNvPr id="11" name="正方形/長方形 10">
                <a:extLst>
                  <a:ext uri="{FF2B5EF4-FFF2-40B4-BE49-F238E27FC236}">
                    <a16:creationId xmlns:a16="http://schemas.microsoft.com/office/drawing/2014/main" id="{0E7C40F9-F1AD-483E-90C5-B95B0F55CBFB}"/>
                  </a:ext>
                </a:extLst>
              </p:cNvPr>
              <p:cNvSpPr>
                <a:spLocks noRot="1" noChangeAspect="1" noMove="1" noResize="1" noEditPoints="1" noAdjustHandles="1" noChangeArrowheads="1" noChangeShapeType="1" noTextEdit="1"/>
              </p:cNvSpPr>
              <p:nvPr/>
            </p:nvSpPr>
            <p:spPr>
              <a:xfrm>
                <a:off x="368894" y="4740435"/>
                <a:ext cx="8406211" cy="778868"/>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04C97EE2-7505-4E50-A774-93B405FB701D}"/>
                  </a:ext>
                </a:extLst>
              </p:cNvPr>
              <p:cNvSpPr txBox="1"/>
              <p:nvPr/>
            </p:nvSpPr>
            <p:spPr>
              <a:xfrm>
                <a:off x="419933" y="279273"/>
                <a:ext cx="864467" cy="498470"/>
              </a:xfrm>
              <a:prstGeom prst="rect">
                <a:avLst/>
              </a:prstGeom>
              <a:noFill/>
            </p:spPr>
            <p:txBody>
              <a:bodyPr wrap="none" lIns="0" tIns="0" rIns="0" bIns="0" rtlCol="0">
                <a:spAutoFit/>
              </a:bodyPr>
              <a:lstStyle/>
              <a:p>
                <a:pPr algn="l">
                  <a:lnSpc>
                    <a:spcPct val="150000"/>
                  </a:lnSpc>
                </a:pPr>
                <a:r>
                  <a:rPr kumimoji="1" lang="ja-JP" altLang="en-US" sz="2400" b="0" dirty="0">
                    <a:latin typeface="Cambria Math" panose="02040503050406030204" pitchFamily="18" charset="0"/>
                  </a:rPr>
                  <a:t>次元 </a:t>
                </a:r>
                <a14:m>
                  <m:oMath xmlns:m="http://schemas.openxmlformats.org/officeDocument/2006/math">
                    <m:r>
                      <a:rPr kumimoji="1" lang="en-US" altLang="ja-JP" sz="2400" b="0" i="1" smtClean="0">
                        <a:latin typeface="Cambria Math" panose="02040503050406030204" pitchFamily="18" charset="0"/>
                      </a:rPr>
                      <m:t>𝑛</m:t>
                    </m:r>
                  </m:oMath>
                </a14:m>
                <a:endParaRPr kumimoji="1" lang="en-US" altLang="ja-JP" sz="2400" b="0" dirty="0">
                  <a:latin typeface="Cambria Math" panose="02040503050406030204" pitchFamily="18" charset="0"/>
                </a:endParaRPr>
              </a:p>
            </p:txBody>
          </p:sp>
        </mc:Choice>
        <mc:Fallback xmlns="">
          <p:sp>
            <p:nvSpPr>
              <p:cNvPr id="13" name="テキスト ボックス 12">
                <a:extLst>
                  <a:ext uri="{FF2B5EF4-FFF2-40B4-BE49-F238E27FC236}">
                    <a16:creationId xmlns:a16="http://schemas.microsoft.com/office/drawing/2014/main" id="{04C97EE2-7505-4E50-A774-93B405FB701D}"/>
                  </a:ext>
                </a:extLst>
              </p:cNvPr>
              <p:cNvSpPr txBox="1">
                <a:spLocks noRot="1" noChangeAspect="1" noMove="1" noResize="1" noEditPoints="1" noAdjustHandles="1" noChangeArrowheads="1" noChangeShapeType="1" noTextEdit="1"/>
              </p:cNvSpPr>
              <p:nvPr/>
            </p:nvSpPr>
            <p:spPr>
              <a:xfrm>
                <a:off x="419933" y="279273"/>
                <a:ext cx="864467" cy="498470"/>
              </a:xfrm>
              <a:prstGeom prst="rect">
                <a:avLst/>
              </a:prstGeom>
              <a:blipFill>
                <a:blip r:embed="rId11"/>
                <a:stretch>
                  <a:fillRect l="-21831" r="-7042" b="-365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a:extLst>
                  <a:ext uri="{FF2B5EF4-FFF2-40B4-BE49-F238E27FC236}">
                    <a16:creationId xmlns:a16="http://schemas.microsoft.com/office/drawing/2014/main" id="{6E5793D1-E296-492C-8497-485BD7961100}"/>
                  </a:ext>
                </a:extLst>
              </p:cNvPr>
              <p:cNvSpPr/>
              <p:nvPr/>
            </p:nvSpPr>
            <p:spPr>
              <a:xfrm>
                <a:off x="769131" y="5989656"/>
                <a:ext cx="7605736" cy="369332"/>
              </a:xfrm>
              <a:prstGeom prst="rect">
                <a:avLst/>
              </a:prstGeom>
            </p:spPr>
            <p:txBody>
              <a:bodyPr wrap="none">
                <a:spAutoFit/>
              </a:bodyPr>
              <a:lstStyle/>
              <a:p>
                <a14:m>
                  <m:oMath xmlns:m="http://schemas.openxmlformats.org/officeDocument/2006/math">
                    <m:r>
                      <a:rPr kumimoji="1" lang="en-US" altLang="ja-JP" i="1">
                        <a:latin typeface="Cambria Math" panose="02040503050406030204" pitchFamily="18" charset="0"/>
                      </a:rPr>
                      <m:t>𝑛</m:t>
                    </m:r>
                  </m:oMath>
                </a14:m>
                <a:r>
                  <a:rPr kumimoji="1" lang="ja-JP" altLang="en-US" dirty="0">
                    <a:latin typeface="Cambria Math" panose="02040503050406030204" pitchFamily="18" charset="0"/>
                  </a:rPr>
                  <a:t>階交代共変テンソルと擬スカラー密度（重み</a:t>
                </a:r>
                <a:r>
                  <a:rPr kumimoji="1" lang="en-US" altLang="ja-JP" dirty="0">
                    <a:latin typeface="Cambria Math" panose="02040503050406030204" pitchFamily="18" charset="0"/>
                  </a:rPr>
                  <a:t>1</a:t>
                </a:r>
                <a:r>
                  <a:rPr kumimoji="1" lang="ja-JP" altLang="en-US" dirty="0">
                    <a:latin typeface="Cambria Math" panose="02040503050406030204" pitchFamily="18" charset="0"/>
                  </a:rPr>
                  <a:t>）も同様の対応がある．</a:t>
                </a:r>
                <a:endParaRPr lang="ja-JP" altLang="en-US" dirty="0"/>
              </a:p>
            </p:txBody>
          </p:sp>
        </mc:Choice>
        <mc:Fallback xmlns="">
          <p:sp>
            <p:nvSpPr>
              <p:cNvPr id="15" name="正方形/長方形 14">
                <a:extLst>
                  <a:ext uri="{FF2B5EF4-FFF2-40B4-BE49-F238E27FC236}">
                    <a16:creationId xmlns:a16="http://schemas.microsoft.com/office/drawing/2014/main" id="{6E5793D1-E296-492C-8497-485BD7961100}"/>
                  </a:ext>
                </a:extLst>
              </p:cNvPr>
              <p:cNvSpPr>
                <a:spLocks noRot="1" noChangeAspect="1" noMove="1" noResize="1" noEditPoints="1" noAdjustHandles="1" noChangeArrowheads="1" noChangeShapeType="1" noTextEdit="1"/>
              </p:cNvSpPr>
              <p:nvPr/>
            </p:nvSpPr>
            <p:spPr>
              <a:xfrm>
                <a:off x="769131" y="5989656"/>
                <a:ext cx="7605736" cy="369332"/>
              </a:xfrm>
              <a:prstGeom prst="rect">
                <a:avLst/>
              </a:prstGeom>
              <a:blipFill>
                <a:blip r:embed="rId12"/>
                <a:stretch>
                  <a:fillRect t="-13333" b="-28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24529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887D8FE-9B89-4BF3-8426-63740180B478}"/>
              </a:ext>
            </a:extLst>
          </p:cNvPr>
          <p:cNvSpPr txBox="1"/>
          <p:nvPr/>
        </p:nvSpPr>
        <p:spPr>
          <a:xfrm>
            <a:off x="2914480" y="318346"/>
            <a:ext cx="2462213" cy="664606"/>
          </a:xfrm>
          <a:prstGeom prst="rect">
            <a:avLst/>
          </a:prstGeom>
          <a:noFill/>
        </p:spPr>
        <p:txBody>
          <a:bodyPr wrap="none" lIns="0" tIns="0" rIns="0" bIns="0" rtlCol="0">
            <a:spAutoFit/>
          </a:bodyPr>
          <a:lstStyle/>
          <a:p>
            <a:pPr algn="l">
              <a:lnSpc>
                <a:spcPct val="150000"/>
              </a:lnSpc>
            </a:pPr>
            <a:r>
              <a:rPr kumimoji="1" lang="ja-JP" altLang="en-US" sz="3200" b="0" dirty="0">
                <a:latin typeface="Cambria Math" panose="02040503050406030204" pitchFamily="18" charset="0"/>
              </a:rPr>
              <a:t>この先の話題</a:t>
            </a:r>
          </a:p>
        </p:txBody>
      </p:sp>
      <p:sp>
        <p:nvSpPr>
          <p:cNvPr id="3" name="テキスト ボックス 2">
            <a:extLst>
              <a:ext uri="{FF2B5EF4-FFF2-40B4-BE49-F238E27FC236}">
                <a16:creationId xmlns:a16="http://schemas.microsoft.com/office/drawing/2014/main" id="{F4122EA4-641C-46C9-99A9-96D2BEC2C459}"/>
              </a:ext>
            </a:extLst>
          </p:cNvPr>
          <p:cNvSpPr txBox="1"/>
          <p:nvPr/>
        </p:nvSpPr>
        <p:spPr>
          <a:xfrm>
            <a:off x="1468586" y="1231053"/>
            <a:ext cx="6206827" cy="3166829"/>
          </a:xfrm>
          <a:prstGeom prst="rect">
            <a:avLst/>
          </a:prstGeom>
          <a:noFill/>
        </p:spPr>
        <p:txBody>
          <a:bodyPr wrap="none" lIns="0" tIns="0" rIns="0" bIns="0" rtlCol="0">
            <a:spAutoFit/>
          </a:bodyPr>
          <a:lstStyle/>
          <a:p>
            <a:pPr marL="457200" indent="-457200" algn="l">
              <a:lnSpc>
                <a:spcPct val="150000"/>
              </a:lnSpc>
              <a:buFont typeface="Arial" panose="020B0604020202020204" pitchFamily="34" charset="0"/>
              <a:buChar char="•"/>
            </a:pPr>
            <a:r>
              <a:rPr kumimoji="1" lang="ja-JP" altLang="en-US" sz="2800" b="0" dirty="0">
                <a:latin typeface="Cambria Math" panose="02040503050406030204" pitchFamily="18" charset="0"/>
              </a:rPr>
              <a:t>ドラームコホモロジー</a:t>
            </a:r>
            <a:endParaRPr kumimoji="1" lang="en-US" altLang="ja-JP" sz="2800" b="0" dirty="0">
              <a:latin typeface="Cambria Math" panose="02040503050406030204" pitchFamily="18" charset="0"/>
            </a:endParaRPr>
          </a:p>
          <a:p>
            <a:pPr marL="457200" indent="-457200" algn="l">
              <a:lnSpc>
                <a:spcPct val="150000"/>
              </a:lnSpc>
              <a:buFont typeface="Arial" panose="020B0604020202020204" pitchFamily="34" charset="0"/>
              <a:buChar char="•"/>
            </a:pPr>
            <a:r>
              <a:rPr kumimoji="1" lang="ja-JP" altLang="en-US" sz="2800" b="0" dirty="0">
                <a:latin typeface="Cambria Math" panose="02040503050406030204" pitchFamily="18" charset="0"/>
              </a:rPr>
              <a:t>多様体上の積分</a:t>
            </a:r>
            <a:r>
              <a:rPr kumimoji="1" lang="ja-JP" altLang="en-US" sz="2800" dirty="0">
                <a:latin typeface="Cambria Math" panose="02040503050406030204" pitchFamily="18" charset="0"/>
              </a:rPr>
              <a:t>，ストークスの定理</a:t>
            </a:r>
            <a:endParaRPr kumimoji="1" lang="en-US" altLang="ja-JP" sz="2800" b="0" dirty="0">
              <a:latin typeface="Cambria Math" panose="02040503050406030204" pitchFamily="18" charset="0"/>
            </a:endParaRPr>
          </a:p>
          <a:p>
            <a:pPr marL="457200" indent="-457200" algn="l">
              <a:lnSpc>
                <a:spcPct val="150000"/>
              </a:lnSpc>
              <a:buFont typeface="Arial" panose="020B0604020202020204" pitchFamily="34" charset="0"/>
              <a:buChar char="•"/>
            </a:pPr>
            <a:r>
              <a:rPr kumimoji="1" lang="ja-JP" altLang="en-US" sz="2800" dirty="0">
                <a:latin typeface="Cambria Math" panose="02040503050406030204" pitchFamily="18" charset="0"/>
              </a:rPr>
              <a:t>リーマン多様体</a:t>
            </a:r>
            <a:endParaRPr kumimoji="1" lang="en-US" altLang="ja-JP" sz="2800" dirty="0">
              <a:latin typeface="Cambria Math" panose="02040503050406030204" pitchFamily="18" charset="0"/>
            </a:endParaRPr>
          </a:p>
          <a:p>
            <a:pPr marL="457200" indent="-457200" algn="l">
              <a:lnSpc>
                <a:spcPct val="150000"/>
              </a:lnSpc>
              <a:buFont typeface="Arial" panose="020B0604020202020204" pitchFamily="34" charset="0"/>
              <a:buChar char="•"/>
            </a:pPr>
            <a:r>
              <a:rPr kumimoji="1" lang="ja-JP" altLang="en-US" sz="2800" dirty="0">
                <a:latin typeface="Cambria Math" panose="02040503050406030204" pitchFamily="18" charset="0"/>
              </a:rPr>
              <a:t>ア</a:t>
            </a:r>
            <a:r>
              <a:rPr kumimoji="1" lang="ja-JP" altLang="en-US" sz="2800" b="0" dirty="0">
                <a:latin typeface="Cambria Math" panose="02040503050406030204" pitchFamily="18" charset="0"/>
              </a:rPr>
              <a:t>ファイン接続</a:t>
            </a:r>
            <a:r>
              <a:rPr kumimoji="1" lang="ja-JP" altLang="en-US" sz="2800" dirty="0">
                <a:latin typeface="Cambria Math" panose="02040503050406030204" pitchFamily="18" charset="0"/>
              </a:rPr>
              <a:t>，共変微分</a:t>
            </a:r>
            <a:endParaRPr kumimoji="1" lang="en-US" altLang="ja-JP" sz="2800" b="0" dirty="0">
              <a:latin typeface="Cambria Math" panose="02040503050406030204" pitchFamily="18" charset="0"/>
            </a:endParaRPr>
          </a:p>
          <a:p>
            <a:pPr marL="457200" indent="-457200" algn="l">
              <a:lnSpc>
                <a:spcPct val="150000"/>
              </a:lnSpc>
              <a:buFont typeface="Arial" panose="020B0604020202020204" pitchFamily="34" charset="0"/>
              <a:buChar char="•"/>
            </a:pPr>
            <a:r>
              <a:rPr kumimoji="1" lang="ja-JP" altLang="en-US" sz="2800" dirty="0">
                <a:latin typeface="Cambria Math" panose="02040503050406030204" pitchFamily="18" charset="0"/>
              </a:rPr>
              <a:t>情報幾何学（</a:t>
            </a:r>
            <a:r>
              <a:rPr kumimoji="1" lang="en-US" altLang="ja-JP" sz="2800" dirty="0">
                <a:latin typeface="Cambria Math" panose="02040503050406030204" pitchFamily="18" charset="0"/>
              </a:rPr>
              <a:t>4</a:t>
            </a:r>
            <a:r>
              <a:rPr kumimoji="1" lang="ja-JP" altLang="en-US" sz="2800" dirty="0">
                <a:latin typeface="Cambria Math" panose="02040503050406030204" pitchFamily="18" charset="0"/>
              </a:rPr>
              <a:t>年科目 応用空間論）</a:t>
            </a:r>
            <a:endParaRPr kumimoji="1" lang="ja-JP" altLang="en-US" sz="2800" b="0" dirty="0">
              <a:latin typeface="Cambria Math" panose="02040503050406030204" pitchFamily="18" charset="0"/>
            </a:endParaRPr>
          </a:p>
        </p:txBody>
      </p:sp>
      <p:sp>
        <p:nvSpPr>
          <p:cNvPr id="4" name="テキスト ボックス 3">
            <a:extLst>
              <a:ext uri="{FF2B5EF4-FFF2-40B4-BE49-F238E27FC236}">
                <a16:creationId xmlns:a16="http://schemas.microsoft.com/office/drawing/2014/main" id="{2B4A3E50-1EB1-432C-B5D6-5DB389A397EB}"/>
              </a:ext>
            </a:extLst>
          </p:cNvPr>
          <p:cNvSpPr txBox="1"/>
          <p:nvPr/>
        </p:nvSpPr>
        <p:spPr>
          <a:xfrm>
            <a:off x="7428653" y="6045354"/>
            <a:ext cx="1231106" cy="664606"/>
          </a:xfrm>
          <a:prstGeom prst="rect">
            <a:avLst/>
          </a:prstGeom>
          <a:noFill/>
        </p:spPr>
        <p:txBody>
          <a:bodyPr wrap="none" lIns="0" tIns="0" rIns="0" bIns="0" rtlCol="0">
            <a:spAutoFit/>
          </a:bodyPr>
          <a:lstStyle/>
          <a:p>
            <a:pPr algn="l">
              <a:lnSpc>
                <a:spcPct val="150000"/>
              </a:lnSpc>
            </a:pPr>
            <a:r>
              <a:rPr kumimoji="1" lang="ja-JP" altLang="en-US" sz="3200" b="0" dirty="0">
                <a:latin typeface="Cambria Math" panose="02040503050406030204" pitchFamily="18" charset="0"/>
              </a:rPr>
              <a:t>おわり</a:t>
            </a:r>
          </a:p>
        </p:txBody>
      </p:sp>
      <p:sp>
        <p:nvSpPr>
          <p:cNvPr id="5" name="テキスト ボックス 4">
            <a:extLst>
              <a:ext uri="{FF2B5EF4-FFF2-40B4-BE49-F238E27FC236}">
                <a16:creationId xmlns:a16="http://schemas.microsoft.com/office/drawing/2014/main" id="{06E30EC9-C3B3-4629-9472-B43AE06355E6}"/>
              </a:ext>
            </a:extLst>
          </p:cNvPr>
          <p:cNvSpPr txBox="1"/>
          <p:nvPr/>
        </p:nvSpPr>
        <p:spPr>
          <a:xfrm>
            <a:off x="683099" y="4860728"/>
            <a:ext cx="6924973" cy="1338700"/>
          </a:xfrm>
          <a:prstGeom prst="rect">
            <a:avLst/>
          </a:prstGeom>
          <a:noFill/>
        </p:spPr>
        <p:txBody>
          <a:bodyPr wrap="none" lIns="0" tIns="0" rIns="0" bIns="0" rtlCol="0">
            <a:spAutoFit/>
          </a:bodyPr>
          <a:lstStyle/>
          <a:p>
            <a:pPr algn="l">
              <a:lnSpc>
                <a:spcPct val="150000"/>
              </a:lnSpc>
            </a:pPr>
            <a:r>
              <a:rPr kumimoji="1" lang="ja-JP" altLang="en-US" sz="2000" b="0" dirty="0">
                <a:latin typeface="Cambria Math" panose="02040503050406030204" pitchFamily="18" charset="0"/>
              </a:rPr>
              <a:t>おすすめ教科書</a:t>
            </a:r>
            <a:endParaRPr kumimoji="1" lang="en-US" altLang="ja-JP" sz="2000" b="0" dirty="0">
              <a:latin typeface="Cambria Math" panose="02040503050406030204" pitchFamily="18" charset="0"/>
            </a:endParaRPr>
          </a:p>
          <a:p>
            <a:pPr algn="l">
              <a:lnSpc>
                <a:spcPct val="150000"/>
              </a:lnSpc>
            </a:pPr>
            <a:r>
              <a:rPr kumimoji="1" lang="ja-JP" altLang="en-US" sz="2000" dirty="0">
                <a:latin typeface="Cambria Math" panose="02040503050406030204" pitchFamily="18" charset="0"/>
              </a:rPr>
              <a:t>藤原彰夫：情報幾何学の基礎，牧野書店，東京，２０１５．</a:t>
            </a:r>
            <a:endParaRPr kumimoji="1" lang="en-US" altLang="ja-JP" sz="2000" dirty="0">
              <a:latin typeface="Cambria Math" panose="02040503050406030204" pitchFamily="18" charset="0"/>
            </a:endParaRPr>
          </a:p>
          <a:p>
            <a:pPr algn="l">
              <a:lnSpc>
                <a:spcPct val="150000"/>
              </a:lnSpc>
            </a:pPr>
            <a:r>
              <a:rPr kumimoji="1" lang="ja-JP" altLang="en-US" sz="2000" b="0" dirty="0">
                <a:latin typeface="Cambria Math" panose="02040503050406030204" pitchFamily="18" charset="0"/>
              </a:rPr>
              <a:t>トゥー：多様体，裳華房，東京，２０１９．</a:t>
            </a:r>
          </a:p>
        </p:txBody>
      </p:sp>
    </p:spTree>
    <p:extLst>
      <p:ext uri="{BB962C8B-B14F-4D97-AF65-F5344CB8AC3E}">
        <p14:creationId xmlns:p14="http://schemas.microsoft.com/office/powerpoint/2010/main" val="127564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9B7C163B-8BDC-43DD-B35B-3FB27D127B2E}"/>
              </a:ext>
            </a:extLst>
          </p:cNvPr>
          <p:cNvSpPr/>
          <p:nvPr/>
        </p:nvSpPr>
        <p:spPr>
          <a:xfrm>
            <a:off x="1144693" y="1592775"/>
            <a:ext cx="7166187" cy="4006033"/>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7A1FE8C-8452-4D85-BE49-3353D0FF720D}"/>
              </a:ext>
            </a:extLst>
          </p:cNvPr>
          <p:cNvSpPr txBox="1"/>
          <p:nvPr/>
        </p:nvSpPr>
        <p:spPr>
          <a:xfrm>
            <a:off x="2621280" y="365760"/>
            <a:ext cx="3613425" cy="646331"/>
          </a:xfrm>
          <a:prstGeom prst="rect">
            <a:avLst/>
          </a:prstGeom>
          <a:noFill/>
        </p:spPr>
        <p:txBody>
          <a:bodyPr wrap="none" rtlCol="0">
            <a:spAutoFit/>
          </a:bodyPr>
          <a:lstStyle/>
          <a:p>
            <a:r>
              <a:rPr kumimoji="1" lang="ja-JP" altLang="en-US" sz="3600" dirty="0"/>
              <a:t>多様体 </a:t>
            </a:r>
            <a:r>
              <a:rPr kumimoji="1" lang="en-US" altLang="ja-JP" sz="3600" dirty="0"/>
              <a:t>(manifold)</a:t>
            </a:r>
          </a:p>
        </p:txBody>
      </p:sp>
      <p:sp>
        <p:nvSpPr>
          <p:cNvPr id="5" name="テキスト ボックス 4">
            <a:extLst>
              <a:ext uri="{FF2B5EF4-FFF2-40B4-BE49-F238E27FC236}">
                <a16:creationId xmlns:a16="http://schemas.microsoft.com/office/drawing/2014/main" id="{996813AC-348A-4DC1-B6AF-75488DB0A4B9}"/>
              </a:ext>
            </a:extLst>
          </p:cNvPr>
          <p:cNvSpPr txBox="1"/>
          <p:nvPr/>
        </p:nvSpPr>
        <p:spPr>
          <a:xfrm>
            <a:off x="2746586" y="946444"/>
            <a:ext cx="5315879" cy="468013"/>
          </a:xfrm>
          <a:prstGeom prst="rect">
            <a:avLst/>
          </a:prstGeom>
          <a:noFill/>
        </p:spPr>
        <p:txBody>
          <a:bodyPr wrap="none" rtlCol="0">
            <a:spAutoFit/>
          </a:bodyPr>
          <a:lstStyle/>
          <a:p>
            <a:pPr>
              <a:lnSpc>
                <a:spcPct val="150000"/>
              </a:lnSpc>
            </a:pPr>
            <a:r>
              <a:rPr kumimoji="1" lang="ja-JP" altLang="en-US" dirty="0"/>
              <a:t>～ 局所的にユークリッド空間とみなせる位相空間</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FFE43873-19D8-41CD-A3C0-8DFAE89EAFA2}"/>
                  </a:ext>
                </a:extLst>
              </p:cNvPr>
              <p:cNvSpPr txBox="1"/>
              <p:nvPr/>
            </p:nvSpPr>
            <p:spPr>
              <a:xfrm>
                <a:off x="1270000" y="1523023"/>
                <a:ext cx="6644640" cy="4006033"/>
              </a:xfrm>
              <a:prstGeom prst="rect">
                <a:avLst/>
              </a:prstGeom>
              <a:noFill/>
            </p:spPr>
            <p:txBody>
              <a:bodyPr wrap="square" rtlCol="0">
                <a:spAutoFit/>
              </a:bodyPr>
              <a:lstStyle/>
              <a:p>
                <a:pPr>
                  <a:lnSpc>
                    <a:spcPct val="150000"/>
                  </a:lnSpc>
                </a:pPr>
                <a:r>
                  <a:rPr kumimoji="1" lang="en-US" altLang="ja-JP" sz="2400" dirty="0"/>
                  <a:t>Def.</a:t>
                </a:r>
                <a:r>
                  <a:rPr kumimoji="1" lang="ja-JP" altLang="en-US" sz="2400" dirty="0"/>
                  <a:t>  </a:t>
                </a:r>
                <a14:m>
                  <m:oMath xmlns:m="http://schemas.openxmlformats.org/officeDocument/2006/math">
                    <m:r>
                      <a:rPr kumimoji="1" lang="en-US" altLang="ja-JP" sz="2400" b="0" i="1" smtClean="0">
                        <a:latin typeface="Cambria Math" panose="02040503050406030204" pitchFamily="18" charset="0"/>
                      </a:rPr>
                      <m:t>𝑛</m:t>
                    </m:r>
                  </m:oMath>
                </a14:m>
                <a:r>
                  <a:rPr kumimoji="1" lang="ja-JP" altLang="en-US" sz="2400" dirty="0"/>
                  <a:t>次元多様体</a:t>
                </a:r>
                <a14:m>
                  <m:oMath xmlns:m="http://schemas.openxmlformats.org/officeDocument/2006/math">
                    <m:r>
                      <a:rPr kumimoji="1" lang="en-US" altLang="ja-JP" sz="2400" i="1">
                        <a:latin typeface="Cambria Math" panose="02040503050406030204" pitchFamily="18" charset="0"/>
                      </a:rPr>
                      <m:t>𝑀</m:t>
                    </m:r>
                  </m:oMath>
                </a14:m>
                <a:r>
                  <a:rPr kumimoji="1" lang="ja-JP" altLang="en-US" sz="2400" b="0" dirty="0"/>
                  <a:t>　　</a:t>
                </a:r>
                <a:endParaRPr kumimoji="1" lang="en-US" altLang="ja-JP" sz="2400" b="0" dirty="0"/>
              </a:p>
              <a:p>
                <a:pPr>
                  <a:lnSpc>
                    <a:spcPct val="150000"/>
                  </a:lnSpc>
                </a:pPr>
                <a14:m>
                  <m:oMath xmlns:m="http://schemas.openxmlformats.org/officeDocument/2006/math">
                    <m:r>
                      <a:rPr kumimoji="1" lang="en-US" altLang="ja-JP" sz="2400" i="1" smtClean="0">
                        <a:latin typeface="Cambria Math" panose="02040503050406030204" pitchFamily="18" charset="0"/>
                        <a:ea typeface="Cambria Math" panose="02040503050406030204" pitchFamily="18" charset="0"/>
                      </a:rPr>
                      <m:t>⇔</m:t>
                    </m:r>
                    <m:r>
                      <a:rPr kumimoji="1" lang="en-US" altLang="ja-JP" sz="2400" i="1">
                        <a:latin typeface="Cambria Math" panose="02040503050406030204" pitchFamily="18" charset="0"/>
                      </a:rPr>
                      <m:t>𝑀</m:t>
                    </m:r>
                    <m:r>
                      <a:rPr kumimoji="1" lang="ja-JP" altLang="en-US" sz="2400" i="1" smtClean="0">
                        <a:latin typeface="Cambria Math" panose="02040503050406030204" pitchFamily="18" charset="0"/>
                      </a:rPr>
                      <m:t>は</m:t>
                    </m:r>
                  </m:oMath>
                </a14:m>
                <a:r>
                  <a:rPr kumimoji="1" lang="ja-JP" altLang="en-US" sz="2400" dirty="0"/>
                  <a:t>ハウスドルフ位相空間</a:t>
                </a:r>
                <a:endParaRPr kumimoji="1" lang="en-US" altLang="ja-JP" sz="2400" dirty="0"/>
              </a:p>
              <a:p>
                <a:pPr>
                  <a:lnSpc>
                    <a:spcPct val="150000"/>
                  </a:lnSpc>
                </a:pPr>
                <a:r>
                  <a:rPr kumimoji="1" lang="ja-JP" altLang="en-US" sz="2400" dirty="0"/>
                  <a:t>　</a:t>
                </a:r>
                <a14:m>
                  <m:oMath xmlns:m="http://schemas.openxmlformats.org/officeDocument/2006/math">
                    <m:r>
                      <a:rPr kumimoji="1" lang="ja-JP" altLang="en-US" sz="240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d>
                          <m:dPr>
                            <m:begChr m:val="{"/>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𝑈</m:t>
                                </m:r>
                              </m:e>
                              <m:sub>
                                <m:r>
                                  <a:rPr kumimoji="1" lang="ja-JP" altLang="en-US" sz="2400" b="0" i="1" smtClean="0">
                                    <a:latin typeface="Cambria Math" panose="02040503050406030204" pitchFamily="18" charset="0"/>
                                  </a:rPr>
                                  <m:t>𝜅</m:t>
                                </m:r>
                              </m:sub>
                            </m:sSub>
                          </m:e>
                        </m:d>
                      </m:e>
                      <m:sub>
                        <m:r>
                          <a:rPr kumimoji="1" lang="ja-JP" altLang="en-US" sz="2400" b="0" i="1" smtClean="0">
                            <a:latin typeface="Cambria Math" panose="02040503050406030204" pitchFamily="18" charset="0"/>
                          </a:rPr>
                          <m:t>𝜅</m:t>
                        </m:r>
                        <m:r>
                          <a:rPr kumimoji="1" lang="ja-JP" altLang="en-US" sz="2400" b="0" i="1" smtClean="0">
                            <a:latin typeface="Cambria Math" panose="02040503050406030204" pitchFamily="18" charset="0"/>
                          </a:rPr>
                          <m:t>∈</m:t>
                        </m:r>
                        <m:r>
                          <m:rPr>
                            <m:sty m:val="p"/>
                          </m:rPr>
                          <a:rPr kumimoji="1" lang="el-GR" altLang="ja-JP" sz="2400" b="0" i="1" smtClean="0">
                            <a:latin typeface="Cambria Math" panose="02040503050406030204" pitchFamily="18" charset="0"/>
                            <a:ea typeface="Cambria Math" panose="02040503050406030204" pitchFamily="18" charset="0"/>
                          </a:rPr>
                          <m:t>Λ</m:t>
                        </m:r>
                      </m:sub>
                    </m:sSub>
                  </m:oMath>
                </a14:m>
                <a:r>
                  <a:rPr kumimoji="1" lang="en-US" altLang="ja-JP" sz="2400" dirty="0"/>
                  <a:t>: </a:t>
                </a:r>
                <a14:m>
                  <m:oMath xmlns:m="http://schemas.openxmlformats.org/officeDocument/2006/math">
                    <m:r>
                      <a:rPr kumimoji="1" lang="en-US" altLang="ja-JP" sz="2400" i="1">
                        <a:latin typeface="Cambria Math" panose="02040503050406030204" pitchFamily="18" charset="0"/>
                      </a:rPr>
                      <m:t>𝑀</m:t>
                    </m:r>
                    <m:r>
                      <a:rPr kumimoji="1" lang="ja-JP" altLang="en-US" sz="2400" i="1" smtClean="0">
                        <a:latin typeface="Cambria Math" panose="02040503050406030204" pitchFamily="18" charset="0"/>
                      </a:rPr>
                      <m:t>の</m:t>
                    </m:r>
                  </m:oMath>
                </a14:m>
                <a:r>
                  <a:rPr kumimoji="1" lang="ja-JP" altLang="en-US" sz="2400" dirty="0"/>
                  <a:t>開集合の族，</a:t>
                </a:r>
                <a14:m>
                  <m:oMath xmlns:m="http://schemas.openxmlformats.org/officeDocument/2006/math">
                    <m:r>
                      <a:rPr kumimoji="1" lang="ja-JP" altLang="en-US" sz="240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ja-JP" altLang="en-US" sz="2400" b="0" i="1" smtClean="0">
                            <a:latin typeface="Cambria Math" panose="02040503050406030204" pitchFamily="18" charset="0"/>
                          </a:rPr>
                          <m:t>𝜑</m:t>
                        </m:r>
                      </m:e>
                      <m:sub>
                        <m:r>
                          <a:rPr kumimoji="1" lang="ja-JP" altLang="en-US" sz="2400" i="1" smtClean="0">
                            <a:latin typeface="Cambria Math" panose="02040503050406030204" pitchFamily="18" charset="0"/>
                          </a:rPr>
                          <m:t>𝜅</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𝑈</m:t>
                        </m:r>
                      </m:e>
                      <m:sub>
                        <m:r>
                          <a:rPr kumimoji="1" lang="ja-JP" altLang="en-US" sz="2400" b="0" i="1" smtClean="0">
                            <a:latin typeface="Cambria Math" panose="02040503050406030204" pitchFamily="18" charset="0"/>
                          </a:rPr>
                          <m:t>𝜅</m:t>
                        </m:r>
                      </m:sub>
                    </m:sSub>
                    <m:r>
                      <a:rPr kumimoji="1" lang="en-US" altLang="ja-JP" sz="2400" b="0" i="1" smtClean="0">
                        <a:latin typeface="Cambria Math" panose="02040503050406030204" pitchFamily="18" charset="0"/>
                        <a:ea typeface="Cambria Math" panose="02040503050406030204" pitchFamily="18" charset="0"/>
                      </a:rPr>
                      <m:t>→</m:t>
                    </m:r>
                    <m:sSup>
                      <m:sSupPr>
                        <m:ctrlPr>
                          <a:rPr kumimoji="1" lang="en-US" altLang="ja-JP" sz="2400" b="0" i="1" smtClean="0">
                            <a:latin typeface="Cambria Math" panose="02040503050406030204" pitchFamily="18" charset="0"/>
                            <a:ea typeface="Cambria Math" panose="02040503050406030204" pitchFamily="18" charset="0"/>
                          </a:rPr>
                        </m:ctrlPr>
                      </m:sSupPr>
                      <m:e>
                        <m:r>
                          <a:rPr kumimoji="1" lang="en-US" altLang="ja-JP" sz="2400" b="0" i="1" smtClean="0">
                            <a:latin typeface="Cambria Math" panose="02040503050406030204" pitchFamily="18" charset="0"/>
                            <a:ea typeface="Cambria Math" panose="02040503050406030204" pitchFamily="18" charset="0"/>
                          </a:rPr>
                          <m:t>ℝ</m:t>
                        </m:r>
                      </m:e>
                      <m:sup>
                        <m:r>
                          <a:rPr kumimoji="1" lang="en-US" altLang="ja-JP" sz="2400" b="0" i="1" smtClean="0">
                            <a:latin typeface="Cambria Math" panose="02040503050406030204" pitchFamily="18" charset="0"/>
                            <a:ea typeface="Cambria Math" panose="02040503050406030204" pitchFamily="18" charset="0"/>
                          </a:rPr>
                          <m:t>𝑛</m:t>
                        </m:r>
                      </m:sup>
                    </m:sSup>
                  </m:oMath>
                </a14:m>
                <a:endParaRPr kumimoji="1" lang="en-US" altLang="ja-JP" sz="2400" dirty="0"/>
              </a:p>
              <a:p>
                <a:pPr marL="971550" lvl="1" indent="-514350">
                  <a:lnSpc>
                    <a:spcPct val="150000"/>
                  </a:lnSpc>
                  <a:buFont typeface="+mj-lt"/>
                  <a:buAutoNum type="romanLcPeriod"/>
                </a:pPr>
                <a:r>
                  <a:rPr kumimoji="1" lang="en-US" altLang="ja-JP" sz="2400" b="0" dirty="0"/>
                  <a:t> </a:t>
                </a:r>
                <a14:m>
                  <m:oMath xmlns:m="http://schemas.openxmlformats.org/officeDocument/2006/math">
                    <m:r>
                      <a:rPr kumimoji="1" lang="en-US" altLang="ja-JP" sz="2400" b="0" i="1" smtClean="0">
                        <a:latin typeface="Cambria Math" panose="02040503050406030204" pitchFamily="18" charset="0"/>
                      </a:rPr>
                      <m:t>𝑀</m:t>
                    </m:r>
                    <m:r>
                      <a:rPr kumimoji="1" lang="en-US" altLang="ja-JP" sz="2400" b="0" i="1" smtClean="0">
                        <a:latin typeface="Cambria Math" panose="02040503050406030204" pitchFamily="18" charset="0"/>
                      </a:rPr>
                      <m:t>=</m:t>
                    </m:r>
                    <m:nary>
                      <m:naryPr>
                        <m:chr m:val="⋃"/>
                        <m:limLoc m:val="subSup"/>
                        <m:supHide m:val="on"/>
                        <m:ctrlPr>
                          <a:rPr kumimoji="1" lang="en-US" altLang="ja-JP" sz="2400" b="0" i="1" smtClean="0">
                            <a:latin typeface="Cambria Math" panose="02040503050406030204" pitchFamily="18" charset="0"/>
                          </a:rPr>
                        </m:ctrlPr>
                      </m:naryPr>
                      <m:sub>
                        <m:r>
                          <m:rPr>
                            <m:brk m:alnAt="9"/>
                          </m:rPr>
                          <a:rPr kumimoji="1" lang="ja-JP" altLang="en-US" sz="2400" b="0" i="1" smtClean="0">
                            <a:latin typeface="Cambria Math" panose="02040503050406030204" pitchFamily="18" charset="0"/>
                          </a:rPr>
                          <m:t>𝜅</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𝑈</m:t>
                            </m:r>
                          </m:e>
                          <m:sub>
                            <m:r>
                              <a:rPr kumimoji="1" lang="ja-JP" altLang="en-US" sz="2400" b="0" i="1" smtClean="0">
                                <a:latin typeface="Cambria Math" panose="02040503050406030204" pitchFamily="18" charset="0"/>
                              </a:rPr>
                              <m:t>𝜅</m:t>
                            </m:r>
                          </m:sub>
                        </m:sSub>
                      </m:e>
                    </m:nary>
                  </m:oMath>
                </a14:m>
                <a:endParaRPr kumimoji="1" lang="en-US" altLang="ja-JP" sz="2400" dirty="0"/>
              </a:p>
              <a:p>
                <a:pPr marL="971550" lvl="1" indent="-514350">
                  <a:lnSpc>
                    <a:spcPct val="150000"/>
                  </a:lnSpc>
                  <a:buFont typeface="+mj-lt"/>
                  <a:buAutoNum type="romanLcPeriod"/>
                </a:pPr>
                <a:r>
                  <a:rPr kumimoji="1" lang="en-US" altLang="ja-JP" sz="2400" dirty="0"/>
                  <a:t> </a:t>
                </a:r>
                <a14:m>
                  <m:oMath xmlns:m="http://schemas.openxmlformats.org/officeDocument/2006/math">
                    <m:sSub>
                      <m:sSubPr>
                        <m:ctrlPr>
                          <a:rPr kumimoji="1" lang="en-US" altLang="ja-JP" sz="2400" i="1">
                            <a:latin typeface="Cambria Math" panose="02040503050406030204" pitchFamily="18" charset="0"/>
                          </a:rPr>
                        </m:ctrlPr>
                      </m:sSubPr>
                      <m:e>
                        <m:r>
                          <a:rPr kumimoji="1" lang="ja-JP" altLang="en-US" sz="2400" i="1" smtClean="0">
                            <a:latin typeface="Cambria Math" panose="02040503050406030204" pitchFamily="18" charset="0"/>
                          </a:rPr>
                          <m:t>𝜑</m:t>
                        </m:r>
                      </m:e>
                      <m:sub>
                        <m:r>
                          <a:rPr kumimoji="1" lang="ja-JP" altLang="en-US" sz="2400" i="1" smtClean="0">
                            <a:latin typeface="Cambria Math" panose="02040503050406030204" pitchFamily="18" charset="0"/>
                          </a:rPr>
                          <m:t>𝜅</m:t>
                        </m:r>
                      </m:sub>
                    </m:sSub>
                    <m:r>
                      <a:rPr kumimoji="1" lang="en-US" altLang="ja-JP" sz="2400" i="1">
                        <a:latin typeface="Cambria Math" panose="02040503050406030204" pitchFamily="18" charset="0"/>
                      </a:rPr>
                      <m:t>:</m:t>
                    </m:r>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𝑈</m:t>
                        </m:r>
                      </m:e>
                      <m:sub>
                        <m:r>
                          <a:rPr kumimoji="1" lang="ja-JP" altLang="en-US" sz="2400" i="1" smtClean="0">
                            <a:latin typeface="Cambria Math" panose="02040503050406030204" pitchFamily="18" charset="0"/>
                          </a:rPr>
                          <m:t>𝜅</m:t>
                        </m:r>
                      </m:sub>
                    </m:sSub>
                    <m:r>
                      <a:rPr kumimoji="1" lang="en-US" altLang="ja-JP" sz="2400" i="1">
                        <a:latin typeface="Cambria Math" panose="02040503050406030204" pitchFamily="18" charset="0"/>
                        <a:ea typeface="Cambria Math" panose="02040503050406030204" pitchFamily="18" charset="0"/>
                      </a:rPr>
                      <m:t>→</m:t>
                    </m:r>
                    <m:sSub>
                      <m:sSubPr>
                        <m:ctrlPr>
                          <a:rPr kumimoji="1" lang="en-US" altLang="ja-JP" sz="2400" i="1">
                            <a:latin typeface="Cambria Math" panose="02040503050406030204" pitchFamily="18" charset="0"/>
                          </a:rPr>
                        </m:ctrlPr>
                      </m:sSubPr>
                      <m:e>
                        <m:r>
                          <a:rPr kumimoji="1" lang="ja-JP" altLang="en-US" sz="2400" i="1" smtClean="0">
                            <a:latin typeface="Cambria Math" panose="02040503050406030204" pitchFamily="18" charset="0"/>
                          </a:rPr>
                          <m:t>𝜑</m:t>
                        </m:r>
                      </m:e>
                      <m:sub>
                        <m:r>
                          <a:rPr kumimoji="1" lang="ja-JP" altLang="en-US" sz="2400" i="1" smtClean="0">
                            <a:latin typeface="Cambria Math" panose="02040503050406030204" pitchFamily="18" charset="0"/>
                          </a:rPr>
                          <m:t>𝜅</m:t>
                        </m:r>
                      </m:sub>
                    </m:sSub>
                    <m:r>
                      <a:rPr kumimoji="1" lang="en-US" altLang="ja-JP" sz="2400" b="0" i="0" smtClean="0">
                        <a:latin typeface="Cambria Math" panose="02040503050406030204" pitchFamily="18" charset="0"/>
                      </a:rPr>
                      <m:t>(</m:t>
                    </m:r>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𝑈</m:t>
                        </m:r>
                      </m:e>
                      <m:sub>
                        <m:r>
                          <a:rPr kumimoji="1" lang="ja-JP" altLang="en-US" sz="2400" i="1" smtClean="0">
                            <a:latin typeface="Cambria Math" panose="02040503050406030204" pitchFamily="18" charset="0"/>
                          </a:rPr>
                          <m:t>𝜅</m:t>
                        </m:r>
                      </m:sub>
                    </m:sSub>
                  </m:oMath>
                </a14:m>
                <a:r>
                  <a:rPr kumimoji="1" lang="en-US" altLang="ja-JP" sz="2400" dirty="0"/>
                  <a:t>)</a:t>
                </a:r>
                <a:r>
                  <a:rPr kumimoji="1" lang="ja-JP" altLang="en-US" sz="2400" dirty="0"/>
                  <a:t>は同相写像  </a:t>
                </a:r>
                <a14:m>
                  <m:oMath xmlns:m="http://schemas.openxmlformats.org/officeDocument/2006/math">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m:t>
                    </m:r>
                    <m:r>
                      <a:rPr kumimoji="1" lang="ja-JP" altLang="en-US" sz="2400" b="0" i="1" smtClean="0">
                        <a:latin typeface="Cambria Math" panose="02040503050406030204" pitchFamily="18" charset="0"/>
                        <a:ea typeface="Cambria Math" panose="02040503050406030204" pitchFamily="18" charset="0"/>
                      </a:rPr>
                      <m:t>𝜅</m:t>
                    </m:r>
                    <m:r>
                      <a:rPr kumimoji="1" lang="en-US" altLang="ja-JP" sz="2400" b="0" i="1" smtClean="0">
                        <a:latin typeface="Cambria Math" panose="02040503050406030204" pitchFamily="18" charset="0"/>
                        <a:ea typeface="Cambria Math" panose="02040503050406030204" pitchFamily="18" charset="0"/>
                      </a:rPr>
                      <m:t>)</m:t>
                    </m:r>
                  </m:oMath>
                </a14:m>
                <a:endParaRPr kumimoji="1" lang="en-US" altLang="ja-JP" sz="2400" dirty="0"/>
              </a:p>
              <a:p>
                <a:pPr marL="971550" lvl="1" indent="-514350">
                  <a:lnSpc>
                    <a:spcPct val="150000"/>
                  </a:lnSpc>
                  <a:buFont typeface="+mj-lt"/>
                  <a:buAutoNum type="romanLcPeriod"/>
                </a:pPr>
                <a:r>
                  <a:rPr kumimoji="1" lang="en-US" altLang="ja-JP" sz="2400" dirty="0"/>
                  <a:t> </a:t>
                </a:r>
                <a14:m>
                  <m:oMath xmlns:m="http://schemas.openxmlformats.org/officeDocument/2006/math">
                    <m:sSub>
                      <m:sSubPr>
                        <m:ctrlPr>
                          <a:rPr kumimoji="1" lang="en-US" altLang="ja-JP" sz="2400" i="1">
                            <a:latin typeface="Cambria Math" panose="02040503050406030204" pitchFamily="18" charset="0"/>
                          </a:rPr>
                        </m:ctrlPr>
                      </m:sSubPr>
                      <m:e>
                        <m:r>
                          <a:rPr kumimoji="1" lang="ja-JP" altLang="en-US" sz="2400" i="1" smtClean="0">
                            <a:latin typeface="Cambria Math" panose="02040503050406030204" pitchFamily="18" charset="0"/>
                          </a:rPr>
                          <m:t>𝜑</m:t>
                        </m:r>
                      </m:e>
                      <m:sub>
                        <m:r>
                          <a:rPr kumimoji="1" lang="ja-JP" altLang="en-US" sz="2400" i="1" smtClean="0">
                            <a:latin typeface="Cambria Math" panose="02040503050406030204" pitchFamily="18" charset="0"/>
                          </a:rPr>
                          <m:t>𝜅</m:t>
                        </m:r>
                        <m:r>
                          <a:rPr kumimoji="1" lang="en-US" altLang="ja-JP" sz="2400" b="0" i="1" smtClean="0">
                            <a:latin typeface="Cambria Math" panose="02040503050406030204" pitchFamily="18" charset="0"/>
                          </a:rPr>
                          <m:t>′</m:t>
                        </m:r>
                      </m:sub>
                    </m:sSub>
                    <m:r>
                      <a:rPr kumimoji="1" lang="ja-JP" altLang="en-US" sz="2400" i="1" smtClean="0">
                        <a:latin typeface="Cambria Math" panose="02040503050406030204" pitchFamily="18" charset="0"/>
                      </a:rPr>
                      <m:t>∘</m:t>
                    </m:r>
                    <m:sSubSup>
                      <m:sSubSupPr>
                        <m:ctrlPr>
                          <a:rPr kumimoji="1" lang="en-US" altLang="ja-JP" sz="2400" b="0" i="1" smtClean="0">
                            <a:latin typeface="Cambria Math" panose="02040503050406030204" pitchFamily="18" charset="0"/>
                          </a:rPr>
                        </m:ctrlPr>
                      </m:sSubSupPr>
                      <m:e>
                        <m:r>
                          <a:rPr kumimoji="1" lang="ja-JP" altLang="en-US" sz="2400" b="0" i="1" smtClean="0">
                            <a:latin typeface="Cambria Math" panose="02040503050406030204" pitchFamily="18" charset="0"/>
                          </a:rPr>
                          <m:t>𝜑</m:t>
                        </m:r>
                      </m:e>
                      <m:sub>
                        <m:r>
                          <a:rPr kumimoji="1" lang="ja-JP" altLang="en-US" sz="2400" i="1">
                            <a:latin typeface="Cambria Math" panose="02040503050406030204" pitchFamily="18" charset="0"/>
                          </a:rPr>
                          <m:t>𝜅</m:t>
                        </m:r>
                      </m:sub>
                      <m:sup>
                        <m:r>
                          <a:rPr kumimoji="1" lang="en-US" altLang="ja-JP" sz="2400" b="0" i="1" smtClean="0">
                            <a:latin typeface="Cambria Math" panose="02040503050406030204" pitchFamily="18" charset="0"/>
                          </a:rPr>
                          <m:t>−1</m:t>
                        </m:r>
                      </m:sup>
                    </m:sSubSup>
                    <m:r>
                      <a:rPr kumimoji="1" lang="en-US" altLang="ja-JP" sz="2400" b="0" i="1" smtClean="0">
                        <a:latin typeface="Cambria Math" panose="02040503050406030204" pitchFamily="18" charset="0"/>
                      </a:rPr>
                      <m:t>:</m:t>
                    </m:r>
                    <m:sSub>
                      <m:sSubPr>
                        <m:ctrlPr>
                          <a:rPr kumimoji="1" lang="en-US" altLang="ja-JP" sz="2400" i="1">
                            <a:latin typeface="Cambria Math" panose="02040503050406030204" pitchFamily="18" charset="0"/>
                          </a:rPr>
                        </m:ctrlPr>
                      </m:sSubPr>
                      <m:e>
                        <m:r>
                          <a:rPr kumimoji="1" lang="ja-JP" altLang="en-US" sz="2400" i="1" smtClean="0">
                            <a:latin typeface="Cambria Math" panose="02040503050406030204" pitchFamily="18" charset="0"/>
                          </a:rPr>
                          <m:t>𝜑</m:t>
                        </m:r>
                      </m:e>
                      <m:sub>
                        <m:r>
                          <a:rPr kumimoji="1" lang="ja-JP" altLang="en-US" sz="2400" i="1">
                            <a:latin typeface="Cambria Math" panose="02040503050406030204" pitchFamily="18" charset="0"/>
                          </a:rPr>
                          <m:t>𝜅</m:t>
                        </m:r>
                      </m:sub>
                    </m:sSub>
                    <m:r>
                      <a:rPr kumimoji="1" lang="en-US" altLang="ja-JP" sz="2400" b="0" i="1" smtClean="0">
                        <a:latin typeface="Cambria Math" panose="02040503050406030204" pitchFamily="18" charset="0"/>
                      </a:rPr>
                      <m:t>(</m:t>
                    </m:r>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𝑈</m:t>
                        </m:r>
                      </m:e>
                      <m:sub>
                        <m:r>
                          <a:rPr kumimoji="1" lang="ja-JP" altLang="en-US" sz="2400" i="1">
                            <a:latin typeface="Cambria Math" panose="02040503050406030204" pitchFamily="18" charset="0"/>
                          </a:rPr>
                          <m:t>𝜅</m:t>
                        </m:r>
                      </m:sub>
                    </m:sSub>
                    <m:r>
                      <a:rPr kumimoji="1" lang="ja-JP" altLang="en-US" sz="2400" i="1" smtClean="0">
                        <a:latin typeface="Cambria Math" panose="02040503050406030204" pitchFamily="18" charset="0"/>
                      </a:rPr>
                      <m:t>∩</m:t>
                    </m:r>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𝑈</m:t>
                        </m:r>
                      </m:e>
                      <m:sub>
                        <m:r>
                          <a:rPr kumimoji="1" lang="ja-JP" altLang="en-US" sz="2400" i="1">
                            <a:latin typeface="Cambria Math" panose="02040503050406030204" pitchFamily="18" charset="0"/>
                          </a:rPr>
                          <m:t>𝜅</m:t>
                        </m:r>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r>
                      <a:rPr kumimoji="1" lang="en-US" altLang="ja-JP" sz="2400" i="1">
                        <a:latin typeface="Cambria Math" panose="02040503050406030204" pitchFamily="18" charset="0"/>
                        <a:ea typeface="Cambria Math" panose="02040503050406030204" pitchFamily="18" charset="0"/>
                      </a:rPr>
                      <m:t>→</m:t>
                    </m:r>
                    <m:sSub>
                      <m:sSubPr>
                        <m:ctrlPr>
                          <a:rPr kumimoji="1" lang="en-US" altLang="ja-JP" sz="2400" i="1">
                            <a:latin typeface="Cambria Math" panose="02040503050406030204" pitchFamily="18" charset="0"/>
                          </a:rPr>
                        </m:ctrlPr>
                      </m:sSubPr>
                      <m:e>
                        <m:r>
                          <a:rPr kumimoji="1" lang="ja-JP" altLang="en-US" sz="2400" i="1" smtClean="0">
                            <a:latin typeface="Cambria Math" panose="02040503050406030204" pitchFamily="18" charset="0"/>
                          </a:rPr>
                          <m:t>𝜑</m:t>
                        </m:r>
                      </m:e>
                      <m:sub>
                        <m:r>
                          <a:rPr kumimoji="1" lang="ja-JP" altLang="en-US" sz="2400" i="1">
                            <a:latin typeface="Cambria Math" panose="02040503050406030204" pitchFamily="18" charset="0"/>
                          </a:rPr>
                          <m:t>𝜅</m:t>
                        </m:r>
                        <m:r>
                          <a:rPr kumimoji="1" lang="en-US" altLang="ja-JP" sz="2400" b="0" i="1" smtClean="0">
                            <a:latin typeface="Cambria Math" panose="02040503050406030204" pitchFamily="18" charset="0"/>
                          </a:rPr>
                          <m:t>′</m:t>
                        </m:r>
                      </m:sub>
                    </m:sSub>
                    <m:r>
                      <a:rPr kumimoji="1" lang="en-US" altLang="ja-JP" sz="2400" i="1">
                        <a:latin typeface="Cambria Math" panose="02040503050406030204" pitchFamily="18" charset="0"/>
                      </a:rPr>
                      <m:t>(</m:t>
                    </m:r>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𝑈</m:t>
                        </m:r>
                      </m:e>
                      <m:sub>
                        <m:r>
                          <a:rPr kumimoji="1" lang="ja-JP" altLang="en-US" sz="2400" i="1">
                            <a:latin typeface="Cambria Math" panose="02040503050406030204" pitchFamily="18" charset="0"/>
                          </a:rPr>
                          <m:t>𝜅</m:t>
                        </m:r>
                      </m:sub>
                    </m:sSub>
                    <m:r>
                      <a:rPr kumimoji="1" lang="ja-JP" altLang="en-US" sz="2400" i="1">
                        <a:latin typeface="Cambria Math" panose="02040503050406030204" pitchFamily="18" charset="0"/>
                      </a:rPr>
                      <m:t>∩</m:t>
                    </m:r>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𝑈</m:t>
                        </m:r>
                      </m:e>
                      <m:sub>
                        <m:r>
                          <a:rPr kumimoji="1" lang="ja-JP" altLang="en-US" sz="2400" i="1">
                            <a:latin typeface="Cambria Math" panose="02040503050406030204" pitchFamily="18" charset="0"/>
                          </a:rPr>
                          <m:t>𝜅</m:t>
                        </m:r>
                        <m:r>
                          <a:rPr kumimoji="1" lang="en-US" altLang="ja-JP" sz="2400" i="1">
                            <a:latin typeface="Cambria Math" panose="02040503050406030204" pitchFamily="18" charset="0"/>
                          </a:rPr>
                          <m:t>′</m:t>
                        </m:r>
                      </m:sub>
                    </m:sSub>
                    <m:r>
                      <a:rPr kumimoji="1" lang="en-US" altLang="ja-JP" sz="2400" i="1">
                        <a:latin typeface="Cambria Math" panose="02040503050406030204" pitchFamily="18" charset="0"/>
                      </a:rPr>
                      <m:t>)</m:t>
                    </m:r>
                  </m:oMath>
                </a14:m>
                <a:endParaRPr kumimoji="1" lang="en-US" altLang="ja-JP" sz="2400" dirty="0"/>
              </a:p>
              <a:p>
                <a:pPr lvl="1">
                  <a:lnSpc>
                    <a:spcPct val="150000"/>
                  </a:lnSpc>
                </a:pPr>
                <a:r>
                  <a:rPr kumimoji="1" lang="ja-JP" altLang="en-US" sz="2400" dirty="0"/>
                  <a:t>　　は十分滑らか  </a:t>
                </a:r>
                <a14:m>
                  <m:oMath xmlns:m="http://schemas.openxmlformats.org/officeDocument/2006/math">
                    <m:r>
                      <a:rPr kumimoji="1" lang="en-US" altLang="ja-JP" sz="2400" b="0" i="1" smtClean="0">
                        <a:latin typeface="Cambria Math" panose="02040503050406030204" pitchFamily="18" charset="0"/>
                      </a:rPr>
                      <m:t>(</m:t>
                    </m:r>
                    <m:r>
                      <a:rPr kumimoji="1" lang="en-US" altLang="ja-JP" sz="2400" i="1">
                        <a:latin typeface="Cambria Math" panose="02040503050406030204" pitchFamily="18" charset="0"/>
                        <a:ea typeface="Cambria Math" panose="02040503050406030204" pitchFamily="18" charset="0"/>
                      </a:rPr>
                      <m:t>∀</m:t>
                    </m:r>
                    <m:r>
                      <a:rPr kumimoji="1" lang="ja-JP" altLang="en-US" sz="2400" i="1">
                        <a:latin typeface="Cambria Math" panose="02040503050406030204" pitchFamily="18" charset="0"/>
                        <a:ea typeface="Cambria Math" panose="02040503050406030204" pitchFamily="18" charset="0"/>
                      </a:rPr>
                      <m:t>𝜅</m:t>
                    </m:r>
                    <m:r>
                      <a:rPr kumimoji="1" lang="en-US" altLang="ja-JP" sz="2400" b="0" i="1" smtClean="0">
                        <a:latin typeface="Cambria Math" panose="02040503050406030204" pitchFamily="18" charset="0"/>
                        <a:ea typeface="Cambria Math" panose="02040503050406030204" pitchFamily="18" charset="0"/>
                      </a:rPr>
                      <m:t>,</m:t>
                    </m:r>
                    <m:sSup>
                      <m:sSupPr>
                        <m:ctrlPr>
                          <a:rPr kumimoji="1" lang="en-US" altLang="ja-JP" sz="2400" b="0" i="1" smtClean="0">
                            <a:latin typeface="Cambria Math" panose="02040503050406030204" pitchFamily="18" charset="0"/>
                            <a:ea typeface="Cambria Math" panose="02040503050406030204" pitchFamily="18" charset="0"/>
                          </a:rPr>
                        </m:ctrlPr>
                      </m:sSupPr>
                      <m:e>
                        <m:r>
                          <a:rPr kumimoji="1" lang="ja-JP" altLang="en-US" sz="2400" i="1">
                            <a:latin typeface="Cambria Math" panose="02040503050406030204" pitchFamily="18" charset="0"/>
                            <a:ea typeface="Cambria Math" panose="02040503050406030204" pitchFamily="18" charset="0"/>
                          </a:rPr>
                          <m:t>𝜅</m:t>
                        </m:r>
                      </m:e>
                      <m:sup>
                        <m:r>
                          <a:rPr kumimoji="1" lang="en-US" altLang="ja-JP" sz="2400" b="0" i="1" smtClean="0">
                            <a:latin typeface="Cambria Math" panose="02040503050406030204" pitchFamily="18" charset="0"/>
                            <a:ea typeface="Cambria Math" panose="02040503050406030204" pitchFamily="18" charset="0"/>
                          </a:rPr>
                          <m:t>′</m:t>
                        </m:r>
                      </m:sup>
                    </m:sSup>
                    <m:r>
                      <a:rPr kumimoji="1" lang="en-US" altLang="ja-JP" sz="2400" b="0" i="1" smtClean="0">
                        <a:latin typeface="Cambria Math" panose="02040503050406030204" pitchFamily="18" charset="0"/>
                        <a:ea typeface="Cambria Math" panose="02040503050406030204" pitchFamily="18" charset="0"/>
                      </a:rPr>
                      <m:t>:</m:t>
                    </m:r>
                  </m:oMath>
                </a14:m>
                <a:r>
                  <a:rPr kumimoji="1" lang="en-US" altLang="ja-JP" sz="2400" dirty="0"/>
                  <a:t> </a:t>
                </a:r>
                <a14:m>
                  <m:oMath xmlns:m="http://schemas.openxmlformats.org/officeDocument/2006/math">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𝑈</m:t>
                        </m:r>
                      </m:e>
                      <m:sub>
                        <m:r>
                          <a:rPr kumimoji="1" lang="ja-JP" altLang="en-US" sz="2400" i="1">
                            <a:latin typeface="Cambria Math" panose="02040503050406030204" pitchFamily="18" charset="0"/>
                          </a:rPr>
                          <m:t>𝜅</m:t>
                        </m:r>
                      </m:sub>
                    </m:sSub>
                    <m:r>
                      <a:rPr kumimoji="1" lang="ja-JP" altLang="en-US" sz="2400" i="1">
                        <a:latin typeface="Cambria Math" panose="02040503050406030204" pitchFamily="18" charset="0"/>
                      </a:rPr>
                      <m:t>∩</m:t>
                    </m:r>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𝑈</m:t>
                        </m:r>
                      </m:e>
                      <m:sub>
                        <m:sSup>
                          <m:sSupPr>
                            <m:ctrlPr>
                              <a:rPr kumimoji="1" lang="en-US" altLang="ja-JP" sz="2400" i="1">
                                <a:latin typeface="Cambria Math" panose="02040503050406030204" pitchFamily="18" charset="0"/>
                              </a:rPr>
                            </m:ctrlPr>
                          </m:sSupPr>
                          <m:e>
                            <m:r>
                              <a:rPr kumimoji="1" lang="ja-JP" altLang="en-US" sz="2400" i="1">
                                <a:latin typeface="Cambria Math" panose="02040503050406030204" pitchFamily="18" charset="0"/>
                              </a:rPr>
                              <m:t>𝜅</m:t>
                            </m:r>
                          </m:e>
                          <m:sup>
                            <m:r>
                              <a:rPr kumimoji="1" lang="en-US" altLang="ja-JP" sz="2400" i="1">
                                <a:latin typeface="Cambria Math" panose="02040503050406030204" pitchFamily="18" charset="0"/>
                              </a:rPr>
                              <m:t>′</m:t>
                            </m:r>
                          </m:sup>
                        </m:sSup>
                      </m:sub>
                    </m:sSub>
                    <m:r>
                      <a:rPr kumimoji="1" lang="en-US" altLang="ja-JP" sz="2400" i="1" smtClean="0">
                        <a:latin typeface="Cambria Math" panose="02040503050406030204" pitchFamily="18" charset="0"/>
                        <a:ea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m:t>
                    </m:r>
                  </m:oMath>
                </a14:m>
                <a:endParaRPr kumimoji="1" lang="ja-JP" altLang="en-US" sz="2400" dirty="0"/>
              </a:p>
            </p:txBody>
          </p:sp>
        </mc:Choice>
        <mc:Fallback xmlns="">
          <p:sp>
            <p:nvSpPr>
              <p:cNvPr id="2" name="テキスト ボックス 1">
                <a:extLst>
                  <a:ext uri="{FF2B5EF4-FFF2-40B4-BE49-F238E27FC236}">
                    <a16:creationId xmlns:a16="http://schemas.microsoft.com/office/drawing/2014/main" id="{FFE43873-19D8-41CD-A3C0-8DFAE89EAFA2}"/>
                  </a:ext>
                </a:extLst>
              </p:cNvPr>
              <p:cNvSpPr txBox="1">
                <a:spLocks noRot="1" noChangeAspect="1" noMove="1" noResize="1" noEditPoints="1" noAdjustHandles="1" noChangeArrowheads="1" noChangeShapeType="1" noTextEdit="1"/>
              </p:cNvSpPr>
              <p:nvPr/>
            </p:nvSpPr>
            <p:spPr>
              <a:xfrm>
                <a:off x="1270000" y="1523023"/>
                <a:ext cx="6644640" cy="4006033"/>
              </a:xfrm>
              <a:prstGeom prst="rect">
                <a:avLst/>
              </a:prstGeom>
              <a:blipFill>
                <a:blip r:embed="rId2"/>
                <a:stretch>
                  <a:fillRect l="-1376" b="-457"/>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DB647865-DC85-4EBB-BD07-6CEE8039AF15}"/>
              </a:ext>
            </a:extLst>
          </p:cNvPr>
          <p:cNvSpPr txBox="1"/>
          <p:nvPr/>
        </p:nvSpPr>
        <p:spPr>
          <a:xfrm>
            <a:off x="1246346" y="6001174"/>
            <a:ext cx="6647974" cy="646331"/>
          </a:xfrm>
          <a:prstGeom prst="rect">
            <a:avLst/>
          </a:prstGeom>
          <a:noFill/>
        </p:spPr>
        <p:txBody>
          <a:bodyPr wrap="none" rtlCol="0">
            <a:spAutoFit/>
          </a:bodyPr>
          <a:lstStyle/>
          <a:p>
            <a:r>
              <a:rPr kumimoji="1" lang="ja-JP" altLang="en-US" dirty="0"/>
              <a:t>ハウスドルフ位相空間：</a:t>
            </a:r>
            <a:endParaRPr kumimoji="1" lang="en-US" altLang="ja-JP" dirty="0"/>
          </a:p>
          <a:p>
            <a:r>
              <a:rPr kumimoji="1" lang="ja-JP" altLang="en-US" dirty="0"/>
              <a:t>任意の異なる２点に対し交わらない開近傍が存在する位相空間</a:t>
            </a:r>
          </a:p>
        </p:txBody>
      </p:sp>
    </p:spTree>
    <p:extLst>
      <p:ext uri="{BB962C8B-B14F-4D97-AF65-F5344CB8AC3E}">
        <p14:creationId xmlns:p14="http://schemas.microsoft.com/office/powerpoint/2010/main" val="574458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楕円 1">
            <a:extLst>
              <a:ext uri="{FF2B5EF4-FFF2-40B4-BE49-F238E27FC236}">
                <a16:creationId xmlns:a16="http://schemas.microsoft.com/office/drawing/2014/main" id="{06BFFBC8-03B8-45E0-9E29-55B9934A9D08}"/>
              </a:ext>
            </a:extLst>
          </p:cNvPr>
          <p:cNvSpPr/>
          <p:nvPr/>
        </p:nvSpPr>
        <p:spPr>
          <a:xfrm>
            <a:off x="1280160" y="799252"/>
            <a:ext cx="3027680" cy="286512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 name="正方形/長方形 2">
                <a:extLst>
                  <a:ext uri="{FF2B5EF4-FFF2-40B4-BE49-F238E27FC236}">
                    <a16:creationId xmlns:a16="http://schemas.microsoft.com/office/drawing/2014/main" id="{E173892A-DF2F-4628-8529-E6D7518843E5}"/>
                  </a:ext>
                </a:extLst>
              </p:cNvPr>
              <p:cNvSpPr/>
              <p:nvPr/>
            </p:nvSpPr>
            <p:spPr>
              <a:xfrm>
                <a:off x="1280160" y="3402763"/>
                <a:ext cx="58137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sz="2800" i="1">
                          <a:latin typeface="Cambria Math" panose="02040503050406030204" pitchFamily="18" charset="0"/>
                        </a:rPr>
                        <m:t>𝑀</m:t>
                      </m:r>
                    </m:oMath>
                  </m:oMathPara>
                </a14:m>
                <a:endParaRPr lang="ja-JP" altLang="en-US" sz="2800" dirty="0"/>
              </a:p>
            </p:txBody>
          </p:sp>
        </mc:Choice>
        <mc:Fallback xmlns="">
          <p:sp>
            <p:nvSpPr>
              <p:cNvPr id="3" name="正方形/長方形 2">
                <a:extLst>
                  <a:ext uri="{FF2B5EF4-FFF2-40B4-BE49-F238E27FC236}">
                    <a16:creationId xmlns:a16="http://schemas.microsoft.com/office/drawing/2014/main" id="{E173892A-DF2F-4628-8529-E6D7518843E5}"/>
                  </a:ext>
                </a:extLst>
              </p:cNvPr>
              <p:cNvSpPr>
                <a:spLocks noRot="1" noChangeAspect="1" noMove="1" noResize="1" noEditPoints="1" noAdjustHandles="1" noChangeArrowheads="1" noChangeShapeType="1" noTextEdit="1"/>
              </p:cNvSpPr>
              <p:nvPr/>
            </p:nvSpPr>
            <p:spPr>
              <a:xfrm>
                <a:off x="1280160" y="3402763"/>
                <a:ext cx="581378" cy="523220"/>
              </a:xfrm>
              <a:prstGeom prst="rect">
                <a:avLst/>
              </a:prstGeom>
              <a:blipFill>
                <a:blip r:embed="rId2"/>
                <a:stretch>
                  <a:fillRect/>
                </a:stretch>
              </a:blipFill>
            </p:spPr>
            <p:txBody>
              <a:bodyPr/>
              <a:lstStyle/>
              <a:p>
                <a:r>
                  <a:rPr lang="ja-JP" altLang="en-US">
                    <a:noFill/>
                  </a:rPr>
                  <a:t> </a:t>
                </a:r>
              </a:p>
            </p:txBody>
          </p:sp>
        </mc:Fallback>
      </mc:AlternateContent>
      <p:sp>
        <p:nvSpPr>
          <p:cNvPr id="5" name="楕円 4">
            <a:extLst>
              <a:ext uri="{FF2B5EF4-FFF2-40B4-BE49-F238E27FC236}">
                <a16:creationId xmlns:a16="http://schemas.microsoft.com/office/drawing/2014/main" id="{9BF1D0E4-437C-4414-9D56-2A559075EB52}"/>
              </a:ext>
            </a:extLst>
          </p:cNvPr>
          <p:cNvSpPr/>
          <p:nvPr/>
        </p:nvSpPr>
        <p:spPr>
          <a:xfrm>
            <a:off x="2726266" y="1358052"/>
            <a:ext cx="1141307" cy="992295"/>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A8177892-B7A8-4277-9B1C-F14C0C102DEB}"/>
              </a:ext>
            </a:extLst>
          </p:cNvPr>
          <p:cNvSpPr/>
          <p:nvPr/>
        </p:nvSpPr>
        <p:spPr>
          <a:xfrm>
            <a:off x="2594186" y="1985005"/>
            <a:ext cx="1141307" cy="992295"/>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正方形/長方形 6">
                <a:extLst>
                  <a:ext uri="{FF2B5EF4-FFF2-40B4-BE49-F238E27FC236}">
                    <a16:creationId xmlns:a16="http://schemas.microsoft.com/office/drawing/2014/main" id="{D4C3C9C3-B4E9-4B17-B9CD-E67BCEAFB2BC}"/>
                  </a:ext>
                </a:extLst>
              </p:cNvPr>
              <p:cNvSpPr/>
              <p:nvPr/>
            </p:nvSpPr>
            <p:spPr>
              <a:xfrm>
                <a:off x="2968739" y="1429081"/>
                <a:ext cx="497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𝑈</m:t>
                          </m:r>
                        </m:e>
                        <m:sub>
                          <m:r>
                            <a:rPr kumimoji="1" lang="ja-JP" altLang="en-US" i="1">
                              <a:latin typeface="Cambria Math" panose="02040503050406030204" pitchFamily="18" charset="0"/>
                            </a:rPr>
                            <m:t>𝜅</m:t>
                          </m:r>
                        </m:sub>
                      </m:sSub>
                    </m:oMath>
                  </m:oMathPara>
                </a14:m>
                <a:endParaRPr lang="ja-JP" altLang="en-US" dirty="0"/>
              </a:p>
            </p:txBody>
          </p:sp>
        </mc:Choice>
        <mc:Fallback xmlns="">
          <p:sp>
            <p:nvSpPr>
              <p:cNvPr id="7" name="正方形/長方形 6">
                <a:extLst>
                  <a:ext uri="{FF2B5EF4-FFF2-40B4-BE49-F238E27FC236}">
                    <a16:creationId xmlns:a16="http://schemas.microsoft.com/office/drawing/2014/main" id="{D4C3C9C3-B4E9-4B17-B9CD-E67BCEAFB2BC}"/>
                  </a:ext>
                </a:extLst>
              </p:cNvPr>
              <p:cNvSpPr>
                <a:spLocks noRot="1" noChangeAspect="1" noMove="1" noResize="1" noEditPoints="1" noAdjustHandles="1" noChangeArrowheads="1" noChangeShapeType="1" noTextEdit="1"/>
              </p:cNvSpPr>
              <p:nvPr/>
            </p:nvSpPr>
            <p:spPr>
              <a:xfrm>
                <a:off x="2968739" y="1429081"/>
                <a:ext cx="497187" cy="36933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a:extLst>
                  <a:ext uri="{FF2B5EF4-FFF2-40B4-BE49-F238E27FC236}">
                    <a16:creationId xmlns:a16="http://schemas.microsoft.com/office/drawing/2014/main" id="{3A856848-1A2B-4C52-ABCD-60C25871D30F}"/>
                  </a:ext>
                </a:extLst>
              </p:cNvPr>
              <p:cNvSpPr/>
              <p:nvPr/>
            </p:nvSpPr>
            <p:spPr>
              <a:xfrm>
                <a:off x="2888833" y="2539815"/>
                <a:ext cx="59323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𝑈</m:t>
                          </m:r>
                        </m:e>
                        <m:sub>
                          <m:r>
                            <a:rPr kumimoji="1" lang="ja-JP" altLang="en-US" sz="2000" i="1">
                              <a:latin typeface="Cambria Math" panose="02040503050406030204" pitchFamily="18" charset="0"/>
                            </a:rPr>
                            <m:t>𝜅</m:t>
                          </m:r>
                          <m:r>
                            <a:rPr kumimoji="1" lang="en-US" altLang="ja-JP" sz="2000" i="1">
                              <a:latin typeface="Cambria Math" panose="02040503050406030204" pitchFamily="18" charset="0"/>
                            </a:rPr>
                            <m:t>′</m:t>
                          </m:r>
                        </m:sub>
                      </m:sSub>
                    </m:oMath>
                  </m:oMathPara>
                </a14:m>
                <a:endParaRPr lang="ja-JP" altLang="en-US" sz="2000" dirty="0"/>
              </a:p>
            </p:txBody>
          </p:sp>
        </mc:Choice>
        <mc:Fallback xmlns="">
          <p:sp>
            <p:nvSpPr>
              <p:cNvPr id="8" name="正方形/長方形 7">
                <a:extLst>
                  <a:ext uri="{FF2B5EF4-FFF2-40B4-BE49-F238E27FC236}">
                    <a16:creationId xmlns:a16="http://schemas.microsoft.com/office/drawing/2014/main" id="{3A856848-1A2B-4C52-ABCD-60C25871D30F}"/>
                  </a:ext>
                </a:extLst>
              </p:cNvPr>
              <p:cNvSpPr>
                <a:spLocks noRot="1" noChangeAspect="1" noMove="1" noResize="1" noEditPoints="1" noAdjustHandles="1" noChangeArrowheads="1" noChangeShapeType="1" noTextEdit="1"/>
              </p:cNvSpPr>
              <p:nvPr/>
            </p:nvSpPr>
            <p:spPr>
              <a:xfrm>
                <a:off x="2888833" y="2539815"/>
                <a:ext cx="593239" cy="400110"/>
              </a:xfrm>
              <a:prstGeom prst="rect">
                <a:avLst/>
              </a:prstGeom>
              <a:blipFill>
                <a:blip r:embed="rId4"/>
                <a:stretch>
                  <a:fillRect/>
                </a:stretch>
              </a:blipFill>
            </p:spPr>
            <p:txBody>
              <a:bodyPr/>
              <a:lstStyle/>
              <a:p>
                <a:r>
                  <a:rPr lang="ja-JP" altLang="en-US">
                    <a:noFill/>
                  </a:rPr>
                  <a:t> </a:t>
                </a:r>
              </a:p>
            </p:txBody>
          </p:sp>
        </mc:Fallback>
      </mc:AlternateContent>
      <p:sp>
        <p:nvSpPr>
          <p:cNvPr id="9" name="楕円 8">
            <a:extLst>
              <a:ext uri="{FF2B5EF4-FFF2-40B4-BE49-F238E27FC236}">
                <a16:creationId xmlns:a16="http://schemas.microsoft.com/office/drawing/2014/main" id="{08602A85-D18B-40A4-ACC7-D8DE6A48E2EE}"/>
              </a:ext>
            </a:extLst>
          </p:cNvPr>
          <p:cNvSpPr/>
          <p:nvPr/>
        </p:nvSpPr>
        <p:spPr>
          <a:xfrm>
            <a:off x="6285653" y="721663"/>
            <a:ext cx="1171787" cy="1076750"/>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AC441C9A-E6BB-4760-8D6A-1DCE32B8509C}"/>
              </a:ext>
            </a:extLst>
          </p:cNvPr>
          <p:cNvSpPr/>
          <p:nvPr/>
        </p:nvSpPr>
        <p:spPr>
          <a:xfrm>
            <a:off x="6268722" y="3610790"/>
            <a:ext cx="1141307" cy="992295"/>
          </a:xfrm>
          <a:prstGeom prst="ellipse">
            <a:avLst/>
          </a:prstGeom>
          <a:no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2C086FA4-018C-4700-A6B9-E928B3D572B1}"/>
              </a:ext>
            </a:extLst>
          </p:cNvPr>
          <p:cNvCxnSpPr>
            <a:cxnSpLocks/>
          </p:cNvCxnSpPr>
          <p:nvPr/>
        </p:nvCxnSpPr>
        <p:spPr>
          <a:xfrm flipV="1">
            <a:off x="6072292" y="304801"/>
            <a:ext cx="0" cy="165927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ED2A8ED4-42DF-4B82-B607-B1B1666B2D83}"/>
              </a:ext>
            </a:extLst>
          </p:cNvPr>
          <p:cNvCxnSpPr>
            <a:cxnSpLocks/>
          </p:cNvCxnSpPr>
          <p:nvPr/>
        </p:nvCxnSpPr>
        <p:spPr>
          <a:xfrm flipV="1">
            <a:off x="6072292" y="1964080"/>
            <a:ext cx="1659468" cy="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40F108D8-1C4A-4968-AAA8-881E3AE915EF}"/>
              </a:ext>
            </a:extLst>
          </p:cNvPr>
          <p:cNvCxnSpPr>
            <a:cxnSpLocks/>
          </p:cNvCxnSpPr>
          <p:nvPr/>
        </p:nvCxnSpPr>
        <p:spPr>
          <a:xfrm flipV="1">
            <a:off x="5974081" y="3278480"/>
            <a:ext cx="0" cy="161543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D5DD9C5C-7BE9-4106-832C-663B63CD9B8F}"/>
              </a:ext>
            </a:extLst>
          </p:cNvPr>
          <p:cNvCxnSpPr>
            <a:cxnSpLocks/>
          </p:cNvCxnSpPr>
          <p:nvPr/>
        </p:nvCxnSpPr>
        <p:spPr>
          <a:xfrm flipV="1">
            <a:off x="5984240" y="4893919"/>
            <a:ext cx="1659468" cy="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フリーフォーム: 図形 24">
            <a:extLst>
              <a:ext uri="{FF2B5EF4-FFF2-40B4-BE49-F238E27FC236}">
                <a16:creationId xmlns:a16="http://schemas.microsoft.com/office/drawing/2014/main" id="{C102375B-0FAC-4602-8E67-6AEB3035FFDF}"/>
              </a:ext>
            </a:extLst>
          </p:cNvPr>
          <p:cNvSpPr/>
          <p:nvPr/>
        </p:nvSpPr>
        <p:spPr>
          <a:xfrm>
            <a:off x="3948852" y="1291119"/>
            <a:ext cx="1910080" cy="348047"/>
          </a:xfrm>
          <a:custGeom>
            <a:avLst/>
            <a:gdLst>
              <a:gd name="connsiteX0" fmla="*/ 0 w 1910080"/>
              <a:gd name="connsiteY0" fmla="*/ 348047 h 348047"/>
              <a:gd name="connsiteX1" fmla="*/ 494453 w 1910080"/>
              <a:gd name="connsiteY1" fmla="*/ 158393 h 348047"/>
              <a:gd name="connsiteX2" fmla="*/ 1090507 w 1910080"/>
              <a:gd name="connsiteY2" fmla="*/ 29700 h 348047"/>
              <a:gd name="connsiteX3" fmla="*/ 1503680 w 1910080"/>
              <a:gd name="connsiteY3" fmla="*/ 2607 h 348047"/>
              <a:gd name="connsiteX4" fmla="*/ 1910080 w 1910080"/>
              <a:gd name="connsiteY4" fmla="*/ 2607 h 3480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0080" h="348047">
                <a:moveTo>
                  <a:pt x="0" y="348047"/>
                </a:moveTo>
                <a:cubicBezTo>
                  <a:pt x="156351" y="279749"/>
                  <a:pt x="312702" y="211451"/>
                  <a:pt x="494453" y="158393"/>
                </a:cubicBezTo>
                <a:cubicBezTo>
                  <a:pt x="676204" y="105335"/>
                  <a:pt x="922303" y="55664"/>
                  <a:pt x="1090507" y="29700"/>
                </a:cubicBezTo>
                <a:cubicBezTo>
                  <a:pt x="1258711" y="3736"/>
                  <a:pt x="1367085" y="7122"/>
                  <a:pt x="1503680" y="2607"/>
                </a:cubicBezTo>
                <a:cubicBezTo>
                  <a:pt x="1640276" y="-1909"/>
                  <a:pt x="1775178" y="349"/>
                  <a:pt x="1910080" y="2607"/>
                </a:cubicBezTo>
              </a:path>
            </a:pathLst>
          </a:custGeom>
          <a:noFill/>
          <a:ln w="22225">
            <a:solidFill>
              <a:schemeClr val="tx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フリーフォーム: 図形 25">
            <a:extLst>
              <a:ext uri="{FF2B5EF4-FFF2-40B4-BE49-F238E27FC236}">
                <a16:creationId xmlns:a16="http://schemas.microsoft.com/office/drawing/2014/main" id="{5A44E1E1-DE93-48EB-AC96-CD95F97ED7DF}"/>
              </a:ext>
            </a:extLst>
          </p:cNvPr>
          <p:cNvSpPr/>
          <p:nvPr/>
        </p:nvSpPr>
        <p:spPr>
          <a:xfrm>
            <a:off x="3732107" y="2790613"/>
            <a:ext cx="1943946" cy="1016000"/>
          </a:xfrm>
          <a:custGeom>
            <a:avLst/>
            <a:gdLst>
              <a:gd name="connsiteX0" fmla="*/ 0 w 1943946"/>
              <a:gd name="connsiteY0" fmla="*/ 0 h 1016000"/>
              <a:gd name="connsiteX1" fmla="*/ 501226 w 1943946"/>
              <a:gd name="connsiteY1" fmla="*/ 460587 h 1016000"/>
              <a:gd name="connsiteX2" fmla="*/ 1212426 w 1943946"/>
              <a:gd name="connsiteY2" fmla="*/ 907627 h 1016000"/>
              <a:gd name="connsiteX3" fmla="*/ 1943946 w 1943946"/>
              <a:gd name="connsiteY3" fmla="*/ 1016000 h 1016000"/>
            </a:gdLst>
            <a:ahLst/>
            <a:cxnLst>
              <a:cxn ang="0">
                <a:pos x="connsiteX0" y="connsiteY0"/>
              </a:cxn>
              <a:cxn ang="0">
                <a:pos x="connsiteX1" y="connsiteY1"/>
              </a:cxn>
              <a:cxn ang="0">
                <a:pos x="connsiteX2" y="connsiteY2"/>
              </a:cxn>
              <a:cxn ang="0">
                <a:pos x="connsiteX3" y="connsiteY3"/>
              </a:cxn>
            </a:cxnLst>
            <a:rect l="l" t="t" r="r" b="b"/>
            <a:pathLst>
              <a:path w="1943946" h="1016000">
                <a:moveTo>
                  <a:pt x="0" y="0"/>
                </a:moveTo>
                <a:cubicBezTo>
                  <a:pt x="149577" y="154658"/>
                  <a:pt x="299155" y="309316"/>
                  <a:pt x="501226" y="460587"/>
                </a:cubicBezTo>
                <a:cubicBezTo>
                  <a:pt x="703297" y="611858"/>
                  <a:pt x="971973" y="815058"/>
                  <a:pt x="1212426" y="907627"/>
                </a:cubicBezTo>
                <a:cubicBezTo>
                  <a:pt x="1452879" y="1000196"/>
                  <a:pt x="1698412" y="1008098"/>
                  <a:pt x="1943946" y="1016000"/>
                </a:cubicBezTo>
              </a:path>
            </a:pathLst>
          </a:custGeom>
          <a:noFill/>
          <a:ln w="22225">
            <a:solidFill>
              <a:schemeClr val="tx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7" name="正方形/長方形 26">
                <a:extLst>
                  <a:ext uri="{FF2B5EF4-FFF2-40B4-BE49-F238E27FC236}">
                    <a16:creationId xmlns:a16="http://schemas.microsoft.com/office/drawing/2014/main" id="{71BEE6BF-EA59-4E1E-8059-F7F0AE859A03}"/>
                  </a:ext>
                </a:extLst>
              </p:cNvPr>
              <p:cNvSpPr/>
              <p:nvPr/>
            </p:nvSpPr>
            <p:spPr>
              <a:xfrm>
                <a:off x="4690229" y="780018"/>
                <a:ext cx="60343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rPr>
                          </m:ctrlPr>
                        </m:sSubPr>
                        <m:e>
                          <m:r>
                            <a:rPr kumimoji="1" lang="ja-JP" altLang="en-US" sz="2400" i="1">
                              <a:latin typeface="Cambria Math" panose="02040503050406030204" pitchFamily="18" charset="0"/>
                            </a:rPr>
                            <m:t>𝜑</m:t>
                          </m:r>
                        </m:e>
                        <m:sub>
                          <m:r>
                            <a:rPr kumimoji="1" lang="ja-JP" altLang="en-US" sz="2400" i="1">
                              <a:latin typeface="Cambria Math" panose="02040503050406030204" pitchFamily="18" charset="0"/>
                            </a:rPr>
                            <m:t>𝜅</m:t>
                          </m:r>
                        </m:sub>
                      </m:sSub>
                    </m:oMath>
                  </m:oMathPara>
                </a14:m>
                <a:endParaRPr lang="ja-JP" altLang="en-US" sz="2400" dirty="0"/>
              </a:p>
            </p:txBody>
          </p:sp>
        </mc:Choice>
        <mc:Fallback xmlns="">
          <p:sp>
            <p:nvSpPr>
              <p:cNvPr id="27" name="正方形/長方形 26">
                <a:extLst>
                  <a:ext uri="{FF2B5EF4-FFF2-40B4-BE49-F238E27FC236}">
                    <a16:creationId xmlns:a16="http://schemas.microsoft.com/office/drawing/2014/main" id="{71BEE6BF-EA59-4E1E-8059-F7F0AE859A03}"/>
                  </a:ext>
                </a:extLst>
              </p:cNvPr>
              <p:cNvSpPr>
                <a:spLocks noRot="1" noChangeAspect="1" noMove="1" noResize="1" noEditPoints="1" noAdjustHandles="1" noChangeArrowheads="1" noChangeShapeType="1" noTextEdit="1"/>
              </p:cNvSpPr>
              <p:nvPr/>
            </p:nvSpPr>
            <p:spPr>
              <a:xfrm>
                <a:off x="4690229" y="780018"/>
                <a:ext cx="603435" cy="461665"/>
              </a:xfrm>
              <a:prstGeom prst="rect">
                <a:avLst/>
              </a:prstGeom>
              <a:blipFill>
                <a:blip r:embed="rId5"/>
                <a:stretch>
                  <a:fillRect b="-92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正方形/長方形 27">
                <a:extLst>
                  <a:ext uri="{FF2B5EF4-FFF2-40B4-BE49-F238E27FC236}">
                    <a16:creationId xmlns:a16="http://schemas.microsoft.com/office/drawing/2014/main" id="{150F5F39-D733-4E80-84D2-C7F6C254282E}"/>
                  </a:ext>
                </a:extLst>
              </p:cNvPr>
              <p:cNvSpPr/>
              <p:nvPr/>
            </p:nvSpPr>
            <p:spPr>
              <a:xfrm>
                <a:off x="4324744" y="2964050"/>
                <a:ext cx="67755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i="1">
                              <a:latin typeface="Cambria Math" panose="02040503050406030204" pitchFamily="18" charset="0"/>
                            </a:rPr>
                          </m:ctrlPr>
                        </m:sSubPr>
                        <m:e>
                          <m:r>
                            <a:rPr kumimoji="1" lang="ja-JP" altLang="en-US" sz="2400" i="1">
                              <a:latin typeface="Cambria Math" panose="02040503050406030204" pitchFamily="18" charset="0"/>
                            </a:rPr>
                            <m:t>𝜑</m:t>
                          </m:r>
                        </m:e>
                        <m:sub>
                          <m:r>
                            <a:rPr kumimoji="1" lang="ja-JP" altLang="en-US" sz="2400" i="1">
                              <a:latin typeface="Cambria Math" panose="02040503050406030204" pitchFamily="18" charset="0"/>
                            </a:rPr>
                            <m:t>𝜅</m:t>
                          </m:r>
                          <m:r>
                            <a:rPr kumimoji="1" lang="en-US" altLang="ja-JP" sz="2400" i="1">
                              <a:latin typeface="Cambria Math" panose="02040503050406030204" pitchFamily="18" charset="0"/>
                            </a:rPr>
                            <m:t>′</m:t>
                          </m:r>
                        </m:sub>
                      </m:sSub>
                    </m:oMath>
                  </m:oMathPara>
                </a14:m>
                <a:endParaRPr lang="ja-JP" altLang="en-US" sz="2400" dirty="0"/>
              </a:p>
            </p:txBody>
          </p:sp>
        </mc:Choice>
        <mc:Fallback xmlns="">
          <p:sp>
            <p:nvSpPr>
              <p:cNvPr id="28" name="正方形/長方形 27">
                <a:extLst>
                  <a:ext uri="{FF2B5EF4-FFF2-40B4-BE49-F238E27FC236}">
                    <a16:creationId xmlns:a16="http://schemas.microsoft.com/office/drawing/2014/main" id="{150F5F39-D733-4E80-84D2-C7F6C254282E}"/>
                  </a:ext>
                </a:extLst>
              </p:cNvPr>
              <p:cNvSpPr>
                <a:spLocks noRot="1" noChangeAspect="1" noMove="1" noResize="1" noEditPoints="1" noAdjustHandles="1" noChangeArrowheads="1" noChangeShapeType="1" noTextEdit="1"/>
              </p:cNvSpPr>
              <p:nvPr/>
            </p:nvSpPr>
            <p:spPr>
              <a:xfrm>
                <a:off x="4324744" y="2964050"/>
                <a:ext cx="677558" cy="461665"/>
              </a:xfrm>
              <a:prstGeom prst="rect">
                <a:avLst/>
              </a:prstGeom>
              <a:blipFill>
                <a:blip r:embed="rId6"/>
                <a:stretch>
                  <a:fillRect b="-105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正方形/長方形 28">
                <a:extLst>
                  <a:ext uri="{FF2B5EF4-FFF2-40B4-BE49-F238E27FC236}">
                    <a16:creationId xmlns:a16="http://schemas.microsoft.com/office/drawing/2014/main" id="{C2F01791-CA31-4FDA-B9F0-1C751B652903}"/>
                  </a:ext>
                </a:extLst>
              </p:cNvPr>
              <p:cNvSpPr/>
              <p:nvPr/>
            </p:nvSpPr>
            <p:spPr>
              <a:xfrm>
                <a:off x="7355840" y="352331"/>
                <a:ext cx="53053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ℝ</m:t>
                          </m:r>
                        </m:e>
                        <m:sup>
                          <m:r>
                            <a:rPr kumimoji="1" lang="en-US" altLang="ja-JP" i="1">
                              <a:latin typeface="Cambria Math" panose="02040503050406030204" pitchFamily="18" charset="0"/>
                              <a:ea typeface="Cambria Math" panose="02040503050406030204" pitchFamily="18" charset="0"/>
                            </a:rPr>
                            <m:t>𝑛</m:t>
                          </m:r>
                        </m:sup>
                      </m:sSup>
                    </m:oMath>
                  </m:oMathPara>
                </a14:m>
                <a:endParaRPr lang="ja-JP" altLang="en-US" dirty="0"/>
              </a:p>
            </p:txBody>
          </p:sp>
        </mc:Choice>
        <mc:Fallback xmlns="">
          <p:sp>
            <p:nvSpPr>
              <p:cNvPr id="29" name="正方形/長方形 28">
                <a:extLst>
                  <a:ext uri="{FF2B5EF4-FFF2-40B4-BE49-F238E27FC236}">
                    <a16:creationId xmlns:a16="http://schemas.microsoft.com/office/drawing/2014/main" id="{C2F01791-CA31-4FDA-B9F0-1C751B652903}"/>
                  </a:ext>
                </a:extLst>
              </p:cNvPr>
              <p:cNvSpPr>
                <a:spLocks noRot="1" noChangeAspect="1" noMove="1" noResize="1" noEditPoints="1" noAdjustHandles="1" noChangeArrowheads="1" noChangeShapeType="1" noTextEdit="1"/>
              </p:cNvSpPr>
              <p:nvPr/>
            </p:nvSpPr>
            <p:spPr>
              <a:xfrm>
                <a:off x="7355840" y="352331"/>
                <a:ext cx="530530"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正方形/長方形 29">
                <a:extLst>
                  <a:ext uri="{FF2B5EF4-FFF2-40B4-BE49-F238E27FC236}">
                    <a16:creationId xmlns:a16="http://schemas.microsoft.com/office/drawing/2014/main" id="{569C8CD5-E8F2-4B60-8230-0E205DE36B49}"/>
                  </a:ext>
                </a:extLst>
              </p:cNvPr>
              <p:cNvSpPr/>
              <p:nvPr/>
            </p:nvSpPr>
            <p:spPr>
              <a:xfrm>
                <a:off x="7466495" y="3479707"/>
                <a:ext cx="53053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kumimoji="1" lang="en-US" altLang="ja-JP" i="1">
                              <a:latin typeface="Cambria Math" panose="02040503050406030204" pitchFamily="18" charset="0"/>
                              <a:ea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ℝ</m:t>
                          </m:r>
                        </m:e>
                        <m:sup>
                          <m:r>
                            <a:rPr kumimoji="1" lang="en-US" altLang="ja-JP" i="1">
                              <a:latin typeface="Cambria Math" panose="02040503050406030204" pitchFamily="18" charset="0"/>
                              <a:ea typeface="Cambria Math" panose="02040503050406030204" pitchFamily="18" charset="0"/>
                            </a:rPr>
                            <m:t>𝑛</m:t>
                          </m:r>
                        </m:sup>
                      </m:sSup>
                    </m:oMath>
                  </m:oMathPara>
                </a14:m>
                <a:endParaRPr lang="ja-JP" altLang="en-US" dirty="0"/>
              </a:p>
            </p:txBody>
          </p:sp>
        </mc:Choice>
        <mc:Fallback xmlns="">
          <p:sp>
            <p:nvSpPr>
              <p:cNvPr id="30" name="正方形/長方形 29">
                <a:extLst>
                  <a:ext uri="{FF2B5EF4-FFF2-40B4-BE49-F238E27FC236}">
                    <a16:creationId xmlns:a16="http://schemas.microsoft.com/office/drawing/2014/main" id="{569C8CD5-E8F2-4B60-8230-0E205DE36B49}"/>
                  </a:ext>
                </a:extLst>
              </p:cNvPr>
              <p:cNvSpPr>
                <a:spLocks noRot="1" noChangeAspect="1" noMove="1" noResize="1" noEditPoints="1" noAdjustHandles="1" noChangeArrowheads="1" noChangeShapeType="1" noTextEdit="1"/>
              </p:cNvSpPr>
              <p:nvPr/>
            </p:nvSpPr>
            <p:spPr>
              <a:xfrm>
                <a:off x="7466495" y="3479707"/>
                <a:ext cx="530530" cy="369332"/>
              </a:xfrm>
              <a:prstGeom prst="rect">
                <a:avLst/>
              </a:prstGeom>
              <a:blipFill>
                <a:blip r:embed="rId8"/>
                <a:stretch>
                  <a:fillRect/>
                </a:stretch>
              </a:blipFill>
            </p:spPr>
            <p:txBody>
              <a:bodyPr/>
              <a:lstStyle/>
              <a:p>
                <a:r>
                  <a:rPr lang="ja-JP" altLang="en-US">
                    <a:noFill/>
                  </a:rPr>
                  <a:t> </a:t>
                </a:r>
              </a:p>
            </p:txBody>
          </p:sp>
        </mc:Fallback>
      </mc:AlternateContent>
      <p:sp>
        <p:nvSpPr>
          <p:cNvPr id="32" name="フリーフォーム: 図形 31">
            <a:extLst>
              <a:ext uri="{FF2B5EF4-FFF2-40B4-BE49-F238E27FC236}">
                <a16:creationId xmlns:a16="http://schemas.microsoft.com/office/drawing/2014/main" id="{1247F19A-5169-4229-9E6A-9F3A4FFF9CA0}"/>
              </a:ext>
            </a:extLst>
          </p:cNvPr>
          <p:cNvSpPr/>
          <p:nvPr/>
        </p:nvSpPr>
        <p:spPr>
          <a:xfrm>
            <a:off x="6902027" y="2120053"/>
            <a:ext cx="54349" cy="1137920"/>
          </a:xfrm>
          <a:custGeom>
            <a:avLst/>
            <a:gdLst>
              <a:gd name="connsiteX0" fmla="*/ 0 w 54349"/>
              <a:gd name="connsiteY0" fmla="*/ 0 h 1137920"/>
              <a:gd name="connsiteX1" fmla="*/ 54186 w 54349"/>
              <a:gd name="connsiteY1" fmla="*/ 494454 h 1137920"/>
              <a:gd name="connsiteX2" fmla="*/ 13546 w 54349"/>
              <a:gd name="connsiteY2" fmla="*/ 1137920 h 1137920"/>
            </a:gdLst>
            <a:ahLst/>
            <a:cxnLst>
              <a:cxn ang="0">
                <a:pos x="connsiteX0" y="connsiteY0"/>
              </a:cxn>
              <a:cxn ang="0">
                <a:pos x="connsiteX1" y="connsiteY1"/>
              </a:cxn>
              <a:cxn ang="0">
                <a:pos x="connsiteX2" y="connsiteY2"/>
              </a:cxn>
            </a:cxnLst>
            <a:rect l="l" t="t" r="r" b="b"/>
            <a:pathLst>
              <a:path w="54349" h="1137920">
                <a:moveTo>
                  <a:pt x="0" y="0"/>
                </a:moveTo>
                <a:cubicBezTo>
                  <a:pt x="25964" y="152400"/>
                  <a:pt x="51928" y="304801"/>
                  <a:pt x="54186" y="494454"/>
                </a:cubicBezTo>
                <a:cubicBezTo>
                  <a:pt x="56444" y="684107"/>
                  <a:pt x="34995" y="911013"/>
                  <a:pt x="13546" y="1137920"/>
                </a:cubicBezTo>
              </a:path>
            </a:pathLst>
          </a:custGeom>
          <a:noFill/>
          <a:ln w="19050">
            <a:solidFill>
              <a:schemeClr val="tx1"/>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3" name="正方形/長方形 32">
                <a:extLst>
                  <a:ext uri="{FF2B5EF4-FFF2-40B4-BE49-F238E27FC236}">
                    <a16:creationId xmlns:a16="http://schemas.microsoft.com/office/drawing/2014/main" id="{1D46F34F-5211-4FDB-AC78-388C2D138C37}"/>
                  </a:ext>
                </a:extLst>
              </p:cNvPr>
              <p:cNvSpPr/>
              <p:nvPr/>
            </p:nvSpPr>
            <p:spPr>
              <a:xfrm>
                <a:off x="7000598" y="2472519"/>
                <a:ext cx="126053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000" i="1">
                              <a:latin typeface="Cambria Math" panose="02040503050406030204" pitchFamily="18" charset="0"/>
                            </a:rPr>
                          </m:ctrlPr>
                        </m:sSubPr>
                        <m:e>
                          <m:r>
                            <a:rPr kumimoji="1" lang="ja-JP" altLang="en-US" sz="2000" i="1">
                              <a:latin typeface="Cambria Math" panose="02040503050406030204" pitchFamily="18" charset="0"/>
                            </a:rPr>
                            <m:t>𝜑</m:t>
                          </m:r>
                        </m:e>
                        <m:sub>
                          <m:r>
                            <a:rPr kumimoji="1" lang="ja-JP" altLang="en-US" sz="2000" i="1">
                              <a:latin typeface="Cambria Math" panose="02040503050406030204" pitchFamily="18" charset="0"/>
                            </a:rPr>
                            <m:t>𝜅</m:t>
                          </m:r>
                          <m:r>
                            <a:rPr kumimoji="1" lang="en-US" altLang="ja-JP" sz="2000" i="1">
                              <a:latin typeface="Cambria Math" panose="02040503050406030204" pitchFamily="18" charset="0"/>
                            </a:rPr>
                            <m:t>′</m:t>
                          </m:r>
                        </m:sub>
                      </m:sSub>
                      <m:r>
                        <a:rPr kumimoji="1" lang="ja-JP" altLang="en-US" sz="2000" i="1">
                          <a:latin typeface="Cambria Math" panose="02040503050406030204" pitchFamily="18" charset="0"/>
                        </a:rPr>
                        <m:t>∘</m:t>
                      </m:r>
                      <m:sSubSup>
                        <m:sSubSupPr>
                          <m:ctrlPr>
                            <a:rPr kumimoji="1" lang="en-US" altLang="ja-JP" sz="2000" i="1">
                              <a:latin typeface="Cambria Math" panose="02040503050406030204" pitchFamily="18" charset="0"/>
                            </a:rPr>
                          </m:ctrlPr>
                        </m:sSubSupPr>
                        <m:e>
                          <m:r>
                            <a:rPr kumimoji="1" lang="ja-JP" altLang="en-US" sz="2000" i="1">
                              <a:latin typeface="Cambria Math" panose="02040503050406030204" pitchFamily="18" charset="0"/>
                            </a:rPr>
                            <m:t>𝜑</m:t>
                          </m:r>
                        </m:e>
                        <m:sub>
                          <m:r>
                            <a:rPr kumimoji="1" lang="ja-JP" altLang="en-US" sz="2000" i="1">
                              <a:latin typeface="Cambria Math" panose="02040503050406030204" pitchFamily="18" charset="0"/>
                            </a:rPr>
                            <m:t>𝜅</m:t>
                          </m:r>
                        </m:sub>
                        <m:sup>
                          <m:r>
                            <a:rPr kumimoji="1" lang="en-US" altLang="ja-JP" sz="2000" i="1">
                              <a:latin typeface="Cambria Math" panose="02040503050406030204" pitchFamily="18" charset="0"/>
                            </a:rPr>
                            <m:t>−1</m:t>
                          </m:r>
                        </m:sup>
                      </m:sSubSup>
                    </m:oMath>
                  </m:oMathPara>
                </a14:m>
                <a:endParaRPr lang="ja-JP" altLang="en-US" sz="2000" dirty="0"/>
              </a:p>
            </p:txBody>
          </p:sp>
        </mc:Choice>
        <mc:Fallback xmlns="">
          <p:sp>
            <p:nvSpPr>
              <p:cNvPr id="33" name="正方形/長方形 32">
                <a:extLst>
                  <a:ext uri="{FF2B5EF4-FFF2-40B4-BE49-F238E27FC236}">
                    <a16:creationId xmlns:a16="http://schemas.microsoft.com/office/drawing/2014/main" id="{1D46F34F-5211-4FDB-AC78-388C2D138C37}"/>
                  </a:ext>
                </a:extLst>
              </p:cNvPr>
              <p:cNvSpPr>
                <a:spLocks noRot="1" noChangeAspect="1" noMove="1" noResize="1" noEditPoints="1" noAdjustHandles="1" noChangeArrowheads="1" noChangeShapeType="1" noTextEdit="1"/>
              </p:cNvSpPr>
              <p:nvPr/>
            </p:nvSpPr>
            <p:spPr>
              <a:xfrm>
                <a:off x="7000598" y="2472519"/>
                <a:ext cx="1260538" cy="400110"/>
              </a:xfrm>
              <a:prstGeom prst="rect">
                <a:avLst/>
              </a:prstGeom>
              <a:blipFill>
                <a:blip r:embed="rId9"/>
                <a:stretch>
                  <a:fillRect b="-7692"/>
                </a:stretch>
              </a:blipFill>
            </p:spPr>
            <p:txBody>
              <a:bodyPr/>
              <a:lstStyle/>
              <a:p>
                <a:r>
                  <a:rPr lang="ja-JP" altLang="en-US">
                    <a:noFill/>
                  </a:rPr>
                  <a:t> </a:t>
                </a:r>
              </a:p>
            </p:txBody>
          </p:sp>
        </mc:Fallback>
      </mc:AlternateContent>
      <p:sp>
        <p:nvSpPr>
          <p:cNvPr id="34" name="フリーフォーム: 図形 33">
            <a:extLst>
              <a:ext uri="{FF2B5EF4-FFF2-40B4-BE49-F238E27FC236}">
                <a16:creationId xmlns:a16="http://schemas.microsoft.com/office/drawing/2014/main" id="{611FD042-339E-4B7D-B68C-55E11F70838F}"/>
              </a:ext>
            </a:extLst>
          </p:cNvPr>
          <p:cNvSpPr/>
          <p:nvPr/>
        </p:nvSpPr>
        <p:spPr>
          <a:xfrm>
            <a:off x="2851573" y="2038773"/>
            <a:ext cx="738294" cy="277707"/>
          </a:xfrm>
          <a:custGeom>
            <a:avLst/>
            <a:gdLst>
              <a:gd name="connsiteX0" fmla="*/ 0 w 738294"/>
              <a:gd name="connsiteY0" fmla="*/ 47414 h 277707"/>
              <a:gd name="connsiteX1" fmla="*/ 169334 w 738294"/>
              <a:gd name="connsiteY1" fmla="*/ 209974 h 277707"/>
              <a:gd name="connsiteX2" fmla="*/ 399627 w 738294"/>
              <a:gd name="connsiteY2" fmla="*/ 277707 h 277707"/>
              <a:gd name="connsiteX3" fmla="*/ 704427 w 738294"/>
              <a:gd name="connsiteY3" fmla="*/ 243840 h 277707"/>
              <a:gd name="connsiteX4" fmla="*/ 738294 w 738294"/>
              <a:gd name="connsiteY4" fmla="*/ 182880 h 277707"/>
              <a:gd name="connsiteX5" fmla="*/ 568960 w 738294"/>
              <a:gd name="connsiteY5" fmla="*/ 27094 h 277707"/>
              <a:gd name="connsiteX6" fmla="*/ 379307 w 738294"/>
              <a:gd name="connsiteY6" fmla="*/ 20320 h 277707"/>
              <a:gd name="connsiteX7" fmla="*/ 169334 w 738294"/>
              <a:gd name="connsiteY7" fmla="*/ 0 h 277707"/>
              <a:gd name="connsiteX8" fmla="*/ 0 w 738294"/>
              <a:gd name="connsiteY8" fmla="*/ 47414 h 277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8294" h="277707">
                <a:moveTo>
                  <a:pt x="0" y="47414"/>
                </a:moveTo>
                <a:lnTo>
                  <a:pt x="169334" y="209974"/>
                </a:lnTo>
                <a:lnTo>
                  <a:pt x="399627" y="277707"/>
                </a:lnTo>
                <a:lnTo>
                  <a:pt x="704427" y="243840"/>
                </a:lnTo>
                <a:lnTo>
                  <a:pt x="738294" y="182880"/>
                </a:lnTo>
                <a:lnTo>
                  <a:pt x="568960" y="27094"/>
                </a:lnTo>
                <a:lnTo>
                  <a:pt x="379307" y="20320"/>
                </a:lnTo>
                <a:lnTo>
                  <a:pt x="169334" y="0"/>
                </a:lnTo>
                <a:lnTo>
                  <a:pt x="0" y="47414"/>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7" name="フリーフォーム: 図形 36">
            <a:extLst>
              <a:ext uri="{FF2B5EF4-FFF2-40B4-BE49-F238E27FC236}">
                <a16:creationId xmlns:a16="http://schemas.microsoft.com/office/drawing/2014/main" id="{A655F9FE-C0F4-4BAF-83D7-3A03AB5B8514}"/>
              </a:ext>
            </a:extLst>
          </p:cNvPr>
          <p:cNvSpPr/>
          <p:nvPr/>
        </p:nvSpPr>
        <p:spPr>
          <a:xfrm>
            <a:off x="6392335" y="1409449"/>
            <a:ext cx="894080" cy="365760"/>
          </a:xfrm>
          <a:custGeom>
            <a:avLst/>
            <a:gdLst>
              <a:gd name="connsiteX0" fmla="*/ 0 w 894080"/>
              <a:gd name="connsiteY0" fmla="*/ 88053 h 365760"/>
              <a:gd name="connsiteX1" fmla="*/ 169333 w 894080"/>
              <a:gd name="connsiteY1" fmla="*/ 291253 h 365760"/>
              <a:gd name="connsiteX2" fmla="*/ 440267 w 894080"/>
              <a:gd name="connsiteY2" fmla="*/ 365760 h 365760"/>
              <a:gd name="connsiteX3" fmla="*/ 738293 w 894080"/>
              <a:gd name="connsiteY3" fmla="*/ 311573 h 365760"/>
              <a:gd name="connsiteX4" fmla="*/ 894080 w 894080"/>
              <a:gd name="connsiteY4" fmla="*/ 189653 h 365760"/>
              <a:gd name="connsiteX5" fmla="*/ 690880 w 894080"/>
              <a:gd name="connsiteY5" fmla="*/ 40640 h 365760"/>
              <a:gd name="connsiteX6" fmla="*/ 480907 w 894080"/>
              <a:gd name="connsiteY6" fmla="*/ 0 h 365760"/>
              <a:gd name="connsiteX7" fmla="*/ 182880 w 894080"/>
              <a:gd name="connsiteY7" fmla="*/ 0 h 365760"/>
              <a:gd name="connsiteX8" fmla="*/ 0 w 894080"/>
              <a:gd name="connsiteY8" fmla="*/ 88053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4080" h="365760">
                <a:moveTo>
                  <a:pt x="0" y="88053"/>
                </a:moveTo>
                <a:lnTo>
                  <a:pt x="169333" y="291253"/>
                </a:lnTo>
                <a:lnTo>
                  <a:pt x="440267" y="365760"/>
                </a:lnTo>
                <a:lnTo>
                  <a:pt x="738293" y="311573"/>
                </a:lnTo>
                <a:lnTo>
                  <a:pt x="894080" y="189653"/>
                </a:lnTo>
                <a:lnTo>
                  <a:pt x="690880" y="40640"/>
                </a:lnTo>
                <a:lnTo>
                  <a:pt x="480907" y="0"/>
                </a:lnTo>
                <a:lnTo>
                  <a:pt x="182880" y="0"/>
                </a:lnTo>
                <a:lnTo>
                  <a:pt x="0" y="88053"/>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
        <p:nvSpPr>
          <p:cNvPr id="38" name="フリーフォーム: 図形 37">
            <a:extLst>
              <a:ext uri="{FF2B5EF4-FFF2-40B4-BE49-F238E27FC236}">
                <a16:creationId xmlns:a16="http://schemas.microsoft.com/office/drawing/2014/main" id="{385F06DF-8D50-4382-81CF-71434F16CF65}"/>
              </a:ext>
            </a:extLst>
          </p:cNvPr>
          <p:cNvSpPr/>
          <p:nvPr/>
        </p:nvSpPr>
        <p:spPr>
          <a:xfrm rot="10800000">
            <a:off x="6408702" y="3628693"/>
            <a:ext cx="894080" cy="365760"/>
          </a:xfrm>
          <a:custGeom>
            <a:avLst/>
            <a:gdLst>
              <a:gd name="connsiteX0" fmla="*/ 0 w 894080"/>
              <a:gd name="connsiteY0" fmla="*/ 88053 h 365760"/>
              <a:gd name="connsiteX1" fmla="*/ 169333 w 894080"/>
              <a:gd name="connsiteY1" fmla="*/ 291253 h 365760"/>
              <a:gd name="connsiteX2" fmla="*/ 440267 w 894080"/>
              <a:gd name="connsiteY2" fmla="*/ 365760 h 365760"/>
              <a:gd name="connsiteX3" fmla="*/ 738293 w 894080"/>
              <a:gd name="connsiteY3" fmla="*/ 311573 h 365760"/>
              <a:gd name="connsiteX4" fmla="*/ 894080 w 894080"/>
              <a:gd name="connsiteY4" fmla="*/ 189653 h 365760"/>
              <a:gd name="connsiteX5" fmla="*/ 690880 w 894080"/>
              <a:gd name="connsiteY5" fmla="*/ 40640 h 365760"/>
              <a:gd name="connsiteX6" fmla="*/ 480907 w 894080"/>
              <a:gd name="connsiteY6" fmla="*/ 0 h 365760"/>
              <a:gd name="connsiteX7" fmla="*/ 182880 w 894080"/>
              <a:gd name="connsiteY7" fmla="*/ 0 h 365760"/>
              <a:gd name="connsiteX8" fmla="*/ 0 w 894080"/>
              <a:gd name="connsiteY8" fmla="*/ 88053 h 365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4080" h="365760">
                <a:moveTo>
                  <a:pt x="0" y="88053"/>
                </a:moveTo>
                <a:lnTo>
                  <a:pt x="169333" y="291253"/>
                </a:lnTo>
                <a:lnTo>
                  <a:pt x="440267" y="365760"/>
                </a:lnTo>
                <a:lnTo>
                  <a:pt x="738293" y="311573"/>
                </a:lnTo>
                <a:lnTo>
                  <a:pt x="894080" y="189653"/>
                </a:lnTo>
                <a:lnTo>
                  <a:pt x="690880" y="40640"/>
                </a:lnTo>
                <a:lnTo>
                  <a:pt x="480907" y="0"/>
                </a:lnTo>
                <a:lnTo>
                  <a:pt x="182880" y="0"/>
                </a:lnTo>
                <a:lnTo>
                  <a:pt x="0" y="88053"/>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mc:AlternateContent xmlns:mc="http://schemas.openxmlformats.org/markup-compatibility/2006" xmlns:a14="http://schemas.microsoft.com/office/drawing/2010/main">
        <mc:Choice Requires="a14">
          <p:sp>
            <p:nvSpPr>
              <p:cNvPr id="40" name="正方形/長方形 39">
                <a:extLst>
                  <a:ext uri="{FF2B5EF4-FFF2-40B4-BE49-F238E27FC236}">
                    <a16:creationId xmlns:a16="http://schemas.microsoft.com/office/drawing/2014/main" id="{267F67BB-C691-4C38-87F5-1445F2B67E43}"/>
                  </a:ext>
                </a:extLst>
              </p:cNvPr>
              <p:cNvSpPr/>
              <p:nvPr/>
            </p:nvSpPr>
            <p:spPr>
              <a:xfrm>
                <a:off x="2196620" y="5008936"/>
                <a:ext cx="4617354" cy="1144865"/>
              </a:xfrm>
              <a:prstGeom prst="rect">
                <a:avLst/>
              </a:prstGeom>
            </p:spPr>
            <p:txBody>
              <a:bodyPr wrap="none">
                <a:spAutoFit/>
              </a:bodyPr>
              <a:lstStyle/>
              <a:p>
                <a:pPr>
                  <a:lnSpc>
                    <a:spcPct val="150000"/>
                  </a:lnSpc>
                </a:pP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m:t>
                        </m:r>
                        <m:r>
                          <a:rPr kumimoji="1" lang="en-US" altLang="ja-JP" sz="2400" i="1">
                            <a:latin typeface="Cambria Math" panose="02040503050406030204" pitchFamily="18" charset="0"/>
                          </a:rPr>
                          <m:t>𝑈</m:t>
                        </m:r>
                      </m:e>
                      <m:sub>
                        <m:r>
                          <a:rPr kumimoji="1" lang="ja-JP" altLang="en-US" sz="2400" i="1">
                            <a:latin typeface="Cambria Math" panose="02040503050406030204" pitchFamily="18" charset="0"/>
                          </a:rPr>
                          <m:t>𝜅</m:t>
                        </m:r>
                      </m:sub>
                    </m:sSub>
                    <m:r>
                      <a:rPr kumimoji="1" lang="en-US" altLang="ja-JP" sz="2400" b="0" i="1" smtClean="0">
                        <a:latin typeface="Cambria Math" panose="02040503050406030204" pitchFamily="18" charset="0"/>
                      </a:rPr>
                      <m:t>,</m:t>
                    </m:r>
                    <m:sSub>
                      <m:sSubPr>
                        <m:ctrlPr>
                          <a:rPr kumimoji="1" lang="en-US" altLang="ja-JP" sz="2400" i="1">
                            <a:latin typeface="Cambria Math" panose="02040503050406030204" pitchFamily="18" charset="0"/>
                          </a:rPr>
                        </m:ctrlPr>
                      </m:sSubPr>
                      <m:e>
                        <m:r>
                          <a:rPr kumimoji="1" lang="ja-JP" altLang="en-US" sz="2400" i="1">
                            <a:latin typeface="Cambria Math" panose="02040503050406030204" pitchFamily="18" charset="0"/>
                          </a:rPr>
                          <m:t>𝜑</m:t>
                        </m:r>
                      </m:e>
                      <m:sub>
                        <m:r>
                          <a:rPr kumimoji="1" lang="ja-JP" altLang="en-US" sz="2400" i="1">
                            <a:latin typeface="Cambria Math" panose="02040503050406030204" pitchFamily="18" charset="0"/>
                          </a:rPr>
                          <m:t>𝜅</m:t>
                        </m:r>
                      </m:sub>
                    </m:sSub>
                    <m:r>
                      <a:rPr kumimoji="1" lang="en-US" altLang="ja-JP" sz="2400" b="0" i="0" smtClean="0">
                        <a:latin typeface="Cambria Math" panose="02040503050406030204" pitchFamily="18" charset="0"/>
                      </a:rPr>
                      <m:t>)</m:t>
                    </m:r>
                  </m:oMath>
                </a14:m>
                <a:r>
                  <a:rPr lang="en-US" altLang="ja-JP" sz="2400" dirty="0"/>
                  <a:t>:</a:t>
                </a:r>
                <a:r>
                  <a:rPr lang="ja-JP" altLang="en-US" sz="2400" dirty="0"/>
                  <a:t>   座標近傍，局所座標系</a:t>
                </a:r>
                <a:endParaRPr lang="en-US" altLang="ja-JP" sz="2400" dirty="0"/>
              </a:p>
              <a:p>
                <a:pPr>
                  <a:lnSpc>
                    <a:spcPct val="150000"/>
                  </a:lnSpc>
                </a:pPr>
                <a14:m>
                  <m:oMath xmlns:m="http://schemas.openxmlformats.org/officeDocument/2006/math">
                    <m:sSub>
                      <m:sSubPr>
                        <m:ctrlPr>
                          <a:rPr kumimoji="1" lang="en-US" altLang="ja-JP" sz="2400" i="1">
                            <a:latin typeface="Cambria Math" panose="02040503050406030204" pitchFamily="18" charset="0"/>
                          </a:rPr>
                        </m:ctrlPr>
                      </m:sSubPr>
                      <m:e>
                        <m:r>
                          <a:rPr kumimoji="1" lang="ja-JP" altLang="en-US" sz="2400" i="1">
                            <a:latin typeface="Cambria Math" panose="02040503050406030204" pitchFamily="18" charset="0"/>
                          </a:rPr>
                          <m:t>𝜑</m:t>
                        </m:r>
                      </m:e>
                      <m:sub>
                        <m:r>
                          <a:rPr kumimoji="1" lang="ja-JP" altLang="en-US" sz="2400" i="1">
                            <a:latin typeface="Cambria Math" panose="02040503050406030204" pitchFamily="18" charset="0"/>
                          </a:rPr>
                          <m:t>𝜅</m:t>
                        </m:r>
                        <m:r>
                          <a:rPr kumimoji="1" lang="en-US" altLang="ja-JP" sz="2400" i="1">
                            <a:latin typeface="Cambria Math" panose="02040503050406030204" pitchFamily="18" charset="0"/>
                          </a:rPr>
                          <m:t>′</m:t>
                        </m:r>
                      </m:sub>
                    </m:sSub>
                    <m:r>
                      <a:rPr kumimoji="1" lang="ja-JP" altLang="en-US" sz="2400" i="1">
                        <a:latin typeface="Cambria Math" panose="02040503050406030204" pitchFamily="18" charset="0"/>
                      </a:rPr>
                      <m:t>∘</m:t>
                    </m:r>
                    <m:sSubSup>
                      <m:sSubSupPr>
                        <m:ctrlPr>
                          <a:rPr kumimoji="1" lang="en-US" altLang="ja-JP" sz="2400" i="1">
                            <a:latin typeface="Cambria Math" panose="02040503050406030204" pitchFamily="18" charset="0"/>
                          </a:rPr>
                        </m:ctrlPr>
                      </m:sSubSupPr>
                      <m:e>
                        <m:r>
                          <a:rPr kumimoji="1" lang="ja-JP" altLang="en-US" sz="2400" i="1">
                            <a:latin typeface="Cambria Math" panose="02040503050406030204" pitchFamily="18" charset="0"/>
                          </a:rPr>
                          <m:t>𝜑</m:t>
                        </m:r>
                      </m:e>
                      <m:sub>
                        <m:r>
                          <a:rPr kumimoji="1" lang="ja-JP" altLang="en-US" sz="2400" i="1">
                            <a:latin typeface="Cambria Math" panose="02040503050406030204" pitchFamily="18" charset="0"/>
                          </a:rPr>
                          <m:t>𝜅</m:t>
                        </m:r>
                      </m:sub>
                      <m:sup>
                        <m:r>
                          <a:rPr kumimoji="1" lang="en-US" altLang="ja-JP" sz="2400" i="1">
                            <a:latin typeface="Cambria Math" panose="02040503050406030204" pitchFamily="18" charset="0"/>
                          </a:rPr>
                          <m:t>−1</m:t>
                        </m:r>
                      </m:sup>
                    </m:sSubSup>
                  </m:oMath>
                </a14:m>
                <a:r>
                  <a:rPr lang="en-US" altLang="ja-JP" sz="2400" dirty="0"/>
                  <a:t>:  </a:t>
                </a:r>
                <a:r>
                  <a:rPr lang="ja-JP" altLang="en-US" sz="2400" dirty="0"/>
                  <a:t>座標変換</a:t>
                </a:r>
              </a:p>
            </p:txBody>
          </p:sp>
        </mc:Choice>
        <mc:Fallback xmlns="">
          <p:sp>
            <p:nvSpPr>
              <p:cNvPr id="40" name="正方形/長方形 39">
                <a:extLst>
                  <a:ext uri="{FF2B5EF4-FFF2-40B4-BE49-F238E27FC236}">
                    <a16:creationId xmlns:a16="http://schemas.microsoft.com/office/drawing/2014/main" id="{267F67BB-C691-4C38-87F5-1445F2B67E43}"/>
                  </a:ext>
                </a:extLst>
              </p:cNvPr>
              <p:cNvSpPr>
                <a:spLocks noRot="1" noChangeAspect="1" noMove="1" noResize="1" noEditPoints="1" noAdjustHandles="1" noChangeArrowheads="1" noChangeShapeType="1" noTextEdit="1"/>
              </p:cNvSpPr>
              <p:nvPr/>
            </p:nvSpPr>
            <p:spPr>
              <a:xfrm>
                <a:off x="2196620" y="5008936"/>
                <a:ext cx="4617354" cy="1144865"/>
              </a:xfrm>
              <a:prstGeom prst="rect">
                <a:avLst/>
              </a:prstGeom>
              <a:blipFill>
                <a:blip r:embed="rId10"/>
                <a:stretch>
                  <a:fillRect l="-1055" r="-1055" b="-1229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30012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83E8F43-A038-46FF-8ADC-72EDE1C97B53}"/>
              </a:ext>
            </a:extLst>
          </p:cNvPr>
          <p:cNvSpPr txBox="1"/>
          <p:nvPr/>
        </p:nvSpPr>
        <p:spPr>
          <a:xfrm>
            <a:off x="3453745" y="440266"/>
            <a:ext cx="2236510" cy="584775"/>
          </a:xfrm>
          <a:prstGeom prst="rect">
            <a:avLst/>
          </a:prstGeom>
          <a:noFill/>
        </p:spPr>
        <p:txBody>
          <a:bodyPr wrap="none" rtlCol="0">
            <a:spAutoFit/>
          </a:bodyPr>
          <a:lstStyle/>
          <a:p>
            <a:r>
              <a:rPr kumimoji="1" lang="ja-JP" altLang="en-US" sz="3200" dirty="0"/>
              <a:t>多様体の例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0C60494-9D50-41A2-92FF-91833AFA44BF}"/>
                  </a:ext>
                </a:extLst>
              </p:cNvPr>
              <p:cNvSpPr txBox="1"/>
              <p:nvPr/>
            </p:nvSpPr>
            <p:spPr>
              <a:xfrm>
                <a:off x="1228777" y="1280160"/>
                <a:ext cx="4762842" cy="1701300"/>
              </a:xfrm>
              <a:prstGeom prst="rect">
                <a:avLst/>
              </a:prstGeom>
              <a:noFill/>
            </p:spPr>
            <p:txBody>
              <a:bodyPr wrap="none" rtlCol="0">
                <a:spAutoFit/>
              </a:bodyPr>
              <a:lstStyle/>
              <a:p>
                <a:pPr marL="342900" indent="-342900">
                  <a:lnSpc>
                    <a:spcPct val="150000"/>
                  </a:lnSpc>
                  <a:buFont typeface="Arial" panose="020B0604020202020204" pitchFamily="34" charset="0"/>
                  <a:buChar char="•"/>
                </a:pPr>
                <a14:m>
                  <m:oMath xmlns:m="http://schemas.openxmlformats.org/officeDocument/2006/math">
                    <m:sSup>
                      <m:sSupPr>
                        <m:ctrlPr>
                          <a:rPr kumimoji="1" lang="en-US" altLang="ja-JP" sz="2400" i="1">
                            <a:latin typeface="Cambria Math" panose="02040503050406030204" pitchFamily="18" charset="0"/>
                            <a:ea typeface="Cambria Math" panose="02040503050406030204" pitchFamily="18" charset="0"/>
                          </a:rPr>
                        </m:ctrlPr>
                      </m:sSupPr>
                      <m:e>
                        <m:r>
                          <a:rPr kumimoji="1" lang="en-US" altLang="ja-JP" sz="2400" i="1">
                            <a:latin typeface="Cambria Math" panose="02040503050406030204" pitchFamily="18" charset="0"/>
                            <a:ea typeface="Cambria Math" panose="02040503050406030204" pitchFamily="18" charset="0"/>
                          </a:rPr>
                          <m:t>ℝ</m:t>
                        </m:r>
                      </m:e>
                      <m:sup>
                        <m:r>
                          <a:rPr kumimoji="1" lang="en-US" altLang="ja-JP" sz="2400" i="1">
                            <a:latin typeface="Cambria Math" panose="02040503050406030204" pitchFamily="18" charset="0"/>
                            <a:ea typeface="Cambria Math" panose="02040503050406030204" pitchFamily="18" charset="0"/>
                          </a:rPr>
                          <m:t>𝑛</m:t>
                        </m:r>
                      </m:sup>
                    </m:sSup>
                  </m:oMath>
                </a14:m>
                <a:r>
                  <a:rPr kumimoji="1" lang="ja-JP" altLang="en-US" sz="2400" dirty="0"/>
                  <a:t>の開集合</a:t>
                </a:r>
                <a:endParaRPr kumimoji="1" lang="en-US" altLang="ja-JP" sz="2400" dirty="0"/>
              </a:p>
              <a:p>
                <a:pPr lvl="1">
                  <a:lnSpc>
                    <a:spcPct val="150000"/>
                  </a:lnSpc>
                </a:pPr>
                <a:r>
                  <a:rPr kumimoji="1" lang="en-US" altLang="ja-JP" sz="2400" dirty="0"/>
                  <a:t>   Ex. </a:t>
                </a:r>
                <a:r>
                  <a:rPr kumimoji="1" lang="ja-JP" altLang="en-US" sz="2400" dirty="0"/>
                  <a:t>正定値行列からなる集合</a:t>
                </a:r>
                <a:endParaRPr kumimoji="1" lang="en-US" altLang="ja-JP" sz="2400" dirty="0"/>
              </a:p>
              <a:p>
                <a:pPr marL="342900" indent="-342900">
                  <a:lnSpc>
                    <a:spcPct val="150000"/>
                  </a:lnSpc>
                  <a:buFont typeface="Arial" panose="020B0604020202020204" pitchFamily="34" charset="0"/>
                  <a:buChar char="•"/>
                </a:pPr>
                <a:r>
                  <a:rPr kumimoji="1" lang="ja-JP" altLang="en-US" sz="2400" dirty="0"/>
                  <a:t>球面，トーラス，射影空間，</a:t>
                </a:r>
                <a:r>
                  <a:rPr kumimoji="1" lang="en-US" altLang="ja-JP" sz="2400" dirty="0"/>
                  <a:t>…</a:t>
                </a:r>
                <a:endParaRPr kumimoji="1" lang="ja-JP" altLang="en-US" sz="2400" dirty="0"/>
              </a:p>
            </p:txBody>
          </p:sp>
        </mc:Choice>
        <mc:Fallback xmlns="">
          <p:sp>
            <p:nvSpPr>
              <p:cNvPr id="4" name="テキスト ボックス 3">
                <a:extLst>
                  <a:ext uri="{FF2B5EF4-FFF2-40B4-BE49-F238E27FC236}">
                    <a16:creationId xmlns:a16="http://schemas.microsoft.com/office/drawing/2014/main" id="{20C60494-9D50-41A2-92FF-91833AFA44BF}"/>
                  </a:ext>
                </a:extLst>
              </p:cNvPr>
              <p:cNvSpPr txBox="1">
                <a:spLocks noRot="1" noChangeAspect="1" noMove="1" noResize="1" noEditPoints="1" noAdjustHandles="1" noChangeArrowheads="1" noChangeShapeType="1" noTextEdit="1"/>
              </p:cNvSpPr>
              <p:nvPr/>
            </p:nvSpPr>
            <p:spPr>
              <a:xfrm>
                <a:off x="1228777" y="1280160"/>
                <a:ext cx="4762842" cy="1701300"/>
              </a:xfrm>
              <a:prstGeom prst="rect">
                <a:avLst/>
              </a:prstGeom>
              <a:blipFill>
                <a:blip r:embed="rId2"/>
                <a:stretch>
                  <a:fillRect l="-1793" r="-640" b="-752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35757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9B48E75-4093-4942-B95C-71A62D6EB907}"/>
              </a:ext>
            </a:extLst>
          </p:cNvPr>
          <p:cNvSpPr txBox="1"/>
          <p:nvPr/>
        </p:nvSpPr>
        <p:spPr>
          <a:xfrm>
            <a:off x="2939964" y="548639"/>
            <a:ext cx="3467616" cy="584775"/>
          </a:xfrm>
          <a:prstGeom prst="rect">
            <a:avLst/>
          </a:prstGeom>
          <a:noFill/>
        </p:spPr>
        <p:txBody>
          <a:bodyPr wrap="none" rtlCol="0">
            <a:spAutoFit/>
          </a:bodyPr>
          <a:lstStyle/>
          <a:p>
            <a:r>
              <a:rPr kumimoji="1" lang="ja-JP" altLang="en-US" sz="3200" dirty="0"/>
              <a:t>多様体でないもの</a:t>
            </a:r>
          </a:p>
        </p:txBody>
      </p:sp>
    </p:spTree>
    <p:extLst>
      <p:ext uri="{BB962C8B-B14F-4D97-AF65-F5344CB8AC3E}">
        <p14:creationId xmlns:p14="http://schemas.microsoft.com/office/powerpoint/2010/main" val="1465105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フリーフォーム: 図形 17">
            <a:extLst>
              <a:ext uri="{FF2B5EF4-FFF2-40B4-BE49-F238E27FC236}">
                <a16:creationId xmlns:a16="http://schemas.microsoft.com/office/drawing/2014/main" id="{8650DF84-B17C-4DD0-B1E9-AD177F4564F8}"/>
              </a:ext>
            </a:extLst>
          </p:cNvPr>
          <p:cNvSpPr/>
          <p:nvPr/>
        </p:nvSpPr>
        <p:spPr>
          <a:xfrm>
            <a:off x="5206517" y="1781332"/>
            <a:ext cx="2106507" cy="2248746"/>
          </a:xfrm>
          <a:custGeom>
            <a:avLst/>
            <a:gdLst>
              <a:gd name="connsiteX0" fmla="*/ 372534 w 2106507"/>
              <a:gd name="connsiteY0" fmla="*/ 0 h 2248746"/>
              <a:gd name="connsiteX1" fmla="*/ 0 w 2106507"/>
              <a:gd name="connsiteY1" fmla="*/ 1442720 h 2248746"/>
              <a:gd name="connsiteX2" fmla="*/ 1869440 w 2106507"/>
              <a:gd name="connsiteY2" fmla="*/ 2248746 h 2248746"/>
              <a:gd name="connsiteX3" fmla="*/ 2106507 w 2106507"/>
              <a:gd name="connsiteY3" fmla="*/ 751840 h 2248746"/>
              <a:gd name="connsiteX4" fmla="*/ 372534 w 2106507"/>
              <a:gd name="connsiteY4" fmla="*/ 0 h 22487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6507" h="2248746">
                <a:moveTo>
                  <a:pt x="372534" y="0"/>
                </a:moveTo>
                <a:lnTo>
                  <a:pt x="0" y="1442720"/>
                </a:lnTo>
                <a:lnTo>
                  <a:pt x="1869440" y="2248746"/>
                </a:lnTo>
                <a:lnTo>
                  <a:pt x="2106507" y="751840"/>
                </a:lnTo>
                <a:lnTo>
                  <a:pt x="372534"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フリーフォーム: 図形 6">
            <a:extLst>
              <a:ext uri="{FF2B5EF4-FFF2-40B4-BE49-F238E27FC236}">
                <a16:creationId xmlns:a16="http://schemas.microsoft.com/office/drawing/2014/main" id="{FCDC9A52-C741-4993-9C59-7D649E6D416A}"/>
              </a:ext>
            </a:extLst>
          </p:cNvPr>
          <p:cNvSpPr/>
          <p:nvPr/>
        </p:nvSpPr>
        <p:spPr>
          <a:xfrm>
            <a:off x="1699501" y="1574154"/>
            <a:ext cx="3230880" cy="2831253"/>
          </a:xfrm>
          <a:custGeom>
            <a:avLst/>
            <a:gdLst>
              <a:gd name="connsiteX0" fmla="*/ 1876213 w 3230880"/>
              <a:gd name="connsiteY0" fmla="*/ 0 h 2831253"/>
              <a:gd name="connsiteX1" fmla="*/ 0 w 3230880"/>
              <a:gd name="connsiteY1" fmla="*/ 1842346 h 2831253"/>
              <a:gd name="connsiteX2" fmla="*/ 1374986 w 3230880"/>
              <a:gd name="connsiteY2" fmla="*/ 2831253 h 2831253"/>
              <a:gd name="connsiteX3" fmla="*/ 3230880 w 3230880"/>
              <a:gd name="connsiteY3" fmla="*/ 921173 h 2831253"/>
              <a:gd name="connsiteX4" fmla="*/ 1876213 w 3230880"/>
              <a:gd name="connsiteY4" fmla="*/ 0 h 28312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30880" h="2831253">
                <a:moveTo>
                  <a:pt x="1876213" y="0"/>
                </a:moveTo>
                <a:lnTo>
                  <a:pt x="0" y="1842346"/>
                </a:lnTo>
                <a:lnTo>
                  <a:pt x="1374986" y="2831253"/>
                </a:lnTo>
                <a:lnTo>
                  <a:pt x="3230880" y="921173"/>
                </a:lnTo>
                <a:lnTo>
                  <a:pt x="1876213" y="0"/>
                </a:lnTo>
                <a:close/>
              </a:path>
            </a:pathLst>
          </a:cu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A6535A6E-3DF3-44F0-A8CB-BDC3A2C3B8DB}"/>
              </a:ext>
            </a:extLst>
          </p:cNvPr>
          <p:cNvSpPr txBox="1"/>
          <p:nvPr/>
        </p:nvSpPr>
        <p:spPr>
          <a:xfrm>
            <a:off x="2966720" y="487680"/>
            <a:ext cx="3057247" cy="584775"/>
          </a:xfrm>
          <a:prstGeom prst="rect">
            <a:avLst/>
          </a:prstGeom>
          <a:noFill/>
        </p:spPr>
        <p:txBody>
          <a:bodyPr wrap="none" rtlCol="0">
            <a:spAutoFit/>
          </a:bodyPr>
          <a:lstStyle/>
          <a:p>
            <a:r>
              <a:rPr kumimoji="1" lang="ja-JP" altLang="en-US" sz="3200" dirty="0"/>
              <a:t>接ベクトル空間</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37F27CD-F442-4798-A0BE-E35FDC03FA7E}"/>
                  </a:ext>
                </a:extLst>
              </p:cNvPr>
              <p:cNvSpPr txBox="1"/>
              <p:nvPr/>
            </p:nvSpPr>
            <p:spPr>
              <a:xfrm>
                <a:off x="1379427" y="5154506"/>
                <a:ext cx="6449266" cy="461665"/>
              </a:xfrm>
              <a:prstGeom prst="rect">
                <a:avLst/>
              </a:prstGeom>
              <a:noFill/>
            </p:spPr>
            <p:txBody>
              <a:bodyPr wrap="none" rtlCol="0">
                <a:spAutoFit/>
              </a:bodyPr>
              <a:lstStyle/>
              <a:p>
                <a14:m>
                  <m:oMath xmlns:m="http://schemas.openxmlformats.org/officeDocument/2006/math">
                    <m:r>
                      <a:rPr kumimoji="1" lang="en-US" altLang="ja-JP" sz="2400" i="1" smtClean="0">
                        <a:latin typeface="Cambria Math" panose="02040503050406030204" pitchFamily="18" charset="0"/>
                      </a:rPr>
                      <m:t>𝑀</m:t>
                    </m:r>
                  </m:oMath>
                </a14:m>
                <a:r>
                  <a:rPr kumimoji="1" lang="ja-JP" altLang="en-US" sz="2400" dirty="0"/>
                  <a:t>が</a:t>
                </a:r>
                <a14:m>
                  <m:oMath xmlns:m="http://schemas.openxmlformats.org/officeDocument/2006/math">
                    <m:sSup>
                      <m:sSupPr>
                        <m:ctrlPr>
                          <a:rPr kumimoji="1" lang="en-US" altLang="ja-JP" sz="2400" i="1">
                            <a:latin typeface="Cambria Math" panose="02040503050406030204" pitchFamily="18" charset="0"/>
                            <a:ea typeface="Cambria Math" panose="02040503050406030204" pitchFamily="18" charset="0"/>
                          </a:rPr>
                        </m:ctrlPr>
                      </m:sSupPr>
                      <m:e>
                        <m:r>
                          <a:rPr kumimoji="1" lang="en-US" altLang="ja-JP" sz="2400" i="1">
                            <a:latin typeface="Cambria Math" panose="02040503050406030204" pitchFamily="18" charset="0"/>
                            <a:ea typeface="Cambria Math" panose="02040503050406030204" pitchFamily="18" charset="0"/>
                          </a:rPr>
                          <m:t>ℝ</m:t>
                        </m:r>
                      </m:e>
                      <m:sup>
                        <m:r>
                          <a:rPr kumimoji="1" lang="en-US" altLang="ja-JP" sz="2400" b="0" i="1" smtClean="0">
                            <a:latin typeface="Cambria Math" panose="02040503050406030204" pitchFamily="18" charset="0"/>
                            <a:ea typeface="Cambria Math" panose="02040503050406030204" pitchFamily="18" charset="0"/>
                          </a:rPr>
                          <m:t>𝑚</m:t>
                        </m:r>
                      </m:sup>
                    </m:sSup>
                  </m:oMath>
                </a14:m>
                <a:r>
                  <a:rPr kumimoji="1" lang="ja-JP" altLang="en-US" sz="2400" dirty="0"/>
                  <a:t>に入ってない場合はどう定義するか？</a:t>
                </a:r>
              </a:p>
            </p:txBody>
          </p:sp>
        </mc:Choice>
        <mc:Fallback xmlns="">
          <p:sp>
            <p:nvSpPr>
              <p:cNvPr id="3" name="テキスト ボックス 2">
                <a:extLst>
                  <a:ext uri="{FF2B5EF4-FFF2-40B4-BE49-F238E27FC236}">
                    <a16:creationId xmlns:a16="http://schemas.microsoft.com/office/drawing/2014/main" id="{237F27CD-F442-4798-A0BE-E35FDC03FA7E}"/>
                  </a:ext>
                </a:extLst>
              </p:cNvPr>
              <p:cNvSpPr txBox="1">
                <a:spLocks noRot="1" noChangeAspect="1" noMove="1" noResize="1" noEditPoints="1" noAdjustHandles="1" noChangeArrowheads="1" noChangeShapeType="1" noTextEdit="1"/>
              </p:cNvSpPr>
              <p:nvPr/>
            </p:nvSpPr>
            <p:spPr>
              <a:xfrm>
                <a:off x="1379427" y="5154506"/>
                <a:ext cx="6449266" cy="461665"/>
              </a:xfrm>
              <a:prstGeom prst="rect">
                <a:avLst/>
              </a:prstGeom>
              <a:blipFill>
                <a:blip r:embed="rId2"/>
                <a:stretch>
                  <a:fillRect l="-189" t="-10667" r="-567" b="-30667"/>
                </a:stretch>
              </a:blipFill>
            </p:spPr>
            <p:txBody>
              <a:bodyPr/>
              <a:lstStyle/>
              <a:p>
                <a:r>
                  <a:rPr lang="ja-JP" altLang="en-US">
                    <a:noFill/>
                  </a:rPr>
                  <a:t> </a:t>
                </a:r>
              </a:p>
            </p:txBody>
          </p:sp>
        </mc:Fallback>
      </mc:AlternateContent>
      <p:sp>
        <p:nvSpPr>
          <p:cNvPr id="4" name="フリーフォーム: 図形 3">
            <a:extLst>
              <a:ext uri="{FF2B5EF4-FFF2-40B4-BE49-F238E27FC236}">
                <a16:creationId xmlns:a16="http://schemas.microsoft.com/office/drawing/2014/main" id="{1F17821F-DD60-4E97-9B2E-CA82DE76D95C}"/>
              </a:ext>
            </a:extLst>
          </p:cNvPr>
          <p:cNvSpPr/>
          <p:nvPr/>
        </p:nvSpPr>
        <p:spPr>
          <a:xfrm>
            <a:off x="2057269" y="2164759"/>
            <a:ext cx="4661877" cy="2204042"/>
          </a:xfrm>
          <a:custGeom>
            <a:avLst/>
            <a:gdLst>
              <a:gd name="connsiteX0" fmla="*/ 1824 w 4661877"/>
              <a:gd name="connsiteY0" fmla="*/ 2204042 h 2204042"/>
              <a:gd name="connsiteX1" fmla="*/ 144064 w 4661877"/>
              <a:gd name="connsiteY1" fmla="*/ 1330282 h 2204042"/>
              <a:gd name="connsiteX2" fmla="*/ 916224 w 4661877"/>
              <a:gd name="connsiteY2" fmla="*/ 388788 h 2204042"/>
              <a:gd name="connsiteX3" fmla="*/ 2453771 w 4661877"/>
              <a:gd name="connsiteY3" fmla="*/ 9482 h 2204042"/>
              <a:gd name="connsiteX4" fmla="*/ 3815211 w 4661877"/>
              <a:gd name="connsiteY4" fmla="*/ 165268 h 2204042"/>
              <a:gd name="connsiteX5" fmla="*/ 4661877 w 4661877"/>
              <a:gd name="connsiteY5" fmla="*/ 707135 h 2204042"/>
              <a:gd name="connsiteX6" fmla="*/ 4661877 w 4661877"/>
              <a:gd name="connsiteY6" fmla="*/ 707135 h 22040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1877" h="2204042">
                <a:moveTo>
                  <a:pt x="1824" y="2204042"/>
                </a:moveTo>
                <a:cubicBezTo>
                  <a:pt x="-3256" y="1918433"/>
                  <a:pt x="-8336" y="1632824"/>
                  <a:pt x="144064" y="1330282"/>
                </a:cubicBezTo>
                <a:cubicBezTo>
                  <a:pt x="296464" y="1027740"/>
                  <a:pt x="531273" y="608921"/>
                  <a:pt x="916224" y="388788"/>
                </a:cubicBezTo>
                <a:cubicBezTo>
                  <a:pt x="1301175" y="168655"/>
                  <a:pt x="1970607" y="46735"/>
                  <a:pt x="2453771" y="9482"/>
                </a:cubicBezTo>
                <a:cubicBezTo>
                  <a:pt x="2936935" y="-27771"/>
                  <a:pt x="3447193" y="48993"/>
                  <a:pt x="3815211" y="165268"/>
                </a:cubicBezTo>
                <a:cubicBezTo>
                  <a:pt x="4183229" y="281543"/>
                  <a:pt x="4661877" y="707135"/>
                  <a:pt x="4661877" y="707135"/>
                </a:cubicBezTo>
                <a:lnTo>
                  <a:pt x="4661877" y="707135"/>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9F34037D-30D8-4830-96EE-65069056A74C}"/>
                  </a:ext>
                </a:extLst>
              </p:cNvPr>
              <p:cNvSpPr/>
              <p:nvPr/>
            </p:nvSpPr>
            <p:spPr>
              <a:xfrm>
                <a:off x="4333280" y="3912449"/>
                <a:ext cx="58137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sz="2800" i="1">
                          <a:latin typeface="Cambria Math" panose="02040503050406030204" pitchFamily="18" charset="0"/>
                        </a:rPr>
                        <m:t>𝑀</m:t>
                      </m:r>
                    </m:oMath>
                  </m:oMathPara>
                </a14:m>
                <a:endParaRPr lang="ja-JP" altLang="en-US" sz="2800" dirty="0"/>
              </a:p>
            </p:txBody>
          </p:sp>
        </mc:Choice>
        <mc:Fallback xmlns="">
          <p:sp>
            <p:nvSpPr>
              <p:cNvPr id="5" name="正方形/長方形 4">
                <a:extLst>
                  <a:ext uri="{FF2B5EF4-FFF2-40B4-BE49-F238E27FC236}">
                    <a16:creationId xmlns:a16="http://schemas.microsoft.com/office/drawing/2014/main" id="{9F34037D-30D8-4830-96EE-65069056A74C}"/>
                  </a:ext>
                </a:extLst>
              </p:cNvPr>
              <p:cNvSpPr>
                <a:spLocks noRot="1" noChangeAspect="1" noMove="1" noResize="1" noEditPoints="1" noAdjustHandles="1" noChangeArrowheads="1" noChangeShapeType="1" noTextEdit="1"/>
              </p:cNvSpPr>
              <p:nvPr/>
            </p:nvSpPr>
            <p:spPr>
              <a:xfrm>
                <a:off x="4333280" y="3912449"/>
                <a:ext cx="581378"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44C8E11-C20F-4AAA-A5BA-906E8870E6AF}"/>
                  </a:ext>
                </a:extLst>
              </p:cNvPr>
              <p:cNvSpPr txBox="1"/>
              <p:nvPr/>
            </p:nvSpPr>
            <p:spPr>
              <a:xfrm>
                <a:off x="3071706" y="2791937"/>
                <a:ext cx="242631" cy="553998"/>
              </a:xfrm>
              <a:prstGeom prst="rect">
                <a:avLst/>
              </a:prstGeom>
              <a:noFill/>
            </p:spPr>
            <p:txBody>
              <a:bodyPr wrap="none" lIns="0" tIns="0" rIns="0" bIns="0" rtlCol="0">
                <a:spAutoFit/>
              </a:bodyPr>
              <a:lstStyle/>
              <a:p>
                <a:pPr algn="l">
                  <a:lnSpc>
                    <a:spcPct val="150000"/>
                  </a:lnSpc>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𝑝</m:t>
                      </m:r>
                    </m:oMath>
                  </m:oMathPara>
                </a14:m>
                <a:endParaRPr kumimoji="1" lang="ja-JP" altLang="en-US" sz="2400" b="0" dirty="0">
                  <a:latin typeface="Cambria Math" panose="02040503050406030204" pitchFamily="18" charset="0"/>
                </a:endParaRPr>
              </a:p>
            </p:txBody>
          </p:sp>
        </mc:Choice>
        <mc:Fallback xmlns="">
          <p:sp>
            <p:nvSpPr>
              <p:cNvPr id="6" name="テキスト ボックス 5">
                <a:extLst>
                  <a:ext uri="{FF2B5EF4-FFF2-40B4-BE49-F238E27FC236}">
                    <a16:creationId xmlns:a16="http://schemas.microsoft.com/office/drawing/2014/main" id="{D44C8E11-C20F-4AAA-A5BA-906E8870E6AF}"/>
                  </a:ext>
                </a:extLst>
              </p:cNvPr>
              <p:cNvSpPr txBox="1">
                <a:spLocks noRot="1" noChangeAspect="1" noMove="1" noResize="1" noEditPoints="1" noAdjustHandles="1" noChangeArrowheads="1" noChangeShapeType="1" noTextEdit="1"/>
              </p:cNvSpPr>
              <p:nvPr/>
            </p:nvSpPr>
            <p:spPr>
              <a:xfrm>
                <a:off x="3071706" y="2791937"/>
                <a:ext cx="242631" cy="553998"/>
              </a:xfrm>
              <a:prstGeom prst="rect">
                <a:avLst/>
              </a:prstGeom>
              <a:blipFill>
                <a:blip r:embed="rId4"/>
                <a:stretch>
                  <a:fillRect/>
                </a:stretch>
              </a:blipFill>
            </p:spPr>
            <p:txBody>
              <a:bodyPr/>
              <a:lstStyle/>
              <a:p>
                <a:r>
                  <a:rPr lang="ja-JP" altLang="en-US">
                    <a:noFill/>
                  </a:rPr>
                  <a:t> </a:t>
                </a:r>
              </a:p>
            </p:txBody>
          </p:sp>
        </mc:Fallback>
      </mc:AlternateContent>
      <p:sp>
        <p:nvSpPr>
          <p:cNvPr id="8" name="楕円 7">
            <a:extLst>
              <a:ext uri="{FF2B5EF4-FFF2-40B4-BE49-F238E27FC236}">
                <a16:creationId xmlns:a16="http://schemas.microsoft.com/office/drawing/2014/main" id="{FF71F8EF-24DD-4B59-9694-B158BB7CFB60}"/>
              </a:ext>
            </a:extLst>
          </p:cNvPr>
          <p:cNvSpPr>
            <a:spLocks noChangeAspect="1"/>
          </p:cNvSpPr>
          <p:nvPr/>
        </p:nvSpPr>
        <p:spPr>
          <a:xfrm>
            <a:off x="3071706" y="2928820"/>
            <a:ext cx="72000" cy="7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A70F3D5B-BC48-4CC6-8B94-096FA0E238ED}"/>
              </a:ext>
            </a:extLst>
          </p:cNvPr>
          <p:cNvCxnSpPr>
            <a:cxnSpLocks/>
          </p:cNvCxnSpPr>
          <p:nvPr/>
        </p:nvCxnSpPr>
        <p:spPr>
          <a:xfrm flipV="1">
            <a:off x="3117453" y="2630051"/>
            <a:ext cx="728625" cy="321884"/>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072024B5-482C-499E-B805-772BEAD96C01}"/>
                  </a:ext>
                </a:extLst>
              </p:cNvPr>
              <p:cNvSpPr txBox="1"/>
              <p:nvPr/>
            </p:nvSpPr>
            <p:spPr>
              <a:xfrm>
                <a:off x="2608906" y="1413809"/>
                <a:ext cx="425822" cy="696153"/>
              </a:xfrm>
              <a:prstGeom prst="rect">
                <a:avLst/>
              </a:prstGeom>
              <a:noFill/>
            </p:spPr>
            <p:txBody>
              <a:bodyPr wrap="none" lIns="0" tIns="0" rIns="0" bIns="0" rtlCol="0">
                <a:spAutoFit/>
              </a:bodyPr>
              <a:lstStyle/>
              <a:p>
                <a:pPr algn="l">
                  <a:lnSpc>
                    <a:spcPct val="150000"/>
                  </a:lnSpc>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𝑇</m:t>
                          </m:r>
                        </m:e>
                        <m:sub>
                          <m:r>
                            <a:rPr kumimoji="1" lang="en-US" altLang="ja-JP" sz="2800" b="0" i="1" smtClean="0">
                              <a:latin typeface="Cambria Math" panose="02040503050406030204" pitchFamily="18" charset="0"/>
                            </a:rPr>
                            <m:t>𝑝</m:t>
                          </m:r>
                        </m:sub>
                      </m:sSub>
                    </m:oMath>
                  </m:oMathPara>
                </a14:m>
                <a:endParaRPr kumimoji="1" lang="ja-JP" altLang="en-US" sz="2800" b="0" dirty="0">
                  <a:latin typeface="Cambria Math" panose="02040503050406030204" pitchFamily="18" charset="0"/>
                </a:endParaRPr>
              </a:p>
            </p:txBody>
          </p:sp>
        </mc:Choice>
        <mc:Fallback xmlns="">
          <p:sp>
            <p:nvSpPr>
              <p:cNvPr id="17" name="テキスト ボックス 16">
                <a:extLst>
                  <a:ext uri="{FF2B5EF4-FFF2-40B4-BE49-F238E27FC236}">
                    <a16:creationId xmlns:a16="http://schemas.microsoft.com/office/drawing/2014/main" id="{072024B5-482C-499E-B805-772BEAD96C01}"/>
                  </a:ext>
                </a:extLst>
              </p:cNvPr>
              <p:cNvSpPr txBox="1">
                <a:spLocks noRot="1" noChangeAspect="1" noMove="1" noResize="1" noEditPoints="1" noAdjustHandles="1" noChangeArrowheads="1" noChangeShapeType="1" noTextEdit="1"/>
              </p:cNvSpPr>
              <p:nvPr/>
            </p:nvSpPr>
            <p:spPr>
              <a:xfrm>
                <a:off x="2608906" y="1413809"/>
                <a:ext cx="425822" cy="69615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234E2CAF-4CDB-45F2-A826-9399B57261D7}"/>
                  </a:ext>
                </a:extLst>
              </p:cNvPr>
              <p:cNvSpPr txBox="1"/>
              <p:nvPr/>
            </p:nvSpPr>
            <p:spPr>
              <a:xfrm>
                <a:off x="6187771" y="2768822"/>
                <a:ext cx="241733" cy="553998"/>
              </a:xfrm>
              <a:prstGeom prst="rect">
                <a:avLst/>
              </a:prstGeom>
              <a:noFill/>
            </p:spPr>
            <p:txBody>
              <a:bodyPr wrap="none" lIns="0" tIns="0" rIns="0" bIns="0" rtlCol="0">
                <a:spAutoFit/>
              </a:bodyPr>
              <a:lstStyle/>
              <a:p>
                <a:pPr algn="l">
                  <a:lnSpc>
                    <a:spcPct val="150000"/>
                  </a:lnSpc>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𝑞</m:t>
                      </m:r>
                    </m:oMath>
                  </m:oMathPara>
                </a14:m>
                <a:endParaRPr kumimoji="1" lang="ja-JP" altLang="en-US" sz="2400" b="0" dirty="0">
                  <a:latin typeface="Cambria Math" panose="02040503050406030204" pitchFamily="18" charset="0"/>
                </a:endParaRPr>
              </a:p>
            </p:txBody>
          </p:sp>
        </mc:Choice>
        <mc:Fallback xmlns="">
          <p:sp>
            <p:nvSpPr>
              <p:cNvPr id="19" name="テキスト ボックス 18">
                <a:extLst>
                  <a:ext uri="{FF2B5EF4-FFF2-40B4-BE49-F238E27FC236}">
                    <a16:creationId xmlns:a16="http://schemas.microsoft.com/office/drawing/2014/main" id="{234E2CAF-4CDB-45F2-A826-9399B57261D7}"/>
                  </a:ext>
                </a:extLst>
              </p:cNvPr>
              <p:cNvSpPr txBox="1">
                <a:spLocks noRot="1" noChangeAspect="1" noMove="1" noResize="1" noEditPoints="1" noAdjustHandles="1" noChangeArrowheads="1" noChangeShapeType="1" noTextEdit="1"/>
              </p:cNvSpPr>
              <p:nvPr/>
            </p:nvSpPr>
            <p:spPr>
              <a:xfrm>
                <a:off x="6187771" y="2768822"/>
                <a:ext cx="241733" cy="553998"/>
              </a:xfrm>
              <a:prstGeom prst="rect">
                <a:avLst/>
              </a:prstGeom>
              <a:blipFill>
                <a:blip r:embed="rId6"/>
                <a:stretch>
                  <a:fillRect/>
                </a:stretch>
              </a:blipFill>
            </p:spPr>
            <p:txBody>
              <a:bodyPr/>
              <a:lstStyle/>
              <a:p>
                <a:r>
                  <a:rPr lang="ja-JP" altLang="en-US">
                    <a:noFill/>
                  </a:rPr>
                  <a:t> </a:t>
                </a:r>
              </a:p>
            </p:txBody>
          </p:sp>
        </mc:Fallback>
      </mc:AlternateContent>
      <p:sp>
        <p:nvSpPr>
          <p:cNvPr id="20" name="楕円 19">
            <a:extLst>
              <a:ext uri="{FF2B5EF4-FFF2-40B4-BE49-F238E27FC236}">
                <a16:creationId xmlns:a16="http://schemas.microsoft.com/office/drawing/2014/main" id="{3B77EA33-EBB3-4CD3-912D-0F98DE30C98F}"/>
              </a:ext>
            </a:extLst>
          </p:cNvPr>
          <p:cNvSpPr>
            <a:spLocks noChangeAspect="1"/>
          </p:cNvSpPr>
          <p:nvPr/>
        </p:nvSpPr>
        <p:spPr>
          <a:xfrm>
            <a:off x="6187771" y="2905705"/>
            <a:ext cx="72000" cy="72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B7F2FAE0-F3C7-495F-BE4B-482682588429}"/>
                  </a:ext>
                </a:extLst>
              </p:cNvPr>
              <p:cNvSpPr txBox="1"/>
              <p:nvPr/>
            </p:nvSpPr>
            <p:spPr>
              <a:xfrm>
                <a:off x="6782371" y="1761885"/>
                <a:ext cx="422552" cy="696153"/>
              </a:xfrm>
              <a:prstGeom prst="rect">
                <a:avLst/>
              </a:prstGeom>
              <a:noFill/>
            </p:spPr>
            <p:txBody>
              <a:bodyPr wrap="none" lIns="0" tIns="0" rIns="0" bIns="0" rtlCol="0">
                <a:spAutoFit/>
              </a:bodyPr>
              <a:lstStyle/>
              <a:p>
                <a:pPr algn="l">
                  <a:lnSpc>
                    <a:spcPct val="150000"/>
                  </a:lnSpc>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𝑇</m:t>
                          </m:r>
                        </m:e>
                        <m:sub>
                          <m:r>
                            <a:rPr kumimoji="1" lang="en-US" altLang="ja-JP" sz="2800" b="0" i="1" smtClean="0">
                              <a:latin typeface="Cambria Math" panose="02040503050406030204" pitchFamily="18" charset="0"/>
                            </a:rPr>
                            <m:t>𝑞</m:t>
                          </m:r>
                        </m:sub>
                      </m:sSub>
                    </m:oMath>
                  </m:oMathPara>
                </a14:m>
                <a:endParaRPr kumimoji="1" lang="ja-JP" altLang="en-US" sz="2800" b="0" dirty="0">
                  <a:latin typeface="Cambria Math" panose="02040503050406030204" pitchFamily="18" charset="0"/>
                </a:endParaRPr>
              </a:p>
            </p:txBody>
          </p:sp>
        </mc:Choice>
        <mc:Fallback xmlns="">
          <p:sp>
            <p:nvSpPr>
              <p:cNvPr id="22" name="テキスト ボックス 21">
                <a:extLst>
                  <a:ext uri="{FF2B5EF4-FFF2-40B4-BE49-F238E27FC236}">
                    <a16:creationId xmlns:a16="http://schemas.microsoft.com/office/drawing/2014/main" id="{B7F2FAE0-F3C7-495F-BE4B-482682588429}"/>
                  </a:ext>
                </a:extLst>
              </p:cNvPr>
              <p:cNvSpPr txBox="1">
                <a:spLocks noRot="1" noChangeAspect="1" noMove="1" noResize="1" noEditPoints="1" noAdjustHandles="1" noChangeArrowheads="1" noChangeShapeType="1" noTextEdit="1"/>
              </p:cNvSpPr>
              <p:nvPr/>
            </p:nvSpPr>
            <p:spPr>
              <a:xfrm>
                <a:off x="6782371" y="1761885"/>
                <a:ext cx="422552" cy="696153"/>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B5E3AD7C-8AE7-41FA-9781-A9503B87735B}"/>
                  </a:ext>
                </a:extLst>
              </p:cNvPr>
              <p:cNvSpPr txBox="1"/>
              <p:nvPr/>
            </p:nvSpPr>
            <p:spPr>
              <a:xfrm>
                <a:off x="6415957" y="1041738"/>
                <a:ext cx="698653" cy="738664"/>
              </a:xfrm>
              <a:prstGeom prst="rect">
                <a:avLst/>
              </a:prstGeom>
              <a:noFill/>
            </p:spPr>
            <p:txBody>
              <a:bodyPr wrap="none" lIns="0" tIns="0" rIns="0" bIns="0" rtlCol="0">
                <a:spAutoFit/>
              </a:bodyPr>
              <a:lstStyle/>
              <a:p>
                <a:pPr algn="l">
                  <a:lnSpc>
                    <a:spcPct val="150000"/>
                  </a:lnSpc>
                </a:pPr>
                <a14:m>
                  <m:oMathPara xmlns:m="http://schemas.openxmlformats.org/officeDocument/2006/math">
                    <m:oMathParaPr>
                      <m:jc m:val="centerGroup"/>
                    </m:oMathParaPr>
                    <m:oMath xmlns:m="http://schemas.openxmlformats.org/officeDocument/2006/math">
                      <m:sSup>
                        <m:sSupPr>
                          <m:ctrlPr>
                            <a:rPr kumimoji="1" lang="en-US" altLang="ja-JP" sz="3200" b="0" i="1" smtClean="0">
                              <a:latin typeface="Cambria Math" panose="02040503050406030204" pitchFamily="18" charset="0"/>
                              <a:ea typeface="Cambria Math" panose="02040503050406030204" pitchFamily="18" charset="0"/>
                            </a:rPr>
                          </m:ctrlPr>
                        </m:sSupPr>
                        <m:e>
                          <m:r>
                            <a:rPr kumimoji="1" lang="en-US" altLang="ja-JP" sz="3200" b="0" i="1" smtClean="0">
                              <a:latin typeface="Cambria Math" panose="02040503050406030204" pitchFamily="18" charset="0"/>
                              <a:ea typeface="Cambria Math" panose="02040503050406030204" pitchFamily="18" charset="0"/>
                            </a:rPr>
                            <m:t>ℝ</m:t>
                          </m:r>
                        </m:e>
                        <m:sup>
                          <m:r>
                            <a:rPr kumimoji="1" lang="en-US" altLang="ja-JP" sz="3200" b="0" i="1" smtClean="0">
                              <a:latin typeface="Cambria Math" panose="02040503050406030204" pitchFamily="18" charset="0"/>
                              <a:ea typeface="Cambria Math" panose="02040503050406030204" pitchFamily="18" charset="0"/>
                            </a:rPr>
                            <m:t>𝑚</m:t>
                          </m:r>
                        </m:sup>
                      </m:sSup>
                    </m:oMath>
                  </m:oMathPara>
                </a14:m>
                <a:endParaRPr kumimoji="1" lang="ja-JP" altLang="en-US" sz="3200" b="0" dirty="0">
                  <a:latin typeface="Cambria Math" panose="02040503050406030204" pitchFamily="18" charset="0"/>
                </a:endParaRPr>
              </a:p>
            </p:txBody>
          </p:sp>
        </mc:Choice>
        <mc:Fallback xmlns="">
          <p:sp>
            <p:nvSpPr>
              <p:cNvPr id="23" name="テキスト ボックス 22">
                <a:extLst>
                  <a:ext uri="{FF2B5EF4-FFF2-40B4-BE49-F238E27FC236}">
                    <a16:creationId xmlns:a16="http://schemas.microsoft.com/office/drawing/2014/main" id="{B5E3AD7C-8AE7-41FA-9781-A9503B87735B}"/>
                  </a:ext>
                </a:extLst>
              </p:cNvPr>
              <p:cNvSpPr txBox="1">
                <a:spLocks noRot="1" noChangeAspect="1" noMove="1" noResize="1" noEditPoints="1" noAdjustHandles="1" noChangeArrowheads="1" noChangeShapeType="1" noTextEdit="1"/>
              </p:cNvSpPr>
              <p:nvPr/>
            </p:nvSpPr>
            <p:spPr>
              <a:xfrm>
                <a:off x="6415957" y="1041738"/>
                <a:ext cx="698653" cy="738664"/>
              </a:xfrm>
              <a:prstGeom prst="rect">
                <a:avLst/>
              </a:prstGeom>
              <a:blipFill>
                <a:blip r:embed="rId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648693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D6C2C3A2-B70A-41FA-BB5E-845F3A178B84}"/>
              </a:ext>
            </a:extLst>
          </p:cNvPr>
          <p:cNvSpPr/>
          <p:nvPr/>
        </p:nvSpPr>
        <p:spPr>
          <a:xfrm>
            <a:off x="880533" y="1385568"/>
            <a:ext cx="6644640" cy="268432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正方形/長方形 1">
                <a:extLst>
                  <a:ext uri="{FF2B5EF4-FFF2-40B4-BE49-F238E27FC236}">
                    <a16:creationId xmlns:a16="http://schemas.microsoft.com/office/drawing/2014/main" id="{82346CFD-9695-4FA3-A740-9D47E7559958}"/>
                  </a:ext>
                </a:extLst>
              </p:cNvPr>
              <p:cNvSpPr/>
              <p:nvPr/>
            </p:nvSpPr>
            <p:spPr>
              <a:xfrm>
                <a:off x="1005784" y="589187"/>
                <a:ext cx="3329181" cy="461665"/>
              </a:xfrm>
              <a:prstGeom prst="rect">
                <a:avLst/>
              </a:prstGeom>
            </p:spPr>
            <p:txBody>
              <a:bodyPr wrap="none">
                <a:spAutoFit/>
              </a:bodyPr>
              <a:lstStyle/>
              <a:p>
                <a14:m>
                  <m:oMath xmlns:m="http://schemas.openxmlformats.org/officeDocument/2006/math">
                    <m:r>
                      <a:rPr kumimoji="1" lang="en-US" altLang="ja-JP" sz="2400" i="1" smtClean="0">
                        <a:latin typeface="Cambria Math" panose="02040503050406030204" pitchFamily="18" charset="0"/>
                      </a:rPr>
                      <m:t>𝑀</m:t>
                    </m:r>
                    <m:r>
                      <a:rPr kumimoji="1" lang="en-US" altLang="ja-JP" sz="2400" b="0" i="0" smtClean="0">
                        <a:latin typeface="Cambria Math" panose="02040503050406030204" pitchFamily="18" charset="0"/>
                      </a:rPr>
                      <m:t>:</m:t>
                    </m:r>
                    <m:r>
                      <a:rPr kumimoji="1" lang="en-US" altLang="ja-JP" sz="2400" b="0" i="1" smtClean="0">
                        <a:latin typeface="Cambria Math" panose="02040503050406030204" pitchFamily="18" charset="0"/>
                      </a:rPr>
                      <m:t>𝑛</m:t>
                    </m:r>
                  </m:oMath>
                </a14:m>
                <a:r>
                  <a:rPr lang="ja-JP" altLang="en-US" sz="2400" dirty="0"/>
                  <a:t>次元多様体</a:t>
                </a:r>
                <a:r>
                  <a:rPr lang="en-US" altLang="ja-JP" sz="2400" dirty="0"/>
                  <a:t>,  </a:t>
                </a:r>
                <a14:m>
                  <m:oMath xmlns:m="http://schemas.openxmlformats.org/officeDocument/2006/math">
                    <m:r>
                      <a:rPr lang="en-US" altLang="ja-JP" sz="2400" b="0" i="1" smtClean="0">
                        <a:latin typeface="Cambria Math" panose="02040503050406030204" pitchFamily="18" charset="0"/>
                      </a:rPr>
                      <m:t>𝑝</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𝑀</m:t>
                    </m:r>
                  </m:oMath>
                </a14:m>
                <a:endParaRPr lang="ja-JP" altLang="en-US" sz="2400" dirty="0"/>
              </a:p>
            </p:txBody>
          </p:sp>
        </mc:Choice>
        <mc:Fallback xmlns="">
          <p:sp>
            <p:nvSpPr>
              <p:cNvPr id="2" name="正方形/長方形 1">
                <a:extLst>
                  <a:ext uri="{FF2B5EF4-FFF2-40B4-BE49-F238E27FC236}">
                    <a16:creationId xmlns:a16="http://schemas.microsoft.com/office/drawing/2014/main" id="{82346CFD-9695-4FA3-A740-9D47E7559958}"/>
                  </a:ext>
                </a:extLst>
              </p:cNvPr>
              <p:cNvSpPr>
                <a:spLocks noRot="1" noChangeAspect="1" noMove="1" noResize="1" noEditPoints="1" noAdjustHandles="1" noChangeArrowheads="1" noChangeShapeType="1" noTextEdit="1"/>
              </p:cNvSpPr>
              <p:nvPr/>
            </p:nvSpPr>
            <p:spPr>
              <a:xfrm>
                <a:off x="1005784" y="589187"/>
                <a:ext cx="3329181" cy="461665"/>
              </a:xfrm>
              <a:prstGeom prst="rect">
                <a:avLst/>
              </a:prstGeom>
              <a:blipFill>
                <a:blip r:embed="rId2"/>
                <a:stretch>
                  <a:fillRect l="-549" t="-12000" b="-30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F9CFC27-961A-417F-9CC5-121110A416D9}"/>
                  </a:ext>
                </a:extLst>
              </p:cNvPr>
              <p:cNvSpPr txBox="1"/>
              <p:nvPr/>
            </p:nvSpPr>
            <p:spPr>
              <a:xfrm>
                <a:off x="1005784" y="1435947"/>
                <a:ext cx="3764749" cy="490199"/>
              </a:xfrm>
              <a:prstGeom prst="rect">
                <a:avLst/>
              </a:prstGeom>
              <a:noFill/>
            </p:spPr>
            <p:txBody>
              <a:bodyPr wrap="none" rtlCol="0">
                <a:spAutoFit/>
              </a:bodyPr>
              <a:lstStyle/>
              <a:p>
                <a:r>
                  <a:rPr kumimoji="1" lang="en-US" altLang="ja-JP" sz="2400" dirty="0"/>
                  <a:t>Def. ( </a:t>
                </a:r>
                <a14:m>
                  <m:oMath xmlns:m="http://schemas.openxmlformats.org/officeDocument/2006/math">
                    <m:r>
                      <a:rPr lang="en-US" altLang="ja-JP" sz="2400" i="1">
                        <a:latin typeface="Cambria Math" panose="02040503050406030204" pitchFamily="18" charset="0"/>
                      </a:rPr>
                      <m:t>𝑝</m:t>
                    </m:r>
                  </m:oMath>
                </a14:m>
                <a:r>
                  <a:rPr kumimoji="1" lang="ja-JP" altLang="en-US" sz="2400" dirty="0"/>
                  <a:t>における接空間 </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𝑝</m:t>
                        </m:r>
                      </m:sub>
                    </m:sSub>
                  </m:oMath>
                </a14:m>
                <a:r>
                  <a:rPr kumimoji="1" lang="en-US" altLang="ja-JP" sz="2400" dirty="0"/>
                  <a:t> )</a:t>
                </a:r>
                <a:endParaRPr kumimoji="1" lang="ja-JP" altLang="en-US" sz="2400" dirty="0"/>
              </a:p>
            </p:txBody>
          </p:sp>
        </mc:Choice>
        <mc:Fallback xmlns="">
          <p:sp>
            <p:nvSpPr>
              <p:cNvPr id="3" name="テキスト ボックス 2">
                <a:extLst>
                  <a:ext uri="{FF2B5EF4-FFF2-40B4-BE49-F238E27FC236}">
                    <a16:creationId xmlns:a16="http://schemas.microsoft.com/office/drawing/2014/main" id="{2F9CFC27-961A-417F-9CC5-121110A416D9}"/>
                  </a:ext>
                </a:extLst>
              </p:cNvPr>
              <p:cNvSpPr txBox="1">
                <a:spLocks noRot="1" noChangeAspect="1" noMove="1" noResize="1" noEditPoints="1" noAdjustHandles="1" noChangeArrowheads="1" noChangeShapeType="1" noTextEdit="1"/>
              </p:cNvSpPr>
              <p:nvPr/>
            </p:nvSpPr>
            <p:spPr>
              <a:xfrm>
                <a:off x="1005784" y="1435947"/>
                <a:ext cx="3764749" cy="490199"/>
              </a:xfrm>
              <a:prstGeom prst="rect">
                <a:avLst/>
              </a:prstGeom>
              <a:blipFill>
                <a:blip r:embed="rId3"/>
                <a:stretch>
                  <a:fillRect l="-2589" t="-8750" r="-1294"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84436B4-6C43-4272-B424-2CA6B204145E}"/>
                  </a:ext>
                </a:extLst>
              </p:cNvPr>
              <p:cNvSpPr txBox="1"/>
              <p:nvPr/>
            </p:nvSpPr>
            <p:spPr>
              <a:xfrm>
                <a:off x="2114418" y="2126381"/>
                <a:ext cx="4126771" cy="1746184"/>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𝑝</m:t>
                          </m:r>
                          <m:r>
                            <a:rPr kumimoji="1" lang="ja-JP" altLang="en-US" sz="2400" i="1">
                              <a:latin typeface="Cambria Math" panose="02040503050406030204" pitchFamily="18" charset="0"/>
                            </a:rPr>
                            <m:t>での</m:t>
                          </m:r>
                          <m:r>
                            <a:rPr kumimoji="1" lang="ja-JP" altLang="en-US" sz="2400" i="1" smtClean="0">
                              <a:latin typeface="Cambria Math" panose="02040503050406030204" pitchFamily="18" charset="0"/>
                            </a:rPr>
                            <m:t>方向微分全体</m:t>
                          </m:r>
                          <m:r>
                            <a:rPr kumimoji="1" lang="en-US" altLang="ja-JP" sz="2400" b="0" i="1" smtClean="0">
                              <a:latin typeface="Cambria Math" panose="02040503050406030204" pitchFamily="18" charset="0"/>
                            </a:rPr>
                            <m:t> </m:t>
                          </m:r>
                        </m:e>
                      </m:d>
                    </m:oMath>
                  </m:oMathPara>
                </a14:m>
                <a:endParaRPr kumimoji="1" lang="en-US" altLang="ja-JP" sz="2400" b="0" dirty="0"/>
              </a:p>
              <a:p>
                <a:pPr>
                  <a:lnSpc>
                    <a:spcPct val="150000"/>
                  </a:lnSpc>
                </a:pPr>
                <a:r>
                  <a:rPr kumimoji="1" lang="en-US" altLang="ja-JP" sz="2400" b="0" dirty="0"/>
                  <a:t>        </a:t>
                </a:r>
                <a14:m>
                  <m:oMath xmlns:m="http://schemas.openxmlformats.org/officeDocument/2006/math">
                    <m:r>
                      <a:rPr kumimoji="1" lang="en-US" altLang="ja-JP" sz="2400" b="0" i="1" smtClean="0">
                        <a:latin typeface="Cambria Math" panose="02040503050406030204" pitchFamily="18" charset="0"/>
                      </a:rPr>
                      <m:t>=</m:t>
                    </m:r>
                    <m:d>
                      <m:dPr>
                        <m:begChr m:val="{"/>
                        <m:endChr m:val="}"/>
                        <m:ctrlPr>
                          <a:rPr kumimoji="1" lang="en-US" altLang="ja-JP" sz="2400" b="0" i="1" smtClean="0">
                            <a:latin typeface="Cambria Math" panose="02040503050406030204" pitchFamily="18" charset="0"/>
                          </a:rPr>
                        </m:ctrlPr>
                      </m:dPr>
                      <m:e>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𝑣</m:t>
                            </m:r>
                          </m:e>
                          <m:sup>
                            <m:r>
                              <a:rPr kumimoji="1" lang="ja-JP" altLang="en-US" sz="2400" i="1">
                                <a:latin typeface="Cambria Math" panose="02040503050406030204" pitchFamily="18" charset="0"/>
                              </a:rPr>
                              <m:t>𝜅</m:t>
                            </m:r>
                          </m:sup>
                        </m:sSup>
                        <m:sSub>
                          <m:sSubPr>
                            <m:ctrlPr>
                              <a:rPr kumimoji="1" lang="en-US" altLang="ja-JP" sz="2400" i="1">
                                <a:latin typeface="Cambria Math" panose="02040503050406030204" pitchFamily="18" charset="0"/>
                              </a:rPr>
                            </m:ctrlPr>
                          </m:sSubPr>
                          <m:e>
                            <m:d>
                              <m:dPr>
                                <m:ctrlPr>
                                  <a:rPr kumimoji="1" lang="en-US" altLang="ja-JP" sz="2400" i="1">
                                    <a:latin typeface="Cambria Math" panose="02040503050406030204" pitchFamily="18" charset="0"/>
                                  </a:rPr>
                                </m:ctrlPr>
                              </m:dPr>
                              <m:e>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r>
                                          <a:rPr kumimoji="1" lang="ja-JP" altLang="en-US" sz="2400" i="1">
                                            <a:latin typeface="Cambria Math" panose="02040503050406030204" pitchFamily="18" charset="0"/>
                                          </a:rPr>
                                          <m:t>𝜅</m:t>
                                        </m:r>
                                      </m:sup>
                                    </m:sSup>
                                  </m:den>
                                </m:f>
                              </m:e>
                            </m:d>
                          </m:e>
                          <m:sub>
                            <m:r>
                              <a:rPr kumimoji="1" lang="en-US" altLang="ja-JP" sz="2400" i="1">
                                <a:latin typeface="Cambria Math" panose="02040503050406030204" pitchFamily="18" charset="0"/>
                              </a:rPr>
                              <m:t>𝑝</m:t>
                            </m:r>
                          </m:sub>
                        </m:sSub>
                      </m:e>
                      <m:e>
                        <m:r>
                          <a:rPr kumimoji="1" lang="en-US" altLang="ja-JP" sz="2400" b="0" i="1" smtClean="0">
                            <a:latin typeface="Cambria Math" panose="02040503050406030204" pitchFamily="18" charset="0"/>
                          </a:rPr>
                          <m:t> </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𝑣</m:t>
                            </m:r>
                          </m:e>
                          <m:sup>
                            <m:r>
                              <a:rPr kumimoji="1" lang="ja-JP" altLang="en-US" sz="2400" i="1">
                                <a:latin typeface="Cambria Math" panose="02040503050406030204" pitchFamily="18" charset="0"/>
                              </a:rPr>
                              <m:t>𝜅</m:t>
                            </m:r>
                          </m:sup>
                        </m:sSup>
                        <m:r>
                          <a:rPr kumimoji="1" lang="ja-JP" altLang="en-US" sz="2400" i="1" smtClean="0">
                            <a:latin typeface="Cambria Math" panose="02040503050406030204" pitchFamily="18" charset="0"/>
                          </a:rPr>
                          <m:t>∈</m:t>
                        </m:r>
                        <m:sSup>
                          <m:sSupPr>
                            <m:ctrlPr>
                              <a:rPr kumimoji="1" lang="en-US" altLang="ja-JP" sz="2400" b="0" i="1" smtClean="0">
                                <a:latin typeface="Cambria Math" panose="02040503050406030204" pitchFamily="18" charset="0"/>
                                <a:ea typeface="Cambria Math" panose="02040503050406030204" pitchFamily="18" charset="0"/>
                              </a:rPr>
                            </m:ctrlPr>
                          </m:sSupPr>
                          <m:e>
                            <m:r>
                              <a:rPr kumimoji="1" lang="en-US" altLang="ja-JP" sz="2400" i="1" smtClean="0">
                                <a:latin typeface="Cambria Math" panose="02040503050406030204" pitchFamily="18" charset="0"/>
                                <a:ea typeface="Cambria Math" panose="02040503050406030204" pitchFamily="18" charset="0"/>
                              </a:rPr>
                              <m:t>ℝ</m:t>
                            </m:r>
                          </m:e>
                          <m:sup>
                            <m:r>
                              <a:rPr kumimoji="1" lang="en-US" altLang="ja-JP" sz="2400" b="0" i="1" smtClean="0">
                                <a:latin typeface="Cambria Math" panose="02040503050406030204" pitchFamily="18" charset="0"/>
                                <a:ea typeface="Cambria Math" panose="02040503050406030204" pitchFamily="18" charset="0"/>
                              </a:rPr>
                              <m:t>𝑛</m:t>
                            </m:r>
                          </m:sup>
                        </m:sSup>
                      </m:e>
                    </m:d>
                  </m:oMath>
                </a14:m>
                <a:endParaRPr kumimoji="1" lang="en-US" altLang="ja-JP" sz="2400" dirty="0"/>
              </a:p>
            </p:txBody>
          </p:sp>
        </mc:Choice>
        <mc:Fallback xmlns="">
          <p:sp>
            <p:nvSpPr>
              <p:cNvPr id="4" name="テキスト ボックス 3">
                <a:extLst>
                  <a:ext uri="{FF2B5EF4-FFF2-40B4-BE49-F238E27FC236}">
                    <a16:creationId xmlns:a16="http://schemas.microsoft.com/office/drawing/2014/main" id="{A84436B4-6C43-4272-B424-2CA6B204145E}"/>
                  </a:ext>
                </a:extLst>
              </p:cNvPr>
              <p:cNvSpPr txBox="1">
                <a:spLocks noRot="1" noChangeAspect="1" noMove="1" noResize="1" noEditPoints="1" noAdjustHandles="1" noChangeArrowheads="1" noChangeShapeType="1" noTextEdit="1"/>
              </p:cNvSpPr>
              <p:nvPr/>
            </p:nvSpPr>
            <p:spPr>
              <a:xfrm>
                <a:off x="2114418" y="2126381"/>
                <a:ext cx="4126771" cy="174618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a:extLst>
                  <a:ext uri="{FF2B5EF4-FFF2-40B4-BE49-F238E27FC236}">
                    <a16:creationId xmlns:a16="http://schemas.microsoft.com/office/drawing/2014/main" id="{A054E52D-174A-4BCF-BE22-F4990D69F1BC}"/>
                  </a:ext>
                </a:extLst>
              </p:cNvPr>
              <p:cNvSpPr/>
              <p:nvPr/>
            </p:nvSpPr>
            <p:spPr>
              <a:xfrm>
                <a:off x="880533" y="5450989"/>
                <a:ext cx="227177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rPr>
                        <m:t>𝑝</m:t>
                      </m:r>
                      <m:r>
                        <a:rPr kumimoji="1" lang="ja-JP" altLang="en-US" sz="2400" i="1">
                          <a:latin typeface="Cambria Math" panose="02040503050406030204" pitchFamily="18" charset="0"/>
                        </a:rPr>
                        <m:t>での方向微分</m:t>
                      </m:r>
                    </m:oMath>
                  </m:oMathPara>
                </a14:m>
                <a:endParaRPr lang="ja-JP" altLang="en-US" sz="2400" dirty="0"/>
              </a:p>
            </p:txBody>
          </p:sp>
        </mc:Choice>
        <mc:Fallback xmlns="">
          <p:sp>
            <p:nvSpPr>
              <p:cNvPr id="6" name="正方形/長方形 5">
                <a:extLst>
                  <a:ext uri="{FF2B5EF4-FFF2-40B4-BE49-F238E27FC236}">
                    <a16:creationId xmlns:a16="http://schemas.microsoft.com/office/drawing/2014/main" id="{A054E52D-174A-4BCF-BE22-F4990D69F1BC}"/>
                  </a:ext>
                </a:extLst>
              </p:cNvPr>
              <p:cNvSpPr>
                <a:spLocks noRot="1" noChangeAspect="1" noMove="1" noResize="1" noEditPoints="1" noAdjustHandles="1" noChangeArrowheads="1" noChangeShapeType="1" noTextEdit="1"/>
              </p:cNvSpPr>
              <p:nvPr/>
            </p:nvSpPr>
            <p:spPr>
              <a:xfrm>
                <a:off x="880533" y="5450989"/>
                <a:ext cx="2271776" cy="461665"/>
              </a:xfrm>
              <a:prstGeom prst="rect">
                <a:avLst/>
              </a:prstGeom>
              <a:blipFill>
                <a:blip r:embed="rId5"/>
                <a:stretch>
                  <a:fillRect b="-105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FDF5651-4829-4804-A405-E2515B049BAE}"/>
                  </a:ext>
                </a:extLst>
              </p:cNvPr>
              <p:cNvSpPr txBox="1"/>
              <p:nvPr/>
            </p:nvSpPr>
            <p:spPr>
              <a:xfrm>
                <a:off x="995269" y="4130267"/>
                <a:ext cx="7412670" cy="1189043"/>
              </a:xfrm>
              <a:prstGeom prst="rect">
                <a:avLst/>
              </a:prstGeom>
              <a:noFill/>
            </p:spPr>
            <p:txBody>
              <a:bodyPr wrap="none" lIns="0" tIns="0" rIns="0" bIns="0" rtlCol="0">
                <a:spAutoFit/>
              </a:bodyPr>
              <a:lstStyle/>
              <a:p>
                <a14:m>
                  <m:oMath xmlns:m="http://schemas.openxmlformats.org/officeDocument/2006/math">
                    <m:r>
                      <a:rPr lang="en-US" altLang="ja-JP" sz="2400" i="1" smtClean="0">
                        <a:latin typeface="Cambria Math" panose="02040503050406030204" pitchFamily="18" charset="0"/>
                      </a:rPr>
                      <m:t>𝑝</m:t>
                    </m:r>
                  </m:oMath>
                </a14:m>
                <a:r>
                  <a:rPr kumimoji="1" lang="ja-JP" altLang="en-US" sz="2400" b="0" dirty="0">
                    <a:latin typeface="Cambria Math" panose="02040503050406030204" pitchFamily="18" charset="0"/>
                  </a:rPr>
                  <a:t>の接ベクトル</a:t>
                </a:r>
                <a:r>
                  <a:rPr kumimoji="1" lang="en-US" altLang="ja-JP" sz="2400" b="0" dirty="0">
                    <a:latin typeface="Cambria Math" panose="02040503050406030204" pitchFamily="18" charset="0"/>
                  </a:rPr>
                  <a:t>: </a:t>
                </a:r>
                <a:r>
                  <a:rPr kumimoji="1" lang="en-US" altLang="ja-JP" sz="2400" dirty="0">
                    <a:latin typeface="Cambria Math" panose="02040503050406030204" pitchFamily="18" charset="0"/>
                  </a:rPr>
                  <a:t> </a:t>
                </a:r>
                <a14:m>
                  <m:oMath xmlns:m="http://schemas.openxmlformats.org/officeDocument/2006/math">
                    <m:sSub>
                      <m:sSubPr>
                        <m:ctrlPr>
                          <a:rPr kumimoji="1" lang="en-US" altLang="ja-JP" sz="2400" i="1">
                            <a:latin typeface="Cambria Math" panose="02040503050406030204" pitchFamily="18" charset="0"/>
                          </a:rPr>
                        </m:ctrlPr>
                      </m:sSubPr>
                      <m:e>
                        <m:r>
                          <a:rPr kumimoji="1" lang="en-US" altLang="ja-JP" sz="2400" i="1">
                            <a:latin typeface="Cambria Math" panose="02040503050406030204" pitchFamily="18" charset="0"/>
                          </a:rPr>
                          <m:t>𝑇</m:t>
                        </m:r>
                      </m:e>
                      <m:sub>
                        <m:r>
                          <a:rPr kumimoji="1" lang="en-US" altLang="ja-JP" sz="2400" i="1">
                            <a:latin typeface="Cambria Math" panose="02040503050406030204" pitchFamily="18" charset="0"/>
                          </a:rPr>
                          <m:t>𝑝</m:t>
                        </m:r>
                      </m:sub>
                    </m:sSub>
                    <m:r>
                      <a:rPr kumimoji="1" lang="en-US" altLang="ja-JP" sz="2400" i="1">
                        <a:latin typeface="Cambria Math" panose="02040503050406030204" pitchFamily="18" charset="0"/>
                      </a:rPr>
                      <m:t> </m:t>
                    </m:r>
                  </m:oMath>
                </a14:m>
                <a:r>
                  <a:rPr kumimoji="1" lang="ja-JP" altLang="en-US" sz="2400" b="0" dirty="0">
                    <a:latin typeface="Cambria Math" panose="02040503050406030204" pitchFamily="18" charset="0"/>
                  </a:rPr>
                  <a:t>の元</a:t>
                </a:r>
                <a14:m>
                  <m:oMath xmlns:m="http://schemas.openxmlformats.org/officeDocument/2006/math">
                    <m:r>
                      <a:rPr kumimoji="1" lang="en-US" altLang="ja-JP" sz="2400" b="0" i="0" smtClean="0">
                        <a:latin typeface="Cambria Math" panose="02040503050406030204" pitchFamily="18" charset="0"/>
                      </a:rPr>
                      <m:t> </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𝑣</m:t>
                        </m:r>
                      </m:e>
                      <m:sup>
                        <m:r>
                          <a:rPr kumimoji="1" lang="ja-JP" altLang="en-US" sz="2400" i="1">
                            <a:latin typeface="Cambria Math" panose="02040503050406030204" pitchFamily="18" charset="0"/>
                          </a:rPr>
                          <m:t>𝜅</m:t>
                        </m:r>
                      </m:sup>
                    </m:sSup>
                    <m:sSub>
                      <m:sSubPr>
                        <m:ctrlPr>
                          <a:rPr kumimoji="1" lang="en-US" altLang="ja-JP" sz="2400" i="1">
                            <a:latin typeface="Cambria Math" panose="02040503050406030204" pitchFamily="18" charset="0"/>
                          </a:rPr>
                        </m:ctrlPr>
                      </m:sSubPr>
                      <m:e>
                        <m:d>
                          <m:dPr>
                            <m:ctrlPr>
                              <a:rPr kumimoji="1" lang="en-US" altLang="ja-JP" sz="2400" i="1">
                                <a:latin typeface="Cambria Math" panose="02040503050406030204" pitchFamily="18" charset="0"/>
                              </a:rPr>
                            </m:ctrlPr>
                          </m:dPr>
                          <m:e>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r>
                                      <a:rPr kumimoji="1" lang="ja-JP" altLang="en-US" sz="2400" i="1">
                                        <a:latin typeface="Cambria Math" panose="02040503050406030204" pitchFamily="18" charset="0"/>
                                      </a:rPr>
                                      <m:t>𝜅</m:t>
                                    </m:r>
                                  </m:sup>
                                </m:sSup>
                              </m:den>
                            </m:f>
                          </m:e>
                        </m:d>
                      </m:e>
                      <m:sub>
                        <m:r>
                          <a:rPr kumimoji="1" lang="en-US" altLang="ja-JP" sz="2400" i="1">
                            <a:latin typeface="Cambria Math" panose="02040503050406030204" pitchFamily="18" charset="0"/>
                          </a:rPr>
                          <m:t>𝑝</m:t>
                        </m:r>
                      </m:sub>
                    </m:sSub>
                    <m:r>
                      <a:rPr kumimoji="1" lang="ja-JP" altLang="en-US" sz="2400" b="0" i="1" smtClean="0">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𝑣</m:t>
                        </m:r>
                      </m:e>
                      <m:sup>
                        <m:r>
                          <a:rPr kumimoji="1" lang="ja-JP" altLang="en-US" sz="2400" i="1">
                            <a:latin typeface="Cambria Math" panose="02040503050406030204" pitchFamily="18" charset="0"/>
                          </a:rPr>
                          <m:t>𝜅</m:t>
                        </m:r>
                      </m:sup>
                    </m:sSup>
                    <m:r>
                      <a:rPr kumimoji="1" lang="en-US" altLang="ja-JP" sz="2400" b="0" i="1" smtClean="0">
                        <a:latin typeface="Cambria Math" panose="02040503050406030204" pitchFamily="18" charset="0"/>
                      </a:rPr>
                      <m:t>=</m:t>
                    </m:r>
                    <m:d>
                      <m:dPr>
                        <m:ctrlPr>
                          <a:rPr kumimoji="1" lang="en-US" altLang="ja-JP" sz="2400" i="1">
                            <a:latin typeface="Cambria Math" panose="02040503050406030204" pitchFamily="18" charset="0"/>
                          </a:rPr>
                        </m:ctrlPr>
                      </m:dPr>
                      <m:e>
                        <m:m>
                          <m:mPr>
                            <m:mcs>
                              <m:mc>
                                <m:mcPr>
                                  <m:count m:val="1"/>
                                  <m:mcJc m:val="center"/>
                                </m:mcPr>
                              </m:mc>
                            </m:mcs>
                            <m:ctrlPr>
                              <a:rPr kumimoji="1" lang="en-US" altLang="ja-JP" sz="2400" i="1">
                                <a:latin typeface="Cambria Math" panose="02040503050406030204" pitchFamily="18" charset="0"/>
                              </a:rPr>
                            </m:ctrlPr>
                          </m:mPr>
                          <m:mr>
                            <m:e>
                              <m:sSup>
                                <m:sSupPr>
                                  <m:ctrlPr>
                                    <a:rPr kumimoji="1" lang="en-US" altLang="ja-JP" sz="2400" i="1">
                                      <a:latin typeface="Cambria Math" panose="02040503050406030204" pitchFamily="18" charset="0"/>
                                    </a:rPr>
                                  </m:ctrlPr>
                                </m:sSupPr>
                                <m:e>
                                  <m:r>
                                    <m:rPr>
                                      <m:brk m:alnAt="7"/>
                                    </m:rPr>
                                    <a:rPr kumimoji="1" lang="en-US" altLang="ja-JP" sz="2400" i="1">
                                      <a:latin typeface="Cambria Math" panose="02040503050406030204" pitchFamily="18" charset="0"/>
                                    </a:rPr>
                                    <m:t>𝑣</m:t>
                                  </m:r>
                                </m:e>
                                <m:sup>
                                  <m:r>
                                    <m:rPr>
                                      <m:brk m:alnAt="7"/>
                                    </m:rPr>
                                    <a:rPr kumimoji="1" lang="en-US" altLang="ja-JP" sz="2400" i="1">
                                      <a:latin typeface="Cambria Math" panose="02040503050406030204" pitchFamily="18" charset="0"/>
                                    </a:rPr>
                                    <m:t>1</m:t>
                                  </m:r>
                                </m:sup>
                              </m:sSup>
                            </m:e>
                          </m:mr>
                          <m:mr>
                            <m:e>
                              <m:r>
                                <a:rPr kumimoji="1" lang="en-US" altLang="ja-JP" sz="2400" i="1">
                                  <a:latin typeface="Cambria Math" panose="02040503050406030204" pitchFamily="18" charset="0"/>
                                  <a:ea typeface="Cambria Math" panose="02040503050406030204" pitchFamily="18" charset="0"/>
                                </a:rPr>
                                <m:t>⋮</m:t>
                              </m:r>
                            </m:e>
                          </m:mr>
                          <m:mr>
                            <m:e>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𝑣</m:t>
                                  </m:r>
                                </m:e>
                                <m:sup>
                                  <m:r>
                                    <a:rPr kumimoji="1" lang="en-US" altLang="ja-JP" sz="2400" i="1">
                                      <a:latin typeface="Cambria Math" panose="02040503050406030204" pitchFamily="18" charset="0"/>
                                    </a:rPr>
                                    <m:t>𝑛</m:t>
                                  </m:r>
                                </m:sup>
                              </m:sSup>
                            </m:e>
                          </m:mr>
                        </m:m>
                      </m:e>
                    </m:d>
                    <m:r>
                      <a:rPr kumimoji="1" lang="en-US" altLang="ja-JP" sz="2400" b="0" i="0" smtClean="0">
                        <a:latin typeface="Cambria Math" panose="02040503050406030204" pitchFamily="18" charset="0"/>
                      </a:rPr>
                      <m:t>  </m:t>
                    </m:r>
                    <m:r>
                      <a:rPr kumimoji="1" lang="en-US" altLang="ja-JP" sz="2400" dirty="0" smtClean="0">
                        <a:latin typeface="Cambria Math" panose="02040503050406030204" pitchFamily="18" charset="0"/>
                        <a:ea typeface="Cambria Math" panose="02040503050406030204" pitchFamily="18" charset="0"/>
                      </a:rPr>
                      <m:t>∈</m:t>
                    </m:r>
                    <m:sSup>
                      <m:sSupPr>
                        <m:ctrlPr>
                          <a:rPr kumimoji="1" lang="en-US" altLang="ja-JP" sz="2400" i="1">
                            <a:latin typeface="Cambria Math" panose="02040503050406030204" pitchFamily="18" charset="0"/>
                            <a:ea typeface="Cambria Math" panose="02040503050406030204" pitchFamily="18" charset="0"/>
                          </a:rPr>
                        </m:ctrlPr>
                      </m:sSupPr>
                      <m:e>
                        <m:r>
                          <a:rPr kumimoji="1" lang="en-US" altLang="ja-JP" sz="2400" i="1" smtClean="0">
                            <a:latin typeface="Cambria Math" panose="02040503050406030204" pitchFamily="18" charset="0"/>
                            <a:ea typeface="Cambria Math" panose="02040503050406030204" pitchFamily="18" charset="0"/>
                          </a:rPr>
                          <m:t>ℝ</m:t>
                        </m:r>
                      </m:e>
                      <m:sup>
                        <m:r>
                          <a:rPr kumimoji="1" lang="en-US" altLang="ja-JP" sz="2400" i="1">
                            <a:latin typeface="Cambria Math" panose="02040503050406030204" pitchFamily="18" charset="0"/>
                            <a:ea typeface="Cambria Math" panose="02040503050406030204" pitchFamily="18" charset="0"/>
                          </a:rPr>
                          <m:t>𝑛</m:t>
                        </m:r>
                      </m:sup>
                    </m:sSup>
                  </m:oMath>
                </a14:m>
                <a:endParaRPr kumimoji="1" lang="ja-JP" altLang="en-US" sz="2400" b="0" dirty="0">
                  <a:latin typeface="Cambria Math" panose="02040503050406030204" pitchFamily="18" charset="0"/>
                </a:endParaRPr>
              </a:p>
            </p:txBody>
          </p:sp>
        </mc:Choice>
        <mc:Fallback xmlns="">
          <p:sp>
            <p:nvSpPr>
              <p:cNvPr id="8" name="テキスト ボックス 7">
                <a:extLst>
                  <a:ext uri="{FF2B5EF4-FFF2-40B4-BE49-F238E27FC236}">
                    <a16:creationId xmlns:a16="http://schemas.microsoft.com/office/drawing/2014/main" id="{AFDF5651-4829-4804-A405-E2515B049BAE}"/>
                  </a:ext>
                </a:extLst>
              </p:cNvPr>
              <p:cNvSpPr txBox="1">
                <a:spLocks noRot="1" noChangeAspect="1" noMove="1" noResize="1" noEditPoints="1" noAdjustHandles="1" noChangeArrowheads="1" noChangeShapeType="1" noTextEdit="1"/>
              </p:cNvSpPr>
              <p:nvPr/>
            </p:nvSpPr>
            <p:spPr>
              <a:xfrm>
                <a:off x="995269" y="4130267"/>
                <a:ext cx="7412670" cy="1189043"/>
              </a:xfrm>
              <a:prstGeom prst="rect">
                <a:avLst/>
              </a:prstGeom>
              <a:blipFill>
                <a:blip r:embed="rId6"/>
                <a:stretch>
                  <a:fillRect l="-1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510AA41-6EF2-4512-9235-CC94D95DFF93}"/>
                  </a:ext>
                </a:extLst>
              </p:cNvPr>
              <p:cNvSpPr txBox="1"/>
              <p:nvPr/>
            </p:nvSpPr>
            <p:spPr>
              <a:xfrm>
                <a:off x="3252361" y="5302139"/>
                <a:ext cx="2165208" cy="1053494"/>
              </a:xfrm>
              <a:prstGeom prst="rect">
                <a:avLst/>
              </a:prstGeom>
              <a:noFill/>
            </p:spPr>
            <p:txBody>
              <a:bodyPr wrap="none" lIns="0" tIns="0" rIns="0" bIns="0" rtlCol="0">
                <a:spAutoFit/>
              </a:bodyPr>
              <a:lstStyle/>
              <a:p>
                <a:pPr>
                  <a:lnSpc>
                    <a:spcPct val="150000"/>
                  </a:lnSpc>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i="1">
                          <a:latin typeface="Cambria Math" panose="02040503050406030204" pitchFamily="18" charset="0"/>
                          <a:ea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𝑣</m:t>
                          </m:r>
                        </m:e>
                        <m:sup>
                          <m:r>
                            <a:rPr kumimoji="1" lang="ja-JP" altLang="en-US" sz="2400" i="1">
                              <a:latin typeface="Cambria Math" panose="02040503050406030204" pitchFamily="18" charset="0"/>
                            </a:rPr>
                            <m:t>𝜅</m:t>
                          </m:r>
                        </m:sup>
                      </m:sSup>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r>
                            <a:rPr kumimoji="1" lang="en-US" altLang="ja-JP" sz="2400" b="0" i="1" smtClean="0">
                              <a:latin typeface="Cambria Math" panose="02040503050406030204" pitchFamily="18" charset="0"/>
                            </a:rPr>
                            <m:t>𝑓</m:t>
                          </m:r>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r>
                                <a:rPr kumimoji="1" lang="ja-JP" altLang="en-US" sz="2400" i="1">
                                  <a:latin typeface="Cambria Math" panose="02040503050406030204" pitchFamily="18" charset="0"/>
                                </a:rPr>
                                <m:t>𝜅</m:t>
                              </m:r>
                            </m:sup>
                          </m:sSup>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oMath>
                  </m:oMathPara>
                </a14:m>
                <a:endParaRPr kumimoji="1" lang="ja-JP" altLang="en-US" sz="2400" b="0" dirty="0">
                  <a:latin typeface="Cambria Math" panose="02040503050406030204" pitchFamily="18" charset="0"/>
                </a:endParaRPr>
              </a:p>
            </p:txBody>
          </p:sp>
        </mc:Choice>
        <mc:Fallback xmlns="">
          <p:sp>
            <p:nvSpPr>
              <p:cNvPr id="9" name="テキスト ボックス 8">
                <a:extLst>
                  <a:ext uri="{FF2B5EF4-FFF2-40B4-BE49-F238E27FC236}">
                    <a16:creationId xmlns:a16="http://schemas.microsoft.com/office/drawing/2014/main" id="{F510AA41-6EF2-4512-9235-CC94D95DFF93}"/>
                  </a:ext>
                </a:extLst>
              </p:cNvPr>
              <p:cNvSpPr txBox="1">
                <a:spLocks noRot="1" noChangeAspect="1" noMove="1" noResize="1" noEditPoints="1" noAdjustHandles="1" noChangeArrowheads="1" noChangeShapeType="1" noTextEdit="1"/>
              </p:cNvSpPr>
              <p:nvPr/>
            </p:nvSpPr>
            <p:spPr>
              <a:xfrm>
                <a:off x="3252361" y="5302139"/>
                <a:ext cx="2165208" cy="1053494"/>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B32B554-91E0-413F-BD85-42C8E76B44F3}"/>
                  </a:ext>
                </a:extLst>
              </p:cNvPr>
              <p:cNvSpPr txBox="1"/>
              <p:nvPr/>
            </p:nvSpPr>
            <p:spPr>
              <a:xfrm>
                <a:off x="1830099" y="6189465"/>
                <a:ext cx="2373342" cy="332335"/>
              </a:xfrm>
              <a:prstGeom prst="rect">
                <a:avLst/>
              </a:prstGeom>
              <a:noFill/>
            </p:spPr>
            <p:txBody>
              <a:bodyPr wrap="none" lIns="0" tIns="0" rIns="0" bIns="0" rtlCol="0">
                <a:spAutoFit/>
              </a:bodyPr>
              <a:lstStyle/>
              <a:p>
                <a:pPr algn="l">
                  <a:lnSpc>
                    <a:spcPct val="150000"/>
                  </a:lnSpc>
                </a:pPr>
                <a14:m>
                  <m:oMath xmlns:m="http://schemas.openxmlformats.org/officeDocument/2006/math">
                    <m:r>
                      <a:rPr kumimoji="1" lang="en-US" altLang="ja-JP" sz="1600" b="0" i="1" smtClean="0">
                        <a:latin typeface="Cambria Math" panose="02040503050406030204" pitchFamily="18" charset="0"/>
                      </a:rPr>
                      <m:t>𝑝</m:t>
                    </m:r>
                  </m:oMath>
                </a14:m>
                <a:r>
                  <a:rPr kumimoji="1" lang="ja-JP" altLang="en-US" sz="1600" b="0" dirty="0">
                    <a:latin typeface="Cambria Math" panose="02040503050406030204" pitchFamily="18" charset="0"/>
                  </a:rPr>
                  <a:t>の周りで定義された関数</a:t>
                </a:r>
              </a:p>
            </p:txBody>
          </p:sp>
        </mc:Choice>
        <mc:Fallback xmlns="">
          <p:sp>
            <p:nvSpPr>
              <p:cNvPr id="11" name="テキスト ボックス 10">
                <a:extLst>
                  <a:ext uri="{FF2B5EF4-FFF2-40B4-BE49-F238E27FC236}">
                    <a16:creationId xmlns:a16="http://schemas.microsoft.com/office/drawing/2014/main" id="{3B32B554-91E0-413F-BD85-42C8E76B44F3}"/>
                  </a:ext>
                </a:extLst>
              </p:cNvPr>
              <p:cNvSpPr txBox="1">
                <a:spLocks noRot="1" noChangeAspect="1" noMove="1" noResize="1" noEditPoints="1" noAdjustHandles="1" noChangeArrowheads="1" noChangeShapeType="1" noTextEdit="1"/>
              </p:cNvSpPr>
              <p:nvPr/>
            </p:nvSpPr>
            <p:spPr>
              <a:xfrm>
                <a:off x="1830099" y="6189465"/>
                <a:ext cx="2373342" cy="332335"/>
              </a:xfrm>
              <a:prstGeom prst="rect">
                <a:avLst/>
              </a:prstGeom>
              <a:blipFill>
                <a:blip r:embed="rId8"/>
                <a:stretch>
                  <a:fillRect l="-3077" r="-3333" b="-3636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B9E59AF-B46D-4C63-BBBC-ED5B2FDBE84C}"/>
                  </a:ext>
                </a:extLst>
              </p:cNvPr>
              <p:cNvSpPr txBox="1"/>
              <p:nvPr/>
            </p:nvSpPr>
            <p:spPr>
              <a:xfrm>
                <a:off x="4787251" y="-7433"/>
                <a:ext cx="3911520" cy="1207446"/>
              </a:xfrm>
              <a:prstGeom prst="rect">
                <a:avLst/>
              </a:prstGeom>
              <a:noFill/>
            </p:spPr>
            <p:txBody>
              <a:bodyPr wrap="none" lIns="0" tIns="0" rIns="0" bIns="0" rtlCol="0">
                <a:spAutoFit/>
              </a:bodyPr>
              <a:lstStyle/>
              <a:p>
                <a:pPr algn="l">
                  <a:lnSpc>
                    <a:spcPct val="150000"/>
                  </a:lnSpc>
                </a:pPr>
                <a14:m>
                  <m:oMath xmlns:m="http://schemas.openxmlformats.org/officeDocument/2006/math">
                    <m:r>
                      <a:rPr kumimoji="1" lang="en-US" altLang="ja-JP" b="0" i="1" smtClean="0">
                        <a:latin typeface="Cambria Math" panose="02040503050406030204" pitchFamily="18" charset="0"/>
                      </a:rPr>
                      <m:t>𝑝</m:t>
                    </m:r>
                  </m:oMath>
                </a14:m>
                <a:r>
                  <a:rPr kumimoji="1" lang="ja-JP" altLang="en-US" b="0" dirty="0">
                    <a:latin typeface="Cambria Math" panose="02040503050406030204" pitchFamily="18" charset="0"/>
                  </a:rPr>
                  <a:t>の近傍</a:t>
                </a:r>
                <a14:m>
                  <m:oMath xmlns:m="http://schemas.openxmlformats.org/officeDocument/2006/math">
                    <m:r>
                      <a:rPr kumimoji="1" lang="ja-JP" altLang="en-US" i="1" dirty="0">
                        <a:latin typeface="Cambria Math" panose="02040503050406030204" pitchFamily="18" charset="0"/>
                      </a:rPr>
                      <m:t>局所座標系</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𝑈</m:t>
                        </m:r>
                      </m:e>
                      <m:sub>
                        <m:r>
                          <a:rPr kumimoji="1" lang="ja-JP" altLang="en-US" b="0" i="1" smtClean="0">
                            <a:latin typeface="Cambria Math" panose="02040503050406030204" pitchFamily="18" charset="0"/>
                          </a:rPr>
                          <m:t>𝜅</m:t>
                        </m:r>
                      </m:sub>
                    </m:sSub>
                  </m:oMath>
                </a14:m>
                <a:r>
                  <a:rPr kumimoji="1" lang="ja-JP" altLang="en-US" b="0" dirty="0">
                    <a:latin typeface="Cambria Math" panose="02040503050406030204" pitchFamily="18" charset="0"/>
                  </a:rPr>
                  <a:t>を</a:t>
                </a:r>
                <a:r>
                  <a:rPr kumimoji="1" lang="ja-JP" altLang="en-US" dirty="0">
                    <a:latin typeface="Cambria Math" panose="02040503050406030204" pitchFamily="18" charset="0"/>
                  </a:rPr>
                  <a:t>とって</a:t>
                </a:r>
                <a14:m>
                  <m:oMath xmlns:m="http://schemas.openxmlformats.org/officeDocument/2006/math">
                    <m:r>
                      <a:rPr kumimoji="1" lang="ja-JP" altLang="en-US" b="0" i="1" dirty="0" smtClean="0">
                        <a:latin typeface="Cambria Math" panose="02040503050406030204" pitchFamily="18" charset="0"/>
                        <a:ea typeface="Cambria Math" panose="02040503050406030204" pitchFamily="18" charset="0"/>
                      </a:rPr>
                      <m:t>，</m:t>
                    </m:r>
                  </m:oMath>
                </a14:m>
                <a:endParaRPr kumimoji="1" lang="en-US" altLang="ja-JP" b="0" i="1" dirty="0">
                  <a:latin typeface="Cambria Math" panose="02040503050406030204" pitchFamily="18" charset="0"/>
                  <a:ea typeface="Cambria Math" panose="02040503050406030204" pitchFamily="18" charset="0"/>
                </a:endParaRPr>
              </a:p>
              <a:p>
                <a:pPr algn="l">
                  <a:lnSpc>
                    <a:spcPct val="150000"/>
                  </a:lnSpc>
                </a:pPr>
                <a14:m>
                  <m:oMath xmlns:m="http://schemas.openxmlformats.org/officeDocument/2006/math">
                    <m:sSup>
                      <m:sSupPr>
                        <m:ctrlPr>
                          <a:rPr kumimoji="1" lang="en-US" altLang="ja-JP" b="0" i="1" dirty="0" smtClean="0">
                            <a:latin typeface="Cambria Math" panose="02040503050406030204" pitchFamily="18" charset="0"/>
                            <a:ea typeface="Cambria Math" panose="02040503050406030204" pitchFamily="18" charset="0"/>
                          </a:rPr>
                        </m:ctrlPr>
                      </m:sSupPr>
                      <m:e>
                        <m:r>
                          <a:rPr kumimoji="1" lang="en-US" altLang="ja-JP" b="0" i="1" dirty="0" smtClean="0">
                            <a:latin typeface="Cambria Math" panose="02040503050406030204" pitchFamily="18" charset="0"/>
                            <a:ea typeface="Cambria Math" panose="02040503050406030204" pitchFamily="18" charset="0"/>
                          </a:rPr>
                          <m:t>ℝ</m:t>
                        </m:r>
                      </m:e>
                      <m:sup>
                        <m:r>
                          <a:rPr kumimoji="1" lang="en-US" altLang="ja-JP" b="0" i="1" dirty="0" smtClean="0">
                            <a:latin typeface="Cambria Math" panose="02040503050406030204" pitchFamily="18" charset="0"/>
                            <a:ea typeface="Cambria Math" panose="02040503050406030204" pitchFamily="18" charset="0"/>
                          </a:rPr>
                          <m:t>𝑛</m:t>
                        </m:r>
                      </m:sup>
                    </m:sSup>
                  </m:oMath>
                </a14:m>
                <a:r>
                  <a:rPr kumimoji="1" lang="ja-JP" altLang="en-US" b="0" dirty="0">
                    <a:latin typeface="Cambria Math" panose="02040503050406030204" pitchFamily="18" charset="0"/>
                  </a:rPr>
                  <a:t>の開集合</a:t>
                </a:r>
                <a14:m>
                  <m:oMath xmlns:m="http://schemas.openxmlformats.org/officeDocument/2006/math">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𝑈</m:t>
                        </m:r>
                      </m:e>
                      <m:sub>
                        <m:r>
                          <a:rPr kumimoji="1" lang="ja-JP" altLang="en-US" i="1">
                            <a:latin typeface="Cambria Math" panose="02040503050406030204" pitchFamily="18" charset="0"/>
                          </a:rPr>
                          <m:t>𝜅</m:t>
                        </m:r>
                      </m:sub>
                    </m:sSub>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ja-JP" altLang="en-US" b="0" i="1" smtClean="0">
                            <a:latin typeface="Cambria Math" panose="02040503050406030204" pitchFamily="18" charset="0"/>
                          </a:rPr>
                          <m:t>𝜅</m:t>
                        </m:r>
                      </m:sup>
                    </m:sSup>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1</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2</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𝑥</m:t>
                            </m:r>
                          </m:e>
                          <m:sup>
                            <m:r>
                              <a:rPr kumimoji="1" lang="en-US" altLang="ja-JP" b="0" i="1" smtClean="0">
                                <a:latin typeface="Cambria Math" panose="02040503050406030204" pitchFamily="18" charset="0"/>
                              </a:rPr>
                              <m:t>𝑛</m:t>
                            </m:r>
                          </m:sup>
                        </m:sSup>
                      </m:e>
                    </m:d>
                    <m:r>
                      <a:rPr kumimoji="1" lang="en-US" altLang="ja-JP" b="0" i="1" smtClean="0">
                        <a:latin typeface="Cambria Math" panose="02040503050406030204" pitchFamily="18" charset="0"/>
                      </a:rPr>
                      <m:t>}</m:t>
                    </m:r>
                  </m:oMath>
                </a14:m>
                <a:endParaRPr kumimoji="1" lang="en-US" altLang="ja-JP" b="0" dirty="0">
                  <a:latin typeface="Cambria Math" panose="02040503050406030204" pitchFamily="18" charset="0"/>
                </a:endParaRPr>
              </a:p>
              <a:p>
                <a:pPr algn="l">
                  <a:lnSpc>
                    <a:spcPct val="150000"/>
                  </a:lnSpc>
                </a:pPr>
                <a:r>
                  <a:rPr kumimoji="1" lang="ja-JP" altLang="en-US" b="0" dirty="0">
                    <a:latin typeface="Cambria Math" panose="02040503050406030204" pitchFamily="18" charset="0"/>
                  </a:rPr>
                  <a:t>とみなす．</a:t>
                </a:r>
              </a:p>
            </p:txBody>
          </p:sp>
        </mc:Choice>
        <mc:Fallback xmlns="">
          <p:sp>
            <p:nvSpPr>
              <p:cNvPr id="5" name="テキスト ボックス 4">
                <a:extLst>
                  <a:ext uri="{FF2B5EF4-FFF2-40B4-BE49-F238E27FC236}">
                    <a16:creationId xmlns:a16="http://schemas.microsoft.com/office/drawing/2014/main" id="{8B9E59AF-B46D-4C63-BBBC-ED5B2FDBE84C}"/>
                  </a:ext>
                </a:extLst>
              </p:cNvPr>
              <p:cNvSpPr txBox="1">
                <a:spLocks noRot="1" noChangeAspect="1" noMove="1" noResize="1" noEditPoints="1" noAdjustHandles="1" noChangeArrowheads="1" noChangeShapeType="1" noTextEdit="1"/>
              </p:cNvSpPr>
              <p:nvPr/>
            </p:nvSpPr>
            <p:spPr>
              <a:xfrm>
                <a:off x="4787251" y="-7433"/>
                <a:ext cx="3911520" cy="1207446"/>
              </a:xfrm>
              <a:prstGeom prst="rect">
                <a:avLst/>
              </a:prstGeom>
              <a:blipFill>
                <a:blip r:embed="rId9"/>
                <a:stretch>
                  <a:fillRect l="-3583" r="-2336" b="-11111"/>
                </a:stretch>
              </a:blipFill>
            </p:spPr>
            <p:txBody>
              <a:bodyPr/>
              <a:lstStyle/>
              <a:p>
                <a:r>
                  <a:rPr lang="ja-JP" altLang="en-US">
                    <a:noFill/>
                  </a:rPr>
                  <a:t> </a:t>
                </a:r>
              </a:p>
            </p:txBody>
          </p:sp>
        </mc:Fallback>
      </mc:AlternateContent>
      <p:sp>
        <p:nvSpPr>
          <p:cNvPr id="10" name="吹き出し: 角を丸めた四角形 9">
            <a:extLst>
              <a:ext uri="{FF2B5EF4-FFF2-40B4-BE49-F238E27FC236}">
                <a16:creationId xmlns:a16="http://schemas.microsoft.com/office/drawing/2014/main" id="{1858DD4A-07C6-4984-8F5E-F0588DA4C94D}"/>
              </a:ext>
            </a:extLst>
          </p:cNvPr>
          <p:cNvSpPr/>
          <p:nvPr/>
        </p:nvSpPr>
        <p:spPr>
          <a:xfrm>
            <a:off x="4572000" y="15582"/>
            <a:ext cx="4126771" cy="1194760"/>
          </a:xfrm>
          <a:prstGeom prst="wedgeRoundRectCallout">
            <a:avLst>
              <a:gd name="adj1" fmla="val 7821"/>
              <a:gd name="adj2" fmla="val 60070"/>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正方形/長方形 11">
                <a:extLst>
                  <a:ext uri="{FF2B5EF4-FFF2-40B4-BE49-F238E27FC236}">
                    <a16:creationId xmlns:a16="http://schemas.microsoft.com/office/drawing/2014/main" id="{88FE3908-1A1D-4D8C-AAD6-814351608D43}"/>
                  </a:ext>
                </a:extLst>
              </p:cNvPr>
              <p:cNvSpPr/>
              <p:nvPr/>
            </p:nvSpPr>
            <p:spPr>
              <a:xfrm>
                <a:off x="6241189" y="3304430"/>
                <a:ext cx="2188997" cy="628505"/>
              </a:xfrm>
              <a:prstGeom prst="rect">
                <a:avLst/>
              </a:prstGeom>
              <a:solidFill>
                <a:schemeClr val="accent4">
                  <a:lumMod val="20000"/>
                  <a:lumOff val="80000"/>
                </a:schemeClr>
              </a:solidFill>
            </p:spPr>
            <p:txBody>
              <a:bodyPr wrap="none">
                <a:spAutoFit/>
              </a:bodyPr>
              <a:lstStyle/>
              <a:p>
                <a14:m>
                  <m:oMath xmlns:m="http://schemas.openxmlformats.org/officeDocument/2006/math">
                    <m:sSub>
                      <m:sSubPr>
                        <m:ctrlPr>
                          <a:rPr kumimoji="1" lang="en-US" altLang="ja-JP" sz="2000" i="1" smtClean="0">
                            <a:latin typeface="Cambria Math" panose="02040503050406030204" pitchFamily="18" charset="0"/>
                          </a:rPr>
                        </m:ctrlPr>
                      </m:sSubPr>
                      <m:e>
                        <m:d>
                          <m:dPr>
                            <m:ctrlPr>
                              <a:rPr kumimoji="1" lang="en-US" altLang="ja-JP" sz="2000" i="1">
                                <a:latin typeface="Cambria Math" panose="02040503050406030204" pitchFamily="18" charset="0"/>
                              </a:rPr>
                            </m:ctrlPr>
                          </m:dPr>
                          <m:e>
                            <m:f>
                              <m:fPr>
                                <m:ctrlPr>
                                  <a:rPr kumimoji="1" lang="en-US" altLang="ja-JP" sz="2000" i="1">
                                    <a:latin typeface="Cambria Math" panose="02040503050406030204" pitchFamily="18" charset="0"/>
                                  </a:rPr>
                                </m:ctrlPr>
                              </m:fPr>
                              <m:num>
                                <m:r>
                                  <a:rPr kumimoji="1" lang="en-US" altLang="ja-JP" sz="2000" i="1">
                                    <a:latin typeface="Cambria Math" panose="02040503050406030204" pitchFamily="18" charset="0"/>
                                  </a:rPr>
                                  <m:t>𝜕</m:t>
                                </m:r>
                              </m:num>
                              <m:den>
                                <m:r>
                                  <a:rPr kumimoji="1" lang="en-US" altLang="ja-JP" sz="2000" i="1">
                                    <a:latin typeface="Cambria Math" panose="02040503050406030204" pitchFamily="18" charset="0"/>
                                  </a:rPr>
                                  <m:t>𝜕</m:t>
                                </m:r>
                                <m:sSup>
                                  <m:sSupPr>
                                    <m:ctrlPr>
                                      <a:rPr kumimoji="1" lang="en-US" altLang="ja-JP" sz="2000" i="1">
                                        <a:latin typeface="Cambria Math" panose="02040503050406030204" pitchFamily="18" charset="0"/>
                                      </a:rPr>
                                    </m:ctrlPr>
                                  </m:sSupPr>
                                  <m:e>
                                    <m:r>
                                      <a:rPr kumimoji="1" lang="en-US" altLang="ja-JP" sz="2000" i="1">
                                        <a:latin typeface="Cambria Math" panose="02040503050406030204" pitchFamily="18" charset="0"/>
                                      </a:rPr>
                                      <m:t>𝑥</m:t>
                                    </m:r>
                                  </m:e>
                                  <m:sup>
                                    <m:r>
                                      <a:rPr kumimoji="1" lang="ja-JP" altLang="en-US" sz="2000" i="1">
                                        <a:latin typeface="Cambria Math" panose="02040503050406030204" pitchFamily="18" charset="0"/>
                                      </a:rPr>
                                      <m:t>𝜅</m:t>
                                    </m:r>
                                  </m:sup>
                                </m:sSup>
                              </m:den>
                            </m:f>
                          </m:e>
                        </m:d>
                      </m:e>
                      <m:sub>
                        <m:r>
                          <a:rPr kumimoji="1" lang="en-US" altLang="ja-JP" sz="2000" i="1">
                            <a:latin typeface="Cambria Math" panose="02040503050406030204" pitchFamily="18" charset="0"/>
                          </a:rPr>
                          <m:t>𝑝</m:t>
                        </m:r>
                      </m:sub>
                    </m:sSub>
                  </m:oMath>
                </a14:m>
                <a:r>
                  <a:rPr lang="ja-JP" altLang="en-US" sz="2000" dirty="0"/>
                  <a:t>は</a:t>
                </a:r>
                <a14:m>
                  <m:oMath xmlns:m="http://schemas.openxmlformats.org/officeDocument/2006/math">
                    <m:sSub>
                      <m:sSubPr>
                        <m:ctrlPr>
                          <a:rPr lang="en-US" altLang="ja-JP" sz="2000" b="0" i="1" dirty="0" smtClean="0">
                            <a:latin typeface="Cambria Math" panose="02040503050406030204" pitchFamily="18" charset="0"/>
                          </a:rPr>
                        </m:ctrlPr>
                      </m:sSubPr>
                      <m:e>
                        <m:r>
                          <a:rPr lang="en-US" altLang="ja-JP" sz="2000" b="0" i="1" dirty="0" smtClean="0">
                            <a:latin typeface="Cambria Math" panose="02040503050406030204" pitchFamily="18" charset="0"/>
                          </a:rPr>
                          <m:t>𝑇</m:t>
                        </m:r>
                      </m:e>
                      <m:sub>
                        <m:r>
                          <a:rPr lang="en-US" altLang="ja-JP" sz="2000" b="0" i="1" dirty="0" smtClean="0">
                            <a:latin typeface="Cambria Math" panose="02040503050406030204" pitchFamily="18" charset="0"/>
                          </a:rPr>
                          <m:t>𝑝</m:t>
                        </m:r>
                      </m:sub>
                    </m:sSub>
                  </m:oMath>
                </a14:m>
                <a:r>
                  <a:rPr lang="ja-JP" altLang="en-US" sz="2000" dirty="0"/>
                  <a:t>の基底</a:t>
                </a:r>
              </a:p>
            </p:txBody>
          </p:sp>
        </mc:Choice>
        <mc:Fallback xmlns="">
          <p:sp>
            <p:nvSpPr>
              <p:cNvPr id="12" name="正方形/長方形 11">
                <a:extLst>
                  <a:ext uri="{FF2B5EF4-FFF2-40B4-BE49-F238E27FC236}">
                    <a16:creationId xmlns:a16="http://schemas.microsoft.com/office/drawing/2014/main" id="{88FE3908-1A1D-4D8C-AAD6-814351608D43}"/>
                  </a:ext>
                </a:extLst>
              </p:cNvPr>
              <p:cNvSpPr>
                <a:spLocks noRot="1" noChangeAspect="1" noMove="1" noResize="1" noEditPoints="1" noAdjustHandles="1" noChangeArrowheads="1" noChangeShapeType="1" noTextEdit="1"/>
              </p:cNvSpPr>
              <p:nvPr/>
            </p:nvSpPr>
            <p:spPr>
              <a:xfrm>
                <a:off x="6241189" y="3304430"/>
                <a:ext cx="2188997" cy="628505"/>
              </a:xfrm>
              <a:prstGeom prst="rect">
                <a:avLst/>
              </a:prstGeom>
              <a:blipFill>
                <a:blip r:embed="rId10"/>
                <a:stretch>
                  <a:fillRect r="-22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00371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184602E6-C322-4508-8F5B-CFB5DC16192E}"/>
              </a:ext>
            </a:extLst>
          </p:cNvPr>
          <p:cNvSpPr/>
          <p:nvPr/>
        </p:nvSpPr>
        <p:spPr>
          <a:xfrm>
            <a:off x="1070186" y="974391"/>
            <a:ext cx="6990081" cy="119967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89B061D-0397-4ECE-AAC0-691AD6FB5182}"/>
              </a:ext>
            </a:extLst>
          </p:cNvPr>
          <p:cNvSpPr/>
          <p:nvPr/>
        </p:nvSpPr>
        <p:spPr>
          <a:xfrm>
            <a:off x="1070186" y="2796828"/>
            <a:ext cx="6990081" cy="329917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3F4F07B6-A062-4783-B78F-0BC48B01D093}"/>
                  </a:ext>
                </a:extLst>
              </p:cNvPr>
              <p:cNvSpPr txBox="1"/>
              <p:nvPr/>
            </p:nvSpPr>
            <p:spPr>
              <a:xfrm>
                <a:off x="643033" y="166453"/>
                <a:ext cx="7894982" cy="572529"/>
              </a:xfrm>
              <a:prstGeom prst="rect">
                <a:avLst/>
              </a:prstGeom>
              <a:noFill/>
            </p:spPr>
            <p:txBody>
              <a:bodyPr wrap="none" lIns="0" tIns="0" rIns="0" bIns="0" rtlCol="0">
                <a:spAutoFit/>
              </a:bodyPr>
              <a:lstStyle/>
              <a:p>
                <a:pPr algn="l">
                  <a:lnSpc>
                    <a:spcPct val="150000"/>
                  </a:lnSpc>
                </a:pPr>
                <a:r>
                  <a:rPr kumimoji="1" lang="ja-JP" altLang="en-US" sz="2400" b="0" dirty="0">
                    <a:latin typeface="Cambria Math" panose="02040503050406030204" pitchFamily="18" charset="0"/>
                  </a:rPr>
                  <a:t>別の座標系 </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𝑈</m:t>
                        </m:r>
                      </m:e>
                      <m:sub>
                        <m:sSup>
                          <m:sSupPr>
                            <m:ctrlPr>
                              <a:rPr kumimoji="1" lang="en-US" altLang="ja-JP" sz="2400" b="0" i="1" smtClean="0">
                                <a:latin typeface="Cambria Math" panose="02040503050406030204" pitchFamily="18" charset="0"/>
                              </a:rPr>
                            </m:ctrlPr>
                          </m:sSupPr>
                          <m:e>
                            <m:r>
                              <a:rPr kumimoji="1" lang="ja-JP" altLang="en-US" sz="2400" b="0" i="1" smtClean="0">
                                <a:latin typeface="Cambria Math" panose="02040503050406030204" pitchFamily="18" charset="0"/>
                              </a:rPr>
                              <m:t>𝜅</m:t>
                            </m:r>
                          </m:e>
                          <m:sup>
                            <m:r>
                              <a:rPr kumimoji="1" lang="en-US" altLang="ja-JP" sz="2400" b="0" i="1" smtClean="0">
                                <a:latin typeface="Cambria Math" panose="02040503050406030204" pitchFamily="18" charset="0"/>
                              </a:rPr>
                              <m:t>′</m:t>
                            </m:r>
                          </m:sup>
                        </m:sSup>
                      </m:sub>
                    </m:sSub>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𝑥</m:t>
                        </m:r>
                      </m:e>
                      <m:sup>
                        <m:sSup>
                          <m:sSupPr>
                            <m:ctrlPr>
                              <a:rPr kumimoji="1" lang="en-US" altLang="ja-JP" sz="2400" b="0" i="1" smtClean="0">
                                <a:latin typeface="Cambria Math" panose="02040503050406030204" pitchFamily="18" charset="0"/>
                              </a:rPr>
                            </m:ctrlPr>
                          </m:sSupPr>
                          <m:e>
                            <m:r>
                              <a:rPr kumimoji="1" lang="ja-JP" altLang="en-US" sz="2400" b="0" i="1" smtClean="0">
                                <a:latin typeface="Cambria Math" panose="02040503050406030204" pitchFamily="18" charset="0"/>
                              </a:rPr>
                              <m:t>𝜅</m:t>
                            </m:r>
                          </m:e>
                          <m:sup>
                            <m:r>
                              <a:rPr kumimoji="1" lang="en-US" altLang="ja-JP" sz="2400" b="0" i="1" smtClean="0">
                                <a:latin typeface="Cambria Math" panose="02040503050406030204" pitchFamily="18" charset="0"/>
                              </a:rPr>
                              <m:t>′</m:t>
                            </m:r>
                          </m:sup>
                        </m:sSup>
                      </m:sup>
                    </m:sSup>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𝑥</m:t>
                        </m:r>
                      </m:e>
                      <m:sup>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1</m:t>
                            </m:r>
                          </m:e>
                          <m:sup>
                            <m:r>
                              <a:rPr kumimoji="1" lang="en-US" altLang="ja-JP" sz="2400" b="0" i="1" smtClean="0">
                                <a:latin typeface="Cambria Math" panose="02040503050406030204" pitchFamily="18" charset="0"/>
                              </a:rPr>
                              <m:t>′</m:t>
                            </m:r>
                          </m:sup>
                        </m:sSup>
                      </m:sup>
                    </m:sSup>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𝑥</m:t>
                        </m:r>
                      </m:e>
                      <m:sup>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2</m:t>
                            </m:r>
                          </m:e>
                          <m:sup>
                            <m:r>
                              <a:rPr kumimoji="1" lang="en-US" altLang="ja-JP" sz="2400" b="0" i="1" smtClean="0">
                                <a:latin typeface="Cambria Math" panose="02040503050406030204" pitchFamily="18" charset="0"/>
                              </a:rPr>
                              <m:t>′</m:t>
                            </m:r>
                          </m:sup>
                        </m:sSup>
                      </m:sup>
                    </m:sSup>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𝑥</m:t>
                        </m:r>
                      </m:e>
                      <m:sup>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𝑛</m:t>
                            </m:r>
                          </m:e>
                          <m:sup>
                            <m:r>
                              <a:rPr kumimoji="1" lang="en-US" altLang="ja-JP" sz="2400" b="0" i="1" smtClean="0">
                                <a:latin typeface="Cambria Math" panose="02040503050406030204" pitchFamily="18" charset="0"/>
                              </a:rPr>
                              <m:t>′</m:t>
                            </m:r>
                          </m:sup>
                        </m:sSup>
                      </m:sup>
                    </m:sSup>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ea typeface="Cambria Math" panose="02040503050406030204" pitchFamily="18" charset="0"/>
                      </a:rPr>
                      <m:t>⊆</m:t>
                    </m:r>
                    <m:sSup>
                      <m:sSupPr>
                        <m:ctrlPr>
                          <a:rPr kumimoji="1" lang="en-US" altLang="ja-JP" sz="2400" b="0" i="1" smtClean="0">
                            <a:latin typeface="Cambria Math" panose="02040503050406030204" pitchFamily="18" charset="0"/>
                            <a:ea typeface="Cambria Math" panose="02040503050406030204" pitchFamily="18" charset="0"/>
                          </a:rPr>
                        </m:ctrlPr>
                      </m:sSupPr>
                      <m:e>
                        <m:r>
                          <a:rPr kumimoji="1" lang="en-US" altLang="ja-JP" sz="2400" b="0" i="1" smtClean="0">
                            <a:latin typeface="Cambria Math" panose="02040503050406030204" pitchFamily="18" charset="0"/>
                            <a:ea typeface="Cambria Math" panose="02040503050406030204" pitchFamily="18" charset="0"/>
                          </a:rPr>
                          <m:t>ℝ</m:t>
                        </m:r>
                      </m:e>
                      <m:sup>
                        <m:r>
                          <a:rPr kumimoji="1" lang="en-US" altLang="ja-JP" sz="2400" b="0" i="1" smtClean="0">
                            <a:latin typeface="Cambria Math" panose="02040503050406030204" pitchFamily="18" charset="0"/>
                            <a:ea typeface="Cambria Math" panose="02040503050406030204" pitchFamily="18" charset="0"/>
                          </a:rPr>
                          <m:t>𝑛</m:t>
                        </m:r>
                      </m:sup>
                    </m:sSup>
                  </m:oMath>
                </a14:m>
                <a:r>
                  <a:rPr kumimoji="1" lang="ja-JP" altLang="en-US" sz="2400" b="0" dirty="0">
                    <a:latin typeface="Cambria Math" panose="02040503050406030204" pitchFamily="18" charset="0"/>
                  </a:rPr>
                  <a:t>から見ると</a:t>
                </a:r>
              </a:p>
            </p:txBody>
          </p:sp>
        </mc:Choice>
        <mc:Fallback xmlns="">
          <p:sp>
            <p:nvSpPr>
              <p:cNvPr id="2" name="テキスト ボックス 1">
                <a:extLst>
                  <a:ext uri="{FF2B5EF4-FFF2-40B4-BE49-F238E27FC236}">
                    <a16:creationId xmlns:a16="http://schemas.microsoft.com/office/drawing/2014/main" id="{3F4F07B6-A062-4783-B78F-0BC48B01D093}"/>
                  </a:ext>
                </a:extLst>
              </p:cNvPr>
              <p:cNvSpPr txBox="1">
                <a:spLocks noRot="1" noChangeAspect="1" noMove="1" noResize="1" noEditPoints="1" noAdjustHandles="1" noChangeArrowheads="1" noChangeShapeType="1" noTextEdit="1"/>
              </p:cNvSpPr>
              <p:nvPr/>
            </p:nvSpPr>
            <p:spPr>
              <a:xfrm>
                <a:off x="643033" y="166453"/>
                <a:ext cx="7894982" cy="572529"/>
              </a:xfrm>
              <a:prstGeom prst="rect">
                <a:avLst/>
              </a:prstGeom>
              <a:blipFill>
                <a:blip r:embed="rId2"/>
                <a:stretch>
                  <a:fillRect l="-2315" r="-2083" b="-319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F98C628-90A4-4FFA-9105-958CB9FACC04}"/>
                  </a:ext>
                </a:extLst>
              </p:cNvPr>
              <p:cNvSpPr txBox="1"/>
              <p:nvPr/>
            </p:nvSpPr>
            <p:spPr>
              <a:xfrm>
                <a:off x="2374267" y="2602687"/>
                <a:ext cx="4592476" cy="3370218"/>
              </a:xfrm>
              <a:prstGeom prst="rect">
                <a:avLst/>
              </a:prstGeom>
              <a:noFill/>
            </p:spPr>
            <p:txBody>
              <a:bodyPr wrap="none" lIns="0" tIns="0" rIns="0" bIns="0" rtlCol="0">
                <a:spAutoFit/>
              </a:bodyPr>
              <a:lstStyle/>
              <a:p>
                <a:pPr>
                  <a:lnSpc>
                    <a:spcPct val="150000"/>
                  </a:lnSpc>
                </a:pPr>
                <a:r>
                  <a:rPr kumimoji="1" lang="ja-JP" altLang="en-US" sz="2400" b="0" dirty="0">
                    <a:latin typeface="Cambria Math" panose="02040503050406030204" pitchFamily="18" charset="0"/>
                  </a:rPr>
                  <a:t>基底変換</a:t>
                </a:r>
                <a14:m>
                  <m:oMath xmlns:m="http://schemas.openxmlformats.org/officeDocument/2006/math">
                    <m:r>
                      <a:rPr kumimoji="1" lang="en-US" altLang="ja-JP" sz="2400" b="0" i="0" smtClean="0">
                        <a:latin typeface="Cambria Math" panose="02040503050406030204" pitchFamily="18" charset="0"/>
                      </a:rPr>
                      <m:t>: </m:t>
                    </m:r>
                    <m:sSub>
                      <m:sSubPr>
                        <m:ctrlPr>
                          <a:rPr kumimoji="1" lang="en-US" altLang="ja-JP" sz="2400" i="1">
                            <a:latin typeface="Cambria Math" panose="02040503050406030204" pitchFamily="18" charset="0"/>
                          </a:rPr>
                        </m:ctrlPr>
                      </m:sSubPr>
                      <m:e>
                        <m:d>
                          <m:dPr>
                            <m:ctrlPr>
                              <a:rPr kumimoji="1" lang="en-US" altLang="ja-JP" sz="2400" i="1">
                                <a:latin typeface="Cambria Math" panose="02040503050406030204" pitchFamily="18" charset="0"/>
                              </a:rPr>
                            </m:ctrlPr>
                          </m:dPr>
                          <m:e>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r>
                                      <a:rPr kumimoji="1" lang="ja-JP" altLang="en-US" sz="2400" i="1">
                                        <a:latin typeface="Cambria Math" panose="02040503050406030204" pitchFamily="18" charset="0"/>
                                      </a:rPr>
                                      <m:t>𝜅</m:t>
                                    </m:r>
                                  </m:sup>
                                </m:sSup>
                              </m:den>
                            </m:f>
                          </m:e>
                        </m:d>
                      </m:e>
                      <m:sub>
                        <m:r>
                          <a:rPr kumimoji="1" lang="en-US" altLang="ja-JP" sz="2400" i="1">
                            <a:latin typeface="Cambria Math" panose="02040503050406030204" pitchFamily="18" charset="0"/>
                          </a:rPr>
                          <m:t>𝑝</m:t>
                        </m:r>
                      </m:sub>
                    </m:sSub>
                    <m:r>
                      <a:rPr kumimoji="1" lang="en-US" altLang="ja-JP" sz="2400" b="0" i="1" smtClean="0">
                        <a:latin typeface="Cambria Math" panose="02040503050406030204" pitchFamily="18" charset="0"/>
                      </a:rPr>
                      <m:t>=</m:t>
                    </m:r>
                    <m:d>
                      <m:dPr>
                        <m:ctrlPr>
                          <a:rPr kumimoji="1" lang="en-US" altLang="ja-JP" sz="2400" i="1">
                            <a:latin typeface="Cambria Math" panose="02040503050406030204" pitchFamily="18" charset="0"/>
                          </a:rPr>
                        </m:ctrlPr>
                      </m:dPr>
                      <m:e>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𝑥</m:t>
                                </m:r>
                              </m:e>
                              <m:sup>
                                <m:sSup>
                                  <m:sSupPr>
                                    <m:ctrlPr>
                                      <a:rPr kumimoji="1" lang="en-US" altLang="ja-JP" sz="2400" b="0" i="1" smtClean="0">
                                        <a:latin typeface="Cambria Math" panose="02040503050406030204" pitchFamily="18" charset="0"/>
                                      </a:rPr>
                                    </m:ctrlPr>
                                  </m:sSupPr>
                                  <m:e>
                                    <m:r>
                                      <a:rPr kumimoji="1" lang="ja-JP" altLang="en-US" sz="2400" b="0" i="1" smtClean="0">
                                        <a:latin typeface="Cambria Math" panose="02040503050406030204" pitchFamily="18" charset="0"/>
                                      </a:rPr>
                                      <m:t>𝜅</m:t>
                                    </m:r>
                                  </m:e>
                                  <m:sup>
                                    <m:r>
                                      <a:rPr kumimoji="1" lang="en-US" altLang="ja-JP" sz="2400" b="0" i="1" smtClean="0">
                                        <a:latin typeface="Cambria Math" panose="02040503050406030204" pitchFamily="18" charset="0"/>
                                      </a:rPr>
                                      <m:t>′</m:t>
                                    </m:r>
                                  </m:sup>
                                </m:sSup>
                              </m:sup>
                            </m:sSup>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r>
                                  <a:rPr kumimoji="1" lang="ja-JP" altLang="en-US" sz="2400" i="1">
                                    <a:latin typeface="Cambria Math" panose="02040503050406030204" pitchFamily="18" charset="0"/>
                                  </a:rPr>
                                  <m:t>𝜅</m:t>
                                </m:r>
                              </m:sup>
                            </m:sSup>
                          </m:den>
                        </m:f>
                      </m:e>
                    </m:d>
                  </m:oMath>
                </a14:m>
                <a:r>
                  <a:rPr kumimoji="1" lang="en-US" altLang="ja-JP" sz="2400" dirty="0"/>
                  <a:t> </a:t>
                </a:r>
                <a14:m>
                  <m:oMath xmlns:m="http://schemas.openxmlformats.org/officeDocument/2006/math">
                    <m:sSub>
                      <m:sSubPr>
                        <m:ctrlPr>
                          <a:rPr kumimoji="1" lang="en-US" altLang="ja-JP" sz="2400" i="1">
                            <a:latin typeface="Cambria Math" panose="02040503050406030204" pitchFamily="18" charset="0"/>
                          </a:rPr>
                        </m:ctrlPr>
                      </m:sSubPr>
                      <m:e>
                        <m:d>
                          <m:dPr>
                            <m:ctrlPr>
                              <a:rPr kumimoji="1" lang="en-US" altLang="ja-JP" sz="2400" i="1">
                                <a:latin typeface="Cambria Math" panose="02040503050406030204" pitchFamily="18" charset="0"/>
                              </a:rPr>
                            </m:ctrlPr>
                          </m:dPr>
                          <m:e>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sSup>
                                      <m:sSupPr>
                                        <m:ctrlPr>
                                          <a:rPr kumimoji="1" lang="en-US" altLang="ja-JP" sz="2400" b="0" i="1" smtClean="0">
                                            <a:latin typeface="Cambria Math" panose="02040503050406030204" pitchFamily="18" charset="0"/>
                                          </a:rPr>
                                        </m:ctrlPr>
                                      </m:sSupPr>
                                      <m:e>
                                        <m:r>
                                          <a:rPr kumimoji="1" lang="ja-JP" altLang="en-US" sz="2400" i="1" smtClean="0">
                                            <a:latin typeface="Cambria Math" panose="02040503050406030204" pitchFamily="18" charset="0"/>
                                          </a:rPr>
                                          <m:t>𝜅</m:t>
                                        </m:r>
                                      </m:e>
                                      <m:sup>
                                        <m:r>
                                          <a:rPr kumimoji="1" lang="en-US" altLang="ja-JP" sz="2400" b="0" i="1" smtClean="0">
                                            <a:latin typeface="Cambria Math" panose="02040503050406030204" pitchFamily="18" charset="0"/>
                                          </a:rPr>
                                          <m:t>′</m:t>
                                        </m:r>
                                      </m:sup>
                                    </m:sSup>
                                  </m:sup>
                                </m:sSup>
                              </m:den>
                            </m:f>
                          </m:e>
                        </m:d>
                      </m:e>
                      <m:sub>
                        <m:r>
                          <a:rPr kumimoji="1" lang="en-US" altLang="ja-JP" sz="2400" i="1">
                            <a:latin typeface="Cambria Math" panose="02040503050406030204" pitchFamily="18" charset="0"/>
                          </a:rPr>
                          <m:t>𝑝</m:t>
                        </m:r>
                      </m:sub>
                    </m:sSub>
                  </m:oMath>
                </a14:m>
                <a:endParaRPr kumimoji="1" lang="en-US" altLang="ja-JP" sz="2400" b="0" dirty="0">
                  <a:latin typeface="Cambria Math" panose="02040503050406030204" pitchFamily="18" charset="0"/>
                </a:endParaRPr>
              </a:p>
              <a:p>
                <a:pPr>
                  <a:lnSpc>
                    <a:spcPct val="150000"/>
                  </a:lnSpc>
                </a:pPr>
                <a:r>
                  <a:rPr kumimoji="1" lang="ja-JP" altLang="en-US" sz="2400" dirty="0"/>
                  <a:t>変換</a:t>
                </a:r>
                <a14:m>
                  <m:oMath xmlns:m="http://schemas.openxmlformats.org/officeDocument/2006/math">
                    <m:r>
                      <a:rPr kumimoji="1" lang="ja-JP" altLang="en-US" sz="2400" i="1">
                        <a:latin typeface="Cambria Math" panose="02040503050406030204" pitchFamily="18" charset="0"/>
                      </a:rPr>
                      <m:t>行列</m:t>
                    </m:r>
                    <m:r>
                      <a:rPr kumimoji="1" lang="en-US" altLang="ja-JP" sz="2400" b="0" i="1" smtClean="0">
                        <a:latin typeface="Cambria Math" panose="02040503050406030204" pitchFamily="18" charset="0"/>
                      </a:rPr>
                      <m:t>:</m:t>
                    </m:r>
                    <m:r>
                      <a:rPr kumimoji="1" lang="en-US" altLang="ja-JP" sz="2400" i="1">
                        <a:latin typeface="Cambria Math" panose="02040503050406030204" pitchFamily="18" charset="0"/>
                      </a:rPr>
                      <m:t> </m:t>
                    </m:r>
                    <m:d>
                      <m:dPr>
                        <m:ctrlPr>
                          <a:rPr kumimoji="1" lang="en-US" altLang="ja-JP" sz="2400" i="1">
                            <a:latin typeface="Cambria Math" panose="02040503050406030204" pitchFamily="18" charset="0"/>
                          </a:rPr>
                        </m:ctrlPr>
                      </m:dPr>
                      <m:e>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sSup>
                                  <m:sSupPr>
                                    <m:ctrlPr>
                                      <a:rPr kumimoji="1" lang="en-US" altLang="ja-JP" sz="2400" i="1">
                                        <a:latin typeface="Cambria Math" panose="02040503050406030204" pitchFamily="18" charset="0"/>
                                      </a:rPr>
                                    </m:ctrlPr>
                                  </m:sSupPr>
                                  <m:e>
                                    <m:r>
                                      <a:rPr kumimoji="1" lang="ja-JP" altLang="en-US" sz="2400" i="1">
                                        <a:latin typeface="Cambria Math" panose="02040503050406030204" pitchFamily="18" charset="0"/>
                                      </a:rPr>
                                      <m:t>𝜅</m:t>
                                    </m:r>
                                  </m:e>
                                  <m:sup>
                                    <m:r>
                                      <a:rPr kumimoji="1" lang="en-US" altLang="ja-JP" sz="2400" i="1">
                                        <a:latin typeface="Cambria Math" panose="02040503050406030204" pitchFamily="18" charset="0"/>
                                      </a:rPr>
                                      <m:t>′</m:t>
                                    </m:r>
                                  </m:sup>
                                </m:sSup>
                              </m:sup>
                            </m:sSup>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r>
                                  <a:rPr kumimoji="1" lang="ja-JP" altLang="en-US" sz="2400" i="1">
                                    <a:latin typeface="Cambria Math" panose="02040503050406030204" pitchFamily="18" charset="0"/>
                                  </a:rPr>
                                  <m:t>𝜅</m:t>
                                </m:r>
                              </m:sup>
                            </m:sSup>
                          </m:den>
                        </m:f>
                      </m:e>
                    </m:d>
                    <m:r>
                      <a:rPr kumimoji="1" lang="en-US" altLang="ja-JP" sz="2400" b="0" i="0" smtClean="0">
                        <a:latin typeface="Cambria Math" panose="02040503050406030204" pitchFamily="18" charset="0"/>
                      </a:rPr>
                      <m:t>   (=</m:t>
                    </m:r>
                    <m:sSubSup>
                      <m:sSubSupPr>
                        <m:ctrlPr>
                          <a:rPr kumimoji="1" lang="en-US" altLang="ja-JP" sz="2400" i="1">
                            <a:latin typeface="Cambria Math" panose="02040503050406030204" pitchFamily="18" charset="0"/>
                          </a:rPr>
                        </m:ctrlPr>
                      </m:sSubSupPr>
                      <m:e>
                        <m:r>
                          <a:rPr kumimoji="1" lang="en-US" altLang="ja-JP" sz="2400" i="1">
                            <a:latin typeface="Cambria Math" panose="02040503050406030204" pitchFamily="18" charset="0"/>
                          </a:rPr>
                          <m:t>𝐴</m:t>
                        </m:r>
                      </m:e>
                      <m:sub>
                        <m:r>
                          <a:rPr kumimoji="1" lang="ja-JP" altLang="en-US" sz="2400" i="1">
                            <a:latin typeface="Cambria Math" panose="02040503050406030204" pitchFamily="18" charset="0"/>
                          </a:rPr>
                          <m:t>𝜅</m:t>
                        </m:r>
                      </m:sub>
                      <m:sup>
                        <m:sSup>
                          <m:sSupPr>
                            <m:ctrlPr>
                              <a:rPr kumimoji="1" lang="en-US" altLang="ja-JP" sz="2400" i="1">
                                <a:latin typeface="Cambria Math" panose="02040503050406030204" pitchFamily="18" charset="0"/>
                              </a:rPr>
                            </m:ctrlPr>
                          </m:sSupPr>
                          <m:e>
                            <m:r>
                              <a:rPr kumimoji="1" lang="ja-JP" altLang="en-US" sz="2400" i="1">
                                <a:latin typeface="Cambria Math" panose="02040503050406030204" pitchFamily="18" charset="0"/>
                              </a:rPr>
                              <m:t>𝜅</m:t>
                            </m:r>
                          </m:e>
                          <m:sup>
                            <m:r>
                              <a:rPr kumimoji="1" lang="en-US" altLang="ja-JP" sz="2400" i="1">
                                <a:latin typeface="Cambria Math" panose="02040503050406030204" pitchFamily="18" charset="0"/>
                              </a:rPr>
                              <m:t>′</m:t>
                            </m:r>
                          </m:sup>
                        </m:sSup>
                      </m:sup>
                    </m:sSubSup>
                  </m:oMath>
                </a14:m>
                <a:r>
                  <a:rPr kumimoji="1" lang="en-US" altLang="ja-JP" sz="2400" dirty="0">
                    <a:latin typeface="Cambria Math" panose="02040503050406030204" pitchFamily="18" charset="0"/>
                  </a:rPr>
                  <a:t>)</a:t>
                </a:r>
              </a:p>
              <a:p>
                <a:pPr>
                  <a:lnSpc>
                    <a:spcPct val="150000"/>
                  </a:lnSpc>
                </a:pPr>
                <a:r>
                  <a:rPr kumimoji="1" lang="ja-JP" altLang="en-US" sz="2400" dirty="0"/>
                  <a:t> </a:t>
                </a:r>
                <a14:m>
                  <m:oMath xmlns:m="http://schemas.openxmlformats.org/officeDocument/2006/math">
                    <m:r>
                      <a:rPr kumimoji="1" lang="ja-JP" altLang="en-US" sz="2400" i="1">
                        <a:latin typeface="Cambria Math" panose="02040503050406030204" pitchFamily="18" charset="0"/>
                      </a:rPr>
                      <m:t>変換則</m:t>
                    </m:r>
                    <m:r>
                      <a:rPr kumimoji="1" lang="en-US" altLang="ja-JP" sz="2400" b="0" i="1" smtClean="0">
                        <a:latin typeface="Cambria Math" panose="02040503050406030204" pitchFamily="18" charset="0"/>
                      </a:rPr>
                      <m:t>:</m:t>
                    </m:r>
                    <m:r>
                      <a:rPr kumimoji="1" lang="en-US" altLang="ja-JP" sz="2400" i="1">
                        <a:latin typeface="Cambria Math" panose="02040503050406030204" pitchFamily="18" charset="0"/>
                      </a:rPr>
                      <m:t> </m:t>
                    </m:r>
                    <m:r>
                      <a:rPr kumimoji="1" lang="en-US" altLang="ja-JP" sz="2400" b="0" i="1" smtClean="0">
                        <a:latin typeface="Cambria Math" panose="02040503050406030204" pitchFamily="18" charset="0"/>
                      </a:rPr>
                      <m:t>    </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𝑣</m:t>
                        </m:r>
                      </m:e>
                      <m:sup>
                        <m:sSup>
                          <m:sSupPr>
                            <m:ctrlPr>
                              <a:rPr kumimoji="1" lang="en-US" altLang="ja-JP" sz="2400" i="1">
                                <a:latin typeface="Cambria Math" panose="02040503050406030204" pitchFamily="18" charset="0"/>
                              </a:rPr>
                            </m:ctrlPr>
                          </m:sSupPr>
                          <m:e>
                            <m:r>
                              <a:rPr kumimoji="1" lang="ja-JP" altLang="en-US" sz="2400" i="1">
                                <a:latin typeface="Cambria Math" panose="02040503050406030204" pitchFamily="18" charset="0"/>
                              </a:rPr>
                              <m:t>𝜅</m:t>
                            </m:r>
                          </m:e>
                          <m:sup>
                            <m:r>
                              <a:rPr kumimoji="1" lang="en-US" altLang="ja-JP" sz="2400" i="1">
                                <a:latin typeface="Cambria Math" panose="02040503050406030204" pitchFamily="18" charset="0"/>
                              </a:rPr>
                              <m:t>′</m:t>
                            </m:r>
                          </m:sup>
                        </m:sSup>
                      </m:sup>
                    </m:sSup>
                    <m:r>
                      <a:rPr kumimoji="1" lang="en-US" altLang="ja-JP" sz="2400" i="1">
                        <a:latin typeface="Cambria Math" panose="02040503050406030204" pitchFamily="18" charset="0"/>
                      </a:rPr>
                      <m:t>=</m:t>
                    </m:r>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sSup>
                              <m:sSupPr>
                                <m:ctrlPr>
                                  <a:rPr kumimoji="1" lang="en-US" altLang="ja-JP" sz="2400" i="1">
                                    <a:latin typeface="Cambria Math" panose="02040503050406030204" pitchFamily="18" charset="0"/>
                                  </a:rPr>
                                </m:ctrlPr>
                              </m:sSupPr>
                              <m:e>
                                <m:r>
                                  <a:rPr kumimoji="1" lang="ja-JP" altLang="en-US" sz="2400" i="1">
                                    <a:latin typeface="Cambria Math" panose="02040503050406030204" pitchFamily="18" charset="0"/>
                                  </a:rPr>
                                  <m:t>𝜅</m:t>
                                </m:r>
                              </m:e>
                              <m:sup>
                                <m:r>
                                  <a:rPr kumimoji="1" lang="en-US" altLang="ja-JP" sz="2400" i="1">
                                    <a:latin typeface="Cambria Math" panose="02040503050406030204" pitchFamily="18" charset="0"/>
                                  </a:rPr>
                                  <m:t>′</m:t>
                                </m:r>
                              </m:sup>
                            </m:sSup>
                          </m:sup>
                        </m:sSup>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r>
                              <a:rPr kumimoji="1" lang="ja-JP" altLang="en-US" sz="2400" i="1">
                                <a:latin typeface="Cambria Math" panose="02040503050406030204" pitchFamily="18" charset="0"/>
                              </a:rPr>
                              <m:t>𝜅</m:t>
                            </m:r>
                          </m:sup>
                        </m:sSup>
                      </m:den>
                    </m:f>
                    <m:sSup>
                      <m:sSupPr>
                        <m:ctrlPr>
                          <a:rPr kumimoji="1" lang="en-US" altLang="ja-JP" sz="2400" i="1" smtClean="0">
                            <a:latin typeface="Cambria Math" panose="02040503050406030204" pitchFamily="18" charset="0"/>
                          </a:rPr>
                        </m:ctrlPr>
                      </m:sSupPr>
                      <m:e>
                        <m:r>
                          <a:rPr kumimoji="1" lang="en-US" altLang="ja-JP" sz="2400" i="1">
                            <a:latin typeface="Cambria Math" panose="02040503050406030204" pitchFamily="18" charset="0"/>
                          </a:rPr>
                          <m:t>𝑣</m:t>
                        </m:r>
                      </m:e>
                      <m:sup>
                        <m:r>
                          <a:rPr kumimoji="1" lang="ja-JP" altLang="en-US" sz="2400" i="1">
                            <a:latin typeface="Cambria Math" panose="02040503050406030204" pitchFamily="18" charset="0"/>
                          </a:rPr>
                          <m:t>𝜅</m:t>
                        </m:r>
                      </m:sup>
                    </m:sSup>
                  </m:oMath>
                </a14:m>
                <a:endParaRPr lang="ja-JP" altLang="en-US" sz="2400" dirty="0"/>
              </a:p>
            </p:txBody>
          </p:sp>
        </mc:Choice>
        <mc:Fallback xmlns="">
          <p:sp>
            <p:nvSpPr>
              <p:cNvPr id="3" name="テキスト ボックス 2">
                <a:extLst>
                  <a:ext uri="{FF2B5EF4-FFF2-40B4-BE49-F238E27FC236}">
                    <a16:creationId xmlns:a16="http://schemas.microsoft.com/office/drawing/2014/main" id="{7F98C628-90A4-4FFA-9105-958CB9FACC04}"/>
                  </a:ext>
                </a:extLst>
              </p:cNvPr>
              <p:cNvSpPr txBox="1">
                <a:spLocks noRot="1" noChangeAspect="1" noMove="1" noResize="1" noEditPoints="1" noAdjustHandles="1" noChangeArrowheads="1" noChangeShapeType="1" noTextEdit="1"/>
              </p:cNvSpPr>
              <p:nvPr/>
            </p:nvSpPr>
            <p:spPr>
              <a:xfrm>
                <a:off x="2374267" y="2602687"/>
                <a:ext cx="4592476" cy="3370218"/>
              </a:xfrm>
              <a:prstGeom prst="rect">
                <a:avLst/>
              </a:prstGeom>
              <a:blipFill>
                <a:blip r:embed="rId3"/>
                <a:stretch>
                  <a:fillRect l="-39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D8B540A-5BE8-4FCF-AA82-193F254E3C41}"/>
                  </a:ext>
                </a:extLst>
              </p:cNvPr>
              <p:cNvSpPr txBox="1"/>
              <p:nvPr/>
            </p:nvSpPr>
            <p:spPr>
              <a:xfrm>
                <a:off x="2810582" y="6018751"/>
                <a:ext cx="3216330" cy="547137"/>
              </a:xfrm>
              <a:prstGeom prst="rect">
                <a:avLst/>
              </a:prstGeom>
              <a:noFill/>
            </p:spPr>
            <p:txBody>
              <a:bodyPr wrap="none" lIns="0" tIns="0" rIns="0" bIns="0" rtlCol="0">
                <a:spAutoFit/>
              </a:bodyPr>
              <a:lstStyle/>
              <a:p>
                <a:pPr>
                  <a:lnSpc>
                    <a:spcPct val="150000"/>
                  </a:lnSpc>
                </a:pP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𝑝</m:t>
                        </m:r>
                      </m:sub>
                    </m:sSub>
                  </m:oMath>
                </a14:m>
                <a:r>
                  <a:rPr kumimoji="1" lang="en-US" altLang="ja-JP" sz="2400" b="0" dirty="0">
                    <a:latin typeface="Cambria Math" panose="02040503050406030204" pitchFamily="18" charset="0"/>
                  </a:rPr>
                  <a:t>: </a:t>
                </a:r>
                <a:r>
                  <a:rPr kumimoji="1" lang="ja-JP" altLang="en-US" sz="2400" b="0" dirty="0">
                    <a:latin typeface="Cambria Math" panose="02040503050406030204" pitchFamily="18" charset="0"/>
                  </a:rPr>
                  <a:t>反変ベクトルの空間</a:t>
                </a:r>
              </a:p>
            </p:txBody>
          </p:sp>
        </mc:Choice>
        <mc:Fallback xmlns="">
          <p:sp>
            <p:nvSpPr>
              <p:cNvPr id="7" name="テキスト ボックス 6">
                <a:extLst>
                  <a:ext uri="{FF2B5EF4-FFF2-40B4-BE49-F238E27FC236}">
                    <a16:creationId xmlns:a16="http://schemas.microsoft.com/office/drawing/2014/main" id="{6D8B540A-5BE8-4FCF-AA82-193F254E3C41}"/>
                  </a:ext>
                </a:extLst>
              </p:cNvPr>
              <p:cNvSpPr txBox="1">
                <a:spLocks noRot="1" noChangeAspect="1" noMove="1" noResize="1" noEditPoints="1" noAdjustHandles="1" noChangeArrowheads="1" noChangeShapeType="1" noTextEdit="1"/>
              </p:cNvSpPr>
              <p:nvPr/>
            </p:nvSpPr>
            <p:spPr>
              <a:xfrm>
                <a:off x="2810582" y="6018751"/>
                <a:ext cx="3216330" cy="547137"/>
              </a:xfrm>
              <a:prstGeom prst="rect">
                <a:avLst/>
              </a:prstGeom>
              <a:blipFill>
                <a:blip r:embed="rId4"/>
                <a:stretch>
                  <a:fillRect l="-3220" r="-4735"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a:extLst>
                  <a:ext uri="{FF2B5EF4-FFF2-40B4-BE49-F238E27FC236}">
                    <a16:creationId xmlns:a16="http://schemas.microsoft.com/office/drawing/2014/main" id="{E6FF7BFB-C462-452C-AEAF-DDF2F0E64DA9}"/>
                  </a:ext>
                </a:extLst>
              </p:cNvPr>
              <p:cNvSpPr/>
              <p:nvPr/>
            </p:nvSpPr>
            <p:spPr>
              <a:xfrm>
                <a:off x="1159951" y="1018873"/>
                <a:ext cx="192392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kumimoji="1" lang="en-US" altLang="ja-JP" sz="2000" i="1">
                          <a:latin typeface="Cambria Math" panose="02040503050406030204" pitchFamily="18" charset="0"/>
                        </a:rPr>
                        <m:t>𝑝</m:t>
                      </m:r>
                      <m:r>
                        <a:rPr kumimoji="1" lang="ja-JP" altLang="en-US" sz="2000" i="1">
                          <a:latin typeface="Cambria Math" panose="02040503050406030204" pitchFamily="18" charset="0"/>
                        </a:rPr>
                        <m:t>での方向微分</m:t>
                      </m:r>
                    </m:oMath>
                  </m:oMathPara>
                </a14:m>
                <a:endParaRPr lang="ja-JP" altLang="en-US" sz="2000" dirty="0"/>
              </a:p>
            </p:txBody>
          </p:sp>
        </mc:Choice>
        <mc:Fallback xmlns="">
          <p:sp>
            <p:nvSpPr>
              <p:cNvPr id="9" name="正方形/長方形 8">
                <a:extLst>
                  <a:ext uri="{FF2B5EF4-FFF2-40B4-BE49-F238E27FC236}">
                    <a16:creationId xmlns:a16="http://schemas.microsoft.com/office/drawing/2014/main" id="{E6FF7BFB-C462-452C-AEAF-DDF2F0E64DA9}"/>
                  </a:ext>
                </a:extLst>
              </p:cNvPr>
              <p:cNvSpPr>
                <a:spLocks noRot="1" noChangeAspect="1" noMove="1" noResize="1" noEditPoints="1" noAdjustHandles="1" noChangeArrowheads="1" noChangeShapeType="1" noTextEdit="1"/>
              </p:cNvSpPr>
              <p:nvPr/>
            </p:nvSpPr>
            <p:spPr>
              <a:xfrm>
                <a:off x="1159951" y="1018873"/>
                <a:ext cx="1923924" cy="400110"/>
              </a:xfrm>
              <a:prstGeom prst="rect">
                <a:avLst/>
              </a:prstGeom>
              <a:blipFill>
                <a:blip r:embed="rId5"/>
                <a:stretch>
                  <a:fillRect b="-75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19420ABB-DC6B-4D26-A2B5-A7149BAEA6D8}"/>
                  </a:ext>
                </a:extLst>
              </p:cNvPr>
              <p:cNvSpPr txBox="1"/>
              <p:nvPr/>
            </p:nvSpPr>
            <p:spPr>
              <a:xfrm>
                <a:off x="2325440" y="1158315"/>
                <a:ext cx="4690130" cy="8190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i="1">
                          <a:latin typeface="Cambria Math" panose="02040503050406030204" pitchFamily="18" charset="0"/>
                          <a:ea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𝑣</m:t>
                          </m:r>
                        </m:e>
                        <m:sup>
                          <m:r>
                            <a:rPr kumimoji="1" lang="ja-JP" altLang="en-US" sz="2400" i="1">
                              <a:latin typeface="Cambria Math" panose="02040503050406030204" pitchFamily="18" charset="0"/>
                            </a:rPr>
                            <m:t>𝜅</m:t>
                          </m:r>
                        </m:sup>
                      </m:sSup>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r>
                            <a:rPr kumimoji="1" lang="en-US" altLang="ja-JP" sz="2400" b="0" i="1" smtClean="0">
                              <a:latin typeface="Cambria Math" panose="02040503050406030204" pitchFamily="18" charset="0"/>
                            </a:rPr>
                            <m:t>𝑓</m:t>
                          </m:r>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r>
                                <a:rPr kumimoji="1" lang="ja-JP" altLang="en-US" sz="2400" i="1">
                                  <a:latin typeface="Cambria Math" panose="02040503050406030204" pitchFamily="18" charset="0"/>
                                </a:rPr>
                                <m:t>𝜅</m:t>
                              </m:r>
                            </m:sup>
                          </m:sSup>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e>
                      </m:d>
                      <m:r>
                        <a:rPr kumimoji="1" lang="en-US" altLang="ja-JP" sz="2400" b="0" i="1" smtClean="0">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𝑣</m:t>
                          </m:r>
                        </m:e>
                        <m:sup>
                          <m:r>
                            <a:rPr kumimoji="1" lang="ja-JP" altLang="en-US" sz="2400" i="1">
                              <a:latin typeface="Cambria Math" panose="02040503050406030204" pitchFamily="18" charset="0"/>
                            </a:rPr>
                            <m:t>𝜅</m:t>
                          </m:r>
                        </m:sup>
                      </m:sSup>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sSup>
                                <m:sSupPr>
                                  <m:ctrlPr>
                                    <a:rPr kumimoji="1" lang="en-US" altLang="ja-JP" sz="2400" i="1">
                                      <a:latin typeface="Cambria Math" panose="02040503050406030204" pitchFamily="18" charset="0"/>
                                    </a:rPr>
                                  </m:ctrlPr>
                                </m:sSupPr>
                                <m:e>
                                  <m:r>
                                    <a:rPr kumimoji="1" lang="ja-JP" altLang="en-US" sz="2400" i="1">
                                      <a:latin typeface="Cambria Math" panose="02040503050406030204" pitchFamily="18" charset="0"/>
                                    </a:rPr>
                                    <m:t>𝜅</m:t>
                                  </m:r>
                                </m:e>
                                <m:sup>
                                  <m:r>
                                    <a:rPr kumimoji="1" lang="en-US" altLang="ja-JP" sz="2400" i="1">
                                      <a:latin typeface="Cambria Math" panose="02040503050406030204" pitchFamily="18" charset="0"/>
                                    </a:rPr>
                                    <m:t>′</m:t>
                                  </m:r>
                                </m:sup>
                              </m:sSup>
                            </m:sup>
                          </m:sSup>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r>
                                <a:rPr kumimoji="1" lang="ja-JP" altLang="en-US" sz="2400" i="1">
                                  <a:latin typeface="Cambria Math" panose="02040503050406030204" pitchFamily="18" charset="0"/>
                                </a:rPr>
                                <m:t>𝜅</m:t>
                              </m:r>
                            </m:sup>
                          </m:sSup>
                        </m:den>
                      </m:f>
                      <m:f>
                        <m:fPr>
                          <m:ctrlPr>
                            <a:rPr kumimoji="1" lang="en-US" altLang="ja-JP" sz="2400" i="1">
                              <a:latin typeface="Cambria Math" panose="02040503050406030204" pitchFamily="18" charset="0"/>
                            </a:rPr>
                          </m:ctrlPr>
                        </m:fPr>
                        <m:num>
                          <m:r>
                            <a:rPr kumimoji="1" lang="en-US" altLang="ja-JP" sz="2400" i="1">
                              <a:latin typeface="Cambria Math" panose="02040503050406030204" pitchFamily="18" charset="0"/>
                            </a:rPr>
                            <m:t>𝜕</m:t>
                          </m:r>
                          <m:r>
                            <a:rPr kumimoji="1" lang="en-US" altLang="ja-JP" sz="2400" i="1">
                              <a:latin typeface="Cambria Math" panose="02040503050406030204" pitchFamily="18" charset="0"/>
                            </a:rPr>
                            <m:t>𝑓</m:t>
                          </m:r>
                        </m:num>
                        <m:den>
                          <m:r>
                            <a:rPr kumimoji="1" lang="en-US" altLang="ja-JP" sz="2400" i="1">
                              <a:latin typeface="Cambria Math" panose="02040503050406030204" pitchFamily="18" charset="0"/>
                            </a:rPr>
                            <m:t>𝜕</m:t>
                          </m:r>
                          <m:sSup>
                            <m:sSupPr>
                              <m:ctrlPr>
                                <a:rPr kumimoji="1" lang="en-US" altLang="ja-JP" sz="2400" i="1">
                                  <a:latin typeface="Cambria Math" panose="02040503050406030204" pitchFamily="18" charset="0"/>
                                </a:rPr>
                              </m:ctrlPr>
                            </m:sSupPr>
                            <m:e>
                              <m:r>
                                <a:rPr kumimoji="1" lang="en-US" altLang="ja-JP" sz="2400" i="1">
                                  <a:latin typeface="Cambria Math" panose="02040503050406030204" pitchFamily="18" charset="0"/>
                                </a:rPr>
                                <m:t>𝑥</m:t>
                              </m:r>
                            </m:e>
                            <m:sup>
                              <m:sSup>
                                <m:sSupPr>
                                  <m:ctrlPr>
                                    <a:rPr kumimoji="1" lang="en-US" altLang="ja-JP" sz="2400" i="1">
                                      <a:latin typeface="Cambria Math" panose="02040503050406030204" pitchFamily="18" charset="0"/>
                                    </a:rPr>
                                  </m:ctrlPr>
                                </m:sSupPr>
                                <m:e>
                                  <m:r>
                                    <a:rPr kumimoji="1" lang="ja-JP" altLang="en-US" sz="2400" i="1">
                                      <a:latin typeface="Cambria Math" panose="02040503050406030204" pitchFamily="18" charset="0"/>
                                    </a:rPr>
                                    <m:t>𝜅</m:t>
                                  </m:r>
                                </m:e>
                                <m:sup>
                                  <m:r>
                                    <a:rPr kumimoji="1" lang="en-US" altLang="ja-JP" sz="2400" i="1">
                                      <a:latin typeface="Cambria Math" panose="02040503050406030204" pitchFamily="18" charset="0"/>
                                    </a:rPr>
                                    <m:t>′</m:t>
                                  </m:r>
                                </m:sup>
                              </m:sSup>
                            </m:sup>
                          </m:sSup>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oMath>
                  </m:oMathPara>
                </a14:m>
                <a:endParaRPr kumimoji="1" lang="ja-JP" altLang="en-US" sz="2400" b="0" dirty="0">
                  <a:latin typeface="Cambria Math" panose="02040503050406030204" pitchFamily="18" charset="0"/>
                </a:endParaRPr>
              </a:p>
            </p:txBody>
          </p:sp>
        </mc:Choice>
        <mc:Fallback xmlns="">
          <p:sp>
            <p:nvSpPr>
              <p:cNvPr id="10" name="テキスト ボックス 9">
                <a:extLst>
                  <a:ext uri="{FF2B5EF4-FFF2-40B4-BE49-F238E27FC236}">
                    <a16:creationId xmlns:a16="http://schemas.microsoft.com/office/drawing/2014/main" id="{19420ABB-DC6B-4D26-A2B5-A7149BAEA6D8}"/>
                  </a:ext>
                </a:extLst>
              </p:cNvPr>
              <p:cNvSpPr txBox="1">
                <a:spLocks noRot="1" noChangeAspect="1" noMove="1" noResize="1" noEditPoints="1" noAdjustHandles="1" noChangeArrowheads="1" noChangeShapeType="1" noTextEdit="1"/>
              </p:cNvSpPr>
              <p:nvPr/>
            </p:nvSpPr>
            <p:spPr>
              <a:xfrm>
                <a:off x="2325440" y="1158315"/>
                <a:ext cx="4690130" cy="81907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a:extLst>
                  <a:ext uri="{FF2B5EF4-FFF2-40B4-BE49-F238E27FC236}">
                    <a16:creationId xmlns:a16="http://schemas.microsoft.com/office/drawing/2014/main" id="{515FC073-0A7F-4ECD-9F89-4C84DA3D7E98}"/>
                  </a:ext>
                </a:extLst>
              </p:cNvPr>
              <p:cNvSpPr/>
              <p:nvPr/>
            </p:nvSpPr>
            <p:spPr>
              <a:xfrm>
                <a:off x="1796588" y="2061540"/>
                <a:ext cx="6446560" cy="521233"/>
              </a:xfrm>
              <a:prstGeom prst="rect">
                <a:avLst/>
              </a:prstGeom>
            </p:spPr>
            <p:txBody>
              <a:bodyPr wrap="square">
                <a:spAutoFit/>
              </a:bodyPr>
              <a:lstStyle/>
              <a:p>
                <a:pPr>
                  <a:lnSpc>
                    <a:spcPct val="150000"/>
                  </a:lnSpc>
                </a:pPr>
                <a:r>
                  <a:rPr kumimoji="1" lang="ja-JP" altLang="en-US" dirty="0">
                    <a:latin typeface="Cambria Math" panose="02040503050406030204" pitchFamily="18" charset="0"/>
                  </a:rPr>
                  <a:t>ここで，</a:t>
                </a:r>
                <a:r>
                  <a:rPr kumimoji="1" lang="en-US" altLang="ja-JP" dirty="0"/>
                  <a:t> </a:t>
                </a:r>
                <a14:m>
                  <m:oMath xmlns:m="http://schemas.openxmlformats.org/officeDocument/2006/math">
                    <m:sSup>
                      <m:sSupPr>
                        <m:ctrlPr>
                          <a:rPr kumimoji="1" lang="en-US" altLang="ja-JP" i="1">
                            <a:latin typeface="Cambria Math" panose="02040503050406030204" pitchFamily="18" charset="0"/>
                          </a:rPr>
                        </m:ctrlPr>
                      </m:sSupPr>
                      <m:e>
                        <m:r>
                          <a:rPr kumimoji="1" lang="en-US" altLang="ja-JP" i="1">
                            <a:latin typeface="Cambria Math" panose="02040503050406030204" pitchFamily="18" charset="0"/>
                          </a:rPr>
                          <m:t>𝑥</m:t>
                        </m:r>
                      </m:e>
                      <m:sup>
                        <m:sSup>
                          <m:sSupPr>
                            <m:ctrlPr>
                              <a:rPr kumimoji="1" lang="en-US" altLang="ja-JP" i="1">
                                <a:latin typeface="Cambria Math" panose="02040503050406030204" pitchFamily="18" charset="0"/>
                              </a:rPr>
                            </m:ctrlPr>
                          </m:sSupPr>
                          <m:e>
                            <m:r>
                              <a:rPr kumimoji="1" lang="ja-JP" altLang="en-US" i="1">
                                <a:latin typeface="Cambria Math" panose="02040503050406030204" pitchFamily="18" charset="0"/>
                              </a:rPr>
                              <m:t>𝜅</m:t>
                            </m:r>
                          </m:e>
                          <m:sup>
                            <m:r>
                              <a:rPr kumimoji="1" lang="en-US" altLang="ja-JP" i="1">
                                <a:latin typeface="Cambria Math" panose="02040503050406030204" pitchFamily="18" charset="0"/>
                              </a:rPr>
                              <m:t>′</m:t>
                            </m:r>
                          </m:sup>
                        </m:sSup>
                      </m:sup>
                    </m:sSup>
                    <m:r>
                      <a:rPr kumimoji="1" lang="ja-JP" altLang="en-US" i="1">
                        <a:latin typeface="Cambria Math" panose="02040503050406030204" pitchFamily="18" charset="0"/>
                      </a:rPr>
                      <m:t>を</m:t>
                    </m:r>
                    <m:r>
                      <m:rPr>
                        <m:nor/>
                      </m:rPr>
                      <a:rPr kumimoji="1" lang="ja-JP" altLang="en-US" dirty="0">
                        <a:latin typeface="Cambria Math" panose="02040503050406030204" pitchFamily="18" charset="0"/>
                      </a:rPr>
                      <m:t>（</m:t>
                    </m:r>
                    <m:sSub>
                      <m:sSubPr>
                        <m:ctrlPr>
                          <a:rPr kumimoji="1" lang="en-US" altLang="ja-JP" i="1">
                            <a:latin typeface="Cambria Math" panose="02040503050406030204" pitchFamily="18" charset="0"/>
                          </a:rPr>
                        </m:ctrlPr>
                      </m:sSubPr>
                      <m:e>
                        <m:r>
                          <a:rPr kumimoji="1" lang="ja-JP" altLang="en-US" i="1">
                            <a:latin typeface="Cambria Math" panose="02040503050406030204" pitchFamily="18" charset="0"/>
                          </a:rPr>
                          <m:t>𝜑</m:t>
                        </m:r>
                      </m:e>
                      <m:sub>
                        <m:sSup>
                          <m:sSupPr>
                            <m:ctrlPr>
                              <a:rPr kumimoji="1" lang="en-US" altLang="ja-JP" b="0" i="1" smtClean="0">
                                <a:latin typeface="Cambria Math" panose="02040503050406030204" pitchFamily="18" charset="0"/>
                              </a:rPr>
                            </m:ctrlPr>
                          </m:sSupPr>
                          <m:e>
                            <m:r>
                              <a:rPr kumimoji="1" lang="ja-JP" altLang="en-US" i="1">
                                <a:latin typeface="Cambria Math" panose="02040503050406030204" pitchFamily="18" charset="0"/>
                              </a:rPr>
                              <m:t>𝜅</m:t>
                            </m:r>
                          </m:e>
                          <m:sup>
                            <m:r>
                              <a:rPr kumimoji="1" lang="en-US" altLang="ja-JP" b="0" i="1" smtClean="0">
                                <a:latin typeface="Cambria Math" panose="02040503050406030204" pitchFamily="18" charset="0"/>
                              </a:rPr>
                              <m:t>′</m:t>
                            </m:r>
                          </m:sup>
                        </m:sSup>
                      </m:sub>
                    </m:sSub>
                    <m:r>
                      <a:rPr kumimoji="1" lang="ja-JP" altLang="en-US" i="1">
                        <a:latin typeface="Cambria Math" panose="02040503050406030204" pitchFamily="18" charset="0"/>
                      </a:rPr>
                      <m:t>∘</m:t>
                    </m:r>
                    <m:sSubSup>
                      <m:sSubSupPr>
                        <m:ctrlPr>
                          <a:rPr kumimoji="1" lang="en-US" altLang="ja-JP" i="1">
                            <a:latin typeface="Cambria Math" panose="02040503050406030204" pitchFamily="18" charset="0"/>
                          </a:rPr>
                        </m:ctrlPr>
                      </m:sSubSupPr>
                      <m:e>
                        <m:r>
                          <a:rPr kumimoji="1" lang="ja-JP" altLang="en-US" i="1">
                            <a:latin typeface="Cambria Math" panose="02040503050406030204" pitchFamily="18" charset="0"/>
                          </a:rPr>
                          <m:t>𝜑</m:t>
                        </m:r>
                      </m:e>
                      <m:sub>
                        <m:r>
                          <a:rPr kumimoji="1" lang="ja-JP" altLang="en-US" i="1">
                            <a:latin typeface="Cambria Math" panose="02040503050406030204" pitchFamily="18" charset="0"/>
                          </a:rPr>
                          <m:t>𝜅</m:t>
                        </m:r>
                      </m:sub>
                      <m:sup>
                        <m:r>
                          <a:rPr kumimoji="1" lang="en-US" altLang="ja-JP" i="1">
                            <a:latin typeface="Cambria Math" panose="02040503050406030204" pitchFamily="18" charset="0"/>
                          </a:rPr>
                          <m:t>−1</m:t>
                        </m:r>
                      </m:sup>
                    </m:sSubSup>
                    <m:r>
                      <m:rPr>
                        <m:nor/>
                      </m:rPr>
                      <a:rPr kumimoji="1" lang="ja-JP" altLang="en-US" dirty="0">
                        <a:latin typeface="Cambria Math" panose="02040503050406030204" pitchFamily="18" charset="0"/>
                      </a:rPr>
                      <m:t>をとおして）</m:t>
                    </m:r>
                  </m:oMath>
                </a14:m>
                <a:r>
                  <a:rPr kumimoji="1" lang="en-US" altLang="ja-JP" dirty="0"/>
                  <a:t> </a:t>
                </a:r>
                <a14:m>
                  <m:oMath xmlns:m="http://schemas.openxmlformats.org/officeDocument/2006/math">
                    <m:sSup>
                      <m:sSupPr>
                        <m:ctrlPr>
                          <a:rPr kumimoji="1" lang="en-US" altLang="ja-JP" i="1">
                            <a:latin typeface="Cambria Math" panose="02040503050406030204" pitchFamily="18" charset="0"/>
                          </a:rPr>
                        </m:ctrlPr>
                      </m:sSupPr>
                      <m:e>
                        <m:r>
                          <a:rPr kumimoji="1" lang="en-US" altLang="ja-JP" i="1">
                            <a:latin typeface="Cambria Math" panose="02040503050406030204" pitchFamily="18" charset="0"/>
                          </a:rPr>
                          <m:t>𝑥</m:t>
                        </m:r>
                      </m:e>
                      <m:sup>
                        <m:r>
                          <a:rPr kumimoji="1" lang="ja-JP" altLang="en-US" i="1">
                            <a:latin typeface="Cambria Math" panose="02040503050406030204" pitchFamily="18" charset="0"/>
                          </a:rPr>
                          <m:t>𝜅</m:t>
                        </m:r>
                      </m:sup>
                    </m:sSup>
                    <m:r>
                      <a:rPr kumimoji="1" lang="ja-JP" altLang="en-US" i="1">
                        <a:latin typeface="Cambria Math" panose="02040503050406030204" pitchFamily="18" charset="0"/>
                      </a:rPr>
                      <m:t>の</m:t>
                    </m:r>
                  </m:oMath>
                </a14:m>
                <a:r>
                  <a:rPr kumimoji="1" lang="ja-JP" altLang="en-US" dirty="0">
                    <a:latin typeface="Cambria Math" panose="02040503050406030204" pitchFamily="18" charset="0"/>
                  </a:rPr>
                  <a:t>関数とみている</a:t>
                </a:r>
                <a:endParaRPr kumimoji="1" lang="en-US" altLang="ja-JP" dirty="0">
                  <a:latin typeface="Cambria Math" panose="02040503050406030204" pitchFamily="18" charset="0"/>
                </a:endParaRPr>
              </a:p>
            </p:txBody>
          </p:sp>
        </mc:Choice>
        <mc:Fallback xmlns="">
          <p:sp>
            <p:nvSpPr>
              <p:cNvPr id="11" name="正方形/長方形 10">
                <a:extLst>
                  <a:ext uri="{FF2B5EF4-FFF2-40B4-BE49-F238E27FC236}">
                    <a16:creationId xmlns:a16="http://schemas.microsoft.com/office/drawing/2014/main" id="{515FC073-0A7F-4ECD-9F89-4C84DA3D7E98}"/>
                  </a:ext>
                </a:extLst>
              </p:cNvPr>
              <p:cNvSpPr>
                <a:spLocks noRot="1" noChangeAspect="1" noMove="1" noResize="1" noEditPoints="1" noAdjustHandles="1" noChangeArrowheads="1" noChangeShapeType="1" noTextEdit="1"/>
              </p:cNvSpPr>
              <p:nvPr/>
            </p:nvSpPr>
            <p:spPr>
              <a:xfrm>
                <a:off x="1796588" y="2061540"/>
                <a:ext cx="6446560" cy="521233"/>
              </a:xfrm>
              <a:prstGeom prst="rect">
                <a:avLst/>
              </a:prstGeom>
              <a:blipFill>
                <a:blip r:embed="rId7"/>
                <a:stretch>
                  <a:fillRect l="-851" b="-174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8329049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lnSpc>
            <a:spcPct val="150000"/>
          </a:lnSpc>
          <a:defRPr kumimoji="1" sz="2400" b="0" dirty="0" smtClean="0">
            <a:latin typeface="Cambria Math" panose="020405030504060302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7884</TotalTime>
  <Words>1939</Words>
  <Application>Microsoft Office PowerPoint</Application>
  <PresentationFormat>画面に合わせる (4:3)</PresentationFormat>
  <Paragraphs>235</Paragraphs>
  <Slides>28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28</vt:i4>
      </vt:variant>
    </vt:vector>
  </HeadingPairs>
  <TitlesOfParts>
    <vt:vector size="34" baseType="lpstr">
      <vt:lpstr>游ゴシック</vt:lpstr>
      <vt:lpstr>Arial</vt:lpstr>
      <vt:lpstr>Calibri</vt:lpstr>
      <vt:lpstr>Calibri Light</vt:lpstr>
      <vt:lpstr>Cambria Math</vt:lpstr>
      <vt:lpstr>Office テーマ</vt:lpstr>
      <vt:lpstr>幾何数理工学 多様体上のベクトル・テンソル解析入門</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幾何数理工学： 多様体上のベクトル・テンソル解析</dc:title>
  <dc:creator>平井　広志</dc:creator>
  <cp:lastModifiedBy>平井　広志</cp:lastModifiedBy>
  <cp:revision>127</cp:revision>
  <dcterms:created xsi:type="dcterms:W3CDTF">2019-12-25T11:12:36Z</dcterms:created>
  <dcterms:modified xsi:type="dcterms:W3CDTF">2022-01-17T07:24:24Z</dcterms:modified>
</cp:coreProperties>
</file>