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3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A028EF3-5E52-4B08-81FF-EE2182881840}" v="185" dt="2023-12-11T02:00:41.21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FBE21A6-139E-40FE-81AE-9232733E13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78F2265-767E-4750-97BF-EAC29372C5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DF31B04-806C-47F2-8751-7016217338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1E15F8F-EF00-45C3-8D1E-8E02CA557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A58742B-5AEA-418A-B608-78CAFBD20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95037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627A4E-C1B4-42F5-87D5-AA56C10106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AAFD93C-1D16-4437-A7C2-95B6288A77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7D8DAD1-D79A-42EE-AC48-92738698A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F6E691B-F2CD-4D3F-85BE-2CB34430D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C6CEDB6-0E63-449E-8A11-6C9A94779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53409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DCE40F4-B338-438F-9576-F7159FDAF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661CC2D-AB5E-4327-BF06-3257C16B1A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C8944B-3F49-4C3A-9552-9023AEDEF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B66EC58-42B3-40C1-BCB6-CDF219F8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8B1D43-A4DD-4551-B13C-1B1C53837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38234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30106A-7431-4A1B-873E-8EEFF56A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157FDD9-6612-4ED1-9FF6-2715BA8B4B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B65BB17-A6C8-44E2-87BD-43C10B360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53674-2729-4B2B-8BEF-D552559A1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DBE20DB-893A-46DF-9C73-973DDD6D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5385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8D76DD-9174-412D-84C7-EF165664C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CD10583-013D-4283-9ED3-4FE2754882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F3321CB-FAFA-4096-836E-92E034918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736351-01A0-463D-8E97-75B3316A7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B900553-6F6D-4C79-B428-1CF94409F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32187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C0F43AC-9BD5-4F9B-B908-078A2716C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F27BF83-CAC2-4ACE-B7D8-FCFDF01843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E16A0B5-987B-42C5-A098-CF2D25D43C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1746456-0BF4-44F1-BE76-7BA2089B9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D017C2E-EAEF-4F47-97B6-BE911D9AB2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EF1B20B-64C2-44C8-9058-9A271A158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49453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51A36F2-EFDB-4A77-931B-207EA3D4C7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9FB4FB6-3216-43F6-BF35-2DAC8A5A72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448BCFC-2869-490C-AE3E-3DFC247A6C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666A89CD-1F78-4DD9-9C00-3C697A1BEB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27532FD-4134-4222-B141-1DA1CA115E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D8C2BA1-B2F4-4DD9-80B3-2CA5AADE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D44C5A7-D020-4D2C-940C-B1C9C0E023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74CC318-3200-4329-B5EF-DD220064A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518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CA14CC3-902D-4789-860E-2903A0486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3D5A2D1-E49B-40B8-B203-85165D6DF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600ABD4-6494-4F02-A639-85BA92E5C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DFD83CA-D35D-4968-8AB4-413FC6FF96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2006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CDE8C3C-C4B3-4AC5-88D4-30764F139A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8FF683B-4D06-414D-B7A3-166B3C7DC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E947706-D5DC-4311-B294-9A1ED7827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14134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A4EBA3-0E36-42EB-8424-0FD00B81F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9E9031C-319F-4917-AE88-D8ED7E7732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7C1EC8D-529F-4AB0-9720-7CF291CA00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A346EAD-F9F0-4105-9841-1A9E68AD9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87CB28E-BC7D-4C8E-895B-350B992FEB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5063EFE-BCF8-44CD-A39E-CB3D9FD9C7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61049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1C101A9-196B-4311-AFD3-05169A6E57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5891B25-5994-479E-AA74-BC3EBF2CBC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C8D7581-0EAE-4D6E-A549-AFD1B64F55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6F66F9-D9C7-4E34-8B85-928A292B9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4860CD9-B562-42B2-A522-74DC03FB65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7C191AA-DF4E-4DB3-A128-641DBEAAB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95469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C8F58E5-EEEF-4F62-AB08-E55A3D609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0440F-8A5F-428E-BE7A-11D52E4020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F601FD5-D497-4EAB-A18D-2E8D4CF3DC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B7903-3974-413D-8E57-0B753FFD5CE1}" type="datetimeFigureOut">
              <a:rPr kumimoji="1" lang="ja-JP" altLang="en-US" smtClean="0"/>
              <a:t>2023/12/19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ADBAF4-32C5-4080-83E2-426BDAAB6D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9115BE-5133-4287-BD79-48A024B458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59A66-6FFF-4A55-B24B-ACEAE94C014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9340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qiita.com/hiro949/items/9c793415313be6312154" TargetMode="External"/><Relationship Id="rId2" Type="http://schemas.openxmlformats.org/officeDocument/2006/relationships/hyperlink" Target="https://www.jst.go.jp/crest/math/ja/caravan/201105_Kobe/2)hiraoka_caravan.pdf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D5D6BB-1019-46E5-BAFF-D12A0853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09" y="1808921"/>
            <a:ext cx="5163379" cy="387253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89450242-1677-43E5-A279-7403470B11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1835" y="1808921"/>
            <a:ext cx="5156891" cy="387253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F760D3-34BB-4244-8A96-0717D6A339AC}"/>
              </a:ext>
            </a:extLst>
          </p:cNvPr>
          <p:cNvSpPr txBox="1"/>
          <p:nvPr/>
        </p:nvSpPr>
        <p:spPr>
          <a:xfrm>
            <a:off x="395909" y="725557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位相幾何学</a:t>
            </a:r>
          </a:p>
        </p:txBody>
      </p:sp>
    </p:spTree>
    <p:extLst>
      <p:ext uri="{BB962C8B-B14F-4D97-AF65-F5344CB8AC3E}">
        <p14:creationId xmlns:p14="http://schemas.microsoft.com/office/powerpoint/2010/main" val="3010952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図 5">
            <a:extLst>
              <a:ext uri="{FF2B5EF4-FFF2-40B4-BE49-F238E27FC236}">
                <a16:creationId xmlns:a16="http://schemas.microsoft.com/office/drawing/2014/main" id="{9625A14A-E615-4ADD-A2E2-2FEC4DC561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9359" y="2647572"/>
            <a:ext cx="4770932" cy="3584223"/>
          </a:xfrm>
          <a:prstGeom prst="rect">
            <a:avLst/>
          </a:prstGeom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87B52-5DAF-4351-A888-146ACCC359B6}"/>
              </a:ext>
            </a:extLst>
          </p:cNvPr>
          <p:cNvSpPr txBox="1"/>
          <p:nvPr/>
        </p:nvSpPr>
        <p:spPr>
          <a:xfrm>
            <a:off x="395909" y="72555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1</a:t>
            </a:r>
            <a:r>
              <a:rPr kumimoji="1" lang="ja-JP" altLang="en-US" b="1" u="sng" dirty="0"/>
              <a:t>次元のホモロジー群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F94F01E0-1673-4691-A84D-A422D72C05A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-253"/>
          <a:stretch/>
        </p:blipFill>
        <p:spPr>
          <a:xfrm>
            <a:off x="641710" y="2647571"/>
            <a:ext cx="4770932" cy="35842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8668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9F012C-157A-465F-83B8-F7CD3896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3" y="3114675"/>
            <a:ext cx="4572470" cy="29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9625A14A-E615-4ADD-A2E2-2FEC4DC561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9359" y="2647572"/>
            <a:ext cx="4770932" cy="35842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5F9652-CE21-43CE-8A7D-2B962B53A4BF}"/>
                  </a:ext>
                </a:extLst>
              </p:cNvPr>
              <p:cNvSpPr txBox="1"/>
              <p:nvPr/>
            </p:nvSpPr>
            <p:spPr>
              <a:xfrm>
                <a:off x="474803" y="1634616"/>
                <a:ext cx="236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F75F9652-CE21-43CE-8A7D-2B962B53A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3" y="1634616"/>
                <a:ext cx="2368084" cy="276999"/>
              </a:xfrm>
              <a:prstGeom prst="rect">
                <a:avLst/>
              </a:prstGeom>
              <a:blipFill>
                <a:blip r:embed="rId4"/>
                <a:stretch>
                  <a:fillRect l="-258" t="-2174" r="-1546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334188A-CED3-47B8-868E-72ADB5732A29}"/>
                  </a:ext>
                </a:extLst>
              </p:cNvPr>
              <p:cNvSpPr txBox="1"/>
              <p:nvPr/>
            </p:nvSpPr>
            <p:spPr>
              <a:xfrm>
                <a:off x="629478" y="2128176"/>
                <a:ext cx="22941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0334188A-CED3-47B8-868E-72ADB5732A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128176"/>
                <a:ext cx="22941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B630EBA-CD0E-4A39-9979-93FB0045D66F}"/>
              </a:ext>
            </a:extLst>
          </p:cNvPr>
          <p:cNvSpPr txBox="1"/>
          <p:nvPr/>
        </p:nvSpPr>
        <p:spPr>
          <a:xfrm>
            <a:off x="2789200" y="2128176"/>
            <a:ext cx="24929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2</a:t>
            </a:r>
            <a:r>
              <a:rPr kumimoji="1" lang="ja-JP" altLang="en-US" dirty="0"/>
              <a:t>次元図形の境界</a:t>
            </a:r>
            <a:endParaRPr kumimoji="1" lang="en-US" altLang="ja-JP" dirty="0"/>
          </a:p>
          <a:p>
            <a:r>
              <a:rPr kumimoji="1" lang="ja-JP" altLang="en-US" dirty="0"/>
              <a:t>境界のない１次元図形</a:t>
            </a: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87B52-5DAF-4351-A888-146ACCC359B6}"/>
              </a:ext>
            </a:extLst>
          </p:cNvPr>
          <p:cNvSpPr txBox="1"/>
          <p:nvPr/>
        </p:nvSpPr>
        <p:spPr>
          <a:xfrm>
            <a:off x="395909" y="72555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b="1" u="sng" dirty="0"/>
              <a:t>1</a:t>
            </a:r>
            <a:r>
              <a:rPr kumimoji="1" lang="ja-JP" altLang="en-US" b="1" u="sng" dirty="0"/>
              <a:t>次元のホモロジー群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9E3B3798-84ED-4374-BBFF-891B2AED9A06}"/>
              </a:ext>
            </a:extLst>
          </p:cNvPr>
          <p:cNvSpPr txBox="1"/>
          <p:nvPr/>
        </p:nvSpPr>
        <p:spPr>
          <a:xfrm>
            <a:off x="6005691" y="1528011"/>
            <a:ext cx="618630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1</a:t>
            </a:r>
            <a:r>
              <a:rPr kumimoji="1" lang="ja-JP" altLang="en-US" dirty="0"/>
              <a:t>次元の穴とは</a:t>
            </a:r>
            <a:r>
              <a:rPr kumimoji="1" lang="en-US" altLang="ja-JP" dirty="0"/>
              <a:t>...</a:t>
            </a:r>
          </a:p>
          <a:p>
            <a:r>
              <a:rPr kumimoji="1" lang="ja-JP" altLang="en-US" dirty="0"/>
              <a:t>境界のない１次元図形で、</a:t>
            </a:r>
            <a:endParaRPr kumimoji="1" lang="en-US" altLang="ja-JP" dirty="0"/>
          </a:p>
          <a:p>
            <a:r>
              <a:rPr kumimoji="1" lang="ja-JP" altLang="en-US" dirty="0"/>
              <a:t>２次元図形の境界で穴になっていないものを除去したもの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823712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329F012C-157A-465F-83B8-F7CD3896D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803" y="3114675"/>
            <a:ext cx="4572470" cy="29879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CAE87B52-5DAF-4351-A888-146ACCC359B6}"/>
              </a:ext>
            </a:extLst>
          </p:cNvPr>
          <p:cNvSpPr txBox="1"/>
          <p:nvPr/>
        </p:nvSpPr>
        <p:spPr>
          <a:xfrm>
            <a:off x="395909" y="725557"/>
            <a:ext cx="23952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b="1" u="sng" dirty="0"/>
              <a:t>2</a:t>
            </a:r>
            <a:r>
              <a:rPr kumimoji="1" lang="ja-JP" altLang="en-US" b="1" u="sng" dirty="0"/>
              <a:t>次元のホモロジー群</a:t>
            </a: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AC070C7D-8C9F-438D-96C6-0FCC341E02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627217"/>
            <a:ext cx="4820627" cy="36398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B9EFFB-7D80-407D-BD3E-37A02F96F46A}"/>
                  </a:ext>
                </a:extLst>
              </p:cNvPr>
              <p:cNvSpPr txBox="1"/>
              <p:nvPr/>
            </p:nvSpPr>
            <p:spPr>
              <a:xfrm>
                <a:off x="474803" y="1634616"/>
                <a:ext cx="236808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)/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dirty="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DB9EFFB-7D80-407D-BD3E-37A02F96F4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803" y="1634616"/>
                <a:ext cx="2368084" cy="276999"/>
              </a:xfrm>
              <a:prstGeom prst="rect">
                <a:avLst/>
              </a:prstGeom>
              <a:blipFill>
                <a:blip r:embed="rId4"/>
                <a:stretch>
                  <a:fillRect l="-515" t="-2174" r="-1804" b="-326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3BE0435-8E34-4087-A8BE-0DA2449D203D}"/>
                  </a:ext>
                </a:extLst>
              </p:cNvPr>
              <p:cNvSpPr txBox="1"/>
              <p:nvPr/>
            </p:nvSpPr>
            <p:spPr>
              <a:xfrm>
                <a:off x="629478" y="2128176"/>
                <a:ext cx="2294154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Im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</m:d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Ker</m:t>
                      </m:r>
                      <m: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ja-JP" altLang="en-US" dirty="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F3BE0435-8E34-4087-A8BE-0DA2449D20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478" y="2128176"/>
                <a:ext cx="2294154" cy="64633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119F1A86-C819-465B-89F2-338515D43309}"/>
              </a:ext>
            </a:extLst>
          </p:cNvPr>
          <p:cNvSpPr txBox="1"/>
          <p:nvPr/>
        </p:nvSpPr>
        <p:spPr>
          <a:xfrm>
            <a:off x="2789200" y="2128176"/>
            <a:ext cx="239039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3</a:t>
            </a:r>
            <a:r>
              <a:rPr kumimoji="1" lang="ja-JP" altLang="en-US" dirty="0"/>
              <a:t>次元図形の境界</a:t>
            </a:r>
            <a:endParaRPr kumimoji="1" lang="en-US" altLang="ja-JP" dirty="0"/>
          </a:p>
          <a:p>
            <a:r>
              <a:rPr kumimoji="1" lang="ja-JP" altLang="en-US" dirty="0"/>
              <a:t>境界のない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次元図形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7449CD03-70A6-4AF1-A5C1-C46BBA49A458}"/>
              </a:ext>
            </a:extLst>
          </p:cNvPr>
          <p:cNvSpPr txBox="1"/>
          <p:nvPr/>
        </p:nvSpPr>
        <p:spPr>
          <a:xfrm>
            <a:off x="6005691" y="1634616"/>
            <a:ext cx="60837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2</a:t>
            </a:r>
            <a:r>
              <a:rPr kumimoji="1" lang="ja-JP" altLang="en-US" dirty="0"/>
              <a:t>次元の穴とは</a:t>
            </a:r>
            <a:r>
              <a:rPr kumimoji="1" lang="en-US" altLang="ja-JP" dirty="0"/>
              <a:t>...</a:t>
            </a:r>
          </a:p>
          <a:p>
            <a:r>
              <a:rPr kumimoji="1" lang="ja-JP" altLang="en-US" dirty="0"/>
              <a:t>境界のない</a:t>
            </a:r>
            <a:r>
              <a:rPr kumimoji="1" lang="en-US" altLang="ja-JP" dirty="0"/>
              <a:t>2</a:t>
            </a:r>
            <a:r>
              <a:rPr kumimoji="1" lang="ja-JP" altLang="en-US" dirty="0"/>
              <a:t>次元図形で、</a:t>
            </a:r>
            <a:endParaRPr kumimoji="1" lang="en-US" altLang="ja-JP" dirty="0"/>
          </a:p>
          <a:p>
            <a:r>
              <a:rPr lang="en-US" altLang="ja-JP" dirty="0"/>
              <a:t>3</a:t>
            </a:r>
            <a:r>
              <a:rPr kumimoji="1" lang="ja-JP" altLang="en-US" dirty="0"/>
              <a:t>次元図形の境界で穴になっていないものを除去したもの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27307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16D5D6BB-1019-46E5-BAFF-D12A085326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28621" y="2199239"/>
            <a:ext cx="5163379" cy="3872534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25F760D3-34BB-4244-8A96-0717D6A339AC}"/>
              </a:ext>
            </a:extLst>
          </p:cNvPr>
          <p:cNvSpPr txBox="1"/>
          <p:nvPr/>
        </p:nvSpPr>
        <p:spPr>
          <a:xfrm>
            <a:off x="395909" y="725557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 u="sng" dirty="0"/>
              <a:t>ホモロジー群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3">
                <a:extLst>
                  <a:ext uri="{FF2B5EF4-FFF2-40B4-BE49-F238E27FC236}">
                    <a16:creationId xmlns:a16="http://schemas.microsoft.com/office/drawing/2014/main" id="{238BA0CA-0764-47E7-830C-CDE78D0C2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913501"/>
                  </p:ext>
                </p:extLst>
              </p:nvPr>
            </p:nvGraphicFramePr>
            <p:xfrm>
              <a:off x="796968" y="2581860"/>
              <a:ext cx="4917384" cy="2608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39128">
                      <a:extLst>
                        <a:ext uri="{9D8B030D-6E8A-4147-A177-3AD203B41FA5}">
                          <a16:colId xmlns:a16="http://schemas.microsoft.com/office/drawing/2014/main" val="4253575226"/>
                        </a:ext>
                      </a:extLst>
                    </a:gridCol>
                    <a:gridCol w="1639128">
                      <a:extLst>
                        <a:ext uri="{9D8B030D-6E8A-4147-A177-3AD203B41FA5}">
                          <a16:colId xmlns:a16="http://schemas.microsoft.com/office/drawing/2014/main" val="2834920586"/>
                        </a:ext>
                      </a:extLst>
                    </a:gridCol>
                    <a:gridCol w="1639128">
                      <a:extLst>
                        <a:ext uri="{9D8B030D-6E8A-4147-A177-3AD203B41FA5}">
                          <a16:colId xmlns:a16="http://schemas.microsoft.com/office/drawing/2014/main" val="3409691383"/>
                        </a:ext>
                      </a:extLst>
                    </a:gridCol>
                  </a:tblGrid>
                  <a:tr h="52173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kumimoji="1" lang="en-US" altLang="ja-JP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15914132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637107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⊕</m:t>
                                </m:r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238899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71179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ℤ</m:t>
                                </m:r>
                              </m:oMath>
                            </m:oMathPara>
                          </a14:m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48600999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3">
                <a:extLst>
                  <a:ext uri="{FF2B5EF4-FFF2-40B4-BE49-F238E27FC236}">
                    <a16:creationId xmlns:a16="http://schemas.microsoft.com/office/drawing/2014/main" id="{238BA0CA-0764-47E7-830C-CDE78D0C29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189913501"/>
                  </p:ext>
                </p:extLst>
              </p:nvPr>
            </p:nvGraphicFramePr>
            <p:xfrm>
              <a:off x="796968" y="2581860"/>
              <a:ext cx="4917384" cy="260868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639128">
                      <a:extLst>
                        <a:ext uri="{9D8B030D-6E8A-4147-A177-3AD203B41FA5}">
                          <a16:colId xmlns:a16="http://schemas.microsoft.com/office/drawing/2014/main" val="4253575226"/>
                        </a:ext>
                      </a:extLst>
                    </a:gridCol>
                    <a:gridCol w="1639128">
                      <a:extLst>
                        <a:ext uri="{9D8B030D-6E8A-4147-A177-3AD203B41FA5}">
                          <a16:colId xmlns:a16="http://schemas.microsoft.com/office/drawing/2014/main" val="2834920586"/>
                        </a:ext>
                      </a:extLst>
                    </a:gridCol>
                    <a:gridCol w="1639128">
                      <a:extLst>
                        <a:ext uri="{9D8B030D-6E8A-4147-A177-3AD203B41FA5}">
                          <a16:colId xmlns:a16="http://schemas.microsoft.com/office/drawing/2014/main" val="3409691383"/>
                        </a:ext>
                      </a:extLst>
                    </a:gridCol>
                  </a:tblGrid>
                  <a:tr h="52173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163" r="-201859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1163" r="-101111" b="-4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743" t="-1163" r="-1487" b="-4011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15914132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2" t="-101163" r="-201859" b="-3011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601637107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2" t="-203529" r="-201859" b="-2047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88238899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2" t="-300000" r="-201859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100000" t="-300000" r="-101111" b="-10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37771179"/>
                      </a:ext>
                    </a:extLst>
                  </a:tr>
                  <a:tr h="52173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372" t="-400000" r="-201859" b="-232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kumimoji="1" lang="en-US" altLang="ja-JP" dirty="0"/>
                            <a:t>0</a:t>
                          </a:r>
                          <a:endParaRPr kumimoji="1" lang="ja-JP" alt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blipFill>
                          <a:blip r:embed="rId3"/>
                          <a:stretch>
                            <a:fillRect l="-200743" t="-400000" r="-1487" b="-232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48600999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4" name="矢印: 右 3">
            <a:extLst>
              <a:ext uri="{FF2B5EF4-FFF2-40B4-BE49-F238E27FC236}">
                <a16:creationId xmlns:a16="http://schemas.microsoft.com/office/drawing/2014/main" id="{9A2AFA82-A8F6-46E7-A0D5-2D777BECD2CF}"/>
              </a:ext>
            </a:extLst>
          </p:cNvPr>
          <p:cNvSpPr/>
          <p:nvPr/>
        </p:nvSpPr>
        <p:spPr>
          <a:xfrm>
            <a:off x="5879500" y="3429000"/>
            <a:ext cx="715617" cy="556592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B57B4DD-8901-447C-9AC8-A3655678EB46}"/>
              </a:ext>
            </a:extLst>
          </p:cNvPr>
          <p:cNvSpPr txBox="1"/>
          <p:nvPr/>
        </p:nvSpPr>
        <p:spPr>
          <a:xfrm>
            <a:off x="5677918" y="313845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400" dirty="0"/>
              <a:t>次元で見ると</a:t>
            </a:r>
          </a:p>
        </p:txBody>
      </p:sp>
      <p:pic>
        <p:nvPicPr>
          <p:cNvPr id="9" name="図 8">
            <a:extLst>
              <a:ext uri="{FF2B5EF4-FFF2-40B4-BE49-F238E27FC236}">
                <a16:creationId xmlns:a16="http://schemas.microsoft.com/office/drawing/2014/main" id="{9F30D35A-172D-4706-A0DA-6A681D54A6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47" y="3138452"/>
            <a:ext cx="219075" cy="361950"/>
          </a:xfrm>
          <a:prstGeom prst="rect">
            <a:avLst/>
          </a:prstGeom>
        </p:spPr>
      </p:pic>
      <p:pic>
        <p:nvPicPr>
          <p:cNvPr id="11" name="図 10">
            <a:extLst>
              <a:ext uri="{FF2B5EF4-FFF2-40B4-BE49-F238E27FC236}">
                <a16:creationId xmlns:a16="http://schemas.microsoft.com/office/drawing/2014/main" id="{A23200DA-0271-4C60-AD23-3EFCE8779E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196" y="3729037"/>
            <a:ext cx="409575" cy="314325"/>
          </a:xfrm>
          <a:prstGeom prst="rect">
            <a:avLst/>
          </a:prstGeom>
        </p:spPr>
      </p:pic>
      <p:pic>
        <p:nvPicPr>
          <p:cNvPr id="13" name="図 12">
            <a:extLst>
              <a:ext uri="{FF2B5EF4-FFF2-40B4-BE49-F238E27FC236}">
                <a16:creationId xmlns:a16="http://schemas.microsoft.com/office/drawing/2014/main" id="{000A1C3E-DF6B-428A-907E-D5CA88669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4970" y="4135506"/>
            <a:ext cx="533400" cy="495300"/>
          </a:xfrm>
          <a:prstGeom prst="rect">
            <a:avLst/>
          </a:prstGeom>
        </p:spPr>
      </p:pic>
      <p:pic>
        <p:nvPicPr>
          <p:cNvPr id="15" name="図 14">
            <a:extLst>
              <a:ext uri="{FF2B5EF4-FFF2-40B4-BE49-F238E27FC236}">
                <a16:creationId xmlns:a16="http://schemas.microsoft.com/office/drawing/2014/main" id="{7E4A6667-7582-4967-8BD6-27795DE6F5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96169" y="4723815"/>
            <a:ext cx="571500" cy="46672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F67646-D97E-4D36-AF31-1270020B0552}"/>
                  </a:ext>
                </a:extLst>
              </p:cNvPr>
              <p:cNvSpPr txBox="1"/>
              <p:nvPr/>
            </p:nvSpPr>
            <p:spPr>
              <a:xfrm>
                <a:off x="430860" y="1351547"/>
                <a:ext cx="803155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ja-JP" altLang="en-US" dirty="0"/>
                  <a:t>各形状のホモロジー群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kumimoji="1" lang="ja-JP" altLang="en-US" dirty="0"/>
                  <a:t>を計算した結果は表のとおりです。</a:t>
                </a:r>
                <a:endParaRPr kumimoji="1" lang="en-US" altLang="ja-JP" dirty="0"/>
              </a:p>
              <a:p>
                <a:r>
                  <a:rPr kumimoji="1" lang="ja-JP" altLang="en-US" dirty="0"/>
                  <a:t>ホモロジー群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ja-JP" altLang="en-US" dirty="0"/>
                  <a:t>の階数は、</a:t>
                </a:r>
                <a:r>
                  <a:rPr kumimoji="1" lang="ja-JP" altLang="en-US" dirty="0"/>
                  <a:t>形状の特徴を捉えられていることがわかります。</a:t>
                </a:r>
                <a:endParaRPr kumimoji="1" lang="en-US" altLang="ja-JP" dirty="0"/>
              </a:p>
            </p:txBody>
          </p:sp>
        </mc:Choice>
        <mc:Fallback xmlns="">
          <p:sp>
            <p:nvSpPr>
              <p:cNvPr id="16" name="テキスト ボックス 15">
                <a:extLst>
                  <a:ext uri="{FF2B5EF4-FFF2-40B4-BE49-F238E27FC236}">
                    <a16:creationId xmlns:a16="http://schemas.microsoft.com/office/drawing/2014/main" id="{B8F67646-D97E-4D36-AF31-1270020B05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860" y="1351547"/>
                <a:ext cx="8031558" cy="646331"/>
              </a:xfrm>
              <a:prstGeom prst="rect">
                <a:avLst/>
              </a:prstGeom>
              <a:blipFill>
                <a:blip r:embed="rId8"/>
                <a:stretch>
                  <a:fillRect l="-683" t="-4717" b="-1509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0795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00324DCB-CBEF-4770-9CA5-274A04126044}"/>
              </a:ext>
            </a:extLst>
          </p:cNvPr>
          <p:cNvSpPr txBox="1"/>
          <p:nvPr/>
        </p:nvSpPr>
        <p:spPr>
          <a:xfrm>
            <a:off x="395909" y="725557"/>
            <a:ext cx="9385903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b="1" u="sng" dirty="0"/>
              <a:t>参考文献</a:t>
            </a:r>
            <a:endParaRPr lang="en-US" altLang="ja-JP" b="1" u="sng" dirty="0"/>
          </a:p>
          <a:p>
            <a:endParaRPr kumimoji="1" lang="en-US" altLang="ja-JP" u="sng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よくわかるトポロジー、山本修身、森北出版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トポロジー　やわらかい幾何学、瀬山士郎、日本評論社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lang="ja-JP" altLang="en-US" dirty="0"/>
              <a:t>計算で身につくトポロジー、阿原一志、共立出版</a:t>
            </a:r>
            <a:endParaRPr lang="en-US" altLang="ja-JP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u="sng" dirty="0">
                <a:hlinkClick r:id="rId2"/>
              </a:rPr>
              <a:t>https://www.jst.go.jp/crest/math/ja/caravan/201105_Kobe/2)hiraoka_caravan.pdf</a:t>
            </a:r>
            <a:endParaRPr lang="en-US" altLang="ja-JP" u="sng" dirty="0"/>
          </a:p>
          <a:p>
            <a:pPr marL="342900" indent="-342900">
              <a:buFont typeface="+mj-lt"/>
              <a:buAutoNum type="arabicPeriod"/>
            </a:pPr>
            <a:r>
              <a:rPr kumimoji="1" lang="en-US" altLang="ja-JP" u="sng" dirty="0">
                <a:hlinkClick r:id="rId3"/>
              </a:rPr>
              <a:t>https://qiita.com/hiro949/items/9c793415313be6312154</a:t>
            </a:r>
            <a:endParaRPr kumimoji="1" lang="en-US" altLang="ja-JP" u="sng" dirty="0"/>
          </a:p>
          <a:p>
            <a:endParaRPr kumimoji="1" lang="ja-JP" altLang="en-US" u="sng" dirty="0"/>
          </a:p>
        </p:txBody>
      </p:sp>
    </p:spTree>
    <p:extLst>
      <p:ext uri="{BB962C8B-B14F-4D97-AF65-F5344CB8AC3E}">
        <p14:creationId xmlns:p14="http://schemas.microsoft.com/office/powerpoint/2010/main" val="17751408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259</Words>
  <Application>Microsoft Office PowerPoint</Application>
  <PresentationFormat>ワイド画面</PresentationFormat>
  <Paragraphs>46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1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Yoshida, Hideki (Hideki.Yoshida@yokogawa.com)</dc:creator>
  <cp:lastModifiedBy>Yoshida, Hideki (Hideki.Yoshida@yokogawa.com)</cp:lastModifiedBy>
  <cp:revision>22</cp:revision>
  <dcterms:created xsi:type="dcterms:W3CDTF">2023-12-11T00:53:00Z</dcterms:created>
  <dcterms:modified xsi:type="dcterms:W3CDTF">2023-12-19T01:25:41Z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77a80f2-c852-488e-92a6-9c3bbdc34d5f_Enabled">
    <vt:lpwstr>true</vt:lpwstr>
  </property>
  <property fmtid="{D5CDD505-2E9C-101B-9397-08002B2CF9AE}" pid="3" name="MSIP_Label_277a80f2-c852-488e-92a6-9c3bbdc34d5f_SetDate">
    <vt:lpwstr>2023-12-12T00:11:05Z</vt:lpwstr>
  </property>
  <property fmtid="{D5CDD505-2E9C-101B-9397-08002B2CF9AE}" pid="4" name="MSIP_Label_277a80f2-c852-488e-92a6-9c3bbdc34d5f_Method">
    <vt:lpwstr>Privileged</vt:lpwstr>
  </property>
  <property fmtid="{D5CDD505-2E9C-101B-9397-08002B2CF9AE}" pid="5" name="MSIP_Label_277a80f2-c852-488e-92a6-9c3bbdc34d5f_Name">
    <vt:lpwstr>277a80f2-c852-488e-92a6-9c3bbdc34d5f</vt:lpwstr>
  </property>
  <property fmtid="{D5CDD505-2E9C-101B-9397-08002B2CF9AE}" pid="6" name="MSIP_Label_277a80f2-c852-488e-92a6-9c3bbdc34d5f_SiteId">
    <vt:lpwstr>0da2a83b-13d9-4a35-965f-ec53a220ed9d</vt:lpwstr>
  </property>
  <property fmtid="{D5CDD505-2E9C-101B-9397-08002B2CF9AE}" pid="7" name="MSIP_Label_277a80f2-c852-488e-92a6-9c3bbdc34d5f_ActionId">
    <vt:lpwstr>4ff2104d-f126-4b5f-8b33-8eae861ce739</vt:lpwstr>
  </property>
  <property fmtid="{D5CDD505-2E9C-101B-9397-08002B2CF9AE}" pid="8" name="MSIP_Label_277a80f2-c852-488e-92a6-9c3bbdc34d5f_ContentBits">
    <vt:lpwstr>0</vt:lpwstr>
  </property>
</Properties>
</file>