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9DF30D-DF9D-4E69-01F8-A57E87FFE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29B7561-0696-8EB6-84D0-FEF500E28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947B0F-A44A-2D5C-641C-6F616BAC6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B062-DAAB-4F80-AC75-12381436B32D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CFC407-5897-F2B9-CDB4-7A42EC7D2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F4259B-F4BF-336A-D0A4-2B1A5603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9143-C128-45E2-AD32-FA9F1F1C4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104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3E2BC0-A0E3-7B55-166C-6CBC7652B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6B88B3D-F625-8F64-5274-662390A4B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EBB446C-E90B-8928-7730-85201BD4E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B062-DAAB-4F80-AC75-12381436B32D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441A9C-A0D0-E615-36F3-0A06AD45B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7FDD3C-FF68-4A33-F4AB-0E3ED849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9143-C128-45E2-AD32-FA9F1F1C4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028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BD48DC-F896-03C7-FC2F-519663580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C21673-1DF0-E240-9CAB-0716837E8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8A29B2-30D3-5803-9E68-5E4B97E79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B062-DAAB-4F80-AC75-12381436B32D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3F3A24-A90A-D82C-FAD8-ADBB26AFC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9D79BE-7B5B-2174-CAE7-F911040F1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9143-C128-45E2-AD32-FA9F1F1C4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969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6F5E25-1BFE-F7FF-F01C-2BA3E73C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A3CCA0-D628-69AB-2B51-1E4597A88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7E37FE-5987-5EE1-8498-7EF2F84E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B062-DAAB-4F80-AC75-12381436B32D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79CD62-1A30-DF6C-245F-401155019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6793C8-70DA-0143-3192-3A78C050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9143-C128-45E2-AD32-FA9F1F1C4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759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26318C-A980-0454-64EB-9E2D5044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D8B31E-4320-FBEB-1106-1536AD79B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7C61C0-ACCF-E939-DC85-51724D33D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B062-DAAB-4F80-AC75-12381436B32D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780688-0858-DED8-D5C5-E2C9F753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8B2D260-12F2-2626-6676-B4824AC8A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9143-C128-45E2-AD32-FA9F1F1C4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978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1FF53-B4E1-F112-B43E-A2FC062F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52648B8-F68B-FE0A-D5A7-05B1923B8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28F1A08-678D-7757-B0A5-B5162881F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50649A8-6EAF-8C2C-7AFE-D7A347AA8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B062-DAAB-4F80-AC75-12381436B32D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7B4978-3AA0-3831-9388-250A1E890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837489-DB93-52E5-78F2-AE447D5C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9143-C128-45E2-AD32-FA9F1F1C4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0440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A4B439-6D0D-7628-4EDD-A8EF7D3B2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0032A7-90AA-1E16-D086-F51083B5E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3E345E-F251-9539-065A-12AB8ECC6C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077C90-8340-3AD1-B712-14938445A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68B3F53-1525-8DF3-81B1-C2B1576F1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3D27572-48FD-FBCA-9716-EE16FD62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B062-DAAB-4F80-AC75-12381436B32D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4116D72-0668-A602-33A6-1B661D7E2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6561D0-115E-C23C-B501-59507FA68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9143-C128-45E2-AD32-FA9F1F1C4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149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0E931-137E-DF7F-48B1-8F487D5C7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3637CD-2EE1-0890-FD18-050B3908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B062-DAAB-4F80-AC75-12381436B32D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CBF3BE2-0189-C888-4472-BBFF404E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332C60A-5999-7CAB-EC3B-96EFBDDCB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9143-C128-45E2-AD32-FA9F1F1C4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42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6BB675-6639-33CF-A589-EB230B72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B062-DAAB-4F80-AC75-12381436B32D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C2DD592-FD24-EFFE-39E7-5492B2AD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40B0B0-D511-89A4-373B-C9A2D4893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9143-C128-45E2-AD32-FA9F1F1C4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9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A51426-8475-27B1-FA69-D436A4F8F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19C8A3-EF5F-5FF3-8725-3D010662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69AD3D5-E5F8-2F64-3001-24AB0444F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B569C9-82FB-6566-6E62-D091131B4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B062-DAAB-4F80-AC75-12381436B32D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567894-33DB-3B16-453F-78C77C6FF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03BD33-64AD-97F8-BAF9-794E480C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9143-C128-45E2-AD32-FA9F1F1C4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876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FD9B3C-7F12-E686-F335-77095E25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0753B2A-E800-30F8-134B-9E2F6BED0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E91767-A766-126D-0BD1-0376DF9C0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5D5E7BB-95A1-5FC2-3C77-C83CD5E87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BB062-DAAB-4F80-AC75-12381436B32D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4F61EA-C0DC-5FF9-52AE-155CB63F4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DA2038-FCA2-3BA6-0EB7-5735CC39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9143-C128-45E2-AD32-FA9F1F1C4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447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320F456-931F-9968-8B0D-3B9C23581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560096B-12A4-B99C-E5F6-53849206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66D31D-C90A-DEB5-0AF5-61EA6DC3D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BB062-DAAB-4F80-AC75-12381436B32D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983A42-387D-2D72-3F8F-01A7D7029F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920C07-901A-480D-1720-A35E13EB3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69143-C128-45E2-AD32-FA9F1F1C437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49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8DCC5B78-0EAB-102E-A3DB-5CB2225719B5}"/>
              </a:ext>
            </a:extLst>
          </p:cNvPr>
          <p:cNvCxnSpPr/>
          <p:nvPr/>
        </p:nvCxnSpPr>
        <p:spPr>
          <a:xfrm>
            <a:off x="1718070" y="4295274"/>
            <a:ext cx="4735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815E2CA-D161-EF21-16E1-2D70079C6743}"/>
              </a:ext>
            </a:extLst>
          </p:cNvPr>
          <p:cNvCxnSpPr>
            <a:cxnSpLocks/>
          </p:cNvCxnSpPr>
          <p:nvPr/>
        </p:nvCxnSpPr>
        <p:spPr>
          <a:xfrm rot="16200000">
            <a:off x="316734" y="3890113"/>
            <a:ext cx="4735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009E234B-CEB6-E50F-4242-8754F3996431}"/>
              </a:ext>
            </a:extLst>
          </p:cNvPr>
          <p:cNvSpPr/>
          <p:nvPr/>
        </p:nvSpPr>
        <p:spPr>
          <a:xfrm>
            <a:off x="2714245" y="2864888"/>
            <a:ext cx="2824976" cy="925946"/>
          </a:xfrm>
          <a:custGeom>
            <a:avLst/>
            <a:gdLst>
              <a:gd name="connsiteX0" fmla="*/ 0 w 2824976"/>
              <a:gd name="connsiteY0" fmla="*/ 424918 h 925946"/>
              <a:gd name="connsiteX1" fmla="*/ 520390 w 2824976"/>
              <a:gd name="connsiteY1" fmla="*/ 16040 h 925946"/>
              <a:gd name="connsiteX2" fmla="*/ 1895708 w 2824976"/>
              <a:gd name="connsiteY2" fmla="*/ 915571 h 925946"/>
              <a:gd name="connsiteX3" fmla="*/ 2824976 w 2824976"/>
              <a:gd name="connsiteY3" fmla="*/ 424918 h 92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4976" h="925946">
                <a:moveTo>
                  <a:pt x="0" y="424918"/>
                </a:moveTo>
                <a:cubicBezTo>
                  <a:pt x="102219" y="179591"/>
                  <a:pt x="204439" y="-65736"/>
                  <a:pt x="520390" y="16040"/>
                </a:cubicBezTo>
                <a:cubicBezTo>
                  <a:pt x="836341" y="97815"/>
                  <a:pt x="1511610" y="847425"/>
                  <a:pt x="1895708" y="915571"/>
                </a:cubicBezTo>
                <a:cubicBezTo>
                  <a:pt x="2279806" y="983717"/>
                  <a:pt x="2552391" y="704317"/>
                  <a:pt x="2824976" y="42491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4FAA2B8-FC34-150F-89B1-5C6FE4134225}"/>
              </a:ext>
            </a:extLst>
          </p:cNvPr>
          <p:cNvCxnSpPr/>
          <p:nvPr/>
        </p:nvCxnSpPr>
        <p:spPr>
          <a:xfrm>
            <a:off x="2684509" y="2397708"/>
            <a:ext cx="28547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00AF537-894F-4A54-DEA2-1B80BE79318D}"/>
              </a:ext>
            </a:extLst>
          </p:cNvPr>
          <p:cNvCxnSpPr>
            <a:cxnSpLocks/>
          </p:cNvCxnSpPr>
          <p:nvPr/>
        </p:nvCxnSpPr>
        <p:spPr>
          <a:xfrm flipV="1">
            <a:off x="5539221" y="2397708"/>
            <a:ext cx="0" cy="189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D3F71E0-74B1-CD0C-3E7E-AA36436126BD}"/>
              </a:ext>
            </a:extLst>
          </p:cNvPr>
          <p:cNvCxnSpPr>
            <a:cxnSpLocks/>
          </p:cNvCxnSpPr>
          <p:nvPr/>
        </p:nvCxnSpPr>
        <p:spPr>
          <a:xfrm flipV="1">
            <a:off x="2684508" y="2397708"/>
            <a:ext cx="2854713" cy="1894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2950B18-5ACD-20AD-6E58-2C9172EF2972}"/>
                  </a:ext>
                </a:extLst>
              </p:cNvPr>
              <p:cNvSpPr txBox="1"/>
              <p:nvPr/>
            </p:nvSpPr>
            <p:spPr>
              <a:xfrm>
                <a:off x="5539221" y="2288703"/>
                <a:ext cx="6313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2950B18-5ACD-20AD-6E58-2C9172EF2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221" y="2288703"/>
                <a:ext cx="631327" cy="276999"/>
              </a:xfrm>
              <a:prstGeom prst="rect">
                <a:avLst/>
              </a:prstGeom>
              <a:blipFill>
                <a:blip r:embed="rId2"/>
                <a:stretch>
                  <a:fillRect l="-7767" r="-2913" b="-239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1B1B996-E1FB-51C1-1580-B5B2DF9E5149}"/>
                  </a:ext>
                </a:extLst>
              </p:cNvPr>
              <p:cNvSpPr txBox="1"/>
              <p:nvPr/>
            </p:nvSpPr>
            <p:spPr>
              <a:xfrm>
                <a:off x="5680757" y="3131510"/>
                <a:ext cx="9570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41B1B996-E1FB-51C1-1580-B5B2DF9E5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757" y="3131510"/>
                <a:ext cx="957057" cy="276999"/>
              </a:xfrm>
              <a:prstGeom prst="rect">
                <a:avLst/>
              </a:prstGeom>
              <a:blipFill>
                <a:blip r:embed="rId3"/>
                <a:stretch>
                  <a:fillRect l="-5096" t="-4444" r="-7643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F40535B-6F09-03BA-EB87-F99AE9C3DBDE}"/>
                  </a:ext>
                </a:extLst>
              </p:cNvPr>
              <p:cNvSpPr txBox="1"/>
              <p:nvPr/>
            </p:nvSpPr>
            <p:spPr>
              <a:xfrm>
                <a:off x="3950263" y="2902149"/>
                <a:ext cx="9536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7F40535B-6F09-03BA-EB87-F99AE9C3D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263" y="2902149"/>
                <a:ext cx="953659" cy="276999"/>
              </a:xfrm>
              <a:prstGeom prst="rect">
                <a:avLst/>
              </a:prstGeom>
              <a:blipFill>
                <a:blip r:embed="rId4"/>
                <a:stretch>
                  <a:fillRect l="-2564" t="-2174" r="-8333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57132C5-00FB-836D-50BE-58F64D30DBFF}"/>
              </a:ext>
            </a:extLst>
          </p:cNvPr>
          <p:cNvCxnSpPr>
            <a:cxnSpLocks/>
          </p:cNvCxnSpPr>
          <p:nvPr/>
        </p:nvCxnSpPr>
        <p:spPr>
          <a:xfrm flipV="1">
            <a:off x="4005296" y="3436387"/>
            <a:ext cx="0" cy="855857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03C5FBA-34D2-4A45-881F-D72FBF7FC929}"/>
              </a:ext>
            </a:extLst>
          </p:cNvPr>
          <p:cNvCxnSpPr>
            <a:cxnSpLocks/>
          </p:cNvCxnSpPr>
          <p:nvPr/>
        </p:nvCxnSpPr>
        <p:spPr>
          <a:xfrm flipV="1">
            <a:off x="2679078" y="3408509"/>
            <a:ext cx="1326218" cy="0"/>
          </a:xfrm>
          <a:prstGeom prst="line">
            <a:avLst/>
          </a:prstGeom>
          <a:ln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8A2040-1C16-C6A6-2F9B-46DF5E827A56}"/>
                  </a:ext>
                </a:extLst>
              </p:cNvPr>
              <p:cNvSpPr txBox="1"/>
              <p:nvPr/>
            </p:nvSpPr>
            <p:spPr>
              <a:xfrm>
                <a:off x="3540642" y="5077812"/>
                <a:ext cx="7306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dirty="0"/>
                  <a:t>を閉区間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|0≤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≤1}</m:t>
                    </m:r>
                  </m:oMath>
                </a14:m>
                <a:r>
                  <a:rPr kumimoji="1" lang="ja-JP" altLang="en-US" dirty="0"/>
                  <a:t>から自分自身への連続写像とするとき</a:t>
                </a: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8A2040-1C16-C6A6-2F9B-46DF5E827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642" y="5077812"/>
                <a:ext cx="7306359" cy="369332"/>
              </a:xfrm>
              <a:prstGeom prst="rect">
                <a:avLst/>
              </a:prstGeom>
              <a:blipFill>
                <a:blip r:embed="rId5"/>
                <a:stretch>
                  <a:fillRect l="-250"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0E27F97-15F2-2C4D-EB24-B2C99CDE7CD6}"/>
              </a:ext>
            </a:extLst>
          </p:cNvPr>
          <p:cNvSpPr txBox="1"/>
          <p:nvPr/>
        </p:nvSpPr>
        <p:spPr>
          <a:xfrm>
            <a:off x="2250740" y="4358283"/>
            <a:ext cx="463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O</a:t>
            </a:r>
            <a:endParaRPr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659189F-05C5-AE91-EE19-B3CA25408855}"/>
              </a:ext>
            </a:extLst>
          </p:cNvPr>
          <p:cNvSpPr txBox="1"/>
          <p:nvPr/>
        </p:nvSpPr>
        <p:spPr>
          <a:xfrm>
            <a:off x="5391379" y="4422857"/>
            <a:ext cx="463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1</a:t>
            </a:r>
            <a:endParaRPr lang="ja-JP" altLang="en-US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E849628-F961-DA99-2604-088686D1ECFD}"/>
              </a:ext>
            </a:extLst>
          </p:cNvPr>
          <p:cNvSpPr txBox="1"/>
          <p:nvPr/>
        </p:nvSpPr>
        <p:spPr>
          <a:xfrm>
            <a:off x="2092302" y="2269632"/>
            <a:ext cx="463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1</a:t>
            </a:r>
            <a:endParaRPr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4D10B39-BEB1-3125-A216-E04F6ECA4446}"/>
                  </a:ext>
                </a:extLst>
              </p:cNvPr>
              <p:cNvSpPr txBox="1"/>
              <p:nvPr/>
            </p:nvSpPr>
            <p:spPr>
              <a:xfrm>
                <a:off x="6240162" y="5594267"/>
                <a:ext cx="9536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4D10B39-BEB1-3125-A216-E04F6ECA4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162" y="5594267"/>
                <a:ext cx="953659" cy="276999"/>
              </a:xfrm>
              <a:prstGeom prst="rect">
                <a:avLst/>
              </a:prstGeom>
              <a:blipFill>
                <a:blip r:embed="rId6"/>
                <a:stretch>
                  <a:fillRect l="-2564" t="-4444" r="-8333" b="-3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0FEB866-74A9-89EB-ED41-0A62AFE51A61}"/>
                  </a:ext>
                </a:extLst>
              </p:cNvPr>
              <p:cNvSpPr txBox="1"/>
              <p:nvPr/>
            </p:nvSpPr>
            <p:spPr>
              <a:xfrm>
                <a:off x="3462036" y="6024847"/>
                <a:ext cx="62470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となる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dirty="0"/>
                  <a:t>が少なくとも</a:t>
                </a:r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個ある。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ja-JP" altLang="en-US" dirty="0"/>
                  <a:t>を写像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kumimoji="1" lang="ja-JP" altLang="en-US" dirty="0"/>
                  <a:t>の不動点という。</a:t>
                </a: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0FEB866-74A9-89EB-ED41-0A62AFE51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036" y="6024847"/>
                <a:ext cx="6247095" cy="369332"/>
              </a:xfrm>
              <a:prstGeom prst="rect">
                <a:avLst/>
              </a:prstGeom>
              <a:blipFill>
                <a:blip r:embed="rId7"/>
                <a:stretch>
                  <a:fillRect l="-878" t="-6557" r="-98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8A2A49E-ED0E-D517-3067-123115873D03}"/>
              </a:ext>
            </a:extLst>
          </p:cNvPr>
          <p:cNvSpPr txBox="1"/>
          <p:nvPr/>
        </p:nvSpPr>
        <p:spPr>
          <a:xfrm>
            <a:off x="338488" y="540040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ブラウアーの不動点定理の例</a:t>
            </a:r>
          </a:p>
        </p:txBody>
      </p:sp>
    </p:spTree>
    <p:extLst>
      <p:ext uri="{BB962C8B-B14F-4D97-AF65-F5344CB8AC3E}">
        <p14:creationId xmlns:p14="http://schemas.microsoft.com/office/powerpoint/2010/main" val="1142924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8A2040-1C16-C6A6-2F9B-46DF5E827A56}"/>
                  </a:ext>
                </a:extLst>
              </p:cNvPr>
              <p:cNvSpPr txBox="1"/>
              <p:nvPr/>
            </p:nvSpPr>
            <p:spPr>
              <a:xfrm>
                <a:off x="893695" y="1660844"/>
                <a:ext cx="78987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 dirty="0"/>
                  <a:t>を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dirty="0"/>
                  <a:t>次元球とし、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 dirty="0"/>
                  <a:t>を連続写像とする。このとき、</a:t>
                </a:r>
                <a:r>
                  <a:rPr lang="en-US" altLang="ja-JP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 dirty="0"/>
                  <a:t>の中に</a:t>
                </a: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8A2040-1C16-C6A6-2F9B-46DF5E827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695" y="1660844"/>
                <a:ext cx="7898701" cy="369332"/>
              </a:xfrm>
              <a:prstGeom prst="rect">
                <a:avLst/>
              </a:prstGeom>
              <a:blipFill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4D10B39-BEB1-3125-A216-E04F6ECA4446}"/>
                  </a:ext>
                </a:extLst>
              </p:cNvPr>
              <p:cNvSpPr txBox="1"/>
              <p:nvPr/>
            </p:nvSpPr>
            <p:spPr>
              <a:xfrm>
                <a:off x="3593215" y="2177299"/>
                <a:ext cx="9528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4D10B39-BEB1-3125-A216-E04F6ECA4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3215" y="2177299"/>
                <a:ext cx="952890" cy="276999"/>
              </a:xfrm>
              <a:prstGeom prst="rect">
                <a:avLst/>
              </a:prstGeom>
              <a:blipFill>
                <a:blip r:embed="rId3"/>
                <a:stretch>
                  <a:fillRect l="-7643" t="-2174" r="-1274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0FEB866-74A9-89EB-ED41-0A62AFE51A61}"/>
                  </a:ext>
                </a:extLst>
              </p:cNvPr>
              <p:cNvSpPr txBox="1"/>
              <p:nvPr/>
            </p:nvSpPr>
            <p:spPr>
              <a:xfrm>
                <a:off x="815089" y="2607879"/>
                <a:ext cx="41366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となる点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ja-JP" altLang="en-US" dirty="0"/>
                  <a:t>が少なくとも</a:t>
                </a:r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個存在する。</a:t>
                </a:r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B0FEB866-74A9-89EB-ED41-0A62AFE51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89" y="2607879"/>
                <a:ext cx="4136645" cy="369332"/>
              </a:xfrm>
              <a:prstGeom prst="rect">
                <a:avLst/>
              </a:prstGeom>
              <a:blipFill>
                <a:blip r:embed="rId4"/>
                <a:stretch>
                  <a:fillRect l="-1327" t="-8333" r="-737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8A2A49E-ED0E-D517-3067-123115873D03}"/>
              </a:ext>
            </a:extLst>
          </p:cNvPr>
          <p:cNvSpPr txBox="1"/>
          <p:nvPr/>
        </p:nvSpPr>
        <p:spPr>
          <a:xfrm>
            <a:off x="338488" y="54004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ブラウアーの不動点定理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91DBE09-5C79-9429-315E-E552BE873197}"/>
              </a:ext>
            </a:extLst>
          </p:cNvPr>
          <p:cNvSpPr/>
          <p:nvPr/>
        </p:nvSpPr>
        <p:spPr>
          <a:xfrm>
            <a:off x="510139" y="1472665"/>
            <a:ext cx="8835992" cy="16362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3E4F69-0988-487B-B002-FFBF775B8D16}"/>
              </a:ext>
            </a:extLst>
          </p:cNvPr>
          <p:cNvSpPr txBox="1"/>
          <p:nvPr/>
        </p:nvSpPr>
        <p:spPr>
          <a:xfrm>
            <a:off x="353477" y="3404760"/>
            <a:ext cx="31854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証明</a:t>
            </a:r>
            <a:endParaRPr kumimoji="1" lang="en-US" altLang="ja-JP" b="1" u="sng" dirty="0"/>
          </a:p>
          <a:p>
            <a:endParaRPr lang="en-US" altLang="ja-JP" b="1" u="sng" dirty="0"/>
          </a:p>
          <a:p>
            <a:r>
              <a:rPr kumimoji="1" lang="ja-JP" altLang="en-US" dirty="0"/>
              <a:t>補助定理を用いて証明する。</a:t>
            </a:r>
          </a:p>
        </p:txBody>
      </p:sp>
    </p:spTree>
    <p:extLst>
      <p:ext uri="{BB962C8B-B14F-4D97-AF65-F5344CB8AC3E}">
        <p14:creationId xmlns:p14="http://schemas.microsoft.com/office/powerpoint/2010/main" val="428846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8A2040-1C16-C6A6-2F9B-46DF5E827A56}"/>
                  </a:ext>
                </a:extLst>
              </p:cNvPr>
              <p:cNvSpPr txBox="1"/>
              <p:nvPr/>
            </p:nvSpPr>
            <p:spPr>
              <a:xfrm>
                <a:off x="738889" y="980432"/>
                <a:ext cx="654422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 dirty="0"/>
                  <a:t>を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dirty="0"/>
                  <a:t>次元球、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その境界である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次元</m:t>
                    </m:r>
                  </m:oMath>
                </a14:m>
                <a:r>
                  <a:rPr kumimoji="1" lang="ja-JP" altLang="en-US" dirty="0"/>
                  <a:t>球面と</a:t>
                </a:r>
                <a:r>
                  <a:rPr lang="ja-JP" altLang="en-US" dirty="0"/>
                  <a:t>する。</a:t>
                </a:r>
                <a:endParaRPr lang="en-US" altLang="ja-JP" dirty="0"/>
              </a:p>
              <a:p>
                <a:r>
                  <a:rPr kumimoji="1" lang="ja-JP" altLang="en-US" dirty="0"/>
                  <a:t>このとき、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ja-JP" altLang="en-US" dirty="0"/>
                  <a:t>なる連続写像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 dirty="0"/>
                  <a:t>で、</a:t>
                </a:r>
                <a:r>
                  <a:rPr lang="en-US" altLang="ja-JP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 dirty="0"/>
                  <a:t>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ja-JP" altLang="en-US" dirty="0"/>
                  <a:t>に制限したとき恒等写像となるものは存在しない。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8A2040-1C16-C6A6-2F9B-46DF5E827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89" y="980432"/>
                <a:ext cx="6544227" cy="923330"/>
              </a:xfrm>
              <a:prstGeom prst="rect">
                <a:avLst/>
              </a:prstGeom>
              <a:blipFill>
                <a:blip r:embed="rId2"/>
                <a:stretch>
                  <a:fillRect l="-745" t="-3311" b="-105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8A2A49E-ED0E-D517-3067-123115873D03}"/>
              </a:ext>
            </a:extLst>
          </p:cNvPr>
          <p:cNvSpPr txBox="1"/>
          <p:nvPr/>
        </p:nvSpPr>
        <p:spPr>
          <a:xfrm>
            <a:off x="528649" y="24784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証明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B095C21-2231-1751-3B9F-C13719BF511F}"/>
              </a:ext>
            </a:extLst>
          </p:cNvPr>
          <p:cNvSpPr/>
          <p:nvPr/>
        </p:nvSpPr>
        <p:spPr>
          <a:xfrm>
            <a:off x="433939" y="667122"/>
            <a:ext cx="8835992" cy="16362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2F9263-1D32-7EE0-15FB-014551F60E66}"/>
              </a:ext>
            </a:extLst>
          </p:cNvPr>
          <p:cNvSpPr txBox="1"/>
          <p:nvPr/>
        </p:nvSpPr>
        <p:spPr>
          <a:xfrm>
            <a:off x="585453" y="30741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補助定理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64E2EBF-2B52-44DF-BED2-848CD72ADE82}"/>
                  </a:ext>
                </a:extLst>
              </p:cNvPr>
              <p:cNvSpPr txBox="1"/>
              <p:nvPr/>
            </p:nvSpPr>
            <p:spPr>
              <a:xfrm>
                <a:off x="738889" y="2847790"/>
                <a:ext cx="10440740" cy="3693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ja-JP" altLang="en-US" dirty="0"/>
                  <a:t>を包含写像とする。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ja-JP" altLang="en-US" i="1">
                        <a:latin typeface="Cambria Math" panose="02040503050406030204" pitchFamily="18" charset="0"/>
                      </a:rPr>
                      <m:t>で</m:t>
                    </m:r>
                  </m:oMath>
                </a14:m>
                <a:r>
                  <a:rPr lang="ja-JP" altLang="en-US" dirty="0"/>
                  <a:t>、恒等写像となるものが存在するとする。</a:t>
                </a:r>
                <a:endParaRPr lang="en-US" altLang="ja-JP" dirty="0"/>
              </a:p>
              <a:p>
                <a:endParaRPr lang="en-US" altLang="ja-JP" dirty="0"/>
              </a:p>
              <a:p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ja-JP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ja-JP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ja-JP" altLang="en-US" dirty="0"/>
                  <a:t>は恒等写像となる。このとき、ホモロジー群の連続写像が引き起こされ、</a:t>
                </a:r>
                <a:endParaRPr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∘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このとき、</a:t>
                </a:r>
                <a:r>
                  <a:rPr lang="en-US" altLang="ja-JP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ja-JP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で、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ja-JP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ja-JP" altLang="en-US" dirty="0"/>
                  <a:t>であるため、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ja-JP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ja-JP" altLang="en-US" dirty="0"/>
                  <a:t>が、</a:t>
                </a:r>
                <a:endParaRPr lang="en-US" altLang="ja-JP" dirty="0"/>
              </a:p>
              <a:p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となり、</a:t>
                </a:r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→0→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altLang="ja-JP" dirty="0"/>
              </a:p>
              <a:p>
                <a:r>
                  <a:rPr lang="ja-JP" altLang="en-US" dirty="0"/>
                  <a:t>つまり、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ja-JP" altLang="en-US" dirty="0"/>
                  <a:t>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0→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ja-JP" altLang="en-US" dirty="0"/>
                  <a:t>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  <m:r>
                      <a:rPr lang="en-US" altLang="ja-JP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ja-JP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ja-JP" altLang="en-US" dirty="0"/>
                  <a:t>となる。</a:t>
                </a:r>
                <a:endParaRPr lang="en-US" altLang="ja-JP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dirty="0"/>
                  <a:t>とおくと、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ja-JP" i="1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dirty="0"/>
                  <a:t>となり、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ja-JP" altLang="en-US" dirty="0"/>
                  <a:t>のとき矛盾する。</a:t>
                </a:r>
                <a:endParaRPr lang="en-US" altLang="ja-JP" dirty="0"/>
              </a:p>
              <a:p>
                <a:r>
                  <a:rPr lang="ja-JP" altLang="en-US" dirty="0"/>
                  <a:t>よって、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 dirty="0"/>
                  <a:t>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ja-JP" altLang="en-US" dirty="0"/>
                  <a:t>に制限したとき恒等写像となるものは存在しない。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64E2EBF-2B52-44DF-BED2-848CD72AD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89" y="2847790"/>
                <a:ext cx="10440740" cy="3693319"/>
              </a:xfrm>
              <a:prstGeom prst="rect">
                <a:avLst/>
              </a:prstGeom>
              <a:blipFill>
                <a:blip r:embed="rId3"/>
                <a:stretch>
                  <a:fillRect l="-467" t="-660" b="-18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EA231C-6348-4E45-8630-C947212FF05A}"/>
                  </a:ext>
                </a:extLst>
              </p:cNvPr>
              <p:cNvSpPr txBox="1"/>
              <p:nvPr/>
            </p:nvSpPr>
            <p:spPr>
              <a:xfrm>
                <a:off x="8614610" y="4278950"/>
                <a:ext cx="3577390" cy="120032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>
                    <a:latin typeface="Cambria Math" panose="02040503050406030204" pitchFamily="18" charset="0"/>
                  </a:rPr>
                  <a:t>式のイメージ</a:t>
                </a:r>
                <a:endParaRPr lang="en-US" altLang="ja-JP" sz="12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ja-JP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ja-JP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ja-JP" altLang="en-US" sz="1200" dirty="0"/>
                  <a:t>は、中身の詰まった球は穴がない。</a:t>
                </a:r>
                <a:endParaRPr kumimoji="1" lang="en-US" altLang="ja-JP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ja-JP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altLang="ja-JP" sz="1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ja-JP" altLang="en-US" sz="1200" dirty="0"/>
                  <a:t>は、球の境界なので輪になっており、穴がある。</a:t>
                </a:r>
                <a:endParaRPr lang="en-US" altLang="ja-JP" sz="1200" dirty="0"/>
              </a:p>
              <a:p>
                <a:r>
                  <a:rPr kumimoji="1" lang="ja-JP" altLang="en-US" sz="1200" dirty="0"/>
                  <a:t>簡約マイヤー・ビートリスの完全系列から証明できます。</a:t>
                </a:r>
                <a:endParaRPr kumimoji="1" lang="en-US" altLang="ja-JP" sz="12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1EA231C-6348-4E45-8630-C947212FF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610" y="4278950"/>
                <a:ext cx="3577390" cy="1200329"/>
              </a:xfrm>
              <a:prstGeom prst="rect">
                <a:avLst/>
              </a:prstGeom>
              <a:blipFill>
                <a:blip r:embed="rId4"/>
                <a:stretch>
                  <a:fillRect t="-508" b="-30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楕円 4">
            <a:extLst>
              <a:ext uri="{FF2B5EF4-FFF2-40B4-BE49-F238E27FC236}">
                <a16:creationId xmlns:a16="http://schemas.microsoft.com/office/drawing/2014/main" id="{C6A48F93-AF02-48A8-A9D6-791A342E38F1}"/>
              </a:ext>
            </a:extLst>
          </p:cNvPr>
          <p:cNvSpPr/>
          <p:nvPr/>
        </p:nvSpPr>
        <p:spPr>
          <a:xfrm>
            <a:off x="10733111" y="3218873"/>
            <a:ext cx="720000" cy="720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円弧 5">
            <a:extLst>
              <a:ext uri="{FF2B5EF4-FFF2-40B4-BE49-F238E27FC236}">
                <a16:creationId xmlns:a16="http://schemas.microsoft.com/office/drawing/2014/main" id="{25570456-C7F4-49C6-A6DF-B219697A1B07}"/>
              </a:ext>
            </a:extLst>
          </p:cNvPr>
          <p:cNvSpPr/>
          <p:nvPr/>
        </p:nvSpPr>
        <p:spPr>
          <a:xfrm>
            <a:off x="10721079" y="3303345"/>
            <a:ext cx="720000" cy="421105"/>
          </a:xfrm>
          <a:prstGeom prst="arc">
            <a:avLst>
              <a:gd name="adj1" fmla="val 21498916"/>
              <a:gd name="adj2" fmla="val 100986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4CD1F915-3A2D-4A65-BC6C-ACB9C918ABFE}"/>
              </a:ext>
            </a:extLst>
          </p:cNvPr>
          <p:cNvSpPr/>
          <p:nvPr/>
        </p:nvSpPr>
        <p:spPr>
          <a:xfrm>
            <a:off x="10599821" y="1383580"/>
            <a:ext cx="720000" cy="720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4589587-8921-44D7-82C8-9840C7AA5641}"/>
                  </a:ext>
                </a:extLst>
              </p:cNvPr>
              <p:cNvSpPr txBox="1"/>
              <p:nvPr/>
            </p:nvSpPr>
            <p:spPr>
              <a:xfrm>
                <a:off x="10038848" y="1014248"/>
                <a:ext cx="15776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 dirty="0"/>
                  <a:t>は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dirty="0"/>
                  <a:t>次元球</a:t>
                </a:r>
                <a:endParaRPr lang="ja-JP" altLang="en-US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24589587-8921-44D7-82C8-9840C7AA5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848" y="1014248"/>
                <a:ext cx="1577641" cy="369332"/>
              </a:xfrm>
              <a:prstGeom prst="rect">
                <a:avLst/>
              </a:prstGeom>
              <a:blipFill>
                <a:blip r:embed="rId5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E6863FA-1196-472A-B34C-8FA16E14849B}"/>
                  </a:ext>
                </a:extLst>
              </p:cNvPr>
              <p:cNvSpPr txBox="1"/>
              <p:nvPr/>
            </p:nvSpPr>
            <p:spPr>
              <a:xfrm>
                <a:off x="10129085" y="2576108"/>
                <a:ext cx="18483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ja-JP" altLang="en-US" i="1">
                        <a:latin typeface="Cambria Math" panose="02040503050406030204" pitchFamily="18" charset="0"/>
                      </a:rPr>
                      <m:t>は</m:t>
                    </m:r>
                  </m:oMath>
                </a14:m>
                <a:r>
                  <a:rPr kumimoji="1" lang="ja-JP" altLang="en-US" dirty="0"/>
                  <a:t>その境界</a:t>
                </a:r>
                <a:endParaRPr lang="ja-JP" altLang="en-US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E6863FA-1196-472A-B34C-8FA16E148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9085" y="2576108"/>
                <a:ext cx="1848352" cy="369332"/>
              </a:xfrm>
              <a:prstGeom prst="rect">
                <a:avLst/>
              </a:prstGeom>
              <a:blipFill>
                <a:blip r:embed="rId6"/>
                <a:stretch>
                  <a:fillRect t="-8333" r="-660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5481BC1-E43E-4630-B0F3-97BE6487C972}"/>
              </a:ext>
            </a:extLst>
          </p:cNvPr>
          <p:cNvCxnSpPr/>
          <p:nvPr/>
        </p:nvCxnSpPr>
        <p:spPr>
          <a:xfrm flipH="1">
            <a:off x="11319821" y="2945440"/>
            <a:ext cx="62053" cy="700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222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8A2040-1C16-C6A6-2F9B-46DF5E827A56}"/>
                  </a:ext>
                </a:extLst>
              </p:cNvPr>
              <p:cNvSpPr txBox="1"/>
              <p:nvPr/>
            </p:nvSpPr>
            <p:spPr>
              <a:xfrm>
                <a:off x="815089" y="1785975"/>
                <a:ext cx="654422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 dirty="0"/>
                  <a:t>を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ja-JP" altLang="en-US" dirty="0"/>
                  <a:t>次元球、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ja-JP" altLang="en-US" i="1" smtClean="0"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/>
                  <a:t>その境界である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ja-JP" altLang="en-US" i="1">
                        <a:latin typeface="Cambria Math" panose="02040503050406030204" pitchFamily="18" charset="0"/>
                      </a:rPr>
                      <m:t>次元</m:t>
                    </m:r>
                  </m:oMath>
                </a14:m>
                <a:r>
                  <a:rPr kumimoji="1" lang="ja-JP" altLang="en-US" dirty="0"/>
                  <a:t>球面と</a:t>
                </a:r>
                <a:r>
                  <a:rPr lang="ja-JP" altLang="en-US" dirty="0"/>
                  <a:t>する。</a:t>
                </a:r>
                <a:endParaRPr lang="en-US" altLang="ja-JP" dirty="0"/>
              </a:p>
              <a:p>
                <a:r>
                  <a:rPr kumimoji="1" lang="ja-JP" altLang="en-US" dirty="0"/>
                  <a:t>このとき、</a:t>
                </a:r>
                <a:r>
                  <a:rPr kumimoji="1" lang="en-US" altLang="ja-JP" b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ja-JP" altLang="en-US" dirty="0"/>
                  <a:t>なる連続写像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 dirty="0"/>
                  <a:t>で、</a:t>
                </a:r>
                <a:r>
                  <a:rPr lang="en-US" altLang="ja-JP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 dirty="0"/>
                  <a:t>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ja-JP" altLang="en-US" dirty="0"/>
                  <a:t>に制限したとき恒等写像となるものは存在しない。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B68A2040-1C16-C6A6-2F9B-46DF5E827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89" y="1785975"/>
                <a:ext cx="6544227" cy="923330"/>
              </a:xfrm>
              <a:prstGeom prst="rect">
                <a:avLst/>
              </a:prstGeom>
              <a:blipFill>
                <a:blip r:embed="rId2"/>
                <a:stretch>
                  <a:fillRect l="-839" t="-3311" b="-105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4D10B39-BEB1-3125-A216-E04F6ECA4446}"/>
                  </a:ext>
                </a:extLst>
              </p:cNvPr>
              <p:cNvSpPr txBox="1"/>
              <p:nvPr/>
            </p:nvSpPr>
            <p:spPr>
              <a:xfrm>
                <a:off x="6244415" y="5035814"/>
                <a:ext cx="9335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44D10B39-BEB1-3125-A216-E04F6ECA4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415" y="5035814"/>
                <a:ext cx="933589" cy="276999"/>
              </a:xfrm>
              <a:prstGeom prst="rect">
                <a:avLst/>
              </a:prstGeom>
              <a:blipFill>
                <a:blip r:embed="rId3"/>
                <a:stretch>
                  <a:fillRect l="-2614" r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8A2A49E-ED0E-D517-3067-123115873D03}"/>
              </a:ext>
            </a:extLst>
          </p:cNvPr>
          <p:cNvSpPr txBox="1"/>
          <p:nvPr/>
        </p:nvSpPr>
        <p:spPr>
          <a:xfrm>
            <a:off x="338488" y="5400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証明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4B095C21-2231-1751-3B9F-C13719BF511F}"/>
              </a:ext>
            </a:extLst>
          </p:cNvPr>
          <p:cNvSpPr/>
          <p:nvPr/>
        </p:nvSpPr>
        <p:spPr>
          <a:xfrm>
            <a:off x="510139" y="1472665"/>
            <a:ext cx="8835992" cy="163629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2F9263-1D32-7EE0-15FB-014551F60E66}"/>
              </a:ext>
            </a:extLst>
          </p:cNvPr>
          <p:cNvSpPr txBox="1"/>
          <p:nvPr/>
        </p:nvSpPr>
        <p:spPr>
          <a:xfrm>
            <a:off x="661653" y="11129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補助定理</a:t>
            </a: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11FB9DD-E89D-28CD-BF11-90B4D653CD63}"/>
              </a:ext>
            </a:extLst>
          </p:cNvPr>
          <p:cNvSpPr/>
          <p:nvPr/>
        </p:nvSpPr>
        <p:spPr>
          <a:xfrm>
            <a:off x="1215651" y="3792354"/>
            <a:ext cx="3414101" cy="236781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BD79236-F630-F60E-24B6-654B9EC0A035}"/>
                  </a:ext>
                </a:extLst>
              </p:cNvPr>
              <p:cNvSpPr txBox="1"/>
              <p:nvPr/>
            </p:nvSpPr>
            <p:spPr>
              <a:xfrm>
                <a:off x="1607649" y="4905509"/>
                <a:ext cx="263010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BD79236-F630-F60E-24B6-654B9EC0A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649" y="4905509"/>
                <a:ext cx="2630103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7EC0100-A8BD-70D5-51F4-964F5127D558}"/>
                  </a:ext>
                </a:extLst>
              </p:cNvPr>
              <p:cNvSpPr txBox="1"/>
              <p:nvPr/>
            </p:nvSpPr>
            <p:spPr>
              <a:xfrm>
                <a:off x="379625" y="4530206"/>
                <a:ext cx="60976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57EC0100-A8BD-70D5-51F4-964F5127D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25" y="4530206"/>
                <a:ext cx="609760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楕円 9">
            <a:extLst>
              <a:ext uri="{FF2B5EF4-FFF2-40B4-BE49-F238E27FC236}">
                <a16:creationId xmlns:a16="http://schemas.microsoft.com/office/drawing/2014/main" id="{B3A1DEC8-90DF-D25F-F15B-A0FF9F675114}"/>
              </a:ext>
            </a:extLst>
          </p:cNvPr>
          <p:cNvSpPr/>
          <p:nvPr/>
        </p:nvSpPr>
        <p:spPr>
          <a:xfrm>
            <a:off x="2338939" y="4803006"/>
            <a:ext cx="144379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1BDC0F4E-01A2-0E2D-92B7-AEF5C0E220C5}"/>
              </a:ext>
            </a:extLst>
          </p:cNvPr>
          <p:cNvSpPr/>
          <p:nvPr/>
        </p:nvSpPr>
        <p:spPr>
          <a:xfrm>
            <a:off x="2850510" y="4386206"/>
            <a:ext cx="144379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FF4C896-7338-792C-5459-DB5F0548A142}"/>
              </a:ext>
            </a:extLst>
          </p:cNvPr>
          <p:cNvCxnSpPr>
            <a:cxnSpLocks/>
          </p:cNvCxnSpPr>
          <p:nvPr/>
        </p:nvCxnSpPr>
        <p:spPr>
          <a:xfrm flipV="1">
            <a:off x="2338939" y="3917679"/>
            <a:ext cx="1251284" cy="10085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91CE219-13FF-0848-E5FB-E478E6FA2AD3}"/>
                  </a:ext>
                </a:extLst>
              </p:cNvPr>
              <p:cNvSpPr txBox="1"/>
              <p:nvPr/>
            </p:nvSpPr>
            <p:spPr>
              <a:xfrm>
                <a:off x="984819" y="3564375"/>
                <a:ext cx="60976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F91CE219-13FF-0848-E5FB-E478E6FA2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19" y="3564375"/>
                <a:ext cx="609760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楕円 15">
            <a:extLst>
              <a:ext uri="{FF2B5EF4-FFF2-40B4-BE49-F238E27FC236}">
                <a16:creationId xmlns:a16="http://schemas.microsoft.com/office/drawing/2014/main" id="{8AF0F8DA-B5CB-7A95-DE28-D7537C8336D4}"/>
              </a:ext>
            </a:extLst>
          </p:cNvPr>
          <p:cNvSpPr/>
          <p:nvPr/>
        </p:nvSpPr>
        <p:spPr>
          <a:xfrm>
            <a:off x="3551722" y="3864693"/>
            <a:ext cx="144379" cy="144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DC2CF23-60C6-936D-6698-C4A46F33BE94}"/>
                  </a:ext>
                </a:extLst>
              </p:cNvPr>
              <p:cNvSpPr txBox="1"/>
              <p:nvPr/>
            </p:nvSpPr>
            <p:spPr>
              <a:xfrm>
                <a:off x="5141323" y="4386206"/>
                <a:ext cx="60976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ja-JP" altLang="en-US" dirty="0"/>
                  <a:t>を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ja-JP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kumimoji="1" lang="ja-JP" altLang="en-US" dirty="0"/>
                  <a:t>に制限したとき恒等写像となるもの</a:t>
                </a:r>
                <a:r>
                  <a:rPr lang="ja-JP" altLang="en-US" dirty="0"/>
                  <a:t>が</a:t>
                </a:r>
                <a:r>
                  <a:rPr kumimoji="1" lang="ja-JP" altLang="en-US" dirty="0"/>
                  <a:t>存在する。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2DC2CF23-60C6-936D-6698-C4A46F33B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323" y="4386206"/>
                <a:ext cx="6097604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87BDCB2-E064-0232-6155-863305EC78EA}"/>
                  </a:ext>
                </a:extLst>
              </p:cNvPr>
              <p:cNvSpPr txBox="1"/>
              <p:nvPr/>
            </p:nvSpPr>
            <p:spPr>
              <a:xfrm>
                <a:off x="5242406" y="5529289"/>
                <a:ext cx="609760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dirty="0"/>
                  <a:t>これは補助定理に反するので、矛盾する。</a:t>
                </a:r>
                <a:endParaRPr kumimoji="1" lang="en-US" altLang="ja-JP" dirty="0"/>
              </a:p>
              <a:p>
                <a:endParaRPr lang="en-US" altLang="ja-JP" dirty="0"/>
              </a:p>
              <a:p>
                <a:r>
                  <a:rPr kumimoji="1" lang="ja-JP" altLang="en-US" dirty="0"/>
                  <a:t>背理法より、連続写像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 dirty="0"/>
                  <a:t>は不動点をもつ。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887BDCB2-E064-0232-6155-863305EC7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406" y="5529289"/>
                <a:ext cx="6097604" cy="923330"/>
              </a:xfrm>
              <a:prstGeom prst="rect">
                <a:avLst/>
              </a:prstGeom>
              <a:blipFill>
                <a:blip r:embed="rId8"/>
                <a:stretch>
                  <a:fillRect l="-900" t="-3289" b="-986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44AB3C1-70A7-73A9-D2FB-3BBF013BDBB2}"/>
                  </a:ext>
                </a:extLst>
              </p:cNvPr>
              <p:cNvSpPr txBox="1"/>
              <p:nvPr/>
            </p:nvSpPr>
            <p:spPr>
              <a:xfrm>
                <a:off x="5109577" y="3246942"/>
                <a:ext cx="609760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ja-JP" altLang="en-US" dirty="0"/>
                  <a:t>連続写像</a:t>
                </a:r>
                <a14:m>
                  <m:oMath xmlns:m="http://schemas.openxmlformats.org/officeDocument/2006/math">
                    <m:r>
                      <a:rPr lang="en-US" altLang="ja-JP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ja-JP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ja-JP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1" lang="ja-JP" altLang="en-US" dirty="0"/>
                  <a:t>は不動点を</a:t>
                </a:r>
                <a:r>
                  <a:rPr lang="ja-JP" altLang="en-US" dirty="0"/>
                  <a:t>もたないとする。</a:t>
                </a: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E44AB3C1-70A7-73A9-D2FB-3BBF013BD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577" y="3246942"/>
                <a:ext cx="6097604" cy="369332"/>
              </a:xfrm>
              <a:prstGeom prst="rect">
                <a:avLst/>
              </a:prstGeom>
              <a:blipFill>
                <a:blip r:embed="rId9"/>
                <a:stretch>
                  <a:fillRect l="-800"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A3A4016-7EBC-B457-64F9-CA8D26111D8D}"/>
                  </a:ext>
                </a:extLst>
              </p:cNvPr>
              <p:cNvSpPr txBox="1"/>
              <p:nvPr/>
            </p:nvSpPr>
            <p:spPr>
              <a:xfrm>
                <a:off x="6244415" y="3835720"/>
                <a:ext cx="952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A3A4016-7EBC-B457-64F9-CA8D26111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4415" y="3835720"/>
                <a:ext cx="952889" cy="276999"/>
              </a:xfrm>
              <a:prstGeom prst="rect">
                <a:avLst/>
              </a:prstGeom>
              <a:blipFill>
                <a:blip r:embed="rId10"/>
                <a:stretch>
                  <a:fillRect l="-7643" t="-2174" r="-1274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143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542</Words>
  <Application>Microsoft Office PowerPoint</Application>
  <PresentationFormat>ワイド画面</PresentationFormat>
  <Paragraphs>56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Hideki Yoshida</dc:creator>
  <cp:lastModifiedBy>Yoshida, Hideki (Hideki.Yoshida@yokogawa.com)</cp:lastModifiedBy>
  <cp:revision>24</cp:revision>
  <dcterms:created xsi:type="dcterms:W3CDTF">2023-12-03T03:35:24Z</dcterms:created>
  <dcterms:modified xsi:type="dcterms:W3CDTF">2023-12-19T01:36:09Z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77a80f2-c852-488e-92a6-9c3bbdc34d5f_Enabled">
    <vt:lpwstr>true</vt:lpwstr>
  </property>
  <property fmtid="{D5CDD505-2E9C-101B-9397-08002B2CF9AE}" pid="3" name="MSIP_Label_277a80f2-c852-488e-92a6-9c3bbdc34d5f_SetDate">
    <vt:lpwstr>2023-12-12T00:10:54Z</vt:lpwstr>
  </property>
  <property fmtid="{D5CDD505-2E9C-101B-9397-08002B2CF9AE}" pid="4" name="MSIP_Label_277a80f2-c852-488e-92a6-9c3bbdc34d5f_Method">
    <vt:lpwstr>Privileged</vt:lpwstr>
  </property>
  <property fmtid="{D5CDD505-2E9C-101B-9397-08002B2CF9AE}" pid="5" name="MSIP_Label_277a80f2-c852-488e-92a6-9c3bbdc34d5f_Name">
    <vt:lpwstr>277a80f2-c852-488e-92a6-9c3bbdc34d5f</vt:lpwstr>
  </property>
  <property fmtid="{D5CDD505-2E9C-101B-9397-08002B2CF9AE}" pid="6" name="MSIP_Label_277a80f2-c852-488e-92a6-9c3bbdc34d5f_SiteId">
    <vt:lpwstr>0da2a83b-13d9-4a35-965f-ec53a220ed9d</vt:lpwstr>
  </property>
  <property fmtid="{D5CDD505-2E9C-101B-9397-08002B2CF9AE}" pid="7" name="MSIP_Label_277a80f2-c852-488e-92a6-9c3bbdc34d5f_ActionId">
    <vt:lpwstr>b05feb7f-d1cc-4230-b5e3-0ffff95090a8</vt:lpwstr>
  </property>
  <property fmtid="{D5CDD505-2E9C-101B-9397-08002B2CF9AE}" pid="8" name="MSIP_Label_277a80f2-c852-488e-92a6-9c3bbdc34d5f_ContentBits">
    <vt:lpwstr>0</vt:lpwstr>
  </property>
</Properties>
</file>