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0" r:id="rId6"/>
    <p:sldId id="259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424E-AF95-48D2-BA4B-D389A55B97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190D-A8CB-47FE-8229-24EBA6905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1A2C-7151-44BF-84A3-7CDB47042429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70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419-A00A-45B9-B228-D2B66D13F41B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88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06F3-FDCC-4C97-A1B9-51269BB21A5A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0DE-C4E6-4530-A67F-D84DD3AC838F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31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D57-4133-4F31-B6B9-69CDBFF01CBF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CE3-544F-4C0E-9D4A-CBFDE0DB7B20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3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4A-812C-4C00-8C5E-B8A046254740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4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D0A-8FDD-4E1D-874E-BD460EA2D305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7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392C-4C51-4316-A1E5-214F9B9FB51E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99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E804-26BB-4CAE-91D0-1741F2C8CC9A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61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745E-73B5-4D04-BCFA-5519519A311D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77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0E01-9B5C-418C-B79B-113A164E4566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290C-1ECC-4CB1-A659-8F91D3BEE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89B8C57-C279-2188-2222-19C01BA51427}"/>
              </a:ext>
            </a:extLst>
          </p:cNvPr>
          <p:cNvSpPr>
            <a:spLocks noGrp="1"/>
          </p:cNvSpPr>
          <p:nvPr/>
        </p:nvSpPr>
        <p:spPr>
          <a:xfrm>
            <a:off x="628650" y="3295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Arial" panose="020B0604020202020204" pitchFamily="34" charset="0"/>
                <a:ea typeface="游ゴシック Light"/>
                <a:cs typeface="Arial" panose="020B0604020202020204" pitchFamily="34" charset="0"/>
              </a:rPr>
              <a:t>Table of contents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59CEB63-5EC3-286B-722B-78472212EFAC}"/>
              </a:ext>
            </a:extLst>
          </p:cNvPr>
          <p:cNvSpPr txBox="1">
            <a:spLocks/>
          </p:cNvSpPr>
          <p:nvPr/>
        </p:nvSpPr>
        <p:spPr>
          <a:xfrm>
            <a:off x="628650" y="17113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Numerical simulation of optical pumping with 556 nm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Rate equation for spin relaxation</a:t>
            </a:r>
            <a:endParaRPr lang="ja-JP" altLang="en-US" sz="24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>
                <a:ea typeface="ＭＳ Ｐゴシック"/>
                <a:cs typeface="Calibri" panose="020F0502020204030204"/>
              </a:rPr>
              <a:t>Simplify Expression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>
                <a:ea typeface="ＭＳ Ｐゴシック"/>
                <a:cs typeface="Calibri" panose="020F0502020204030204"/>
              </a:rPr>
              <a:t>Ideal case of pure polarization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>
                <a:ea typeface="ＭＳ Ｐゴシック"/>
                <a:cs typeface="Arial" panose="020B0604020202020204" pitchFamily="34" charset="0"/>
              </a:rPr>
              <a:t>Introduce impurity of polarization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>
                <a:ea typeface="ＭＳ Ｐゴシック"/>
                <a:cs typeface="Arial" panose="020B0604020202020204" pitchFamily="34" charset="0"/>
              </a:rPr>
              <a:t>Introduce differential </a:t>
            </a:r>
            <a:r>
              <a:rPr lang="en-US" altLang="ja-JP" sz="2400" dirty="0" err="1">
                <a:ea typeface="ＭＳ Ｐゴシック"/>
                <a:cs typeface="Arial" panose="020B0604020202020204" pitchFamily="34" charset="0"/>
              </a:rPr>
              <a:t>lightshift</a:t>
            </a:r>
            <a:r>
              <a:rPr lang="en-US" altLang="ja-JP" sz="2400" dirty="0">
                <a:ea typeface="ＭＳ Ｐゴシック"/>
                <a:cs typeface="Arial" panose="020B0604020202020204" pitchFamily="34" charset="0"/>
              </a:rPr>
              <a:t> between g1 and g2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 err="1">
                <a:ea typeface="ＭＳ Ｐゴシック"/>
                <a:cs typeface="Arial" panose="020B0604020202020204" pitchFamily="34" charset="0"/>
              </a:rPr>
              <a:t>Lightshift</a:t>
            </a:r>
            <a:r>
              <a:rPr lang="en-US" altLang="ja-JP" sz="2400" dirty="0">
                <a:ea typeface="ＭＳ Ｐゴシック"/>
                <a:cs typeface="Arial" panose="020B0604020202020204" pitchFamily="34" charset="0"/>
              </a:rPr>
              <a:t> vs Pumping fidelity</a:t>
            </a:r>
            <a:endParaRPr lang="en-US" altLang="ja-JP" sz="2400" dirty="0">
              <a:ea typeface="ＭＳ Ｐゴシック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altLang="ja-JP" sz="2000" dirty="0">
              <a:ea typeface="ＭＳ Ｐゴシック"/>
              <a:cs typeface="Calibri" panose="020F0502020204030204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BD35B2B-E1BB-4237-8F79-F22AF9DA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4C22C52-44A2-1B69-FEBA-C849835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4FFFE954-BD68-B028-2C67-BCE50073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8770-FA26-4077-A037-6B6D1E2B902F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256357" y="140176"/>
            <a:ext cx="714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Rate equation for spin relaxation</a:t>
            </a:r>
            <a:endParaRPr lang="ja-JP" altLang="en-US" sz="3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745BB6C-9576-D086-E3BA-FB2381DB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6" y="1045915"/>
            <a:ext cx="7608021" cy="21236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84BFAE4-401D-11F6-5F99-0019176D2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9"/>
          <a:stretch/>
        </p:blipFill>
        <p:spPr>
          <a:xfrm>
            <a:off x="588196" y="3318387"/>
            <a:ext cx="7565855" cy="3038171"/>
          </a:xfrm>
          <a:prstGeom prst="rect">
            <a:avLst/>
          </a:prstGeom>
        </p:spPr>
      </p:pic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A9FE1-648E-7F1F-9010-E8DC2DE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8D0A5A-92DE-FE4B-DC17-9D08D53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8342E326-57CA-051F-1C2C-25A6FB01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7E21-2913-4D3F-B6AB-838422444F0E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461821" y="140602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Simplify Expression</a:t>
            </a:r>
            <a:endParaRPr lang="ja-JP" altLang="en-US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D5030D2-CC2C-DDE8-8C3C-D0B73563B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990749"/>
            <a:ext cx="5414587" cy="5365602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CBCB9-14D2-1855-03A1-8F188002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F5F46-AD1E-1914-CE5D-C00888E5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0477F1-8E47-FF8F-4737-6F30F687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1CD6-AC9F-47EA-A4D7-049E4AF81A80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D23204-A0B8-425C-9E4F-585235EDB663}"/>
              </a:ext>
            </a:extLst>
          </p:cNvPr>
          <p:cNvSpPr txBox="1"/>
          <p:nvPr/>
        </p:nvSpPr>
        <p:spPr>
          <a:xfrm>
            <a:off x="6495386" y="3878362"/>
            <a:ext cx="2648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ea typeface="ＭＳ Ｐゴシック"/>
                <a:cs typeface="Calibri" panose="020F0502020204030204"/>
              </a:rPr>
              <a:t>The fractions mean normalized CG coefficients.</a:t>
            </a:r>
          </a:p>
        </p:txBody>
      </p:sp>
    </p:spTree>
    <p:extLst>
      <p:ext uri="{BB962C8B-B14F-4D97-AF65-F5344CB8AC3E}">
        <p14:creationId xmlns:p14="http://schemas.microsoft.com/office/powerpoint/2010/main" val="15142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CCD7E63-E72F-88EA-9C9C-987462BE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778" y="2364578"/>
            <a:ext cx="5150222" cy="405934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341626" y="229815"/>
            <a:ext cx="626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Ideal situation; Pure polarization</a:t>
            </a:r>
            <a:endParaRPr lang="ja-JP" altLang="en-US" sz="3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A36AF5-2231-AEB9-B93F-14E098B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6" y="2567708"/>
            <a:ext cx="3282036" cy="299504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B1432C-3212-1E74-D74B-45A74513EDA4}"/>
              </a:ext>
            </a:extLst>
          </p:cNvPr>
          <p:cNvSpPr txBox="1"/>
          <p:nvPr/>
        </p:nvSpPr>
        <p:spPr>
          <a:xfrm>
            <a:off x="4533236" y="975142"/>
            <a:ext cx="3677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ＭＳ Ｐゴシック"/>
                <a:cs typeface="Calibri" panose="020F0502020204030204"/>
              </a:rPr>
              <a:t>Parameters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w</a:t>
            </a:r>
            <a:r>
              <a:rPr lang="en-US" altLang="ja-JP" sz="1800" baseline="-25000" dirty="0">
                <a:ea typeface="ＭＳ Ｐゴシック"/>
                <a:cs typeface="Calibri" panose="020F0502020204030204"/>
              </a:rPr>
              <a:t>0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=100 um, P=20 </a:t>
            </a:r>
            <a:r>
              <a:rPr lang="en-US" altLang="ja-JP" sz="1800" dirty="0" err="1">
                <a:ea typeface="ＭＳ Ｐゴシック"/>
                <a:cs typeface="Calibri" panose="020F0502020204030204"/>
              </a:rPr>
              <a:t>nW</a:t>
            </a:r>
            <a:endParaRPr lang="en-US" altLang="ja-JP" sz="1800" dirty="0">
              <a:ea typeface="ＭＳ Ｐゴシック"/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I/Is = 8.92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Initial state: (g1,g2) = (1/2,1/2)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6E772B6-ECCA-85B8-991B-2ABBD43C870C}"/>
              </a:ext>
            </a:extLst>
          </p:cNvPr>
          <p:cNvSpPr/>
          <p:nvPr/>
        </p:nvSpPr>
        <p:spPr>
          <a:xfrm>
            <a:off x="160020" y="2175471"/>
            <a:ext cx="3657600" cy="3657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BD5D19-7F48-D1C4-822B-1BB6296FFC85}"/>
              </a:ext>
            </a:extLst>
          </p:cNvPr>
          <p:cNvSpPr txBox="1"/>
          <p:nvPr/>
        </p:nvSpPr>
        <p:spPr>
          <a:xfrm>
            <a:off x="5925160" y="2567708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ＭＳ Ｐゴシック"/>
                <a:cs typeface="Calibri" panose="020F0502020204030204"/>
              </a:rPr>
              <a:t>Population at g2 = 1.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1D34D9-F3A1-B611-D80D-DB0BA5132D2D}"/>
              </a:ext>
            </a:extLst>
          </p:cNvPr>
          <p:cNvSpPr txBox="1"/>
          <p:nvPr/>
        </p:nvSpPr>
        <p:spPr>
          <a:xfrm>
            <a:off x="647862" y="1771425"/>
            <a:ext cx="2333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Simplified schematic</a:t>
            </a:r>
            <a:endParaRPr lang="ja-JP" altLang="en-US" sz="2000" dirty="0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B81A3E97-6BDD-9983-1EC6-CB0AD117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876775A2-FD87-526F-8C67-CDC6F2BD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DE9C544D-242E-C81A-9489-D4F0A08F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B55F-D103-4FEA-847A-A349DCD99614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2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346042" y="301252"/>
            <a:ext cx="706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Introduce impurity of polarization</a:t>
            </a:r>
            <a:r>
              <a:rPr lang="ja-JP" altLang="en-US" sz="3600" dirty="0"/>
              <a:t> ①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6141615-8EF3-8335-8E00-FA0CCAFD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8649" y="2319350"/>
            <a:ext cx="5082540" cy="400599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924908-268C-4324-F479-5E7AB0F2A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9" y="2319350"/>
            <a:ext cx="3528971" cy="322038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FDECBD-7416-2926-C827-6C8938E5A3D4}"/>
              </a:ext>
            </a:extLst>
          </p:cNvPr>
          <p:cNvSpPr/>
          <p:nvPr/>
        </p:nvSpPr>
        <p:spPr>
          <a:xfrm>
            <a:off x="129540" y="2175471"/>
            <a:ext cx="3794760" cy="3657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8EC2F9-1FB6-AC1F-8EA5-5F00948E1898}"/>
              </a:ext>
            </a:extLst>
          </p:cNvPr>
          <p:cNvSpPr txBox="1"/>
          <p:nvPr/>
        </p:nvSpPr>
        <p:spPr>
          <a:xfrm>
            <a:off x="4572000" y="1097062"/>
            <a:ext cx="3677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ＭＳ Ｐゴシック"/>
                <a:cs typeface="Calibri" panose="020F0502020204030204"/>
              </a:rPr>
              <a:t>Parameters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w</a:t>
            </a:r>
            <a:r>
              <a:rPr lang="en-US" altLang="ja-JP" sz="1800" baseline="-25000" dirty="0">
                <a:ea typeface="ＭＳ Ｐゴシック"/>
                <a:cs typeface="Calibri" panose="020F0502020204030204"/>
              </a:rPr>
              <a:t>0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=100 um, P=20 </a:t>
            </a:r>
            <a:r>
              <a:rPr lang="en-US" altLang="ja-JP" sz="1800" dirty="0" err="1">
                <a:ea typeface="ＭＳ Ｐゴシック"/>
                <a:cs typeface="Calibri" panose="020F0502020204030204"/>
              </a:rPr>
              <a:t>nW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 for σ</a:t>
            </a:r>
            <a:r>
              <a:rPr lang="en-US" altLang="ja-JP" sz="1800" baseline="30000" dirty="0">
                <a:ea typeface="ＭＳ Ｐゴシック"/>
                <a:cs typeface="Calibri" panose="020F0502020204030204"/>
              </a:rPr>
              <a:t>±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Initial state: (g1,g2) = (1/2,1/2)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F4DCDE-80F0-B28C-A48E-FD65C8CDDDCD}"/>
              </a:ext>
            </a:extLst>
          </p:cNvPr>
          <p:cNvSpPr txBox="1"/>
          <p:nvPr/>
        </p:nvSpPr>
        <p:spPr>
          <a:xfrm>
            <a:off x="6958965" y="2520434"/>
            <a:ext cx="1057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0.998812</a:t>
            </a:r>
            <a:endParaRPr lang="ja-JP" altLang="en-US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F263081C-A114-A72F-09F3-3A372B2F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333B9F50-1A91-792D-FAA2-45BE7182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3E868064-D605-DE3F-0148-BE69585F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38F-3063-42CC-89F0-BFBAEC7FCD18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0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354055" y="192743"/>
            <a:ext cx="706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Introduce impurity of polarization </a:t>
            </a:r>
            <a:r>
              <a:rPr lang="ja-JP" altLang="en-US" sz="3600" dirty="0"/>
              <a:t>②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A0D6DD1-29BA-1A2D-CCB6-12609E74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3474" y="2278380"/>
            <a:ext cx="4973672" cy="392018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75CED57-210C-3FFA-4751-7AED94DAF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5" y="2396451"/>
            <a:ext cx="3420496" cy="305946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80A33C-09A6-A3D0-EF82-E37F840E0E71}"/>
              </a:ext>
            </a:extLst>
          </p:cNvPr>
          <p:cNvSpPr/>
          <p:nvPr/>
        </p:nvSpPr>
        <p:spPr>
          <a:xfrm>
            <a:off x="160020" y="2175471"/>
            <a:ext cx="3657600" cy="3657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8B1883-2AE9-3324-8AB3-2FC336038B23}"/>
              </a:ext>
            </a:extLst>
          </p:cNvPr>
          <p:cNvSpPr txBox="1"/>
          <p:nvPr/>
        </p:nvSpPr>
        <p:spPr>
          <a:xfrm>
            <a:off x="4572000" y="1097062"/>
            <a:ext cx="3677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ＭＳ Ｐゴシック"/>
                <a:cs typeface="Calibri" panose="020F0502020204030204"/>
              </a:rPr>
              <a:t>Parameters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w</a:t>
            </a:r>
            <a:r>
              <a:rPr lang="en-US" altLang="ja-JP" sz="1800" baseline="-25000" dirty="0">
                <a:ea typeface="ＭＳ Ｐゴシック"/>
                <a:cs typeface="Calibri" panose="020F0502020204030204"/>
              </a:rPr>
              <a:t>0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=100 um, P=20 </a:t>
            </a:r>
            <a:r>
              <a:rPr lang="en-US" altLang="ja-JP" sz="1800" dirty="0" err="1">
                <a:ea typeface="ＭＳ Ｐゴシック"/>
                <a:cs typeface="Calibri" panose="020F0502020204030204"/>
              </a:rPr>
              <a:t>nW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 for σ</a:t>
            </a:r>
            <a:r>
              <a:rPr lang="en-US" altLang="ja-JP" sz="1800" baseline="30000" dirty="0">
                <a:ea typeface="ＭＳ Ｐゴシック"/>
                <a:cs typeface="Calibri" panose="020F0502020204030204"/>
              </a:rPr>
              <a:t>±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,π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Initial state: (g1,g2) = (1/2,1/2)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5BFF35-5003-DD5A-42E9-1E6DBB85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04387C6-6DFD-D08D-56B8-83DF88FC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29DA3170-E2EE-E587-F241-CB3A1CA9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607C-3819-48C1-8246-D49C3FF2687F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02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380601" y="302703"/>
            <a:ext cx="600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Introduce differential light shift</a:t>
            </a:r>
            <a:endParaRPr lang="ja-JP" altLang="en-US" sz="3600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20D39448-A1B8-0920-7D64-5121E43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261" y="2290597"/>
            <a:ext cx="5069739" cy="39959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41E63C-3206-1AC5-3F94-1811E97C00AB}"/>
              </a:ext>
            </a:extLst>
          </p:cNvPr>
          <p:cNvSpPr txBox="1"/>
          <p:nvPr/>
        </p:nvSpPr>
        <p:spPr>
          <a:xfrm>
            <a:off x="6845236" y="2523482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0.988857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9B0FAF-51D8-7E3A-B764-5E72486A7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1" y="2290597"/>
            <a:ext cx="3362537" cy="35814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B16DF96-0C6F-8E33-7E73-C75DD8AAA52E}"/>
              </a:ext>
            </a:extLst>
          </p:cNvPr>
          <p:cNvSpPr/>
          <p:nvPr/>
        </p:nvSpPr>
        <p:spPr>
          <a:xfrm>
            <a:off x="160020" y="1927860"/>
            <a:ext cx="3703320" cy="424351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B3093D-743D-BE90-EEA3-9E0315A78837}"/>
              </a:ext>
            </a:extLst>
          </p:cNvPr>
          <p:cNvSpPr txBox="1"/>
          <p:nvPr/>
        </p:nvSpPr>
        <p:spPr>
          <a:xfrm>
            <a:off x="4572000" y="1158150"/>
            <a:ext cx="3677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ＭＳ Ｐゴシック"/>
                <a:cs typeface="Calibri" panose="020F0502020204030204"/>
              </a:rPr>
              <a:t>Parameters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w</a:t>
            </a:r>
            <a:r>
              <a:rPr lang="en-US" altLang="ja-JP" sz="1800" baseline="-25000" dirty="0">
                <a:ea typeface="ＭＳ Ｐゴシック"/>
                <a:cs typeface="Calibri" panose="020F0502020204030204"/>
              </a:rPr>
              <a:t>0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=100 um, P=20 </a:t>
            </a:r>
            <a:r>
              <a:rPr lang="en-US" altLang="ja-JP" sz="1800" dirty="0" err="1">
                <a:ea typeface="ＭＳ Ｐゴシック"/>
                <a:cs typeface="Calibri" panose="020F0502020204030204"/>
              </a:rPr>
              <a:t>nW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 for σ</a:t>
            </a:r>
            <a:r>
              <a:rPr lang="en-US" altLang="ja-JP" sz="1800" baseline="30000" dirty="0">
                <a:ea typeface="ＭＳ Ｐゴシック"/>
                <a:cs typeface="Calibri" panose="020F0502020204030204"/>
              </a:rPr>
              <a:t>±</a:t>
            </a:r>
            <a:r>
              <a:rPr lang="en-US" altLang="ja-JP" sz="1800" dirty="0">
                <a:ea typeface="ＭＳ Ｐゴシック"/>
                <a:cs typeface="Calibri" panose="020F0502020204030204"/>
              </a:rPr>
              <a:t>,π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>
                <a:ea typeface="ＭＳ Ｐゴシック"/>
                <a:cs typeface="Calibri" panose="020F0502020204030204"/>
              </a:rPr>
              <a:t>Initial state: (g1,g2) = (1/2,1/2)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98175A80-EEAC-98E4-204B-CB6EA724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7D71F0-DB02-13C5-E730-FBF07252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0D8EF9B1-D5BD-2B19-82AA-339FFAB7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BE1B-6D8C-46DA-8B66-4ED9512C9BF3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85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203725" y="111106"/>
            <a:ext cx="3635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Light shift</a:t>
            </a:r>
            <a:r>
              <a:rPr lang="ja-JP" altLang="en-US" sz="3600" dirty="0"/>
              <a:t> </a:t>
            </a:r>
            <a:r>
              <a:rPr lang="en-US" altLang="ja-JP" sz="3600" dirty="0"/>
              <a:t>vs.</a:t>
            </a:r>
          </a:p>
          <a:p>
            <a:r>
              <a:rPr lang="en-US" altLang="ja-JP" sz="3600" dirty="0"/>
              <a:t>Pumping fidelity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084055C-0B3A-DB52-9A6E-B69E0E78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701" y="3429000"/>
            <a:ext cx="3977395" cy="2933329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2E4BDF8-DB77-A717-8CB1-33C6F2172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426" y="505856"/>
            <a:ext cx="3810000" cy="2819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FD2DAA-37DB-40F4-1A68-24133DA8B481}"/>
              </a:ext>
            </a:extLst>
          </p:cNvPr>
          <p:cNvSpPr txBox="1"/>
          <p:nvPr/>
        </p:nvSpPr>
        <p:spPr>
          <a:xfrm>
            <a:off x="6328336" y="136524"/>
            <a:ext cx="165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Time = 500us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04B5BAA-8453-215C-4950-E3A01628C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" y="1991430"/>
            <a:ext cx="3269673" cy="3914908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B50BACB-E7C3-B68E-EB9D-EA6ABC72998F}"/>
              </a:ext>
            </a:extLst>
          </p:cNvPr>
          <p:cNvSpPr/>
          <p:nvPr/>
        </p:nvSpPr>
        <p:spPr>
          <a:xfrm>
            <a:off x="297179" y="1714500"/>
            <a:ext cx="3977395" cy="438349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44A5939D-3711-4936-9001-34F53EB0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90AF56C-1A6B-66DC-DE7D-150558E7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07E42609-B3F2-ADC9-7551-295CD473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442F-1F52-4DD9-8EAA-045A0C924E7B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11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F8C7F-6F33-786B-7087-C1947DC070FD}"/>
              </a:ext>
            </a:extLst>
          </p:cNvPr>
          <p:cNvSpPr txBox="1"/>
          <p:nvPr/>
        </p:nvSpPr>
        <p:spPr>
          <a:xfrm>
            <a:off x="233221" y="177473"/>
            <a:ext cx="422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Mathematica Code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037B22-3393-7419-6864-26B39A646A80}"/>
              </a:ext>
            </a:extLst>
          </p:cNvPr>
          <p:cNvSpPr txBox="1"/>
          <p:nvPr/>
        </p:nvSpPr>
        <p:spPr>
          <a:xfrm>
            <a:off x="966659" y="1076928"/>
            <a:ext cx="2755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Github</a:t>
            </a:r>
            <a:r>
              <a:rPr lang="en-US" altLang="ja-JP" sz="2800" dirty="0"/>
              <a:t> repository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5825A0-ED85-0352-7352-7D42CB3E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Optical Pumping Simulation, H.Ozawa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FC9DCA-E2E9-97E8-3A25-3D69BFBA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90C-1ECC-4CB1-A659-8F91D3BEE0A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05EB1E-EE57-0694-E802-EB20F685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1859-97CE-496A-93E7-E94627091530}" type="datetime1">
              <a:rPr kumimoji="1" lang="ja-JP" altLang="en-US" smtClean="0"/>
              <a:t>2023/11/29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43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276</TotalTime>
  <Words>271</Words>
  <Application>Microsoft Office PowerPoint</Application>
  <PresentationFormat>画面に合わせる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Hideki Ozawa</dc:creator>
  <cp:lastModifiedBy>Hideki Ozawa</cp:lastModifiedBy>
  <cp:revision>34</cp:revision>
  <dcterms:created xsi:type="dcterms:W3CDTF">2023-11-29T00:59:35Z</dcterms:created>
  <dcterms:modified xsi:type="dcterms:W3CDTF">2023-11-29T05:48:03Z</dcterms:modified>
</cp:coreProperties>
</file>