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5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84" y="1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F2A02-4C69-4939-83D2-84847015951C}" type="datetimeFigureOut">
              <a:rPr lang="pt-BR" smtClean="0"/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3BEDB-5316-49CE-AA92-CA805357EE90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F2A02-4C69-4939-83D2-84847015951C}" type="datetimeFigureOut">
              <a:rPr lang="pt-BR" smtClean="0"/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3BEDB-5316-49CE-AA92-CA805357EE90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F2A02-4C69-4939-83D2-84847015951C}" type="datetimeFigureOut">
              <a:rPr lang="pt-BR" smtClean="0"/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3BEDB-5316-49CE-AA92-CA805357EE90}" type="slidenum">
              <a:rPr lang="pt-BR" smtClean="0"/>
            </a:fld>
            <a:endParaRPr lang="pt-B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F2A02-4C69-4939-83D2-84847015951C}" type="datetimeFigureOut">
              <a:rPr lang="pt-BR" smtClean="0"/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3BEDB-5316-49CE-AA92-CA805357EE90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F2A02-4C69-4939-83D2-84847015951C}" type="datetimeFigureOut">
              <a:rPr lang="pt-BR" smtClean="0"/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3BEDB-5316-49CE-AA92-CA805357EE90}" type="slidenum">
              <a:rPr lang="pt-BR" smtClean="0"/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F2A02-4C69-4939-83D2-84847015951C}" type="datetimeFigureOut">
              <a:rPr lang="pt-BR" smtClean="0"/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3BEDB-5316-49CE-AA92-CA805357EE90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F2A02-4C69-4939-83D2-84847015951C}" type="datetimeFigureOut">
              <a:rPr lang="pt-BR" smtClean="0"/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3BEDB-5316-49CE-AA92-CA805357EE90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F2A02-4C69-4939-83D2-84847015951C}" type="datetimeFigureOut">
              <a:rPr lang="pt-BR" smtClean="0"/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3BEDB-5316-49CE-AA92-CA805357EE90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F2A02-4C69-4939-83D2-84847015951C}" type="datetimeFigureOut">
              <a:rPr lang="pt-BR" smtClean="0"/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3BEDB-5316-49CE-AA92-CA805357EE90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F2A02-4C69-4939-83D2-84847015951C}" type="datetimeFigureOut">
              <a:rPr lang="pt-BR" smtClean="0"/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3BEDB-5316-49CE-AA92-CA805357EE90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F2A02-4C69-4939-83D2-84847015951C}" type="datetimeFigureOut">
              <a:rPr lang="pt-BR" smtClean="0"/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3BEDB-5316-49CE-AA92-CA805357EE90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F2A02-4C69-4939-83D2-84847015951C}" type="datetimeFigureOut">
              <a:rPr lang="pt-BR" smtClean="0"/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3BEDB-5316-49CE-AA92-CA805357EE90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F2A02-4C69-4939-83D2-84847015951C}" type="datetimeFigureOut">
              <a:rPr lang="pt-BR" smtClean="0"/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3BEDB-5316-49CE-AA92-CA805357EE90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F2A02-4C69-4939-83D2-84847015951C}" type="datetimeFigureOut">
              <a:rPr lang="pt-BR" smtClean="0"/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3BEDB-5316-49CE-AA92-CA805357EE90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F2A02-4C69-4939-83D2-84847015951C}" type="datetimeFigureOut">
              <a:rPr lang="pt-BR" smtClean="0"/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3BEDB-5316-49CE-AA92-CA805357EE90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F2A02-4C69-4939-83D2-84847015951C}" type="datetimeFigureOut">
              <a:rPr lang="pt-BR" smtClean="0"/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3BEDB-5316-49CE-AA92-CA805357EE90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2F2A02-4C69-4939-83D2-84847015951C}" type="datetimeFigureOut">
              <a:rPr lang="pt-BR" smtClean="0"/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4E3BEDB-5316-49CE-AA92-CA805357EE90}" type="slidenum">
              <a:rPr lang="pt-BR" smtClean="0"/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www.dca.fee.unicamp.br/cursos/PooJava/classes/conceito.html" TargetMode="Externa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hyperlink" Target="https://pt.wikipedia.org/wiki/Programa%C3%A7%C3%A3o_estruturada" TargetMode="External"/><Relationship Id="rId2" Type="http://schemas.openxmlformats.org/officeDocument/2006/relationships/hyperlink" Target="https://pt.wikipedia.org/wiki/Sub-rotina" TargetMode="External"/><Relationship Id="rId1" Type="http://schemas.openxmlformats.org/officeDocument/2006/relationships/hyperlink" Target="https://pt.wikipedia.org/wiki/Classe_(programa%C3%A7%C3%A3o)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www.oracle.com/br/database/what-is-database/#WhatIsDBMS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Linguagem de </a:t>
            </a:r>
            <a:r>
              <a:rPr lang="pt-BR" dirty="0" err="1"/>
              <a:t>Programacao</a:t>
            </a:r>
            <a:r>
              <a:rPr lang="en-US" dirty="0"/>
              <a:t> C#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0" y="2033885"/>
            <a:ext cx="2387600" cy="23876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RPA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pt-BR" sz="1800" dirty="0">
                <a:latin typeface="Trebuchet MS" panose="020B0603020202020204" charset="0"/>
                <a:cs typeface="Trebuchet MS" panose="020B0603020202020204" charset="0"/>
              </a:rPr>
              <a:t>Robotic Process Automation (RPA) é uma tecnologia que utiliza robôs de software para a realização de tarefas rotineiras e repetitivas, de maneira automatizada. Uma parte das ofertas de automação do mercado se baseiam em robôs simples, porém a IBM desenvolve automação inteligente, robôs com capacidade de receber insights de inteligência artificial.</a:t>
            </a:r>
            <a:endParaRPr lang="pt-BR" sz="1800" dirty="0">
              <a:latin typeface="Trebuchet MS" panose="020B0603020202020204" charset="0"/>
              <a:cs typeface="Trebuchet MS" panose="020B0603020202020204" charset="0"/>
            </a:endParaRPr>
          </a:p>
          <a:p>
            <a:pPr marL="3657600" lvl="8" indent="0" algn="l">
              <a:buNone/>
            </a:pPr>
            <a:r>
              <a:rPr lang="en-US" altLang="pt-BR" sz="1800" dirty="0">
                <a:latin typeface="Trebuchet MS" panose="020B0603020202020204" charset="0"/>
                <a:cs typeface="Trebuchet MS" panose="020B0603020202020204" charset="0"/>
              </a:rPr>
              <a:t>		https://www.ibm.com/</a:t>
            </a:r>
            <a:endParaRPr lang="en-US" altLang="pt-BR" sz="1800" dirty="0">
              <a:latin typeface="Trebuchet MS" panose="020B0603020202020204" charset="0"/>
              <a:cs typeface="Trebuchet MS" panose="020B06030202020202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Sumario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r>
              <a:rPr lang="pt-BR" dirty="0"/>
              <a:t>Classe -&gt; Objetos -&gt; Métodos</a:t>
            </a:r>
            <a:endParaRPr lang="pt-BR" dirty="0"/>
          </a:p>
          <a:p>
            <a:r>
              <a:rPr lang="pt-BR" dirty="0"/>
              <a:t>Banco de Dados</a:t>
            </a:r>
            <a:endParaRPr lang="pt-BR" dirty="0"/>
          </a:p>
          <a:p>
            <a:r>
              <a:rPr lang="pt-BR" dirty="0"/>
              <a:t>APIs</a:t>
            </a:r>
            <a:endParaRPr lang="pt-BR" dirty="0"/>
          </a:p>
          <a:p>
            <a:r>
              <a:rPr lang="en-US" altLang="pt-BR" dirty="0"/>
              <a:t>Planilhas</a:t>
            </a:r>
            <a:endParaRPr lang="pt-BR" dirty="0"/>
          </a:p>
          <a:p>
            <a:r>
              <a:rPr lang="pt-BR" dirty="0"/>
              <a:t>RPA</a:t>
            </a:r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pt-BR" b="0" i="0" dirty="0">
                <a:solidFill>
                  <a:srgbClr val="253A44"/>
                </a:solidFill>
                <a:effectLst/>
                <a:latin typeface="Trebuchet MS" panose="020B0603020202020204" charset="0"/>
                <a:cs typeface="Trebuchet MS" panose="020B0603020202020204" charset="0"/>
              </a:rPr>
              <a:t>Uma classe é uma forma de definir um tipo de dado em uma </a:t>
            </a:r>
            <a:r>
              <a:rPr lang="pt-BR" b="1" i="0" dirty="0">
                <a:solidFill>
                  <a:srgbClr val="253A44"/>
                </a:solidFill>
                <a:effectLst/>
                <a:latin typeface="Trebuchet MS" panose="020B0603020202020204" charset="0"/>
                <a:cs typeface="Trebuchet MS" panose="020B0603020202020204" charset="0"/>
              </a:rPr>
              <a:t>linguagem orientada a objeto</a:t>
            </a:r>
            <a:r>
              <a:rPr lang="pt-BR" b="0" i="0" dirty="0">
                <a:solidFill>
                  <a:srgbClr val="253A44"/>
                </a:solidFill>
                <a:effectLst/>
                <a:latin typeface="Trebuchet MS" panose="020B0603020202020204" charset="0"/>
                <a:cs typeface="Trebuchet MS" panose="020B0603020202020204" charset="0"/>
              </a:rPr>
              <a:t>. Ela é formada por dados e comportamentos.</a:t>
            </a:r>
            <a:endParaRPr lang="pt-BR" b="0" i="0" dirty="0">
              <a:solidFill>
                <a:srgbClr val="253A44"/>
              </a:solidFill>
              <a:effectLst/>
              <a:latin typeface="Trebuchet MS" panose="020B0603020202020204" charset="0"/>
              <a:cs typeface="Trebuchet MS" panose="020B0603020202020204" charset="0"/>
            </a:endParaRPr>
          </a:p>
          <a:p>
            <a:pPr algn="l"/>
            <a:r>
              <a:rPr lang="pt-BR" b="0" i="0" dirty="0">
                <a:solidFill>
                  <a:srgbClr val="253A44"/>
                </a:solidFill>
                <a:effectLst/>
                <a:latin typeface="Trebuchet MS" panose="020B0603020202020204" charset="0"/>
                <a:cs typeface="Trebuchet MS" panose="020B0603020202020204" charset="0"/>
              </a:rPr>
              <a:t>Para definir os dados são utilizados os atributos, e para definir o comportamento são utilizados métodos. Depois que uma classe é definida podem ser criados diferentes objetos que utilizam a classe.</a:t>
            </a:r>
            <a:endParaRPr lang="pt-BR" b="0" i="0" dirty="0">
              <a:solidFill>
                <a:srgbClr val="253A44"/>
              </a:solidFill>
              <a:effectLst/>
              <a:latin typeface="Trebuchet MS" panose="020B0603020202020204" charset="0"/>
              <a:cs typeface="Trebuchet MS" panose="020B0603020202020204" charset="0"/>
            </a:endParaRPr>
          </a:p>
          <a:p>
            <a:pPr marL="3657600" lvl="8" indent="0">
              <a:buNone/>
            </a:pPr>
            <a:r>
              <a:rPr lang="pt-BR" dirty="0">
                <a:latin typeface="Trebuchet MS" panose="020B0603020202020204" charset="0"/>
                <a:cs typeface="Trebuchet MS" panose="020B0603020202020204" charset="0"/>
              </a:rPr>
              <a:t>	                                    https://www.devmedia.com.br/</a:t>
            </a:r>
            <a:endParaRPr lang="pt-BR" dirty="0">
              <a:latin typeface="Trebuchet MS" panose="020B0603020202020204" charset="0"/>
              <a:cs typeface="Trebuchet MS" panose="020B06030202020202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pt-BR" b="0" i="0" dirty="0">
                <a:solidFill>
                  <a:srgbClr val="000000"/>
                </a:solidFill>
                <a:effectLst/>
                <a:latin typeface="Trebuchet MS" panose="020B0603020202020204" charset="0"/>
                <a:cs typeface="Trebuchet MS" panose="020B0603020202020204" charset="0"/>
              </a:rPr>
              <a:t>Um </a:t>
            </a:r>
            <a:r>
              <a:rPr lang="pt-BR" b="1" i="0" dirty="0">
                <a:solidFill>
                  <a:srgbClr val="000000"/>
                </a:solidFill>
                <a:effectLst/>
                <a:latin typeface="Trebuchet MS" panose="020B0603020202020204" charset="0"/>
                <a:cs typeface="Trebuchet MS" panose="020B0603020202020204" charset="0"/>
              </a:rPr>
              <a:t>objeto</a:t>
            </a:r>
            <a:r>
              <a:rPr lang="pt-BR" b="0" i="0" dirty="0">
                <a:solidFill>
                  <a:srgbClr val="000000"/>
                </a:solidFill>
                <a:effectLst/>
                <a:latin typeface="Trebuchet MS" panose="020B0603020202020204" charset="0"/>
                <a:cs typeface="Trebuchet MS" panose="020B0603020202020204" charset="0"/>
              </a:rPr>
              <a:t> é um elemento computacional que representa, no domínio da solução, alguma entidade (abstrata ou concreta) do domínio de interesse do problema sob análise. Objetos similares são agrupados em </a:t>
            </a:r>
            <a:r>
              <a:rPr lang="pt-BR" b="0" i="0" u="none" strike="noStrike" dirty="0">
                <a:solidFill>
                  <a:srgbClr val="0000FF"/>
                </a:solidFill>
                <a:effectLst/>
                <a:latin typeface="Trebuchet MS" panose="020B0603020202020204" charset="0"/>
                <a:cs typeface="Trebuchet MS" panose="020B0603020202020204" charset="0"/>
                <a:hlinkClick r:id="rId1"/>
              </a:rPr>
              <a:t>classes</a:t>
            </a:r>
            <a:r>
              <a:rPr lang="pt-BR" b="0" i="0" dirty="0">
                <a:solidFill>
                  <a:srgbClr val="000000"/>
                </a:solidFill>
                <a:effectLst/>
                <a:latin typeface="Trebuchet MS" panose="020B0603020202020204" charset="0"/>
                <a:cs typeface="Trebuchet MS" panose="020B0603020202020204" charset="0"/>
              </a:rPr>
              <a:t>.</a:t>
            </a:r>
            <a:r>
              <a:rPr lang="pt-BR" dirty="0">
                <a:latin typeface="Trebuchet MS" panose="020B0603020202020204" charset="0"/>
                <a:cs typeface="Trebuchet MS" panose="020B0603020202020204" charset="0"/>
              </a:rPr>
              <a:t>	                                    												www.dca.fee.unicamp.br</a:t>
            </a:r>
            <a:endParaRPr lang="pt-BR" dirty="0">
              <a:latin typeface="Trebuchet MS" panose="020B0603020202020204" charset="0"/>
              <a:cs typeface="Trebuchet MS" panose="020B06030202020202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Metodo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pt-BR" b="0" i="0" dirty="0">
                <a:solidFill>
                  <a:srgbClr val="202122"/>
                </a:solidFill>
                <a:effectLst/>
                <a:latin typeface="Trebuchet MS" panose="020B0603020202020204" charset="0"/>
                <a:cs typeface="Trebuchet MS" panose="020B0603020202020204" charset="0"/>
              </a:rPr>
              <a:t>Os métodos determinam o comportamento dos objetos de uma </a:t>
            </a:r>
            <a:r>
              <a:rPr lang="pt-BR" b="0" i="0" u="none" strike="noStrike" dirty="0">
                <a:solidFill>
                  <a:srgbClr val="3366CC"/>
                </a:solidFill>
                <a:effectLst/>
                <a:latin typeface="Trebuchet MS" panose="020B0603020202020204" charset="0"/>
                <a:cs typeface="Trebuchet MS" panose="020B0603020202020204" charset="0"/>
                <a:hlinkClick r:id="rId1" tooltip="Classe (programação)"/>
              </a:rPr>
              <a:t>classe</a:t>
            </a:r>
            <a:r>
              <a:rPr lang="pt-BR" b="0" i="0" dirty="0">
                <a:solidFill>
                  <a:srgbClr val="202122"/>
                </a:solidFill>
                <a:effectLst/>
                <a:latin typeface="Trebuchet MS" panose="020B0603020202020204" charset="0"/>
                <a:cs typeface="Trebuchet MS" panose="020B0603020202020204" charset="0"/>
              </a:rPr>
              <a:t> e são análogos às </a:t>
            </a:r>
            <a:r>
              <a:rPr lang="pt-BR" b="0" i="0" u="none" strike="noStrike" dirty="0">
                <a:solidFill>
                  <a:srgbClr val="3366CC"/>
                </a:solidFill>
                <a:effectLst/>
                <a:latin typeface="Trebuchet MS" panose="020B0603020202020204" charset="0"/>
                <a:cs typeface="Trebuchet MS" panose="020B0603020202020204" charset="0"/>
                <a:hlinkClick r:id="rId2" tooltip="Sub-rotina"/>
              </a:rPr>
              <a:t>funções</a:t>
            </a:r>
            <a:r>
              <a:rPr lang="pt-BR" b="0" i="0" dirty="0">
                <a:solidFill>
                  <a:srgbClr val="202122"/>
                </a:solidFill>
                <a:effectLst/>
                <a:latin typeface="Trebuchet MS" panose="020B0603020202020204" charset="0"/>
                <a:cs typeface="Trebuchet MS" panose="020B0603020202020204" charset="0"/>
              </a:rPr>
              <a:t> ou procedimentos da </a:t>
            </a:r>
            <a:r>
              <a:rPr lang="pt-BR" b="0" i="0" u="none" strike="noStrike" dirty="0">
                <a:solidFill>
                  <a:srgbClr val="3366CC"/>
                </a:solidFill>
                <a:effectLst/>
                <a:latin typeface="Trebuchet MS" panose="020B0603020202020204" charset="0"/>
                <a:cs typeface="Trebuchet MS" panose="020B0603020202020204" charset="0"/>
                <a:hlinkClick r:id="rId3" tooltip="Programação estruturada"/>
              </a:rPr>
              <a:t>programação estruturada</a:t>
            </a:r>
            <a:r>
              <a:rPr lang="pt-BR" b="0" i="0" dirty="0">
                <a:solidFill>
                  <a:srgbClr val="202122"/>
                </a:solidFill>
                <a:effectLst/>
                <a:latin typeface="Trebuchet MS" panose="020B0603020202020204" charset="0"/>
                <a:cs typeface="Trebuchet MS" panose="020B0603020202020204" charset="0"/>
              </a:rPr>
              <a:t>. O envio de mensagens (chamada de métodos) pode alterar o estado de um objeto.</a:t>
            </a:r>
            <a:r>
              <a:rPr lang="pt-BR" dirty="0">
                <a:latin typeface="Trebuchet MS" panose="020B0603020202020204" charset="0"/>
                <a:cs typeface="Trebuchet MS" panose="020B0603020202020204" charset="0"/>
              </a:rPr>
              <a:t>	                                    												https://pt.wikipedia.org/</a:t>
            </a:r>
            <a:endParaRPr lang="pt-BR" dirty="0">
              <a:latin typeface="Trebuchet MS" panose="020B0603020202020204" charset="0"/>
              <a:cs typeface="Trebuchet MS" panose="020B06030202020202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Metodo</a:t>
            </a:r>
            <a:r>
              <a:rPr lang="pt-BR" dirty="0"/>
              <a:t> </a:t>
            </a:r>
            <a:r>
              <a:rPr lang="pt-BR" dirty="0" err="1"/>
              <a:t>Estatico</a:t>
            </a:r>
            <a:r>
              <a:rPr lang="pt-BR" dirty="0"/>
              <a:t> e Não </a:t>
            </a:r>
            <a:r>
              <a:rPr lang="pt-BR" dirty="0" err="1"/>
              <a:t>Estatico</a:t>
            </a:r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246034" y="1494168"/>
          <a:ext cx="9459268" cy="4754232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1274016"/>
                <a:gridCol w="3777145"/>
                <a:gridCol w="4408107"/>
              </a:tblGrid>
              <a:tr h="175874">
                <a:tc>
                  <a:txBody>
                    <a:bodyPr/>
                    <a:lstStyle/>
                    <a:p>
                      <a:pPr algn="ctr"/>
                      <a:r>
                        <a:rPr lang="pt-BR" sz="1800" b="1" cap="all" dirty="0">
                          <a:effectLst/>
                          <a:latin typeface="Trebuchet MS" panose="020B0603020202020204" charset="0"/>
                          <a:cs typeface="Trebuchet MS" panose="020B0603020202020204" charset="0"/>
                        </a:rPr>
                        <a:t>PONTOS</a:t>
                      </a:r>
                      <a:endParaRPr lang="pt-BR" sz="1800" b="1" cap="all" dirty="0">
                        <a:effectLst/>
                        <a:latin typeface="Trebuchet MS" panose="020B0603020202020204" charset="0"/>
                        <a:cs typeface="Trebuchet MS" panose="020B0603020202020204" charset="0"/>
                      </a:endParaRPr>
                    </a:p>
                  </a:txBody>
                  <a:tcPr marL="22698" marR="22698" marT="11349" marB="11349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cap="all" dirty="0">
                          <a:effectLst/>
                          <a:latin typeface="Trebuchet MS" panose="020B0603020202020204" charset="0"/>
                          <a:cs typeface="Trebuchet MS" panose="020B0603020202020204" charset="0"/>
                        </a:rPr>
                        <a:t>MÉTODO ESTÁTICO</a:t>
                      </a:r>
                      <a:endParaRPr lang="pt-BR" sz="1800" b="1" cap="all" dirty="0">
                        <a:effectLst/>
                        <a:latin typeface="Trebuchet MS" panose="020B0603020202020204" charset="0"/>
                        <a:cs typeface="Trebuchet MS" panose="020B0603020202020204" charset="0"/>
                      </a:endParaRPr>
                    </a:p>
                  </a:txBody>
                  <a:tcPr marL="22698" marR="22698" marT="11349" marB="11349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cap="all" dirty="0">
                          <a:effectLst/>
                          <a:latin typeface="Trebuchet MS" panose="020B0603020202020204" charset="0"/>
                          <a:cs typeface="Trebuchet MS" panose="020B0603020202020204" charset="0"/>
                        </a:rPr>
                        <a:t>MÉTODO NÃO ESTÁTICO</a:t>
                      </a:r>
                      <a:endParaRPr lang="pt-BR" sz="1800" b="1" cap="all" dirty="0">
                        <a:effectLst/>
                        <a:latin typeface="Trebuchet MS" panose="020B0603020202020204" charset="0"/>
                        <a:cs typeface="Trebuchet MS" panose="020B0603020202020204" charset="0"/>
                      </a:endParaRPr>
                    </a:p>
                  </a:txBody>
                  <a:tcPr marL="22698" marR="22698" marT="11349" marB="11349" anchor="ctr">
                    <a:solidFill>
                      <a:schemeClr val="accent2"/>
                    </a:solidFill>
                  </a:tcPr>
                </a:tc>
              </a:tr>
              <a:tr h="1155744">
                <a:tc>
                  <a:txBody>
                    <a:bodyPr/>
                    <a:lstStyle/>
                    <a:p>
                      <a:pPr algn="l"/>
                      <a:r>
                        <a:rPr lang="pt-BR" sz="1600" b="1" u="sng" dirty="0">
                          <a:effectLst/>
                          <a:latin typeface="Trebuchet MS" panose="020B0603020202020204" charset="0"/>
                          <a:cs typeface="Trebuchet MS" panose="020B0603020202020204" charset="0"/>
                        </a:rPr>
                        <a:t>Definição</a:t>
                      </a:r>
                      <a:endParaRPr lang="pt-BR" sz="1600" b="1" u="sng" dirty="0">
                        <a:effectLst/>
                        <a:latin typeface="Trebuchet MS" panose="020B0603020202020204" charset="0"/>
                        <a:cs typeface="Trebuchet MS" panose="020B0603020202020204" charset="0"/>
                      </a:endParaRPr>
                    </a:p>
                  </a:txBody>
                  <a:tcPr marL="22698" marR="22698" marT="11349" marB="1134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600" b="0" dirty="0">
                          <a:effectLst/>
                          <a:latin typeface="Trebuchet MS" panose="020B0603020202020204" charset="0"/>
                          <a:cs typeface="Trebuchet MS" panose="020B0603020202020204" charset="0"/>
                        </a:rPr>
                        <a:t>Um </a:t>
                      </a:r>
                      <a:r>
                        <a:rPr lang="pt-BR" sz="1600" b="1" dirty="0">
                          <a:effectLst/>
                          <a:latin typeface="Trebuchet MS" panose="020B0603020202020204" charset="0"/>
                          <a:cs typeface="Trebuchet MS" panose="020B0603020202020204" charset="0"/>
                        </a:rPr>
                        <a:t>método estático</a:t>
                      </a:r>
                      <a:r>
                        <a:rPr lang="pt-BR" sz="1600" b="0" dirty="0">
                          <a:effectLst/>
                          <a:latin typeface="Trebuchet MS" panose="020B0603020202020204" charset="0"/>
                          <a:cs typeface="Trebuchet MS" panose="020B0603020202020204" charset="0"/>
                        </a:rPr>
                        <a:t> é um método que pertence a uma classe, mas não pertence a uma instância dessa classe e esse método pode ser chamado sem a instância ou objeto dessa classe.</a:t>
                      </a:r>
                      <a:endParaRPr lang="pt-BR" sz="1600" b="0" dirty="0">
                        <a:effectLst/>
                        <a:latin typeface="Trebuchet MS" panose="020B0603020202020204" charset="0"/>
                        <a:cs typeface="Trebuchet MS" panose="020B0603020202020204" charset="0"/>
                      </a:endParaRPr>
                    </a:p>
                  </a:txBody>
                  <a:tcPr marL="22698" marR="22698" marT="11349" marB="1134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600" b="0" dirty="0">
                          <a:effectLst/>
                          <a:latin typeface="Trebuchet MS" panose="020B0603020202020204" charset="0"/>
                          <a:cs typeface="Trebuchet MS" panose="020B0603020202020204" charset="0"/>
                        </a:rPr>
                        <a:t>Todos os métodos em são padronizados para método não </a:t>
                      </a:r>
                      <a:r>
                        <a:rPr lang="pt-BR" sz="1600" b="1" dirty="0">
                          <a:effectLst/>
                          <a:latin typeface="Trebuchet MS" panose="020B0603020202020204" charset="0"/>
                          <a:cs typeface="Trebuchet MS" panose="020B0603020202020204" charset="0"/>
                        </a:rPr>
                        <a:t>estático</a:t>
                      </a:r>
                      <a:r>
                        <a:rPr lang="pt-BR" sz="1600" b="0" dirty="0">
                          <a:effectLst/>
                          <a:latin typeface="Trebuchet MS" panose="020B0603020202020204" charset="0"/>
                          <a:cs typeface="Trebuchet MS" panose="020B0603020202020204" charset="0"/>
                        </a:rPr>
                        <a:t> sem palavra-chave </a:t>
                      </a:r>
                      <a:r>
                        <a:rPr lang="pt-BR" sz="1600" b="1" dirty="0">
                          <a:effectLst/>
                          <a:latin typeface="Trebuchet MS" panose="020B0603020202020204" charset="0"/>
                          <a:cs typeface="Trebuchet MS" panose="020B0603020202020204" charset="0"/>
                        </a:rPr>
                        <a:t>estática</a:t>
                      </a:r>
                      <a:r>
                        <a:rPr lang="pt-BR" sz="1600" b="0" dirty="0">
                          <a:effectLst/>
                          <a:latin typeface="Trebuchet MS" panose="020B0603020202020204" charset="0"/>
                          <a:cs typeface="Trebuchet MS" panose="020B0603020202020204" charset="0"/>
                        </a:rPr>
                        <a:t> precedendo-o. métodos </a:t>
                      </a:r>
                      <a:r>
                        <a:rPr lang="pt-BR" sz="1600" b="1" dirty="0">
                          <a:effectLst/>
                          <a:latin typeface="Trebuchet MS" panose="020B0603020202020204" charset="0"/>
                          <a:cs typeface="Trebuchet MS" panose="020B0603020202020204" charset="0"/>
                        </a:rPr>
                        <a:t>não estáticos</a:t>
                      </a:r>
                      <a:r>
                        <a:rPr lang="pt-BR" sz="1600" b="0" dirty="0">
                          <a:effectLst/>
                          <a:latin typeface="Trebuchet MS" panose="020B0603020202020204" charset="0"/>
                          <a:cs typeface="Trebuchet MS" panose="020B0603020202020204" charset="0"/>
                        </a:rPr>
                        <a:t> podem acessar qualquer método </a:t>
                      </a:r>
                      <a:r>
                        <a:rPr lang="pt-BR" sz="1600" b="1" dirty="0">
                          <a:effectLst/>
                          <a:latin typeface="Trebuchet MS" panose="020B0603020202020204" charset="0"/>
                          <a:cs typeface="Trebuchet MS" panose="020B0603020202020204" charset="0"/>
                        </a:rPr>
                        <a:t>estático</a:t>
                      </a:r>
                      <a:r>
                        <a:rPr lang="pt-BR" sz="1600" b="0" dirty="0">
                          <a:effectLst/>
                          <a:latin typeface="Trebuchet MS" panose="020B0603020202020204" charset="0"/>
                          <a:cs typeface="Trebuchet MS" panose="020B0603020202020204" charset="0"/>
                        </a:rPr>
                        <a:t> e variável </a:t>
                      </a:r>
                      <a:r>
                        <a:rPr lang="pt-BR" sz="1600" b="1" dirty="0">
                          <a:effectLst/>
                          <a:latin typeface="Trebuchet MS" panose="020B0603020202020204" charset="0"/>
                          <a:cs typeface="Trebuchet MS" panose="020B0603020202020204" charset="0"/>
                        </a:rPr>
                        <a:t>estática</a:t>
                      </a:r>
                      <a:r>
                        <a:rPr lang="pt-BR" sz="1600" b="0" dirty="0">
                          <a:effectLst/>
                          <a:latin typeface="Trebuchet MS" panose="020B0603020202020204" charset="0"/>
                          <a:cs typeface="Trebuchet MS" panose="020B0603020202020204" charset="0"/>
                        </a:rPr>
                        <a:t> também, sem usar o objeto da classe.</a:t>
                      </a:r>
                      <a:endParaRPr lang="pt-BR" sz="1600" b="0" dirty="0">
                        <a:effectLst/>
                        <a:latin typeface="Trebuchet MS" panose="020B0603020202020204" charset="0"/>
                        <a:cs typeface="Trebuchet MS" panose="020B0603020202020204" charset="0"/>
                      </a:endParaRPr>
                    </a:p>
                  </a:txBody>
                  <a:tcPr marL="22698" marR="22698" marT="11349" marB="11349" anchor="ctr"/>
                </a:tc>
              </a:tr>
              <a:tr h="929620">
                <a:tc>
                  <a:txBody>
                    <a:bodyPr/>
                    <a:lstStyle/>
                    <a:p>
                      <a:pPr algn="l"/>
                      <a:r>
                        <a:rPr lang="pt-BR" sz="1600" b="1" u="sng" dirty="0">
                          <a:effectLst/>
                          <a:latin typeface="Trebuchet MS" panose="020B0603020202020204" charset="0"/>
                          <a:cs typeface="Trebuchet MS" panose="020B0603020202020204" charset="0"/>
                        </a:rPr>
                        <a:t>Acessando membros e métodos</a:t>
                      </a:r>
                      <a:endParaRPr lang="pt-BR" sz="1600" b="1" u="sng" dirty="0">
                        <a:effectLst/>
                        <a:latin typeface="Trebuchet MS" panose="020B0603020202020204" charset="0"/>
                        <a:cs typeface="Trebuchet MS" panose="020B0603020202020204" charset="0"/>
                      </a:endParaRPr>
                    </a:p>
                  </a:txBody>
                  <a:tcPr marL="22698" marR="22698" marT="11349" marB="1134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600" b="0" dirty="0">
                          <a:effectLst/>
                          <a:latin typeface="Trebuchet MS" panose="020B0603020202020204" charset="0"/>
                          <a:cs typeface="Trebuchet MS" panose="020B0603020202020204" charset="0"/>
                        </a:rPr>
                        <a:t>No método </a:t>
                      </a:r>
                      <a:r>
                        <a:rPr lang="pt-BR" sz="1600" b="1" dirty="0">
                          <a:effectLst/>
                          <a:latin typeface="Trebuchet MS" panose="020B0603020202020204" charset="0"/>
                          <a:cs typeface="Trebuchet MS" panose="020B0603020202020204" charset="0"/>
                        </a:rPr>
                        <a:t>estático</a:t>
                      </a:r>
                      <a:r>
                        <a:rPr lang="pt-BR" sz="1600" b="0" dirty="0">
                          <a:effectLst/>
                          <a:latin typeface="Trebuchet MS" panose="020B0603020202020204" charset="0"/>
                          <a:cs typeface="Trebuchet MS" panose="020B0603020202020204" charset="0"/>
                        </a:rPr>
                        <a:t> , o método só pode acessar membros de dados estáticos e métodos estáticos de outra classe ou mesma classe, mas não pode acessar métodos e variáveis ​​não estáticos.</a:t>
                      </a:r>
                      <a:endParaRPr lang="pt-BR" sz="1600" b="0" dirty="0">
                        <a:effectLst/>
                        <a:latin typeface="Trebuchet MS" panose="020B0603020202020204" charset="0"/>
                        <a:cs typeface="Trebuchet MS" panose="020B0603020202020204" charset="0"/>
                      </a:endParaRPr>
                    </a:p>
                  </a:txBody>
                  <a:tcPr marL="22698" marR="22698" marT="11349" marB="1134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600" b="0" dirty="0">
                          <a:effectLst/>
                          <a:latin typeface="Trebuchet MS" panose="020B0603020202020204" charset="0"/>
                          <a:cs typeface="Trebuchet MS" panose="020B0603020202020204" charset="0"/>
                        </a:rPr>
                        <a:t>No método </a:t>
                      </a:r>
                      <a:r>
                        <a:rPr lang="pt-BR" sz="1600" b="1" dirty="0">
                          <a:effectLst/>
                          <a:latin typeface="Trebuchet MS" panose="020B0603020202020204" charset="0"/>
                          <a:cs typeface="Trebuchet MS" panose="020B0603020202020204" charset="0"/>
                        </a:rPr>
                        <a:t>não estático</a:t>
                      </a:r>
                      <a:r>
                        <a:rPr lang="pt-BR" sz="1600" b="0" dirty="0">
                          <a:effectLst/>
                          <a:latin typeface="Trebuchet MS" panose="020B0603020202020204" charset="0"/>
                          <a:cs typeface="Trebuchet MS" panose="020B0603020202020204" charset="0"/>
                        </a:rPr>
                        <a:t> , o método pode acessar membros de dados estáticos e métodos estáticos, bem como membros não estáticos e método de outra classe ou mesma classe. </a:t>
                      </a:r>
                      <a:br>
                        <a:rPr lang="pt-BR" sz="1600" b="0" dirty="0">
                          <a:effectLst/>
                          <a:latin typeface="Trebuchet MS" panose="020B0603020202020204" charset="0"/>
                          <a:cs typeface="Trebuchet MS" panose="020B0603020202020204" charset="0"/>
                        </a:rPr>
                      </a:br>
                      <a:r>
                        <a:rPr lang="pt-BR" sz="1600" b="0" dirty="0">
                          <a:effectLst/>
                          <a:latin typeface="Trebuchet MS" panose="020B0603020202020204" charset="0"/>
                          <a:cs typeface="Trebuchet MS" panose="020B0603020202020204" charset="0"/>
                        </a:rPr>
                        <a:t> </a:t>
                      </a:r>
                      <a:endParaRPr lang="pt-BR" sz="1600" b="0" dirty="0">
                        <a:effectLst/>
                        <a:latin typeface="Trebuchet MS" panose="020B0603020202020204" charset="0"/>
                        <a:cs typeface="Trebuchet MS" panose="020B0603020202020204" charset="0"/>
                      </a:endParaRPr>
                    </a:p>
                  </a:txBody>
                  <a:tcPr marL="22698" marR="22698" marT="11349" marB="11349" anchor="ctr"/>
                </a:tc>
              </a:tr>
              <a:tr h="1155744">
                <a:tc>
                  <a:txBody>
                    <a:bodyPr/>
                    <a:lstStyle/>
                    <a:p>
                      <a:pPr algn="l"/>
                      <a:r>
                        <a:rPr lang="pt-BR" sz="1600" b="1" u="sng" dirty="0">
                          <a:effectLst/>
                          <a:latin typeface="Trebuchet MS" panose="020B0603020202020204" charset="0"/>
                          <a:cs typeface="Trebuchet MS" panose="020B0603020202020204" charset="0"/>
                        </a:rPr>
                        <a:t>Alocação de memória</a:t>
                      </a:r>
                      <a:endParaRPr lang="pt-BR" sz="1600" b="1" u="sng" dirty="0">
                        <a:effectLst/>
                        <a:latin typeface="Trebuchet MS" panose="020B0603020202020204" charset="0"/>
                        <a:cs typeface="Trebuchet MS" panose="020B0603020202020204" charset="0"/>
                      </a:endParaRPr>
                    </a:p>
                  </a:txBody>
                  <a:tcPr marL="22698" marR="22698" marT="11349" marB="1134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600" b="0" dirty="0">
                          <a:effectLst/>
                          <a:latin typeface="Trebuchet MS" panose="020B0603020202020204" charset="0"/>
                          <a:cs typeface="Trebuchet MS" panose="020B0603020202020204" charset="0"/>
                        </a:rPr>
                        <a:t>No método </a:t>
                      </a:r>
                      <a:r>
                        <a:rPr lang="pt-BR" sz="1600" b="1" dirty="0">
                          <a:effectLst/>
                          <a:latin typeface="Trebuchet MS" panose="020B0603020202020204" charset="0"/>
                          <a:cs typeface="Trebuchet MS" panose="020B0603020202020204" charset="0"/>
                        </a:rPr>
                        <a:t>estático</a:t>
                      </a:r>
                      <a:r>
                        <a:rPr lang="pt-BR" sz="1600" b="0" dirty="0">
                          <a:effectLst/>
                          <a:latin typeface="Trebuchet MS" panose="020B0603020202020204" charset="0"/>
                          <a:cs typeface="Trebuchet MS" panose="020B0603020202020204" charset="0"/>
                        </a:rPr>
                        <a:t> , menos memória é usada para execução porque a alocação de memória acontece apenas uma vez, porque a palavra-chave </a:t>
                      </a:r>
                      <a:r>
                        <a:rPr lang="pt-BR" sz="1600" b="0" dirty="0" err="1">
                          <a:effectLst/>
                          <a:latin typeface="Trebuchet MS" panose="020B0603020202020204" charset="0"/>
                          <a:cs typeface="Trebuchet MS" panose="020B0603020202020204" charset="0"/>
                        </a:rPr>
                        <a:t>static</a:t>
                      </a:r>
                      <a:r>
                        <a:rPr lang="pt-BR" sz="1600" b="0" dirty="0">
                          <a:effectLst/>
                          <a:latin typeface="Trebuchet MS" panose="020B0603020202020204" charset="0"/>
                          <a:cs typeface="Trebuchet MS" panose="020B0603020202020204" charset="0"/>
                        </a:rPr>
                        <a:t> fixou uma memória particular para aquele método na memória RAM. . </a:t>
                      </a:r>
                      <a:br>
                        <a:rPr lang="pt-BR" sz="1600" b="0" dirty="0">
                          <a:effectLst/>
                          <a:latin typeface="Trebuchet MS" panose="020B0603020202020204" charset="0"/>
                          <a:cs typeface="Trebuchet MS" panose="020B0603020202020204" charset="0"/>
                        </a:rPr>
                      </a:br>
                      <a:r>
                        <a:rPr lang="pt-BR" sz="1600" b="0" dirty="0">
                          <a:effectLst/>
                          <a:latin typeface="Trebuchet MS" panose="020B0603020202020204" charset="0"/>
                          <a:cs typeface="Trebuchet MS" panose="020B0603020202020204" charset="0"/>
                        </a:rPr>
                        <a:t> </a:t>
                      </a:r>
                      <a:endParaRPr lang="pt-BR" sz="1600" b="0" dirty="0">
                        <a:effectLst/>
                        <a:latin typeface="Trebuchet MS" panose="020B0603020202020204" charset="0"/>
                        <a:cs typeface="Trebuchet MS" panose="020B0603020202020204" charset="0"/>
                      </a:endParaRPr>
                    </a:p>
                  </a:txBody>
                  <a:tcPr marL="22698" marR="22698" marT="11349" marB="1134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600" b="0" dirty="0">
                          <a:effectLst/>
                          <a:latin typeface="Trebuchet MS" panose="020B0603020202020204" charset="0"/>
                          <a:cs typeface="Trebuchet MS" panose="020B0603020202020204" charset="0"/>
                        </a:rPr>
                        <a:t>No método </a:t>
                      </a:r>
                      <a:r>
                        <a:rPr lang="pt-BR" sz="1600" b="1" dirty="0">
                          <a:effectLst/>
                          <a:latin typeface="Trebuchet MS" panose="020B0603020202020204" charset="0"/>
                          <a:cs typeface="Trebuchet MS" panose="020B0603020202020204" charset="0"/>
                        </a:rPr>
                        <a:t>não estático</a:t>
                      </a:r>
                      <a:r>
                        <a:rPr lang="pt-BR" sz="1600" b="0" dirty="0">
                          <a:effectLst/>
                          <a:latin typeface="Trebuchet MS" panose="020B0603020202020204" charset="0"/>
                          <a:cs typeface="Trebuchet MS" panose="020B0603020202020204" charset="0"/>
                        </a:rPr>
                        <a:t> , muita memória é usada para execução porque aqui a alocação de memória acontece quando o método é invocado e a memória é alocada toda vez que o método é chamado. </a:t>
                      </a:r>
                      <a:endParaRPr lang="pt-BR" sz="1600" b="0" dirty="0">
                        <a:effectLst/>
                        <a:latin typeface="Trebuchet MS" panose="020B0603020202020204" charset="0"/>
                        <a:cs typeface="Trebuchet MS" panose="020B0603020202020204" charset="0"/>
                      </a:endParaRPr>
                    </a:p>
                  </a:txBody>
                  <a:tcPr marL="22698" marR="22698" marT="11349" marB="11349" anchor="ctr"/>
                </a:tc>
              </a:tr>
            </a:tbl>
          </a:graphicData>
        </a:graphic>
      </p:graphicFrame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6096000" y="6248400"/>
            <a:ext cx="3195510" cy="60960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pt-BR" dirty="0"/>
              <a:t>https://acervolima.com/</a:t>
            </a:r>
            <a:endParaRPr lang="pt-B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Banco de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pt-BR" b="0" i="0" dirty="0">
                <a:solidFill>
                  <a:srgbClr val="161513"/>
                </a:solidFill>
                <a:effectLst/>
                <a:latin typeface="Trebuchet MS" panose="020B0603020202020204" charset="0"/>
                <a:cs typeface="Trebuchet MS" panose="020B0603020202020204" charset="0"/>
              </a:rPr>
              <a:t>Um banco de dados é uma coleção organizada de informações - ou dados - estruturadas, normalmente armazenadas eletronicamente em um sistema de computador. Um banco de dados é geralmente controlado por um </a:t>
            </a:r>
            <a:r>
              <a:rPr lang="pt-BR" b="0" i="0" u="none" strike="noStrike" dirty="0">
                <a:solidFill>
                  <a:srgbClr val="006B8F"/>
                </a:solidFill>
                <a:effectLst/>
                <a:latin typeface="Trebuchet MS" panose="020B0603020202020204" charset="0"/>
                <a:cs typeface="Trebuchet MS" panose="020B0603020202020204" charset="0"/>
                <a:hlinkClick r:id="rId1"/>
              </a:rPr>
              <a:t>sistema de gerenciamento de banco de dados (DBMS)</a:t>
            </a:r>
            <a:r>
              <a:rPr lang="pt-BR" b="0" i="0" dirty="0">
                <a:solidFill>
                  <a:srgbClr val="161513"/>
                </a:solidFill>
                <a:effectLst/>
                <a:latin typeface="Trebuchet MS" panose="020B0603020202020204" charset="0"/>
                <a:cs typeface="Trebuchet MS" panose="020B0603020202020204" charset="0"/>
              </a:rPr>
              <a:t>. Juntos, os dados e o DBMS, juntamente com os aplicativos associados a eles, são chamados de sistema de banco de dados, geralmente abreviados para apenas banco de dados.</a:t>
            </a:r>
            <a:endParaRPr lang="pt-BR" b="0" i="0" dirty="0">
              <a:solidFill>
                <a:srgbClr val="161513"/>
              </a:solidFill>
              <a:effectLst/>
              <a:latin typeface="Trebuchet MS" panose="020B0603020202020204" charset="0"/>
              <a:cs typeface="Trebuchet MS" panose="020B0603020202020204" charset="0"/>
            </a:endParaRPr>
          </a:p>
          <a:p>
            <a:pPr algn="l"/>
            <a:r>
              <a:rPr lang="pt-BR" b="0" i="0" dirty="0">
                <a:solidFill>
                  <a:srgbClr val="161513"/>
                </a:solidFill>
                <a:effectLst/>
                <a:latin typeface="Trebuchet MS" panose="020B0603020202020204" charset="0"/>
                <a:cs typeface="Trebuchet MS" panose="020B0603020202020204" charset="0"/>
              </a:rPr>
              <a:t>Os dados nos tipos mais comuns de bancos de dados em operação atualmente são modelados em linhas e colunas em uma série de tabelas para tornar o processamento e a consulta de dados eficientes. Os dados podem ser facilmente acessados, gerenciados, modificados, atualizados, controlados e organizados. A maioria dos bancos de dados usa a linguagem de consulta estruturada (SQL) para escrever e consultar dados.</a:t>
            </a:r>
            <a:endParaRPr lang="pt-BR" b="0" i="0" dirty="0">
              <a:solidFill>
                <a:srgbClr val="161513"/>
              </a:solidFill>
              <a:effectLst/>
              <a:latin typeface="Trebuchet MS" panose="020B0603020202020204" charset="0"/>
              <a:cs typeface="Trebuchet MS" panose="020B0603020202020204" charset="0"/>
            </a:endParaRPr>
          </a:p>
          <a:p>
            <a:pPr marL="3657600" lvl="8" indent="0">
              <a:buNone/>
            </a:pPr>
            <a:r>
              <a:rPr lang="pt-BR" dirty="0">
                <a:latin typeface="Trebuchet MS" panose="020B0603020202020204" charset="0"/>
                <a:cs typeface="Trebuchet MS" panose="020B0603020202020204" charset="0"/>
              </a:rPr>
              <a:t>			https://www.oracle.com/</a:t>
            </a:r>
            <a:endParaRPr lang="pt-BR" dirty="0">
              <a:latin typeface="Trebuchet MS" panose="020B0603020202020204" charset="0"/>
              <a:cs typeface="Trebuchet MS" panose="020B06030202020202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API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pt-BR" b="0" i="0" dirty="0">
                <a:solidFill>
                  <a:srgbClr val="333333"/>
                </a:solidFill>
                <a:effectLst/>
                <a:latin typeface="Trebuchet MS" panose="020B0603020202020204" charset="0"/>
                <a:cs typeface="Trebuchet MS" panose="020B0603020202020204" charset="0"/>
              </a:rPr>
              <a:t>API significa </a:t>
            </a:r>
            <a:r>
              <a:rPr lang="pt-BR" b="0" i="0" dirty="0" err="1">
                <a:solidFill>
                  <a:srgbClr val="333333"/>
                </a:solidFill>
                <a:effectLst/>
                <a:latin typeface="Trebuchet MS" panose="020B0603020202020204" charset="0"/>
                <a:cs typeface="Trebuchet MS" panose="020B0603020202020204" charset="0"/>
              </a:rPr>
              <a:t>Application</a:t>
            </a:r>
            <a:r>
              <a:rPr lang="pt-BR" b="0" i="0" dirty="0">
                <a:solidFill>
                  <a:srgbClr val="333333"/>
                </a:solidFill>
                <a:effectLst/>
                <a:latin typeface="Trebuchet MS" panose="020B0603020202020204" charset="0"/>
                <a:cs typeface="Trebuchet MS" panose="020B0603020202020204" charset="0"/>
              </a:rPr>
              <a:t> </a:t>
            </a:r>
            <a:r>
              <a:rPr lang="pt-BR" b="0" i="0" dirty="0" err="1">
                <a:solidFill>
                  <a:srgbClr val="333333"/>
                </a:solidFill>
                <a:effectLst/>
                <a:latin typeface="Trebuchet MS" panose="020B0603020202020204" charset="0"/>
                <a:cs typeface="Trebuchet MS" panose="020B0603020202020204" charset="0"/>
              </a:rPr>
              <a:t>Programming</a:t>
            </a:r>
            <a:r>
              <a:rPr lang="pt-BR" b="0" i="0" dirty="0">
                <a:solidFill>
                  <a:srgbClr val="333333"/>
                </a:solidFill>
                <a:effectLst/>
                <a:latin typeface="Trebuchet MS" panose="020B0603020202020204" charset="0"/>
                <a:cs typeface="Trebuchet MS" panose="020B0603020202020204" charset="0"/>
              </a:rPr>
              <a:t> Interface (Interface de Programação de Aplicação). No contexto de APIs, a palavra Aplicação refere-se a qualquer software com uma função distinta. A interface pode ser pensada como um contrato de serviço entre duas aplicações. Esse contrato define como as duas se comunicam usando solicitações e respostas. A documentação de suas respectivas APIs contém informações sobre como os desenvolvedores devem estruturar essas solicitações e respostas.</a:t>
            </a:r>
            <a:endParaRPr lang="pt-BR" b="0" i="0" dirty="0">
              <a:solidFill>
                <a:srgbClr val="333333"/>
              </a:solidFill>
              <a:effectLst/>
              <a:latin typeface="Trebuchet MS" panose="020B0603020202020204" charset="0"/>
              <a:cs typeface="Trebuchet MS" panose="020B0603020202020204" charset="0"/>
            </a:endParaRPr>
          </a:p>
          <a:p>
            <a:pPr marL="0" indent="0" algn="l">
              <a:buNone/>
            </a:pPr>
            <a:r>
              <a:rPr lang="pt-BR" dirty="0">
                <a:solidFill>
                  <a:srgbClr val="333333"/>
                </a:solidFill>
                <a:latin typeface="Trebuchet MS" panose="020B0603020202020204" charset="0"/>
                <a:cs typeface="Trebuchet MS" panose="020B0603020202020204" charset="0"/>
              </a:rPr>
              <a:t>												https://aws.amazon.com/</a:t>
            </a:r>
            <a:endParaRPr lang="pt-BR" dirty="0">
              <a:solidFill>
                <a:srgbClr val="333333"/>
              </a:solidFill>
              <a:latin typeface="Trebuchet MS" panose="020B0603020202020204" charset="0"/>
              <a:cs typeface="Trebuchet MS" panose="020B06030202020202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 dirty="0"/>
              <a:t>Planilha</a:t>
            </a:r>
            <a:endParaRPr lang="en-US" alt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l"/>
            <a:r>
              <a:rPr lang="pt-BR" sz="1500" dirty="0">
                <a:latin typeface="Trebuchet MS" panose="020B0603020202020204" charset="0"/>
                <a:cs typeface="Trebuchet MS" panose="020B0603020202020204" charset="0"/>
              </a:rPr>
              <a:t>Planilha é uma tabela composta por linhas (horizontais) e colunas (verticais) que tem como objetivo organizar dados e realizar cálculos através de fórmulas que relacionam os dados. Entre as principais funções de uma planilha estão:</a:t>
            </a:r>
            <a:endParaRPr lang="pt-BR" sz="1500" dirty="0">
              <a:latin typeface="Trebuchet MS" panose="020B0603020202020204" charset="0"/>
              <a:cs typeface="Trebuchet MS" panose="020B0603020202020204" charset="0"/>
            </a:endParaRPr>
          </a:p>
          <a:p>
            <a:pPr lvl="1" algn="l"/>
            <a:r>
              <a:rPr lang="pt-BR" sz="1500" dirty="0">
                <a:latin typeface="Trebuchet MS" panose="020B0603020202020204" charset="0"/>
                <a:cs typeface="Trebuchet MS" panose="020B0603020202020204" charset="0"/>
              </a:rPr>
              <a:t>Estruturar e transformar os dados em forma de tabela;</a:t>
            </a:r>
            <a:endParaRPr lang="pt-BR" sz="1500" dirty="0">
              <a:latin typeface="Trebuchet MS" panose="020B0603020202020204" charset="0"/>
              <a:cs typeface="Trebuchet MS" panose="020B0603020202020204" charset="0"/>
            </a:endParaRPr>
          </a:p>
          <a:p>
            <a:pPr lvl="1" algn="l"/>
            <a:r>
              <a:rPr lang="pt-BR" sz="1500" dirty="0">
                <a:latin typeface="Trebuchet MS" panose="020B0603020202020204" charset="0"/>
                <a:cs typeface="Trebuchet MS" panose="020B0603020202020204" charset="0"/>
              </a:rPr>
              <a:t>Fazer cálculos de maneira prática;</a:t>
            </a:r>
            <a:endParaRPr lang="pt-BR" sz="1500" dirty="0">
              <a:latin typeface="Trebuchet MS" panose="020B0603020202020204" charset="0"/>
              <a:cs typeface="Trebuchet MS" panose="020B0603020202020204" charset="0"/>
            </a:endParaRPr>
          </a:p>
          <a:p>
            <a:pPr lvl="1" algn="l"/>
            <a:r>
              <a:rPr lang="pt-BR" sz="1500" dirty="0">
                <a:latin typeface="Trebuchet MS" panose="020B0603020202020204" charset="0"/>
                <a:cs typeface="Trebuchet MS" panose="020B0603020202020204" charset="0"/>
              </a:rPr>
              <a:t>Apresentar dados na forma gráfica com a finalidade de obter insights</a:t>
            </a:r>
            <a:endParaRPr lang="pt-BR" sz="1500" dirty="0">
              <a:latin typeface="Trebuchet MS" panose="020B0603020202020204" charset="0"/>
              <a:cs typeface="Trebuchet MS" panose="020B0603020202020204" charset="0"/>
            </a:endParaRPr>
          </a:p>
          <a:p>
            <a:pPr lvl="1" algn="l"/>
            <a:r>
              <a:rPr lang="pt-BR" sz="1500" dirty="0">
                <a:latin typeface="Trebuchet MS" panose="020B0603020202020204" charset="0"/>
                <a:cs typeface="Trebuchet MS" panose="020B0603020202020204" charset="0"/>
              </a:rPr>
              <a:t>Realizar controles (financeiros, de quantidade, de estoques, etc.) através das planilhas.</a:t>
            </a:r>
            <a:endParaRPr lang="pt-BR" sz="1500" dirty="0">
              <a:latin typeface="Trebuchet MS" panose="020B0603020202020204" charset="0"/>
              <a:cs typeface="Trebuchet MS" panose="020B0603020202020204" charset="0"/>
            </a:endParaRPr>
          </a:p>
          <a:p>
            <a:pPr algn="l"/>
            <a:endParaRPr lang="pt-BR" sz="1500" dirty="0">
              <a:latin typeface="Trebuchet MS" panose="020B0603020202020204" charset="0"/>
              <a:cs typeface="Trebuchet MS" panose="020B0603020202020204" charset="0"/>
            </a:endParaRPr>
          </a:p>
          <a:p>
            <a:pPr algn="l"/>
            <a:r>
              <a:rPr lang="pt-BR" sz="1500" dirty="0">
                <a:latin typeface="Trebuchet MS" panose="020B0603020202020204" charset="0"/>
                <a:cs typeface="Trebuchet MS" panose="020B0603020202020204" charset="0"/>
              </a:rPr>
              <a:t>Com a ascensão da tecnologia ela passou a ser classificada como planilha eletrônica, que nada mais é do que uma ferramenta computacional que dispõem dados de forma bidimensional. Assim, cada célula possui uma coordenada horizontal, representada por uma letra do alfabeto e uma coordenada vertical representada por um número, semelhante a um plano cartesiano. Entre outros nomes, atualmente ela é chamada de planilha eletrônica, planilha de cálculo ou folha de cálculo e em inglês é conhecida como spreadsheet.</a:t>
            </a:r>
            <a:endParaRPr lang="pt-BR" sz="1500" dirty="0">
              <a:latin typeface="Trebuchet MS" panose="020B0603020202020204" charset="0"/>
              <a:cs typeface="Trebuchet MS" panose="020B0603020202020204" charset="0"/>
            </a:endParaRPr>
          </a:p>
          <a:p>
            <a:pPr marL="3657600" lvl="8" indent="0" algn="l">
              <a:buNone/>
            </a:pPr>
            <a:r>
              <a:rPr lang="en-US" altLang="pt-BR" sz="1500" dirty="0">
                <a:latin typeface="Trebuchet MS" panose="020B0603020202020204" charset="0"/>
                <a:cs typeface="Trebuchet MS" panose="020B0603020202020204" charset="0"/>
              </a:rPr>
              <a:t>			</a:t>
            </a:r>
            <a:r>
              <a:rPr lang="pt-BR" sz="1500" dirty="0">
                <a:latin typeface="Trebuchet MS" panose="020B0603020202020204" charset="0"/>
                <a:cs typeface="Trebuchet MS" panose="020B0603020202020204" charset="0"/>
              </a:rPr>
              <a:t>https://www.fm2s.com.br/</a:t>
            </a:r>
            <a:endParaRPr lang="pt-BR" sz="1500" dirty="0">
              <a:latin typeface="Trebuchet MS" panose="020B0603020202020204" charset="0"/>
              <a:cs typeface="Trebuchet MS" panose="020B06030202020202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Violeta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Facetado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5139</Words>
  <Application>WPS Presentation</Application>
  <PresentationFormat>Widescreen</PresentationFormat>
  <Paragraphs>79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5" baseType="lpstr">
      <vt:lpstr>Arial</vt:lpstr>
      <vt:lpstr>SimSun</vt:lpstr>
      <vt:lpstr>Wingdings</vt:lpstr>
      <vt:lpstr>Wingdings 3</vt:lpstr>
      <vt:lpstr>Arial</vt:lpstr>
      <vt:lpstr>Source Serif Pro</vt:lpstr>
      <vt:lpstr>Segoe Print</vt:lpstr>
      <vt:lpstr>Times New Roman</vt:lpstr>
      <vt:lpstr>OracleSansVF</vt:lpstr>
      <vt:lpstr>AmazonEmber</vt:lpstr>
      <vt:lpstr>Trebuchet MS</vt:lpstr>
      <vt:lpstr>Microsoft YaHei</vt:lpstr>
      <vt:lpstr>Arial Unicode MS</vt:lpstr>
      <vt:lpstr>Calibri</vt:lpstr>
      <vt:lpstr>Facetado</vt:lpstr>
      <vt:lpstr>Linguagem de Programacao C#</vt:lpstr>
      <vt:lpstr>Sumario</vt:lpstr>
      <vt:lpstr>Classe</vt:lpstr>
      <vt:lpstr>Objeto</vt:lpstr>
      <vt:lpstr>Metodo</vt:lpstr>
      <vt:lpstr>Metodo Estatico e Não Estatico</vt:lpstr>
      <vt:lpstr>Banco de Dados</vt:lpstr>
      <vt:lpstr>API</vt:lpstr>
      <vt:lpstr>EXCEL</vt:lpstr>
      <vt:lpstr>RPA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Linguagem de Programacao C#</dc:title>
  <dc:creator>Hideki Thiago</dc:creator>
  <cp:lastModifiedBy>hidek</cp:lastModifiedBy>
  <cp:revision>3</cp:revision>
  <dcterms:created xsi:type="dcterms:W3CDTF">2022-10-16T11:54:00Z</dcterms:created>
  <dcterms:modified xsi:type="dcterms:W3CDTF">2022-10-27T06:14:05Z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95CA2BA15D83440EA5311618585B57BB</vt:lpwstr>
  </property>
  <property fmtid="{D5CDD505-2E9C-101B-9397-08002B2CF9AE}" pid="3" name="KSOProductBuildVer">
    <vt:lpwstr>1046-11.2.0.11380</vt:lpwstr>
  </property>
</Properties>
</file>