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3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7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67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8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8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5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2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2A02-4C69-4939-83D2-84847015951C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4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a.fee.unicamp.br/cursos/PooJava/classes/conceit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ub-rotina" TargetMode="External"/><Relationship Id="rId2" Type="http://schemas.openxmlformats.org/officeDocument/2006/relationships/hyperlink" Target="https://pt.wikipedia.org/wiki/Classe_(programa%C3%A7%C3%A3o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Programa%C3%A7%C3%A3o_estruturad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br/database/what-is-database/#WhatIsDB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2672-F61E-5502-48C1-5A8E1C157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de </a:t>
            </a:r>
            <a:r>
              <a:rPr lang="pt-BR" dirty="0" err="1"/>
              <a:t>Programacao</a:t>
            </a:r>
            <a:r>
              <a:rPr lang="en-US" dirty="0"/>
              <a:t> C#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51317-D383-A3F0-9904-B2D9770D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33885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8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24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E199-3430-21A9-1CE7-02F1804D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76A5E-3573-11B4-EFDB-C043A6CA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/>
              <a:t>Classe -&gt; Objetos -&gt; Métodos</a:t>
            </a:r>
          </a:p>
          <a:p>
            <a:r>
              <a:rPr lang="pt-BR" dirty="0"/>
              <a:t>Banco de Dados</a:t>
            </a:r>
          </a:p>
          <a:p>
            <a:r>
              <a:rPr lang="pt-BR" dirty="0"/>
              <a:t>APIs</a:t>
            </a:r>
          </a:p>
          <a:p>
            <a:r>
              <a:rPr lang="pt-BR" dirty="0"/>
              <a:t>Excel</a:t>
            </a:r>
          </a:p>
          <a:p>
            <a:r>
              <a:rPr lang="pt-BR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9467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Uma classe é uma forma de definir um tipo de dado em uma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linguagem orientada a objeto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. Ela é formada por dados e comportamentos.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</a:p>
          <a:p>
            <a:pPr marL="3657600" lvl="8" indent="0">
              <a:buNone/>
            </a:pPr>
            <a:r>
              <a:rPr lang="pt-BR" dirty="0"/>
              <a:t>	                                    https://www.devmedia.com.br/</a:t>
            </a:r>
          </a:p>
        </p:txBody>
      </p:sp>
    </p:spTree>
    <p:extLst>
      <p:ext uri="{BB962C8B-B14F-4D97-AF65-F5344CB8AC3E}">
        <p14:creationId xmlns:p14="http://schemas.microsoft.com/office/powerpoint/2010/main" val="337847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 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objeto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é um elemento computacional que representa, no domínio da solução, alguma entidade (abstrata ou concreta) do domínio de interesse do problema sob análise. Objetos similares são agrupados em </a:t>
            </a:r>
            <a:r>
              <a:rPr lang="pt-BR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hlinkClick r:id="rId2"/>
              </a:rPr>
              <a:t>classes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pt-BR" dirty="0"/>
              <a:t>	                                    												www.dca.fee.unicamp.br</a:t>
            </a:r>
          </a:p>
        </p:txBody>
      </p:sp>
    </p:spTree>
    <p:extLst>
      <p:ext uri="{BB962C8B-B14F-4D97-AF65-F5344CB8AC3E}">
        <p14:creationId xmlns:p14="http://schemas.microsoft.com/office/powerpoint/2010/main" val="12831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métodos determinam o comportamento dos objetos de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Classe (programação)"/>
              </a:rPr>
              <a:t>classe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 são análogos às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ub-rotina"/>
              </a:rPr>
              <a:t>funções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ou procedimentos da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rogramação estruturada"/>
              </a:rPr>
              <a:t>programação estruturada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O envio de mensagens (chamada de métodos) pode alterar o estado de um objeto.</a:t>
            </a:r>
            <a:r>
              <a:rPr lang="pt-BR" dirty="0"/>
              <a:t>	                                    												https://pt.wikipedia.org/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358040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/>
              <a:t>Estatico</a:t>
            </a:r>
            <a:r>
              <a:rPr lang="pt-BR" dirty="0"/>
              <a:t> e Não </a:t>
            </a:r>
            <a:r>
              <a:rPr lang="pt-BR" dirty="0" err="1"/>
              <a:t>Estatico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3496E29-4EE0-96F9-76FD-9B8888141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59280"/>
              </p:ext>
            </p:extLst>
          </p:nvPr>
        </p:nvGraphicFramePr>
        <p:xfrm>
          <a:off x="246034" y="1494168"/>
          <a:ext cx="9459268" cy="47542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74016">
                  <a:extLst>
                    <a:ext uri="{9D8B030D-6E8A-4147-A177-3AD203B41FA5}">
                      <a16:colId xmlns:a16="http://schemas.microsoft.com/office/drawing/2014/main" val="4059806812"/>
                    </a:ext>
                  </a:extLst>
                </a:gridCol>
                <a:gridCol w="3777145">
                  <a:extLst>
                    <a:ext uri="{9D8B030D-6E8A-4147-A177-3AD203B41FA5}">
                      <a16:colId xmlns:a16="http://schemas.microsoft.com/office/drawing/2014/main" val="3058337238"/>
                    </a:ext>
                  </a:extLst>
                </a:gridCol>
                <a:gridCol w="4408107">
                  <a:extLst>
                    <a:ext uri="{9D8B030D-6E8A-4147-A177-3AD203B41FA5}">
                      <a16:colId xmlns:a16="http://schemas.microsoft.com/office/drawing/2014/main" val="2944351964"/>
                    </a:ext>
                  </a:extLst>
                </a:gridCol>
              </a:tblGrid>
              <a:tr h="175874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PONTOS</a:t>
                      </a:r>
                      <a:endParaRPr lang="pt-BR" sz="1800" b="0" cap="all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 ESTÁTICO</a:t>
                      </a:r>
                      <a:endParaRPr lang="pt-BR" sz="1800" b="0" cap="all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 NÃO ESTÁTICO</a:t>
                      </a:r>
                      <a:endParaRPr lang="pt-BR" sz="1800" b="0" cap="all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42132"/>
                  </a:ext>
                </a:extLst>
              </a:tr>
              <a:tr h="1155744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</a:rPr>
                        <a:t>Definição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</a:rPr>
                        <a:t>Um </a:t>
                      </a:r>
                      <a:r>
                        <a:rPr lang="pt-BR" sz="1600" b="1" dirty="0">
                          <a:effectLst/>
                        </a:rPr>
                        <a:t>método estático</a:t>
                      </a:r>
                      <a:r>
                        <a:rPr lang="pt-BR" sz="1600" b="0" dirty="0">
                          <a:effectLst/>
                        </a:rPr>
                        <a:t> é um método que pertence a uma classe, mas não pertence a uma instância dessa classe e esse método pode ser chamado sem a instância ou objeto dessa classe.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</a:rPr>
                        <a:t>Todos os métodos em são padronizados para método não </a:t>
                      </a:r>
                      <a:r>
                        <a:rPr lang="pt-BR" sz="1600" b="1" dirty="0">
                          <a:effectLst/>
                        </a:rPr>
                        <a:t>estático</a:t>
                      </a:r>
                      <a:r>
                        <a:rPr lang="pt-BR" sz="1600" b="0" dirty="0">
                          <a:effectLst/>
                        </a:rPr>
                        <a:t> sem palavra-chave </a:t>
                      </a:r>
                      <a:r>
                        <a:rPr lang="pt-BR" sz="1600" b="1" dirty="0">
                          <a:effectLst/>
                        </a:rPr>
                        <a:t>estática</a:t>
                      </a:r>
                      <a:r>
                        <a:rPr lang="pt-BR" sz="1600" b="0" dirty="0">
                          <a:effectLst/>
                        </a:rPr>
                        <a:t> precedendo-o. métodos </a:t>
                      </a:r>
                      <a:r>
                        <a:rPr lang="pt-BR" sz="1600" b="1" dirty="0">
                          <a:effectLst/>
                        </a:rPr>
                        <a:t>não estáticos</a:t>
                      </a:r>
                      <a:r>
                        <a:rPr lang="pt-BR" sz="1600" b="0" dirty="0">
                          <a:effectLst/>
                        </a:rPr>
                        <a:t> podem acessar qualquer método </a:t>
                      </a:r>
                      <a:r>
                        <a:rPr lang="pt-BR" sz="1600" b="1" dirty="0">
                          <a:effectLst/>
                        </a:rPr>
                        <a:t>estático</a:t>
                      </a:r>
                      <a:r>
                        <a:rPr lang="pt-BR" sz="1600" b="0" dirty="0">
                          <a:effectLst/>
                        </a:rPr>
                        <a:t> e variável </a:t>
                      </a:r>
                      <a:r>
                        <a:rPr lang="pt-BR" sz="1600" b="1" dirty="0">
                          <a:effectLst/>
                        </a:rPr>
                        <a:t>estática</a:t>
                      </a:r>
                      <a:r>
                        <a:rPr lang="pt-BR" sz="1600" b="0" dirty="0">
                          <a:effectLst/>
                        </a:rPr>
                        <a:t> também, sem usar o objeto da classe.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extLst>
                  <a:ext uri="{0D108BD9-81ED-4DB2-BD59-A6C34878D82A}">
                    <a16:rowId xmlns:a16="http://schemas.microsoft.com/office/drawing/2014/main" val="1528085191"/>
                  </a:ext>
                </a:extLst>
              </a:tr>
              <a:tr h="929620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</a:rPr>
                        <a:t>Acessando membros e métodos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</a:rPr>
                        <a:t>No método </a:t>
                      </a:r>
                      <a:r>
                        <a:rPr lang="pt-BR" sz="1600" b="1" dirty="0">
                          <a:effectLst/>
                        </a:rPr>
                        <a:t>estático</a:t>
                      </a:r>
                      <a:r>
                        <a:rPr lang="pt-BR" sz="1600" b="0" dirty="0">
                          <a:effectLst/>
                        </a:rPr>
                        <a:t> , o método só pode acessar membros de dados estáticos e métodos estáticos de outra classe ou mesma classe, mas não pode acessar métodos e variáveis ​​não estáticos.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</a:rPr>
                        <a:t>No método </a:t>
                      </a:r>
                      <a:r>
                        <a:rPr lang="pt-BR" sz="1600" b="1" dirty="0">
                          <a:effectLst/>
                        </a:rPr>
                        <a:t>não estático</a:t>
                      </a:r>
                      <a:r>
                        <a:rPr lang="pt-BR" sz="1600" b="0" dirty="0">
                          <a:effectLst/>
                        </a:rPr>
                        <a:t> , o método pode acessar membros de dados estáticos e métodos estáticos, bem como membros não estáticos e método de outra classe ou mesma classe. </a:t>
                      </a:r>
                      <a:br>
                        <a:rPr lang="pt-BR" sz="1600" b="0" dirty="0">
                          <a:effectLst/>
                        </a:rPr>
                      </a:b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extLst>
                  <a:ext uri="{0D108BD9-81ED-4DB2-BD59-A6C34878D82A}">
                    <a16:rowId xmlns:a16="http://schemas.microsoft.com/office/drawing/2014/main" val="3440248473"/>
                  </a:ext>
                </a:extLst>
              </a:tr>
              <a:tr h="1155744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</a:rPr>
                        <a:t>Alocação de memória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</a:rPr>
                        <a:t>No método </a:t>
                      </a:r>
                      <a:r>
                        <a:rPr lang="pt-BR" sz="1600" b="1" dirty="0">
                          <a:effectLst/>
                        </a:rPr>
                        <a:t>estático</a:t>
                      </a:r>
                      <a:r>
                        <a:rPr lang="pt-BR" sz="1600" b="0" dirty="0">
                          <a:effectLst/>
                        </a:rPr>
                        <a:t> , menos memória é usada para execução porque a alocação de memória acontece apenas uma vez, porque a palavra-chave </a:t>
                      </a:r>
                      <a:r>
                        <a:rPr lang="pt-BR" sz="1600" b="0" dirty="0" err="1">
                          <a:effectLst/>
                        </a:rPr>
                        <a:t>static</a:t>
                      </a:r>
                      <a:r>
                        <a:rPr lang="pt-BR" sz="1600" b="0" dirty="0">
                          <a:effectLst/>
                        </a:rPr>
                        <a:t> fixou uma memória particular para aquele método na memória RAM. . </a:t>
                      </a:r>
                      <a:br>
                        <a:rPr lang="pt-BR" sz="1600" b="0" dirty="0">
                          <a:effectLst/>
                        </a:rPr>
                      </a:br>
                      <a:r>
                        <a:rPr lang="pt-BR" sz="1600" b="0" dirty="0">
                          <a:effectLst/>
                        </a:rPr>
                        <a:t> 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</a:rPr>
                        <a:t>No método </a:t>
                      </a:r>
                      <a:r>
                        <a:rPr lang="pt-BR" sz="1600" b="1" dirty="0">
                          <a:effectLst/>
                        </a:rPr>
                        <a:t>não estático</a:t>
                      </a:r>
                      <a:r>
                        <a:rPr lang="pt-BR" sz="1600" b="0" dirty="0">
                          <a:effectLst/>
                        </a:rPr>
                        <a:t> , muita memória é usada para execução porque aqui a alocação de memória acontece quando o método é invocado e a memória é alocada toda vez que o método é chamado. </a:t>
                      </a:r>
                      <a:endParaRPr lang="pt-BR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98" marR="22698" marT="11349" marB="11349" anchor="ctr"/>
                </a:tc>
                <a:extLst>
                  <a:ext uri="{0D108BD9-81ED-4DB2-BD59-A6C34878D82A}">
                    <a16:rowId xmlns:a16="http://schemas.microsoft.com/office/drawing/2014/main" val="1467710220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A6BAA6-8508-BEC3-F1F5-C2764341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48400"/>
            <a:ext cx="3195510" cy="609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/>
              <a:t>https://acervolima.com/</a:t>
            </a:r>
          </a:p>
        </p:txBody>
      </p:sp>
    </p:spTree>
    <p:extLst>
      <p:ext uri="{BB962C8B-B14F-4D97-AF65-F5344CB8AC3E}">
        <p14:creationId xmlns:p14="http://schemas.microsoft.com/office/powerpoint/2010/main" val="189738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161513"/>
                </a:solidFill>
                <a:effectLst/>
                <a:latin typeface="OracleSansVF"/>
              </a:rPr>
              <a:t>Um banco de dados é uma coleção organizada de informações - ou dados - estruturadas, normalmente armazenadas eletronicamente em um sistema de computador. Um banco de dados é geralmente controlado por um </a:t>
            </a:r>
            <a:r>
              <a:rPr lang="pt-BR" b="0" i="0" u="none" strike="noStrike" dirty="0">
                <a:solidFill>
                  <a:srgbClr val="006B8F"/>
                </a:solidFill>
                <a:effectLst/>
                <a:latin typeface="OracleSansVF"/>
                <a:hlinkClick r:id="rId2"/>
              </a:rPr>
              <a:t>sistema de gerenciamento de banco de dados (DBMS)</a:t>
            </a:r>
            <a:r>
              <a:rPr lang="pt-BR" b="0" i="0" dirty="0">
                <a:solidFill>
                  <a:srgbClr val="161513"/>
                </a:solidFill>
                <a:effectLst/>
                <a:latin typeface="OracleSansVF"/>
              </a:rPr>
              <a:t>. Juntos, os dados e o DBMS, juntamente com os aplicativos associados a eles, são chamados de sistema de banco de dados, geralmente abreviados para apenas banco de dados.</a:t>
            </a:r>
          </a:p>
          <a:p>
            <a:pPr algn="l"/>
            <a:r>
              <a:rPr lang="pt-BR" b="0" i="0" dirty="0">
                <a:solidFill>
                  <a:srgbClr val="161513"/>
                </a:solidFill>
                <a:effectLst/>
                <a:latin typeface="OracleSansVF"/>
              </a:rPr>
              <a:t>Os dados nos tipos mais comuns de bancos de dados em operação atualmente são modelados em linhas e colunas em uma série de tabelas para tornar o processamento e a consulta de dados eficientes. Os dados podem ser facilmente acessados, gerenciados, modificados, atualizados, controlados e organizados. A maioria dos bancos de dados usa a linguagem de consulta estruturada (SQL) para escrever e consultar dados.</a:t>
            </a:r>
          </a:p>
          <a:p>
            <a:pPr marL="3657600" lvl="8" indent="0">
              <a:buNone/>
            </a:pPr>
            <a:r>
              <a:rPr lang="pt-BR" dirty="0"/>
              <a:t>			https://www.oracle.com/</a:t>
            </a:r>
          </a:p>
        </p:txBody>
      </p:sp>
    </p:spTree>
    <p:extLst>
      <p:ext uri="{BB962C8B-B14F-4D97-AF65-F5344CB8AC3E}">
        <p14:creationId xmlns:p14="http://schemas.microsoft.com/office/powerpoint/2010/main" val="139173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API significa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mazonEmber"/>
              </a:rPr>
              <a:t>Application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mazonEmber"/>
              </a:rPr>
              <a:t>Programming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 Interface (Interface de Programação de Aplicação). No contexto de APIs, a palavra Aplicação refere-se a qualquer software com uma função distinta. A interface pode ser pensada como um contrato de serviço entre duas aplicações. Esse contrato define como as duas se comunicam usando solicitações e respostas. A documentação de suas respectivas APIs contém informações sobre como os desenvolvedores devem estruturar essas solicitações e respostas.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333333"/>
                </a:solidFill>
                <a:latin typeface="AmazonEmber"/>
              </a:rPr>
              <a:t>												https://aws.amazon.com/</a:t>
            </a:r>
          </a:p>
        </p:txBody>
      </p:sp>
    </p:spTree>
    <p:extLst>
      <p:ext uri="{BB962C8B-B14F-4D97-AF65-F5344CB8AC3E}">
        <p14:creationId xmlns:p14="http://schemas.microsoft.com/office/powerpoint/2010/main" val="131482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706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</TotalTime>
  <Words>709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AmazonEmber</vt:lpstr>
      <vt:lpstr>Arial</vt:lpstr>
      <vt:lpstr>OracleSansVF</vt:lpstr>
      <vt:lpstr>Source Serif Pro</vt:lpstr>
      <vt:lpstr>Times New Roman</vt:lpstr>
      <vt:lpstr>Trebuchet MS</vt:lpstr>
      <vt:lpstr>Wingdings 3</vt:lpstr>
      <vt:lpstr>Facetado</vt:lpstr>
      <vt:lpstr>Linguagem de Programacao C#</vt:lpstr>
      <vt:lpstr>Sumario</vt:lpstr>
      <vt:lpstr>Classe</vt:lpstr>
      <vt:lpstr>Objeto</vt:lpstr>
      <vt:lpstr>Metodo</vt:lpstr>
      <vt:lpstr>Metodo Estatico e Não Estatico</vt:lpstr>
      <vt:lpstr>Banco de Dados</vt:lpstr>
      <vt:lpstr>API</vt:lpstr>
      <vt:lpstr>EXCEL</vt:lpstr>
      <vt:lpstr>RPA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Programacao C#</dc:title>
  <dc:creator>Hideki Thiago</dc:creator>
  <cp:lastModifiedBy>Hideki Thiago</cp:lastModifiedBy>
  <cp:revision>2</cp:revision>
  <dcterms:created xsi:type="dcterms:W3CDTF">2022-10-16T11:54:17Z</dcterms:created>
  <dcterms:modified xsi:type="dcterms:W3CDTF">2022-10-23T23:06:00Z</dcterms:modified>
</cp:coreProperties>
</file>