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66" r:id="rId2"/>
    <p:sldId id="269" r:id="rId3"/>
    <p:sldId id="260" r:id="rId4"/>
    <p:sldId id="267" r:id="rId5"/>
    <p:sldId id="261" r:id="rId6"/>
    <p:sldId id="262" r:id="rId7"/>
    <p:sldId id="268" r:id="rId8"/>
    <p:sldId id="264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4"/>
    <p:restoredTop sz="91429"/>
  </p:normalViewPr>
  <p:slideViewPr>
    <p:cSldViewPr snapToGrid="0" snapToObjects="1">
      <p:cViewPr>
        <p:scale>
          <a:sx n="72" d="100"/>
          <a:sy n="72" d="100"/>
        </p:scale>
        <p:origin x="96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7807-0C63-1945-9CD4-B019A16AA746}" type="datetimeFigureOut">
              <a:rPr kumimoji="1" lang="zh-CN" altLang="en-US" smtClean="0"/>
              <a:t>2019/11/19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571C-9ACC-0F49-8CE9-4F689360E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31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7807-0C63-1945-9CD4-B019A16AA746}" type="datetimeFigureOut">
              <a:rPr kumimoji="1" lang="zh-CN" altLang="en-US" smtClean="0"/>
              <a:t>2019/11/19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571C-9ACC-0F49-8CE9-4F689360E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3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7807-0C63-1945-9CD4-B019A16AA746}" type="datetimeFigureOut">
              <a:rPr kumimoji="1" lang="zh-CN" altLang="en-US" smtClean="0"/>
              <a:t>2019/11/19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571C-9ACC-0F49-8CE9-4F689360E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52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7807-0C63-1945-9CD4-B019A16AA746}" type="datetimeFigureOut">
              <a:rPr kumimoji="1" lang="zh-CN" altLang="en-US" smtClean="0"/>
              <a:t>2019/11/19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571C-9ACC-0F49-8CE9-4F689360E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81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7807-0C63-1945-9CD4-B019A16AA746}" type="datetimeFigureOut">
              <a:rPr kumimoji="1" lang="zh-CN" altLang="en-US" smtClean="0"/>
              <a:t>2019/11/19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571C-9ACC-0F49-8CE9-4F689360E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40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7807-0C63-1945-9CD4-B019A16AA746}" type="datetimeFigureOut">
              <a:rPr kumimoji="1" lang="zh-CN" altLang="en-US" smtClean="0"/>
              <a:t>2019/11/19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571C-9ACC-0F49-8CE9-4F689360E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7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7807-0C63-1945-9CD4-B019A16AA746}" type="datetimeFigureOut">
              <a:rPr kumimoji="1" lang="zh-CN" altLang="en-US" smtClean="0"/>
              <a:t>2019/11/19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571C-9ACC-0F49-8CE9-4F689360E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23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7807-0C63-1945-9CD4-B019A16AA746}" type="datetimeFigureOut">
              <a:rPr kumimoji="1" lang="zh-CN" altLang="en-US" smtClean="0"/>
              <a:t>2019/11/19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571C-9ACC-0F49-8CE9-4F689360E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35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7807-0C63-1945-9CD4-B019A16AA746}" type="datetimeFigureOut">
              <a:rPr kumimoji="1" lang="zh-CN" altLang="en-US" smtClean="0"/>
              <a:t>2019/11/19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571C-9ACC-0F49-8CE9-4F689360E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18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7807-0C63-1945-9CD4-B019A16AA746}" type="datetimeFigureOut">
              <a:rPr kumimoji="1" lang="zh-CN" altLang="en-US" smtClean="0"/>
              <a:t>2019/11/19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571C-9ACC-0F49-8CE9-4F689360E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9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7807-0C63-1945-9CD4-B019A16AA746}" type="datetimeFigureOut">
              <a:rPr kumimoji="1" lang="zh-CN" altLang="en-US" smtClean="0"/>
              <a:t>2019/11/19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571C-9ACC-0F49-8CE9-4F689360E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30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7807-0C63-1945-9CD4-B019A16AA746}" type="datetimeFigureOut">
              <a:rPr kumimoji="1" lang="zh-CN" altLang="en-US" smtClean="0"/>
              <a:t>2019/11/19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1571C-9ACC-0F49-8CE9-4F689360E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22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6E882-7B71-1D46-85A6-2A0F626A7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859" y="1189023"/>
            <a:ext cx="13039316" cy="1344959"/>
          </a:xfrm>
        </p:spPr>
        <p:txBody>
          <a:bodyPr>
            <a:noAutofit/>
          </a:bodyPr>
          <a:lstStyle/>
          <a:p>
            <a:r>
              <a:rPr lang="en-US" altLang="zh-CN" sz="4800" b="1" u="sng" dirty="0"/>
              <a:t>A</a:t>
            </a:r>
            <a:r>
              <a:rPr lang="zh-CN" altLang="en-US" sz="4800" b="1" u="sng" dirty="0"/>
              <a:t> </a:t>
            </a:r>
            <a:r>
              <a:rPr lang="en-US" altLang="zh-CN" sz="4800" b="1" u="sng" dirty="0"/>
              <a:t>Study</a:t>
            </a:r>
            <a:r>
              <a:rPr lang="zh-CN" altLang="en-US" sz="4800" b="1" u="sng" dirty="0"/>
              <a:t> </a:t>
            </a:r>
            <a:r>
              <a:rPr lang="en-US" altLang="zh-CN" sz="4800" b="1" u="sng" dirty="0"/>
              <a:t>on</a:t>
            </a:r>
            <a:r>
              <a:rPr lang="zh-CN" altLang="en-US" sz="4800" b="1" u="sng" dirty="0"/>
              <a:t> </a:t>
            </a:r>
            <a:r>
              <a:rPr lang="en-US" altLang="zh-CN" sz="4800" b="1" u="sng" dirty="0"/>
              <a:t>Few-Shot Style Transfer for Handwriting Chinese Synthesis Using Conditional GAN</a:t>
            </a:r>
            <a:endParaRPr kumimoji="1" lang="zh-CN" altLang="en-US" sz="4800" b="1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4BB424-DC12-1941-B082-C35BFB95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493" y="270242"/>
            <a:ext cx="3303107" cy="5771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67AF9C-3B35-E440-9803-5F2435A07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58" y="30890"/>
            <a:ext cx="891661" cy="8916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EBD270-581F-5C46-B742-C139258F54C1}"/>
              </a:ext>
            </a:extLst>
          </p:cNvPr>
          <p:cNvSpPr txBox="1"/>
          <p:nvPr/>
        </p:nvSpPr>
        <p:spPr>
          <a:xfrm>
            <a:off x="789188" y="2730019"/>
            <a:ext cx="11223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Liangyu</a:t>
            </a:r>
            <a:r>
              <a:rPr lang="en-US" altLang="zh-CN" sz="2400" dirty="0"/>
              <a:t> Liu </a:t>
            </a:r>
            <a:r>
              <a:rPr lang="en-US" altLang="zh-CN" sz="2400" baseline="30000" dirty="0"/>
              <a:t>1,2</a:t>
            </a:r>
            <a:r>
              <a:rPr lang="en-US" altLang="zh-CN" sz="2400" dirty="0"/>
              <a:t>, Yusuke </a:t>
            </a:r>
            <a:r>
              <a:rPr lang="en-US" altLang="zh-CN" sz="2400" dirty="0" err="1"/>
              <a:t>Tanimura</a:t>
            </a:r>
            <a:r>
              <a:rPr lang="en-US" altLang="zh-CN" sz="2400" dirty="0"/>
              <a:t> </a:t>
            </a:r>
            <a:r>
              <a:rPr lang="en-US" altLang="zh-CN" sz="2400" baseline="30000" dirty="0"/>
              <a:t>2,1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Hidemoto</a:t>
            </a:r>
            <a:r>
              <a:rPr lang="en-US" altLang="zh-CN" sz="2400" dirty="0"/>
              <a:t> Nakada </a:t>
            </a:r>
            <a:r>
              <a:rPr lang="en-US" altLang="zh-CN" sz="2400" baseline="30000" dirty="0"/>
              <a:t>2,1</a:t>
            </a:r>
            <a:br>
              <a:rPr lang="en-US" altLang="zh-CN" sz="2400" dirty="0"/>
            </a:br>
            <a:r>
              <a:rPr lang="en-US" altLang="zh-CN" sz="2400" dirty="0"/>
              <a:t>1: The University of Tsukuba</a:t>
            </a:r>
          </a:p>
          <a:p>
            <a:pPr algn="ctr"/>
            <a:r>
              <a:rPr lang="en-US" altLang="zh-CN" sz="2400" dirty="0"/>
              <a:t>2: The National Institute of Advanced Industrial Science and Technology (AIST)</a:t>
            </a:r>
            <a:endParaRPr kumimoji="1" lang="zh-CN" altLang="en-US" sz="24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E9BA804-4807-6B4B-A6D3-0618B446719F}"/>
              </a:ext>
            </a:extLst>
          </p:cNvPr>
          <p:cNvSpPr txBox="1">
            <a:spLocks/>
          </p:cNvSpPr>
          <p:nvPr/>
        </p:nvSpPr>
        <p:spPr>
          <a:xfrm>
            <a:off x="1662025" y="3857938"/>
            <a:ext cx="9477548" cy="1038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dirty="0"/>
              <a:t>Abstract</a:t>
            </a:r>
            <a:endParaRPr kumimoji="1" lang="zh-CN" altLang="en-US" sz="72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6E56E28-1FFB-BB48-8F35-7343A8A29B1D}"/>
              </a:ext>
            </a:extLst>
          </p:cNvPr>
          <p:cNvSpPr txBox="1">
            <a:spLocks/>
          </p:cNvSpPr>
          <p:nvPr/>
        </p:nvSpPr>
        <p:spPr>
          <a:xfrm>
            <a:off x="789189" y="5005357"/>
            <a:ext cx="11223221" cy="4528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None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indent="0" algn="ctr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None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3920" dirty="0"/>
              <a:t>The</a:t>
            </a:r>
            <a:r>
              <a:rPr lang="zh-CN" altLang="en-US" sz="3920" dirty="0"/>
              <a:t> </a:t>
            </a:r>
            <a:r>
              <a:rPr lang="en-US" altLang="zh-CN" sz="3920" dirty="0"/>
              <a:t>goal is synthesizing handwritten fonts with few samples.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3920" dirty="0"/>
              <a:t>Zi2Zi[1] which achieve this with Conditional GAN suffered from occasional badly-formed results.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3920" dirty="0"/>
              <a:t>We try to cope with this problem by increasing training fonts while keeping the size of training dataset.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3920" dirty="0"/>
              <a:t>SSIM and PSNR score showed that the modified parameter is effective.</a:t>
            </a:r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1E7D8007-1C4A-0D4B-A6DF-1FC0173BEDBF}"/>
              </a:ext>
            </a:extLst>
          </p:cNvPr>
          <p:cNvSpPr txBox="1">
            <a:spLocks/>
          </p:cNvSpPr>
          <p:nvPr/>
        </p:nvSpPr>
        <p:spPr>
          <a:xfrm>
            <a:off x="2038507" y="26341"/>
            <a:ext cx="1119712" cy="360909"/>
          </a:xfrm>
          <a:prstGeom prst="rect">
            <a:avLst/>
          </a:prstGeom>
        </p:spPr>
        <p:txBody>
          <a:bodyPr/>
          <a:lstStyle>
            <a:lvl1pPr marL="320040" indent="-320040" algn="l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3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012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400" dirty="0"/>
              <a:t>1-011</a:t>
            </a:r>
          </a:p>
        </p:txBody>
      </p:sp>
      <p:sp>
        <p:nvSpPr>
          <p:cNvPr id="16" name="テキスト プレースホルダー 4">
            <a:extLst>
              <a:ext uri="{FF2B5EF4-FFF2-40B4-BE49-F238E27FC236}">
                <a16:creationId xmlns:a16="http://schemas.microsoft.com/office/drawing/2014/main" id="{69172E10-72D3-4741-9822-B834E022B9E8}"/>
              </a:ext>
            </a:extLst>
          </p:cNvPr>
          <p:cNvSpPr txBox="1">
            <a:spLocks/>
          </p:cNvSpPr>
          <p:nvPr/>
        </p:nvSpPr>
        <p:spPr>
          <a:xfrm>
            <a:off x="2884966" y="22077"/>
            <a:ext cx="1452222" cy="360909"/>
          </a:xfrm>
          <a:prstGeom prst="rect">
            <a:avLst/>
          </a:prstGeom>
        </p:spPr>
        <p:txBody>
          <a:bodyPr/>
          <a:lstStyle>
            <a:lvl1pPr marL="320040" indent="-320040" algn="l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3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012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Student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8445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E60E-CCBC-B246-A737-6682D6C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46" y="212081"/>
            <a:ext cx="11041381" cy="169923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971" dirty="0"/>
              <a:t>Conditional GANs</a:t>
            </a:r>
            <a:endParaRPr kumimoji="1" lang="zh-CN" altLang="en-US" sz="597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8317F-027B-E84B-9F30-0E91111C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757952"/>
            <a:ext cx="11041381" cy="7327444"/>
          </a:xfrm>
        </p:spPr>
        <p:txBody>
          <a:bodyPr/>
          <a:lstStyle/>
          <a:p>
            <a:r>
              <a:rPr lang="en-US" altLang="zh-CN" sz="3918" dirty="0"/>
              <a:t>Extended</a:t>
            </a:r>
            <a:r>
              <a:rPr lang="zh-CN" altLang="en-US" sz="3918" dirty="0"/>
              <a:t> </a:t>
            </a:r>
            <a:r>
              <a:rPr lang="en-US" altLang="zh-CN" sz="3918" dirty="0"/>
              <a:t>from</a:t>
            </a:r>
            <a:r>
              <a:rPr lang="zh-CN" altLang="en-US" sz="3918" dirty="0"/>
              <a:t> </a:t>
            </a:r>
            <a:r>
              <a:rPr lang="en-US" altLang="zh-CN" dirty="0"/>
              <a:t>generative adversarial network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feeding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generator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discriminator</a:t>
            </a:r>
            <a:r>
              <a:rPr lang="en-US" altLang="zh-CN" sz="3918" dirty="0"/>
              <a:t>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D5FFA6-D9AD-3944-B758-04E3BAAADE21}"/>
              </a:ext>
            </a:extLst>
          </p:cNvPr>
          <p:cNvSpPr/>
          <p:nvPr/>
        </p:nvSpPr>
        <p:spPr>
          <a:xfrm>
            <a:off x="2625154" y="5633108"/>
            <a:ext cx="2268579" cy="1145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920" dirty="0"/>
              <a:t>Generator</a:t>
            </a:r>
            <a:endParaRPr kumimoji="1" lang="zh-CN" altLang="en-US" sz="392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A58F10-E644-8A4E-A81F-3D4D8DCBE230}"/>
              </a:ext>
            </a:extLst>
          </p:cNvPr>
          <p:cNvSpPr/>
          <p:nvPr/>
        </p:nvSpPr>
        <p:spPr>
          <a:xfrm>
            <a:off x="7977777" y="5633108"/>
            <a:ext cx="2710982" cy="1145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Discriminator</a:t>
            </a:r>
            <a:endParaRPr kumimoji="1" lang="zh-CN" altLang="en-US" sz="3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6DD64E-A4FB-F541-B86D-2B614F4515C1}"/>
              </a:ext>
            </a:extLst>
          </p:cNvPr>
          <p:cNvSpPr/>
          <p:nvPr/>
        </p:nvSpPr>
        <p:spPr>
          <a:xfrm>
            <a:off x="260120" y="5818049"/>
            <a:ext cx="1745044" cy="7761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3600" dirty="0">
                <a:solidFill>
                  <a:prstClr val="black"/>
                </a:solidFill>
              </a:rPr>
              <a:t>Noise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362156-3F0D-BF4F-8EE9-32339BC9EE01}"/>
              </a:ext>
            </a:extLst>
          </p:cNvPr>
          <p:cNvSpPr/>
          <p:nvPr/>
        </p:nvSpPr>
        <p:spPr>
          <a:xfrm>
            <a:off x="5449763" y="7422830"/>
            <a:ext cx="1954830" cy="665282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Real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images</a:t>
            </a:r>
            <a:endParaRPr kumimoji="1"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6F8C86-E0C6-7A40-94F1-0B93029A5AF3}"/>
              </a:ext>
            </a:extLst>
          </p:cNvPr>
          <p:cNvSpPr/>
          <p:nvPr/>
        </p:nvSpPr>
        <p:spPr>
          <a:xfrm>
            <a:off x="5449763" y="5825039"/>
            <a:ext cx="1954829" cy="769122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Fake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images</a:t>
            </a:r>
            <a:endParaRPr kumimoji="1"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2284D5-AFF9-DA48-A4DA-5A1546AC9382}"/>
              </a:ext>
            </a:extLst>
          </p:cNvPr>
          <p:cNvSpPr/>
          <p:nvPr/>
        </p:nvSpPr>
        <p:spPr>
          <a:xfrm>
            <a:off x="5132840" y="3828813"/>
            <a:ext cx="2588674" cy="10946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Extra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information</a:t>
            </a:r>
            <a:endParaRPr kumimoji="1" lang="zh-CN" altLang="en-US" sz="36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39CB4A7-7B96-0243-8F77-AA80583EFA5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893733" y="6206105"/>
            <a:ext cx="556030" cy="34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F6377B0-3572-3947-A35F-509FFA93856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7404592" y="6206105"/>
            <a:ext cx="573185" cy="34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F5E5A7C-594D-9B42-AD12-F15ABFBB9FC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333268" y="5279699"/>
            <a:ext cx="0" cy="353409"/>
          </a:xfrm>
          <a:prstGeom prst="straightConnector1">
            <a:avLst/>
          </a:prstGeom>
          <a:ln w="635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23A7104-364E-0840-9DDB-EB510A3D3BC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759444" y="5252484"/>
            <a:ext cx="0" cy="38062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8D0C28C-FBFB-A646-A0C3-4F4E48BFCA6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005164" y="6206105"/>
            <a:ext cx="61999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C28E3C7-FE9E-8746-BDB7-9267BAEA2D30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0688759" y="6206105"/>
            <a:ext cx="57318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D2D048D-709D-AC4E-BA27-0AE41E4D0B88}"/>
              </a:ext>
            </a:extLst>
          </p:cNvPr>
          <p:cNvSpPr txBox="1"/>
          <p:nvPr/>
        </p:nvSpPr>
        <p:spPr>
          <a:xfrm>
            <a:off x="11261943" y="5328942"/>
            <a:ext cx="1281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Real</a:t>
            </a:r>
            <a:r>
              <a:rPr kumimoji="1" lang="zh-CN" altLang="en-US" sz="3600" dirty="0"/>
              <a:t> </a:t>
            </a:r>
            <a:endParaRPr kumimoji="1" lang="en-US" altLang="zh-CN" sz="3600" dirty="0"/>
          </a:p>
          <a:p>
            <a:pPr algn="ctr"/>
            <a:r>
              <a:rPr kumimoji="1" lang="en-US" altLang="zh-CN" sz="3600" dirty="0"/>
              <a:t>or</a:t>
            </a:r>
            <a:r>
              <a:rPr kumimoji="1" lang="zh-CN" altLang="en-US" sz="3600" dirty="0"/>
              <a:t> </a:t>
            </a:r>
            <a:endParaRPr kumimoji="1" lang="en-US" altLang="zh-CN" sz="3600" dirty="0"/>
          </a:p>
          <a:p>
            <a:pPr algn="ctr"/>
            <a:r>
              <a:rPr kumimoji="1" lang="en-US" altLang="zh-CN" sz="3600" dirty="0"/>
              <a:t>fake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687580-946F-D04F-A7BC-8F162541DBD9}"/>
              </a:ext>
            </a:extLst>
          </p:cNvPr>
          <p:cNvCxnSpPr>
            <a:cxnSpLocks/>
          </p:cNvCxnSpPr>
          <p:nvPr/>
        </p:nvCxnSpPr>
        <p:spPr>
          <a:xfrm flipV="1">
            <a:off x="6400800" y="4923975"/>
            <a:ext cx="0" cy="32850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B4D092-0911-634C-9B0E-809DCF0A4FA1}"/>
              </a:ext>
            </a:extLst>
          </p:cNvPr>
          <p:cNvCxnSpPr>
            <a:cxnSpLocks/>
          </p:cNvCxnSpPr>
          <p:nvPr/>
        </p:nvCxnSpPr>
        <p:spPr>
          <a:xfrm>
            <a:off x="3759444" y="5284386"/>
            <a:ext cx="5573824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AA0188-AC52-114B-8150-DD23E6AADC58}"/>
              </a:ext>
            </a:extLst>
          </p:cNvPr>
          <p:cNvCxnSpPr>
            <a:cxnSpLocks/>
          </p:cNvCxnSpPr>
          <p:nvPr/>
        </p:nvCxnSpPr>
        <p:spPr>
          <a:xfrm>
            <a:off x="7404592" y="7647033"/>
            <a:ext cx="26487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17ECD0-A147-244A-9CEB-DD6B88655A64}"/>
              </a:ext>
            </a:extLst>
          </p:cNvPr>
          <p:cNvCxnSpPr>
            <a:cxnSpLocks/>
          </p:cNvCxnSpPr>
          <p:nvPr/>
        </p:nvCxnSpPr>
        <p:spPr>
          <a:xfrm flipV="1">
            <a:off x="7669466" y="6467937"/>
            <a:ext cx="0" cy="117909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C5D091-AA8D-4D4D-8317-03CEFC3C7B82}"/>
              </a:ext>
            </a:extLst>
          </p:cNvPr>
          <p:cNvCxnSpPr>
            <a:cxnSpLocks/>
          </p:cNvCxnSpPr>
          <p:nvPr/>
        </p:nvCxnSpPr>
        <p:spPr>
          <a:xfrm>
            <a:off x="7665720" y="6467937"/>
            <a:ext cx="316165" cy="0"/>
          </a:xfrm>
          <a:prstGeom prst="line">
            <a:avLst/>
          </a:prstGeom>
          <a:ln w="635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8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8317F-027B-E84B-9F30-0E91111C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757952"/>
            <a:ext cx="11041381" cy="7327444"/>
          </a:xfrm>
        </p:spPr>
        <p:txBody>
          <a:bodyPr/>
          <a:lstStyle/>
          <a:p>
            <a:r>
              <a:rPr lang="en-US" altLang="zh-CN" sz="3918" dirty="0"/>
              <a:t>zi2zi</a:t>
            </a:r>
            <a:r>
              <a:rPr lang="zh-CN" altLang="en-US" sz="3918" dirty="0"/>
              <a:t> </a:t>
            </a:r>
            <a:r>
              <a:rPr lang="en-US" altLang="zh-CN" sz="3918" dirty="0"/>
              <a:t>model</a:t>
            </a:r>
            <a:r>
              <a:rPr lang="zh-CN" altLang="en-US" sz="3918" dirty="0"/>
              <a:t> </a:t>
            </a:r>
            <a:r>
              <a:rPr lang="en-US" altLang="zh-CN" sz="3918" dirty="0"/>
              <a:t>based</a:t>
            </a:r>
            <a:r>
              <a:rPr lang="zh-CN" altLang="en-US" sz="3918" dirty="0"/>
              <a:t> </a:t>
            </a:r>
            <a:r>
              <a:rPr lang="en-US" altLang="zh-CN" sz="3918" dirty="0"/>
              <a:t>on</a:t>
            </a:r>
            <a:r>
              <a:rPr lang="zh-CN" altLang="en-US" sz="3918" dirty="0"/>
              <a:t> </a:t>
            </a:r>
            <a:r>
              <a:rPr lang="en-US" altLang="zh-CN" sz="3918" dirty="0"/>
              <a:t>pix2pix</a:t>
            </a:r>
          </a:p>
          <a:p>
            <a:endParaRPr lang="en-US" altLang="zh-CN" sz="3918" dirty="0"/>
          </a:p>
          <a:p>
            <a:endParaRPr lang="en-US" altLang="zh-CN" sz="3918" dirty="0"/>
          </a:p>
          <a:p>
            <a:endParaRPr lang="en-US" altLang="zh-CN" sz="3918" dirty="0"/>
          </a:p>
          <a:p>
            <a:endParaRPr lang="en-US" altLang="zh-CN" sz="3918" dirty="0"/>
          </a:p>
          <a:p>
            <a:endParaRPr lang="en-US" altLang="zh-CN" sz="3918" dirty="0"/>
          </a:p>
          <a:p>
            <a:endParaRPr lang="en-US" altLang="zh-CN" sz="3918" dirty="0"/>
          </a:p>
          <a:p>
            <a:endParaRPr lang="en-US" altLang="zh-CN" sz="3918" dirty="0"/>
          </a:p>
          <a:p>
            <a:endParaRPr lang="en-US" altLang="zh-CN" sz="3918" dirty="0"/>
          </a:p>
          <a:p>
            <a:endParaRPr lang="en-US" altLang="zh-CN" sz="3918" dirty="0"/>
          </a:p>
          <a:p>
            <a:endParaRPr lang="en-US" altLang="zh-CN" sz="3918" dirty="0"/>
          </a:p>
          <a:p>
            <a:pPr marL="0" indent="0">
              <a:buNone/>
            </a:pPr>
            <a:endParaRPr lang="en-US" altLang="zh-CN" sz="3918" dirty="0"/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67D7-9F25-D34B-A305-8F60EFCB1D69}"/>
              </a:ext>
            </a:extLst>
          </p:cNvPr>
          <p:cNvSpPr/>
          <p:nvPr/>
        </p:nvSpPr>
        <p:spPr>
          <a:xfrm>
            <a:off x="318764" y="5616433"/>
            <a:ext cx="899850" cy="994165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3600" dirty="0">
                <a:solidFill>
                  <a:prstClr val="black"/>
                </a:solidFill>
              </a:rPr>
              <a:t>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8D9481-7FCC-8741-A64E-123EA554795E}"/>
              </a:ext>
            </a:extLst>
          </p:cNvPr>
          <p:cNvSpPr/>
          <p:nvPr/>
        </p:nvSpPr>
        <p:spPr>
          <a:xfrm>
            <a:off x="3213362" y="4948370"/>
            <a:ext cx="311976" cy="2582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en-US" altLang="zh-CN" sz="3600" dirty="0">
              <a:solidFill>
                <a:prstClr val="black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55EAF1-2C90-D24C-8465-EF7ACFAF7F07}"/>
              </a:ext>
            </a:extLst>
          </p:cNvPr>
          <p:cNvSpPr txBox="1"/>
          <p:nvPr/>
        </p:nvSpPr>
        <p:spPr>
          <a:xfrm>
            <a:off x="2135006" y="3395144"/>
            <a:ext cx="2468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Category</a:t>
            </a:r>
          </a:p>
          <a:p>
            <a:pPr algn="ctr"/>
            <a:r>
              <a:rPr kumimoji="1" lang="en-US" altLang="zh-CN" sz="3600" dirty="0"/>
              <a:t>embedding</a:t>
            </a:r>
            <a:endParaRPr kumimoji="1" lang="zh-CN" altLang="en-US" sz="3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983D58-A4A7-8D43-8AA1-15D7778D41AA}"/>
              </a:ext>
            </a:extLst>
          </p:cNvPr>
          <p:cNvSpPr txBox="1"/>
          <p:nvPr/>
        </p:nvSpPr>
        <p:spPr>
          <a:xfrm>
            <a:off x="1912878" y="7933240"/>
            <a:ext cx="2912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Character</a:t>
            </a:r>
          </a:p>
          <a:p>
            <a:pPr algn="ctr"/>
            <a:r>
              <a:rPr kumimoji="1" lang="en-US" altLang="zh-CN" sz="3600" dirty="0"/>
              <a:t>embedding</a:t>
            </a:r>
            <a:endParaRPr kumimoji="1" lang="zh-CN" altLang="en-US" sz="3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D9C6AF-7CCC-5E4D-841A-86C268951E5E}"/>
              </a:ext>
            </a:extLst>
          </p:cNvPr>
          <p:cNvSpPr/>
          <p:nvPr/>
        </p:nvSpPr>
        <p:spPr>
          <a:xfrm>
            <a:off x="5861342" y="5616433"/>
            <a:ext cx="899850" cy="994165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3600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7C34EA-4B12-344D-B2DC-0D9497F0AAAA}"/>
              </a:ext>
            </a:extLst>
          </p:cNvPr>
          <p:cNvSpPr/>
          <p:nvPr/>
        </p:nvSpPr>
        <p:spPr>
          <a:xfrm>
            <a:off x="5849688" y="3909662"/>
            <a:ext cx="899850" cy="994165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3600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25" name="梯形 24">
            <a:extLst>
              <a:ext uri="{FF2B5EF4-FFF2-40B4-BE49-F238E27FC236}">
                <a16:creationId xmlns:a16="http://schemas.microsoft.com/office/drawing/2014/main" id="{432E1750-EF7B-D048-8FE2-11223F2F21AC}"/>
              </a:ext>
            </a:extLst>
          </p:cNvPr>
          <p:cNvSpPr/>
          <p:nvPr/>
        </p:nvSpPr>
        <p:spPr>
          <a:xfrm rot="5400000">
            <a:off x="1216120" y="5443578"/>
            <a:ext cx="2080960" cy="133987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3600" dirty="0"/>
              <a:t>E</a:t>
            </a:r>
            <a:endParaRPr kumimoji="1" lang="zh-CN" altLang="en-US" sz="3600" dirty="0"/>
          </a:p>
        </p:txBody>
      </p:sp>
      <p:sp>
        <p:nvSpPr>
          <p:cNvPr id="26" name="梯形 25">
            <a:extLst>
              <a:ext uri="{FF2B5EF4-FFF2-40B4-BE49-F238E27FC236}">
                <a16:creationId xmlns:a16="http://schemas.microsoft.com/office/drawing/2014/main" id="{3E35B4D6-72C0-9244-BADC-E636CBE6D7A4}"/>
              </a:ext>
            </a:extLst>
          </p:cNvPr>
          <p:cNvSpPr/>
          <p:nvPr/>
        </p:nvSpPr>
        <p:spPr>
          <a:xfrm rot="16200000">
            <a:off x="3424240" y="5443577"/>
            <a:ext cx="2080960" cy="133987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zh-CN" sz="3600" dirty="0"/>
              <a:t>D</a:t>
            </a:r>
            <a:endParaRPr kumimoji="1" lang="zh-CN" altLang="en-US" sz="3600" dirty="0"/>
          </a:p>
        </p:txBody>
      </p: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7CED8065-C302-764E-8D7C-075BA315AEE3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2959178" y="1146584"/>
            <a:ext cx="2279360" cy="6660339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梯形 28">
            <a:extLst>
              <a:ext uri="{FF2B5EF4-FFF2-40B4-BE49-F238E27FC236}">
                <a16:creationId xmlns:a16="http://schemas.microsoft.com/office/drawing/2014/main" id="{46CE7323-53AB-0945-BB01-B7D1D9DBB3C5}"/>
              </a:ext>
            </a:extLst>
          </p:cNvPr>
          <p:cNvSpPr/>
          <p:nvPr/>
        </p:nvSpPr>
        <p:spPr>
          <a:xfrm rot="5400000">
            <a:off x="7721834" y="7257658"/>
            <a:ext cx="2080960" cy="133987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3600" dirty="0"/>
              <a:t>E</a:t>
            </a:r>
            <a:endParaRPr kumimoji="1" lang="zh-CN" altLang="en-US" sz="3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5FC3AA6-2F8D-7F4B-9116-7D4B70A44AF6}"/>
              </a:ext>
            </a:extLst>
          </p:cNvPr>
          <p:cNvSpPr/>
          <p:nvPr/>
        </p:nvSpPr>
        <p:spPr>
          <a:xfrm>
            <a:off x="7502180" y="3019968"/>
            <a:ext cx="2732538" cy="1789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Discriminator</a:t>
            </a:r>
            <a:endParaRPr kumimoji="1" lang="zh-CN" altLang="en-US" sz="3600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2D6C09F-51E2-F844-900B-036813F3F281}"/>
              </a:ext>
            </a:extLst>
          </p:cNvPr>
          <p:cNvCxnSpPr>
            <a:stCxn id="26" idx="2"/>
            <a:endCxn id="21" idx="1"/>
          </p:cNvCxnSpPr>
          <p:nvPr/>
        </p:nvCxnSpPr>
        <p:spPr>
          <a:xfrm>
            <a:off x="5134658" y="6113515"/>
            <a:ext cx="726684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FB6F89F-75A2-564A-B706-88B5EB49CD17}"/>
              </a:ext>
            </a:extLst>
          </p:cNvPr>
          <p:cNvCxnSpPr>
            <a:cxnSpLocks/>
            <a:stCxn id="6" idx="3"/>
            <a:endCxn id="25" idx="2"/>
          </p:cNvCxnSpPr>
          <p:nvPr/>
        </p:nvCxnSpPr>
        <p:spPr>
          <a:xfrm>
            <a:off x="1218614" y="6113516"/>
            <a:ext cx="36804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4B83F55-B2C2-024A-974F-0C935AD67F21}"/>
              </a:ext>
            </a:extLst>
          </p:cNvPr>
          <p:cNvSpPr txBox="1"/>
          <p:nvPr/>
        </p:nvSpPr>
        <p:spPr>
          <a:xfrm>
            <a:off x="10627144" y="2474565"/>
            <a:ext cx="1912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True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or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False</a:t>
            </a:r>
            <a:endParaRPr kumimoji="1" lang="zh-CN" altLang="en-US" sz="36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615E21C-2830-DE4C-8951-04AF5D220566}"/>
              </a:ext>
            </a:extLst>
          </p:cNvPr>
          <p:cNvSpPr txBox="1"/>
          <p:nvPr/>
        </p:nvSpPr>
        <p:spPr>
          <a:xfrm>
            <a:off x="10570465" y="4171756"/>
            <a:ext cx="1912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Category</a:t>
            </a:r>
          </a:p>
          <a:p>
            <a:r>
              <a:rPr kumimoji="1" lang="en-US" altLang="zh-CN" sz="3600" dirty="0"/>
              <a:t>loss</a:t>
            </a:r>
            <a:endParaRPr kumimoji="1" lang="zh-CN" altLang="en-US" sz="36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08495CA-C9DF-3E49-A9A7-04F725E5DEAF}"/>
              </a:ext>
            </a:extLst>
          </p:cNvPr>
          <p:cNvSpPr txBox="1"/>
          <p:nvPr/>
        </p:nvSpPr>
        <p:spPr>
          <a:xfrm>
            <a:off x="10627144" y="5836170"/>
            <a:ext cx="191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L1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loss</a:t>
            </a:r>
            <a:endParaRPr kumimoji="1" lang="zh-CN" altLang="en-US" sz="36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A5CFEF9-8E7E-6540-BA59-D44AD6568AA0}"/>
              </a:ext>
            </a:extLst>
          </p:cNvPr>
          <p:cNvSpPr txBox="1"/>
          <p:nvPr/>
        </p:nvSpPr>
        <p:spPr>
          <a:xfrm>
            <a:off x="10570465" y="7333075"/>
            <a:ext cx="1912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Constant</a:t>
            </a:r>
          </a:p>
          <a:p>
            <a:r>
              <a:rPr kumimoji="1" lang="zh-CN" altLang="en-US" sz="3600" dirty="0"/>
              <a:t> </a:t>
            </a:r>
            <a:r>
              <a:rPr kumimoji="1" lang="en-US" altLang="zh-CN" sz="3600" dirty="0"/>
              <a:t>loss</a:t>
            </a:r>
            <a:endParaRPr kumimoji="1" lang="zh-CN" altLang="en-US" sz="3600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139BFA0E-F96F-FE46-8DD6-95CE9BD579F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761192" y="6113516"/>
            <a:ext cx="3870063" cy="321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55FFCF49-F9CD-4143-8EA0-5FA0459230A3}"/>
              </a:ext>
            </a:extLst>
          </p:cNvPr>
          <p:cNvCxnSpPr>
            <a:cxnSpLocks/>
            <a:stCxn id="30" idx="3"/>
            <a:endCxn id="58" idx="1"/>
          </p:cNvCxnSpPr>
          <p:nvPr/>
        </p:nvCxnSpPr>
        <p:spPr>
          <a:xfrm flipV="1">
            <a:off x="10234718" y="3074730"/>
            <a:ext cx="392426" cy="8399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E53CF431-C725-1C44-BAFC-944FBF2EE994}"/>
              </a:ext>
            </a:extLst>
          </p:cNvPr>
          <p:cNvCxnSpPr>
            <a:cxnSpLocks/>
            <a:stCxn id="30" idx="3"/>
            <a:endCxn id="59" idx="1"/>
          </p:cNvCxnSpPr>
          <p:nvPr/>
        </p:nvCxnSpPr>
        <p:spPr>
          <a:xfrm>
            <a:off x="10234718" y="3914690"/>
            <a:ext cx="335747" cy="8572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1A2F3902-0E49-6B4F-A3E3-9C11B5D16376}"/>
              </a:ext>
            </a:extLst>
          </p:cNvPr>
          <p:cNvCxnSpPr>
            <a:stCxn id="29" idx="0"/>
            <a:endCxn id="63" idx="1"/>
          </p:cNvCxnSpPr>
          <p:nvPr/>
        </p:nvCxnSpPr>
        <p:spPr>
          <a:xfrm>
            <a:off x="9432252" y="7927596"/>
            <a:ext cx="1138213" cy="56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>
            <a:extLst>
              <a:ext uri="{FF2B5EF4-FFF2-40B4-BE49-F238E27FC236}">
                <a16:creationId xmlns:a16="http://schemas.microsoft.com/office/drawing/2014/main" id="{DF107087-0C9E-0E49-822F-BEFE46D32E52}"/>
              </a:ext>
            </a:extLst>
          </p:cNvPr>
          <p:cNvSpPr txBox="1">
            <a:spLocks/>
          </p:cNvSpPr>
          <p:nvPr/>
        </p:nvSpPr>
        <p:spPr>
          <a:xfrm>
            <a:off x="880110" y="149215"/>
            <a:ext cx="11041381" cy="1853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5971" dirty="0"/>
              <a:t>Method</a:t>
            </a:r>
            <a:endParaRPr kumimoji="1" lang="zh-CN" altLang="en-US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4C33CB1-B676-CA48-BA5E-C7A41D754F80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369350" y="4595473"/>
            <a:ext cx="0" cy="35289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7807B4F-0ECA-4B40-861E-CB1E6B6680D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369349" y="7530567"/>
            <a:ext cx="1" cy="3528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EDBC525-CE7A-4344-B24D-48D6C41EEED3}"/>
              </a:ext>
            </a:extLst>
          </p:cNvPr>
          <p:cNvCxnSpPr>
            <a:cxnSpLocks/>
          </p:cNvCxnSpPr>
          <p:nvPr/>
        </p:nvCxnSpPr>
        <p:spPr>
          <a:xfrm>
            <a:off x="6749538" y="4166158"/>
            <a:ext cx="76196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5F9CE-0764-0543-BAB3-59F011824654}"/>
              </a:ext>
            </a:extLst>
          </p:cNvPr>
          <p:cNvCxnSpPr/>
          <p:nvPr/>
        </p:nvCxnSpPr>
        <p:spPr>
          <a:xfrm>
            <a:off x="6761192" y="5836170"/>
            <a:ext cx="29733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B46AE0-EC74-5746-8C3E-866D29884E7D}"/>
              </a:ext>
            </a:extLst>
          </p:cNvPr>
          <p:cNvCxnSpPr>
            <a:cxnSpLocks/>
          </p:cNvCxnSpPr>
          <p:nvPr/>
        </p:nvCxnSpPr>
        <p:spPr>
          <a:xfrm flipV="1">
            <a:off x="7058525" y="4657074"/>
            <a:ext cx="0" cy="117909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BF4A6D-FE06-4D4E-B032-DB87C12CAD21}"/>
              </a:ext>
            </a:extLst>
          </p:cNvPr>
          <p:cNvCxnSpPr>
            <a:cxnSpLocks/>
          </p:cNvCxnSpPr>
          <p:nvPr/>
        </p:nvCxnSpPr>
        <p:spPr>
          <a:xfrm>
            <a:off x="7058525" y="4657074"/>
            <a:ext cx="457199" cy="0"/>
          </a:xfrm>
          <a:prstGeom prst="line">
            <a:avLst/>
          </a:prstGeom>
          <a:ln w="635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122E419-C0CC-1449-96A3-0E67699C82CB}"/>
              </a:ext>
            </a:extLst>
          </p:cNvPr>
          <p:cNvCxnSpPr>
            <a:cxnSpLocks/>
          </p:cNvCxnSpPr>
          <p:nvPr/>
        </p:nvCxnSpPr>
        <p:spPr>
          <a:xfrm>
            <a:off x="7058525" y="6407025"/>
            <a:ext cx="0" cy="15368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894D2A-0D33-624E-A0A4-3F4AC7CD2516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7058525" y="7927596"/>
            <a:ext cx="1033851" cy="0"/>
          </a:xfrm>
          <a:prstGeom prst="line">
            <a:avLst/>
          </a:prstGeom>
          <a:ln w="635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447CA7-BC6D-CF49-8455-72D91D2CD545}"/>
              </a:ext>
            </a:extLst>
          </p:cNvPr>
          <p:cNvCxnSpPr/>
          <p:nvPr/>
        </p:nvCxnSpPr>
        <p:spPr>
          <a:xfrm>
            <a:off x="6767288" y="6407025"/>
            <a:ext cx="29733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78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E60E-CCBC-B246-A737-6682D6C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149215"/>
            <a:ext cx="11041381" cy="185378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971" dirty="0"/>
              <a:t>Method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8317F-027B-E84B-9F30-0E91111C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757952"/>
            <a:ext cx="11041381" cy="7327444"/>
          </a:xfrm>
        </p:spPr>
        <p:txBody>
          <a:bodyPr>
            <a:normAutofit lnSpcReduction="10000"/>
          </a:bodyPr>
          <a:lstStyle/>
          <a:p>
            <a:r>
              <a:rPr lang="en-US" altLang="zh-CN" sz="3918" dirty="0"/>
              <a:t>Analysis</a:t>
            </a:r>
            <a:r>
              <a:rPr lang="zh-CN" altLang="en-US" sz="3918" dirty="0"/>
              <a:t> </a:t>
            </a:r>
            <a:r>
              <a:rPr lang="en-US" altLang="zh-CN" sz="3918" dirty="0"/>
              <a:t>of</a:t>
            </a:r>
            <a:r>
              <a:rPr lang="zh-CN" altLang="en-US" sz="3918" dirty="0"/>
              <a:t> </a:t>
            </a:r>
            <a:r>
              <a:rPr lang="en-US" altLang="zh-CN" sz="3918" dirty="0"/>
              <a:t>badly</a:t>
            </a:r>
            <a:r>
              <a:rPr lang="zh-CN" altLang="en-US" sz="3918" dirty="0"/>
              <a:t> </a:t>
            </a:r>
            <a:r>
              <a:rPr lang="en-US" altLang="zh-CN" sz="3918" dirty="0"/>
              <a:t>generated</a:t>
            </a:r>
            <a:r>
              <a:rPr lang="zh-CN" altLang="en-US" sz="3918" dirty="0"/>
              <a:t> </a:t>
            </a:r>
            <a:r>
              <a:rPr lang="en-US" altLang="zh-CN" sz="3918" dirty="0"/>
              <a:t>samples</a:t>
            </a:r>
            <a:r>
              <a:rPr lang="zh-CN" altLang="en-US" sz="3918" dirty="0"/>
              <a:t> </a:t>
            </a:r>
            <a:r>
              <a:rPr lang="en-US" altLang="zh-CN" sz="3918" dirty="0"/>
              <a:t>in</a:t>
            </a:r>
            <a:r>
              <a:rPr lang="zh-CN" altLang="en-US" sz="3918" dirty="0"/>
              <a:t> </a:t>
            </a:r>
            <a:r>
              <a:rPr lang="en-US" altLang="zh-CN" sz="3918" dirty="0"/>
              <a:t>related</a:t>
            </a:r>
            <a:r>
              <a:rPr lang="zh-CN" altLang="en-US" sz="3918" dirty="0"/>
              <a:t> </a:t>
            </a:r>
            <a:r>
              <a:rPr lang="en-US" altLang="zh-CN" sz="3918" dirty="0"/>
              <a:t>work</a:t>
            </a:r>
            <a:endParaRPr lang="en-US" altLang="zh-CN" sz="3358" dirty="0"/>
          </a:p>
          <a:p>
            <a:pPr lvl="1"/>
            <a:r>
              <a:rPr lang="en-US" altLang="zh-CN" sz="3358" dirty="0"/>
              <a:t>S</a:t>
            </a:r>
            <a:r>
              <a:rPr lang="en-US" altLang="zh-CN" dirty="0"/>
              <a:t>troke weight</a:t>
            </a:r>
            <a:r>
              <a:rPr lang="zh-CN" altLang="en-US" dirty="0"/>
              <a:t> </a:t>
            </a:r>
            <a:r>
              <a:rPr lang="en-US" altLang="zh-CN" dirty="0"/>
              <a:t>varies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sz="3358" dirty="0"/>
              <a:t>different</a:t>
            </a:r>
            <a:r>
              <a:rPr lang="zh-CN" altLang="en-US" sz="3358" dirty="0"/>
              <a:t> </a:t>
            </a:r>
            <a:endParaRPr lang="en-US" altLang="zh-CN" sz="3358" dirty="0"/>
          </a:p>
          <a:p>
            <a:pPr marL="640080" lvl="1" indent="0">
              <a:buNone/>
            </a:pPr>
            <a:r>
              <a:rPr lang="zh-CN" altLang="en-US" sz="3358" dirty="0"/>
              <a:t>   </a:t>
            </a:r>
            <a:r>
              <a:rPr lang="en-US" altLang="zh-CN" sz="3358" dirty="0"/>
              <a:t>styles.</a:t>
            </a:r>
          </a:p>
          <a:p>
            <a:pPr lvl="1"/>
            <a:r>
              <a:rPr lang="en-US" altLang="zh-CN" sz="3358" dirty="0"/>
              <a:t>Some</a:t>
            </a:r>
            <a:r>
              <a:rPr lang="zh-CN" altLang="en-US" sz="3358" dirty="0"/>
              <a:t> </a:t>
            </a:r>
            <a:r>
              <a:rPr lang="en-US" altLang="zh-CN" sz="3358" dirty="0"/>
              <a:t>of</a:t>
            </a:r>
            <a:r>
              <a:rPr lang="zh-CN" altLang="en-US" sz="3358" dirty="0"/>
              <a:t> </a:t>
            </a:r>
            <a:r>
              <a:rPr lang="en-US" altLang="zh-CN" sz="3358" dirty="0"/>
              <a:t>commonly</a:t>
            </a:r>
            <a:r>
              <a:rPr lang="zh-CN" altLang="en-US" sz="3358" dirty="0"/>
              <a:t> </a:t>
            </a:r>
            <a:r>
              <a:rPr lang="en-US" altLang="zh-CN" sz="3358" dirty="0"/>
              <a:t>used</a:t>
            </a:r>
            <a:r>
              <a:rPr lang="zh-CN" altLang="en-US" sz="3358" dirty="0"/>
              <a:t> </a:t>
            </a:r>
            <a:r>
              <a:rPr lang="en-US" altLang="zh-CN" sz="3358" dirty="0"/>
              <a:t>parts</a:t>
            </a:r>
            <a:r>
              <a:rPr lang="zh-CN" altLang="en-US" sz="3358" dirty="0"/>
              <a:t> </a:t>
            </a:r>
            <a:r>
              <a:rPr lang="en-US" altLang="zh-CN" sz="3358" dirty="0"/>
              <a:t>are</a:t>
            </a:r>
            <a:r>
              <a:rPr lang="zh-CN" altLang="en-US" sz="3358" dirty="0"/>
              <a:t> </a:t>
            </a:r>
            <a:r>
              <a:rPr lang="en-US" altLang="zh-CN" sz="3358" dirty="0"/>
              <a:t>shown</a:t>
            </a:r>
          </a:p>
          <a:p>
            <a:pPr marL="640080" lvl="1" indent="0">
              <a:buNone/>
            </a:pPr>
            <a:r>
              <a:rPr lang="zh-CN" altLang="en-US" sz="3358" dirty="0"/>
              <a:t>    </a:t>
            </a:r>
            <a:r>
              <a:rPr lang="en-US" altLang="zh-CN" sz="3358" dirty="0"/>
              <a:t>too</a:t>
            </a:r>
            <a:r>
              <a:rPr lang="zh-CN" altLang="en-US" sz="3358" dirty="0"/>
              <a:t> </a:t>
            </a:r>
            <a:r>
              <a:rPr lang="en-US" altLang="zh-CN" sz="3358" dirty="0"/>
              <a:t>many</a:t>
            </a:r>
            <a:r>
              <a:rPr lang="zh-CN" altLang="en-US" sz="3358" dirty="0"/>
              <a:t> </a:t>
            </a:r>
            <a:r>
              <a:rPr lang="en-US" altLang="zh-CN" sz="3358" dirty="0"/>
              <a:t>times</a:t>
            </a:r>
            <a:r>
              <a:rPr lang="zh-CN" altLang="en-US" sz="3358" dirty="0"/>
              <a:t> </a:t>
            </a:r>
            <a:r>
              <a:rPr lang="en-US" altLang="zh-CN" sz="3358" dirty="0"/>
              <a:t>in</a:t>
            </a:r>
            <a:r>
              <a:rPr lang="zh-CN" altLang="en-US" sz="3358" dirty="0"/>
              <a:t> </a:t>
            </a:r>
            <a:r>
              <a:rPr lang="en-US" altLang="zh-CN" sz="3358" dirty="0"/>
              <a:t>the same</a:t>
            </a:r>
            <a:r>
              <a:rPr lang="zh-CN" altLang="en-US" sz="3358" dirty="0"/>
              <a:t> </a:t>
            </a:r>
            <a:r>
              <a:rPr lang="en-US" altLang="zh-CN" sz="3358" dirty="0"/>
              <a:t>style</a:t>
            </a:r>
          </a:p>
          <a:p>
            <a:r>
              <a:rPr lang="en-US" altLang="zh-CN" sz="3918" dirty="0"/>
              <a:t>Our</a:t>
            </a:r>
            <a:r>
              <a:rPr lang="zh-CN" altLang="en-US" sz="3918" dirty="0"/>
              <a:t> </a:t>
            </a:r>
            <a:r>
              <a:rPr lang="en-US" altLang="zh-CN" sz="3918" dirty="0"/>
              <a:t>method</a:t>
            </a:r>
            <a:r>
              <a:rPr lang="zh-CN" altLang="en-US" sz="3918" dirty="0"/>
              <a:t> </a:t>
            </a:r>
            <a:endParaRPr lang="en-US" altLang="zh-CN" sz="3918" dirty="0"/>
          </a:p>
          <a:p>
            <a:pPr lvl="1"/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commonly</a:t>
            </a:r>
            <a:r>
              <a:rPr lang="zh-CN" altLang="en-US" dirty="0"/>
              <a:t> </a:t>
            </a:r>
            <a:r>
              <a:rPr lang="en-US" altLang="zh-CN" dirty="0"/>
              <a:t>used characters in 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different styles.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hard-tipped pen calligraphy as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 since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stroke weights</a:t>
            </a:r>
            <a:r>
              <a:rPr lang="zh-CN" altLang="en-US" dirty="0"/>
              <a:t> </a:t>
            </a:r>
            <a:r>
              <a:rPr lang="en-US" altLang="zh-CN" dirty="0"/>
              <a:t>are similar.</a:t>
            </a:r>
          </a:p>
          <a:p>
            <a:r>
              <a:rPr lang="en-US" altLang="zh-CN" sz="3918" dirty="0"/>
              <a:t>Loss</a:t>
            </a:r>
            <a:r>
              <a:rPr lang="zh-CN" altLang="en-US" sz="3918" dirty="0"/>
              <a:t> </a:t>
            </a:r>
            <a:r>
              <a:rPr lang="en-US" altLang="zh-CN" sz="3918" dirty="0"/>
              <a:t>function</a:t>
            </a:r>
          </a:p>
          <a:p>
            <a:pPr lvl="1"/>
            <a:r>
              <a:rPr lang="en-US" altLang="zh-CN" sz="3358" dirty="0"/>
              <a:t>g</a:t>
            </a:r>
            <a:r>
              <a:rPr lang="zh-CN" altLang="en-US" sz="3358" dirty="0"/>
              <a:t> </a:t>
            </a:r>
            <a:r>
              <a:rPr lang="en-US" altLang="zh-CN" sz="3358" dirty="0"/>
              <a:t>loss</a:t>
            </a:r>
            <a:r>
              <a:rPr lang="zh-CN" altLang="en-US" sz="3358" dirty="0"/>
              <a:t> </a:t>
            </a:r>
            <a:r>
              <a:rPr lang="en-US" altLang="zh-CN" sz="3358" dirty="0"/>
              <a:t>for</a:t>
            </a:r>
            <a:r>
              <a:rPr lang="zh-CN" altLang="en-US" sz="3358" dirty="0"/>
              <a:t> </a:t>
            </a:r>
            <a:r>
              <a:rPr lang="en-US" altLang="zh-CN" sz="3358" dirty="0"/>
              <a:t>generator</a:t>
            </a:r>
          </a:p>
          <a:p>
            <a:pPr lvl="1"/>
            <a:r>
              <a:rPr lang="en-US" altLang="zh-CN" sz="3358" dirty="0"/>
              <a:t>d</a:t>
            </a:r>
            <a:r>
              <a:rPr lang="zh-CN" altLang="en-US" sz="3358" dirty="0"/>
              <a:t> </a:t>
            </a:r>
            <a:r>
              <a:rPr lang="en-US" altLang="zh-CN" sz="3358" dirty="0"/>
              <a:t>loss</a:t>
            </a:r>
            <a:r>
              <a:rPr lang="zh-CN" altLang="en-US" sz="3358" dirty="0"/>
              <a:t> </a:t>
            </a:r>
            <a:r>
              <a:rPr lang="en-US" altLang="zh-CN" sz="3358" dirty="0"/>
              <a:t>for</a:t>
            </a:r>
            <a:r>
              <a:rPr lang="zh-CN" altLang="en-US" sz="3358" dirty="0"/>
              <a:t> </a:t>
            </a:r>
            <a:r>
              <a:rPr lang="en-US" altLang="zh-CN" sz="3358" dirty="0"/>
              <a:t>discriminator</a:t>
            </a:r>
          </a:p>
          <a:p>
            <a:pPr lvl="1"/>
            <a:r>
              <a:rPr lang="en-US" altLang="zh-CN" sz="3358" dirty="0"/>
              <a:t>L1</a:t>
            </a:r>
            <a:r>
              <a:rPr lang="zh-CN" altLang="en-US" sz="3358" dirty="0"/>
              <a:t> </a:t>
            </a:r>
            <a:r>
              <a:rPr lang="en-US" altLang="zh-CN" sz="3358" dirty="0"/>
              <a:t>loss</a:t>
            </a:r>
          </a:p>
          <a:p>
            <a:pPr marL="640080" lvl="1" indent="0">
              <a:buNone/>
            </a:pPr>
            <a:endParaRPr lang="en-US" altLang="zh-CN" sz="3358" dirty="0"/>
          </a:p>
          <a:p>
            <a:pPr marL="640080" lvl="1" indent="0">
              <a:buNone/>
            </a:pPr>
            <a:endParaRPr lang="en-US" altLang="zh-CN" sz="3358" dirty="0"/>
          </a:p>
          <a:p>
            <a:pPr marL="640080" lvl="1" indent="0">
              <a:buNone/>
            </a:pPr>
            <a:endParaRPr lang="en-US" altLang="zh-CN" sz="3358" dirty="0"/>
          </a:p>
          <a:p>
            <a:pPr lvl="1"/>
            <a:endParaRPr lang="en-US" altLang="zh-CN" sz="3358" dirty="0"/>
          </a:p>
          <a:p>
            <a:pPr lvl="1"/>
            <a:endParaRPr lang="en-US" altLang="zh-CN" sz="3358" dirty="0"/>
          </a:p>
          <a:p>
            <a:endParaRPr kumimoji="1" lang="en-US" altLang="zh-CN" sz="3918" dirty="0"/>
          </a:p>
          <a:p>
            <a:endParaRPr kumimoji="1" lang="en-US" altLang="zh-CN" sz="3918" dirty="0"/>
          </a:p>
          <a:p>
            <a:endParaRPr kumimoji="1" lang="en-US" altLang="zh-CN" dirty="0"/>
          </a:p>
          <a:p>
            <a:pPr marL="1154430" lvl="1" indent="-514350">
              <a:buFont typeface="+mj-lt"/>
              <a:buAutoNum type="arabicPeriod"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5CE14-D778-5145-858C-E8D7AA7A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190" y="3675888"/>
            <a:ext cx="2157611" cy="11247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2F85ED-8712-D34F-9F34-EF95B8B81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569" y="2287191"/>
            <a:ext cx="2482855" cy="11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2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E60E-CCBC-B246-A737-6682D6C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149215"/>
            <a:ext cx="11041381" cy="185378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971" dirty="0"/>
              <a:t>Experiment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8317F-027B-E84B-9F30-0E91111C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757952"/>
            <a:ext cx="11041381" cy="7327444"/>
          </a:xfrm>
        </p:spPr>
        <p:txBody>
          <a:bodyPr>
            <a:normAutofit/>
          </a:bodyPr>
          <a:lstStyle/>
          <a:p>
            <a:r>
              <a:rPr lang="en-US" altLang="zh-CN" sz="3918" dirty="0"/>
              <a:t>Dataset</a:t>
            </a:r>
          </a:p>
          <a:p>
            <a:pPr lvl="1"/>
            <a:r>
              <a:rPr lang="en-US" altLang="zh-CN" sz="3358" dirty="0"/>
              <a:t>Training set Original: 30 fonts, 500 samples.</a:t>
            </a:r>
            <a:br>
              <a:rPr lang="en-US" altLang="zh-CN" sz="3358" dirty="0"/>
            </a:br>
            <a:r>
              <a:rPr lang="en-US" altLang="zh-CN" sz="3358" dirty="0"/>
              <a:t>Training set Ours: </a:t>
            </a:r>
            <a:r>
              <a:rPr lang="ja-JP" altLang="en-US" sz="3358"/>
              <a:t>    </a:t>
            </a:r>
            <a:r>
              <a:rPr lang="en-US" altLang="zh-CN" sz="3358" dirty="0"/>
              <a:t> 50 fonts, 300 samples.</a:t>
            </a:r>
          </a:p>
          <a:p>
            <a:pPr lvl="1"/>
            <a:r>
              <a:rPr lang="en-US" altLang="zh-CN" sz="3358" dirty="0"/>
              <a:t>Use</a:t>
            </a:r>
            <a:r>
              <a:rPr lang="zh-CN" altLang="en-US" sz="3358" dirty="0"/>
              <a:t> </a:t>
            </a:r>
            <a:r>
              <a:rPr lang="en-US" altLang="zh-CN" sz="3358" dirty="0"/>
              <a:t>all</a:t>
            </a:r>
            <a:r>
              <a:rPr lang="zh-CN" altLang="en-US" sz="3358" dirty="0"/>
              <a:t> </a:t>
            </a:r>
            <a:r>
              <a:rPr lang="en-US" altLang="zh-CN" dirty="0"/>
              <a:t>hard-tipped pen calligraphy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sz="3358" dirty="0"/>
              <a:t>training</a:t>
            </a:r>
            <a:r>
              <a:rPr lang="zh-CN" altLang="en-US" sz="3358" dirty="0"/>
              <a:t> </a:t>
            </a:r>
            <a:r>
              <a:rPr lang="en-US" altLang="zh-CN" sz="3358" dirty="0"/>
              <a:t>data.</a:t>
            </a:r>
          </a:p>
          <a:p>
            <a:pPr marL="0" indent="0">
              <a:buNone/>
            </a:pPr>
            <a:endParaRPr lang="en-US" altLang="zh-CN" sz="3918" dirty="0"/>
          </a:p>
          <a:p>
            <a:r>
              <a:rPr lang="en-US" altLang="zh-CN" dirty="0"/>
              <a:t>Process</a:t>
            </a:r>
            <a:endParaRPr lang="en-US" altLang="zh-CN" sz="3918" dirty="0"/>
          </a:p>
          <a:p>
            <a:endParaRPr lang="en-US" altLang="zh-CN" sz="3918" dirty="0"/>
          </a:p>
          <a:p>
            <a:endParaRPr lang="en-US" altLang="zh-CN" sz="3918" dirty="0"/>
          </a:p>
          <a:p>
            <a:endParaRPr lang="en-US" altLang="zh-CN" sz="3918" dirty="0"/>
          </a:p>
          <a:p>
            <a:endParaRPr lang="en-US" altLang="zh-CN" sz="3918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4C9F71-ECF2-5C41-AA37-B1812AEF0C99}"/>
              </a:ext>
            </a:extLst>
          </p:cNvPr>
          <p:cNvGrpSpPr/>
          <p:nvPr/>
        </p:nvGrpSpPr>
        <p:grpSpPr>
          <a:xfrm>
            <a:off x="1520609" y="4852011"/>
            <a:ext cx="9760381" cy="4233385"/>
            <a:chOff x="1249238" y="5004412"/>
            <a:chExt cx="9760381" cy="4233385"/>
          </a:xfrm>
        </p:grpSpPr>
        <p:sp>
          <p:nvSpPr>
            <p:cNvPr id="15" name="矩形 51">
              <a:extLst>
                <a:ext uri="{FF2B5EF4-FFF2-40B4-BE49-F238E27FC236}">
                  <a16:creationId xmlns:a16="http://schemas.microsoft.com/office/drawing/2014/main" id="{876F37B1-128D-244F-91CB-CDC88168A2D8}"/>
                </a:ext>
              </a:extLst>
            </p:cNvPr>
            <p:cNvSpPr/>
            <p:nvPr/>
          </p:nvSpPr>
          <p:spPr>
            <a:xfrm>
              <a:off x="1249238" y="6525945"/>
              <a:ext cx="1142297" cy="12285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1" lang="en-US" altLang="zh-CN" sz="3600" dirty="0">
                  <a:solidFill>
                    <a:prstClr val="black"/>
                  </a:solidFill>
                </a:rPr>
                <a:t>.</a:t>
              </a:r>
              <a:r>
                <a:rPr kumimoji="1" lang="en-US" altLang="zh-CN" sz="3600" dirty="0" err="1">
                  <a:solidFill>
                    <a:prstClr val="black"/>
                  </a:solidFill>
                </a:rPr>
                <a:t>ttf</a:t>
              </a:r>
              <a:endParaRPr kumimoji="1" lang="en-US" altLang="zh-CN" sz="3600" dirty="0">
                <a:solidFill>
                  <a:prstClr val="black"/>
                </a:solidFill>
              </a:endParaRPr>
            </a:p>
          </p:txBody>
        </p:sp>
        <p:sp>
          <p:nvSpPr>
            <p:cNvPr id="17" name="矩形 52">
              <a:extLst>
                <a:ext uri="{FF2B5EF4-FFF2-40B4-BE49-F238E27FC236}">
                  <a16:creationId xmlns:a16="http://schemas.microsoft.com/office/drawing/2014/main" id="{F73D4149-EC38-474D-B67E-C89C04FA3642}"/>
                </a:ext>
              </a:extLst>
            </p:cNvPr>
            <p:cNvSpPr/>
            <p:nvPr/>
          </p:nvSpPr>
          <p:spPr>
            <a:xfrm>
              <a:off x="2936968" y="6525945"/>
              <a:ext cx="1704177" cy="12285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1" lang="en-US" altLang="zh-CN" sz="3600" dirty="0">
                  <a:solidFill>
                    <a:prstClr val="black"/>
                  </a:solidFill>
                </a:rPr>
                <a:t>Paired</a:t>
              </a:r>
              <a:r>
                <a:rPr kumimoji="1" lang="zh-CN" altLang="en-US" sz="3600" dirty="0">
                  <a:solidFill>
                    <a:prstClr val="black"/>
                  </a:solidFill>
                </a:rPr>
                <a:t> </a:t>
              </a:r>
              <a:r>
                <a:rPr kumimoji="1" lang="en-US" altLang="zh-CN" sz="3600" dirty="0">
                  <a:solidFill>
                    <a:prstClr val="black"/>
                  </a:solidFill>
                </a:rPr>
                <a:t>images</a:t>
              </a:r>
            </a:p>
          </p:txBody>
        </p:sp>
        <p:sp>
          <p:nvSpPr>
            <p:cNvPr id="18" name="椭圆 53">
              <a:extLst>
                <a:ext uri="{FF2B5EF4-FFF2-40B4-BE49-F238E27FC236}">
                  <a16:creationId xmlns:a16="http://schemas.microsoft.com/office/drawing/2014/main" id="{0D2F5624-FDF9-374B-B193-71D7B9E375F8}"/>
                </a:ext>
              </a:extLst>
            </p:cNvPr>
            <p:cNvSpPr/>
            <p:nvPr/>
          </p:nvSpPr>
          <p:spPr>
            <a:xfrm>
              <a:off x="8797201" y="6380401"/>
              <a:ext cx="2212418" cy="151959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dirty="0"/>
                <a:t>Model</a:t>
              </a:r>
              <a:endParaRPr kumimoji="1" lang="zh-CN" altLang="en-US" sz="3600" dirty="0"/>
            </a:p>
          </p:txBody>
        </p:sp>
        <p:cxnSp>
          <p:nvCxnSpPr>
            <p:cNvPr id="21" name="直线箭头连接符 55">
              <a:extLst>
                <a:ext uri="{FF2B5EF4-FFF2-40B4-BE49-F238E27FC236}">
                  <a16:creationId xmlns:a16="http://schemas.microsoft.com/office/drawing/2014/main" id="{6B78AD78-05B7-7E4F-A85D-C7197647AD45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391536" y="7140199"/>
              <a:ext cx="54543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57">
              <a:extLst>
                <a:ext uri="{FF2B5EF4-FFF2-40B4-BE49-F238E27FC236}">
                  <a16:creationId xmlns:a16="http://schemas.microsoft.com/office/drawing/2014/main" id="{7721E7A9-AE12-134E-AD02-0CA800CF2A18}"/>
                </a:ext>
              </a:extLst>
            </p:cNvPr>
            <p:cNvSpPr txBox="1"/>
            <p:nvPr/>
          </p:nvSpPr>
          <p:spPr>
            <a:xfrm>
              <a:off x="1249238" y="8045541"/>
              <a:ext cx="2830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600" dirty="0"/>
                <a:t>Font</a:t>
              </a:r>
              <a:r>
                <a:rPr kumimoji="1" lang="zh-CN" altLang="en-US" sz="3600" dirty="0"/>
                <a:t> </a:t>
              </a:r>
              <a:r>
                <a:rPr kumimoji="1" lang="en-US" altLang="zh-CN" sz="3600" dirty="0"/>
                <a:t>to</a:t>
              </a:r>
              <a:r>
                <a:rPr kumimoji="1" lang="zh-CN" altLang="en-US" sz="3600" dirty="0"/>
                <a:t> </a:t>
              </a:r>
              <a:r>
                <a:rPr kumimoji="1" lang="en-US" altLang="zh-CN" sz="3600" dirty="0"/>
                <a:t>image</a:t>
              </a:r>
              <a:endParaRPr kumimoji="1" lang="zh-CN" altLang="en-US" sz="3600" dirty="0"/>
            </a:p>
          </p:txBody>
        </p:sp>
        <p:cxnSp>
          <p:nvCxnSpPr>
            <p:cNvPr id="23" name="直线箭头连接符 58">
              <a:extLst>
                <a:ext uri="{FF2B5EF4-FFF2-40B4-BE49-F238E27FC236}">
                  <a16:creationId xmlns:a16="http://schemas.microsoft.com/office/drawing/2014/main" id="{6BC41754-4E86-8A46-B215-0E34DACF97F6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641145" y="6335830"/>
              <a:ext cx="1912055" cy="80436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15">
              <a:extLst>
                <a:ext uri="{FF2B5EF4-FFF2-40B4-BE49-F238E27FC236}">
                  <a16:creationId xmlns:a16="http://schemas.microsoft.com/office/drawing/2014/main" id="{9F57FBD2-800E-654C-8E74-D4B67DDE0E4D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641145" y="7140199"/>
              <a:ext cx="1912055" cy="75979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18">
              <a:extLst>
                <a:ext uri="{FF2B5EF4-FFF2-40B4-BE49-F238E27FC236}">
                  <a16:creationId xmlns:a16="http://schemas.microsoft.com/office/drawing/2014/main" id="{34F58D72-73BE-0A43-B6CD-E714981F4ACE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6553200" y="6335355"/>
              <a:ext cx="2244001" cy="80484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9">
              <a:extLst>
                <a:ext uri="{FF2B5EF4-FFF2-40B4-BE49-F238E27FC236}">
                  <a16:creationId xmlns:a16="http://schemas.microsoft.com/office/drawing/2014/main" id="{911FFAF8-B578-C340-949F-773464A45576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6553200" y="7140199"/>
              <a:ext cx="2244001" cy="76665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4">
              <a:extLst>
                <a:ext uri="{FF2B5EF4-FFF2-40B4-BE49-F238E27FC236}">
                  <a16:creationId xmlns:a16="http://schemas.microsoft.com/office/drawing/2014/main" id="{C7BBFDD5-130D-0842-A569-369BFD1E7B34}"/>
                </a:ext>
              </a:extLst>
            </p:cNvPr>
            <p:cNvSpPr/>
            <p:nvPr/>
          </p:nvSpPr>
          <p:spPr>
            <a:xfrm>
              <a:off x="5297732" y="5004412"/>
              <a:ext cx="2510936" cy="128744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dirty="0"/>
                <a:t>Training</a:t>
              </a:r>
              <a:r>
                <a:rPr kumimoji="1" lang="zh-CN" altLang="en-US" sz="3600" dirty="0"/>
                <a:t> </a:t>
              </a:r>
              <a:r>
                <a:rPr kumimoji="1" lang="en-US" altLang="zh-CN" sz="3600" dirty="0"/>
                <a:t>set</a:t>
              </a:r>
              <a:r>
                <a:rPr kumimoji="1" lang="zh-CN" altLang="en-US" sz="3600" dirty="0"/>
                <a:t> </a:t>
              </a:r>
            </a:p>
          </p:txBody>
        </p:sp>
        <p:sp>
          <p:nvSpPr>
            <p:cNvPr id="30" name="椭圆 26">
              <a:extLst>
                <a:ext uri="{FF2B5EF4-FFF2-40B4-BE49-F238E27FC236}">
                  <a16:creationId xmlns:a16="http://schemas.microsoft.com/office/drawing/2014/main" id="{6ED6A5E3-0B7A-554B-80B4-AD3DA0F048DB}"/>
                </a:ext>
              </a:extLst>
            </p:cNvPr>
            <p:cNvSpPr/>
            <p:nvPr/>
          </p:nvSpPr>
          <p:spPr>
            <a:xfrm>
              <a:off x="5297732" y="7951425"/>
              <a:ext cx="2510936" cy="128637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dirty="0"/>
                <a:t>Testing</a:t>
              </a:r>
              <a:r>
                <a:rPr kumimoji="1" lang="zh-CN" altLang="en-US" sz="3600" dirty="0"/>
                <a:t> </a:t>
              </a:r>
              <a:r>
                <a:rPr kumimoji="1" lang="en-US" altLang="zh-CN" sz="3600" dirty="0"/>
                <a:t>set</a:t>
              </a:r>
              <a:r>
                <a:rPr kumimoji="1" lang="zh-CN" altLang="en-US" sz="3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65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E60E-CCBC-B246-A737-6682D6C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149215"/>
            <a:ext cx="11041381" cy="185378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971" dirty="0"/>
              <a:t>Result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8317F-027B-E84B-9F30-0E91111C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44" y="1691075"/>
            <a:ext cx="5848656" cy="7327444"/>
          </a:xfrm>
        </p:spPr>
        <p:txBody>
          <a:bodyPr/>
          <a:lstStyle/>
          <a:p>
            <a:r>
              <a:rPr lang="en-US" altLang="zh-CN" sz="3918" dirty="0"/>
              <a:t>Loss</a:t>
            </a:r>
            <a:r>
              <a:rPr lang="zh-CN" altLang="en-US" sz="3918" dirty="0"/>
              <a:t> </a:t>
            </a:r>
            <a:endParaRPr lang="en-US" altLang="zh-CN" sz="3918" dirty="0"/>
          </a:p>
          <a:p>
            <a:endParaRPr lang="en-US" altLang="zh-CN" sz="3918" dirty="0"/>
          </a:p>
          <a:p>
            <a:endParaRPr lang="en-US" altLang="zh-CN" sz="3918" dirty="0"/>
          </a:p>
          <a:p>
            <a:endParaRPr lang="en-US" altLang="zh-CN" sz="3918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D82DC2-C3AE-1843-88B2-2E15BB91D7D9}"/>
              </a:ext>
            </a:extLst>
          </p:cNvPr>
          <p:cNvSpPr txBox="1"/>
          <p:nvPr/>
        </p:nvSpPr>
        <p:spPr>
          <a:xfrm>
            <a:off x="34212" y="3501626"/>
            <a:ext cx="169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err="1"/>
              <a:t>d_loss</a:t>
            </a:r>
            <a:endParaRPr kumimoji="1" lang="en-US" altLang="zh-CN" sz="3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445E44-6072-0E45-9181-5303CEBBC871}"/>
              </a:ext>
            </a:extLst>
          </p:cNvPr>
          <p:cNvSpPr txBox="1"/>
          <p:nvPr/>
        </p:nvSpPr>
        <p:spPr>
          <a:xfrm>
            <a:off x="34211" y="5646585"/>
            <a:ext cx="169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g</a:t>
            </a:r>
            <a:r>
              <a:rPr kumimoji="1" lang="en-US" altLang="zh-CN" sz="3600" dirty="0" err="1"/>
              <a:t>_loss</a:t>
            </a:r>
            <a:endParaRPr kumimoji="1" lang="zh-CN" altLang="en-US" sz="3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734CA7-E30E-BC43-AE19-0599FA755E31}"/>
              </a:ext>
            </a:extLst>
          </p:cNvPr>
          <p:cNvSpPr txBox="1"/>
          <p:nvPr/>
        </p:nvSpPr>
        <p:spPr>
          <a:xfrm>
            <a:off x="60327" y="7791544"/>
            <a:ext cx="169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L1_loss</a:t>
            </a:r>
            <a:endParaRPr kumimoji="1" lang="zh-CN" altLang="en-US" sz="3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CB97DD-1269-BB48-9F31-742DCA1C9E52}"/>
              </a:ext>
            </a:extLst>
          </p:cNvPr>
          <p:cNvSpPr txBox="1"/>
          <p:nvPr/>
        </p:nvSpPr>
        <p:spPr>
          <a:xfrm>
            <a:off x="2321305" y="2037961"/>
            <a:ext cx="214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Original</a:t>
            </a:r>
          </a:p>
          <a:p>
            <a:pPr algn="ctr"/>
            <a:endParaRPr kumimoji="1" lang="zh-CN" altLang="en-US" sz="3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D2B389-A182-8B4C-A84C-95C90884AF14}"/>
              </a:ext>
            </a:extLst>
          </p:cNvPr>
          <p:cNvSpPr txBox="1"/>
          <p:nvPr/>
        </p:nvSpPr>
        <p:spPr>
          <a:xfrm>
            <a:off x="6101132" y="2037961"/>
            <a:ext cx="139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Ours</a:t>
            </a:r>
            <a:endParaRPr kumimoji="1" lang="zh-CN" altLang="en-US" sz="3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4782F7D-EA65-AF4A-AC34-C33042083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40" y="2874987"/>
            <a:ext cx="2960853" cy="185378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A6CE336-7D13-BB4F-A1FA-3DC9BE4C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83" y="2859192"/>
            <a:ext cx="2960853" cy="185378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19479B5-EDD6-8949-A160-2F2163D6E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5" y="5127066"/>
            <a:ext cx="2960853" cy="185378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786A16B-C1BE-9342-8B66-7EAA252C3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824" y="5127066"/>
            <a:ext cx="3030224" cy="185378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FD41DD8-1B1F-3546-82C1-F26718595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5804" y="7328051"/>
            <a:ext cx="2960853" cy="185378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37F1298-E72D-EF42-B62C-D47055BBF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021" y="7270962"/>
            <a:ext cx="2960853" cy="181134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B82F2CB-2B5E-CB41-92E8-3D83B1CC34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61" y="3167538"/>
            <a:ext cx="1693443" cy="497739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026232D-FA98-9949-9DDC-4233490CA5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920" y="3199240"/>
            <a:ext cx="1796832" cy="4977394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CE5C0250-F154-3B45-90C1-0BC717922EAB}"/>
              </a:ext>
            </a:extLst>
          </p:cNvPr>
          <p:cNvSpPr txBox="1"/>
          <p:nvPr/>
        </p:nvSpPr>
        <p:spPr>
          <a:xfrm>
            <a:off x="8556587" y="8437875"/>
            <a:ext cx="1852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Original</a:t>
            </a:r>
            <a:endParaRPr kumimoji="1" lang="zh-CN" altLang="en-US" sz="3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CF6219-7877-D64A-BC31-EC468C370A6B}"/>
              </a:ext>
            </a:extLst>
          </p:cNvPr>
          <p:cNvSpPr txBox="1"/>
          <p:nvPr/>
        </p:nvSpPr>
        <p:spPr>
          <a:xfrm>
            <a:off x="10802762" y="8437875"/>
            <a:ext cx="118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ours</a:t>
            </a:r>
            <a:endParaRPr kumimoji="1"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23293D-745E-7A4D-A6C0-03583A6A0CE2}"/>
              </a:ext>
            </a:extLst>
          </p:cNvPr>
          <p:cNvSpPr txBox="1"/>
          <p:nvPr/>
        </p:nvSpPr>
        <p:spPr>
          <a:xfrm>
            <a:off x="8556587" y="1680345"/>
            <a:ext cx="3894667" cy="1455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 defTabSz="128016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kumimoji="1" lang="en-US" altLang="zh-CN" sz="3920" dirty="0">
                <a:solidFill>
                  <a:prstClr val="black"/>
                </a:solidFill>
              </a:rPr>
              <a:t>Generated</a:t>
            </a:r>
            <a:r>
              <a:rPr kumimoji="1" lang="zh-CN" altLang="en-US" sz="3920" dirty="0">
                <a:solidFill>
                  <a:prstClr val="black"/>
                </a:solidFill>
              </a:rPr>
              <a:t> </a:t>
            </a:r>
            <a:r>
              <a:rPr kumimoji="1" lang="en-US" altLang="zh-CN" sz="3920" dirty="0">
                <a:solidFill>
                  <a:prstClr val="black"/>
                </a:solidFill>
              </a:rPr>
              <a:t>samples</a:t>
            </a:r>
            <a:endParaRPr kumimoji="1" lang="zh-CN" altLang="en-US" sz="3920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53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E60E-CCBC-B246-A737-6682D6C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149215"/>
            <a:ext cx="11041381" cy="185378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971" dirty="0"/>
              <a:t>Result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8317F-027B-E84B-9F30-0E91111C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757952"/>
            <a:ext cx="11041381" cy="7327444"/>
          </a:xfrm>
        </p:spPr>
        <p:txBody>
          <a:bodyPr/>
          <a:lstStyle/>
          <a:p>
            <a:r>
              <a:rPr kumimoji="1" lang="en-US" altLang="zh-CN" dirty="0"/>
              <a:t>Test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E5C0250-F154-3B45-90C1-0BC717922EAB}"/>
              </a:ext>
            </a:extLst>
          </p:cNvPr>
          <p:cNvSpPr txBox="1"/>
          <p:nvPr/>
        </p:nvSpPr>
        <p:spPr>
          <a:xfrm>
            <a:off x="1068625" y="2448223"/>
            <a:ext cx="201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Original</a:t>
            </a:r>
            <a:endParaRPr kumimoji="1" lang="zh-CN" altLang="en-US" sz="3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CF6219-7877-D64A-BC31-EC468C370A6B}"/>
              </a:ext>
            </a:extLst>
          </p:cNvPr>
          <p:cNvSpPr txBox="1"/>
          <p:nvPr/>
        </p:nvSpPr>
        <p:spPr>
          <a:xfrm>
            <a:off x="4118463" y="2448222"/>
            <a:ext cx="131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Ours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DD8A38-53DB-F64E-8418-6643CF0D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472" y="2953545"/>
            <a:ext cx="754688" cy="60375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F3D2A3-1FBB-1346-AC0B-ED7B1D7D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29" y="2937398"/>
            <a:ext cx="754687" cy="6037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6914C1-AE93-834E-A373-2CF364A86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045" y="2937384"/>
            <a:ext cx="754690" cy="603750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3A71B49-1619-7C4F-96BD-83E50B8C0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043" y="2925834"/>
            <a:ext cx="754688" cy="603750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DAF79AD-25BC-CB49-91FA-B7AC92D044C5}"/>
              </a:ext>
            </a:extLst>
          </p:cNvPr>
          <p:cNvSpPr txBox="1"/>
          <p:nvPr/>
        </p:nvSpPr>
        <p:spPr>
          <a:xfrm>
            <a:off x="716851" y="8974891"/>
            <a:ext cx="15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truth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6B752B4-4786-0147-A1A9-836280E68A1D}"/>
              </a:ext>
            </a:extLst>
          </p:cNvPr>
          <p:cNvSpPr txBox="1"/>
          <p:nvPr/>
        </p:nvSpPr>
        <p:spPr>
          <a:xfrm>
            <a:off x="3346280" y="8974891"/>
            <a:ext cx="15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truth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635006-9615-8A4E-B169-D884FDD56CBF}"/>
              </a:ext>
            </a:extLst>
          </p:cNvPr>
          <p:cNvSpPr txBox="1"/>
          <p:nvPr/>
        </p:nvSpPr>
        <p:spPr>
          <a:xfrm>
            <a:off x="2075685" y="8974891"/>
            <a:ext cx="131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Generated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8C53DB-324C-2A46-95A0-9C51CEE34D4F}"/>
              </a:ext>
            </a:extLst>
          </p:cNvPr>
          <p:cNvSpPr txBox="1"/>
          <p:nvPr/>
        </p:nvSpPr>
        <p:spPr>
          <a:xfrm>
            <a:off x="4758235" y="8974343"/>
            <a:ext cx="131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Generated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DE15A2-5225-774E-8505-E1306FB8E59A}"/>
              </a:ext>
            </a:extLst>
          </p:cNvPr>
          <p:cNvSpPr txBox="1"/>
          <p:nvPr/>
        </p:nvSpPr>
        <p:spPr>
          <a:xfrm>
            <a:off x="6745283" y="1757952"/>
            <a:ext cx="4893733" cy="91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 defTabSz="128016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kumimoji="1" lang="en-US" altLang="zh-CN" sz="3920" dirty="0">
                <a:solidFill>
                  <a:prstClr val="black"/>
                </a:solidFill>
              </a:rPr>
              <a:t>Evaluation</a:t>
            </a:r>
            <a:endParaRPr kumimoji="1" lang="zh-CN" altLang="en-US" sz="3920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3F17D06-2EFF-CD49-9BA9-C8D1F68AD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26097"/>
              </p:ext>
            </p:extLst>
          </p:nvPr>
        </p:nvGraphicFramePr>
        <p:xfrm>
          <a:off x="6745282" y="3094553"/>
          <a:ext cx="5176209" cy="3166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03">
                  <a:extLst>
                    <a:ext uri="{9D8B030D-6E8A-4147-A177-3AD203B41FA5}">
                      <a16:colId xmlns:a16="http://schemas.microsoft.com/office/drawing/2014/main" val="2267031940"/>
                    </a:ext>
                  </a:extLst>
                </a:gridCol>
                <a:gridCol w="1725403">
                  <a:extLst>
                    <a:ext uri="{9D8B030D-6E8A-4147-A177-3AD203B41FA5}">
                      <a16:colId xmlns:a16="http://schemas.microsoft.com/office/drawing/2014/main" val="2224254891"/>
                    </a:ext>
                  </a:extLst>
                </a:gridCol>
                <a:gridCol w="1725403">
                  <a:extLst>
                    <a:ext uri="{9D8B030D-6E8A-4147-A177-3AD203B41FA5}">
                      <a16:colId xmlns:a16="http://schemas.microsoft.com/office/drawing/2014/main" val="1573870943"/>
                    </a:ext>
                  </a:extLst>
                </a:gridCol>
              </a:tblGrid>
              <a:tr h="10555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SSIM</a:t>
                      </a:r>
                      <a:endParaRPr kumimoji="1" lang="zh-CN" altLang="en-US" sz="3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PSNR</a:t>
                      </a:r>
                      <a:endParaRPr kumimoji="1" lang="zh-CN" altLang="en-US" sz="3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696629"/>
                  </a:ext>
                </a:extLst>
              </a:tr>
              <a:tr h="1055511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dirty="0"/>
                        <a:t>Original</a:t>
                      </a:r>
                      <a:endParaRPr kumimoji="1"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0.5433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8.8846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098316"/>
                  </a:ext>
                </a:extLst>
              </a:tr>
              <a:tr h="10555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Ours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0.5476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9.8267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590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93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E60E-CCBC-B246-A737-6682D6C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149215"/>
            <a:ext cx="11041381" cy="185378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971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8317F-027B-E84B-9F30-0E91111C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757952"/>
            <a:ext cx="11041381" cy="7327444"/>
          </a:xfrm>
        </p:spPr>
        <p:txBody>
          <a:bodyPr/>
          <a:lstStyle/>
          <a:p>
            <a:r>
              <a:rPr lang="en-US" altLang="zh-CN" dirty="0"/>
              <a:t>The initial results showed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 modified parameter is effective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handwritten fonts synthesis.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comparisons.</a:t>
            </a:r>
            <a:r>
              <a:rPr lang="zh-CN" altLang="en-US" dirty="0"/>
              <a:t> </a:t>
            </a:r>
            <a:r>
              <a:rPr lang="en-US" altLang="zh-CN" dirty="0"/>
              <a:t>Furthermore,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ttf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fonts.</a:t>
            </a:r>
          </a:p>
          <a:p>
            <a:endParaRPr lang="en-US" altLang="zh-CN" sz="3918" dirty="0"/>
          </a:p>
          <a:p>
            <a:endParaRPr lang="en-US" altLang="zh-CN" sz="3918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ED2075-CA35-7E4E-931F-AE98B0504EC0}"/>
              </a:ext>
            </a:extLst>
          </p:cNvPr>
          <p:cNvSpPr txBox="1"/>
          <p:nvPr/>
        </p:nvSpPr>
        <p:spPr>
          <a:xfrm>
            <a:off x="170121" y="7928895"/>
            <a:ext cx="1233376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This paper is based on results obtained from a project commissioned by the New Energy and Industrial Technology Development Organization (NEDO). </a:t>
            </a:r>
          </a:p>
          <a:p>
            <a:r>
              <a:rPr lang="en-US" altLang="zh-CN" sz="2400" dirty="0"/>
              <a:t>This work was supported by JSPS KAKENHI Grant Number 19K11994.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FFA89D-FB6D-594F-8256-F38B4F91EE70}"/>
              </a:ext>
            </a:extLst>
          </p:cNvPr>
          <p:cNvSpPr txBox="1"/>
          <p:nvPr/>
        </p:nvSpPr>
        <p:spPr>
          <a:xfrm>
            <a:off x="1200150" y="6129141"/>
            <a:ext cx="10401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Reference:</a:t>
            </a:r>
          </a:p>
          <a:p>
            <a:r>
              <a:rPr lang="en-US" altLang="zh-CN" sz="3200" dirty="0"/>
              <a:t>[1] </a:t>
            </a:r>
            <a:r>
              <a:rPr lang="en-US" altLang="zh-CN" sz="3200" dirty="0">
                <a:solidFill>
                  <a:srgbClr val="24292E"/>
                </a:solidFill>
                <a:latin typeface="-apple-system"/>
              </a:rPr>
              <a:t>Learning Chinese Character style with conditional GAN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24292E"/>
                </a:solidFill>
                <a:latin typeface="-apple-system"/>
              </a:rPr>
              <a:t>	https://</a:t>
            </a:r>
            <a:r>
              <a:rPr lang="en-US" altLang="zh-CN" sz="3200" dirty="0" err="1">
                <a:solidFill>
                  <a:srgbClr val="24292E"/>
                </a:solidFill>
                <a:latin typeface="-apple-system"/>
              </a:rPr>
              <a:t>github.com</a:t>
            </a:r>
            <a:r>
              <a:rPr lang="en-US" altLang="zh-CN" sz="32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en-US" altLang="zh-CN" sz="3200" dirty="0" err="1">
                <a:solidFill>
                  <a:srgbClr val="24292E"/>
                </a:solidFill>
                <a:latin typeface="-apple-system"/>
              </a:rPr>
              <a:t>kaonashi-tyc</a:t>
            </a:r>
            <a:r>
              <a:rPr lang="en-US" altLang="zh-CN" sz="3200" dirty="0">
                <a:solidFill>
                  <a:srgbClr val="24292E"/>
                </a:solidFill>
                <a:latin typeface="-apple-system"/>
              </a:rPr>
              <a:t>/zi2zis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438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423</Words>
  <Application>Microsoft Macintosh PowerPoint</Application>
  <PresentationFormat>A3 Paper (297x420 mm)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主题​​</vt:lpstr>
      <vt:lpstr>A Study on Few-Shot Style Transfer for Handwriting Chinese Synthesis Using Conditional GAN</vt:lpstr>
      <vt:lpstr>Conditional GANs</vt:lpstr>
      <vt:lpstr>PowerPoint Presentation</vt:lpstr>
      <vt:lpstr>Method</vt:lpstr>
      <vt:lpstr>Experiment</vt:lpstr>
      <vt:lpstr>Result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劉　良玉</dc:creator>
  <cp:lastModifiedBy>中田 秀基</cp:lastModifiedBy>
  <cp:revision>244</cp:revision>
  <dcterms:created xsi:type="dcterms:W3CDTF">2019-11-15T01:10:14Z</dcterms:created>
  <dcterms:modified xsi:type="dcterms:W3CDTF">2019-11-19T08:38:43Z</dcterms:modified>
</cp:coreProperties>
</file>