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94" r:id="rId3"/>
    <p:sldId id="295" r:id="rId4"/>
    <p:sldId id="297" r:id="rId5"/>
    <p:sldId id="298" r:id="rId6"/>
    <p:sldId id="300" r:id="rId7"/>
    <p:sldId id="301" r:id="rId8"/>
    <p:sldId id="292" r:id="rId9"/>
    <p:sldId id="293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3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6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BC120-2F22-724F-A915-221BED438748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D6088-E1D9-6547-9F2C-00282C16F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5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5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0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3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16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88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5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18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7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F4F5-D19F-784D-8C3F-322AA240FF83}" type="datetimeFigureOut">
              <a:rPr kumimoji="1" lang="ja-JP" altLang="en-US" smtClean="0"/>
              <a:t>10/26/11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3BA4-93C9-A344-87CF-FC73AB0EE6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5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7667" y="108292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分散</a:t>
            </a:r>
            <a:r>
              <a:rPr lang="en-US" altLang="ja-JP" dirty="0"/>
              <a:t>KVS</a:t>
            </a:r>
            <a:r>
              <a:rPr lang="ja-JP" altLang="en-US" dirty="0"/>
              <a:t>に</a:t>
            </a:r>
            <a:r>
              <a:rPr lang="ja-JP" altLang="en-US" dirty="0" smtClean="0"/>
              <a:t>基づく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MapReduce </a:t>
            </a:r>
            <a:r>
              <a:rPr lang="ja-JP" altLang="en-US" dirty="0"/>
              <a:t>処理系</a:t>
            </a:r>
            <a:r>
              <a:rPr lang="en-US" altLang="ja-JP" dirty="0"/>
              <a:t>SSS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6903" y="2696870"/>
            <a:ext cx="6400800" cy="1307622"/>
          </a:xfrm>
        </p:spPr>
        <p:txBody>
          <a:bodyPr/>
          <a:lstStyle/>
          <a:p>
            <a:pPr algn="r"/>
            <a:r>
              <a:rPr lang="ja-JP" altLang="en-US" b="1" u="sng" dirty="0"/>
              <a:t>中田秀基</a:t>
            </a:r>
            <a:r>
              <a:rPr lang="ja-JP" altLang="en-US" dirty="0"/>
              <a:t>、小川</a:t>
            </a:r>
            <a:r>
              <a:rPr lang="ja-JP" altLang="en-US" dirty="0" smtClean="0"/>
              <a:t>宏高、工藤知宏</a:t>
            </a:r>
            <a:endParaRPr lang="en-US" altLang="ja-JP" dirty="0" smtClean="0"/>
          </a:p>
          <a:p>
            <a:pPr algn="r"/>
            <a:r>
              <a:rPr lang="en-US" altLang="en-US" sz="2400" dirty="0" smtClean="0"/>
              <a:t>独立行政法人産業技術総合研究所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207005" y="4866109"/>
            <a:ext cx="4936995" cy="1846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2400" dirty="0" smtClean="0"/>
              <a:t>謝辞</a:t>
            </a:r>
            <a:endParaRPr lang="en-US" altLang="ja-JP" sz="2400" dirty="0" smtClean="0"/>
          </a:p>
          <a:p>
            <a:r>
              <a:rPr lang="ja-JP" altLang="en-US" dirty="0" smtClean="0"/>
              <a:t>本研究</a:t>
            </a:r>
            <a:r>
              <a:rPr lang="ja-JP" altLang="en-US" dirty="0"/>
              <a:t>の一部は，独立行政法人新エネルギー・産業技術総合開発機構（</a:t>
            </a:r>
            <a:r>
              <a:rPr lang="en-US" altLang="ja-JP" dirty="0"/>
              <a:t>NEDO</a:t>
            </a:r>
            <a:r>
              <a:rPr lang="ja-JP" altLang="en-US" dirty="0"/>
              <a:t>）の委託業務「グリーンネットワーク・システム技術研究開発プロジェクト（グリーン</a:t>
            </a:r>
            <a:r>
              <a:rPr lang="en-US" altLang="ja-JP" dirty="0"/>
              <a:t>IT</a:t>
            </a:r>
            <a:r>
              <a:rPr lang="ja-JP" altLang="en-US" dirty="0"/>
              <a:t>プロジェクト）」の成果を活用している．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7045" y="3868409"/>
            <a:ext cx="3175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http://</a:t>
            </a:r>
            <a:r>
              <a:rPr lang="en-US" altLang="ja-JP" sz="2800" dirty="0" err="1" smtClean="0"/>
              <a:t>sss.apgrid.org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982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351" y="172576"/>
            <a:ext cx="2717898" cy="58721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6793" y="1009280"/>
            <a:ext cx="4705949" cy="584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背景</a:t>
            </a:r>
            <a:endParaRPr lang="en-US" altLang="ja-JP" sz="2400" dirty="0" smtClean="0"/>
          </a:p>
          <a:p>
            <a:r>
              <a:rPr lang="en-US" altLang="ja-JP" sz="2400" dirty="0" smtClean="0"/>
              <a:t>MapReduce </a:t>
            </a:r>
            <a:r>
              <a:rPr lang="ja-JP" altLang="en-US" sz="2400" dirty="0"/>
              <a:t>の普及</a:t>
            </a:r>
            <a:endParaRPr lang="en-US" altLang="ja-JP" sz="2400" dirty="0"/>
          </a:p>
          <a:p>
            <a:pPr lvl="1"/>
            <a:r>
              <a:rPr lang="en-US" altLang="ja-JP" sz="2000" dirty="0"/>
              <a:t>Apache Hadoop</a:t>
            </a:r>
            <a:r>
              <a:rPr lang="ja-JP" altLang="en-US" sz="2000" dirty="0"/>
              <a:t>の普及に</a:t>
            </a:r>
            <a:r>
              <a:rPr lang="ja-JP" altLang="en-US" sz="2000" dirty="0" smtClean="0"/>
              <a:t>よる</a:t>
            </a:r>
            <a:endParaRPr lang="en-US" altLang="ja-JP" sz="2000" dirty="0"/>
          </a:p>
          <a:p>
            <a:r>
              <a:rPr lang="en-US" altLang="ja-JP" sz="2400" dirty="0"/>
              <a:t>SSS </a:t>
            </a:r>
            <a:r>
              <a:rPr lang="en-US" altLang="ja-JP" sz="2400" dirty="0" smtClean="0"/>
              <a:t>[Ogawa, </a:t>
            </a:r>
            <a:r>
              <a:rPr lang="en-US" altLang="ja-JP" sz="2400" dirty="0"/>
              <a:t>MapReduce11</a:t>
            </a:r>
            <a:r>
              <a:rPr lang="en-US" altLang="ja-JP" sz="2400" dirty="0" smtClean="0"/>
              <a:t>]</a:t>
            </a:r>
            <a:endParaRPr lang="en-US" altLang="ja-JP" sz="2400" dirty="0"/>
          </a:p>
          <a:p>
            <a:pPr lvl="1"/>
            <a:r>
              <a:rPr lang="ja-JP" altLang="en-US" sz="2000" dirty="0" smtClean="0"/>
              <a:t>複数の</a:t>
            </a:r>
            <a:r>
              <a:rPr lang="en-US" altLang="ja-JP" sz="2000" dirty="0" err="1" smtClean="0"/>
              <a:t>Map,Reduce</a:t>
            </a:r>
            <a:r>
              <a:rPr lang="ja-JP" altLang="en-US" sz="2000" dirty="0" smtClean="0"/>
              <a:t>からなるワークフロー処理の効率的な実行</a:t>
            </a:r>
            <a:endParaRPr lang="en-US" altLang="ja-JP" sz="2000" dirty="0" smtClean="0"/>
          </a:p>
          <a:p>
            <a:pPr lvl="1"/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400" dirty="0" smtClean="0"/>
              <a:t>目的</a:t>
            </a:r>
            <a:endParaRPr lang="en-US" altLang="ja-JP" sz="2400" dirty="0" smtClean="0"/>
          </a:p>
          <a:p>
            <a:r>
              <a:rPr lang="ja-JP" altLang="en-US" sz="2400" dirty="0" smtClean="0"/>
              <a:t>設計と実装の詳細</a:t>
            </a:r>
            <a:endParaRPr lang="en-US" altLang="ja-JP" sz="2400" dirty="0" smtClean="0"/>
          </a:p>
          <a:p>
            <a:r>
              <a:rPr lang="en-US" altLang="ja-JP" sz="2400" dirty="0" smtClean="0"/>
              <a:t>K-means</a:t>
            </a:r>
            <a:r>
              <a:rPr lang="ja-JP" altLang="en-US" sz="2400" dirty="0" smtClean="0"/>
              <a:t>による評価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grpSp>
        <p:nvGrpSpPr>
          <p:cNvPr id="86" name="図形グループ 85"/>
          <p:cNvGrpSpPr/>
          <p:nvPr/>
        </p:nvGrpSpPr>
        <p:grpSpPr>
          <a:xfrm>
            <a:off x="4900202" y="1580407"/>
            <a:ext cx="4288567" cy="4815721"/>
            <a:chOff x="1346931" y="398203"/>
            <a:chExt cx="6750050" cy="6356350"/>
          </a:xfrm>
        </p:grpSpPr>
        <p:sp>
          <p:nvSpPr>
            <p:cNvPr id="4" name="メモ 3"/>
            <p:cNvSpPr/>
            <p:nvPr/>
          </p:nvSpPr>
          <p:spPr>
            <a:xfrm>
              <a:off x="1835881" y="398203"/>
              <a:ext cx="736600" cy="762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A B</a:t>
              </a:r>
            </a:p>
            <a:p>
              <a:pPr algn="ctr"/>
              <a:r>
                <a:rPr lang="en-US" altLang="ja-JP" sz="1000" dirty="0" smtClean="0"/>
                <a:t>C D</a:t>
              </a:r>
              <a:endParaRPr kumimoji="1" lang="en-US" altLang="ja-JP" sz="1000" dirty="0" smtClean="0"/>
            </a:p>
          </p:txBody>
        </p:sp>
        <p:sp>
          <p:nvSpPr>
            <p:cNvPr id="5" name="メモ 4"/>
            <p:cNvSpPr/>
            <p:nvPr/>
          </p:nvSpPr>
          <p:spPr>
            <a:xfrm>
              <a:off x="3448781" y="398203"/>
              <a:ext cx="736600" cy="762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/>
                <a:t>B D</a:t>
              </a:r>
            </a:p>
            <a:p>
              <a:pPr algn="ctr"/>
              <a:r>
                <a:rPr lang="en-US" altLang="ja-JP" sz="1000" dirty="0" smtClean="0"/>
                <a:t>X Y</a:t>
              </a:r>
            </a:p>
          </p:txBody>
        </p:sp>
        <p:sp>
          <p:nvSpPr>
            <p:cNvPr id="6" name="メモ 5"/>
            <p:cNvSpPr/>
            <p:nvPr/>
          </p:nvSpPr>
          <p:spPr>
            <a:xfrm>
              <a:off x="5087081" y="398203"/>
              <a:ext cx="736600" cy="762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/>
                <a:t>A</a:t>
              </a:r>
            </a:p>
            <a:p>
              <a:pPr algn="ctr"/>
              <a:r>
                <a:rPr lang="en-US" altLang="ja-JP" sz="1000" dirty="0" smtClean="0"/>
                <a:t>Y D</a:t>
              </a:r>
            </a:p>
          </p:txBody>
        </p:sp>
        <p:sp>
          <p:nvSpPr>
            <p:cNvPr id="7" name="メモ 6"/>
            <p:cNvSpPr/>
            <p:nvPr/>
          </p:nvSpPr>
          <p:spPr>
            <a:xfrm>
              <a:off x="6674581" y="398203"/>
              <a:ext cx="736600" cy="762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/>
                <a:t>D A</a:t>
              </a:r>
            </a:p>
            <a:p>
              <a:pPr algn="ctr"/>
              <a:r>
                <a:rPr lang="en-US" altLang="ja-JP" sz="1000" dirty="0" smtClean="0"/>
                <a:t>X C</a:t>
              </a:r>
            </a:p>
          </p:txBody>
        </p:sp>
        <p:grpSp>
          <p:nvGrpSpPr>
            <p:cNvPr id="8" name="図形グループ 7"/>
            <p:cNvGrpSpPr/>
            <p:nvPr/>
          </p:nvGrpSpPr>
          <p:grpSpPr>
            <a:xfrm>
              <a:off x="1346931" y="1160203"/>
              <a:ext cx="6750050" cy="1981200"/>
              <a:chOff x="1346931" y="1160203"/>
              <a:chExt cx="6750050" cy="1981200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1346931" y="2068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A:1</a:t>
                </a: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185131" y="2068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B:1</a:t>
                </a: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632681" y="27731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C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2470881" y="27731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13" name="正方形/長方形 12"/>
              <p:cNvSpPr/>
              <p:nvPr/>
            </p:nvSpPr>
            <p:spPr>
              <a:xfrm>
                <a:off x="3036031" y="2068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B:1</a:t>
                </a: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3874231" y="2068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15" name="正方形/長方形 14"/>
              <p:cNvSpPr/>
              <p:nvPr/>
            </p:nvSpPr>
            <p:spPr>
              <a:xfrm>
                <a:off x="3321781" y="27731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X:1</a:t>
                </a:r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4159981" y="27731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Y:1</a:t>
                </a: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4814031" y="2068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A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652231" y="2068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5099781" y="27731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Y:1</a:t>
                </a: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6401531" y="20365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7239731" y="20365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A:1</a:t>
                </a: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6687281" y="27413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X:1</a:t>
                </a: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7525481" y="27413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C</a:t>
                </a:r>
                <a:r>
                  <a:rPr lang="en-US" altLang="ja-JP" sz="1000" dirty="0" smtClean="0"/>
                  <a:t>:1</a:t>
                </a:r>
              </a:p>
            </p:txBody>
          </p:sp>
          <p:cxnSp>
            <p:nvCxnSpPr>
              <p:cNvPr id="24" name="直線矢印コネクタ 23"/>
              <p:cNvCxnSpPr>
                <a:stCxn id="4" idx="2"/>
                <a:endCxn id="9" idx="0"/>
              </p:cNvCxnSpPr>
              <p:nvPr/>
            </p:nvCxnSpPr>
            <p:spPr>
              <a:xfrm flipH="1">
                <a:off x="1632681" y="1160203"/>
                <a:ext cx="571500" cy="908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>
                <a:stCxn id="4" idx="2"/>
                <a:endCxn id="10" idx="0"/>
              </p:cNvCxnSpPr>
              <p:nvPr/>
            </p:nvCxnSpPr>
            <p:spPr>
              <a:xfrm>
                <a:off x="2204181" y="1160203"/>
                <a:ext cx="266700" cy="908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/>
              <p:cNvCxnSpPr>
                <a:stCxn id="4" idx="2"/>
                <a:endCxn id="11" idx="0"/>
              </p:cNvCxnSpPr>
              <p:nvPr/>
            </p:nvCxnSpPr>
            <p:spPr>
              <a:xfrm flipH="1">
                <a:off x="1918431" y="1160203"/>
                <a:ext cx="285750" cy="161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/>
              <p:cNvCxnSpPr>
                <a:stCxn id="4" idx="2"/>
                <a:endCxn id="12" idx="0"/>
              </p:cNvCxnSpPr>
              <p:nvPr/>
            </p:nvCxnSpPr>
            <p:spPr>
              <a:xfrm>
                <a:off x="2204181" y="1160203"/>
                <a:ext cx="552450" cy="161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>
                <a:stCxn id="5" idx="2"/>
                <a:endCxn id="15" idx="0"/>
              </p:cNvCxnSpPr>
              <p:nvPr/>
            </p:nvCxnSpPr>
            <p:spPr>
              <a:xfrm flipH="1">
                <a:off x="3607531" y="1160203"/>
                <a:ext cx="209550" cy="161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/>
              <p:cNvCxnSpPr>
                <a:stCxn id="6" idx="2"/>
                <a:endCxn id="19" idx="0"/>
              </p:cNvCxnSpPr>
              <p:nvPr/>
            </p:nvCxnSpPr>
            <p:spPr>
              <a:xfrm flipH="1">
                <a:off x="5385531" y="1160203"/>
                <a:ext cx="69850" cy="161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>
                <a:stCxn id="7" idx="2"/>
                <a:endCxn id="22" idx="0"/>
              </p:cNvCxnSpPr>
              <p:nvPr/>
            </p:nvCxnSpPr>
            <p:spPr>
              <a:xfrm flipH="1">
                <a:off x="6973031" y="1160203"/>
                <a:ext cx="69850" cy="1581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>
                <a:stCxn id="6" idx="2"/>
                <a:endCxn id="18" idx="0"/>
              </p:cNvCxnSpPr>
              <p:nvPr/>
            </p:nvCxnSpPr>
            <p:spPr>
              <a:xfrm>
                <a:off x="5455381" y="1160203"/>
                <a:ext cx="482600" cy="908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6" idx="2"/>
                <a:endCxn id="17" idx="0"/>
              </p:cNvCxnSpPr>
              <p:nvPr/>
            </p:nvCxnSpPr>
            <p:spPr>
              <a:xfrm flipH="1">
                <a:off x="5099781" y="1160203"/>
                <a:ext cx="355600" cy="908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5" idx="2"/>
                <a:endCxn id="14" idx="0"/>
              </p:cNvCxnSpPr>
              <p:nvPr/>
            </p:nvCxnSpPr>
            <p:spPr>
              <a:xfrm>
                <a:off x="3817081" y="1160203"/>
                <a:ext cx="342900" cy="908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5" idx="2"/>
                <a:endCxn id="13" idx="0"/>
              </p:cNvCxnSpPr>
              <p:nvPr/>
            </p:nvCxnSpPr>
            <p:spPr>
              <a:xfrm flipH="1">
                <a:off x="3321781" y="1160203"/>
                <a:ext cx="495300" cy="908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stCxn id="5" idx="2"/>
                <a:endCxn id="16" idx="0"/>
              </p:cNvCxnSpPr>
              <p:nvPr/>
            </p:nvCxnSpPr>
            <p:spPr>
              <a:xfrm>
                <a:off x="3817081" y="1160203"/>
                <a:ext cx="628650" cy="1612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stCxn id="7" idx="2"/>
                <a:endCxn id="20" idx="0"/>
              </p:cNvCxnSpPr>
              <p:nvPr/>
            </p:nvCxnSpPr>
            <p:spPr>
              <a:xfrm flipH="1">
                <a:off x="6687281" y="1160203"/>
                <a:ext cx="3556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>
                <a:stCxn id="7" idx="2"/>
                <a:endCxn id="21" idx="0"/>
              </p:cNvCxnSpPr>
              <p:nvPr/>
            </p:nvCxnSpPr>
            <p:spPr>
              <a:xfrm>
                <a:off x="7042881" y="1160203"/>
                <a:ext cx="4826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/>
              <p:cNvCxnSpPr>
                <a:stCxn id="7" idx="2"/>
                <a:endCxn id="23" idx="0"/>
              </p:cNvCxnSpPr>
              <p:nvPr/>
            </p:nvCxnSpPr>
            <p:spPr>
              <a:xfrm>
                <a:off x="7042881" y="1160203"/>
                <a:ext cx="768350" cy="1581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図形グループ 38"/>
            <p:cNvGrpSpPr/>
            <p:nvPr/>
          </p:nvGrpSpPr>
          <p:grpSpPr>
            <a:xfrm>
              <a:off x="1435831" y="5065453"/>
              <a:ext cx="6496050" cy="1689100"/>
              <a:chOff x="1435831" y="5065453"/>
              <a:chExt cx="6496050" cy="1689100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1435831" y="6386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A:3</a:t>
                </a:r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572481" y="6386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B:2</a:t>
                </a: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3702781" y="6386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C</a:t>
                </a:r>
                <a:r>
                  <a:rPr lang="en-US" altLang="ja-JP" sz="1000" dirty="0" smtClean="0"/>
                  <a:t>:2</a:t>
                </a: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4890231" y="6386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:4</a:t>
                </a:r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6166581" y="6386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X:2</a:t>
                </a:r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7360381" y="63862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Y:2</a:t>
                </a:r>
              </a:p>
            </p:txBody>
          </p:sp>
          <p:cxnSp>
            <p:nvCxnSpPr>
              <p:cNvPr id="46" name="直線矢印コネクタ 45"/>
              <p:cNvCxnSpPr>
                <a:stCxn id="56" idx="2"/>
                <a:endCxn id="40" idx="0"/>
              </p:cNvCxnSpPr>
              <p:nvPr/>
            </p:nvCxnSpPr>
            <p:spPr>
              <a:xfrm>
                <a:off x="1721581" y="5433753"/>
                <a:ext cx="0" cy="952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/>
              <p:cNvCxnSpPr>
                <a:stCxn id="58" idx="2"/>
                <a:endCxn id="41" idx="0"/>
              </p:cNvCxnSpPr>
              <p:nvPr/>
            </p:nvCxnSpPr>
            <p:spPr>
              <a:xfrm>
                <a:off x="2858231" y="5065453"/>
                <a:ext cx="0" cy="1320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>
                <a:stCxn id="60" idx="2"/>
                <a:endCxn id="42" idx="0"/>
              </p:cNvCxnSpPr>
              <p:nvPr/>
            </p:nvCxnSpPr>
            <p:spPr>
              <a:xfrm>
                <a:off x="3988531" y="5065453"/>
                <a:ext cx="0" cy="1320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>
                <a:stCxn id="64" idx="2"/>
                <a:endCxn id="43" idx="0"/>
              </p:cNvCxnSpPr>
              <p:nvPr/>
            </p:nvCxnSpPr>
            <p:spPr>
              <a:xfrm>
                <a:off x="5175981" y="5802053"/>
                <a:ext cx="0" cy="584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矢印コネクタ 49"/>
              <p:cNvCxnSpPr>
                <a:stCxn id="66" idx="2"/>
                <a:endCxn id="44" idx="0"/>
              </p:cNvCxnSpPr>
              <p:nvPr/>
            </p:nvCxnSpPr>
            <p:spPr>
              <a:xfrm>
                <a:off x="6452331" y="5071803"/>
                <a:ext cx="0" cy="1314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>
                <a:stCxn id="68" idx="2"/>
                <a:endCxn id="45" idx="0"/>
              </p:cNvCxnSpPr>
              <p:nvPr/>
            </p:nvCxnSpPr>
            <p:spPr>
              <a:xfrm>
                <a:off x="7646131" y="5071803"/>
                <a:ext cx="0" cy="1314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正方形/長方形 51"/>
            <p:cNvSpPr/>
            <p:nvPr/>
          </p:nvSpPr>
          <p:spPr>
            <a:xfrm>
              <a:off x="1918431" y="1331653"/>
              <a:ext cx="5429250" cy="4699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図形グループ 52"/>
            <p:cNvGrpSpPr/>
            <p:nvPr/>
          </p:nvGrpSpPr>
          <p:grpSpPr>
            <a:xfrm>
              <a:off x="1435831" y="2404803"/>
              <a:ext cx="6496050" cy="3397250"/>
              <a:chOff x="1435831" y="2404803"/>
              <a:chExt cx="6496050" cy="3397250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1435831" y="43288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A:1</a:t>
                </a:r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1435831" y="46971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A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1435831" y="50654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A:1</a:t>
                </a:r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2572481" y="43288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B:1</a:t>
                </a:r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2572481" y="46971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B:1</a:t>
                </a: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3702781" y="43288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C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3702781" y="46971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C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4890231" y="43288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4890231" y="46971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63" name="正方形/長方形 62"/>
              <p:cNvSpPr/>
              <p:nvPr/>
            </p:nvSpPr>
            <p:spPr>
              <a:xfrm>
                <a:off x="4890231" y="50654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4890231" y="54337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/>
                  <a:t>D</a:t>
                </a:r>
                <a:r>
                  <a:rPr lang="en-US" altLang="ja-JP" sz="1000" dirty="0" smtClean="0"/>
                  <a:t>:1</a:t>
                </a: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6166581" y="43288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X:1</a:t>
                </a:r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6166581" y="47035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X:1</a:t>
                </a:r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7360381" y="432885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Y:1</a:t>
                </a:r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7360381" y="4703503"/>
                <a:ext cx="571500" cy="368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smtClean="0"/>
                  <a:t>Y:1</a:t>
                </a:r>
              </a:p>
            </p:txBody>
          </p:sp>
          <p:cxnSp>
            <p:nvCxnSpPr>
              <p:cNvPr id="69" name="直線矢印コネクタ 68"/>
              <p:cNvCxnSpPr>
                <a:stCxn id="9" idx="2"/>
                <a:endCxn id="54" idx="0"/>
              </p:cNvCxnSpPr>
              <p:nvPr/>
            </p:nvCxnSpPr>
            <p:spPr>
              <a:xfrm>
                <a:off x="1632681" y="2436553"/>
                <a:ext cx="88900" cy="189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/>
              <p:cNvCxnSpPr>
                <a:stCxn id="17" idx="2"/>
                <a:endCxn id="54" idx="0"/>
              </p:cNvCxnSpPr>
              <p:nvPr/>
            </p:nvCxnSpPr>
            <p:spPr>
              <a:xfrm flipH="1">
                <a:off x="1721581" y="2436553"/>
                <a:ext cx="3378200" cy="189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/>
              <p:cNvCxnSpPr>
                <a:stCxn id="21" idx="2"/>
                <a:endCxn id="54" idx="0"/>
              </p:cNvCxnSpPr>
              <p:nvPr/>
            </p:nvCxnSpPr>
            <p:spPr>
              <a:xfrm flipH="1">
                <a:off x="1721581" y="2404803"/>
                <a:ext cx="5803900" cy="1924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/>
              <p:cNvCxnSpPr>
                <a:stCxn id="10" idx="2"/>
                <a:endCxn id="57" idx="0"/>
              </p:cNvCxnSpPr>
              <p:nvPr/>
            </p:nvCxnSpPr>
            <p:spPr>
              <a:xfrm>
                <a:off x="2470881" y="2436553"/>
                <a:ext cx="387350" cy="189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/>
              <p:cNvCxnSpPr>
                <a:stCxn id="13" idx="2"/>
                <a:endCxn id="57" idx="0"/>
              </p:cNvCxnSpPr>
              <p:nvPr/>
            </p:nvCxnSpPr>
            <p:spPr>
              <a:xfrm flipH="1">
                <a:off x="2858231" y="2436553"/>
                <a:ext cx="463550" cy="189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矢印コネクタ 73"/>
              <p:cNvCxnSpPr>
                <a:stCxn id="11" idx="2"/>
                <a:endCxn id="59" idx="0"/>
              </p:cNvCxnSpPr>
              <p:nvPr/>
            </p:nvCxnSpPr>
            <p:spPr>
              <a:xfrm>
                <a:off x="1918431" y="3141403"/>
                <a:ext cx="2070100" cy="1187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>
                <a:stCxn id="23" idx="2"/>
                <a:endCxn id="59" idx="0"/>
              </p:cNvCxnSpPr>
              <p:nvPr/>
            </p:nvCxnSpPr>
            <p:spPr>
              <a:xfrm flipH="1">
                <a:off x="3988531" y="3109653"/>
                <a:ext cx="382270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矢印コネクタ 75"/>
              <p:cNvCxnSpPr>
                <a:stCxn id="12" idx="2"/>
                <a:endCxn id="61" idx="0"/>
              </p:cNvCxnSpPr>
              <p:nvPr/>
            </p:nvCxnSpPr>
            <p:spPr>
              <a:xfrm>
                <a:off x="2756631" y="3141403"/>
                <a:ext cx="2419350" cy="1187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/>
              <p:cNvCxnSpPr>
                <a:stCxn id="14" idx="2"/>
                <a:endCxn id="61" idx="0"/>
              </p:cNvCxnSpPr>
              <p:nvPr/>
            </p:nvCxnSpPr>
            <p:spPr>
              <a:xfrm>
                <a:off x="4159981" y="2436553"/>
                <a:ext cx="1016000" cy="189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矢印コネクタ 77"/>
              <p:cNvCxnSpPr>
                <a:stCxn id="18" idx="2"/>
                <a:endCxn id="61" idx="0"/>
              </p:cNvCxnSpPr>
              <p:nvPr/>
            </p:nvCxnSpPr>
            <p:spPr>
              <a:xfrm flipH="1">
                <a:off x="5175981" y="2436553"/>
                <a:ext cx="762000" cy="1892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矢印コネクタ 78"/>
              <p:cNvCxnSpPr>
                <a:stCxn id="20" idx="2"/>
                <a:endCxn id="61" idx="0"/>
              </p:cNvCxnSpPr>
              <p:nvPr/>
            </p:nvCxnSpPr>
            <p:spPr>
              <a:xfrm flipH="1">
                <a:off x="5175981" y="2404803"/>
                <a:ext cx="1511300" cy="19240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/>
              <p:cNvCxnSpPr>
                <a:stCxn id="22" idx="2"/>
                <a:endCxn id="65" idx="0"/>
              </p:cNvCxnSpPr>
              <p:nvPr/>
            </p:nvCxnSpPr>
            <p:spPr>
              <a:xfrm flipH="1">
                <a:off x="6452331" y="3109653"/>
                <a:ext cx="520700" cy="1219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矢印コネクタ 80"/>
              <p:cNvCxnSpPr>
                <a:stCxn id="15" idx="2"/>
                <a:endCxn id="65" idx="0"/>
              </p:cNvCxnSpPr>
              <p:nvPr/>
            </p:nvCxnSpPr>
            <p:spPr>
              <a:xfrm>
                <a:off x="3607531" y="3141403"/>
                <a:ext cx="2844800" cy="1187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/>
              <p:cNvCxnSpPr>
                <a:stCxn id="19" idx="2"/>
                <a:endCxn id="67" idx="0"/>
              </p:cNvCxnSpPr>
              <p:nvPr/>
            </p:nvCxnSpPr>
            <p:spPr>
              <a:xfrm>
                <a:off x="5385531" y="3141403"/>
                <a:ext cx="2260600" cy="1187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/>
              <p:cNvCxnSpPr>
                <a:stCxn id="16" idx="2"/>
                <a:endCxn id="67" idx="0"/>
              </p:cNvCxnSpPr>
              <p:nvPr/>
            </p:nvCxnSpPr>
            <p:spPr>
              <a:xfrm>
                <a:off x="4445731" y="3141403"/>
                <a:ext cx="3200400" cy="11874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正方形/長方形 83"/>
            <p:cNvSpPr/>
            <p:nvPr/>
          </p:nvSpPr>
          <p:spPr>
            <a:xfrm>
              <a:off x="1912081" y="3516053"/>
              <a:ext cx="5429250" cy="4699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Shuffle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1905731" y="5802053"/>
              <a:ext cx="5429250" cy="4699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chemeClr val="tx1"/>
                  </a:solidFill>
                </a:rPr>
                <a:t>Reduce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61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4350" y="161236"/>
            <a:ext cx="3887181" cy="6098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Hadoop</a:t>
            </a:r>
            <a:r>
              <a:rPr kumimoji="1" lang="ja-JP" altLang="en-US" dirty="0" smtClean="0"/>
              <a:t>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8819" y="943697"/>
            <a:ext cx="7748541" cy="2718033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Job</a:t>
            </a:r>
            <a:r>
              <a:rPr kumimoji="1" lang="ja-JP" altLang="en-US" sz="2800" dirty="0" smtClean="0"/>
              <a:t>起動のオーバヘッドが大きい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10</a:t>
            </a:r>
            <a:r>
              <a:rPr lang="ja-JP" altLang="en-US" sz="2400" dirty="0" smtClean="0"/>
              <a:t>秒程度：繰り返し処理には不適</a:t>
            </a:r>
            <a:endParaRPr lang="en-US" altLang="ja-JP" sz="2400" dirty="0" smtClean="0"/>
          </a:p>
          <a:p>
            <a:r>
              <a:rPr kumimoji="1" lang="en-US" altLang="ja-JP" sz="2800" dirty="0" smtClean="0"/>
              <a:t>Map</a:t>
            </a:r>
            <a:r>
              <a:rPr kumimoji="1" lang="ja-JP" altLang="en-US" sz="2800" dirty="0" smtClean="0"/>
              <a:t>と</a:t>
            </a:r>
            <a:r>
              <a:rPr kumimoji="1" lang="en-US" altLang="ja-JP" sz="2800" dirty="0" smtClean="0"/>
              <a:t>Reduce</a:t>
            </a:r>
            <a:r>
              <a:rPr kumimoji="1" lang="ja-JP" altLang="en-US" sz="2800" dirty="0" smtClean="0"/>
              <a:t>のデータフローが非対称</a:t>
            </a:r>
            <a:endParaRPr kumimoji="1" lang="en-US" altLang="ja-JP" sz="2800" dirty="0" smtClean="0"/>
          </a:p>
          <a:p>
            <a:pPr lvl="1"/>
            <a:r>
              <a:rPr kumimoji="1" lang="en-US" altLang="ja-JP" sz="2400" dirty="0" smtClean="0"/>
              <a:t>Map</a:t>
            </a:r>
            <a:r>
              <a:rPr lang="ja-JP" altLang="en-US" sz="2400" dirty="0" smtClean="0"/>
              <a:t>と</a:t>
            </a:r>
            <a:r>
              <a:rPr lang="en-US" altLang="ja-JP" sz="2400" dirty="0" smtClean="0"/>
              <a:t>Reduce</a:t>
            </a:r>
            <a:r>
              <a:rPr lang="ja-JP" altLang="en-US" sz="2400" dirty="0" smtClean="0"/>
              <a:t>が必ず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対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に対応</a:t>
            </a:r>
            <a:endParaRPr lang="en-US" altLang="ja-JP" sz="2400" dirty="0" smtClean="0"/>
          </a:p>
        </p:txBody>
      </p:sp>
      <p:grpSp>
        <p:nvGrpSpPr>
          <p:cNvPr id="38" name="図形グループ 37"/>
          <p:cNvGrpSpPr/>
          <p:nvPr/>
        </p:nvGrpSpPr>
        <p:grpSpPr>
          <a:xfrm>
            <a:off x="2540343" y="2976405"/>
            <a:ext cx="6620803" cy="3868664"/>
            <a:chOff x="300762" y="757439"/>
            <a:chExt cx="8592465" cy="5810198"/>
          </a:xfrm>
        </p:grpSpPr>
        <p:sp>
          <p:nvSpPr>
            <p:cNvPr id="4" name="角丸四角形 3"/>
            <p:cNvSpPr/>
            <p:nvPr/>
          </p:nvSpPr>
          <p:spPr>
            <a:xfrm>
              <a:off x="300762" y="5330983"/>
              <a:ext cx="8592464" cy="123665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/>
                <a:t>HDFS</a:t>
              </a:r>
              <a:endParaRPr kumimoji="1" lang="ja-JP" altLang="en-US" sz="3200" dirty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1270" y="1116822"/>
              <a:ext cx="2267330" cy="3762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57708" y="1403770"/>
              <a:ext cx="812684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M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829357" y="1403770"/>
              <a:ext cx="812684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R</a:t>
              </a:r>
              <a:endParaRPr kumimoji="1" lang="ja-JP" altLang="en-US" sz="2800" dirty="0"/>
            </a:p>
          </p:txBody>
        </p:sp>
        <p:sp>
          <p:nvSpPr>
            <p:cNvPr id="8" name="円柱 7"/>
            <p:cNvSpPr/>
            <p:nvPr/>
          </p:nvSpPr>
          <p:spPr>
            <a:xfrm>
              <a:off x="843526" y="3643117"/>
              <a:ext cx="1639501" cy="91913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Local FS</a:t>
              </a:r>
              <a:endParaRPr kumimoji="1" lang="ja-JP" altLang="en-US" sz="20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410655" y="1116822"/>
              <a:ext cx="2278945" cy="3762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567093" y="1403770"/>
              <a:ext cx="812684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M</a:t>
              </a:r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738742" y="1403770"/>
              <a:ext cx="812684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R</a:t>
              </a:r>
              <a:endParaRPr kumimoji="1" lang="ja-JP" altLang="en-US" sz="2800" dirty="0"/>
            </a:p>
          </p:txBody>
        </p:sp>
        <p:sp>
          <p:nvSpPr>
            <p:cNvPr id="12" name="円柱 11"/>
            <p:cNvSpPr/>
            <p:nvPr/>
          </p:nvSpPr>
          <p:spPr>
            <a:xfrm>
              <a:off x="3752911" y="3643117"/>
              <a:ext cx="1639501" cy="91913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Local FS</a:t>
              </a:r>
              <a:endParaRPr kumimoji="1" lang="ja-JP" altLang="en-US" sz="2000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6386876" y="1116822"/>
              <a:ext cx="2232191" cy="3762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543314" y="1403770"/>
              <a:ext cx="812684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M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7714963" y="1403770"/>
              <a:ext cx="812684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/>
                <a:t>R</a:t>
              </a:r>
              <a:endParaRPr kumimoji="1" lang="ja-JP" altLang="en-US" sz="2800" dirty="0"/>
            </a:p>
          </p:txBody>
        </p:sp>
        <p:sp>
          <p:nvSpPr>
            <p:cNvPr id="16" name="円柱 15"/>
            <p:cNvSpPr/>
            <p:nvPr/>
          </p:nvSpPr>
          <p:spPr>
            <a:xfrm>
              <a:off x="6729132" y="3643117"/>
              <a:ext cx="1639501" cy="91913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Local FS</a:t>
              </a:r>
              <a:endParaRPr kumimoji="1" lang="ja-JP" altLang="en-US" sz="2000" dirty="0"/>
            </a:p>
          </p:txBody>
        </p:sp>
        <p:sp>
          <p:nvSpPr>
            <p:cNvPr id="17" name="曲折矢印 16"/>
            <p:cNvSpPr/>
            <p:nvPr/>
          </p:nvSpPr>
          <p:spPr>
            <a:xfrm>
              <a:off x="300762" y="2038808"/>
              <a:ext cx="356946" cy="3292175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8" name="直線矢印コネクタ 17"/>
            <p:cNvCxnSpPr>
              <a:stCxn id="8" idx="1"/>
            </p:cNvCxnSpPr>
            <p:nvPr/>
          </p:nvCxnSpPr>
          <p:spPr>
            <a:xfrm flipV="1">
              <a:off x="1663277" y="2339616"/>
              <a:ext cx="609147" cy="130350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2"/>
            </p:cNvCxnSpPr>
            <p:nvPr/>
          </p:nvCxnSpPr>
          <p:spPr>
            <a:xfrm flipV="1">
              <a:off x="1663277" y="2339616"/>
              <a:ext cx="3481807" cy="130350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8" idx="1"/>
            </p:cNvCxnSpPr>
            <p:nvPr/>
          </p:nvCxnSpPr>
          <p:spPr>
            <a:xfrm flipV="1">
              <a:off x="1663277" y="2339617"/>
              <a:ext cx="6357043" cy="130350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12" idx="1"/>
            </p:cNvCxnSpPr>
            <p:nvPr/>
          </p:nvCxnSpPr>
          <p:spPr>
            <a:xfrm flipV="1">
              <a:off x="4572662" y="2339617"/>
              <a:ext cx="3447658" cy="130350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endCxn id="15" idx="2"/>
            </p:cNvCxnSpPr>
            <p:nvPr/>
          </p:nvCxnSpPr>
          <p:spPr>
            <a:xfrm flipV="1">
              <a:off x="7482047" y="2339616"/>
              <a:ext cx="639258" cy="130350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6" idx="1"/>
              <a:endCxn id="11" idx="2"/>
            </p:cNvCxnSpPr>
            <p:nvPr/>
          </p:nvCxnSpPr>
          <p:spPr>
            <a:xfrm flipH="1" flipV="1">
              <a:off x="5145084" y="2339616"/>
              <a:ext cx="2403799" cy="130350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>
              <a:stCxn id="12" idx="1"/>
              <a:endCxn id="11" idx="2"/>
            </p:cNvCxnSpPr>
            <p:nvPr/>
          </p:nvCxnSpPr>
          <p:spPr>
            <a:xfrm flipV="1">
              <a:off x="4572662" y="2339616"/>
              <a:ext cx="572422" cy="130350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>
              <a:stCxn id="12" idx="1"/>
            </p:cNvCxnSpPr>
            <p:nvPr/>
          </p:nvCxnSpPr>
          <p:spPr>
            <a:xfrm flipH="1" flipV="1">
              <a:off x="2272424" y="2339617"/>
              <a:ext cx="2300238" cy="130350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16" idx="1"/>
            </p:cNvCxnSpPr>
            <p:nvPr/>
          </p:nvCxnSpPr>
          <p:spPr>
            <a:xfrm flipH="1" flipV="1">
              <a:off x="2272424" y="2339618"/>
              <a:ext cx="5276459" cy="1303499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下矢印 26"/>
            <p:cNvSpPr/>
            <p:nvPr/>
          </p:nvSpPr>
          <p:spPr>
            <a:xfrm>
              <a:off x="960767" y="2373042"/>
              <a:ext cx="250635" cy="130350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8" name="曲折矢印 27"/>
            <p:cNvSpPr/>
            <p:nvPr/>
          </p:nvSpPr>
          <p:spPr>
            <a:xfrm>
              <a:off x="3232182" y="2038808"/>
              <a:ext cx="356946" cy="3292175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下矢印 28"/>
            <p:cNvSpPr/>
            <p:nvPr/>
          </p:nvSpPr>
          <p:spPr>
            <a:xfrm>
              <a:off x="3892187" y="2373042"/>
              <a:ext cx="250635" cy="130350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0" name="曲折矢印 29"/>
            <p:cNvSpPr/>
            <p:nvPr/>
          </p:nvSpPr>
          <p:spPr>
            <a:xfrm>
              <a:off x="6163602" y="2038808"/>
              <a:ext cx="356946" cy="3292175"/>
            </a:xfrm>
            <a:prstGeom prst="ben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下矢印 30"/>
            <p:cNvSpPr/>
            <p:nvPr/>
          </p:nvSpPr>
          <p:spPr>
            <a:xfrm>
              <a:off x="6823607" y="2373042"/>
              <a:ext cx="250635" cy="130350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2" name="曲折矢印 31"/>
            <p:cNvSpPr/>
            <p:nvPr/>
          </p:nvSpPr>
          <p:spPr>
            <a:xfrm rot="5400000">
              <a:off x="1178741" y="3552243"/>
              <a:ext cx="3292175" cy="365580"/>
            </a:xfrm>
            <a:prstGeom prst="bentArrow">
              <a:avLst>
                <a:gd name="adj1" fmla="val 25000"/>
                <a:gd name="adj2" fmla="val 34592"/>
                <a:gd name="adj3" fmla="val 50000"/>
                <a:gd name="adj4" fmla="val 4375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" name="曲折矢印 32"/>
            <p:cNvSpPr/>
            <p:nvPr/>
          </p:nvSpPr>
          <p:spPr>
            <a:xfrm rot="5400000">
              <a:off x="4088128" y="3552244"/>
              <a:ext cx="3292175" cy="365580"/>
            </a:xfrm>
            <a:prstGeom prst="bentArrow">
              <a:avLst>
                <a:gd name="adj1" fmla="val 25000"/>
                <a:gd name="adj2" fmla="val 34592"/>
                <a:gd name="adj3" fmla="val 50000"/>
                <a:gd name="adj4" fmla="val 4375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曲折矢印 33"/>
            <p:cNvSpPr/>
            <p:nvPr/>
          </p:nvSpPr>
          <p:spPr>
            <a:xfrm rot="5400000">
              <a:off x="7064349" y="3552246"/>
              <a:ext cx="3292175" cy="365580"/>
            </a:xfrm>
            <a:prstGeom prst="bentArrow">
              <a:avLst>
                <a:gd name="adj1" fmla="val 25000"/>
                <a:gd name="adj2" fmla="val 34592"/>
                <a:gd name="adj3" fmla="val 50000"/>
                <a:gd name="adj4" fmla="val 4375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537445" y="757439"/>
              <a:ext cx="955308" cy="7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Worker </a:t>
              </a:r>
            </a:p>
            <a:p>
              <a:r>
                <a:rPr lang="en-US" altLang="ja-JP" sz="1400" dirty="0" smtClean="0"/>
                <a:t>Node</a:t>
              </a:r>
              <a:endParaRPr kumimoji="1" lang="ja-JP" altLang="en-US" sz="14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3472965" y="757439"/>
              <a:ext cx="955308" cy="7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Worker </a:t>
              </a:r>
            </a:p>
            <a:p>
              <a:r>
                <a:rPr lang="en-US" altLang="ja-JP" sz="1400" dirty="0" smtClean="0"/>
                <a:t>Node</a:t>
              </a:r>
              <a:endParaRPr kumimoji="1" lang="ja-JP" altLang="en-US" sz="14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6408485" y="757439"/>
              <a:ext cx="955308" cy="7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Worker </a:t>
              </a:r>
            </a:p>
            <a:p>
              <a:r>
                <a:rPr lang="en-US" altLang="ja-JP" sz="1400" dirty="0" smtClean="0"/>
                <a:t>Node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828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02445" cy="6098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SSS</a:t>
            </a:r>
            <a:r>
              <a:rPr kumimoji="1" lang="ja-JP" altLang="en-US" dirty="0" smtClean="0"/>
              <a:t>の設計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6943" y="1034132"/>
            <a:ext cx="8229600" cy="4768738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 smtClean="0"/>
              <a:t>分散ファイルシステムではなく、分散</a:t>
            </a:r>
            <a:r>
              <a:rPr lang="en-US" altLang="ja-JP" sz="2800" dirty="0" smtClean="0"/>
              <a:t>KVS</a:t>
            </a:r>
            <a:r>
              <a:rPr lang="ja-JP" altLang="en-US" sz="2800" dirty="0" smtClean="0"/>
              <a:t>を利用</a:t>
            </a:r>
            <a:endParaRPr lang="en-US" altLang="ja-JP" sz="2800" dirty="0" smtClean="0"/>
          </a:p>
          <a:p>
            <a:pPr lvl="1"/>
            <a:r>
              <a:rPr kumimoji="1" lang="ja-JP" altLang="en-US" sz="2400" dirty="0" smtClean="0"/>
              <a:t>中間データもすべてそこに書く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すべてのノードにデータを薄く広くばらまく</a:t>
            </a:r>
            <a:endParaRPr kumimoji="1" lang="en-US" altLang="ja-JP" sz="2400" dirty="0" smtClean="0"/>
          </a:p>
          <a:p>
            <a:r>
              <a:rPr lang="en-US" altLang="ja-JP" sz="2800" dirty="0" smtClean="0"/>
              <a:t>Owner Computes Rule</a:t>
            </a:r>
          </a:p>
          <a:p>
            <a:pPr lvl="1"/>
            <a:r>
              <a:rPr lang="ja-JP" altLang="en-US" sz="2400" dirty="0" smtClean="0"/>
              <a:t>自分のノード上のデータのみ処理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すべてのタスクをすべてのノードで処理</a:t>
            </a:r>
            <a:endParaRPr kumimoji="1" lang="en-US" altLang="ja-JP" sz="2400" dirty="0" smtClean="0"/>
          </a:p>
          <a:p>
            <a:r>
              <a:rPr kumimoji="1" lang="en-US" altLang="ja-JP" sz="2800" dirty="0" smtClean="0"/>
              <a:t>Key Spaces</a:t>
            </a:r>
          </a:p>
          <a:p>
            <a:pPr lvl="1"/>
            <a:r>
              <a:rPr lang="en-US" altLang="ja-JP" sz="2400" dirty="0" smtClean="0"/>
              <a:t>HDFS</a:t>
            </a:r>
            <a:r>
              <a:rPr lang="ja-JP" altLang="en-US" sz="2400" dirty="0" smtClean="0"/>
              <a:t>のディレクトリに対応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入出力の対象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節点として利用することで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ワークフローを実現</a:t>
            </a:r>
            <a:endParaRPr lang="en-US" altLang="ja-JP" sz="2400" dirty="0" smtClean="0"/>
          </a:p>
        </p:txBody>
      </p:sp>
      <p:grpSp>
        <p:nvGrpSpPr>
          <p:cNvPr id="43" name="図形グループ 42"/>
          <p:cNvGrpSpPr/>
          <p:nvPr/>
        </p:nvGrpSpPr>
        <p:grpSpPr>
          <a:xfrm>
            <a:off x="4819346" y="3974905"/>
            <a:ext cx="4065247" cy="2910125"/>
            <a:chOff x="1779088" y="1429003"/>
            <a:chExt cx="5638800" cy="4854566"/>
          </a:xfrm>
        </p:grpSpPr>
        <p:sp>
          <p:nvSpPr>
            <p:cNvPr id="4" name="角丸四角形 3"/>
            <p:cNvSpPr/>
            <p:nvPr/>
          </p:nvSpPr>
          <p:spPr>
            <a:xfrm>
              <a:off x="1779088" y="3138378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924781" y="3047016"/>
              <a:ext cx="737228" cy="5829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M</a:t>
              </a:r>
              <a:endParaRPr kumimoji="1" lang="ja-JP" altLang="en-US" sz="105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5355641" y="2716374"/>
              <a:ext cx="737228" cy="5829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/>
                <a:t>R</a:t>
              </a:r>
              <a:endParaRPr kumimoji="1" lang="ja-JP" altLang="en-US" sz="14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4110323" y="2807736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110323" y="3451618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110323" y="4704578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5355641" y="3360256"/>
              <a:ext cx="737228" cy="5829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/>
                <a:t>R</a:t>
              </a:r>
              <a:endParaRPr kumimoji="1" lang="ja-JP" altLang="en-US" sz="1400" dirty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610922" y="3455969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cxnSp>
          <p:nvCxnSpPr>
            <p:cNvPr id="12" name="直線矢印コネクタ 11"/>
            <p:cNvCxnSpPr>
              <a:stCxn id="4" idx="3"/>
              <a:endCxn id="5" idx="2"/>
            </p:cNvCxnSpPr>
            <p:nvPr/>
          </p:nvCxnSpPr>
          <p:spPr>
            <a:xfrm>
              <a:off x="2586054" y="3338504"/>
              <a:ext cx="338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5" idx="6"/>
              <a:endCxn id="7" idx="1"/>
            </p:cNvCxnSpPr>
            <p:nvPr/>
          </p:nvCxnSpPr>
          <p:spPr>
            <a:xfrm flipV="1">
              <a:off x="3662009" y="3007861"/>
              <a:ext cx="448314" cy="330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5" idx="6"/>
              <a:endCxn id="8" idx="1"/>
            </p:cNvCxnSpPr>
            <p:nvPr/>
          </p:nvCxnSpPr>
          <p:spPr>
            <a:xfrm>
              <a:off x="3662009" y="3338504"/>
              <a:ext cx="448314" cy="3132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8" idx="3"/>
              <a:endCxn id="10" idx="2"/>
            </p:cNvCxnSpPr>
            <p:nvPr/>
          </p:nvCxnSpPr>
          <p:spPr>
            <a:xfrm>
              <a:off x="4917289" y="3651744"/>
              <a:ext cx="4383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7" idx="3"/>
              <a:endCxn id="6" idx="2"/>
            </p:cNvCxnSpPr>
            <p:nvPr/>
          </p:nvCxnSpPr>
          <p:spPr>
            <a:xfrm>
              <a:off x="4917289" y="3007861"/>
              <a:ext cx="4383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10" idx="6"/>
              <a:endCxn id="11" idx="1"/>
            </p:cNvCxnSpPr>
            <p:nvPr/>
          </p:nvCxnSpPr>
          <p:spPr>
            <a:xfrm>
              <a:off x="6092870" y="3651744"/>
              <a:ext cx="518052" cy="4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6610922" y="2807736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cxnSp>
          <p:nvCxnSpPr>
            <p:cNvPr id="19" name="直線矢印コネクタ 18"/>
            <p:cNvCxnSpPr>
              <a:stCxn id="6" idx="6"/>
              <a:endCxn id="18" idx="1"/>
            </p:cNvCxnSpPr>
            <p:nvPr/>
          </p:nvCxnSpPr>
          <p:spPr>
            <a:xfrm>
              <a:off x="6092870" y="3007861"/>
              <a:ext cx="518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1779088" y="4278224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924781" y="4186862"/>
              <a:ext cx="737228" cy="5829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M</a:t>
              </a:r>
              <a:endParaRPr kumimoji="1" lang="ja-JP" altLang="en-US" sz="1050" dirty="0"/>
            </a:p>
          </p:txBody>
        </p:sp>
        <p:cxnSp>
          <p:nvCxnSpPr>
            <p:cNvPr id="22" name="直線矢印コネクタ 21"/>
            <p:cNvCxnSpPr>
              <a:stCxn id="20" idx="3"/>
              <a:endCxn id="21" idx="2"/>
            </p:cNvCxnSpPr>
            <p:nvPr/>
          </p:nvCxnSpPr>
          <p:spPr>
            <a:xfrm>
              <a:off x="2586054" y="4478349"/>
              <a:ext cx="338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1779088" y="5235346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924781" y="5143984"/>
              <a:ext cx="737228" cy="5829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M</a:t>
              </a:r>
              <a:endParaRPr kumimoji="1" lang="ja-JP" altLang="en-US" sz="1050" dirty="0"/>
            </a:p>
          </p:txBody>
        </p:sp>
        <p:cxnSp>
          <p:nvCxnSpPr>
            <p:cNvPr id="25" name="直線矢印コネクタ 24"/>
            <p:cNvCxnSpPr>
              <a:stCxn id="23" idx="3"/>
              <a:endCxn id="24" idx="2"/>
            </p:cNvCxnSpPr>
            <p:nvPr/>
          </p:nvCxnSpPr>
          <p:spPr>
            <a:xfrm>
              <a:off x="2586054" y="5435472"/>
              <a:ext cx="338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21" idx="6"/>
              <a:endCxn id="9" idx="1"/>
            </p:cNvCxnSpPr>
            <p:nvPr/>
          </p:nvCxnSpPr>
          <p:spPr>
            <a:xfrm>
              <a:off x="3662009" y="4478349"/>
              <a:ext cx="448314" cy="4263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>
              <a:stCxn id="24" idx="6"/>
              <a:endCxn id="9" idx="1"/>
            </p:cNvCxnSpPr>
            <p:nvPr/>
          </p:nvCxnSpPr>
          <p:spPr>
            <a:xfrm flipV="1">
              <a:off x="3662009" y="4904704"/>
              <a:ext cx="448314" cy="5307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角丸四角形 27"/>
            <p:cNvSpPr/>
            <p:nvPr/>
          </p:nvSpPr>
          <p:spPr>
            <a:xfrm>
              <a:off x="6610922" y="4708929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cxnSp>
          <p:nvCxnSpPr>
            <p:cNvPr id="29" name="直線矢印コネクタ 28"/>
            <p:cNvCxnSpPr>
              <a:stCxn id="9" idx="3"/>
              <a:endCxn id="31" idx="2"/>
            </p:cNvCxnSpPr>
            <p:nvPr/>
          </p:nvCxnSpPr>
          <p:spPr>
            <a:xfrm>
              <a:off x="4917289" y="4904704"/>
              <a:ext cx="4383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31" idx="6"/>
              <a:endCxn id="28" idx="1"/>
            </p:cNvCxnSpPr>
            <p:nvPr/>
          </p:nvCxnSpPr>
          <p:spPr>
            <a:xfrm>
              <a:off x="6092870" y="4904704"/>
              <a:ext cx="518052" cy="43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円/楕円 30"/>
            <p:cNvSpPr/>
            <p:nvPr/>
          </p:nvSpPr>
          <p:spPr>
            <a:xfrm>
              <a:off x="5355641" y="4613217"/>
              <a:ext cx="737228" cy="5829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M</a:t>
              </a:r>
              <a:endParaRPr kumimoji="1" lang="ja-JP" altLang="en-US" sz="1050" dirty="0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779088" y="1525478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924781" y="1434116"/>
              <a:ext cx="737228" cy="5829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M</a:t>
              </a:r>
              <a:endParaRPr kumimoji="1" lang="ja-JP" altLang="en-US" sz="1050" dirty="0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5355641" y="1429003"/>
              <a:ext cx="737228" cy="5829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smtClean="0"/>
                <a:t>R</a:t>
              </a:r>
              <a:endParaRPr kumimoji="1" lang="ja-JP" altLang="en-US" sz="1400" dirty="0"/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4110323" y="1520365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cxnSp>
          <p:nvCxnSpPr>
            <p:cNvPr id="36" name="直線矢印コネクタ 35"/>
            <p:cNvCxnSpPr>
              <a:stCxn id="32" idx="3"/>
              <a:endCxn id="33" idx="2"/>
            </p:cNvCxnSpPr>
            <p:nvPr/>
          </p:nvCxnSpPr>
          <p:spPr>
            <a:xfrm>
              <a:off x="2586054" y="1725604"/>
              <a:ext cx="3387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>
              <a:stCxn id="33" idx="6"/>
              <a:endCxn id="35" idx="1"/>
            </p:cNvCxnSpPr>
            <p:nvPr/>
          </p:nvCxnSpPr>
          <p:spPr>
            <a:xfrm flipV="1">
              <a:off x="3662009" y="1720491"/>
              <a:ext cx="448314" cy="5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35" idx="3"/>
              <a:endCxn id="34" idx="2"/>
            </p:cNvCxnSpPr>
            <p:nvPr/>
          </p:nvCxnSpPr>
          <p:spPr>
            <a:xfrm>
              <a:off x="4917289" y="1720490"/>
              <a:ext cx="4383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角丸四角形 38"/>
            <p:cNvSpPr/>
            <p:nvPr/>
          </p:nvSpPr>
          <p:spPr>
            <a:xfrm>
              <a:off x="6610922" y="1520365"/>
              <a:ext cx="806966" cy="400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 smtClean="0"/>
                <a:t>Key Space</a:t>
              </a:r>
              <a:endParaRPr kumimoji="1" lang="ja-JP" altLang="en-US" sz="1050" dirty="0"/>
            </a:p>
          </p:txBody>
        </p:sp>
        <p:cxnSp>
          <p:nvCxnSpPr>
            <p:cNvPr id="40" name="直線矢印コネクタ 39"/>
            <p:cNvCxnSpPr>
              <a:stCxn id="34" idx="6"/>
              <a:endCxn id="39" idx="1"/>
            </p:cNvCxnSpPr>
            <p:nvPr/>
          </p:nvCxnSpPr>
          <p:spPr>
            <a:xfrm>
              <a:off x="6092870" y="1720490"/>
              <a:ext cx="518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302879" y="1984959"/>
              <a:ext cx="2225382" cy="513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Conventional MapReduce</a:t>
              </a: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957102" y="5770146"/>
              <a:ext cx="4610706" cy="513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Complicated workflow composed of Maps and Reducers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85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767" y="274638"/>
            <a:ext cx="2524774" cy="6098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SSS</a:t>
            </a:r>
            <a:r>
              <a:rPr kumimoji="1" lang="ja-JP" altLang="en-US" dirty="0" smtClean="0"/>
              <a:t>の実装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1667" y="1066985"/>
            <a:ext cx="8229600" cy="1263367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すべてのノードに</a:t>
            </a:r>
            <a:r>
              <a:rPr kumimoji="1" lang="en-US" altLang="ja-JP" dirty="0" smtClean="0"/>
              <a:t>SSS </a:t>
            </a:r>
            <a:r>
              <a:rPr kumimoji="1" lang="ja-JP" altLang="en-US" dirty="0" smtClean="0"/>
              <a:t>サーバと</a:t>
            </a:r>
            <a:r>
              <a:rPr kumimoji="1" lang="en-US" altLang="ja-JP" dirty="0" smtClean="0"/>
              <a:t>Unit KVS</a:t>
            </a:r>
          </a:p>
          <a:p>
            <a:r>
              <a:rPr lang="en-US" altLang="ja-JP" dirty="0" smtClean="0"/>
              <a:t>SSS</a:t>
            </a:r>
            <a:r>
              <a:rPr lang="ja-JP" altLang="en-US" dirty="0" smtClean="0"/>
              <a:t>サーバが</a:t>
            </a:r>
            <a:r>
              <a:rPr lang="en-US" altLang="ja-JP" dirty="0" smtClean="0"/>
              <a:t>Mapper/Reducer</a:t>
            </a:r>
            <a:r>
              <a:rPr lang="ja-JP" altLang="en-US" dirty="0" smtClean="0"/>
              <a:t>を実行</a:t>
            </a:r>
            <a:endParaRPr kumimoji="1" lang="en-US" altLang="ja-JP" dirty="0" smtClean="0"/>
          </a:p>
          <a:p>
            <a:r>
              <a:rPr kumimoji="1" lang="en-US" altLang="ja-JP" dirty="0" smtClean="0"/>
              <a:t>Unit KVS</a:t>
            </a:r>
            <a:r>
              <a:rPr lang="ja-JP" altLang="en-US" dirty="0" smtClean="0"/>
              <a:t>が集まって一つの分散</a:t>
            </a:r>
            <a:r>
              <a:rPr lang="en-US" altLang="ja-JP" dirty="0" smtClean="0"/>
              <a:t>KVS</a:t>
            </a:r>
            <a:r>
              <a:rPr lang="ja-JP" altLang="en-US" dirty="0" smtClean="0"/>
              <a:t>を構成</a:t>
            </a:r>
            <a:endParaRPr kumimoji="1" lang="en-US" altLang="ja-JP" dirty="0" smtClean="0"/>
          </a:p>
        </p:txBody>
      </p:sp>
      <p:grpSp>
        <p:nvGrpSpPr>
          <p:cNvPr id="33" name="図形グループ 32"/>
          <p:cNvGrpSpPr/>
          <p:nvPr/>
        </p:nvGrpSpPr>
        <p:grpSpPr>
          <a:xfrm>
            <a:off x="2819992" y="2330352"/>
            <a:ext cx="6307727" cy="4308162"/>
            <a:chOff x="293363" y="441224"/>
            <a:chExt cx="8592464" cy="6173128"/>
          </a:xfrm>
        </p:grpSpPr>
        <p:sp>
          <p:nvSpPr>
            <p:cNvPr id="4" name="角丸四角形 3"/>
            <p:cNvSpPr/>
            <p:nvPr/>
          </p:nvSpPr>
          <p:spPr>
            <a:xfrm>
              <a:off x="501270" y="2306190"/>
              <a:ext cx="2267330" cy="3762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57708" y="2593138"/>
              <a:ext cx="1920392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 smtClean="0"/>
                <a:t>SSS</a:t>
              </a:r>
              <a:br>
                <a:rPr kumimoji="1" lang="en-US" altLang="ja-JP" sz="2000" dirty="0" smtClean="0"/>
              </a:br>
              <a:r>
                <a:rPr lang="en-US" altLang="ja-JP" sz="2000" dirty="0" smtClean="0"/>
                <a:t>Server</a:t>
              </a:r>
              <a:endParaRPr kumimoji="1" lang="ja-JP" altLang="en-US" sz="2000" dirty="0"/>
            </a:p>
          </p:txBody>
        </p:sp>
        <p:sp>
          <p:nvSpPr>
            <p:cNvPr id="6" name="円柱 5"/>
            <p:cNvSpPr/>
            <p:nvPr/>
          </p:nvSpPr>
          <p:spPr>
            <a:xfrm>
              <a:off x="843526" y="4832485"/>
              <a:ext cx="1639501" cy="91913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/>
                <a:t>Unit</a:t>
              </a:r>
              <a:r>
                <a:rPr kumimoji="1" lang="en-US" altLang="ja-JP" sz="1400" dirty="0" smtClean="0"/>
                <a:t> KVS</a:t>
              </a:r>
              <a:endParaRPr kumimoji="1" lang="ja-JP" altLang="en-US" sz="14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410655" y="2306190"/>
              <a:ext cx="2278945" cy="3762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" name="円柱 7"/>
            <p:cNvSpPr/>
            <p:nvPr/>
          </p:nvSpPr>
          <p:spPr>
            <a:xfrm>
              <a:off x="3752911" y="4832485"/>
              <a:ext cx="1639501" cy="91913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/>
                <a:t>Unit</a:t>
              </a:r>
              <a:r>
                <a:rPr kumimoji="1" lang="en-US" altLang="ja-JP" sz="1400" dirty="0" smtClean="0"/>
                <a:t> KVS</a:t>
              </a:r>
              <a:endParaRPr kumimoji="1" lang="ja-JP" altLang="en-US" sz="1400" dirty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6386876" y="2306190"/>
              <a:ext cx="2232191" cy="37629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円柱 9"/>
            <p:cNvSpPr/>
            <p:nvPr/>
          </p:nvSpPr>
          <p:spPr>
            <a:xfrm>
              <a:off x="6729132" y="4832485"/>
              <a:ext cx="1639501" cy="919135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/>
                <a:t>Unit</a:t>
              </a:r>
              <a:r>
                <a:rPr kumimoji="1" lang="en-US" altLang="ja-JP" sz="1400" dirty="0" smtClean="0"/>
                <a:t> KVS</a:t>
              </a:r>
              <a:endParaRPr kumimoji="1" lang="ja-JP" altLang="en-US" sz="1400" dirty="0"/>
            </a:p>
          </p:txBody>
        </p:sp>
        <p:sp>
          <p:nvSpPr>
            <p:cNvPr id="11" name="下矢印 10"/>
            <p:cNvSpPr/>
            <p:nvPr/>
          </p:nvSpPr>
          <p:spPr>
            <a:xfrm rot="10800000">
              <a:off x="960767" y="3562410"/>
              <a:ext cx="250635" cy="130350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293363" y="4642834"/>
              <a:ext cx="8592464" cy="1971518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altLang="ja-JP" sz="3200" dirty="0" smtClean="0"/>
                <a:t>Distributed </a:t>
              </a:r>
              <a:r>
                <a:rPr kumimoji="1" lang="en-US" altLang="ja-JP" sz="3200" dirty="0" smtClean="0"/>
                <a:t>KVS</a:t>
              </a:r>
              <a:endParaRPr lang="en-US" altLang="ja-JP" sz="32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939637" y="3495558"/>
              <a:ext cx="0" cy="1336927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2099733" y="3562410"/>
              <a:ext cx="1798197" cy="1521625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2319867" y="3562410"/>
              <a:ext cx="4515228" cy="1521625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下矢印 15"/>
            <p:cNvSpPr/>
            <p:nvPr/>
          </p:nvSpPr>
          <p:spPr>
            <a:xfrm rot="10800000">
              <a:off x="3897931" y="3562410"/>
              <a:ext cx="250635" cy="130350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 flipH="1">
              <a:off x="2099733" y="3562410"/>
              <a:ext cx="2692401" cy="130350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5181600" y="3562410"/>
              <a:ext cx="2310632" cy="1270075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4978402" y="3562410"/>
              <a:ext cx="0" cy="130350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下矢印 19"/>
            <p:cNvSpPr/>
            <p:nvPr/>
          </p:nvSpPr>
          <p:spPr>
            <a:xfrm rot="10800000">
              <a:off x="6835095" y="3562410"/>
              <a:ext cx="250635" cy="130350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1" name="直線矢印コネクタ 20"/>
            <p:cNvCxnSpPr/>
            <p:nvPr/>
          </p:nvCxnSpPr>
          <p:spPr>
            <a:xfrm flipH="1">
              <a:off x="2483027" y="3528984"/>
              <a:ext cx="5009205" cy="155505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 flipH="1">
              <a:off x="5392412" y="3528984"/>
              <a:ext cx="2600122" cy="155505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>
              <a:off x="8141549" y="3528984"/>
              <a:ext cx="0" cy="1303501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3897930" y="441224"/>
              <a:ext cx="1283670" cy="685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Client</a:t>
              </a:r>
              <a:endParaRPr kumimoji="1" lang="ja-JP" altLang="en-US" sz="2400" dirty="0"/>
            </a:p>
          </p:txBody>
        </p:sp>
        <p:sp>
          <p:nvSpPr>
            <p:cNvPr id="25" name="下矢印 24"/>
            <p:cNvSpPr/>
            <p:nvPr/>
          </p:nvSpPr>
          <p:spPr>
            <a:xfrm>
              <a:off x="4350746" y="1127024"/>
              <a:ext cx="400852" cy="146611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6" name="曲折矢印 25"/>
            <p:cNvSpPr/>
            <p:nvPr/>
          </p:nvSpPr>
          <p:spPr>
            <a:xfrm rot="5400000">
              <a:off x="5465872" y="424933"/>
              <a:ext cx="1883931" cy="2452478"/>
            </a:xfrm>
            <a:prstGeom prst="bentArrow">
              <a:avLst>
                <a:gd name="adj1" fmla="val 8909"/>
                <a:gd name="adj2" fmla="val 13122"/>
                <a:gd name="adj3" fmla="val 13506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曲折矢印 26"/>
            <p:cNvSpPr/>
            <p:nvPr/>
          </p:nvSpPr>
          <p:spPr>
            <a:xfrm rot="16200000" flipH="1">
              <a:off x="1757948" y="424932"/>
              <a:ext cx="1883931" cy="2452478"/>
            </a:xfrm>
            <a:prstGeom prst="bentArrow">
              <a:avLst>
                <a:gd name="adj1" fmla="val 8909"/>
                <a:gd name="adj2" fmla="val 13122"/>
                <a:gd name="adj3" fmla="val 13506"/>
                <a:gd name="adj4" fmla="val 4375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590512" y="2599544"/>
              <a:ext cx="1920392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 smtClean="0"/>
                <a:t>SSS</a:t>
              </a:r>
              <a:br>
                <a:rPr kumimoji="1" lang="en-US" altLang="ja-JP" sz="2000" dirty="0" smtClean="0"/>
              </a:br>
              <a:r>
                <a:rPr lang="en-US" altLang="ja-JP" sz="2000" dirty="0" smtClean="0"/>
                <a:t>Server</a:t>
              </a:r>
              <a:endParaRPr kumimoji="1" lang="ja-JP" altLang="en-US" sz="2000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23316" y="2605950"/>
              <a:ext cx="1920392" cy="9358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ja-JP" sz="2000" dirty="0" smtClean="0"/>
                <a:t>SSS</a:t>
              </a:r>
              <a:br>
                <a:rPr kumimoji="1" lang="en-US" altLang="ja-JP" sz="2000" dirty="0" smtClean="0"/>
              </a:br>
              <a:r>
                <a:rPr lang="en-US" altLang="ja-JP" sz="2000" dirty="0" smtClean="0"/>
                <a:t>Server</a:t>
              </a:r>
              <a:endParaRPr kumimoji="1" lang="ja-JP" altLang="en-US" sz="20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01271" y="1999476"/>
              <a:ext cx="1002723" cy="74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Worker </a:t>
              </a:r>
            </a:p>
            <a:p>
              <a:r>
                <a:rPr lang="en-US" altLang="ja-JP" sz="1400" dirty="0" smtClean="0"/>
                <a:t>Node</a:t>
              </a:r>
              <a:endParaRPr kumimoji="1" lang="ja-JP" altLang="en-US" sz="1400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3419523" y="2015702"/>
              <a:ext cx="1002723" cy="74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Worker </a:t>
              </a:r>
            </a:p>
            <a:p>
              <a:r>
                <a:rPr lang="en-US" altLang="ja-JP" sz="1400" dirty="0" smtClean="0"/>
                <a:t>Node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386876" y="2000044"/>
              <a:ext cx="1002723" cy="74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Worker </a:t>
              </a:r>
            </a:p>
            <a:p>
              <a:r>
                <a:rPr lang="en-US" altLang="ja-JP" sz="1400" dirty="0" smtClean="0"/>
                <a:t>Node</a:t>
              </a:r>
              <a:endParaRPr kumimoji="1" lang="ja-JP" altLang="en-US" sz="1400" dirty="0"/>
            </a:p>
          </p:txBody>
        </p:sp>
      </p:grpSp>
      <p:sp>
        <p:nvSpPr>
          <p:cNvPr id="34" name="角丸四角形吹き出し 33"/>
          <p:cNvSpPr/>
          <p:nvPr/>
        </p:nvSpPr>
        <p:spPr>
          <a:xfrm>
            <a:off x="331667" y="2948458"/>
            <a:ext cx="1879562" cy="1003926"/>
          </a:xfrm>
          <a:prstGeom prst="wedgeRoundRectCallout">
            <a:avLst>
              <a:gd name="adj1" fmla="val 113816"/>
              <a:gd name="adj2" fmla="val 125757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入力はローカルな</a:t>
            </a:r>
            <a:r>
              <a:rPr lang="en-US" altLang="ja-JP" dirty="0" smtClean="0"/>
              <a:t>Unit KVS</a:t>
            </a:r>
            <a:r>
              <a:rPr lang="ja-JP" altLang="en-US" dirty="0" smtClean="0"/>
              <a:t>から</a:t>
            </a:r>
            <a:endParaRPr lang="en-US" altLang="ja-JP" dirty="0" smtClean="0"/>
          </a:p>
        </p:txBody>
      </p:sp>
      <p:sp>
        <p:nvSpPr>
          <p:cNvPr id="35" name="角丸四角形吹き出し 34"/>
          <p:cNvSpPr/>
          <p:nvPr/>
        </p:nvSpPr>
        <p:spPr>
          <a:xfrm>
            <a:off x="308767" y="5032497"/>
            <a:ext cx="1879562" cy="1003926"/>
          </a:xfrm>
          <a:prstGeom prst="wedgeRoundRectCallout">
            <a:avLst>
              <a:gd name="adj1" fmla="val 145188"/>
              <a:gd name="adj2" fmla="val -84346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出力はすべての</a:t>
            </a:r>
            <a:r>
              <a:rPr lang="en-US" altLang="ja-JP" dirty="0" smtClean="0"/>
              <a:t>Unit KVS</a:t>
            </a:r>
            <a:r>
              <a:rPr lang="ja-JP" altLang="en-US" dirty="0" smtClean="0"/>
              <a:t>へ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78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4358" y="104533"/>
            <a:ext cx="3876583" cy="6098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分散</a:t>
            </a:r>
            <a:r>
              <a:rPr kumimoji="1" lang="en-US" altLang="ja-JP" dirty="0" smtClean="0"/>
              <a:t>KVS</a:t>
            </a:r>
            <a:r>
              <a:rPr kumimoji="1" lang="ja-JP" altLang="en-US" dirty="0" smtClean="0"/>
              <a:t>の実装</a:t>
            </a:r>
            <a:endParaRPr kumimoji="1" lang="ja-JP" altLang="en-US" dirty="0"/>
          </a:p>
        </p:txBody>
      </p:sp>
      <p:grpSp>
        <p:nvGrpSpPr>
          <p:cNvPr id="58" name="図形グループ 57"/>
          <p:cNvGrpSpPr/>
          <p:nvPr/>
        </p:nvGrpSpPr>
        <p:grpSpPr>
          <a:xfrm>
            <a:off x="4598638" y="3882139"/>
            <a:ext cx="4528727" cy="2909910"/>
            <a:chOff x="2732783" y="3882139"/>
            <a:chExt cx="5522473" cy="2909910"/>
          </a:xfrm>
        </p:grpSpPr>
        <p:sp>
          <p:nvSpPr>
            <p:cNvPr id="4" name="正方形/長方形 3"/>
            <p:cNvSpPr/>
            <p:nvPr/>
          </p:nvSpPr>
          <p:spPr>
            <a:xfrm>
              <a:off x="3764054" y="4308770"/>
              <a:ext cx="973465" cy="306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Space ID </a:t>
              </a:r>
              <a:endParaRPr kumimoji="1" lang="ja-JP" altLang="en-US" sz="12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4737519" y="4308770"/>
              <a:ext cx="760889" cy="306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/>
                <a:t>User Key</a:t>
              </a:r>
              <a:endParaRPr kumimoji="1" lang="ja-JP" altLang="en-US" sz="11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207253" y="4308770"/>
              <a:ext cx="1047975" cy="306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7" name="右中かっこ 6"/>
            <p:cNvSpPr/>
            <p:nvPr/>
          </p:nvSpPr>
          <p:spPr>
            <a:xfrm rot="16200000">
              <a:off x="5281793" y="2575812"/>
              <a:ext cx="206940" cy="324241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右中かっこ 7"/>
            <p:cNvSpPr/>
            <p:nvPr/>
          </p:nvSpPr>
          <p:spPr>
            <a:xfrm rot="16200000">
              <a:off x="7623634" y="3668894"/>
              <a:ext cx="215218" cy="104797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5107404" y="3882139"/>
              <a:ext cx="486231" cy="414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Key</a:t>
              </a:r>
              <a:endParaRPr kumimoji="1" lang="ja-JP" altLang="en-US" sz="16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7422099" y="3882139"/>
              <a:ext cx="833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/>
                <a:t>Value</a:t>
              </a:r>
              <a:endParaRPr kumimoji="1" lang="ja-JP" altLang="en-US" sz="16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764068" y="4937858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0</a:t>
              </a:r>
              <a:endParaRPr kumimoji="1" lang="ja-JP" altLang="en-US" sz="12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737533" y="4937858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‘A’</a:t>
              </a:r>
              <a:endParaRPr kumimoji="1" lang="ja-JP" altLang="en-US" sz="12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207267" y="4937858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64068" y="5186186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0</a:t>
              </a:r>
              <a:endParaRPr kumimoji="1" lang="ja-JP" altLang="en-US" sz="12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737533" y="5186186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‘B’</a:t>
              </a:r>
              <a:endParaRPr kumimoji="1" lang="ja-JP" altLang="en-US" sz="12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207267" y="5186186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64070" y="5417960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737535" y="5417960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‘A’</a:t>
              </a:r>
              <a:endParaRPr kumimoji="1" lang="ja-JP" altLang="en-US" sz="12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7207269" y="5417960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64072" y="5649734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737537" y="5649734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‘B’</a:t>
              </a:r>
              <a:endParaRPr kumimoji="1" lang="ja-JP" altLang="en-US" sz="12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207271" y="5649734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764075" y="5881509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737540" y="5881509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‘C’</a:t>
              </a:r>
              <a:endParaRPr kumimoji="1" lang="ja-JP" altLang="en-US" sz="12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7207274" y="5881509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764077" y="6113283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37542" y="6113283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‘C’</a:t>
              </a:r>
              <a:endParaRPr kumimoji="1" lang="ja-JP" altLang="en-US" sz="1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207276" y="6113283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64079" y="6345057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2</a:t>
              </a:r>
              <a:endParaRPr kumimoji="1" lang="ja-JP" altLang="en-US" sz="1200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737544" y="6345057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‘B’</a:t>
              </a:r>
              <a:endParaRPr kumimoji="1" lang="ja-JP" altLang="en-US" sz="12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207278" y="6345057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3764082" y="6576831"/>
              <a:ext cx="973465" cy="215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2</a:t>
              </a:r>
              <a:endParaRPr kumimoji="1" lang="ja-JP" altLang="en-US" sz="12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737547" y="6576831"/>
              <a:ext cx="760889" cy="21521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‘C’</a:t>
              </a:r>
              <a:endParaRPr kumimoji="1" lang="ja-JP" altLang="en-US" sz="12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7207281" y="6576831"/>
              <a:ext cx="1047975" cy="2152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Value</a:t>
              </a:r>
              <a:endParaRPr kumimoji="1" lang="ja-JP" altLang="en-US" sz="1200" dirty="0"/>
            </a:p>
          </p:txBody>
        </p:sp>
        <p:cxnSp>
          <p:nvCxnSpPr>
            <p:cNvPr id="35" name="直線矢印コネクタ 34"/>
            <p:cNvCxnSpPr/>
            <p:nvPr/>
          </p:nvCxnSpPr>
          <p:spPr>
            <a:xfrm>
              <a:off x="3565388" y="5417960"/>
              <a:ext cx="0" cy="90715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376655" y="5417960"/>
              <a:ext cx="3873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376683" y="6325117"/>
              <a:ext cx="3873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2732783" y="5416799"/>
              <a:ext cx="832605" cy="791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Range</a:t>
              </a:r>
            </a:p>
            <a:p>
              <a:r>
                <a:rPr lang="en-US" altLang="ja-JP" sz="1200" dirty="0" smtClean="0"/>
                <a:t>Scan with</a:t>
              </a:r>
            </a:p>
            <a:p>
              <a:r>
                <a:rPr kumimoji="1" lang="en-US" altLang="ja-JP" sz="1200" dirty="0" smtClean="0"/>
                <a:t>Space ID 1</a:t>
              </a:r>
              <a:endParaRPr kumimoji="1" lang="ja-JP" altLang="en-US" sz="1200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498408" y="4308770"/>
              <a:ext cx="788098" cy="306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/>
                <a:t>Server ID</a:t>
              </a:r>
              <a:endParaRPr kumimoji="1" lang="ja-JP" altLang="en-US" sz="1100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286506" y="4308770"/>
              <a:ext cx="719965" cy="3062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 smtClean="0"/>
                <a:t>counter</a:t>
              </a:r>
              <a:endParaRPr kumimoji="1" lang="ja-JP" altLang="en-US" sz="10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525617" y="4937858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1</a:t>
              </a:r>
              <a:endParaRPr kumimoji="1" lang="ja-JP" altLang="en-US" sz="12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525617" y="5186186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525620" y="5417960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2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525622" y="5649734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525625" y="5881509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525627" y="6113283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525629" y="6345057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3</a:t>
              </a:r>
              <a:endParaRPr kumimoji="1" lang="ja-JP" altLang="en-US" sz="1200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525632" y="6576831"/>
              <a:ext cx="760889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286520" y="4937858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0</a:t>
              </a:r>
              <a:endParaRPr kumimoji="1" lang="ja-JP" altLang="en-US" sz="1200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286520" y="5186186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1</a:t>
              </a:r>
              <a:endParaRPr kumimoji="1" lang="ja-JP" altLang="en-US" sz="12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286523" y="5417960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 smtClean="0"/>
                <a:t>1</a:t>
              </a:r>
              <a:endParaRPr kumimoji="1" lang="ja-JP" altLang="en-US" sz="1200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6286525" y="5649734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3</a:t>
              </a:r>
              <a:endParaRPr kumimoji="1" lang="ja-JP" altLang="en-US" sz="1200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6286527" y="5881509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2</a:t>
              </a:r>
              <a:endParaRPr kumimoji="1" lang="ja-JP" altLang="en-US" sz="1200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286530" y="6113283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4</a:t>
              </a:r>
              <a:endParaRPr kumimoji="1" lang="ja-JP" altLang="en-US" sz="1200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286532" y="6345057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3</a:t>
              </a:r>
              <a:endParaRPr kumimoji="1" lang="ja-JP" altLang="en-US" sz="1200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286534" y="6576831"/>
              <a:ext cx="719951" cy="215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/>
                <a:t>5</a:t>
              </a:r>
              <a:endParaRPr kumimoji="1" lang="ja-JP" altLang="en-US" sz="1200" dirty="0"/>
            </a:p>
          </p:txBody>
        </p:sp>
      </p:grpSp>
      <p:sp>
        <p:nvSpPr>
          <p:cNvPr id="100" name="テキスト ボックス 99"/>
          <p:cNvSpPr txBox="1"/>
          <p:nvPr/>
        </p:nvSpPr>
        <p:spPr>
          <a:xfrm>
            <a:off x="6099722" y="3150783"/>
            <a:ext cx="3044278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キーのエンコード</a:t>
            </a:r>
            <a:endParaRPr kumimoji="1" lang="ja-JP" altLang="en-US" sz="2800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11806" y="4173272"/>
            <a:ext cx="4055489" cy="2625442"/>
            <a:chOff x="-111322" y="1087956"/>
            <a:chExt cx="5533658" cy="3036306"/>
          </a:xfrm>
        </p:grpSpPr>
        <p:sp>
          <p:nvSpPr>
            <p:cNvPr id="102" name="角丸四角形 101"/>
            <p:cNvSpPr/>
            <p:nvPr/>
          </p:nvSpPr>
          <p:spPr>
            <a:xfrm>
              <a:off x="1782682" y="3536172"/>
              <a:ext cx="1701844" cy="55901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ja-JP" sz="2000" dirty="0" smtClean="0"/>
                <a:t>KVS(1)</a:t>
              </a:r>
              <a:endParaRPr kumimoji="1" lang="ja-JP" altLang="en-US" sz="2000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3718063" y="1330158"/>
              <a:ext cx="1181670" cy="8542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Hash(B) = 0</a:t>
              </a:r>
            </a:p>
            <a:p>
              <a:r>
                <a:rPr kumimoji="1" lang="en-US" altLang="ja-JP" sz="1400" dirty="0" smtClean="0"/>
                <a:t>Hash(C) = 2</a:t>
              </a:r>
            </a:p>
            <a:p>
              <a:r>
                <a:rPr lang="en-US" altLang="ja-JP" sz="1400" dirty="0" smtClean="0"/>
                <a:t>Hash(D) = 1</a:t>
              </a:r>
              <a:endParaRPr kumimoji="1" lang="ja-JP" altLang="en-US" sz="1400" dirty="0"/>
            </a:p>
          </p:txBody>
        </p:sp>
        <p:sp>
          <p:nvSpPr>
            <p:cNvPr id="104" name="角丸四角形 103"/>
            <p:cNvSpPr/>
            <p:nvPr/>
          </p:nvSpPr>
          <p:spPr>
            <a:xfrm>
              <a:off x="1802670" y="1087956"/>
              <a:ext cx="1701844" cy="98330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 smtClean="0"/>
                <a:t>SSS server</a:t>
              </a:r>
              <a:endParaRPr kumimoji="1" lang="ja-JP" altLang="en-US" dirty="0"/>
            </a:p>
          </p:txBody>
        </p:sp>
        <p:sp>
          <p:nvSpPr>
            <p:cNvPr id="105" name="角丸四角形 104"/>
            <p:cNvSpPr/>
            <p:nvPr/>
          </p:nvSpPr>
          <p:spPr>
            <a:xfrm>
              <a:off x="-111322" y="3536172"/>
              <a:ext cx="1701844" cy="55901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ja-JP" sz="2000" dirty="0" smtClean="0"/>
                <a:t>KVS (0)</a:t>
              </a:r>
              <a:endParaRPr kumimoji="1" lang="ja-JP" altLang="en-US" sz="2000" dirty="0"/>
            </a:p>
          </p:txBody>
        </p:sp>
        <p:cxnSp>
          <p:nvCxnSpPr>
            <p:cNvPr id="106" name="直線矢印コネクタ 105"/>
            <p:cNvCxnSpPr>
              <a:stCxn id="107" idx="2"/>
              <a:endCxn id="105" idx="0"/>
            </p:cNvCxnSpPr>
            <p:nvPr/>
          </p:nvCxnSpPr>
          <p:spPr>
            <a:xfrm flipH="1">
              <a:off x="739600" y="1895946"/>
              <a:ext cx="1431507" cy="164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正方形/長方形 106"/>
            <p:cNvSpPr/>
            <p:nvPr/>
          </p:nvSpPr>
          <p:spPr>
            <a:xfrm>
              <a:off x="1977363" y="1618915"/>
              <a:ext cx="387487" cy="277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/>
                <a:t>B</a:t>
              </a:r>
              <a:endParaRPr kumimoji="1" lang="ja-JP" altLang="en-US" sz="1200" dirty="0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463679" y="1618915"/>
              <a:ext cx="387487" cy="277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C</a:t>
              </a:r>
              <a:endParaRPr kumimoji="1" lang="ja-JP" altLang="en-US" sz="1400" dirty="0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941783" y="1618915"/>
              <a:ext cx="387487" cy="277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D</a:t>
              </a:r>
              <a:endParaRPr kumimoji="1" lang="ja-JP" altLang="en-US" sz="1400" dirty="0"/>
            </a:p>
          </p:txBody>
        </p:sp>
        <p:sp>
          <p:nvSpPr>
            <p:cNvPr id="110" name="角丸四角形 109"/>
            <p:cNvSpPr/>
            <p:nvPr/>
          </p:nvSpPr>
          <p:spPr>
            <a:xfrm>
              <a:off x="3720492" y="3565251"/>
              <a:ext cx="1701844" cy="55901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kumimoji="1" lang="en-US" altLang="ja-JP" sz="2000" dirty="0" smtClean="0"/>
                <a:t>KVS(2)</a:t>
              </a:r>
              <a:endParaRPr kumimoji="1" lang="ja-JP" altLang="en-US" sz="2000" dirty="0"/>
            </a:p>
          </p:txBody>
        </p:sp>
        <p:cxnSp>
          <p:nvCxnSpPr>
            <p:cNvPr id="111" name="直線矢印コネクタ 110"/>
            <p:cNvCxnSpPr>
              <a:stCxn id="108" idx="2"/>
              <a:endCxn id="110" idx="0"/>
            </p:cNvCxnSpPr>
            <p:nvPr/>
          </p:nvCxnSpPr>
          <p:spPr>
            <a:xfrm>
              <a:off x="2657423" y="1895946"/>
              <a:ext cx="1913991" cy="16693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/>
            <p:cNvSpPr txBox="1"/>
            <p:nvPr/>
          </p:nvSpPr>
          <p:spPr>
            <a:xfrm>
              <a:off x="521006" y="2251817"/>
              <a:ext cx="4225195" cy="923330"/>
            </a:xfrm>
            <a:prstGeom prst="rect">
              <a:avLst/>
            </a:prstGeom>
            <a:solidFill>
              <a:srgbClr val="EBF1DE">
                <a:alpha val="46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5400" dirty="0" smtClean="0"/>
                <a:t>Hashing</a:t>
              </a:r>
              <a:endParaRPr kumimoji="1" lang="ja-JP" altLang="en-US" sz="5400" dirty="0"/>
            </a:p>
          </p:txBody>
        </p:sp>
        <p:cxnSp>
          <p:nvCxnSpPr>
            <p:cNvPr id="113" name="直線矢印コネクタ 112"/>
            <p:cNvCxnSpPr>
              <a:stCxn id="109" idx="2"/>
              <a:endCxn id="102" idx="0"/>
            </p:cNvCxnSpPr>
            <p:nvPr/>
          </p:nvCxnSpPr>
          <p:spPr>
            <a:xfrm flipH="1">
              <a:off x="2633604" y="1895946"/>
              <a:ext cx="501923" cy="16402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テキスト ボックス 113"/>
          <p:cNvSpPr txBox="1"/>
          <p:nvPr/>
        </p:nvSpPr>
        <p:spPr>
          <a:xfrm>
            <a:off x="11806" y="3150783"/>
            <a:ext cx="481401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ハッシュによる分散</a:t>
            </a:r>
            <a:r>
              <a:rPr kumimoji="1" lang="en-US" altLang="ja-JP" sz="2800" dirty="0" smtClean="0"/>
              <a:t>KVS</a:t>
            </a:r>
            <a:r>
              <a:rPr kumimoji="1" lang="ja-JP" altLang="en-US" sz="2800" dirty="0" smtClean="0"/>
              <a:t>の実装</a:t>
            </a:r>
            <a:endParaRPr kumimoji="1" lang="ja-JP" altLang="en-US" sz="28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4970" y="832732"/>
            <a:ext cx="44550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要請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・ノードへの分散</a:t>
            </a:r>
            <a:endParaRPr kumimoji="1" lang="en-US" altLang="ja-JP" sz="2400" dirty="0" smtClean="0"/>
          </a:p>
          <a:p>
            <a:pPr marL="180975" indent="-180975">
              <a:buFont typeface="Arial"/>
              <a:buChar char="•"/>
            </a:pPr>
            <a:r>
              <a:rPr kumimoji="1" lang="en-US" altLang="ja-JP" sz="2400" dirty="0" smtClean="0"/>
              <a:t>Key Space</a:t>
            </a:r>
            <a:endParaRPr lang="en-US" altLang="ja-JP" sz="2400" dirty="0"/>
          </a:p>
          <a:p>
            <a:pPr marL="180975" indent="-180975">
              <a:buFont typeface="Arial"/>
              <a:buChar char="•"/>
            </a:pPr>
            <a:r>
              <a:rPr lang="en-US" altLang="ja-JP" sz="2400" dirty="0" smtClean="0"/>
              <a:t>Multi-Map</a:t>
            </a:r>
            <a:r>
              <a:rPr lang="ja-JP" altLang="en-US" sz="2400" dirty="0" smtClean="0">
                <a:sym typeface="Wingdings"/>
              </a:rPr>
              <a:t>（</a:t>
            </a:r>
            <a:r>
              <a:rPr lang="ja-JP" altLang="en-US" sz="2400" dirty="0" smtClean="0"/>
              <a:t>一つのキーに対して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複数の値を保持）</a:t>
            </a:r>
            <a:endParaRPr lang="en-US" altLang="ja-JP" sz="2400" dirty="0"/>
          </a:p>
          <a:p>
            <a:pPr marL="638175" lvl="1" indent="-180975">
              <a:buFont typeface="Arial"/>
              <a:buChar char="•"/>
            </a:pPr>
            <a:r>
              <a:rPr lang="en-US" altLang="ja-JP" sz="2400" dirty="0" smtClean="0"/>
              <a:t>MapReduce</a:t>
            </a:r>
            <a:r>
              <a:rPr lang="ja-JP" altLang="en-US" sz="2400" dirty="0" smtClean="0"/>
              <a:t>では必須</a:t>
            </a:r>
            <a:endParaRPr lang="en-US" altLang="ja-JP" sz="2400" dirty="0" smtClean="0"/>
          </a:p>
          <a:p>
            <a:pPr marL="638175" lvl="1" indent="-180975">
              <a:buFont typeface="Arial"/>
              <a:buChar char="•"/>
            </a:pPr>
            <a:endParaRPr kumimoji="1" lang="ja-JP" altLang="en-US" sz="2400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667061" y="832732"/>
            <a:ext cx="455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実装</a:t>
            </a:r>
            <a:endParaRPr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/>
              <a:t>Tokyo Cabinet/Tyrant</a:t>
            </a:r>
            <a:r>
              <a:rPr kumimoji="1" lang="ja-JP" altLang="en-US" sz="2400" dirty="0" smtClean="0"/>
              <a:t>を利用</a:t>
            </a:r>
            <a:endParaRPr kumimoji="1"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kumimoji="1" lang="ja-JP" altLang="en-US" sz="2400" dirty="0" smtClean="0"/>
              <a:t>ハッシュによる分散化</a:t>
            </a:r>
            <a:endParaRPr kumimoji="1" lang="en-US" altLang="ja-JP" sz="2400" dirty="0" smtClean="0"/>
          </a:p>
          <a:p>
            <a:pPr marL="342900" indent="-342900">
              <a:buFont typeface="Arial"/>
              <a:buChar char="•"/>
            </a:pPr>
            <a:r>
              <a:rPr lang="ja-JP" altLang="en-US" sz="2400" dirty="0" smtClean="0"/>
              <a:t>キーエンコードによる</a:t>
            </a:r>
            <a:r>
              <a:rPr lang="en-US" altLang="ja-JP" sz="2400" dirty="0" smtClean="0"/>
              <a:t> Key Space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と</a:t>
            </a:r>
            <a:r>
              <a:rPr lang="en-US" altLang="ja-JP" sz="2400" dirty="0" smtClean="0"/>
              <a:t>Multi-Map</a:t>
            </a:r>
            <a:r>
              <a:rPr lang="ja-JP" altLang="en-US" sz="2400" dirty="0" smtClean="0"/>
              <a:t>の実現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4658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図形グループ 98"/>
          <p:cNvGrpSpPr/>
          <p:nvPr/>
        </p:nvGrpSpPr>
        <p:grpSpPr>
          <a:xfrm>
            <a:off x="2017435" y="2258841"/>
            <a:ext cx="6510711" cy="4418752"/>
            <a:chOff x="454959" y="737856"/>
            <a:chExt cx="7718956" cy="6033697"/>
          </a:xfrm>
        </p:grpSpPr>
        <p:sp>
          <p:nvSpPr>
            <p:cNvPr id="59" name="角丸四角形 58"/>
            <p:cNvSpPr/>
            <p:nvPr/>
          </p:nvSpPr>
          <p:spPr>
            <a:xfrm>
              <a:off x="454959" y="737856"/>
              <a:ext cx="2017669" cy="134267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600" dirty="0" smtClean="0"/>
                <a:t>SSS server</a:t>
              </a:r>
              <a:endParaRPr kumimoji="1" lang="ja-JP" altLang="en-US" sz="1600" dirty="0"/>
            </a:p>
          </p:txBody>
        </p:sp>
        <p:sp>
          <p:nvSpPr>
            <p:cNvPr id="60" name="角丸四角形 59"/>
            <p:cNvSpPr/>
            <p:nvPr/>
          </p:nvSpPr>
          <p:spPr>
            <a:xfrm>
              <a:off x="2704988" y="4080835"/>
              <a:ext cx="2017669" cy="190490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kumimoji="1" lang="en-US" altLang="ja-JP" sz="1600" dirty="0" smtClean="0"/>
                <a:t>KVS(1)</a:t>
              </a:r>
              <a:endParaRPr kumimoji="1" lang="ja-JP" altLang="en-US" sz="1600" dirty="0"/>
            </a:p>
          </p:txBody>
        </p:sp>
        <p:cxnSp>
          <p:nvCxnSpPr>
            <p:cNvPr id="61" name="直線矢印コネクタ 60"/>
            <p:cNvCxnSpPr>
              <a:stCxn id="64" idx="2"/>
              <a:endCxn id="62" idx="0"/>
            </p:cNvCxnSpPr>
            <p:nvPr/>
          </p:nvCxnSpPr>
          <p:spPr>
            <a:xfrm>
              <a:off x="891769" y="1841146"/>
              <a:ext cx="2242822" cy="2553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正方形/長方形 61"/>
            <p:cNvSpPr/>
            <p:nvPr/>
          </p:nvSpPr>
          <p:spPr>
            <a:xfrm>
              <a:off x="2904893" y="4394531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</a:t>
              </a:r>
              <a:endParaRPr kumimoji="1" lang="ja-JP" altLang="en-US" sz="16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812313" y="2474917"/>
              <a:ext cx="1361602" cy="14709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sz="1600" dirty="0" smtClean="0"/>
                <a:t>Hash(A) = 1</a:t>
              </a:r>
            </a:p>
            <a:p>
              <a:r>
                <a:rPr lang="en-US" altLang="ja-JP" sz="1600" dirty="0" smtClean="0"/>
                <a:t>Hash(B) = 0</a:t>
              </a:r>
            </a:p>
            <a:p>
              <a:r>
                <a:rPr kumimoji="1" lang="en-US" altLang="ja-JP" sz="1600" dirty="0" smtClean="0"/>
                <a:t>Hash(C) = 2</a:t>
              </a:r>
            </a:p>
            <a:p>
              <a:r>
                <a:rPr lang="en-US" altLang="ja-JP" sz="1600" dirty="0" smtClean="0"/>
                <a:t>Hash(D) = 1</a:t>
              </a:r>
              <a:endParaRPr kumimoji="1" lang="ja-JP" altLang="en-US" sz="1600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662071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</a:t>
              </a:r>
              <a:endParaRPr kumimoji="1" lang="ja-JP" altLang="en-US" sz="16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238636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B</a:t>
              </a:r>
              <a:endParaRPr kumimoji="1" lang="ja-JP" altLang="en-US" sz="1600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805466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C</a:t>
              </a:r>
              <a:endParaRPr kumimoji="1" lang="ja-JP" altLang="en-US" sz="16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2728686" y="737856"/>
              <a:ext cx="2017669" cy="134267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600" dirty="0" smtClean="0"/>
                <a:t>SSS server</a:t>
              </a:r>
              <a:endParaRPr kumimoji="1" lang="ja-JP" altLang="en-US" sz="1600" dirty="0"/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459499" y="4080835"/>
              <a:ext cx="2017669" cy="190490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kumimoji="1" lang="en-US" altLang="ja-JP" sz="1600" dirty="0" smtClean="0"/>
                <a:t>KVS (0)</a:t>
              </a:r>
              <a:endParaRPr kumimoji="1" lang="ja-JP" altLang="en-US" sz="1600" dirty="0"/>
            </a:p>
          </p:txBody>
        </p:sp>
        <p:cxnSp>
          <p:nvCxnSpPr>
            <p:cNvPr id="69" name="直線矢印コネクタ 68"/>
            <p:cNvCxnSpPr>
              <a:stCxn id="71" idx="2"/>
              <a:endCxn id="82" idx="3"/>
            </p:cNvCxnSpPr>
            <p:nvPr/>
          </p:nvCxnSpPr>
          <p:spPr>
            <a:xfrm flipH="1">
              <a:off x="1702572" y="1841146"/>
              <a:ext cx="1462924" cy="32237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正方形/長方形 69"/>
            <p:cNvSpPr/>
            <p:nvPr/>
          </p:nvSpPr>
          <p:spPr>
            <a:xfrm>
              <a:off x="1243176" y="4310505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B</a:t>
              </a:r>
              <a:endParaRPr kumimoji="1" lang="ja-JP" altLang="en-US" sz="1600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935798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B</a:t>
              </a:r>
              <a:endParaRPr kumimoji="1" lang="ja-JP" altLang="en-US" sz="1600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3512363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C</a:t>
              </a:r>
              <a:endParaRPr kumimoji="1" lang="ja-JP" altLang="en-US" sz="1600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4079193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D</a:t>
              </a:r>
              <a:endParaRPr kumimoji="1" lang="ja-JP" altLang="en-US" sz="1600" dirty="0"/>
            </a:p>
          </p:txBody>
        </p:sp>
        <p:sp>
          <p:nvSpPr>
            <p:cNvPr id="74" name="角丸四角形 73"/>
            <p:cNvSpPr/>
            <p:nvPr/>
          </p:nvSpPr>
          <p:spPr>
            <a:xfrm>
              <a:off x="5002413" y="737856"/>
              <a:ext cx="2017669" cy="134267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600" dirty="0" smtClean="0"/>
                <a:t>SSS server</a:t>
              </a:r>
              <a:endParaRPr kumimoji="1" lang="ja-JP" altLang="en-US" sz="1600" dirty="0"/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5002413" y="4120541"/>
              <a:ext cx="2017669" cy="190490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r>
                <a:rPr kumimoji="1" lang="en-US" altLang="ja-JP" sz="1600" dirty="0" smtClean="0"/>
                <a:t>KVS(2)</a:t>
              </a:r>
              <a:endParaRPr kumimoji="1" lang="ja-JP" altLang="en-US" sz="1600" dirty="0"/>
            </a:p>
          </p:txBody>
        </p:sp>
        <p:cxnSp>
          <p:nvCxnSpPr>
            <p:cNvPr id="76" name="直線矢印コネクタ 75"/>
            <p:cNvCxnSpPr>
              <a:stCxn id="78" idx="2"/>
              <a:endCxn id="75" idx="0"/>
            </p:cNvCxnSpPr>
            <p:nvPr/>
          </p:nvCxnSpPr>
          <p:spPr>
            <a:xfrm flipH="1">
              <a:off x="6011248" y="1841146"/>
              <a:ext cx="619448" cy="2279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5781550" y="4655010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C</a:t>
              </a:r>
              <a:endParaRPr kumimoji="1" lang="ja-JP" altLang="en-US" sz="1600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6400998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C</a:t>
              </a:r>
              <a:endParaRPr kumimoji="1" lang="ja-JP" altLang="en-US" sz="1600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786090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D</a:t>
              </a:r>
              <a:endParaRPr kumimoji="1" lang="ja-JP" altLang="en-US" sz="1600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150385" y="1462867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A</a:t>
              </a:r>
              <a:endParaRPr kumimoji="1" lang="ja-JP" altLang="en-US" sz="1600" dirty="0"/>
            </a:p>
          </p:txBody>
        </p:sp>
        <p:cxnSp>
          <p:nvCxnSpPr>
            <p:cNvPr id="81" name="直線矢印コネクタ 80"/>
            <p:cNvCxnSpPr>
              <a:stCxn id="65" idx="2"/>
              <a:endCxn id="70" idx="0"/>
            </p:cNvCxnSpPr>
            <p:nvPr/>
          </p:nvCxnSpPr>
          <p:spPr>
            <a:xfrm>
              <a:off x="1468334" y="1841146"/>
              <a:ext cx="4540" cy="24693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正方形/長方形 81"/>
            <p:cNvSpPr/>
            <p:nvPr/>
          </p:nvSpPr>
          <p:spPr>
            <a:xfrm>
              <a:off x="1243176" y="4875782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B</a:t>
              </a:r>
              <a:endParaRPr kumimoji="1" lang="ja-JP" altLang="en-US" sz="1600" dirty="0"/>
            </a:p>
          </p:txBody>
        </p:sp>
        <p:cxnSp>
          <p:nvCxnSpPr>
            <p:cNvPr id="83" name="直線矢印コネクタ 82"/>
            <p:cNvCxnSpPr>
              <a:stCxn id="72" idx="2"/>
              <a:endCxn id="77" idx="1"/>
            </p:cNvCxnSpPr>
            <p:nvPr/>
          </p:nvCxnSpPr>
          <p:spPr>
            <a:xfrm>
              <a:off x="3742061" y="1841146"/>
              <a:ext cx="2039489" cy="3003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/>
            <p:cNvSpPr/>
            <p:nvPr/>
          </p:nvSpPr>
          <p:spPr>
            <a:xfrm>
              <a:off x="5781550" y="5104628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C</a:t>
              </a:r>
              <a:endParaRPr kumimoji="1" lang="ja-JP" altLang="en-US" sz="1600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5788541" y="4188091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C</a:t>
              </a:r>
              <a:endParaRPr kumimoji="1" lang="ja-JP" altLang="en-US" sz="1600" dirty="0"/>
            </a:p>
          </p:txBody>
        </p:sp>
        <p:cxnSp>
          <p:nvCxnSpPr>
            <p:cNvPr id="86" name="直線矢印コネクタ 85"/>
            <p:cNvCxnSpPr>
              <a:stCxn id="66" idx="2"/>
              <a:endCxn id="84" idx="1"/>
            </p:cNvCxnSpPr>
            <p:nvPr/>
          </p:nvCxnSpPr>
          <p:spPr>
            <a:xfrm>
              <a:off x="2035164" y="1841146"/>
              <a:ext cx="3746386" cy="3452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正方形/長方形 86"/>
            <p:cNvSpPr/>
            <p:nvPr/>
          </p:nvSpPr>
          <p:spPr>
            <a:xfrm>
              <a:off x="2913868" y="4959808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A</a:t>
              </a:r>
              <a:endParaRPr kumimoji="1" lang="ja-JP" altLang="en-US" sz="1600" dirty="0"/>
            </a:p>
          </p:txBody>
        </p:sp>
        <p:cxnSp>
          <p:nvCxnSpPr>
            <p:cNvPr id="88" name="直線矢印コネクタ 87"/>
            <p:cNvCxnSpPr>
              <a:stCxn id="80" idx="2"/>
              <a:endCxn id="87" idx="3"/>
            </p:cNvCxnSpPr>
            <p:nvPr/>
          </p:nvCxnSpPr>
          <p:spPr>
            <a:xfrm flipH="1">
              <a:off x="3373264" y="1841146"/>
              <a:ext cx="2006819" cy="3307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正方形/長方形 88"/>
            <p:cNvSpPr/>
            <p:nvPr/>
          </p:nvSpPr>
          <p:spPr>
            <a:xfrm>
              <a:off x="4079193" y="4959809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D</a:t>
              </a:r>
              <a:endParaRPr kumimoji="1" lang="ja-JP" altLang="en-US" sz="1600" dirty="0"/>
            </a:p>
          </p:txBody>
        </p:sp>
        <p:cxnSp>
          <p:nvCxnSpPr>
            <p:cNvPr id="90" name="直線矢印コネクタ 89"/>
            <p:cNvCxnSpPr>
              <a:stCxn id="79" idx="2"/>
              <a:endCxn id="89" idx="0"/>
            </p:cNvCxnSpPr>
            <p:nvPr/>
          </p:nvCxnSpPr>
          <p:spPr>
            <a:xfrm flipH="1">
              <a:off x="4308891" y="1841146"/>
              <a:ext cx="1706897" cy="3118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/>
            <p:cNvSpPr txBox="1"/>
            <p:nvPr/>
          </p:nvSpPr>
          <p:spPr>
            <a:xfrm>
              <a:off x="1238636" y="2621292"/>
              <a:ext cx="5009298" cy="1386863"/>
            </a:xfrm>
            <a:prstGeom prst="rect">
              <a:avLst/>
            </a:prstGeom>
            <a:solidFill>
              <a:srgbClr val="EBF1DE">
                <a:alpha val="46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 smtClean="0"/>
                <a:t>Hashing</a:t>
              </a:r>
              <a:endParaRPr kumimoji="1" lang="ja-JP" altLang="en-US" sz="6000" dirty="0"/>
            </a:p>
          </p:txBody>
        </p:sp>
        <p:cxnSp>
          <p:nvCxnSpPr>
            <p:cNvPr id="92" name="直線矢印コネクタ 91"/>
            <p:cNvCxnSpPr>
              <a:stCxn id="73" idx="2"/>
              <a:endCxn id="93" idx="0"/>
            </p:cNvCxnSpPr>
            <p:nvPr/>
          </p:nvCxnSpPr>
          <p:spPr>
            <a:xfrm>
              <a:off x="4308891" y="1841146"/>
              <a:ext cx="0" cy="2553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正方形/長方形 92"/>
            <p:cNvSpPr/>
            <p:nvPr/>
          </p:nvSpPr>
          <p:spPr>
            <a:xfrm>
              <a:off x="4079193" y="4394531"/>
              <a:ext cx="459396" cy="3782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/>
                <a:t> D</a:t>
              </a:r>
              <a:endParaRPr kumimoji="1" lang="ja-JP" altLang="en-US" sz="1600" dirty="0"/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2935796" y="5973056"/>
              <a:ext cx="2785848" cy="798497"/>
            </a:xfrm>
            <a:prstGeom prst="rect">
              <a:avLst/>
            </a:prstGeom>
            <a:solidFill>
              <a:srgbClr val="EBF1DE">
                <a:alpha val="46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smtClean="0"/>
                <a:t>Grouping</a:t>
              </a:r>
              <a:endParaRPr kumimoji="1" lang="ja-JP" altLang="en-US" sz="3200" dirty="0"/>
            </a:p>
          </p:txBody>
        </p:sp>
        <p:sp>
          <p:nvSpPr>
            <p:cNvPr id="95" name="角丸四角形 94"/>
            <p:cNvSpPr/>
            <p:nvPr/>
          </p:nvSpPr>
          <p:spPr>
            <a:xfrm>
              <a:off x="2800627" y="4298644"/>
              <a:ext cx="729737" cy="1172402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6" name="角丸四角形 95"/>
            <p:cNvSpPr/>
            <p:nvPr/>
          </p:nvSpPr>
          <p:spPr>
            <a:xfrm>
              <a:off x="3944022" y="4289581"/>
              <a:ext cx="729737" cy="1172402"/>
            </a:xfrm>
            <a:prstGeom prst="roundRect">
              <a:avLst/>
            </a:prstGeom>
            <a:noFill/>
            <a:ln w="38100" cmpd="sng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7" name="上矢印 96"/>
            <p:cNvSpPr/>
            <p:nvPr/>
          </p:nvSpPr>
          <p:spPr>
            <a:xfrm>
              <a:off x="4131919" y="5539089"/>
              <a:ext cx="413766" cy="486359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8" name="上矢印 97"/>
            <p:cNvSpPr/>
            <p:nvPr/>
          </p:nvSpPr>
          <p:spPr>
            <a:xfrm rot="18098734">
              <a:off x="3584923" y="5556389"/>
              <a:ext cx="413766" cy="486359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124358" y="151768"/>
            <a:ext cx="3561024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Shuffle </a:t>
            </a:r>
            <a:r>
              <a:rPr kumimoji="1" lang="ja-JP" altLang="en-US" sz="4000" dirty="0" smtClean="0"/>
              <a:t>の実装</a:t>
            </a:r>
            <a:endParaRPr kumimoji="1" lang="ja-JP" altLang="en-US" sz="40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7915" y="870993"/>
            <a:ext cx="498085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段階で</a:t>
            </a:r>
            <a:r>
              <a:rPr kumimoji="1" lang="en-US" altLang="ja-JP" sz="2400" dirty="0" smtClean="0"/>
              <a:t>shuffle</a:t>
            </a:r>
            <a:r>
              <a:rPr kumimoji="1" lang="ja-JP" altLang="en-US" sz="2400" dirty="0" smtClean="0"/>
              <a:t>を実現</a:t>
            </a:r>
            <a:endParaRPr kumimoji="1"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sz="2400" dirty="0" smtClean="0"/>
              <a:t>Hash</a:t>
            </a:r>
            <a:r>
              <a:rPr kumimoji="1" lang="ja-JP" altLang="en-US" sz="2400" dirty="0" smtClean="0"/>
              <a:t>による</a:t>
            </a:r>
            <a:r>
              <a:rPr kumimoji="1" lang="en-US" altLang="ja-JP" sz="2400" dirty="0" smtClean="0"/>
              <a:t>unit KVS</a:t>
            </a:r>
            <a:r>
              <a:rPr kumimoji="1" lang="ja-JP" altLang="en-US" sz="2400" dirty="0" smtClean="0"/>
              <a:t>の決定</a:t>
            </a:r>
            <a:endParaRPr kumimoji="1" lang="en-US" altLang="ja-JP" sz="2400" dirty="0" smtClean="0"/>
          </a:p>
          <a:p>
            <a:pPr marL="800100" lvl="1" indent="-342900">
              <a:buFont typeface="Arial"/>
              <a:buChar char="•"/>
            </a:pPr>
            <a:r>
              <a:rPr kumimoji="1" lang="en-US" altLang="ja-JP" sz="2400" dirty="0" smtClean="0"/>
              <a:t>Unit KVS</a:t>
            </a:r>
            <a:r>
              <a:rPr lang="ja-JP" altLang="en-US" sz="2400" dirty="0" smtClean="0"/>
              <a:t>内部でのグルーピング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52733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240302" y="42816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780052" y="40149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545102" y="45864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869202" y="38371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310402" y="42816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034302" y="47642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53302" y="47642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453152" y="52595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94352" y="57040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618252" y="61866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1237252" y="61866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094502" y="54373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859552" y="57929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031002" y="61866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154702" y="4129270"/>
            <a:ext cx="165100" cy="177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/>
          <p:cNvSpPr/>
          <p:nvPr/>
        </p:nvSpPr>
        <p:spPr>
          <a:xfrm>
            <a:off x="710202" y="43451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/>
          <p:cNvSpPr/>
          <p:nvPr/>
        </p:nvSpPr>
        <p:spPr>
          <a:xfrm>
            <a:off x="2786652" y="44213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/>
          <p:cNvSpPr/>
          <p:nvPr/>
        </p:nvSpPr>
        <p:spPr>
          <a:xfrm>
            <a:off x="1637302" y="58564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乗算記号 20"/>
          <p:cNvSpPr/>
          <p:nvPr/>
        </p:nvSpPr>
        <p:spPr>
          <a:xfrm>
            <a:off x="1116602" y="44975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記号 21"/>
          <p:cNvSpPr/>
          <p:nvPr/>
        </p:nvSpPr>
        <p:spPr>
          <a:xfrm>
            <a:off x="1523002" y="46499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乗算記号 22"/>
          <p:cNvSpPr/>
          <p:nvPr/>
        </p:nvSpPr>
        <p:spPr>
          <a:xfrm>
            <a:off x="3008902" y="52341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乗算記号 23"/>
          <p:cNvSpPr/>
          <p:nvPr/>
        </p:nvSpPr>
        <p:spPr>
          <a:xfrm>
            <a:off x="2907302" y="48277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乗算記号 24"/>
          <p:cNvSpPr/>
          <p:nvPr/>
        </p:nvSpPr>
        <p:spPr>
          <a:xfrm>
            <a:off x="1707152" y="55135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記号 25"/>
          <p:cNvSpPr/>
          <p:nvPr/>
        </p:nvSpPr>
        <p:spPr>
          <a:xfrm>
            <a:off x="2094502" y="5297670"/>
            <a:ext cx="203200" cy="2032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endCxn id="23" idx="2"/>
          </p:cNvCxnSpPr>
          <p:nvPr/>
        </p:nvCxnSpPr>
        <p:spPr>
          <a:xfrm flipH="1" flipV="1">
            <a:off x="3163298" y="5388566"/>
            <a:ext cx="36104" cy="4044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67602" y="5818370"/>
            <a:ext cx="139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Initial Center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endCxn id="26" idx="2"/>
          </p:cNvCxnSpPr>
          <p:nvPr/>
        </p:nvCxnSpPr>
        <p:spPr>
          <a:xfrm flipH="1" flipV="1">
            <a:off x="2248898" y="5452066"/>
            <a:ext cx="950504" cy="3409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1726202" y="4767764"/>
            <a:ext cx="1473200" cy="101250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 flipV="1">
            <a:off x="3008902" y="5030970"/>
            <a:ext cx="1016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4" idx="0"/>
          </p:cNvCxnSpPr>
          <p:nvPr/>
        </p:nvCxnSpPr>
        <p:spPr>
          <a:xfrm flipH="1" flipV="1">
            <a:off x="2906684" y="4599170"/>
            <a:ext cx="49422" cy="277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1319802" y="4644146"/>
            <a:ext cx="252004" cy="9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 flipV="1">
            <a:off x="894352" y="4459470"/>
            <a:ext cx="252004" cy="9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25" idx="1"/>
          </p:cNvCxnSpPr>
          <p:nvPr/>
        </p:nvCxnSpPr>
        <p:spPr>
          <a:xfrm flipH="1">
            <a:off x="1861548" y="5389651"/>
            <a:ext cx="250008" cy="172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1726202" y="5704070"/>
            <a:ext cx="57150" cy="185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780052" y="5388566"/>
            <a:ext cx="927100" cy="32820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08212" y="511300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46285" y="149895"/>
            <a:ext cx="7428593" cy="71196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kumimoji="1" lang="en-US" altLang="ja-JP" dirty="0" smtClean="0"/>
              <a:t>K-means</a:t>
            </a:r>
            <a:r>
              <a:rPr kumimoji="1" lang="ja-JP" altLang="en-US" dirty="0" smtClean="0"/>
              <a:t>クラスタリングによる評価</a:t>
            </a:r>
            <a:endParaRPr kumimoji="1" lang="ja-JP" altLang="en-US" dirty="0"/>
          </a:p>
        </p:txBody>
      </p:sp>
      <p:sp>
        <p:nvSpPr>
          <p:cNvPr id="39" name="コンテンツ プレースホルダー 26"/>
          <p:cNvSpPr txBox="1">
            <a:spLocks/>
          </p:cNvSpPr>
          <p:nvPr/>
        </p:nvSpPr>
        <p:spPr>
          <a:xfrm>
            <a:off x="146284" y="982924"/>
            <a:ext cx="4979232" cy="23624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大容量データを繰り返しスキャン</a:t>
            </a:r>
            <a:endParaRPr lang="en-US" altLang="ja-JP" sz="2400" dirty="0" smtClean="0"/>
          </a:p>
          <a:p>
            <a:r>
              <a:rPr lang="ja-JP" altLang="en-US" sz="2400" dirty="0" smtClean="0"/>
              <a:t>重心を繰り返し更新</a:t>
            </a:r>
            <a:endParaRPr lang="en-US" altLang="ja-JP" sz="2400" dirty="0" smtClean="0"/>
          </a:p>
          <a:p>
            <a:r>
              <a:rPr lang="ja-JP" altLang="en-US" sz="2400" dirty="0" smtClean="0"/>
              <a:t>収束するまで実行</a:t>
            </a:r>
            <a:endParaRPr lang="en-US" altLang="ja-JP" sz="2400" dirty="0" smtClean="0"/>
          </a:p>
          <a:p>
            <a:r>
              <a:rPr lang="en-US" altLang="ja-JP" sz="2400" dirty="0" smtClean="0"/>
              <a:t>256Mi</a:t>
            </a:r>
            <a:r>
              <a:rPr lang="ja-JP" altLang="en-US" sz="2400" dirty="0" smtClean="0"/>
              <a:t>点、</a:t>
            </a:r>
            <a:r>
              <a:rPr lang="en-US" altLang="ja-JP" sz="2400" dirty="0" smtClean="0"/>
              <a:t>1Gi</a:t>
            </a:r>
            <a:r>
              <a:rPr lang="ja-JP" altLang="en-US" sz="2400" dirty="0" smtClean="0"/>
              <a:t>点、</a:t>
            </a:r>
            <a:r>
              <a:rPr lang="en-US" altLang="ja-JP" sz="2400" dirty="0" smtClean="0"/>
              <a:t>4Gi</a:t>
            </a:r>
            <a:r>
              <a:rPr lang="ja-JP" altLang="en-US" sz="2400" dirty="0" smtClean="0"/>
              <a:t>点を処理</a:t>
            </a:r>
            <a:endParaRPr lang="en-US" altLang="ja-JP" sz="2400" dirty="0" smtClean="0"/>
          </a:p>
          <a:p>
            <a:r>
              <a:rPr lang="ja-JP" altLang="en-US" sz="2400" dirty="0" smtClean="0"/>
              <a:t>データ総量は</a:t>
            </a:r>
            <a:r>
              <a:rPr lang="en-US" altLang="ja-JP" sz="2400" dirty="0" smtClean="0"/>
              <a:t> 1GiB, 16GiB, 64GiB</a:t>
            </a:r>
          </a:p>
          <a:p>
            <a:endParaRPr lang="ja-JP" altLang="en-US" sz="2400" dirty="0"/>
          </a:p>
        </p:txBody>
      </p:sp>
      <p:pic>
        <p:nvPicPr>
          <p:cNvPr id="40" name="図 39" descr="kmea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20" y="3199692"/>
            <a:ext cx="5232223" cy="3662556"/>
          </a:xfrm>
          <a:prstGeom prst="rect">
            <a:avLst/>
          </a:prstGeom>
        </p:spPr>
      </p:pic>
      <p:sp>
        <p:nvSpPr>
          <p:cNvPr id="43" name="コンテンツ プレースホルダ 2"/>
          <p:cNvSpPr txBox="1">
            <a:spLocks/>
          </p:cNvSpPr>
          <p:nvPr/>
        </p:nvSpPr>
        <p:spPr>
          <a:xfrm>
            <a:off x="4811621" y="958006"/>
            <a:ext cx="4917788" cy="19904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ja-JP" altLang="en-US" sz="1800" dirty="0" smtClean="0"/>
              <a:t>評価環境</a:t>
            </a:r>
            <a:endParaRPr lang="en-US" altLang="ja-JP" sz="1800" dirty="0" smtClean="0"/>
          </a:p>
          <a:p>
            <a:pPr marL="363538" lvl="1" indent="-182563"/>
            <a:r>
              <a:rPr lang="en-US" altLang="ja-JP" sz="1600" dirty="0" smtClean="0"/>
              <a:t>Number of nodes: 16 + 1 (master)</a:t>
            </a:r>
          </a:p>
          <a:p>
            <a:pPr marL="363538" lvl="1" indent="-182563"/>
            <a:r>
              <a:rPr lang="en-US" altLang="ja-JP" sz="1600" dirty="0" smtClean="0"/>
              <a:t>CPUs/ node: Intel Xeon W5590 3.33GHz x 2</a:t>
            </a:r>
          </a:p>
          <a:p>
            <a:pPr marL="363538" lvl="1" indent="-182563"/>
            <a:r>
              <a:rPr lang="en-US" altLang="ja-JP" sz="1600" dirty="0" smtClean="0"/>
              <a:t>Memory/node: 48GB</a:t>
            </a:r>
          </a:p>
          <a:p>
            <a:pPr marL="363538" lvl="1" indent="-182563"/>
            <a:r>
              <a:rPr lang="en-US" altLang="ja-JP" sz="1600" dirty="0" smtClean="0"/>
              <a:t>Storage: Fusion-</a:t>
            </a:r>
            <a:r>
              <a:rPr lang="en-US" altLang="ja-JP" sz="1600" dirty="0" err="1" smtClean="0"/>
              <a:t>io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ioDrive</a:t>
            </a:r>
            <a:r>
              <a:rPr lang="en-US" altLang="ja-JP" sz="1600" dirty="0" smtClean="0"/>
              <a:t> Duo 320GB</a:t>
            </a:r>
          </a:p>
          <a:p>
            <a:pPr marL="363538" lvl="1" indent="-182563"/>
            <a:r>
              <a:rPr lang="en-US" altLang="ja-JP" sz="1600" dirty="0" smtClean="0"/>
              <a:t>NIC: </a:t>
            </a:r>
            <a:r>
              <a:rPr lang="en-US" altLang="ja-JP" sz="1600" dirty="0" err="1" smtClean="0"/>
              <a:t>Mellanox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ConnectX</a:t>
            </a:r>
            <a:r>
              <a:rPr lang="en-US" altLang="ja-JP" sz="1600" dirty="0" smtClean="0"/>
              <a:t>-II 10G</a:t>
            </a:r>
          </a:p>
        </p:txBody>
      </p:sp>
      <p:sp>
        <p:nvSpPr>
          <p:cNvPr id="48" name="四角形吹き出し 47"/>
          <p:cNvSpPr/>
          <p:nvPr/>
        </p:nvSpPr>
        <p:spPr>
          <a:xfrm>
            <a:off x="7710952" y="3050520"/>
            <a:ext cx="1102847" cy="455496"/>
          </a:xfrm>
          <a:prstGeom prst="wedgeRectCallout">
            <a:avLst>
              <a:gd name="adj1" fmla="val -2846"/>
              <a:gd name="adj2" fmla="val 260223"/>
            </a:avLst>
          </a:prstGeom>
          <a:solidFill>
            <a:srgbClr val="EEECE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ほぼ</a:t>
            </a:r>
            <a:r>
              <a:rPr kumimoji="1" lang="en-US" altLang="ja-JP" sz="1400" dirty="0" smtClean="0"/>
              <a:t>10</a:t>
            </a:r>
            <a:r>
              <a:rPr kumimoji="1" lang="ja-JP" altLang="en-US" sz="1400" dirty="0" smtClean="0"/>
              <a:t>倍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295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98440" y="274638"/>
            <a:ext cx="4038600" cy="62124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298440" y="1134022"/>
            <a:ext cx="4038600" cy="5420627"/>
          </a:xfrm>
        </p:spPr>
        <p:txBody>
          <a:bodyPr/>
          <a:lstStyle/>
          <a:p>
            <a:r>
              <a:rPr kumimoji="1" lang="ja-JP" altLang="en-US" dirty="0" smtClean="0"/>
              <a:t>分散</a:t>
            </a:r>
            <a:r>
              <a:rPr kumimoji="1" lang="en-US" altLang="ja-JP" dirty="0" smtClean="0"/>
              <a:t>KVS</a:t>
            </a:r>
            <a:r>
              <a:rPr kumimoji="1" lang="ja-JP" altLang="en-US" dirty="0" smtClean="0"/>
              <a:t>を基盤とした</a:t>
            </a:r>
            <a:r>
              <a:rPr kumimoji="1" lang="en-US" altLang="ja-JP" dirty="0" smtClean="0"/>
              <a:t>MapReduce</a:t>
            </a:r>
            <a:r>
              <a:rPr kumimoji="1" lang="ja-JP" altLang="en-US" dirty="0" smtClean="0"/>
              <a:t>処理系</a:t>
            </a:r>
            <a:r>
              <a:rPr kumimoji="1" lang="en-US" altLang="ja-JP" dirty="0" smtClean="0"/>
              <a:t>SSS</a:t>
            </a:r>
            <a:r>
              <a:rPr kumimoji="1" lang="ja-JP" altLang="en-US" dirty="0" smtClean="0"/>
              <a:t>を提案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Owner Computes</a:t>
            </a:r>
          </a:p>
          <a:p>
            <a:pPr lvl="1"/>
            <a:r>
              <a:rPr lang="ja-JP" altLang="en-US" dirty="0" smtClean="0"/>
              <a:t>軽量なスケジューリング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K-means</a:t>
            </a:r>
            <a:r>
              <a:rPr lang="ja-JP" altLang="en-US" dirty="0" smtClean="0"/>
              <a:t>による評価を示した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高速性を確認</a:t>
            </a:r>
            <a:endParaRPr lang="en-US" altLang="ja-JP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xfrm>
            <a:off x="4648200" y="1134022"/>
            <a:ext cx="4038600" cy="5420627"/>
          </a:xfrm>
        </p:spPr>
        <p:txBody>
          <a:bodyPr/>
          <a:lstStyle/>
          <a:p>
            <a:r>
              <a:rPr kumimoji="1" lang="ja-JP" altLang="en-US" dirty="0" smtClean="0"/>
              <a:t>より広範な実アプリケーションでの評価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PrefixSpan</a:t>
            </a:r>
            <a:r>
              <a:rPr lang="ja-JP" altLang="en-US" dirty="0" smtClean="0"/>
              <a:t>法</a:t>
            </a:r>
            <a:r>
              <a:rPr lang="en-US" altLang="ja-JP" dirty="0" smtClean="0"/>
              <a:t>[CPSY </a:t>
            </a:r>
            <a:r>
              <a:rPr lang="ja-JP" altLang="en-US" dirty="0" smtClean="0"/>
              <a:t>中田</a:t>
            </a:r>
            <a:r>
              <a:rPr lang="en-US" altLang="ja-JP" dirty="0" smtClean="0"/>
              <a:t>]</a:t>
            </a:r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リアルタイム解析へのシステム拡張</a:t>
            </a:r>
            <a:endParaRPr kumimoji="1" lang="ja-JP" altLang="en-US" dirty="0"/>
          </a:p>
        </p:txBody>
      </p:sp>
      <p:sp>
        <p:nvSpPr>
          <p:cNvPr id="7" name="タイトル 3"/>
          <p:cNvSpPr txBox="1">
            <a:spLocks/>
          </p:cNvSpPr>
          <p:nvPr/>
        </p:nvSpPr>
        <p:spPr>
          <a:xfrm>
            <a:off x="4648200" y="274638"/>
            <a:ext cx="4038600" cy="6212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 smtClean="0"/>
              <a:t>今後の課題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01519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8571</TotalTime>
  <Words>854</Words>
  <Application>Microsoft Macintosh PowerPoint</Application>
  <PresentationFormat>画面に合わせる (4:3)</PresentationFormat>
  <Paragraphs>271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分散KVSに基づく MapReduce 処理系SSS</vt:lpstr>
      <vt:lpstr>背景と目的</vt:lpstr>
      <vt:lpstr>Hadoopの問題点</vt:lpstr>
      <vt:lpstr>SSSの設計</vt:lpstr>
      <vt:lpstr>SSSの実装</vt:lpstr>
      <vt:lpstr>分散KVSの実装</vt:lpstr>
      <vt:lpstr>PowerPoint プレゼンテーション</vt:lpstr>
      <vt:lpstr>K-meansクラスタリングによる評価</vt:lpstr>
      <vt:lpstr>まとめ</vt:lpstr>
    </vt:vector>
  </TitlesOfParts>
  <Company>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hidemoto nakada</dc:creator>
  <cp:lastModifiedBy>hidemoto nakada</cp:lastModifiedBy>
  <cp:revision>130</cp:revision>
  <dcterms:created xsi:type="dcterms:W3CDTF">2011-06-20T09:02:31Z</dcterms:created>
  <dcterms:modified xsi:type="dcterms:W3CDTF">2011-10-25T17:55:42Z</dcterms:modified>
</cp:coreProperties>
</file>