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341" r:id="rId2"/>
    <p:sldId id="292" r:id="rId3"/>
    <p:sldId id="362" r:id="rId4"/>
    <p:sldId id="294" r:id="rId5"/>
    <p:sldId id="320" r:id="rId6"/>
    <p:sldId id="344" r:id="rId7"/>
    <p:sldId id="325" r:id="rId8"/>
    <p:sldId id="363" r:id="rId9"/>
    <p:sldId id="364" r:id="rId10"/>
    <p:sldId id="324" r:id="rId11"/>
    <p:sldId id="326" r:id="rId12"/>
    <p:sldId id="327" r:id="rId13"/>
    <p:sldId id="367" r:id="rId14"/>
    <p:sldId id="366" r:id="rId15"/>
    <p:sldId id="365" r:id="rId16"/>
    <p:sldId id="352" r:id="rId17"/>
    <p:sldId id="353" r:id="rId18"/>
    <p:sldId id="371" r:id="rId19"/>
    <p:sldId id="372" r:id="rId20"/>
    <p:sldId id="373" r:id="rId21"/>
    <p:sldId id="345" r:id="rId22"/>
    <p:sldId id="368" r:id="rId23"/>
    <p:sldId id="375" r:id="rId24"/>
    <p:sldId id="379" r:id="rId25"/>
    <p:sldId id="355" r:id="rId26"/>
    <p:sldId id="378" r:id="rId27"/>
    <p:sldId id="369" r:id="rId28"/>
    <p:sldId id="376" r:id="rId29"/>
    <p:sldId id="377" r:id="rId30"/>
    <p:sldId id="297" r:id="rId31"/>
  </p:sldIdLst>
  <p:sldSz cx="9144000" cy="6858000" type="screen4x3"/>
  <p:notesSz cx="7099300" cy="102346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ECFF"/>
    <a:srgbClr val="FFFFCC"/>
    <a:srgbClr val="CCFFCC"/>
    <a:srgbClr val="FF55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75" autoAdjust="0"/>
    <p:restoredTop sz="93874" autoAdjust="0"/>
  </p:normalViewPr>
  <p:slideViewPr>
    <p:cSldViewPr snapToGrid="0" snapToObjects="1">
      <p:cViewPr>
        <p:scale>
          <a:sx n="108" d="100"/>
          <a:sy n="108" d="100"/>
        </p:scale>
        <p:origin x="-424" y="-824"/>
      </p:cViewPr>
      <p:guideLst>
        <p:guide orient="horz" pos="2160"/>
        <p:guide pos="3129"/>
      </p:guideLst>
    </p:cSldViewPr>
  </p:slideViewPr>
  <p:outlineViewPr>
    <p:cViewPr>
      <p:scale>
        <a:sx n="33" d="100"/>
        <a:sy n="33" d="100"/>
      </p:scale>
      <p:origin x="0" y="3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E409-CDF6-42ED-8994-3D66BF02B0B4}" type="datetimeFigureOut">
              <a:rPr kumimoji="1" lang="ja-JP" altLang="en-US" smtClean="0"/>
              <a:t>2014/07/26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2F76-35FC-4AE6-A10C-BBDA7943F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5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19100"/>
            <a:ext cx="2057400" cy="6105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19100"/>
            <a:ext cx="6019800" cy="6105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77787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4796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4044950"/>
            <a:ext cx="8229600" cy="24796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910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 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 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 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 5 </a:t>
            </a:r>
            <a:r>
              <a:rPr lang="ja-JP" altLang="en-US" dirty="0"/>
              <a:t>レベル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5" charset="-52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1030" name="Picture 17" descr="191_english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05" charset="-52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5" charset="-52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50" charset="-128"/>
          <a:ea typeface="ＭＳ Ｐゴシック" pitchFamily="50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ＭＳ Ｐゴシック" pitchFamily="50" charset="-128"/>
          <a:ea typeface="ＭＳ Ｐゴシック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lt"/>
              </a:rPr>
              <a:t>耐障害性ミドルウェア</a:t>
            </a:r>
            <a:r>
              <a:rPr kumimoji="1" lang="en-US" altLang="ja-JP" dirty="0" smtClean="0">
                <a:latin typeface="+mj-lt"/>
              </a:rPr>
              <a:t>Falanx</a:t>
            </a:r>
            <a:r>
              <a:rPr kumimoji="1" lang="ja-JP" altLang="en-US" dirty="0" smtClean="0">
                <a:latin typeface="+mj-lt"/>
              </a:rPr>
              <a:t>への</a:t>
            </a:r>
            <a:r>
              <a:rPr kumimoji="1" lang="en-US" altLang="ja-JP" dirty="0" smtClean="0">
                <a:latin typeface="+mj-lt"/>
              </a:rPr>
              <a:t/>
            </a:r>
            <a:br>
              <a:rPr kumimoji="1" lang="en-US" altLang="ja-JP" dirty="0" smtClean="0">
                <a:latin typeface="+mj-lt"/>
              </a:rPr>
            </a:br>
            <a:r>
              <a:rPr kumimoji="1" lang="ja-JP" altLang="en-US" dirty="0" smtClean="0">
                <a:latin typeface="+mj-lt"/>
              </a:rPr>
              <a:t>高可用</a:t>
            </a:r>
            <a:r>
              <a:rPr kumimoji="1" lang="ja-JP" altLang="en-US" dirty="0" smtClean="0">
                <a:latin typeface="+mj-lt"/>
              </a:rPr>
              <a:t>分散協調スケジューラの実装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1371600" y="4074328"/>
            <a:ext cx="6400800" cy="1752600"/>
          </a:xfrm>
        </p:spPr>
        <p:txBody>
          <a:bodyPr/>
          <a:lstStyle/>
          <a:p>
            <a:r>
              <a:rPr kumimoji="1" lang="ja-JP" altLang="en-US" u="sng" dirty="0" smtClean="0"/>
              <a:t>竹房</a:t>
            </a:r>
            <a:r>
              <a:rPr kumimoji="1" lang="en-US" altLang="ja-JP" u="sng" dirty="0" smtClean="0"/>
              <a:t> </a:t>
            </a:r>
            <a:r>
              <a:rPr kumimoji="1" lang="ja-JP" altLang="en-US" u="sng" dirty="0" smtClean="0"/>
              <a:t>あつ子</a:t>
            </a:r>
            <a:r>
              <a:rPr kumimoji="1" lang="ja-JP" altLang="en-US" dirty="0" smtClean="0"/>
              <a:t>，中田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秀基，池上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努，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戸澤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貴之，田中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良夫</a:t>
            </a:r>
            <a:endParaRPr kumimoji="1" lang="en-US" altLang="ja-JP" dirty="0" smtClean="0"/>
          </a:p>
          <a:p>
            <a:r>
              <a:rPr lang="ja-JP" altLang="en-US" dirty="0" smtClean="0"/>
              <a:t>産業技術総合研究所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775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Falanx</a:t>
            </a:r>
            <a:r>
              <a:rPr lang="ja-JP" altLang="en-US" sz="4000" dirty="0"/>
              <a:t>の構成：資源管理機構</a:t>
            </a:r>
            <a:endParaRPr kumimoji="1" lang="ja-JP" altLang="en-US" sz="4000" dirty="0"/>
          </a:p>
        </p:txBody>
      </p:sp>
      <p:sp>
        <p:nvSpPr>
          <p:cNvPr id="346" name="コンテンツ プレースホルダー 345"/>
          <p:cNvSpPr>
            <a:spLocks noGrp="1"/>
          </p:cNvSpPr>
          <p:nvPr>
            <p:ph idx="1"/>
          </p:nvPr>
        </p:nvSpPr>
        <p:spPr>
          <a:xfrm>
            <a:off x="293244" y="1412875"/>
            <a:ext cx="8229600" cy="5111750"/>
          </a:xfrm>
        </p:spPr>
        <p:txBody>
          <a:bodyPr/>
          <a:lstStyle/>
          <a:p>
            <a:r>
              <a:rPr lang="en-US" altLang="ja-JP" dirty="0" smtClean="0">
                <a:latin typeface="+mn-lt"/>
              </a:rPr>
              <a:t>Submitter</a:t>
            </a:r>
            <a:br>
              <a:rPr lang="en-US" altLang="ja-JP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(</a:t>
            </a:r>
            <a:r>
              <a:rPr lang="ja-JP" altLang="en-US" sz="2400" dirty="0" smtClean="0">
                <a:latin typeface="+mn-lt"/>
              </a:rPr>
              <a:t>メインロジック用</a:t>
            </a:r>
            <a:r>
              <a:rPr lang="en-US" altLang="ja-JP" sz="2400" dirty="0" smtClean="0">
                <a:latin typeface="+mn-lt"/>
              </a:rPr>
              <a:t/>
            </a:r>
            <a:br>
              <a:rPr lang="en-US" altLang="ja-JP" sz="2400" dirty="0" smtClean="0">
                <a:latin typeface="+mn-lt"/>
              </a:rPr>
            </a:br>
            <a:r>
              <a:rPr lang="ja-JP" altLang="en-US" sz="2400" dirty="0" smtClean="0">
                <a:latin typeface="+mn-lt"/>
              </a:rPr>
              <a:t>ライブラリ</a:t>
            </a:r>
            <a:r>
              <a:rPr lang="en-US" altLang="ja-JP" sz="2400" dirty="0" smtClean="0">
                <a:latin typeface="+mn-lt"/>
              </a:rPr>
              <a:t>)</a:t>
            </a:r>
            <a:endParaRPr lang="en-US" altLang="ja-JP" sz="2400" dirty="0" smtClean="0">
              <a:latin typeface="+mn-lt"/>
            </a:endParaRPr>
          </a:p>
          <a:p>
            <a:r>
              <a:rPr lang="en-US" altLang="ja-JP" dirty="0" smtClean="0">
                <a:latin typeface="+mn-lt"/>
              </a:rPr>
              <a:t>Starter</a:t>
            </a:r>
            <a:br>
              <a:rPr lang="en-US" altLang="ja-JP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(</a:t>
            </a:r>
            <a:r>
              <a:rPr lang="ja-JP" altLang="en-US" sz="2400" dirty="0" smtClean="0">
                <a:latin typeface="+mn-lt"/>
              </a:rPr>
              <a:t>ワーカー用</a:t>
            </a:r>
            <a:r>
              <a:rPr lang="en-US" altLang="ja-JP" sz="2400" dirty="0" smtClean="0">
                <a:latin typeface="+mn-lt"/>
              </a:rPr>
              <a:t/>
            </a:r>
            <a:br>
              <a:rPr lang="en-US" altLang="ja-JP" sz="2400" dirty="0" smtClean="0">
                <a:latin typeface="+mn-lt"/>
              </a:rPr>
            </a:br>
            <a:r>
              <a:rPr lang="ja-JP" altLang="en-US" sz="2400" dirty="0" smtClean="0">
                <a:latin typeface="+mn-lt"/>
              </a:rPr>
              <a:t>ライブラリ</a:t>
            </a:r>
            <a:r>
              <a:rPr lang="en-US" altLang="ja-JP" sz="2400" dirty="0" smtClean="0">
                <a:latin typeface="+mn-lt"/>
              </a:rPr>
              <a:t>)</a:t>
            </a:r>
            <a:endParaRPr lang="en-US" altLang="ja-JP" sz="2400" dirty="0" smtClean="0">
              <a:latin typeface="+mn-lt"/>
            </a:endParaRPr>
          </a:p>
          <a:p>
            <a:r>
              <a:rPr lang="en-US" altLang="ja-JP" dirty="0" err="1" smtClean="0">
                <a:latin typeface="+mn-lt"/>
              </a:rPr>
              <a:t>WatchDog</a:t>
            </a:r>
            <a:endParaRPr lang="en-US" altLang="ja-JP" dirty="0" smtClean="0">
              <a:latin typeface="+mn-lt"/>
            </a:endParaRPr>
          </a:p>
          <a:p>
            <a:r>
              <a:rPr lang="en-US" altLang="ja-JP" dirty="0" smtClean="0">
                <a:latin typeface="+mn-lt"/>
              </a:rPr>
              <a:t>In-memory</a:t>
            </a:r>
            <a:br>
              <a:rPr lang="en-US" altLang="ja-JP" dirty="0" smtClean="0">
                <a:latin typeface="+mn-lt"/>
              </a:rPr>
            </a:br>
            <a:r>
              <a:rPr lang="en-US" altLang="ja-JP" dirty="0" smtClean="0">
                <a:latin typeface="+mn-lt"/>
              </a:rPr>
              <a:t>FS</a:t>
            </a:r>
            <a:endParaRPr lang="en-US" altLang="ja-JP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78" name="角丸四角形 277"/>
          <p:cNvSpPr/>
          <p:nvPr/>
        </p:nvSpPr>
        <p:spPr>
          <a:xfrm>
            <a:off x="2739438" y="2272386"/>
            <a:ext cx="5062292" cy="2837353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279" name="角丸四角形 278"/>
          <p:cNvSpPr/>
          <p:nvPr/>
        </p:nvSpPr>
        <p:spPr>
          <a:xfrm>
            <a:off x="3076972" y="2998071"/>
            <a:ext cx="4426844" cy="1084628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280" name="円/楕円 279"/>
          <p:cNvSpPr/>
          <p:nvPr/>
        </p:nvSpPr>
        <p:spPr>
          <a:xfrm>
            <a:off x="6389107" y="4549880"/>
            <a:ext cx="1194903" cy="547039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Starter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281" name="円/楕円 280"/>
          <p:cNvSpPr/>
          <p:nvPr/>
        </p:nvSpPr>
        <p:spPr>
          <a:xfrm>
            <a:off x="5273522" y="4549880"/>
            <a:ext cx="1194903" cy="547039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Starter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282" name="角丸四角形 281"/>
          <p:cNvSpPr/>
          <p:nvPr/>
        </p:nvSpPr>
        <p:spPr>
          <a:xfrm>
            <a:off x="4036845" y="1718357"/>
            <a:ext cx="2587200" cy="554029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Main process of Application Program</a:t>
            </a:r>
          </a:p>
        </p:txBody>
      </p:sp>
      <p:pic>
        <p:nvPicPr>
          <p:cNvPr id="283" name="Picture 91" descr="j0398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0265" y="5432696"/>
            <a:ext cx="1015279" cy="1052810"/>
          </a:xfrm>
          <a:prstGeom prst="rect">
            <a:avLst/>
          </a:prstGeom>
          <a:noFill/>
        </p:spPr>
      </p:pic>
      <p:pic>
        <p:nvPicPr>
          <p:cNvPr id="284" name="Picture 91" descr="j0398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4402" y="5432696"/>
            <a:ext cx="1015279" cy="1052810"/>
          </a:xfrm>
          <a:prstGeom prst="rect">
            <a:avLst/>
          </a:prstGeom>
          <a:noFill/>
        </p:spPr>
      </p:pic>
      <p:pic>
        <p:nvPicPr>
          <p:cNvPr id="285" name="Picture 91" descr="j0398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539" y="5432696"/>
            <a:ext cx="1015279" cy="1052810"/>
          </a:xfrm>
          <a:prstGeom prst="rect">
            <a:avLst/>
          </a:prstGeom>
          <a:noFill/>
        </p:spPr>
      </p:pic>
      <p:pic>
        <p:nvPicPr>
          <p:cNvPr id="286" name="Picture 91" descr="j0398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2676" y="5432696"/>
            <a:ext cx="1015279" cy="1052810"/>
          </a:xfrm>
          <a:prstGeom prst="rect">
            <a:avLst/>
          </a:prstGeom>
          <a:noFill/>
        </p:spPr>
      </p:pic>
      <p:pic>
        <p:nvPicPr>
          <p:cNvPr id="287" name="Picture 91" descr="j0398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813" y="5432696"/>
            <a:ext cx="1015279" cy="1052810"/>
          </a:xfrm>
          <a:prstGeom prst="rect">
            <a:avLst/>
          </a:prstGeom>
          <a:noFill/>
        </p:spPr>
      </p:pic>
      <p:pic>
        <p:nvPicPr>
          <p:cNvPr id="288" name="Picture 91" descr="j0398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0950" y="5432696"/>
            <a:ext cx="1015279" cy="1052810"/>
          </a:xfrm>
          <a:prstGeom prst="rect">
            <a:avLst/>
          </a:prstGeom>
          <a:noFill/>
        </p:spPr>
      </p:pic>
      <p:sp>
        <p:nvSpPr>
          <p:cNvPr id="289" name="円/楕円 288"/>
          <p:cNvSpPr/>
          <p:nvPr/>
        </p:nvSpPr>
        <p:spPr>
          <a:xfrm>
            <a:off x="4105785" y="4549880"/>
            <a:ext cx="1194903" cy="547039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Starter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290" name="角丸四角形 289"/>
          <p:cNvSpPr/>
          <p:nvPr/>
        </p:nvSpPr>
        <p:spPr>
          <a:xfrm>
            <a:off x="4036845" y="2315833"/>
            <a:ext cx="2587200" cy="401485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Submitter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291" name="正方形/長方形 290"/>
          <p:cNvSpPr/>
          <p:nvPr/>
        </p:nvSpPr>
        <p:spPr>
          <a:xfrm>
            <a:off x="5149953" y="3498727"/>
            <a:ext cx="1545555" cy="42337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292" name="直線コネクタ 291"/>
          <p:cNvCxnSpPr/>
          <p:nvPr/>
        </p:nvCxnSpPr>
        <p:spPr>
          <a:xfrm>
            <a:off x="6255867" y="3498727"/>
            <a:ext cx="0" cy="4233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3" name="直線コネクタ 292"/>
          <p:cNvCxnSpPr/>
          <p:nvPr/>
        </p:nvCxnSpPr>
        <p:spPr>
          <a:xfrm>
            <a:off x="5972400" y="3498727"/>
            <a:ext cx="0" cy="4233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4" name="直線コネクタ 293"/>
          <p:cNvCxnSpPr/>
          <p:nvPr/>
        </p:nvCxnSpPr>
        <p:spPr>
          <a:xfrm>
            <a:off x="5690030" y="3498727"/>
            <a:ext cx="0" cy="4233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5" name="テキスト ボックス 294"/>
          <p:cNvSpPr txBox="1"/>
          <p:nvPr/>
        </p:nvSpPr>
        <p:spPr>
          <a:xfrm>
            <a:off x="5114293" y="3446230"/>
            <a:ext cx="344040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…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296" name="直線コネクタ 295"/>
          <p:cNvCxnSpPr/>
          <p:nvPr/>
        </p:nvCxnSpPr>
        <p:spPr>
          <a:xfrm>
            <a:off x="5418905" y="3505137"/>
            <a:ext cx="0" cy="4233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7" name="正方形/長方形 296"/>
          <p:cNvSpPr/>
          <p:nvPr/>
        </p:nvSpPr>
        <p:spPr>
          <a:xfrm>
            <a:off x="6546075" y="3505137"/>
            <a:ext cx="793504" cy="41696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298" name="直線コネクタ 297"/>
          <p:cNvCxnSpPr/>
          <p:nvPr/>
        </p:nvCxnSpPr>
        <p:spPr>
          <a:xfrm>
            <a:off x="7086151" y="3498727"/>
            <a:ext cx="0" cy="4233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9" name="直線コネクタ 298"/>
          <p:cNvCxnSpPr/>
          <p:nvPr/>
        </p:nvCxnSpPr>
        <p:spPr>
          <a:xfrm>
            <a:off x="6815026" y="3505137"/>
            <a:ext cx="0" cy="4233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0" name="直線矢印コネクタ 299"/>
          <p:cNvCxnSpPr>
            <a:stCxn id="290" idx="2"/>
            <a:endCxn id="297" idx="0"/>
          </p:cNvCxnSpPr>
          <p:nvPr/>
        </p:nvCxnSpPr>
        <p:spPr>
          <a:xfrm>
            <a:off x="5330445" y="2717318"/>
            <a:ext cx="1612382" cy="78781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1" name="直線矢印コネクタ 300"/>
          <p:cNvCxnSpPr>
            <a:endCxn id="289" idx="0"/>
          </p:cNvCxnSpPr>
          <p:nvPr/>
        </p:nvCxnSpPr>
        <p:spPr>
          <a:xfrm flipH="1">
            <a:off x="4703237" y="3928516"/>
            <a:ext cx="1915767" cy="62136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2" name="直線矢印コネクタ 301"/>
          <p:cNvCxnSpPr>
            <a:stCxn id="297" idx="2"/>
            <a:endCxn id="281" idx="0"/>
          </p:cNvCxnSpPr>
          <p:nvPr/>
        </p:nvCxnSpPr>
        <p:spPr>
          <a:xfrm flipH="1">
            <a:off x="5870974" y="3922106"/>
            <a:ext cx="1071853" cy="62777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3" name="円/楕円 302"/>
          <p:cNvSpPr/>
          <p:nvPr/>
        </p:nvSpPr>
        <p:spPr>
          <a:xfrm>
            <a:off x="4074206" y="5309035"/>
            <a:ext cx="704130" cy="554771"/>
          </a:xfrm>
          <a:prstGeom prst="ellipse">
            <a:avLst/>
          </a:prstGeom>
          <a:solidFill>
            <a:srgbClr val="1F497D">
              <a:lumMod val="20000"/>
              <a:lumOff val="80000"/>
              <a:alpha val="7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04" name="円/楕円 303"/>
          <p:cNvSpPr/>
          <p:nvPr/>
        </p:nvSpPr>
        <p:spPr>
          <a:xfrm>
            <a:off x="5486446" y="5309035"/>
            <a:ext cx="704130" cy="554771"/>
          </a:xfrm>
          <a:prstGeom prst="ellipse">
            <a:avLst/>
          </a:prstGeom>
          <a:solidFill>
            <a:srgbClr val="1F497D">
              <a:lumMod val="20000"/>
              <a:lumOff val="80000"/>
              <a:alpha val="7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05" name="円/楕円 304"/>
          <p:cNvSpPr/>
          <p:nvPr/>
        </p:nvSpPr>
        <p:spPr>
          <a:xfrm>
            <a:off x="6898686" y="5323634"/>
            <a:ext cx="704130" cy="554771"/>
          </a:xfrm>
          <a:prstGeom prst="ellipse">
            <a:avLst/>
          </a:prstGeom>
          <a:solidFill>
            <a:srgbClr val="1F497D">
              <a:lumMod val="20000"/>
              <a:lumOff val="80000"/>
              <a:alpha val="7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06" name="円/楕円 305"/>
          <p:cNvSpPr/>
          <p:nvPr/>
        </p:nvSpPr>
        <p:spPr>
          <a:xfrm>
            <a:off x="3470272" y="5309035"/>
            <a:ext cx="704130" cy="554771"/>
          </a:xfrm>
          <a:prstGeom prst="ellipse">
            <a:avLst/>
          </a:prstGeom>
          <a:solidFill>
            <a:srgbClr val="1F497D">
              <a:lumMod val="20000"/>
              <a:lumOff val="80000"/>
              <a:alpha val="7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07" name="円/楕円 306"/>
          <p:cNvSpPr/>
          <p:nvPr/>
        </p:nvSpPr>
        <p:spPr>
          <a:xfrm>
            <a:off x="4882512" y="5309035"/>
            <a:ext cx="704130" cy="554771"/>
          </a:xfrm>
          <a:prstGeom prst="ellipse">
            <a:avLst/>
          </a:prstGeom>
          <a:solidFill>
            <a:srgbClr val="1F497D">
              <a:lumMod val="20000"/>
              <a:lumOff val="80000"/>
              <a:alpha val="7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08" name="円/楕円 307"/>
          <p:cNvSpPr/>
          <p:nvPr/>
        </p:nvSpPr>
        <p:spPr>
          <a:xfrm>
            <a:off x="6294752" y="5323634"/>
            <a:ext cx="704130" cy="554771"/>
          </a:xfrm>
          <a:prstGeom prst="ellipse">
            <a:avLst/>
          </a:prstGeom>
          <a:solidFill>
            <a:srgbClr val="1F497D">
              <a:lumMod val="20000"/>
              <a:lumOff val="80000"/>
              <a:alpha val="7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309" name="直線矢印コネクタ 308"/>
          <p:cNvCxnSpPr>
            <a:endCxn id="280" idx="0"/>
          </p:cNvCxnSpPr>
          <p:nvPr/>
        </p:nvCxnSpPr>
        <p:spPr>
          <a:xfrm flipH="1">
            <a:off x="6986559" y="3928516"/>
            <a:ext cx="211236" cy="62136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0" name="直線矢印コネクタ 309"/>
          <p:cNvCxnSpPr>
            <a:stCxn id="289" idx="4"/>
            <a:endCxn id="306" idx="0"/>
          </p:cNvCxnSpPr>
          <p:nvPr/>
        </p:nvCxnSpPr>
        <p:spPr>
          <a:xfrm flipH="1">
            <a:off x="3822337" y="5096919"/>
            <a:ext cx="880900" cy="21211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1" name="直線矢印コネクタ 310"/>
          <p:cNvCxnSpPr>
            <a:stCxn id="289" idx="4"/>
            <a:endCxn id="303" idx="0"/>
          </p:cNvCxnSpPr>
          <p:nvPr/>
        </p:nvCxnSpPr>
        <p:spPr>
          <a:xfrm flipH="1">
            <a:off x="4426271" y="5096919"/>
            <a:ext cx="276966" cy="21211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2" name="直線矢印コネクタ 311"/>
          <p:cNvCxnSpPr>
            <a:stCxn id="281" idx="4"/>
            <a:endCxn id="304" idx="0"/>
          </p:cNvCxnSpPr>
          <p:nvPr/>
        </p:nvCxnSpPr>
        <p:spPr>
          <a:xfrm flipH="1">
            <a:off x="5838511" y="5096919"/>
            <a:ext cx="32463" cy="21211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3" name="直線矢印コネクタ 312"/>
          <p:cNvCxnSpPr>
            <a:stCxn id="281" idx="4"/>
            <a:endCxn id="307" idx="0"/>
          </p:cNvCxnSpPr>
          <p:nvPr/>
        </p:nvCxnSpPr>
        <p:spPr>
          <a:xfrm flipH="1">
            <a:off x="5234577" y="5096919"/>
            <a:ext cx="636397" cy="21211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4" name="直線矢印コネクタ 313"/>
          <p:cNvCxnSpPr>
            <a:stCxn id="280" idx="4"/>
            <a:endCxn id="305" idx="0"/>
          </p:cNvCxnSpPr>
          <p:nvPr/>
        </p:nvCxnSpPr>
        <p:spPr>
          <a:xfrm>
            <a:off x="6986559" y="5096919"/>
            <a:ext cx="264192" cy="226715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5" name="直線矢印コネクタ 314"/>
          <p:cNvCxnSpPr>
            <a:stCxn id="280" idx="4"/>
            <a:endCxn id="308" idx="0"/>
          </p:cNvCxnSpPr>
          <p:nvPr/>
        </p:nvCxnSpPr>
        <p:spPr>
          <a:xfrm flipH="1">
            <a:off x="6646817" y="5096919"/>
            <a:ext cx="339742" cy="226715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6" name="テキスト ボックス 315"/>
          <p:cNvSpPr txBox="1"/>
          <p:nvPr/>
        </p:nvSpPr>
        <p:spPr>
          <a:xfrm>
            <a:off x="5208883" y="3165687"/>
            <a:ext cx="128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 Queue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3837932" y="5388899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5255038" y="5388899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テキスト ボックス 318"/>
          <p:cNvSpPr txBox="1"/>
          <p:nvPr/>
        </p:nvSpPr>
        <p:spPr>
          <a:xfrm>
            <a:off x="6672144" y="5388899"/>
            <a:ext cx="6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正方形/長方形 319"/>
          <p:cNvSpPr/>
          <p:nvPr/>
        </p:nvSpPr>
        <p:spPr>
          <a:xfrm>
            <a:off x="3369204" y="3492317"/>
            <a:ext cx="1353216" cy="42337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321" name="直線コネクタ 320"/>
          <p:cNvCxnSpPr/>
          <p:nvPr/>
        </p:nvCxnSpPr>
        <p:spPr>
          <a:xfrm>
            <a:off x="4475117" y="3492317"/>
            <a:ext cx="0" cy="423379"/>
          </a:xfrm>
          <a:prstGeom prst="lin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2" name="直線コネクタ 321"/>
          <p:cNvCxnSpPr/>
          <p:nvPr/>
        </p:nvCxnSpPr>
        <p:spPr>
          <a:xfrm>
            <a:off x="4191650" y="3492317"/>
            <a:ext cx="0" cy="423379"/>
          </a:xfrm>
          <a:prstGeom prst="lin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3" name="直線コネクタ 322"/>
          <p:cNvCxnSpPr/>
          <p:nvPr/>
        </p:nvCxnSpPr>
        <p:spPr>
          <a:xfrm>
            <a:off x="3909280" y="3492317"/>
            <a:ext cx="0" cy="423379"/>
          </a:xfrm>
          <a:prstGeom prst="lin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4" name="テキスト ボックス 323"/>
          <p:cNvSpPr txBox="1"/>
          <p:nvPr/>
        </p:nvSpPr>
        <p:spPr>
          <a:xfrm>
            <a:off x="3333543" y="3439820"/>
            <a:ext cx="344040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…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325" name="直線コネクタ 324"/>
          <p:cNvCxnSpPr/>
          <p:nvPr/>
        </p:nvCxnSpPr>
        <p:spPr>
          <a:xfrm>
            <a:off x="3638155" y="3498727"/>
            <a:ext cx="0" cy="423379"/>
          </a:xfrm>
          <a:prstGeom prst="lin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6" name="直線矢印コネクタ 325"/>
          <p:cNvCxnSpPr>
            <a:stCxn id="289" idx="0"/>
          </p:cNvCxnSpPr>
          <p:nvPr/>
        </p:nvCxnSpPr>
        <p:spPr>
          <a:xfrm flipH="1" flipV="1">
            <a:off x="4045812" y="3928516"/>
            <a:ext cx="657425" cy="62136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7" name="直線矢印コネクタ 326"/>
          <p:cNvCxnSpPr>
            <a:stCxn id="281" idx="0"/>
          </p:cNvCxnSpPr>
          <p:nvPr/>
        </p:nvCxnSpPr>
        <p:spPr>
          <a:xfrm flipH="1" flipV="1">
            <a:off x="4242517" y="3928516"/>
            <a:ext cx="1628457" cy="62136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8" name="直線矢印コネクタ 327"/>
          <p:cNvCxnSpPr>
            <a:stCxn id="280" idx="0"/>
          </p:cNvCxnSpPr>
          <p:nvPr/>
        </p:nvCxnSpPr>
        <p:spPr>
          <a:xfrm flipH="1" flipV="1">
            <a:off x="4625184" y="3915696"/>
            <a:ext cx="2361375" cy="63418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9" name="角丸四角形 328"/>
          <p:cNvSpPr/>
          <p:nvPr/>
        </p:nvSpPr>
        <p:spPr>
          <a:xfrm>
            <a:off x="2878668" y="4257900"/>
            <a:ext cx="859564" cy="5470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Watch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Dog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30" name="角丸四角形 329"/>
          <p:cNvSpPr/>
          <p:nvPr/>
        </p:nvSpPr>
        <p:spPr>
          <a:xfrm>
            <a:off x="3031068" y="4410300"/>
            <a:ext cx="859564" cy="5470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Watch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Dog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331" name="角丸四角形 330"/>
          <p:cNvSpPr/>
          <p:nvPr/>
        </p:nvSpPr>
        <p:spPr>
          <a:xfrm>
            <a:off x="3183468" y="4562700"/>
            <a:ext cx="859564" cy="5470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Watch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Dog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332" name="直線矢印コネクタ 331"/>
          <p:cNvCxnSpPr>
            <a:stCxn id="331" idx="0"/>
            <a:endCxn id="320" idx="2"/>
          </p:cNvCxnSpPr>
          <p:nvPr/>
        </p:nvCxnSpPr>
        <p:spPr>
          <a:xfrm flipV="1">
            <a:off x="3613250" y="3915696"/>
            <a:ext cx="432562" cy="647004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3" name="テキスト ボックス 332"/>
          <p:cNvSpPr txBox="1"/>
          <p:nvPr/>
        </p:nvSpPr>
        <p:spPr>
          <a:xfrm>
            <a:off x="3428670" y="3165687"/>
            <a:ext cx="12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Starter List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テキスト ボックス 333"/>
          <p:cNvSpPr txBox="1"/>
          <p:nvPr/>
        </p:nvSpPr>
        <p:spPr>
          <a:xfrm>
            <a:off x="3066970" y="2899574"/>
            <a:ext cx="233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In-memory File System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円柱 334"/>
          <p:cNvSpPr/>
          <p:nvPr/>
        </p:nvSpPr>
        <p:spPr>
          <a:xfrm>
            <a:off x="8024613" y="2330774"/>
            <a:ext cx="996461" cy="276614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Data</a:t>
            </a:r>
            <a:b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</a:b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Store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336" name="直線矢印コネクタ 335"/>
          <p:cNvCxnSpPr>
            <a:stCxn id="290" idx="2"/>
          </p:cNvCxnSpPr>
          <p:nvPr/>
        </p:nvCxnSpPr>
        <p:spPr>
          <a:xfrm>
            <a:off x="5330445" y="2717318"/>
            <a:ext cx="1867350" cy="78781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7" name="直線矢印コネクタ 336"/>
          <p:cNvCxnSpPr>
            <a:stCxn id="290" idx="2"/>
          </p:cNvCxnSpPr>
          <p:nvPr/>
        </p:nvCxnSpPr>
        <p:spPr>
          <a:xfrm>
            <a:off x="5330445" y="2717318"/>
            <a:ext cx="1365063" cy="78781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8" name="テキスト ボックス 337"/>
          <p:cNvSpPr txBox="1"/>
          <p:nvPr/>
        </p:nvSpPr>
        <p:spPr>
          <a:xfrm>
            <a:off x="5118441" y="2583915"/>
            <a:ext cx="344040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…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339" name="直線矢印コネクタ 338"/>
          <p:cNvCxnSpPr/>
          <p:nvPr/>
        </p:nvCxnSpPr>
        <p:spPr>
          <a:xfrm>
            <a:off x="6624045" y="2486694"/>
            <a:ext cx="140056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0" name="直線矢印コネクタ 339"/>
          <p:cNvCxnSpPr/>
          <p:nvPr/>
        </p:nvCxnSpPr>
        <p:spPr>
          <a:xfrm>
            <a:off x="7584010" y="4764844"/>
            <a:ext cx="44060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1" name="直線矢印コネクタ 340"/>
          <p:cNvCxnSpPr/>
          <p:nvPr/>
        </p:nvCxnSpPr>
        <p:spPr>
          <a:xfrm>
            <a:off x="7581427" y="4914122"/>
            <a:ext cx="44060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2" name="直線矢印コネクタ 341"/>
          <p:cNvCxnSpPr/>
          <p:nvPr/>
        </p:nvCxnSpPr>
        <p:spPr>
          <a:xfrm>
            <a:off x="6624045" y="2639094"/>
            <a:ext cx="140056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3" name="角丸四角形 342"/>
          <p:cNvSpPr/>
          <p:nvPr/>
        </p:nvSpPr>
        <p:spPr>
          <a:xfrm>
            <a:off x="3470265" y="5861661"/>
            <a:ext cx="4303973" cy="328706"/>
          </a:xfrm>
          <a:prstGeom prst="roundRect">
            <a:avLst/>
          </a:prstGeom>
          <a:solidFill>
            <a:sysClr val="window" lastClr="FFFFFF">
              <a:lumMod val="85000"/>
              <a:alpha val="70000"/>
            </a:sys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Data Store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344" name="直線矢印コネクタ 343"/>
          <p:cNvCxnSpPr>
            <a:stCxn id="343" idx="3"/>
            <a:endCxn id="335" idx="3"/>
          </p:cNvCxnSpPr>
          <p:nvPr/>
        </p:nvCxnSpPr>
        <p:spPr>
          <a:xfrm flipV="1">
            <a:off x="7774238" y="5096919"/>
            <a:ext cx="748606" cy="9290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 type="arrow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5" name="テキスト ボックス 344"/>
          <p:cNvSpPr txBox="1"/>
          <p:nvPr/>
        </p:nvSpPr>
        <p:spPr>
          <a:xfrm>
            <a:off x="2739438" y="2288099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Resource</a:t>
            </a:r>
            <a:b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Management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50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Falanx</a:t>
            </a:r>
            <a:r>
              <a:rPr lang="ja-JP" altLang="en-US" sz="4000" dirty="0"/>
              <a:t>の構成：資源管理機構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Submitter - </a:t>
            </a:r>
            <a:r>
              <a:rPr lang="ja-JP" altLang="en-US" dirty="0" smtClean="0"/>
              <a:t>タスク</a:t>
            </a:r>
            <a:r>
              <a:rPr lang="ja-JP" altLang="en-US" dirty="0"/>
              <a:t>投入，再実行／</a:t>
            </a:r>
            <a:r>
              <a:rPr lang="ja-JP" altLang="en-US" dirty="0" smtClean="0"/>
              <a:t>削除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タスクキューに対して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タスク投入，ステータス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データストアに対して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タスク情報格納，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結果取得</a:t>
            </a:r>
            <a:endParaRPr lang="en-US" altLang="ja-JP" dirty="0" smtClean="0"/>
          </a:p>
          <a:p>
            <a:r>
              <a:rPr lang="en-US" altLang="ja-JP" dirty="0" smtClean="0">
                <a:latin typeface="+mn-lt"/>
              </a:rPr>
              <a:t>Starter - </a:t>
            </a:r>
            <a:r>
              <a:rPr lang="ja-JP" altLang="en-US" dirty="0" smtClean="0"/>
              <a:t>タスクの実行</a:t>
            </a:r>
            <a:endParaRPr lang="en-US" altLang="ja-JP" dirty="0" smtClean="0"/>
          </a:p>
          <a:p>
            <a:pPr lvl="1"/>
            <a:r>
              <a:rPr lang="ja-JP" altLang="en-US" dirty="0"/>
              <a:t>各</a:t>
            </a:r>
            <a:r>
              <a:rPr lang="en-US" altLang="ja-JP" dirty="0"/>
              <a:t>Starter</a:t>
            </a:r>
            <a:r>
              <a:rPr lang="ja-JP" altLang="en-US" dirty="0"/>
              <a:t>は自律的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タスクキュー</a:t>
            </a:r>
            <a:r>
              <a:rPr lang="ja-JP" altLang="en-US" dirty="0"/>
              <a:t>の先頭タスク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取り出し</a:t>
            </a:r>
            <a:r>
              <a:rPr lang="ja-JP" altLang="en-US" dirty="0"/>
              <a:t>，計算ノード上で実行</a:t>
            </a:r>
          </a:p>
          <a:p>
            <a:pPr lvl="1"/>
            <a:r>
              <a:rPr lang="ja-JP" altLang="en-US" dirty="0" smtClean="0"/>
              <a:t>データストアに対してタスク情報取得，結果の格納</a:t>
            </a:r>
            <a:endParaRPr lang="en-US" altLang="ja-JP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3" y="1942109"/>
            <a:ext cx="4797776" cy="363178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334000" y="2427111"/>
            <a:ext cx="1961444" cy="324556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46666" y="1412875"/>
            <a:ext cx="1515533" cy="529234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6928" y="4274608"/>
            <a:ext cx="1116294" cy="52923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381978" y="4009991"/>
            <a:ext cx="2619022" cy="52923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6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3" y="1942109"/>
            <a:ext cx="4797776" cy="36317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Falanx</a:t>
            </a:r>
            <a:r>
              <a:rPr lang="ja-JP" altLang="en-US" sz="4000" dirty="0"/>
              <a:t>の構成：資源管理機構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n-lt"/>
              </a:rPr>
              <a:t>WatchDog</a:t>
            </a:r>
            <a:r>
              <a:rPr lang="en-US" altLang="ja-JP" dirty="0">
                <a:latin typeface="+mn-lt"/>
              </a:rPr>
              <a:t> </a:t>
            </a:r>
            <a:r>
              <a:rPr lang="en-US" altLang="ja-JP" dirty="0" smtClean="0">
                <a:latin typeface="+mn-lt"/>
              </a:rPr>
              <a:t>-</a:t>
            </a:r>
            <a:r>
              <a:rPr lang="ja-JP" altLang="en-US" dirty="0">
                <a:latin typeface="+mn-lt"/>
              </a:rPr>
              <a:t>死活監視</a:t>
            </a:r>
            <a:endParaRPr lang="en-US" altLang="ja-JP" dirty="0">
              <a:latin typeface="+mn-lt"/>
            </a:endParaRPr>
          </a:p>
          <a:p>
            <a:pPr lvl="1"/>
            <a:r>
              <a:rPr lang="ja-JP" altLang="en-US" dirty="0">
                <a:latin typeface="+mn-lt"/>
              </a:rPr>
              <a:t>定期的にタスクキュー</a:t>
            </a:r>
            <a:r>
              <a:rPr lang="ja-JP" altLang="en-US" dirty="0" smtClean="0">
                <a:latin typeface="+mn-lt"/>
              </a:rPr>
              <a:t>と</a:t>
            </a:r>
            <a:r>
              <a:rPr lang="en-US" altLang="ja-JP" dirty="0" smtClean="0">
                <a:latin typeface="+mn-lt"/>
              </a:rPr>
              <a:t/>
            </a:r>
            <a:br>
              <a:rPr lang="en-US" altLang="ja-JP" dirty="0" smtClean="0">
                <a:latin typeface="+mn-lt"/>
              </a:rPr>
            </a:br>
            <a:r>
              <a:rPr lang="en-US" altLang="ja-JP" dirty="0" smtClean="0">
                <a:latin typeface="+mn-lt"/>
              </a:rPr>
              <a:t>Starter</a:t>
            </a:r>
            <a:r>
              <a:rPr lang="ja-JP" altLang="en-US" dirty="0">
                <a:latin typeface="+mn-lt"/>
              </a:rPr>
              <a:t>リストを</a:t>
            </a:r>
            <a:r>
              <a:rPr lang="ja-JP" altLang="en-US" dirty="0" smtClean="0">
                <a:latin typeface="+mn-lt"/>
              </a:rPr>
              <a:t>監視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dirty="0" smtClean="0"/>
              <a:t>故障発生時にステータス</a:t>
            </a:r>
            <a:r>
              <a:rPr lang="en-US" altLang="ja-JP" dirty="0" smtClean="0">
                <a:latin typeface="+mn-lt"/>
              </a:rPr>
              <a:t/>
            </a:r>
            <a:br>
              <a:rPr lang="en-US" altLang="ja-JP" dirty="0" smtClean="0">
                <a:latin typeface="+mn-lt"/>
              </a:rPr>
            </a:br>
            <a:r>
              <a:rPr lang="ja-JP" altLang="en-US" dirty="0" smtClean="0">
                <a:latin typeface="+mn-lt"/>
              </a:rPr>
              <a:t>を</a:t>
            </a:r>
            <a:r>
              <a:rPr lang="en-US" altLang="ja-JP" dirty="0" smtClean="0">
                <a:latin typeface="+mn-lt"/>
              </a:rPr>
              <a:t>FAILED</a:t>
            </a:r>
            <a:r>
              <a:rPr lang="ja-JP" altLang="en-US" dirty="0">
                <a:latin typeface="+mn-lt"/>
              </a:rPr>
              <a:t>状態へ</a:t>
            </a:r>
            <a:br>
              <a:rPr lang="ja-JP" altLang="en-US" dirty="0">
                <a:latin typeface="+mn-lt"/>
              </a:rPr>
            </a:br>
            <a:r>
              <a:rPr lang="ja-JP" altLang="en-US" dirty="0" smtClean="0"/>
              <a:t>（その後</a:t>
            </a:r>
            <a:r>
              <a:rPr lang="en-US" altLang="ja-JP" dirty="0" smtClean="0">
                <a:latin typeface="+mn-lt"/>
              </a:rPr>
              <a:t>Submitter</a:t>
            </a:r>
            <a:r>
              <a:rPr lang="ja-JP" altLang="en-US" dirty="0" smtClean="0">
                <a:latin typeface="+mn-lt"/>
              </a:rPr>
              <a:t>が対処）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dirty="0" smtClean="0">
                <a:latin typeface="+mn-lt"/>
              </a:rPr>
              <a:t>複数</a:t>
            </a:r>
            <a:r>
              <a:rPr lang="en-US" altLang="ja-JP" dirty="0" err="1" smtClean="0">
                <a:latin typeface="+mn-lt"/>
              </a:rPr>
              <a:t>WatchDog</a:t>
            </a:r>
            <a:r>
              <a:rPr lang="ja-JP" altLang="en-US" dirty="0" smtClean="0">
                <a:latin typeface="+mn-lt"/>
              </a:rPr>
              <a:t>のうち</a:t>
            </a:r>
            <a:r>
              <a:rPr lang="en-US" altLang="ja-JP" dirty="0" smtClean="0">
                <a:latin typeface="+mn-lt"/>
              </a:rPr>
              <a:t/>
            </a:r>
            <a:br>
              <a:rPr lang="en-US" altLang="ja-JP" dirty="0" smtClean="0">
                <a:latin typeface="+mn-lt"/>
              </a:rPr>
            </a:br>
            <a:r>
              <a:rPr lang="ja-JP" altLang="en-US" dirty="0" smtClean="0">
                <a:latin typeface="+mn-lt"/>
              </a:rPr>
              <a:t>リーダー</a:t>
            </a:r>
            <a:r>
              <a:rPr lang="ja-JP" altLang="en-US" dirty="0">
                <a:latin typeface="+mn-lt"/>
              </a:rPr>
              <a:t>が</a:t>
            </a:r>
            <a:r>
              <a:rPr lang="ja-JP" altLang="en-US" dirty="0" smtClean="0">
                <a:latin typeface="+mn-lt"/>
              </a:rPr>
              <a:t>処理</a:t>
            </a:r>
            <a:endParaRPr lang="en-US" altLang="ja-JP" dirty="0" smtClean="0">
              <a:latin typeface="+mn-lt"/>
            </a:endParaRPr>
          </a:p>
          <a:p>
            <a:r>
              <a:rPr lang="en-US" altLang="ja-JP" dirty="0" smtClean="0">
                <a:latin typeface="+mn-lt"/>
              </a:rPr>
              <a:t>In</a:t>
            </a:r>
            <a:r>
              <a:rPr lang="en-US" altLang="ja-JP" dirty="0">
                <a:latin typeface="+mn-lt"/>
              </a:rPr>
              <a:t>-memory </a:t>
            </a:r>
            <a:r>
              <a:rPr lang="en-US" altLang="ja-JP" dirty="0" smtClean="0">
                <a:latin typeface="+mn-lt"/>
              </a:rPr>
              <a:t>FS - </a:t>
            </a:r>
            <a:r>
              <a:rPr lang="ja-JP" altLang="en-US" dirty="0" smtClean="0">
                <a:latin typeface="+mn-lt"/>
              </a:rPr>
              <a:t>情報管理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sz="2000" dirty="0"/>
              <a:t>ラック単位</a:t>
            </a:r>
            <a:r>
              <a:rPr lang="ja-JP" altLang="en-US" sz="2000" dirty="0" smtClean="0"/>
              <a:t>でプロセス</a:t>
            </a:r>
            <a:r>
              <a:rPr lang="ja-JP" altLang="en-US" sz="2000" dirty="0"/>
              <a:t>を立ち上げ</a:t>
            </a:r>
            <a:r>
              <a:rPr lang="ja-JP" altLang="en-US" sz="2000" dirty="0" smtClean="0"/>
              <a:t>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分散</a:t>
            </a:r>
            <a:r>
              <a:rPr lang="ja-JP" altLang="en-US" sz="2000" dirty="0"/>
              <a:t>協調して簡易ファイルシステムを構成</a:t>
            </a:r>
            <a:endParaRPr lang="en-US" altLang="ja-JP" sz="2000" dirty="0"/>
          </a:p>
          <a:p>
            <a:pPr lvl="1"/>
            <a:r>
              <a:rPr lang="ja-JP" altLang="en-US" sz="2000" dirty="0"/>
              <a:t>データ複製を</a:t>
            </a:r>
            <a:r>
              <a:rPr lang="ja-JP" altLang="en-US" sz="2000" dirty="0" smtClean="0"/>
              <a:t>共有、永続化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73222" y="3908778"/>
            <a:ext cx="945445" cy="663222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25500" y="1412875"/>
            <a:ext cx="1601611" cy="529234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25500" y="4726163"/>
            <a:ext cx="2123722" cy="529234"/>
          </a:xfrm>
          <a:prstGeom prst="round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6788" y="2931230"/>
            <a:ext cx="3283656" cy="822326"/>
          </a:xfrm>
          <a:prstGeom prst="roundRect">
            <a:avLst/>
          </a:prstGeom>
          <a:noFill/>
          <a:ln w="5715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Falanx</a:t>
            </a:r>
            <a:r>
              <a:rPr kumimoji="1" lang="ja-JP" altLang="en-US" sz="4000" dirty="0" smtClean="0"/>
              <a:t>の主な関数</a:t>
            </a:r>
            <a:endParaRPr kumimoji="1" lang="ja-JP" altLang="en-US" sz="4000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724334"/>
              </p:ext>
            </p:extLst>
          </p:nvPr>
        </p:nvGraphicFramePr>
        <p:xfrm>
          <a:off x="457200" y="1412875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18"/>
                <a:gridCol w="3198416"/>
                <a:gridCol w="42066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関数名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data_store_set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DS(Data Store)</a:t>
                      </a:r>
                      <a:r>
                        <a:rPr kumimoji="1" lang="ja-JP" altLang="en-US" dirty="0" smtClean="0"/>
                        <a:t>へのタスク情報の格納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falanx_task_submit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タスクキューへのタスクの投入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falanx_task_wait_any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タスク実行終了通知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falanx_get_result_value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タスク終了時ステータス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成功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失敗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ja-JP" altLang="en-US" dirty="0" smtClean="0"/>
                        <a:t>取得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B w="57150" cap="flat" cmpd="sng" algn="ctr">
                      <a:solidFill>
                        <a:srgbClr val="4E67C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data_store_get_value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>
                    <a:lnB w="57150" cap="flat" cmpd="sng" algn="ctr">
                      <a:solidFill>
                        <a:srgbClr val="4E67C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DS</a:t>
                      </a:r>
                      <a:r>
                        <a:rPr kumimoji="1" lang="ja-JP" altLang="en-US" dirty="0" smtClean="0"/>
                        <a:t>からのタスク実行結果の取得</a:t>
                      </a:r>
                      <a:endParaRPr kumimoji="1" lang="ja-JP" altLang="en-US" dirty="0"/>
                    </a:p>
                  </a:txBody>
                  <a:tcPr>
                    <a:lnB w="57150" cap="flat" cmpd="sng" algn="ctr">
                      <a:solidFill>
                        <a:srgbClr val="4E67C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T w="57150" cap="flat" cmpd="sng" algn="ctr">
                      <a:solidFill>
                        <a:srgbClr val="4E67C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falanx_get_request_key_value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4E67C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タスクのキー情報の取得，タスクステータスの更新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初期状態</a:t>
                      </a:r>
                      <a:r>
                        <a:rPr kumimoji="1" lang="ja-JP" altLang="en-US" dirty="0" smtClean="0">
                          <a:sym typeface="Wingdings"/>
                        </a:rPr>
                        <a:t>実行中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T w="57150" cap="flat" cmpd="sng" algn="ctr">
                      <a:solidFill>
                        <a:srgbClr val="4E67C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data_store_get_value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DS</a:t>
                      </a:r>
                      <a:r>
                        <a:rPr kumimoji="1" lang="ja-JP" altLang="en-US" dirty="0" smtClean="0"/>
                        <a:t>からのタスク情報の取得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data_store_set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DS</a:t>
                      </a:r>
                      <a:r>
                        <a:rPr kumimoji="1" lang="ja-JP" altLang="en-US" dirty="0" smtClean="0"/>
                        <a:t>へのタスク実行結果の格納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falanx_set_response_key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DS</a:t>
                      </a:r>
                      <a:r>
                        <a:rPr kumimoji="1" lang="ja-JP" altLang="en-US" dirty="0" smtClean="0"/>
                        <a:t>のキー情報の格納とタスクステータスの更新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611" y="5643961"/>
            <a:ext cx="847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タスクの状態遷移：</a:t>
            </a:r>
            <a:endParaRPr lang="en-US" altLang="ja-JP" sz="2000" dirty="0" smtClean="0"/>
          </a:p>
          <a:p>
            <a:r>
              <a:rPr lang="en-US" altLang="ja-JP" sz="2000" dirty="0" smtClean="0"/>
              <a:t>INITIAL(</a:t>
            </a:r>
            <a:r>
              <a:rPr lang="ja-JP" altLang="en-US" sz="2000" dirty="0" smtClean="0"/>
              <a:t>初期状態</a:t>
            </a:r>
            <a:r>
              <a:rPr lang="en-US" altLang="ja-JP" sz="2000" dirty="0" smtClean="0"/>
              <a:t>)</a:t>
            </a:r>
            <a:r>
              <a:rPr lang="en-US" altLang="ja-JP" sz="2000" dirty="0" smtClean="0">
                <a:sym typeface="Wingdings"/>
              </a:rPr>
              <a:t>RUNNING(</a:t>
            </a:r>
            <a:r>
              <a:rPr lang="ja-JP" altLang="en-US" sz="2000" dirty="0" smtClean="0">
                <a:sym typeface="Wingdings"/>
              </a:rPr>
              <a:t>実行中</a:t>
            </a:r>
            <a:r>
              <a:rPr lang="en-US" altLang="ja-JP" sz="2000" dirty="0" smtClean="0">
                <a:sym typeface="Wingdings"/>
              </a:rPr>
              <a:t>)DONE(</a:t>
            </a:r>
            <a:r>
              <a:rPr lang="ja-JP" altLang="en-US" sz="2000" dirty="0" smtClean="0">
                <a:sym typeface="Wingdings"/>
              </a:rPr>
              <a:t>正常終了</a:t>
            </a:r>
            <a:r>
              <a:rPr lang="en-US" altLang="ja-JP" sz="2000" dirty="0" smtClean="0">
                <a:sym typeface="Wingdings"/>
              </a:rPr>
              <a:t>) / FAILED(</a:t>
            </a:r>
            <a:r>
              <a:rPr lang="ja-JP" altLang="en-US" sz="2000" dirty="0" smtClean="0">
                <a:sym typeface="Wingdings"/>
              </a:rPr>
              <a:t>異常終了</a:t>
            </a:r>
            <a:r>
              <a:rPr lang="en-US" altLang="ja-JP" sz="2000" dirty="0" smtClean="0">
                <a:sym typeface="Wingdings"/>
              </a:rPr>
              <a:t>)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 rot="16200000">
            <a:off x="-151632" y="2431469"/>
            <a:ext cx="203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Submitter</a:t>
            </a:r>
            <a:r>
              <a:rPr kumimoji="1" lang="ja-JP" altLang="en-US" sz="2400" dirty="0" smtClean="0"/>
              <a:t>関数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35468" y="4478954"/>
            <a:ext cx="166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Starter</a:t>
            </a:r>
            <a:r>
              <a:rPr kumimoji="1" lang="ja-JP" altLang="en-US" sz="2400" dirty="0" smtClean="0"/>
              <a:t>関数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401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発表概要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7F7F7F"/>
                </a:solidFill>
                <a:latin typeface="+mn-lt"/>
              </a:rPr>
              <a:t>Falanx</a:t>
            </a:r>
            <a:r>
              <a:rPr lang="ja-JP" altLang="en-US" dirty="0" smtClean="0">
                <a:solidFill>
                  <a:srgbClr val="7F7F7F"/>
                </a:solidFill>
                <a:latin typeface="+mn-lt"/>
              </a:rPr>
              <a:t>ミドルウェア</a:t>
            </a:r>
            <a:r>
              <a:rPr lang="ja-JP" altLang="en-US" dirty="0" smtClean="0">
                <a:solidFill>
                  <a:srgbClr val="7F7F7F"/>
                </a:solidFill>
                <a:latin typeface="+mn-lt"/>
              </a:rPr>
              <a:t>の概要</a:t>
            </a:r>
            <a:endParaRPr lang="en-US" altLang="ja-JP" dirty="0">
              <a:solidFill>
                <a:srgbClr val="7F7F7F"/>
              </a:solidFill>
              <a:latin typeface="+mn-lt"/>
            </a:endParaRPr>
          </a:p>
          <a:p>
            <a:r>
              <a:rPr lang="ja-JP" altLang="en-US" dirty="0">
                <a:latin typeface="+mn-lt"/>
              </a:rPr>
              <a:t>高可用分散協調</a:t>
            </a:r>
            <a:r>
              <a:rPr lang="ja-JP" altLang="en-US" dirty="0" smtClean="0">
                <a:latin typeface="+mn-lt"/>
              </a:rPr>
              <a:t>スケジューラ</a:t>
            </a:r>
            <a:r>
              <a:rPr lang="ja-JP" altLang="en-US" dirty="0" smtClean="0">
                <a:latin typeface="+mn-lt"/>
              </a:rPr>
              <a:t>の</a:t>
            </a:r>
            <a:r>
              <a:rPr lang="en-US" altLang="ja-JP" dirty="0" smtClean="0">
                <a:latin typeface="+mn-lt"/>
              </a:rPr>
              <a:t>Falanx</a:t>
            </a:r>
            <a:r>
              <a:rPr lang="ja-JP" altLang="en-US" dirty="0" smtClean="0">
                <a:latin typeface="+mn-lt"/>
              </a:rPr>
              <a:t>への実装</a:t>
            </a:r>
            <a:endParaRPr lang="en-US" altLang="ja-JP" dirty="0" smtClean="0">
              <a:latin typeface="+mn-lt"/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予備実験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関連研究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まとめ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kumimoji="1" lang="ja-JP" altLang="en-US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688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資源管理機構の既存実装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Java</a:t>
            </a:r>
            <a:r>
              <a:rPr kumimoji="1" lang="ja-JP" altLang="en-US" dirty="0" smtClean="0">
                <a:latin typeface="+mn-lt"/>
              </a:rPr>
              <a:t>版試験実装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kumimoji="1" lang="en-US" altLang="ja-JP" dirty="0" smtClean="0">
                <a:latin typeface="+mn-lt"/>
              </a:rPr>
              <a:t>In-memory FS</a:t>
            </a:r>
            <a:r>
              <a:rPr kumimoji="1" lang="ja-JP" altLang="en-US" dirty="0" smtClean="0">
                <a:latin typeface="+mn-lt"/>
              </a:rPr>
              <a:t>および分散協調処理に</a:t>
            </a:r>
            <a:r>
              <a:rPr kumimoji="1" lang="en-US" altLang="ja-JP" dirty="0" smtClean="0">
                <a:latin typeface="+mn-lt"/>
              </a:rPr>
              <a:t>Apache ZooKeeper</a:t>
            </a:r>
            <a:r>
              <a:rPr kumimoji="1" lang="ja-JP" altLang="en-US" dirty="0" smtClean="0">
                <a:latin typeface="+mn-lt"/>
              </a:rPr>
              <a:t>を利用</a:t>
            </a:r>
            <a:endParaRPr kumimoji="1" lang="en-US" altLang="ja-JP" dirty="0" smtClean="0">
              <a:latin typeface="+mn-lt"/>
            </a:endParaRPr>
          </a:p>
          <a:p>
            <a:pPr lvl="2"/>
            <a:r>
              <a:rPr lang="ja-JP" altLang="en-US" dirty="0" smtClean="0"/>
              <a:t>分散する複数ノードのメモリ上に木構造データストアを構築</a:t>
            </a:r>
            <a:endParaRPr lang="en-US" altLang="ja-JP" dirty="0" smtClean="0"/>
          </a:p>
          <a:p>
            <a:pPr lvl="2"/>
            <a:r>
              <a:rPr kumimoji="1" lang="ja-JP" altLang="en-US" dirty="0" smtClean="0">
                <a:latin typeface="+mn-lt"/>
              </a:rPr>
              <a:t>小容量</a:t>
            </a:r>
            <a:r>
              <a:rPr lang="ja-JP" altLang="en-US" dirty="0" smtClean="0"/>
              <a:t>の</a:t>
            </a:r>
            <a:r>
              <a:rPr kumimoji="1" lang="ja-JP" altLang="en-US" dirty="0" smtClean="0">
                <a:latin typeface="+mn-lt"/>
              </a:rPr>
              <a:t>データ（≤</a:t>
            </a:r>
            <a:r>
              <a:rPr kumimoji="1" lang="en-US" altLang="ja-JP" dirty="0" smtClean="0">
                <a:latin typeface="+mn-lt"/>
              </a:rPr>
              <a:t>1MB</a:t>
            </a:r>
            <a:r>
              <a:rPr kumimoji="1" lang="ja-JP" altLang="en-US" dirty="0" smtClean="0">
                <a:latin typeface="+mn-lt"/>
              </a:rPr>
              <a:t>）</a:t>
            </a:r>
            <a:r>
              <a:rPr kumimoji="1" lang="en-US" altLang="ja-JP" dirty="0" smtClean="0">
                <a:latin typeface="+mn-lt"/>
              </a:rPr>
              <a:t>(=</a:t>
            </a:r>
            <a:r>
              <a:rPr kumimoji="1" lang="ja-JP" altLang="en-US" dirty="0" smtClean="0">
                <a:latin typeface="+mn-lt"/>
              </a:rPr>
              <a:t>メタ情報</a:t>
            </a:r>
            <a:r>
              <a:rPr kumimoji="1" lang="en-US" altLang="ja-JP" dirty="0" smtClean="0">
                <a:latin typeface="+mn-lt"/>
              </a:rPr>
              <a:t>)</a:t>
            </a:r>
            <a:r>
              <a:rPr kumimoji="1" lang="ja-JP" altLang="en-US" dirty="0" smtClean="0">
                <a:latin typeface="+mn-lt"/>
              </a:rPr>
              <a:t>の永続化、冗長管理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lang="en-US" altLang="ja-JP" dirty="0" smtClean="0"/>
              <a:t>Submitter, Starter, </a:t>
            </a:r>
            <a:r>
              <a:rPr lang="en-US" altLang="ja-JP" dirty="0" err="1" smtClean="0"/>
              <a:t>WatchDog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で実装</a:t>
            </a:r>
            <a:endParaRPr kumimoji="1" lang="en-US" altLang="ja-JP" dirty="0" smtClean="0">
              <a:latin typeface="+mn-lt"/>
            </a:endParaRPr>
          </a:p>
          <a:p>
            <a:pPr lvl="1"/>
            <a:endParaRPr kumimoji="1"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既存</a:t>
            </a:r>
            <a:r>
              <a:rPr lang="en-US" altLang="ja-JP" dirty="0" smtClean="0">
                <a:latin typeface="+mn-lt"/>
              </a:rPr>
              <a:t>Falanx</a:t>
            </a:r>
            <a:r>
              <a:rPr lang="ja-JP" altLang="en-US" dirty="0" smtClean="0">
                <a:latin typeface="+mn-lt"/>
              </a:rPr>
              <a:t>資源管理機構</a:t>
            </a:r>
            <a:endParaRPr lang="en-US" altLang="ja-JP" dirty="0" smtClean="0">
              <a:latin typeface="+mn-lt"/>
            </a:endParaRPr>
          </a:p>
          <a:p>
            <a:pPr lvl="1"/>
            <a:r>
              <a:rPr kumimoji="1" lang="ja-JP" altLang="en-US" dirty="0" smtClean="0"/>
              <a:t>タスクキューサーバと呼ばれるプロセス（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ランク）でメタ情報管理，タスク管理，死活監視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22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Falanx</a:t>
            </a:r>
            <a:r>
              <a:rPr kumimoji="1" lang="ja-JP" altLang="en-US" dirty="0" smtClean="0"/>
              <a:t>へ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分散協調スケジューラの</a:t>
            </a:r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n-lt"/>
              </a:rPr>
              <a:t>MPI+Apache</a:t>
            </a:r>
            <a:r>
              <a:rPr lang="en-US" altLang="ja-JP" dirty="0" smtClean="0">
                <a:latin typeface="+mn-lt"/>
              </a:rPr>
              <a:t> ZooKeeper(</a:t>
            </a:r>
            <a:r>
              <a:rPr lang="en-US" altLang="ja-JP" dirty="0" err="1" smtClean="0">
                <a:latin typeface="+mn-lt"/>
              </a:rPr>
              <a:t>Java+</a:t>
            </a:r>
            <a:r>
              <a:rPr lang="en-US" altLang="ja-JP" dirty="0" err="1" smtClean="0">
                <a:latin typeface="+mn-lt"/>
              </a:rPr>
              <a:t>TCP</a:t>
            </a:r>
            <a:r>
              <a:rPr lang="en-US" altLang="ja-JP" dirty="0" smtClean="0">
                <a:latin typeface="+mn-lt"/>
              </a:rPr>
              <a:t>)</a:t>
            </a:r>
            <a:r>
              <a:rPr lang="ja-JP" altLang="en-US" dirty="0" smtClean="0">
                <a:latin typeface="+mn-lt"/>
              </a:rPr>
              <a:t>の</a:t>
            </a:r>
            <a:r>
              <a:rPr lang="ja-JP" altLang="en-US" dirty="0" smtClean="0">
                <a:latin typeface="+mn-lt"/>
              </a:rPr>
              <a:t>ハイブリッド版</a:t>
            </a:r>
            <a:r>
              <a:rPr lang="ja-JP" altLang="en-US" dirty="0" smtClean="0">
                <a:latin typeface="+mn-lt"/>
              </a:rPr>
              <a:t>を実装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en-US" altLang="ja-JP" dirty="0" smtClean="0"/>
              <a:t>Submitter </a:t>
            </a:r>
            <a:r>
              <a:rPr lang="ja-JP" altLang="en-US" dirty="0" smtClean="0"/>
              <a:t>　　</a:t>
            </a:r>
            <a:r>
              <a:rPr lang="en-US" altLang="ja-JP" dirty="0" smtClean="0">
                <a:solidFill>
                  <a:srgbClr val="0000FF"/>
                </a:solidFill>
                <a:sym typeface="Wingdings"/>
              </a:rPr>
              <a:t> ZooKeeper C-binding</a:t>
            </a:r>
            <a:r>
              <a:rPr lang="ja-JP" altLang="en-US" dirty="0" smtClean="0">
                <a:solidFill>
                  <a:srgbClr val="0000FF"/>
                </a:solidFill>
                <a:sym typeface="Wingdings"/>
              </a:rPr>
              <a:t>で実装</a:t>
            </a:r>
            <a:endParaRPr lang="en-US" altLang="ja-JP" dirty="0">
              <a:solidFill>
                <a:srgbClr val="0000FF"/>
              </a:solidFill>
            </a:endParaRPr>
          </a:p>
          <a:p>
            <a:pPr lvl="1"/>
            <a:r>
              <a:rPr lang="en-US" altLang="ja-JP" dirty="0" smtClean="0"/>
              <a:t>Starter</a:t>
            </a:r>
            <a:r>
              <a:rPr lang="ja-JP" altLang="en-US" dirty="0" smtClean="0"/>
              <a:t>　　　　</a:t>
            </a:r>
            <a:r>
              <a:rPr lang="en-US" altLang="ja-JP" dirty="0" smtClean="0">
                <a:solidFill>
                  <a:srgbClr val="0000FF"/>
                </a:solidFill>
                <a:sym typeface="Wingdings"/>
              </a:rPr>
              <a:t> </a:t>
            </a:r>
            <a:r>
              <a:rPr lang="en-US" altLang="ja-JP" dirty="0">
                <a:solidFill>
                  <a:srgbClr val="0000FF"/>
                </a:solidFill>
                <a:sym typeface="Wingdings"/>
              </a:rPr>
              <a:t>ZooKeeper C-binding</a:t>
            </a:r>
            <a:r>
              <a:rPr lang="ja-JP" altLang="en-US" dirty="0">
                <a:solidFill>
                  <a:srgbClr val="0000FF"/>
                </a:solidFill>
                <a:sym typeface="Wingdings"/>
              </a:rPr>
              <a:t>で</a:t>
            </a:r>
            <a:r>
              <a:rPr lang="ja-JP" altLang="en-US" dirty="0" smtClean="0">
                <a:solidFill>
                  <a:srgbClr val="0000FF"/>
                </a:solidFill>
                <a:sym typeface="Wingdings"/>
              </a:rPr>
              <a:t>実装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WatchDog</a:t>
            </a:r>
            <a:r>
              <a:rPr lang="ja-JP" altLang="en-US" dirty="0" smtClean="0"/>
              <a:t>　　　（未実装）</a:t>
            </a:r>
            <a:endParaRPr lang="en-US" altLang="ja-JP" dirty="0"/>
          </a:p>
          <a:p>
            <a:pPr lvl="1"/>
            <a:r>
              <a:rPr lang="en-US" altLang="ja-JP" dirty="0"/>
              <a:t>In-</a:t>
            </a:r>
            <a:r>
              <a:rPr lang="en-US" altLang="ja-JP" dirty="0" smtClean="0"/>
              <a:t>memory FS</a:t>
            </a:r>
            <a:r>
              <a:rPr lang="en-US" altLang="ja-JP" dirty="0">
                <a:solidFill>
                  <a:srgbClr val="0000FF"/>
                </a:solidFill>
                <a:sym typeface="Wingdings"/>
              </a:rPr>
              <a:t> </a:t>
            </a:r>
            <a:r>
              <a:rPr lang="en-US" altLang="ja-JP" dirty="0" smtClean="0">
                <a:solidFill>
                  <a:srgbClr val="0000FF"/>
                </a:solidFill>
                <a:sym typeface="Wingdings"/>
              </a:rPr>
              <a:t>ZooKeeper</a:t>
            </a:r>
            <a:r>
              <a:rPr lang="ja-JP" altLang="en-US" dirty="0" smtClean="0">
                <a:solidFill>
                  <a:srgbClr val="0000FF"/>
                </a:solidFill>
                <a:sym typeface="Wingdings"/>
              </a:rPr>
              <a:t>を利用</a:t>
            </a:r>
            <a:endParaRPr lang="en-US" altLang="ja-JP" dirty="0"/>
          </a:p>
          <a:p>
            <a:pPr marL="0" indent="0">
              <a:buNone/>
            </a:pPr>
            <a:endParaRPr lang="ja-JP" altLang="en-US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87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9762"/>
            <a:ext cx="8229600" cy="777875"/>
          </a:xfrm>
        </p:spPr>
        <p:txBody>
          <a:bodyPr/>
          <a:lstStyle/>
          <a:p>
            <a:r>
              <a:rPr lang="ja-JP" altLang="en-US" dirty="0" smtClean="0"/>
              <a:t>資源管理</a:t>
            </a:r>
            <a:r>
              <a:rPr kumimoji="1" lang="ja-JP" altLang="en-US" dirty="0" smtClean="0"/>
              <a:t>処理</a:t>
            </a:r>
            <a:r>
              <a:rPr kumimoji="1"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9" y="833099"/>
            <a:ext cx="7861300" cy="3733800"/>
          </a:xfrm>
          <a:prstGeom prst="rect">
            <a:avLst/>
          </a:prstGeom>
        </p:spPr>
      </p:pic>
      <p:graphicFrame>
        <p:nvGraphicFramePr>
          <p:cNvPr id="6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854421"/>
              </p:ext>
            </p:extLst>
          </p:nvPr>
        </p:nvGraphicFramePr>
        <p:xfrm>
          <a:off x="457201" y="4563745"/>
          <a:ext cx="82295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17"/>
                <a:gridCol w="3583147"/>
                <a:gridCol w="811362"/>
                <a:gridCol w="3289473"/>
              </a:tblGrid>
              <a:tr h="206491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Submitter</a:t>
                      </a:r>
                      <a:r>
                        <a:rPr kumimoji="1" lang="ja-JP" altLang="en-US" sz="1600" dirty="0" smtClean="0"/>
                        <a:t>関数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Starter</a:t>
                      </a:r>
                      <a:r>
                        <a:rPr kumimoji="1" lang="ja-JP" altLang="en-US" sz="1600" dirty="0" smtClean="0"/>
                        <a:t>関数</a:t>
                      </a:r>
                    </a:p>
                  </a:txBody>
                  <a:tcPr/>
                </a:tc>
              </a:tr>
              <a:tr h="20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(a)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data_store_set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(A),(B)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solidFill>
                            <a:srgbClr val="008000"/>
                          </a:solidFill>
                        </a:rPr>
                        <a:t>falanx_get_request_key_value</a:t>
                      </a:r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()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0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(b)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solidFill>
                            <a:srgbClr val="0000FF"/>
                          </a:solidFill>
                        </a:rPr>
                        <a:t>falanx_task_submit</a:t>
                      </a:r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(C)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>
                          <a:solidFill>
                            <a:srgbClr val="000000"/>
                          </a:solidFill>
                        </a:rPr>
                        <a:t>data_store_get_value</a:t>
                      </a:r>
                      <a:r>
                        <a:rPr kumimoji="1" lang="en-US" altLang="ja-JP" sz="1600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kumimoji="1" lang="ja-JP" alt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0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(c)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solidFill>
                            <a:srgbClr val="0000FF"/>
                          </a:solidFill>
                        </a:rPr>
                        <a:t>falanx_task_wait_any</a:t>
                      </a:r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(D)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>
                          <a:solidFill>
                            <a:srgbClr val="000000"/>
                          </a:solidFill>
                        </a:rPr>
                        <a:t>data_store_set</a:t>
                      </a:r>
                      <a:r>
                        <a:rPr kumimoji="1" lang="en-US" altLang="ja-JP" sz="1600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kumimoji="1" lang="ja-JP" altLang="en-US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0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(d)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solidFill>
                            <a:srgbClr val="0000FF"/>
                          </a:solidFill>
                        </a:rPr>
                        <a:t>falanx_get_result_value</a:t>
                      </a:r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(E)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solidFill>
                            <a:srgbClr val="008000"/>
                          </a:solidFill>
                        </a:rPr>
                        <a:t>falanx_set_response_key</a:t>
                      </a:r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()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0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00FF"/>
                          </a:solidFill>
                        </a:rPr>
                        <a:t>(e)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solidFill>
                            <a:srgbClr val="000000"/>
                          </a:solidFill>
                        </a:rPr>
                        <a:t>data_store_get_value</a:t>
                      </a:r>
                      <a:r>
                        <a:rPr kumimoji="1" lang="en-US" altLang="ja-JP" sz="1600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kumimoji="1" lang="ja-JP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Submitter</a:t>
            </a:r>
            <a:r>
              <a:rPr kumimoji="1" lang="ja-JP" altLang="en-US" dirty="0" smtClean="0"/>
              <a:t>ライブラリの実装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01117"/>
            <a:ext cx="8229600" cy="51117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+mn-lt"/>
              </a:rPr>
              <a:t>(b) </a:t>
            </a:r>
            <a:r>
              <a:rPr kumimoji="1" lang="en-US" altLang="ja-JP" dirty="0" err="1" smtClean="0">
                <a:latin typeface="+mn-lt"/>
              </a:rPr>
              <a:t>falanx_task_submit</a:t>
            </a:r>
            <a:r>
              <a:rPr kumimoji="1" lang="en-US" altLang="ja-JP" dirty="0" smtClean="0">
                <a:latin typeface="+mn-lt"/>
              </a:rPr>
              <a:t>()</a:t>
            </a:r>
          </a:p>
          <a:p>
            <a:pPr lvl="1"/>
            <a:r>
              <a:rPr lang="en-US" altLang="ja-JP" dirty="0" err="1" smtClean="0"/>
              <a:t>taskq</a:t>
            </a:r>
            <a:r>
              <a:rPr lang="en-US" altLang="ja-JP" dirty="0" smtClean="0"/>
              <a:t>_*</a:t>
            </a:r>
            <a:r>
              <a:rPr lang="ja-JP" altLang="en-US" dirty="0" smtClean="0"/>
              <a:t>以下にタスク情報を格納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latin typeface="+mn-lt"/>
              </a:rPr>
              <a:t>タスク</a:t>
            </a:r>
            <a:r>
              <a:rPr kumimoji="1" lang="en-US" altLang="ja-JP" dirty="0" smtClean="0">
                <a:latin typeface="+mn-lt"/>
              </a:rPr>
              <a:t>ID</a:t>
            </a:r>
            <a:r>
              <a:rPr lang="ja-JP" altLang="en-US" dirty="0" smtClean="0"/>
              <a:t>に相当するノード名はアプリプログラマがつける</a:t>
            </a:r>
            <a:endParaRPr lang="en-US" altLang="ja-JP" dirty="0" smtClean="0"/>
          </a:p>
          <a:p>
            <a:pPr lvl="2"/>
            <a:r>
              <a:rPr kumimoji="1" lang="ja-JP" altLang="en-US" dirty="0" smtClean="0">
                <a:latin typeface="+mn-lt"/>
              </a:rPr>
              <a:t>フォーマット：</a:t>
            </a:r>
            <a:r>
              <a:rPr kumimoji="1" lang="en-US" altLang="ja-JP" dirty="0" smtClean="0">
                <a:latin typeface="+mn-lt"/>
              </a:rPr>
              <a:t>task_&lt;</a:t>
            </a:r>
            <a:r>
              <a:rPr kumimoji="1" lang="ja-JP" altLang="en-US" dirty="0" smtClean="0">
                <a:latin typeface="+mn-lt"/>
              </a:rPr>
              <a:t>優先度</a:t>
            </a:r>
            <a:r>
              <a:rPr kumimoji="1" lang="en-US" altLang="ja-JP" dirty="0" smtClean="0">
                <a:latin typeface="+mn-lt"/>
              </a:rPr>
              <a:t>&gt;_&lt;</a:t>
            </a:r>
            <a:r>
              <a:rPr kumimoji="1" lang="ja-JP" altLang="en-US" dirty="0" smtClean="0">
                <a:latin typeface="+mn-lt"/>
              </a:rPr>
              <a:t>投入順</a:t>
            </a:r>
            <a:r>
              <a:rPr kumimoji="1" lang="en-US" altLang="ja-JP" dirty="0" smtClean="0">
                <a:latin typeface="+mn-lt"/>
              </a:rPr>
              <a:t>&gt;</a:t>
            </a:r>
            <a:endParaRPr kumimoji="1" lang="en-US" altLang="ja-JP" dirty="0">
              <a:latin typeface="+mn-lt"/>
            </a:endParaRPr>
          </a:p>
          <a:p>
            <a:pPr lvl="1"/>
            <a:r>
              <a:rPr kumimoji="1" lang="en-US" altLang="ja-JP" dirty="0" smtClean="0">
                <a:latin typeface="+mn-lt"/>
              </a:rPr>
              <a:t>multi-op</a:t>
            </a:r>
            <a:r>
              <a:rPr kumimoji="1" lang="ja-JP" altLang="en-US" dirty="0" smtClean="0">
                <a:latin typeface="+mn-lt"/>
              </a:rPr>
              <a:t>関数で複数の書き込みを同時に処理</a:t>
            </a:r>
            <a:endParaRPr kumimoji="1" lang="en-US" altLang="ja-JP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59" y="3827627"/>
            <a:ext cx="6728338" cy="27205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1659" y="5549895"/>
            <a:ext cx="1984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In-memory FS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(ZooKeeper)</a:t>
            </a:r>
            <a:r>
              <a:rPr kumimoji="1" lang="ja-JP" altLang="en-US" sz="2000" dirty="0" smtClean="0"/>
              <a:t>内の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データ構造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313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Submitter</a:t>
            </a:r>
            <a:r>
              <a:rPr lang="ja-JP" altLang="en-US" dirty="0"/>
              <a:t>ライブラリの実装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07167"/>
            <a:ext cx="8229600" cy="51117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+mn-lt"/>
              </a:rPr>
              <a:t>(c</a:t>
            </a:r>
            <a:r>
              <a:rPr lang="en-US" altLang="ja-JP" dirty="0">
                <a:latin typeface="+mn-lt"/>
              </a:rPr>
              <a:t>) </a:t>
            </a:r>
            <a:r>
              <a:rPr lang="en-US" altLang="ja-JP" dirty="0" err="1">
                <a:latin typeface="+mn-lt"/>
              </a:rPr>
              <a:t>falanx_task_wait_any</a:t>
            </a:r>
            <a:r>
              <a:rPr lang="en-US" altLang="ja-JP" dirty="0">
                <a:latin typeface="+mn-lt"/>
              </a:rPr>
              <a:t>(</a:t>
            </a:r>
            <a:r>
              <a:rPr lang="en-US" altLang="ja-JP" dirty="0" smtClean="0">
                <a:latin typeface="+mn-lt"/>
              </a:rPr>
              <a:t>)</a:t>
            </a:r>
          </a:p>
          <a:p>
            <a:pPr lvl="1"/>
            <a:r>
              <a:rPr lang="ja-JP" altLang="en-US" dirty="0"/>
              <a:t>ウォッチャー機能を用いて無駄な</a:t>
            </a:r>
            <a:r>
              <a:rPr lang="en-US" altLang="ja-JP" dirty="0"/>
              <a:t>polling</a:t>
            </a:r>
            <a:r>
              <a:rPr lang="ja-JP" altLang="en-US" dirty="0"/>
              <a:t>を削減</a:t>
            </a:r>
          </a:p>
          <a:p>
            <a:pPr lvl="1"/>
            <a:r>
              <a:rPr lang="ja-JP" altLang="en-US" dirty="0" smtClean="0"/>
              <a:t>通知を受け，個々のタスクの終了をユーザに通知</a:t>
            </a:r>
            <a:endParaRPr lang="en-US" altLang="ja-JP" dirty="0">
              <a:latin typeface="+mn-lt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+mn-lt"/>
              </a:rPr>
              <a:t>(d</a:t>
            </a:r>
            <a:r>
              <a:rPr lang="en-US" altLang="ja-JP" dirty="0">
                <a:latin typeface="+mn-lt"/>
              </a:rPr>
              <a:t>) </a:t>
            </a:r>
            <a:r>
              <a:rPr lang="en-US" altLang="ja-JP" dirty="0" err="1">
                <a:latin typeface="+mn-lt"/>
              </a:rPr>
              <a:t>falanx_get_result_value</a:t>
            </a:r>
            <a:r>
              <a:rPr lang="en-US" altLang="ja-JP" dirty="0">
                <a:latin typeface="+mn-lt"/>
              </a:rPr>
              <a:t>()</a:t>
            </a:r>
          </a:p>
          <a:p>
            <a:pPr lvl="1"/>
            <a:r>
              <a:rPr lang="ja-JP" altLang="en-US" dirty="0" smtClean="0"/>
              <a:t>終了タスクの状態を確認し，正常時は結果を返す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latin typeface="+mn-lt"/>
              </a:rPr>
              <a:t>異常時は異常を通知し，その後の処理をユーザが決定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59" y="3827627"/>
            <a:ext cx="6728338" cy="27205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1659" y="5549895"/>
            <a:ext cx="1984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In-memory FS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(ZooKeeper)</a:t>
            </a:r>
            <a:r>
              <a:rPr kumimoji="1" lang="ja-JP" altLang="en-US" sz="2000" dirty="0" smtClean="0"/>
              <a:t>内の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データ構造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49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エクサ</a:t>
            </a:r>
            <a:r>
              <a:rPr kumimoji="1" lang="ja-JP" altLang="en-US" sz="4000" dirty="0" smtClean="0"/>
              <a:t>スケール計算機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lt"/>
              </a:rPr>
              <a:t>エクサスケール</a:t>
            </a:r>
            <a:r>
              <a:rPr kumimoji="1" lang="ja-JP" altLang="en-US" dirty="0" smtClean="0">
                <a:latin typeface="+mn-lt"/>
              </a:rPr>
              <a:t>計算機が</a:t>
            </a:r>
            <a:r>
              <a:rPr kumimoji="1" lang="en-US" altLang="ja-JP" dirty="0" smtClean="0">
                <a:latin typeface="+mn-lt"/>
              </a:rPr>
              <a:t>202</a:t>
            </a:r>
            <a:r>
              <a:rPr kumimoji="1" lang="en-US" altLang="ja-JP" dirty="0" smtClean="0">
                <a:latin typeface="+mn-lt"/>
              </a:rPr>
              <a:t>2</a:t>
            </a:r>
            <a:r>
              <a:rPr kumimoji="1" lang="ja-JP" altLang="en-US" dirty="0" smtClean="0">
                <a:latin typeface="+mn-lt"/>
              </a:rPr>
              <a:t>年に実現</a:t>
            </a:r>
            <a:r>
              <a:rPr kumimoji="1" lang="en-US" altLang="ja-JP" dirty="0" smtClean="0">
                <a:latin typeface="+mn-lt"/>
              </a:rPr>
              <a:t/>
            </a:r>
            <a:br>
              <a:rPr kumimoji="1" lang="en-US" altLang="ja-JP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[IESP-roadmap-1.1, </a:t>
            </a:r>
            <a:r>
              <a:rPr lang="en-US" altLang="ja-JP" sz="2400" dirty="0" err="1" smtClean="0">
                <a:latin typeface="+mn-lt"/>
              </a:rPr>
              <a:t>hpci</a:t>
            </a:r>
            <a:r>
              <a:rPr lang="en-US" altLang="ja-JP" sz="2400" dirty="0" smtClean="0">
                <a:latin typeface="+mn-lt"/>
              </a:rPr>
              <a:t>-roadmap]</a:t>
            </a:r>
          </a:p>
          <a:p>
            <a:pPr lvl="1"/>
            <a:r>
              <a:rPr lang="ja-JP" altLang="en-US" dirty="0" smtClean="0"/>
              <a:t>十万プロセッサ，数千万コア規模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故障</a:t>
            </a:r>
            <a:r>
              <a:rPr lang="ja-JP" altLang="en-US" dirty="0" smtClean="0"/>
              <a:t>発生間隔（</a:t>
            </a:r>
            <a:r>
              <a:rPr lang="en-US" altLang="ja-JP" dirty="0" smtClean="0"/>
              <a:t>MTBF</a:t>
            </a:r>
            <a:r>
              <a:rPr lang="ja-JP" altLang="en-US" dirty="0" smtClean="0"/>
              <a:t>）は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r>
              <a:rPr lang="en-US" altLang="ja-JP" dirty="0" smtClean="0"/>
              <a:t>〜5</a:t>
            </a:r>
            <a:r>
              <a:rPr lang="ja-JP" altLang="en-US" dirty="0" smtClean="0"/>
              <a:t>分になると予測</a:t>
            </a:r>
            <a:endParaRPr lang="en-US" altLang="ja-JP" dirty="0" smtClean="0"/>
          </a:p>
          <a:p>
            <a:pPr marL="400050" lvl="1" indent="0">
              <a:buNone/>
            </a:pPr>
            <a:r>
              <a:rPr lang="en-US" altLang="ja-JP" dirty="0" smtClean="0">
                <a:sym typeface="Wingdings"/>
              </a:rPr>
              <a:t></a:t>
            </a:r>
            <a:r>
              <a:rPr lang="ja-JP" altLang="en-US" dirty="0" smtClean="0">
                <a:sym typeface="Wingdings"/>
              </a:rPr>
              <a:t>一部が</a:t>
            </a:r>
            <a:r>
              <a:rPr lang="ja-JP" altLang="en-US" dirty="0" smtClean="0"/>
              <a:t>故障して</a:t>
            </a:r>
            <a:r>
              <a:rPr lang="ja-JP" altLang="en-US" dirty="0" smtClean="0"/>
              <a:t>も計算を継続実行</a:t>
            </a:r>
            <a:r>
              <a:rPr lang="ja-JP" altLang="en-US" dirty="0" smtClean="0"/>
              <a:t>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ja-JP" altLang="en-US" u="sng" dirty="0" smtClean="0">
                <a:solidFill>
                  <a:srgbClr val="0000FF"/>
                </a:solidFill>
              </a:rPr>
              <a:t>耐</a:t>
            </a:r>
            <a:r>
              <a:rPr lang="ja-JP" altLang="en-US" u="sng" dirty="0" smtClean="0">
                <a:solidFill>
                  <a:srgbClr val="0000FF"/>
                </a:solidFill>
              </a:rPr>
              <a:t>障害性</a:t>
            </a:r>
            <a:r>
              <a:rPr lang="ja-JP" altLang="en-US" dirty="0" smtClean="0"/>
              <a:t>が</a:t>
            </a:r>
            <a:r>
              <a:rPr lang="ja-JP" altLang="en-US" dirty="0" smtClean="0"/>
              <a:t>必要</a:t>
            </a:r>
            <a:endParaRPr lang="en-US" altLang="ja-JP" dirty="0"/>
          </a:p>
          <a:p>
            <a:pPr marL="800100" lvl="2" indent="0">
              <a:buNone/>
            </a:pPr>
            <a:r>
              <a:rPr lang="ja-JP" altLang="en-US" dirty="0" smtClean="0"/>
              <a:t>故障をユーザプログラムに通知し，ユーザの判断対処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938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Starter</a:t>
            </a:r>
            <a:r>
              <a:rPr kumimoji="1" lang="ja-JP" altLang="en-US" dirty="0" smtClean="0"/>
              <a:t>ライブラリの実装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368" y="1189473"/>
            <a:ext cx="8420757" cy="511175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000000"/>
                </a:solidFill>
                <a:latin typeface="+mn-lt"/>
              </a:rPr>
              <a:t>(A),(B) </a:t>
            </a:r>
            <a:r>
              <a:rPr lang="en-US" altLang="ja-JP" dirty="0" err="1" smtClean="0">
                <a:solidFill>
                  <a:srgbClr val="000000"/>
                </a:solidFill>
                <a:latin typeface="+mn-lt"/>
              </a:rPr>
              <a:t>falanx_get_request_key_value</a:t>
            </a:r>
            <a:r>
              <a:rPr lang="en-US" altLang="ja-JP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457200" lvl="1" indent="0">
              <a:buNone/>
            </a:pPr>
            <a:r>
              <a:rPr lang="en-US" altLang="ja-JP" dirty="0" smtClean="0">
                <a:solidFill>
                  <a:srgbClr val="000000"/>
                </a:solidFill>
              </a:rPr>
              <a:t>(A) </a:t>
            </a:r>
            <a:r>
              <a:rPr lang="ja-JP" altLang="en-US" dirty="0" smtClean="0">
                <a:solidFill>
                  <a:srgbClr val="000000"/>
                </a:solidFill>
              </a:rPr>
              <a:t>ウォッチャーで</a:t>
            </a:r>
            <a:r>
              <a:rPr lang="en-US" altLang="ja-JP" dirty="0" smtClean="0">
                <a:solidFill>
                  <a:srgbClr val="000000"/>
                </a:solidFill>
              </a:rPr>
              <a:t>initial</a:t>
            </a:r>
            <a:r>
              <a:rPr lang="ja-JP" altLang="en-US" dirty="0" smtClean="0">
                <a:solidFill>
                  <a:srgbClr val="000000"/>
                </a:solidFill>
              </a:rPr>
              <a:t>ノードを監視し，通知を待つ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>
                <a:solidFill>
                  <a:srgbClr val="000000"/>
                </a:solidFill>
              </a:rPr>
              <a:t>(B) </a:t>
            </a:r>
            <a:r>
              <a:rPr lang="ja-JP" altLang="en-US" dirty="0" smtClean="0">
                <a:solidFill>
                  <a:srgbClr val="000000"/>
                </a:solidFill>
              </a:rPr>
              <a:t>通知を受けたら</a:t>
            </a:r>
            <a:r>
              <a:rPr lang="en-US" altLang="ja-JP" dirty="0" smtClean="0">
                <a:solidFill>
                  <a:srgbClr val="000000"/>
                </a:solidFill>
              </a:rPr>
              <a:t>initial</a:t>
            </a:r>
            <a:r>
              <a:rPr lang="ja-JP" altLang="en-US" dirty="0" smtClean="0">
                <a:solidFill>
                  <a:srgbClr val="000000"/>
                </a:solidFill>
              </a:rPr>
              <a:t>ノード下の最初に処理するタスクを取得し，タスク状態を変更（</a:t>
            </a:r>
            <a:r>
              <a:rPr lang="en-US" altLang="ja-JP" dirty="0" smtClean="0">
                <a:solidFill>
                  <a:srgbClr val="000000"/>
                </a:solidFill>
              </a:rPr>
              <a:t>multi-op</a:t>
            </a:r>
            <a:r>
              <a:rPr lang="ja-JP" altLang="en-US" dirty="0" smtClean="0">
                <a:solidFill>
                  <a:srgbClr val="000000"/>
                </a:solidFill>
              </a:rPr>
              <a:t>関数を利用）</a:t>
            </a:r>
            <a:endParaRPr lang="en-US" altLang="ja-JP" dirty="0" smtClean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0000"/>
                </a:solidFill>
                <a:latin typeface="+mn-lt"/>
              </a:rPr>
              <a:t>(E) </a:t>
            </a:r>
            <a:r>
              <a:rPr lang="en-US" altLang="ja-JP" dirty="0" err="1" smtClean="0">
                <a:solidFill>
                  <a:srgbClr val="000000"/>
                </a:solidFill>
                <a:latin typeface="+mn-lt"/>
              </a:rPr>
              <a:t>falanx_set_response_key</a:t>
            </a:r>
            <a:r>
              <a:rPr lang="en-US" altLang="ja-JP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+mn-lt"/>
              </a:rPr>
              <a:t>DS</a:t>
            </a:r>
            <a:r>
              <a:rPr lang="ja-JP" altLang="en-US" dirty="0" smtClean="0">
                <a:solidFill>
                  <a:srgbClr val="000000"/>
                </a:solidFill>
                <a:latin typeface="+mn-lt"/>
              </a:rPr>
              <a:t>のキーの格納，タスク状態の変更</a:t>
            </a:r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multi-op</a:t>
            </a:r>
            <a:r>
              <a:rPr lang="ja-JP" altLang="en-US" dirty="0">
                <a:solidFill>
                  <a:srgbClr val="000000"/>
                </a:solidFill>
              </a:rPr>
              <a:t>関数を利用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endParaRPr lang="en-US" altLang="ja-JP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altLang="ja-JP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59" y="3827627"/>
            <a:ext cx="6728338" cy="27205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1659" y="5549895"/>
            <a:ext cx="1984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In-memory FS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(ZooKeeper)</a:t>
            </a:r>
            <a:r>
              <a:rPr kumimoji="1" lang="ja-JP" altLang="en-US" sz="2000" dirty="0" smtClean="0"/>
              <a:t>内の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データ構造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34980" y="2151760"/>
            <a:ext cx="7960762" cy="78780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44164" y="2943030"/>
            <a:ext cx="279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Starter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のアクセスが集中！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0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4556" y="419100"/>
            <a:ext cx="8509000" cy="777875"/>
          </a:xfrm>
        </p:spPr>
        <p:txBody>
          <a:bodyPr/>
          <a:lstStyle/>
          <a:p>
            <a:r>
              <a:rPr kumimoji="1" lang="en-US" altLang="ja-JP" dirty="0" smtClean="0"/>
              <a:t>Falanx</a:t>
            </a:r>
            <a:r>
              <a:rPr kumimoji="1" lang="ja-JP" altLang="en-US" dirty="0" smtClean="0"/>
              <a:t>の各モジュールのノードへの割り当て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21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440744"/>
            <a:ext cx="6870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発表概要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7F7F7F"/>
                </a:solidFill>
                <a:latin typeface="+mn-lt"/>
              </a:rPr>
              <a:t>Falanx</a:t>
            </a:r>
            <a:r>
              <a:rPr lang="ja-JP" altLang="en-US" dirty="0" smtClean="0">
                <a:solidFill>
                  <a:srgbClr val="7F7F7F"/>
                </a:solidFill>
                <a:latin typeface="+mn-lt"/>
              </a:rPr>
              <a:t>ミドルウェア</a:t>
            </a:r>
            <a:r>
              <a:rPr lang="ja-JP" altLang="en-US" dirty="0" smtClean="0">
                <a:solidFill>
                  <a:srgbClr val="7F7F7F"/>
                </a:solidFill>
                <a:latin typeface="+mn-lt"/>
              </a:rPr>
              <a:t>の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概要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高可用分散協調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スケジューラ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の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Falanx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への実装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予備実験</a:t>
            </a:r>
            <a:endParaRPr lang="en-US" altLang="ja-JP" dirty="0" smtClean="0">
              <a:latin typeface="+mn-lt"/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関連研究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まとめ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kumimoji="1" lang="ja-JP" altLang="en-US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595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予備評価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8959" y="1189473"/>
            <a:ext cx="8229600" cy="5111750"/>
          </a:xfrm>
        </p:spPr>
        <p:txBody>
          <a:bodyPr/>
          <a:lstStyle/>
          <a:p>
            <a:r>
              <a:rPr kumimoji="1" lang="ja-JP" altLang="en-US" dirty="0" smtClean="0">
                <a:latin typeface="+mn-lt"/>
              </a:rPr>
              <a:t>分散協調版のオーバヘッドを既存実装と比較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kumimoji="1" lang="ja-JP" altLang="en-US" dirty="0" smtClean="0">
                <a:latin typeface="+mn-lt"/>
              </a:rPr>
              <a:t>既存実装（</a:t>
            </a:r>
            <a:r>
              <a:rPr kumimoji="1" lang="en-US" altLang="ja-JP" dirty="0" smtClean="0">
                <a:latin typeface="+mn-lt"/>
              </a:rPr>
              <a:t>1</a:t>
            </a:r>
            <a:r>
              <a:rPr kumimoji="1" lang="ja-JP" altLang="en-US" dirty="0" smtClean="0">
                <a:latin typeface="+mn-lt"/>
              </a:rPr>
              <a:t>ランク版）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kumimoji="1" lang="ja-JP" altLang="en-US" dirty="0" smtClean="0">
                <a:latin typeface="+mn-lt"/>
              </a:rPr>
              <a:t>分散協調スケジューラ（高可用版）</a:t>
            </a:r>
            <a:endParaRPr kumimoji="1" lang="en-US" altLang="ja-JP" dirty="0" smtClean="0">
              <a:latin typeface="+mn-lt"/>
            </a:endParaRPr>
          </a:p>
          <a:p>
            <a:pPr lvl="2"/>
            <a:r>
              <a:rPr lang="ja-JP" altLang="en-US" u="sng" dirty="0" smtClean="0"/>
              <a:t>ランダムスリープ</a:t>
            </a:r>
            <a:r>
              <a:rPr lang="ja-JP" altLang="en-US" dirty="0" smtClean="0"/>
              <a:t>の有無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Starter</a:t>
            </a:r>
            <a:r>
              <a:rPr lang="ja-JP" altLang="en-US" dirty="0"/>
              <a:t>のタスク取得失敗後の</a:t>
            </a:r>
            <a:r>
              <a:rPr lang="ja-JP" altLang="en-US" dirty="0" smtClean="0"/>
              <a:t>リトライ時の</a:t>
            </a:r>
            <a:r>
              <a:rPr lang="ja-JP" altLang="en-US" dirty="0" smtClean="0">
                <a:solidFill>
                  <a:srgbClr val="0000FF"/>
                </a:solidFill>
              </a:rPr>
              <a:t>競合回避</a:t>
            </a:r>
            <a:r>
              <a:rPr lang="ja-JP" altLang="en-US" dirty="0" smtClean="0"/>
              <a:t>のため，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最大</a:t>
            </a:r>
            <a:r>
              <a:rPr lang="en-US" altLang="ja-JP" dirty="0"/>
              <a:t>1[</a:t>
            </a:r>
            <a:r>
              <a:rPr lang="en-US" altLang="ja-JP" dirty="0" err="1"/>
              <a:t>msec</a:t>
            </a:r>
            <a:r>
              <a:rPr lang="en-US" altLang="ja-JP" dirty="0"/>
              <a:t>]</a:t>
            </a:r>
            <a:r>
              <a:rPr lang="ja-JP" altLang="en-US" dirty="0"/>
              <a:t>（一様分布</a:t>
            </a:r>
            <a:r>
              <a:rPr lang="ja-JP" altLang="en-US" dirty="0" smtClean="0"/>
              <a:t>）の待ち時間を設定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498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lt"/>
              </a:rPr>
              <a:t>ASC (AIST Super Cloud)(</a:t>
            </a:r>
            <a:r>
              <a:rPr lang="ja-JP" altLang="en-US" dirty="0">
                <a:latin typeface="+mn-lt"/>
              </a:rPr>
              <a:t>仮想環境</a:t>
            </a:r>
            <a:r>
              <a:rPr lang="en-US" altLang="ja-JP" dirty="0">
                <a:latin typeface="+mn-lt"/>
              </a:rPr>
              <a:t>)</a:t>
            </a:r>
          </a:p>
          <a:p>
            <a:pPr lvl="1"/>
            <a:r>
              <a:rPr lang="ja-JP" altLang="en-US" dirty="0"/>
              <a:t>ゲスト，ホストとも</a:t>
            </a:r>
            <a:r>
              <a:rPr lang="en-US" altLang="ja-JP" dirty="0" err="1"/>
              <a:t>CentOS</a:t>
            </a:r>
            <a:r>
              <a:rPr lang="en-US" altLang="ja-JP" dirty="0"/>
              <a:t> release 6.5(Final) </a:t>
            </a:r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: 32</a:t>
            </a:r>
            <a:r>
              <a:rPr lang="ja-JP" altLang="en-US" dirty="0"/>
              <a:t>コア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Intel Xeon E5620(2.4 GHz,4 </a:t>
            </a:r>
            <a:r>
              <a:rPr lang="ja-JP" altLang="en-US" dirty="0"/>
              <a:t>コア</a:t>
            </a:r>
            <a:r>
              <a:rPr lang="en-US" altLang="ja-JP" dirty="0"/>
              <a:t>x2)</a:t>
            </a:r>
            <a:r>
              <a:rPr lang="ja-JP" altLang="en-US" dirty="0"/>
              <a:t>，</a:t>
            </a:r>
            <a:r>
              <a:rPr lang="en-US" altLang="ja-JP" dirty="0"/>
              <a:t>20GB</a:t>
            </a:r>
            <a:r>
              <a:rPr lang="ja-JP" altLang="en-US" dirty="0"/>
              <a:t>メモリ</a:t>
            </a:r>
            <a:r>
              <a:rPr lang="en-US" altLang="ja-JP" dirty="0"/>
              <a:t>, 10GE</a:t>
            </a:r>
            <a:r>
              <a:rPr lang="ja-JP" altLang="en-US" dirty="0" smtClean="0"/>
              <a:t>スイッチ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x 4</a:t>
            </a:r>
            <a:r>
              <a:rPr lang="ja-JP" altLang="en-US" dirty="0"/>
              <a:t>ノード</a:t>
            </a:r>
            <a:endParaRPr lang="en-US" altLang="ja-JP" dirty="0"/>
          </a:p>
          <a:p>
            <a:pPr lvl="1"/>
            <a:r>
              <a:rPr lang="ja-JP" altLang="en-US" dirty="0"/>
              <a:t>ゲスト：</a:t>
            </a:r>
            <a:endParaRPr lang="en-US" altLang="ja-JP" dirty="0"/>
          </a:p>
          <a:p>
            <a:pPr marL="914400" lvl="2" indent="0">
              <a:buNone/>
            </a:pPr>
            <a:r>
              <a:rPr lang="fr-FR" altLang="ja-JP" dirty="0"/>
              <a:t>KVM (quem-kvm-0.12.1.2-2.355.el6 4.6) , 20GB</a:t>
            </a:r>
            <a:r>
              <a:rPr lang="ja-JP" altLang="en-US" dirty="0"/>
              <a:t>，</a:t>
            </a:r>
            <a:r>
              <a:rPr lang="en-US" altLang="ja-JP" dirty="0" err="1"/>
              <a:t>virtio</a:t>
            </a:r>
            <a:r>
              <a:rPr lang="en-US" altLang="ja-JP" dirty="0"/>
              <a:t>-net</a:t>
            </a:r>
          </a:p>
          <a:p>
            <a:r>
              <a:rPr lang="ja-JP" altLang="en-US" dirty="0">
                <a:latin typeface="+mn-lt"/>
              </a:rPr>
              <a:t>ランク割り当て</a:t>
            </a:r>
            <a:endParaRPr lang="en-US" altLang="ja-JP" dirty="0">
              <a:latin typeface="+mn-lt"/>
            </a:endParaRP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ランク版</a:t>
            </a:r>
            <a:r>
              <a:rPr lang="ja-JP" altLang="en-US" dirty="0" smtClean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メイン</a:t>
            </a:r>
            <a:r>
              <a:rPr lang="en-US" altLang="ja-JP" dirty="0" smtClean="0"/>
              <a:t> </a:t>
            </a:r>
            <a:r>
              <a:rPr lang="en-US" altLang="ja-JP" dirty="0"/>
              <a:t>x1</a:t>
            </a:r>
            <a:r>
              <a:rPr lang="ja-JP" altLang="en-US" dirty="0"/>
              <a:t>，タスクキューサーバ</a:t>
            </a:r>
            <a:r>
              <a:rPr lang="en-US" altLang="ja-JP" dirty="0"/>
              <a:t> x1</a:t>
            </a:r>
            <a:r>
              <a:rPr lang="ja-JP" altLang="en-US" dirty="0"/>
              <a:t>，</a:t>
            </a:r>
            <a:r>
              <a:rPr lang="en-US" altLang="ja-JP" dirty="0"/>
              <a:t>DS x4</a:t>
            </a:r>
            <a:r>
              <a:rPr lang="ja-JP" altLang="en-US" dirty="0"/>
              <a:t>，</a:t>
            </a:r>
            <a:r>
              <a:rPr lang="en-US" altLang="ja-JP" dirty="0"/>
              <a:t>Starter x20</a:t>
            </a:r>
          </a:p>
          <a:p>
            <a:pPr lvl="1"/>
            <a:r>
              <a:rPr lang="ja-JP" altLang="en-US" dirty="0"/>
              <a:t>高可用版</a:t>
            </a:r>
            <a:r>
              <a:rPr lang="ja-JP" altLang="en-US" dirty="0" smtClean="0"/>
              <a:t>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メイン</a:t>
            </a:r>
            <a:r>
              <a:rPr lang="en-US" altLang="ja-JP" dirty="0" smtClean="0"/>
              <a:t> </a:t>
            </a:r>
            <a:r>
              <a:rPr lang="en-US" altLang="ja-JP" dirty="0"/>
              <a:t>x1</a:t>
            </a:r>
            <a:r>
              <a:rPr lang="ja-JP" altLang="en-US" dirty="0"/>
              <a:t>，</a:t>
            </a:r>
            <a:r>
              <a:rPr lang="en-US" altLang="ja-JP" dirty="0"/>
              <a:t>ZooKeeper(v.3.4.6) x3</a:t>
            </a:r>
            <a:r>
              <a:rPr lang="ja-JP" altLang="en-US" dirty="0"/>
              <a:t>，</a:t>
            </a:r>
            <a:r>
              <a:rPr lang="en-US" altLang="ja-JP" dirty="0"/>
              <a:t>DS x4</a:t>
            </a:r>
            <a:r>
              <a:rPr lang="ja-JP" altLang="en-US" dirty="0"/>
              <a:t>，</a:t>
            </a:r>
            <a:r>
              <a:rPr lang="en-US" altLang="ja-JP" dirty="0"/>
              <a:t>Starter x20</a:t>
            </a:r>
            <a:endParaRPr lang="fr-FR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47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ja-JP" altLang="en-US" dirty="0" smtClean="0">
                <a:latin typeface="+mj-ea"/>
                <a:ea typeface="+mj-ea"/>
                <a:cs typeface="ＤＦＰ教科書体W3"/>
              </a:rPr>
              <a:t>高可用版の</a:t>
            </a:r>
            <a:r>
              <a:rPr lang="ja-JP" altLang="en-US" dirty="0" smtClean="0">
                <a:latin typeface="+mj-ea"/>
                <a:ea typeface="+mj-ea"/>
                <a:cs typeface="ＤＦＰ教科書体W3"/>
              </a:rPr>
              <a:t>オーバヘッド</a:t>
            </a:r>
            <a:r>
              <a:rPr lang="ja-JP" altLang="en-US" dirty="0">
                <a:latin typeface="+mj-ea"/>
                <a:ea typeface="+mj-ea"/>
                <a:cs typeface="ＤＦＰ教科書体W3"/>
              </a:rPr>
              <a:t>の</a:t>
            </a:r>
            <a:r>
              <a:rPr lang="ja-JP" altLang="en-US" dirty="0" smtClean="0">
                <a:latin typeface="+mj-ea"/>
                <a:ea typeface="+mj-ea"/>
                <a:cs typeface="ＤＦＰ教科書体W3"/>
              </a:rPr>
              <a:t>調査</a:t>
            </a:r>
            <a:endParaRPr kumimoji="1" lang="ja-JP" altLang="en-US" dirty="0">
              <a:latin typeface="+mj-ea"/>
              <a:ea typeface="+mj-ea"/>
              <a:cs typeface="ＤＦＰ教科書体W3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half" idx="1"/>
          </p:nvPr>
        </p:nvSpPr>
        <p:spPr>
          <a:xfrm>
            <a:off x="457200" y="4809125"/>
            <a:ext cx="8229600" cy="1731026"/>
          </a:xfrm>
        </p:spPr>
        <p:txBody>
          <a:bodyPr/>
          <a:lstStyle/>
          <a:p>
            <a:r>
              <a:rPr lang="en-US" altLang="en-US" sz="2400" dirty="0" smtClean="0">
                <a:latin typeface="+mn-lt"/>
              </a:rPr>
              <a:t>高可用版では</a:t>
            </a:r>
            <a:r>
              <a:rPr lang="en-US" altLang="ja-JP" sz="2400" dirty="0" smtClean="0">
                <a:latin typeface="+mn-lt"/>
              </a:rPr>
              <a:t>40</a:t>
            </a:r>
            <a:r>
              <a:rPr lang="ja-JP" altLang="en-US" sz="2400" dirty="0" smtClean="0">
                <a:latin typeface="+mn-lt"/>
              </a:rPr>
              <a:t>秒前後の</a:t>
            </a:r>
            <a:r>
              <a:rPr lang="ja-JP" altLang="en-US" sz="2400" dirty="0" smtClean="0">
                <a:latin typeface="+mn-lt"/>
              </a:rPr>
              <a:t>オーバヘッド</a:t>
            </a:r>
            <a:endParaRPr lang="en-US" altLang="ja-JP" sz="2400" dirty="0" smtClean="0">
              <a:latin typeface="+mn-lt"/>
            </a:endParaRPr>
          </a:p>
          <a:p>
            <a:pPr lvl="1"/>
            <a:r>
              <a:rPr lang="ja-JP" altLang="en-US" sz="2000" dirty="0" smtClean="0"/>
              <a:t>タスク取得処理の競合オーバヘッド大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ランダムスリープの挿入で緩和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dirty="0" smtClean="0">
                <a:latin typeface="+mn-lt"/>
                <a:sym typeface="Wingdings"/>
              </a:rPr>
              <a:t></a:t>
            </a:r>
            <a:r>
              <a:rPr lang="ja-JP" altLang="en-US" dirty="0" smtClean="0">
                <a:latin typeface="+mn-lt"/>
                <a:sym typeface="Wingdings"/>
              </a:rPr>
              <a:t>競合回避や</a:t>
            </a:r>
            <a:r>
              <a:rPr lang="en-US" altLang="ja-JP" dirty="0" smtClean="0">
                <a:latin typeface="+mn-lt"/>
                <a:sym typeface="Wingdings"/>
              </a:rPr>
              <a:t>MPI</a:t>
            </a:r>
            <a:r>
              <a:rPr lang="ja-JP" altLang="en-US" dirty="0" smtClean="0">
                <a:latin typeface="+mn-lt"/>
                <a:sym typeface="Wingdings"/>
              </a:rPr>
              <a:t>ベース分散協調処理の検討が必要</a:t>
            </a:r>
            <a:endParaRPr lang="en-US" altLang="ja-JP" dirty="0" smtClean="0">
              <a:latin typeface="+mn-lt"/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5798426"/>
              </p:ext>
            </p:extLst>
          </p:nvPr>
        </p:nvGraphicFramePr>
        <p:xfrm>
          <a:off x="457200" y="1667426"/>
          <a:ext cx="8229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873"/>
                <a:gridCol w="2104997"/>
                <a:gridCol w="2103761"/>
                <a:gridCol w="185596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主要な処理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smtClean="0"/>
                        <a:t>[sec]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ベースライン</a:t>
                      </a:r>
                      <a:r>
                        <a:rPr kumimoji="1" lang="en-US" altLang="ja-JP" sz="2000" dirty="0" smtClean="0"/>
                        <a:t> [sec]</a:t>
                      </a:r>
                      <a:endParaRPr kumimoji="1" lang="ja-JP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全体</a:t>
                      </a:r>
                      <a:r>
                        <a:rPr kumimoji="1" lang="en-US" altLang="ja-JP" sz="2000" dirty="0" smtClean="0"/>
                        <a:t> [sec]</a:t>
                      </a:r>
                      <a:endParaRPr kumimoji="1" lang="ja-JP" alt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ランク版</a:t>
                      </a:r>
                      <a:r>
                        <a:rPr kumimoji="1" lang="en-US" altLang="ja-JP" sz="2000" dirty="0" smtClean="0"/>
                        <a:t> 1sec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2.853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500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503.658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ja-JP" alt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高可用版</a:t>
                      </a:r>
                      <a:r>
                        <a:rPr kumimoji="1" lang="en-US" altLang="ja-JP" sz="2000" dirty="0" smtClean="0"/>
                        <a:t> 1</a:t>
                      </a:r>
                      <a:r>
                        <a:rPr kumimoji="1" lang="ja-JP" altLang="en-US" sz="2000" dirty="0" smtClean="0"/>
                        <a:t>秒</a:t>
                      </a:r>
                      <a:r>
                        <a:rPr kumimoji="1" lang="en-US" altLang="ja-JP" sz="2000" dirty="0" smtClean="0"/>
                        <a:t>/</a:t>
                      </a:r>
                      <a:r>
                        <a:rPr kumimoji="1" lang="ja-JP" altLang="en-US" sz="2000" dirty="0" smtClean="0"/>
                        <a:t>無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45.504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500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546.239</a:t>
                      </a:r>
                      <a:endParaRPr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高可用版</a:t>
                      </a:r>
                      <a:r>
                        <a:rPr kumimoji="1" lang="en-US" altLang="ja-JP" sz="2000" dirty="0" smtClean="0"/>
                        <a:t> 1</a:t>
                      </a:r>
                      <a:r>
                        <a:rPr kumimoji="1" lang="ja-JP" altLang="en-US" sz="2000" dirty="0" smtClean="0"/>
                        <a:t>秒</a:t>
                      </a:r>
                      <a:r>
                        <a:rPr kumimoji="1" lang="en-US" altLang="ja-JP" sz="2000" dirty="0" smtClean="0"/>
                        <a:t>/</a:t>
                      </a:r>
                      <a:r>
                        <a:rPr kumimoji="1" lang="ja-JP" altLang="en-US" sz="2000" dirty="0" smtClean="0"/>
                        <a:t>有</a:t>
                      </a:r>
                      <a:endParaRPr kumimoji="1" lang="ja-JP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41.363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500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542.340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ランク版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en-US" altLang="ja-JP" sz="2000" dirty="0" smtClean="0"/>
                        <a:t>sec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2.611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1000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000" dirty="0" smtClean="0"/>
                        <a:t>1003.417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高可用版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秒</a:t>
                      </a:r>
                      <a:r>
                        <a:rPr kumimoji="1" lang="en-US" altLang="ja-JP" sz="2000" dirty="0" smtClean="0"/>
                        <a:t>/</a:t>
                      </a:r>
                      <a:r>
                        <a:rPr kumimoji="1" lang="ja-JP" altLang="en-US" sz="2000" dirty="0" smtClean="0"/>
                        <a:t>無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38.141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1000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1039.180</a:t>
                      </a:r>
                      <a:endParaRPr kumimoji="1" lang="ja-JP" alt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高可用版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smtClean="0"/>
                        <a:t>2</a:t>
                      </a:r>
                      <a:r>
                        <a:rPr kumimoji="1" lang="ja-JP" altLang="en-US" sz="2000" dirty="0" smtClean="0"/>
                        <a:t>秒</a:t>
                      </a:r>
                      <a:r>
                        <a:rPr kumimoji="1" lang="en-US" altLang="ja-JP" sz="2000" dirty="0" smtClean="0"/>
                        <a:t>/</a:t>
                      </a:r>
                      <a:r>
                        <a:rPr kumimoji="1" lang="ja-JP" altLang="en-US" sz="2000" dirty="0" smtClean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37.902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1000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1038.785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3453" y="1267523"/>
            <a:ext cx="399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実行条件：計</a:t>
            </a:r>
            <a:r>
              <a:rPr lang="en-US" altLang="ja-JP" dirty="0"/>
              <a:t>10000</a:t>
            </a:r>
            <a:r>
              <a:rPr lang="ja-JP" altLang="en-US" dirty="0"/>
              <a:t>タスク、</a:t>
            </a:r>
            <a:r>
              <a:rPr lang="en-US" altLang="ja-JP" dirty="0"/>
              <a:t>Starter</a:t>
            </a:r>
            <a:r>
              <a:rPr lang="ja-JP" altLang="en-US" dirty="0"/>
              <a:t>数：</a:t>
            </a:r>
            <a:r>
              <a:rPr lang="en-US" altLang="ja-JP" dirty="0" smtClean="0"/>
              <a:t>20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20447" y="4679786"/>
            <a:ext cx="28379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参考：</a:t>
            </a:r>
            <a:endParaRPr lang="en-US" altLang="ja-JP" dirty="0" smtClean="0"/>
          </a:p>
          <a:p>
            <a:r>
              <a:rPr lang="en-US" altLang="ja-JP" dirty="0" smtClean="0"/>
              <a:t>ZK</a:t>
            </a:r>
            <a:r>
              <a:rPr lang="ja-JP" altLang="en-US" dirty="0" smtClean="0"/>
              <a:t>の</a:t>
            </a:r>
            <a:r>
              <a:rPr lang="en-US" altLang="ja-JP" dirty="0" smtClean="0"/>
              <a:t>10000</a:t>
            </a:r>
            <a:r>
              <a:rPr kumimoji="1" lang="ja-JP" altLang="en-US" dirty="0" smtClean="0"/>
              <a:t>タスク投入時間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en-US" altLang="ja-JP" dirty="0" smtClean="0"/>
              <a:t>21.478[sec]</a:t>
            </a:r>
          </a:p>
        </p:txBody>
      </p:sp>
    </p:spTree>
    <p:extLst>
      <p:ext uri="{BB962C8B-B14F-4D97-AF65-F5344CB8AC3E}">
        <p14:creationId xmlns:p14="http://schemas.microsoft.com/office/powerpoint/2010/main" val="65188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議論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Starter</a:t>
            </a:r>
            <a:r>
              <a:rPr kumimoji="1" lang="ja-JP" altLang="en-US" dirty="0" smtClean="0">
                <a:latin typeface="+mn-lt"/>
              </a:rPr>
              <a:t>リスト内でリーダーシップを用いたウォッチャーの設定による競合回避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26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59" y="3157421"/>
            <a:ext cx="6728338" cy="272051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11659" y="4879689"/>
            <a:ext cx="1984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In-memory FS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(ZooKeeper)</a:t>
            </a:r>
            <a:r>
              <a:rPr kumimoji="1" lang="ja-JP" altLang="en-US" sz="2000" dirty="0" smtClean="0"/>
              <a:t>内の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データ構造</a:t>
            </a:r>
            <a:endParaRPr kumimoji="1" lang="ja-JP" altLang="en-US" sz="2000" dirty="0"/>
          </a:p>
        </p:txBody>
      </p:sp>
      <p:sp>
        <p:nvSpPr>
          <p:cNvPr id="16" name="フリーフォーム 15"/>
          <p:cNvSpPr/>
          <p:nvPr/>
        </p:nvSpPr>
        <p:spPr>
          <a:xfrm>
            <a:off x="1799109" y="2974838"/>
            <a:ext cx="4162644" cy="1563861"/>
          </a:xfrm>
          <a:custGeom>
            <a:avLst/>
            <a:gdLst>
              <a:gd name="connsiteX0" fmla="*/ 0 w 4162644"/>
              <a:gd name="connsiteY0" fmla="*/ 2097196 h 2155987"/>
              <a:gd name="connsiteX1" fmla="*/ 705533 w 4162644"/>
              <a:gd name="connsiteY1" fmla="*/ 509832 h 2155987"/>
              <a:gd name="connsiteX2" fmla="*/ 2622230 w 4162644"/>
              <a:gd name="connsiteY2" fmla="*/ 98293 h 2155987"/>
              <a:gd name="connsiteX3" fmla="*/ 4162644 w 4162644"/>
              <a:gd name="connsiteY3" fmla="*/ 2155987 h 215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644" h="2155987">
                <a:moveTo>
                  <a:pt x="0" y="2097196"/>
                </a:moveTo>
                <a:cubicBezTo>
                  <a:pt x="134247" y="1470089"/>
                  <a:pt x="268495" y="842982"/>
                  <a:pt x="705533" y="509832"/>
                </a:cubicBezTo>
                <a:cubicBezTo>
                  <a:pt x="1142571" y="176682"/>
                  <a:pt x="2046045" y="-176066"/>
                  <a:pt x="2622230" y="98293"/>
                </a:cubicBezTo>
                <a:cubicBezTo>
                  <a:pt x="3198415" y="372652"/>
                  <a:pt x="4162644" y="2155987"/>
                  <a:pt x="4162644" y="2155987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1951974" y="4280018"/>
            <a:ext cx="623221" cy="211648"/>
          </a:xfrm>
          <a:custGeom>
            <a:avLst/>
            <a:gdLst>
              <a:gd name="connsiteX0" fmla="*/ 623221 w 623221"/>
              <a:gd name="connsiteY0" fmla="*/ 329239 h 329239"/>
              <a:gd name="connsiteX1" fmla="*/ 305731 w 623221"/>
              <a:gd name="connsiteY1" fmla="*/ 8 h 329239"/>
              <a:gd name="connsiteX2" fmla="*/ 0 w 623221"/>
              <a:gd name="connsiteY2" fmla="*/ 317481 h 32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221" h="329239">
                <a:moveTo>
                  <a:pt x="623221" y="329239"/>
                </a:moveTo>
                <a:cubicBezTo>
                  <a:pt x="516411" y="165603"/>
                  <a:pt x="409601" y="1968"/>
                  <a:pt x="305731" y="8"/>
                </a:cubicBezTo>
                <a:cubicBezTo>
                  <a:pt x="201861" y="-1952"/>
                  <a:pt x="0" y="317481"/>
                  <a:pt x="0" y="31748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2821666" y="4326594"/>
            <a:ext cx="623221" cy="211648"/>
          </a:xfrm>
          <a:custGeom>
            <a:avLst/>
            <a:gdLst>
              <a:gd name="connsiteX0" fmla="*/ 623221 w 623221"/>
              <a:gd name="connsiteY0" fmla="*/ 329239 h 329239"/>
              <a:gd name="connsiteX1" fmla="*/ 305731 w 623221"/>
              <a:gd name="connsiteY1" fmla="*/ 8 h 329239"/>
              <a:gd name="connsiteX2" fmla="*/ 0 w 623221"/>
              <a:gd name="connsiteY2" fmla="*/ 317481 h 32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221" h="329239">
                <a:moveTo>
                  <a:pt x="623221" y="329239"/>
                </a:moveTo>
                <a:cubicBezTo>
                  <a:pt x="516411" y="165603"/>
                  <a:pt x="409601" y="1968"/>
                  <a:pt x="305731" y="8"/>
                </a:cubicBezTo>
                <a:cubicBezTo>
                  <a:pt x="201861" y="-1952"/>
                  <a:pt x="0" y="317481"/>
                  <a:pt x="0" y="31748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56418" y="3075836"/>
            <a:ext cx="206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ウォッチャーの設定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9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発表概要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7F7F7F"/>
                </a:solidFill>
                <a:latin typeface="+mn-lt"/>
              </a:rPr>
              <a:t>Falanx</a:t>
            </a:r>
            <a:r>
              <a:rPr lang="ja-JP" altLang="en-US" dirty="0" smtClean="0">
                <a:solidFill>
                  <a:srgbClr val="7F7F7F"/>
                </a:solidFill>
                <a:latin typeface="+mn-lt"/>
              </a:rPr>
              <a:t>ミドルウェア</a:t>
            </a:r>
            <a:r>
              <a:rPr lang="ja-JP" altLang="en-US" dirty="0" smtClean="0">
                <a:solidFill>
                  <a:srgbClr val="7F7F7F"/>
                </a:solidFill>
                <a:latin typeface="+mn-lt"/>
              </a:rPr>
              <a:t>の概要</a:t>
            </a:r>
            <a:endParaRPr lang="en-US" altLang="ja-JP" dirty="0">
              <a:solidFill>
                <a:srgbClr val="7F7F7F"/>
              </a:solidFill>
              <a:latin typeface="+mn-lt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高可用分散協調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スケジューラ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の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Falanx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への実装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予備実験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関連研究</a:t>
            </a:r>
            <a:endParaRPr lang="en-US" altLang="ja-JP" dirty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まとめ</a:t>
            </a:r>
            <a:endParaRPr lang="ja-JP" altLang="en-US" dirty="0">
              <a:latin typeface="+mn-lt"/>
            </a:endParaRPr>
          </a:p>
          <a:p>
            <a:endParaRPr kumimoji="1" lang="ja-JP" altLang="en-US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595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lt"/>
              </a:rPr>
              <a:t>関連研究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38667" y="1412875"/>
            <a:ext cx="8348133" cy="5111750"/>
          </a:xfrm>
        </p:spPr>
        <p:txBody>
          <a:bodyPr/>
          <a:lstStyle/>
          <a:p>
            <a:r>
              <a:rPr kumimoji="1" lang="en-US" altLang="ja-JP" dirty="0" smtClean="0">
                <a:latin typeface="+mn-lt"/>
              </a:rPr>
              <a:t>Condor </a:t>
            </a:r>
            <a:r>
              <a:rPr kumimoji="1" lang="en-US" altLang="ja-JP" dirty="0" smtClean="0">
                <a:latin typeface="+mn-lt"/>
              </a:rPr>
              <a:t>Master Worker </a:t>
            </a:r>
            <a:r>
              <a:rPr kumimoji="1" lang="en-US" altLang="ja-JP" sz="2400" dirty="0" smtClean="0">
                <a:latin typeface="+mn-lt"/>
              </a:rPr>
              <a:t>[</a:t>
            </a:r>
            <a:r>
              <a:rPr kumimoji="1" lang="en-US" altLang="ja-JP" sz="2400" dirty="0" err="1" smtClean="0">
                <a:latin typeface="+mn-lt"/>
              </a:rPr>
              <a:t>Goux</a:t>
            </a:r>
            <a:r>
              <a:rPr kumimoji="1" lang="ja-JP" altLang="en-US" sz="2400" dirty="0" smtClean="0">
                <a:latin typeface="+mn-lt"/>
              </a:rPr>
              <a:t>ら，</a:t>
            </a:r>
            <a:r>
              <a:rPr kumimoji="1" lang="en-US" altLang="ja-JP" sz="2400" dirty="0" smtClean="0">
                <a:latin typeface="+mn-lt"/>
              </a:rPr>
              <a:t>HPDC2000]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kumimoji="1" lang="ja-JP" altLang="en-US" dirty="0" smtClean="0"/>
              <a:t>マスターワーカー型</a:t>
            </a:r>
            <a:r>
              <a:rPr kumimoji="1" lang="ja-JP" altLang="en-US" dirty="0" smtClean="0"/>
              <a:t>アプリケーション</a:t>
            </a:r>
            <a:r>
              <a:rPr lang="ja-JP" altLang="en-US" dirty="0" smtClean="0"/>
              <a:t>用</a:t>
            </a:r>
            <a:r>
              <a:rPr kumimoji="1" lang="ja-JP" altLang="en-US" dirty="0" smtClean="0"/>
              <a:t>フレームワーク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Condor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ワーカを自動的に計算機に割り当てる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タスクの再実行／削除による継続実行</a:t>
            </a:r>
            <a:r>
              <a:rPr kumimoji="1" lang="ja-JP" altLang="en-US" dirty="0" smtClean="0"/>
              <a:t>，</a:t>
            </a:r>
            <a:r>
              <a:rPr kumimoji="1" lang="ja-JP" altLang="en-US" dirty="0" smtClean="0"/>
              <a:t>ファイルベース．</a:t>
            </a:r>
            <a:endParaRPr kumimoji="1" lang="en-US" altLang="ja-JP" dirty="0" smtClean="0"/>
          </a:p>
          <a:p>
            <a:r>
              <a:rPr lang="en-US" altLang="ja-JP" dirty="0" smtClean="0">
                <a:latin typeface="+mn-lt"/>
              </a:rPr>
              <a:t>FP2C [</a:t>
            </a:r>
            <a:r>
              <a:rPr lang="ja-JP" altLang="en-US" dirty="0" smtClean="0">
                <a:latin typeface="+mn-lt"/>
              </a:rPr>
              <a:t>辻ら</a:t>
            </a:r>
            <a:r>
              <a:rPr lang="en-US" altLang="ja-JP" dirty="0" smtClean="0">
                <a:latin typeface="+mn-lt"/>
              </a:rPr>
              <a:t>, HPC2012]</a:t>
            </a:r>
          </a:p>
          <a:p>
            <a:pPr lvl="1"/>
            <a:r>
              <a:rPr lang="ja-JP" altLang="en-US" dirty="0"/>
              <a:t>並列プログラミング言語 </a:t>
            </a:r>
            <a:r>
              <a:rPr lang="en-US" altLang="ja-JP" dirty="0" err="1"/>
              <a:t>XcarableMP</a:t>
            </a:r>
            <a:r>
              <a:rPr lang="en-US" altLang="ja-JP" dirty="0"/>
              <a:t> </a:t>
            </a:r>
            <a:r>
              <a:rPr lang="ja-JP" altLang="en-US" dirty="0"/>
              <a:t>で記述</a:t>
            </a:r>
            <a:r>
              <a:rPr lang="ja-JP" altLang="en-US" dirty="0" smtClean="0"/>
              <a:t>された</a:t>
            </a:r>
            <a:r>
              <a:rPr lang="ja-JP" altLang="en-US" dirty="0"/>
              <a:t>並列タスクを対象とした階層型プログラミング</a:t>
            </a:r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latin typeface="+mn-lt"/>
              </a:rPr>
              <a:t>ファイルベース，ワークフローを記述</a:t>
            </a:r>
            <a:endParaRPr kumimoji="1"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分散</a:t>
            </a:r>
            <a:r>
              <a:rPr lang="ja-JP" altLang="en-US" dirty="0" smtClean="0">
                <a:latin typeface="+mn-lt"/>
              </a:rPr>
              <a:t>ジョブスケジューリングシステム</a:t>
            </a:r>
            <a:r>
              <a:rPr lang="ja-JP" altLang="en-US" sz="2400" dirty="0" smtClean="0">
                <a:latin typeface="+mn-lt"/>
              </a:rPr>
              <a:t>［梅田ら</a:t>
            </a:r>
            <a:r>
              <a:rPr lang="en-US" altLang="ja-JP" sz="2400" dirty="0" smtClean="0">
                <a:latin typeface="+mn-lt"/>
              </a:rPr>
              <a:t>, HPC2006</a:t>
            </a:r>
            <a:r>
              <a:rPr lang="ja-JP" altLang="en-US" sz="2400" dirty="0" smtClean="0">
                <a:latin typeface="+mn-lt"/>
              </a:rPr>
              <a:t>］</a:t>
            </a:r>
            <a:endParaRPr lang="en-US" altLang="ja-JP" sz="2400" dirty="0" smtClean="0">
              <a:latin typeface="+mn-lt"/>
            </a:endParaRPr>
          </a:p>
          <a:p>
            <a:pPr lvl="1"/>
            <a:r>
              <a:rPr kumimoji="1" lang="ja-JP" altLang="en-US" dirty="0" smtClean="0"/>
              <a:t>資源情報収集，ジョブと資源のマッチングを広域分散処理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疎</a:t>
            </a:r>
            <a:r>
              <a:rPr kumimoji="1" lang="ja-JP" altLang="en-US" dirty="0" smtClean="0"/>
              <a:t>結合な環境でスループット向上を目的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>
                <a:latin typeface="+mn-lt"/>
              </a:rPr>
              <a:pPr/>
              <a:t>28</a:t>
            </a:fld>
            <a:endParaRPr lang="ja-JP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733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lt"/>
              </a:rPr>
              <a:t>階層型並列アプリケーションの耐障害性を支援するミドルウェア</a:t>
            </a:r>
            <a:r>
              <a:rPr lang="en-US" altLang="ja-JP" dirty="0" smtClean="0">
                <a:latin typeface="+mn-lt"/>
              </a:rPr>
              <a:t>Falanx</a:t>
            </a:r>
            <a:r>
              <a:rPr lang="ja-JP" altLang="en-US" dirty="0" smtClean="0">
                <a:latin typeface="+mn-lt"/>
              </a:rPr>
              <a:t>を開発中</a:t>
            </a:r>
            <a:endParaRPr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高可用</a:t>
            </a:r>
            <a:r>
              <a:rPr lang="ja-JP" altLang="en-US" dirty="0">
                <a:latin typeface="+mn-lt"/>
              </a:rPr>
              <a:t>協調スケジューラを</a:t>
            </a:r>
            <a:r>
              <a:rPr lang="en-US" altLang="ja-JP" dirty="0">
                <a:latin typeface="+mn-lt"/>
              </a:rPr>
              <a:t>Falanx</a:t>
            </a:r>
            <a:r>
              <a:rPr lang="ja-JP" altLang="en-US" dirty="0">
                <a:latin typeface="+mn-lt"/>
              </a:rPr>
              <a:t>へ実装</a:t>
            </a:r>
            <a:endParaRPr lang="en-US" altLang="ja-JP" sz="2400" dirty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予備</a:t>
            </a:r>
            <a:r>
              <a:rPr lang="ja-JP" altLang="en-US" dirty="0">
                <a:latin typeface="+mn-lt"/>
              </a:rPr>
              <a:t>評価を実施</a:t>
            </a:r>
            <a:endParaRPr lang="en-US" altLang="ja-JP" dirty="0">
              <a:latin typeface="+mn-lt"/>
            </a:endParaRPr>
          </a:p>
          <a:p>
            <a:pPr lvl="1"/>
            <a:r>
              <a:rPr lang="ja-JP" altLang="en-US" dirty="0"/>
              <a:t>タスク取得処理の効率化が重要</a:t>
            </a:r>
            <a:endParaRPr lang="en-US" altLang="ja-JP" dirty="0"/>
          </a:p>
          <a:p>
            <a:endParaRPr kumimoji="1" lang="en-US" altLang="ja-JP" dirty="0" smtClean="0">
              <a:latin typeface="+mn-lt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lt"/>
              </a:rPr>
              <a:t>今後の課題</a:t>
            </a:r>
            <a:endParaRPr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タスク取得処理の効率化，分散協調処理の高速化</a:t>
            </a:r>
            <a:endParaRPr kumimoji="1"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実アプリにおけるオーバヘッドの検証</a:t>
            </a:r>
            <a:endParaRPr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大規模環境での評価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/>
              <a:t>エクサスケール計算機の</a:t>
            </a:r>
            <a:r>
              <a:rPr lang="ja-JP" altLang="en-US" sz="3200" dirty="0" smtClean="0"/>
              <a:t>プログラミングモデル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n-lt"/>
              </a:rPr>
              <a:t>従来のデータ並列型</a:t>
            </a:r>
            <a:r>
              <a:rPr lang="ja-JP" altLang="en-US" dirty="0" smtClean="0">
                <a:latin typeface="+mn-lt"/>
              </a:rPr>
              <a:t>で</a:t>
            </a:r>
            <a:r>
              <a:rPr lang="ja-JP" altLang="en-US" dirty="0" smtClean="0">
                <a:latin typeface="+mn-lt"/>
              </a:rPr>
              <a:t>は</a:t>
            </a:r>
            <a:r>
              <a:rPr lang="ja-JP" altLang="en-US" dirty="0" smtClean="0">
                <a:latin typeface="+mn-lt"/>
              </a:rPr>
              <a:t>強スケーリングは</a:t>
            </a:r>
            <a:r>
              <a:rPr lang="ja-JP" altLang="en-US" dirty="0">
                <a:latin typeface="+mn-lt"/>
              </a:rPr>
              <a:t>困難</a:t>
            </a:r>
            <a:endParaRPr lang="en-US" altLang="ja-JP" dirty="0">
              <a:latin typeface="+mn-lt"/>
            </a:endParaRPr>
          </a:p>
          <a:p>
            <a:pPr marL="57150" indent="0">
              <a:buNone/>
            </a:pPr>
            <a:r>
              <a:rPr lang="en-US" altLang="ja-JP" dirty="0" smtClean="0">
                <a:latin typeface="+mn-lt"/>
                <a:sym typeface="Wingdings"/>
              </a:rPr>
              <a:t></a:t>
            </a:r>
            <a:r>
              <a:rPr lang="ja-JP" altLang="en-US" u="sng" dirty="0" smtClean="0">
                <a:solidFill>
                  <a:srgbClr val="0000FF"/>
                </a:solidFill>
                <a:latin typeface="+mn-lt"/>
              </a:rPr>
              <a:t>階層型タスク並列処理</a:t>
            </a:r>
            <a:r>
              <a:rPr lang="ja-JP" altLang="en-US" dirty="0" smtClean="0">
                <a:latin typeface="+mn-lt"/>
              </a:rPr>
              <a:t>が有望</a:t>
            </a:r>
            <a:r>
              <a:rPr lang="ja-JP" altLang="en-US" sz="2400" dirty="0" smtClean="0">
                <a:latin typeface="+mn-lt"/>
              </a:rPr>
              <a:t>（</a:t>
            </a:r>
            <a:r>
              <a:rPr lang="en-US" altLang="ja-JP" sz="2400" dirty="0" smtClean="0">
                <a:latin typeface="+mn-lt"/>
              </a:rPr>
              <a:t>E.g., FOX</a:t>
            </a:r>
            <a:r>
              <a:rPr lang="ja-JP" altLang="en-US" sz="2400" dirty="0" smtClean="0">
                <a:latin typeface="+mn-lt"/>
              </a:rPr>
              <a:t>プロジェクト</a:t>
            </a:r>
            <a:r>
              <a:rPr lang="en-US" altLang="ja-JP" sz="2400" dirty="0" smtClean="0">
                <a:latin typeface="+mn-lt"/>
              </a:rPr>
              <a:t>)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dirty="0" smtClean="0"/>
              <a:t>タスク並列の各タスクに並列処理が内包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耐障害設計が比較的容易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45" y="3398134"/>
            <a:ext cx="5317631" cy="30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lt"/>
              </a:rPr>
              <a:t>謝辞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n-lt"/>
              </a:rPr>
              <a:t>本研究の一部</a:t>
            </a:r>
            <a:r>
              <a:rPr lang="ja-JP" altLang="en-US" dirty="0" smtClean="0">
                <a:latin typeface="+mn-lt"/>
              </a:rPr>
              <a:t>は，</a:t>
            </a:r>
            <a:r>
              <a:rPr lang="en-US" altLang="ja-JP" dirty="0" smtClean="0">
                <a:latin typeface="+mn-lt"/>
              </a:rPr>
              <a:t>JSPS </a:t>
            </a:r>
            <a:r>
              <a:rPr lang="ja-JP" altLang="en-US" dirty="0">
                <a:latin typeface="+mn-lt"/>
              </a:rPr>
              <a:t>科研費 </a:t>
            </a:r>
            <a:r>
              <a:rPr lang="en-US" altLang="ja-JP" dirty="0">
                <a:latin typeface="+mn-lt"/>
              </a:rPr>
              <a:t>25871199 </a:t>
            </a:r>
            <a:r>
              <a:rPr lang="ja-JP" altLang="en-US" dirty="0">
                <a:latin typeface="+mn-lt"/>
              </a:rPr>
              <a:t>の助成 を受けたものである</a:t>
            </a:r>
            <a:r>
              <a:rPr lang="en-US" altLang="ja-JP" dirty="0" smtClean="0">
                <a:latin typeface="+mn-lt"/>
              </a:rPr>
              <a:t>.</a:t>
            </a:r>
            <a:endParaRPr lang="en-US" altLang="ja-JP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>
                <a:latin typeface="+mn-lt"/>
              </a:rPr>
              <a:pPr/>
              <a:t>30</a:t>
            </a:fld>
            <a:endParaRPr lang="ja-JP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3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Falanx</a:t>
            </a:r>
            <a:r>
              <a:rPr kumimoji="1" lang="ja-JP" altLang="en-US" sz="4000" dirty="0" smtClean="0"/>
              <a:t>ミドルウェア</a:t>
            </a:r>
            <a:endParaRPr kumimoji="1" lang="ja-JP" altLang="en-US" sz="40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lt"/>
              </a:rPr>
              <a:t>耐障害性を備えるスケーラブルな階層型タスク並列アプリケーションの開発を支援</a:t>
            </a:r>
            <a:r>
              <a:rPr lang="en-US" altLang="ja-JP" dirty="0">
                <a:latin typeface="+mn-lt"/>
              </a:rPr>
              <a:t> </a:t>
            </a:r>
            <a:r>
              <a:rPr lang="en-US" altLang="ja-JP" sz="2400" dirty="0" smtClean="0">
                <a:latin typeface="+mn-lt"/>
              </a:rPr>
              <a:t>[</a:t>
            </a:r>
            <a:r>
              <a:rPr lang="ja-JP" altLang="en-US" sz="2400" dirty="0" smtClean="0">
                <a:latin typeface="+mn-lt"/>
              </a:rPr>
              <a:t>池上</a:t>
            </a:r>
            <a:r>
              <a:rPr lang="en-US" altLang="ja-JP" sz="2400" dirty="0" smtClean="0">
                <a:latin typeface="+mn-lt"/>
              </a:rPr>
              <a:t>2012, </a:t>
            </a:r>
            <a:r>
              <a:rPr lang="ja-JP" altLang="en-US" sz="2400" dirty="0" smtClean="0">
                <a:latin typeface="+mn-lt"/>
              </a:rPr>
              <a:t>中田</a:t>
            </a:r>
            <a:r>
              <a:rPr lang="en-US" altLang="ja-JP" sz="2400" dirty="0" smtClean="0">
                <a:latin typeface="+mn-lt"/>
              </a:rPr>
              <a:t>2013</a:t>
            </a:r>
            <a:r>
              <a:rPr lang="ja-JP" altLang="en-US" sz="2400" dirty="0" smtClean="0">
                <a:latin typeface="+mn-lt"/>
              </a:rPr>
              <a:t>］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lang="en-US" altLang="ja-JP" dirty="0" smtClean="0">
                <a:latin typeface="+mn-lt"/>
              </a:rPr>
              <a:t>MPI</a:t>
            </a:r>
            <a:r>
              <a:rPr lang="ja-JP" altLang="en-US" dirty="0" smtClean="0"/>
              <a:t>ベースのライブラリを提供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en-US" altLang="ja-JP" dirty="0" smtClean="0">
                <a:latin typeface="+mn-lt"/>
              </a:rPr>
              <a:t>User Level Fault Mitigation (ULFM) MPI </a:t>
            </a:r>
            <a:r>
              <a:rPr lang="ja-JP" altLang="en-US" dirty="0" smtClean="0"/>
              <a:t>で</a:t>
            </a:r>
            <a:r>
              <a:rPr lang="ja-JP" altLang="en-US" dirty="0" smtClean="0">
                <a:latin typeface="+mn-lt"/>
              </a:rPr>
              <a:t>開発</a:t>
            </a:r>
            <a:endParaRPr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アプリケーション</a:t>
            </a:r>
            <a:r>
              <a:rPr lang="ja-JP" altLang="en-US" dirty="0" smtClean="0">
                <a:latin typeface="+mn-lt"/>
              </a:rPr>
              <a:t>を継続実行させる</a:t>
            </a:r>
            <a:r>
              <a:rPr lang="ja-JP" altLang="en-US" dirty="0" smtClean="0">
                <a:latin typeface="+mn-lt"/>
              </a:rPr>
              <a:t>仕組み</a:t>
            </a:r>
            <a:r>
              <a:rPr lang="ja-JP" altLang="en-US" dirty="0" smtClean="0">
                <a:latin typeface="+mn-lt"/>
              </a:rPr>
              <a:t>を提供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u="sng" dirty="0" smtClean="0"/>
              <a:t>データストア機構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データを冗長管理するオンメモリストレージを提供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計算</a:t>
            </a:r>
            <a:r>
              <a:rPr lang="ja-JP" altLang="en-US" dirty="0" smtClean="0"/>
              <a:t>の中間データを安全に保管</a:t>
            </a:r>
            <a:endParaRPr lang="en-US" altLang="ja-JP" dirty="0"/>
          </a:p>
          <a:p>
            <a:pPr lvl="1"/>
            <a:r>
              <a:rPr lang="ja-JP" altLang="en-US" u="sng" dirty="0" smtClean="0"/>
              <a:t>資源</a:t>
            </a:r>
            <a:r>
              <a:rPr lang="ja-JP" altLang="en-US" u="sng" dirty="0" smtClean="0"/>
              <a:t>管理</a:t>
            </a:r>
            <a:r>
              <a:rPr lang="ja-JP" altLang="en-US" u="sng" dirty="0" smtClean="0"/>
              <a:t>機構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各計算ノードの健全性の監視しつつタスクの割り当て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障害発生時はユーザプログラムの指示に従いタスクの再実行／破棄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51185" y="4820883"/>
            <a:ext cx="430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kumimoji="1" lang="ja-JP" altLang="en-US" sz="2400" dirty="0" smtClean="0">
                <a:solidFill>
                  <a:srgbClr val="FF0000"/>
                </a:solidFill>
                <a:sym typeface="Wingdings"/>
              </a:rPr>
              <a:t>現状では</a:t>
            </a:r>
            <a:r>
              <a:rPr kumimoji="1" lang="en-US" altLang="ja-JP" sz="2400" dirty="0" smtClean="0">
                <a:solidFill>
                  <a:srgbClr val="FF0000"/>
                </a:solidFill>
                <a:sym typeface="Wingdings"/>
              </a:rPr>
              <a:t>MPI</a:t>
            </a:r>
            <a:r>
              <a:rPr kumimoji="1" lang="ja-JP" altLang="en-US" sz="2400" dirty="0" smtClean="0">
                <a:solidFill>
                  <a:srgbClr val="FF0000"/>
                </a:solidFill>
                <a:sym typeface="Wingdings"/>
              </a:rPr>
              <a:t>の</a:t>
            </a:r>
            <a:r>
              <a:rPr kumimoji="1" lang="en-US" altLang="ja-JP" sz="2400" dirty="0" smtClean="0">
                <a:solidFill>
                  <a:srgbClr val="FF0000"/>
                </a:solidFill>
                <a:sym typeface="Wingdings"/>
              </a:rPr>
              <a:t>1</a:t>
            </a:r>
            <a:r>
              <a:rPr kumimoji="1" lang="ja-JP" altLang="en-US" sz="2400" dirty="0" smtClean="0">
                <a:solidFill>
                  <a:srgbClr val="FF0000"/>
                </a:solidFill>
                <a:sym typeface="Wingdings"/>
              </a:rPr>
              <a:t>ランクで処理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1185" y="3668117"/>
            <a:ext cx="461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ym typeface="Wingdings"/>
              </a:rPr>
              <a:t></a:t>
            </a:r>
            <a:r>
              <a:rPr kumimoji="1" lang="ja-JP" altLang="en-US" sz="2400" dirty="0" smtClean="0">
                <a:sym typeface="Wingdings"/>
              </a:rPr>
              <a:t>冗長管理により耐障害性を保証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1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333" y="461433"/>
            <a:ext cx="8551334" cy="777875"/>
          </a:xfrm>
        </p:spPr>
        <p:txBody>
          <a:bodyPr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sym typeface="Wingdings"/>
              </a:rPr>
              <a:t>高可用分散協調</a:t>
            </a:r>
            <a:r>
              <a:rPr lang="ja-JP" altLang="en-US" sz="3200" dirty="0" smtClean="0">
                <a:solidFill>
                  <a:prstClr val="black"/>
                </a:solidFill>
                <a:sym typeface="Wingdings"/>
              </a:rPr>
              <a:t>スケジューラ</a:t>
            </a:r>
            <a:r>
              <a:rPr lang="ja-JP" altLang="en-US" sz="3200" dirty="0" smtClean="0">
                <a:solidFill>
                  <a:prstClr val="black"/>
                </a:solidFill>
                <a:sym typeface="Wingdings"/>
              </a:rPr>
              <a:t>の</a:t>
            </a:r>
            <a:r>
              <a:rPr lang="en-US" altLang="ja-JP" sz="3200" dirty="0" smtClean="0">
                <a:solidFill>
                  <a:prstClr val="black"/>
                </a:solidFill>
                <a:sym typeface="Wingdings"/>
              </a:rPr>
              <a:t>Falanx</a:t>
            </a:r>
            <a:r>
              <a:rPr lang="ja-JP" altLang="en-US" sz="3200" dirty="0" smtClean="0">
                <a:solidFill>
                  <a:prstClr val="black"/>
                </a:solidFill>
                <a:sym typeface="Wingdings"/>
              </a:rPr>
              <a:t>への実装</a:t>
            </a:r>
            <a:endParaRPr lang="en-US" altLang="ja-JP" sz="3200" dirty="0">
              <a:solidFill>
                <a:prstClr val="black"/>
              </a:solidFill>
              <a:sym typeface="Wingding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>
                <a:solidFill>
                  <a:prstClr val="black"/>
                </a:solidFill>
                <a:latin typeface="Calibri"/>
                <a:sym typeface="Wingdings"/>
              </a:rPr>
              <a:t>高可用分散</a:t>
            </a:r>
            <a:r>
              <a:rPr lang="ja-JP" altLang="en-US" dirty="0" smtClean="0">
                <a:solidFill>
                  <a:prstClr val="black"/>
                </a:solidFill>
                <a:latin typeface="Calibri"/>
                <a:sym typeface="Wingdings"/>
              </a:rPr>
              <a:t>協調スケジューラ</a:t>
            </a:r>
            <a:r>
              <a:rPr lang="ja-JP" altLang="en-US" dirty="0">
                <a:solidFill>
                  <a:prstClr val="black"/>
                </a:solidFill>
                <a:latin typeface="Calibri"/>
                <a:sym typeface="Wingdings"/>
              </a:rPr>
              <a:t>を</a:t>
            </a:r>
            <a:r>
              <a:rPr lang="ja-JP" altLang="en-US" dirty="0" smtClean="0">
                <a:solidFill>
                  <a:prstClr val="black"/>
                </a:solidFill>
                <a:latin typeface="Calibri"/>
                <a:sym typeface="Wingdings"/>
              </a:rPr>
              <a:t>設計，試作 </a:t>
            </a:r>
            <a:r>
              <a:rPr lang="en-US" altLang="ja-JP" sz="2400" dirty="0" smtClean="0">
                <a:solidFill>
                  <a:prstClr val="black"/>
                </a:solidFill>
                <a:latin typeface="Calibri"/>
                <a:sym typeface="Wingdings"/>
              </a:rPr>
              <a:t>[HPC2012/10,SWoPP2013]</a:t>
            </a:r>
            <a:endParaRPr lang="en-US" altLang="ja-JP" sz="2400" dirty="0" smtClean="0">
              <a:sym typeface="Wingdings"/>
            </a:endParaRPr>
          </a:p>
          <a:p>
            <a:pPr lvl="1"/>
            <a:r>
              <a:rPr lang="ja-JP" altLang="en-US" dirty="0" smtClean="0">
                <a:latin typeface="+mn-lt"/>
              </a:rPr>
              <a:t>高可用分散協調セルフスケジューラを設計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で試験実装実装</a:t>
            </a:r>
            <a:endParaRPr lang="en-US" altLang="ja-JP" dirty="0" smtClean="0">
              <a:latin typeface="+mn-lt"/>
            </a:endParaRPr>
          </a:p>
          <a:p>
            <a:pPr lvl="2"/>
            <a:r>
              <a:rPr lang="ja-JP" altLang="en-US" dirty="0" smtClean="0">
                <a:latin typeface="+mn-lt"/>
              </a:rPr>
              <a:t>分散協調ライブラリ</a:t>
            </a:r>
            <a:r>
              <a:rPr lang="en-US" altLang="ja-JP" dirty="0" smtClean="0">
                <a:latin typeface="+mn-lt"/>
              </a:rPr>
              <a:t>Apache </a:t>
            </a:r>
            <a:r>
              <a:rPr lang="en-US" altLang="ja-JP" dirty="0" smtClean="0">
                <a:latin typeface="+mn-lt"/>
              </a:rPr>
              <a:t>ZooKeeper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利用</a:t>
            </a:r>
            <a:endParaRPr lang="en-US" altLang="ja-JP" dirty="0"/>
          </a:p>
          <a:p>
            <a:pPr lvl="2"/>
            <a:r>
              <a:rPr lang="ja-JP" altLang="en-US" dirty="0" smtClean="0">
                <a:latin typeface="+mn-lt"/>
              </a:rPr>
              <a:t>データストアに</a:t>
            </a:r>
            <a:r>
              <a:rPr lang="en-US" altLang="ja-JP" dirty="0" smtClean="0">
                <a:latin typeface="+mn-lt"/>
              </a:rPr>
              <a:t>Apache Cassandra</a:t>
            </a:r>
            <a:r>
              <a:rPr lang="ja-JP" altLang="en-US" dirty="0" smtClean="0">
                <a:latin typeface="+mn-lt"/>
              </a:rPr>
              <a:t>を利用</a:t>
            </a:r>
            <a:endParaRPr lang="en-US" altLang="ja-JP" dirty="0" smtClean="0">
              <a:latin typeface="+mn-lt"/>
            </a:endParaRPr>
          </a:p>
          <a:p>
            <a:endParaRPr lang="en-US" altLang="ja-JP" dirty="0"/>
          </a:p>
          <a:p>
            <a:r>
              <a:rPr lang="ja-JP" altLang="en-US" dirty="0" smtClean="0">
                <a:latin typeface="+mn-lt"/>
              </a:rPr>
              <a:t>本研究の成果</a:t>
            </a:r>
            <a:r>
              <a:rPr lang="en-US" altLang="ja-JP" dirty="0" smtClean="0">
                <a:latin typeface="+mn-lt"/>
              </a:rPr>
              <a:t/>
            </a:r>
            <a:br>
              <a:rPr lang="en-US" altLang="ja-JP" dirty="0" smtClean="0">
                <a:latin typeface="+mn-lt"/>
              </a:rPr>
            </a:br>
            <a:r>
              <a:rPr lang="ja-JP" altLang="en-US" dirty="0" smtClean="0">
                <a:latin typeface="+mn-lt"/>
              </a:rPr>
              <a:t>高可用</a:t>
            </a:r>
            <a:r>
              <a:rPr lang="ja-JP" altLang="en-US" dirty="0" smtClean="0">
                <a:latin typeface="+mn-lt"/>
              </a:rPr>
              <a:t>協調</a:t>
            </a:r>
            <a:r>
              <a:rPr lang="ja-JP" altLang="en-US" dirty="0" smtClean="0">
                <a:latin typeface="+mn-lt"/>
              </a:rPr>
              <a:t>スケジューラ</a:t>
            </a:r>
            <a:r>
              <a:rPr lang="ja-JP" altLang="en-US" dirty="0" smtClean="0">
                <a:latin typeface="+mn-lt"/>
              </a:rPr>
              <a:t>を</a:t>
            </a:r>
            <a:r>
              <a:rPr lang="en-US" altLang="ja-JP" dirty="0" smtClean="0">
                <a:latin typeface="+mn-lt"/>
              </a:rPr>
              <a:t>Falanx</a:t>
            </a:r>
            <a:r>
              <a:rPr lang="ja-JP" altLang="en-US" dirty="0" smtClean="0">
                <a:latin typeface="+mn-lt"/>
              </a:rPr>
              <a:t>へ実装</a:t>
            </a:r>
            <a:endParaRPr lang="en-US" altLang="ja-JP" sz="2400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96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発表概要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+mn-lt"/>
              </a:rPr>
              <a:t>Falanx</a:t>
            </a:r>
            <a:r>
              <a:rPr lang="ja-JP" altLang="en-US" dirty="0" smtClean="0">
                <a:latin typeface="+mn-lt"/>
              </a:rPr>
              <a:t>ミドルウェア</a:t>
            </a:r>
            <a:r>
              <a:rPr lang="ja-JP" altLang="en-US" dirty="0" smtClean="0">
                <a:latin typeface="+mn-lt"/>
              </a:rPr>
              <a:t>の概要</a:t>
            </a:r>
            <a:endParaRPr lang="en-US" altLang="ja-JP" dirty="0">
              <a:latin typeface="+mn-lt"/>
            </a:endParaRPr>
          </a:p>
          <a:p>
            <a:r>
              <a:rPr lang="ja-JP" altLang="en-US" dirty="0">
                <a:latin typeface="+mn-lt"/>
              </a:rPr>
              <a:t>高可用分散協調</a:t>
            </a:r>
            <a:r>
              <a:rPr lang="ja-JP" altLang="en-US" dirty="0" smtClean="0">
                <a:latin typeface="+mn-lt"/>
              </a:rPr>
              <a:t>スケジューラ</a:t>
            </a:r>
            <a:r>
              <a:rPr lang="ja-JP" altLang="en-US" dirty="0" smtClean="0">
                <a:latin typeface="+mn-lt"/>
              </a:rPr>
              <a:t>の</a:t>
            </a:r>
            <a:r>
              <a:rPr lang="en-US" altLang="ja-JP" dirty="0" smtClean="0">
                <a:latin typeface="+mn-lt"/>
              </a:rPr>
              <a:t>Falanx</a:t>
            </a:r>
            <a:r>
              <a:rPr lang="ja-JP" altLang="en-US" dirty="0" smtClean="0">
                <a:latin typeface="+mn-lt"/>
              </a:rPr>
              <a:t>への実装</a:t>
            </a:r>
            <a:endParaRPr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予備実験</a:t>
            </a:r>
            <a:endParaRPr lang="en-US" altLang="ja-JP" dirty="0" smtClean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関連研究</a:t>
            </a:r>
            <a:endParaRPr lang="en-US" altLang="ja-JP" dirty="0">
              <a:latin typeface="+mn-lt"/>
            </a:endParaRPr>
          </a:p>
          <a:p>
            <a:r>
              <a:rPr lang="ja-JP" altLang="en-US" dirty="0" smtClean="0">
                <a:latin typeface="+mn-lt"/>
              </a:rPr>
              <a:t>まとめ</a:t>
            </a:r>
            <a:endParaRPr lang="ja-JP" altLang="en-US" dirty="0">
              <a:latin typeface="+mn-lt"/>
            </a:endParaRPr>
          </a:p>
          <a:p>
            <a:endParaRPr kumimoji="1" lang="ja-JP" altLang="en-US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03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>
                <a:latin typeface="+mn-lt"/>
              </a:rPr>
              <a:t>Falanx</a:t>
            </a:r>
            <a:r>
              <a:rPr lang="ja-JP" altLang="en-US" sz="4000" dirty="0" smtClean="0">
                <a:latin typeface="+mn-lt"/>
              </a:rPr>
              <a:t>の</a:t>
            </a:r>
            <a:r>
              <a:rPr lang="ja-JP" altLang="en-US" sz="4000" dirty="0" smtClean="0">
                <a:latin typeface="+mn-lt"/>
              </a:rPr>
              <a:t>設計方針</a:t>
            </a:r>
            <a:endParaRPr kumimoji="1" lang="ja-JP" altLang="en-US" sz="4000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54"/>
            <a:ext cx="8229600" cy="5111750"/>
          </a:xfrm>
        </p:spPr>
        <p:txBody>
          <a:bodyPr/>
          <a:lstStyle/>
          <a:p>
            <a:r>
              <a:rPr lang="ja-JP" altLang="en-US" dirty="0" smtClean="0">
                <a:latin typeface="+mn-lt"/>
              </a:rPr>
              <a:t>タスク単位での耐障害性の実現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dirty="0" smtClean="0">
                <a:latin typeface="+mn-lt"/>
              </a:rPr>
              <a:t>階層型</a:t>
            </a:r>
            <a:r>
              <a:rPr lang="ja-JP" altLang="en-US" dirty="0" smtClean="0">
                <a:latin typeface="+mn-lt"/>
              </a:rPr>
              <a:t>タスク並列</a:t>
            </a:r>
            <a:r>
              <a:rPr lang="ja-JP" altLang="en-US" dirty="0" smtClean="0">
                <a:latin typeface="+mn-lt"/>
              </a:rPr>
              <a:t>アプリケーション</a:t>
            </a:r>
            <a:r>
              <a:rPr lang="ja-JP" altLang="en-US" dirty="0" smtClean="0">
                <a:latin typeface="+mn-lt"/>
              </a:rPr>
              <a:t>を対象</a:t>
            </a:r>
            <a:endParaRPr lang="en-US" altLang="ja-JP" dirty="0" smtClean="0">
              <a:latin typeface="+mn-lt"/>
            </a:endParaRPr>
          </a:p>
          <a:p>
            <a:pPr lvl="2"/>
            <a:r>
              <a:rPr lang="ja-JP" altLang="en-US" dirty="0"/>
              <a:t>各タスクは数十</a:t>
            </a:r>
            <a:r>
              <a:rPr lang="en-US" altLang="ja-JP" dirty="0"/>
              <a:t>〜</a:t>
            </a:r>
            <a:r>
              <a:rPr lang="ja-JP" altLang="en-US" dirty="0"/>
              <a:t>数百コア</a:t>
            </a:r>
            <a:r>
              <a:rPr lang="ja-JP" altLang="en-US" dirty="0" smtClean="0"/>
              <a:t>並列</a:t>
            </a:r>
            <a:endParaRPr lang="en-US" altLang="ja-JP" dirty="0" smtClean="0"/>
          </a:p>
          <a:p>
            <a:pPr lvl="2"/>
            <a:r>
              <a:rPr lang="ja-JP" altLang="en-US" dirty="0"/>
              <a:t>タスク（</a:t>
            </a:r>
            <a:r>
              <a:rPr lang="en-US" altLang="ja-JP" dirty="0"/>
              <a:t>Task</a:t>
            </a:r>
            <a:r>
              <a:rPr lang="ja-JP" altLang="en-US" dirty="0" smtClean="0"/>
              <a:t>）</a:t>
            </a:r>
            <a:r>
              <a:rPr lang="ja-JP" altLang="en-US" dirty="0" smtClean="0"/>
              <a:t>単位で</a:t>
            </a:r>
            <a:r>
              <a:rPr lang="ja-JP" altLang="en-US" dirty="0" smtClean="0"/>
              <a:t>資源割り当て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dirty="0" smtClean="0"/>
              <a:t>故障時の対処はユーザが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指定（再実行／破棄）</a:t>
            </a:r>
            <a:endParaRPr lang="en-US" altLang="ja-JP" dirty="0" smtClean="0"/>
          </a:p>
          <a:p>
            <a:r>
              <a:rPr lang="ja-JP" altLang="en-US" dirty="0" smtClean="0">
                <a:latin typeface="+mn-lt"/>
              </a:rPr>
              <a:t>単一</a:t>
            </a:r>
            <a:r>
              <a:rPr lang="en-US" altLang="ja-JP" dirty="0" smtClean="0">
                <a:latin typeface="+mn-lt"/>
              </a:rPr>
              <a:t>MPI</a:t>
            </a:r>
            <a:r>
              <a:rPr lang="ja-JP" altLang="en-US" dirty="0" smtClean="0">
                <a:latin typeface="+mn-lt"/>
              </a:rPr>
              <a:t>ジョブとして実行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dirty="0" smtClean="0"/>
              <a:t>独自通信レイヤを持つ環境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でのプログラムの可搬性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+mn-lt"/>
              </a:rPr>
              <a:t>タスクを</a:t>
            </a:r>
            <a:r>
              <a:rPr lang="en-US" altLang="ja-JP" dirty="0" smtClean="0">
                <a:latin typeface="+mn-lt"/>
              </a:rPr>
              <a:t>MPI Communicator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を設定した小ノード群に割り当て</a:t>
            </a:r>
            <a:endParaRPr lang="en-US" altLang="ja-JP" dirty="0" smtClean="0"/>
          </a:p>
          <a:p>
            <a:r>
              <a:rPr lang="ja-JP" altLang="en-US" u="sng" dirty="0" smtClean="0">
                <a:latin typeface="+mn-lt"/>
              </a:rPr>
              <a:t>データストア機構</a:t>
            </a:r>
            <a:r>
              <a:rPr lang="ja-JP" altLang="en-US" dirty="0" smtClean="0">
                <a:latin typeface="+mn-lt"/>
              </a:rPr>
              <a:t>と</a:t>
            </a:r>
            <a:r>
              <a:rPr lang="ja-JP" altLang="en-US" u="sng" dirty="0" smtClean="0">
                <a:latin typeface="+mn-lt"/>
              </a:rPr>
              <a:t>資源管理機構</a:t>
            </a:r>
            <a:r>
              <a:rPr lang="ja-JP" altLang="en-US" dirty="0" smtClean="0">
                <a:latin typeface="+mn-lt"/>
              </a:rPr>
              <a:t>で構成</a:t>
            </a:r>
            <a:endParaRPr lang="en-US" altLang="ja-JP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70" y="2284689"/>
            <a:ext cx="4631267" cy="34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5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Falanx</a:t>
            </a:r>
            <a:r>
              <a:rPr kumimoji="1" lang="ja-JP" altLang="en-US" sz="4000" dirty="0" smtClean="0"/>
              <a:t>の構成：データストア機構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lt"/>
              </a:rPr>
              <a:t>計算の中間データを保全する高速</a:t>
            </a:r>
            <a:r>
              <a:rPr lang="ja-JP" altLang="en-US" dirty="0" smtClean="0">
                <a:latin typeface="+mn-lt"/>
              </a:rPr>
              <a:t>な</a:t>
            </a:r>
            <a:r>
              <a:rPr kumimoji="1" lang="ja-JP" altLang="en-US" dirty="0" smtClean="0">
                <a:latin typeface="+mn-lt"/>
              </a:rPr>
              <a:t>分散オンメモリストレージ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単純なハッシングによるデータ分散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kumimoji="1" lang="ja-JP" altLang="en-US" dirty="0" smtClean="0">
                <a:latin typeface="+mn-lt"/>
              </a:rPr>
              <a:t>隣接ノードへの複製</a:t>
            </a:r>
            <a:endParaRPr lang="en-US" altLang="ja-JP" dirty="0"/>
          </a:p>
          <a:p>
            <a:pPr lvl="1"/>
            <a:r>
              <a:rPr lang="ja-JP" altLang="en-US" dirty="0" smtClean="0"/>
              <a:t>ノード故障時は，更に隣接ノードへ複製</a:t>
            </a:r>
            <a:endParaRPr lang="en-US" altLang="ja-JP" dirty="0" smtClean="0"/>
          </a:p>
          <a:p>
            <a:r>
              <a:rPr lang="ja-JP" altLang="en-US" dirty="0" smtClean="0">
                <a:latin typeface="+mn-lt"/>
              </a:rPr>
              <a:t>プロトタイプ：</a:t>
            </a:r>
            <a:r>
              <a:rPr lang="en-US" altLang="ja-JP" dirty="0" smtClean="0">
                <a:latin typeface="+mn-lt"/>
              </a:rPr>
              <a:t>Falanx-DS</a:t>
            </a:r>
          </a:p>
          <a:p>
            <a:pPr lvl="1"/>
            <a:r>
              <a:rPr lang="ja-JP" altLang="en-US" dirty="0" smtClean="0">
                <a:latin typeface="+mn-lt"/>
              </a:rPr>
              <a:t>バックエンドに</a:t>
            </a:r>
            <a:r>
              <a:rPr lang="en-US" altLang="ja-JP" dirty="0" smtClean="0">
                <a:latin typeface="+mn-lt"/>
              </a:rPr>
              <a:t>Kyoto Cabinet</a:t>
            </a:r>
            <a:r>
              <a:rPr lang="ja-JP" altLang="en-US" dirty="0" smtClean="0">
                <a:latin typeface="+mn-lt"/>
              </a:rPr>
              <a:t>を利用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ja-JP" altLang="en-US" dirty="0" smtClean="0">
                <a:latin typeface="+mn-lt"/>
              </a:rPr>
              <a:t>永続化機能を無効化し，オンメモリストレージとして実装</a:t>
            </a:r>
            <a:endParaRPr kumimoji="1" lang="en-US" altLang="ja-JP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495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Falanx</a:t>
            </a:r>
            <a:r>
              <a:rPr lang="ja-JP" altLang="en-US" sz="4000" dirty="0"/>
              <a:t>の構成：資源管理機構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lt"/>
              </a:rPr>
              <a:t>計算</a:t>
            </a:r>
            <a:r>
              <a:rPr lang="ja-JP" altLang="en-US" dirty="0">
                <a:latin typeface="+mn-lt"/>
              </a:rPr>
              <a:t>ノードの監視とタスク</a:t>
            </a:r>
            <a:r>
              <a:rPr lang="ja-JP" altLang="en-US" dirty="0" smtClean="0">
                <a:latin typeface="+mn-lt"/>
              </a:rPr>
              <a:t>割り当て</a:t>
            </a:r>
            <a:r>
              <a:rPr lang="ja-JP" altLang="en-US" dirty="0" smtClean="0">
                <a:latin typeface="+mn-lt"/>
              </a:rPr>
              <a:t>を行う高可用分散協調スケジューラ</a:t>
            </a:r>
            <a:endParaRPr lang="en-US" altLang="ja-JP" dirty="0" smtClean="0">
              <a:latin typeface="+mn-lt"/>
            </a:endParaRPr>
          </a:p>
          <a:p>
            <a:pPr marL="0" indent="0">
              <a:buNone/>
            </a:pPr>
            <a:r>
              <a:rPr lang="ja-JP" altLang="en-US" u="sng" dirty="0" smtClean="0">
                <a:latin typeface="+mn-lt"/>
              </a:rPr>
              <a:t>設計方針</a:t>
            </a:r>
            <a:endParaRPr lang="en-US" altLang="ja-JP" u="sng" dirty="0" smtClean="0">
              <a:latin typeface="+mn-lt"/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  <a:latin typeface="Calibri"/>
              </a:rPr>
              <a:t>スケーラビリティ</a:t>
            </a:r>
            <a:endParaRPr lang="en-US" altLang="ja-JP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ja-JP" altLang="en-US" dirty="0">
                <a:solidFill>
                  <a:prstClr val="black"/>
                </a:solidFill>
              </a:rPr>
              <a:t>計算</a:t>
            </a:r>
            <a:r>
              <a:rPr lang="ja-JP" altLang="en-US" dirty="0" smtClean="0">
                <a:solidFill>
                  <a:prstClr val="black"/>
                </a:solidFill>
              </a:rPr>
              <a:t>ノード数やタスク数</a:t>
            </a:r>
            <a:r>
              <a:rPr lang="ja-JP" altLang="en-US" dirty="0" smtClean="0">
                <a:solidFill>
                  <a:prstClr val="black"/>
                </a:solidFill>
              </a:rPr>
              <a:t>に対するスケーラビリティが必要</a:t>
            </a:r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  <a:latin typeface="Calibri"/>
              </a:rPr>
              <a:t>資源管理機構そのものの耐障害性</a:t>
            </a:r>
            <a:endParaRPr lang="en-US" altLang="ja-JP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ja-JP" altLang="en-US" dirty="0">
                <a:solidFill>
                  <a:prstClr val="black"/>
                </a:solidFill>
              </a:rPr>
              <a:t>障害が発生しても，継続した資源管理処理が不可欠</a:t>
            </a:r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  <a:latin typeface="Calibri"/>
              </a:rPr>
              <a:t>資源管理情報の永続化</a:t>
            </a:r>
            <a:endParaRPr lang="en-US" altLang="ja-JP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ja-JP" altLang="en-US" dirty="0">
                <a:solidFill>
                  <a:prstClr val="black"/>
                </a:solidFill>
              </a:rPr>
              <a:t>継続処理のため，</a:t>
            </a:r>
            <a:r>
              <a:rPr lang="ja-JP" altLang="en-US" u="sng" dirty="0">
                <a:solidFill>
                  <a:prstClr val="black"/>
                </a:solidFill>
              </a:rPr>
              <a:t>資源管理で扱う情報</a:t>
            </a:r>
            <a:r>
              <a:rPr lang="ja-JP" altLang="en-US" dirty="0">
                <a:solidFill>
                  <a:prstClr val="black"/>
                </a:solidFill>
              </a:rPr>
              <a:t>の永続化が必要</a:t>
            </a:r>
            <a:endParaRPr lang="en-US" altLang="ja-JP" dirty="0">
              <a:solidFill>
                <a:prstClr val="black"/>
              </a:solidFill>
            </a:endParaRPr>
          </a:p>
          <a:p>
            <a:pPr lvl="2"/>
            <a:r>
              <a:rPr lang="ja-JP" altLang="en-US" dirty="0">
                <a:solidFill>
                  <a:prstClr val="black"/>
                </a:solidFill>
              </a:rPr>
              <a:t>タスク</a:t>
            </a:r>
            <a:r>
              <a:rPr lang="en-US" altLang="ja-JP" dirty="0">
                <a:solidFill>
                  <a:prstClr val="black"/>
                </a:solidFill>
              </a:rPr>
              <a:t>ID</a:t>
            </a:r>
            <a:r>
              <a:rPr lang="ja-JP" altLang="en-US" dirty="0">
                <a:solidFill>
                  <a:prstClr val="black"/>
                </a:solidFill>
              </a:rPr>
              <a:t>，各タスクの処理状況，計算ノードの情報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ja-JP" dirty="0" smtClean="0">
              <a:latin typeface="+mn-lt"/>
            </a:endParaRPr>
          </a:p>
          <a:p>
            <a:pPr lvl="1"/>
            <a:endParaRPr lang="en-US" altLang="ja-JP" dirty="0" smtClean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787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ist-1_e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ist-1_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091126comsys09nakada.potx</Template>
  <TotalTime>22238</TotalTime>
  <Words>1562</Words>
  <Application>Microsoft Macintosh PowerPoint</Application>
  <PresentationFormat>画面に合わせる (4:3)</PresentationFormat>
  <Paragraphs>328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aist-1_e</vt:lpstr>
      <vt:lpstr>耐障害性ミドルウェアFalanxへの 高可用分散協調スケジューラの実装</vt:lpstr>
      <vt:lpstr>エクサスケール計算機</vt:lpstr>
      <vt:lpstr>エクサスケール計算機のプログラミングモデル</vt:lpstr>
      <vt:lpstr>Falanxミドルウェア</vt:lpstr>
      <vt:lpstr>高可用分散協調スケジューラのFalanxへの実装</vt:lpstr>
      <vt:lpstr>発表概要</vt:lpstr>
      <vt:lpstr>Falanxの設計方針</vt:lpstr>
      <vt:lpstr>Falanxの構成：データストア機構</vt:lpstr>
      <vt:lpstr>Falanxの構成：資源管理機構</vt:lpstr>
      <vt:lpstr>Falanxの構成：資源管理機構</vt:lpstr>
      <vt:lpstr>Falanxの構成：資源管理機構</vt:lpstr>
      <vt:lpstr>Falanxの構成：資源管理機構</vt:lpstr>
      <vt:lpstr>Falanxの主な関数</vt:lpstr>
      <vt:lpstr>発表概要</vt:lpstr>
      <vt:lpstr>資源管理機構の既存実装</vt:lpstr>
      <vt:lpstr>Falanxへの分散協調スケジューラの実装</vt:lpstr>
      <vt:lpstr>資源管理処理の流れ</vt:lpstr>
      <vt:lpstr>Submitterライブラリの実装</vt:lpstr>
      <vt:lpstr>Submitterライブラリの実装</vt:lpstr>
      <vt:lpstr>Starterライブラリの実装</vt:lpstr>
      <vt:lpstr>Falanxの各モジュールのノードへの割り当て</vt:lpstr>
      <vt:lpstr>発表概要</vt:lpstr>
      <vt:lpstr>予備評価</vt:lpstr>
      <vt:lpstr>評価環境</vt:lpstr>
      <vt:lpstr>高可用版のオーバヘッドの調査</vt:lpstr>
      <vt:lpstr>議論</vt:lpstr>
      <vt:lpstr>発表概要</vt:lpstr>
      <vt:lpstr>関連研究</vt:lpstr>
      <vt:lpstr>まとめ</vt:lpstr>
      <vt:lpstr>謝辞</vt:lpstr>
    </vt:vector>
  </TitlesOfParts>
  <Manager/>
  <Company>AIST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耐障害性ミドルウェアFalanxへの高可用分散協調スケジューラの実装</dc:title>
  <dc:subject/>
  <dc:creator>Atsuko Takefusa</dc:creator>
  <cp:keywords/>
  <dc:description/>
  <cp:lastModifiedBy>Atsuko Takefusa</cp:lastModifiedBy>
  <cp:revision>438</cp:revision>
  <cp:lastPrinted>2011-07-28T16:50:48Z</cp:lastPrinted>
  <dcterms:created xsi:type="dcterms:W3CDTF">2010-08-05T01:00:11Z</dcterms:created>
  <dcterms:modified xsi:type="dcterms:W3CDTF">2014-07-28T09:56:37Z</dcterms:modified>
  <cp:category/>
</cp:coreProperties>
</file>