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02" r:id="rId3"/>
    <p:sldId id="403" r:id="rId4"/>
    <p:sldId id="399" r:id="rId5"/>
    <p:sldId id="389" r:id="rId6"/>
    <p:sldId id="404" r:id="rId7"/>
    <p:sldId id="407" r:id="rId8"/>
    <p:sldId id="401" r:id="rId9"/>
    <p:sldId id="406" r:id="rId10"/>
    <p:sldId id="405" r:id="rId11"/>
    <p:sldId id="384" r:id="rId1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80185-441A-8845-80DC-CEA7D85657B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BC7F-6E37-B64B-B3F7-F178D3E1924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619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BC7F-6E37-B64B-B3F7-F178D3E19246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8695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9CD5-868F-355C-D375-E29401C2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93296-7B45-D816-1542-586E0571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D902-E6B3-C784-BD43-D6D39EDB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4EB57-2743-8F4C-F2BE-04811A65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F6E1-C8F4-6A42-162B-3097580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9707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185E-246F-409E-625F-98F8E8FD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461A7-AB82-D1EB-F548-D63E63968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6264-A12A-EC52-DC58-311E91C9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17A6-18BA-29CC-7DD3-4EF81D11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E4CA-1313-C6BD-4D64-354615A6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1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215CA-5629-F935-6944-875D699A4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4695A-C057-2553-DDA5-4C8B5E0FF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A0C2-1F66-480F-2B6D-E2C50876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8740-1F14-5743-F63C-4E024350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804-E04B-DB5E-2666-0E939E09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9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4615-50AB-DDEC-EF75-934EE43E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19FA-92B0-26D6-EB4D-5DAEE085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4604-C44C-080E-68ED-5A707EA5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A8AA-967F-3450-AC2F-9D6116FF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F5B9-8D96-064E-56E3-9BF2AE8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9482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A7E8-F7A0-F83C-7354-2057324F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7F22F-21CF-A2E5-E417-F9C470B1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8CEF-A2B3-838D-618B-CE8ADE45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AFA8-2BFB-EDFB-92D4-63D6E72D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5802-D39D-A37A-134F-D4EA7A34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941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F4FF-639A-0A7D-8FB0-7DBC10AB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51E5-13A0-6283-0E31-2B57D96E4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1AA36-6509-E122-E929-EDE6FF43F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C891-4109-ACA5-5FD8-A74BD27D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7917-583C-823C-503A-C7AC4FBB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A0BB3-9C93-6EF4-E597-5326D75B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9112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E85C-6F31-6EA9-8399-E7D2AA19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6B56-AD79-252B-ADFA-2C5CAA23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A646A-E03F-6D04-854B-245B4071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886F2-4845-7E37-9161-E05C73588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47C9D-B3EC-8B40-3467-51C8E012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8A71A-50F9-1AA4-6B56-EF0355CE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3B251-EFEA-A692-E100-18287921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31FBD-849A-DB03-E3CB-5A535BCB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1518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0DE1-A9F0-F426-D648-573232A1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BB51A-1EB7-C9A8-D024-65CDB34B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5D102-27AD-5399-DA94-09BA8630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535C1-A693-F0E1-12D2-5D95EF3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198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97B3F-3504-E710-E540-5FB9965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47761-5AE3-64EA-F534-DF6DFBD7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21F9-F78A-75A0-E985-6C8C10AE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65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4740-B25C-4140-BE47-9F2EBE41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2B13-E397-BF8C-423E-0447901E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80BE5-7668-767C-3513-AC3C7831D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EBC85-BD89-4975-6AA5-95C1DA8E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FCEBB-C203-863E-DEE8-CCF2FF41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1D14-F35F-82C6-66AE-B26AAD81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93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C0-6392-9D30-0329-21F43A6E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4D73D-D685-BCA3-09D0-8CF27318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FB971-53C6-478A-084B-FBF5527A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69C6-3040-7FC3-9D64-41587E58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B012-14BD-548F-DFAB-F5DA5BF8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FEB14-A1BA-B1C7-7D8D-E3A8AAA7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828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E7EDC-82A4-3C2D-DA33-56359ABF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7857-7209-2145-AD96-D812EE1B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60E0-E143-A352-1459-2914D49C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C0C713-6DCD-B844-9E4B-88E7B56D3840}" type="datetimeFigureOut">
              <a:rPr lang="en-JP" smtClean="0"/>
              <a:t>2024/03/01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9770-B2C2-BA68-9597-BBAE2E2E4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F8C2-7A30-7C7C-7151-4C8BA13AB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B3D7F-4612-0F4E-904D-F4371F0710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916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F10D-AB6F-0406-4B5A-CC6449DF8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 Prototype Implementation of Computing Continuum Testbed</a:t>
            </a:r>
            <a:br>
              <a:rPr lang="en-US" sz="4400" dirty="0"/>
            </a:br>
            <a:r>
              <a:rPr lang="en-US" sz="4400" dirty="0"/>
              <a:t>using Public Cloud Container Service</a:t>
            </a:r>
            <a:endParaRPr lang="en-JP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03EEF-284E-A429-435C-D72C44E97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453" y="4745038"/>
            <a:ext cx="9144000" cy="1655762"/>
          </a:xfrm>
        </p:spPr>
        <p:txBody>
          <a:bodyPr/>
          <a:lstStyle/>
          <a:p>
            <a:r>
              <a:rPr lang="en-US" dirty="0" err="1"/>
              <a:t>Yunzhi</a:t>
            </a:r>
            <a:r>
              <a:rPr lang="en-US" dirty="0"/>
              <a:t> Dong, </a:t>
            </a:r>
            <a:r>
              <a:rPr lang="en-US" dirty="0" err="1"/>
              <a:t>Hidemoto</a:t>
            </a:r>
            <a:r>
              <a:rPr lang="en-US" dirty="0"/>
              <a:t> Nakada,  Yusuke </a:t>
            </a:r>
            <a:r>
              <a:rPr lang="en-US" dirty="0" err="1"/>
              <a:t>Tanimura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7351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BAF1-3CDA-D32D-B32D-E149FF45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0132-BF54-973C-DC78-5D574268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Summary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Proposed a device-edge-cloud testbed on Amazon EKS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Confirmed that it takes just a few seconds to setup the env.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Future work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Evaluation for larger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environmnent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network emulation, such as latency injection, bandwidth capping.</a:t>
            </a:r>
          </a:p>
          <a:p>
            <a:endParaRPr lang="en-JP" dirty="0"/>
          </a:p>
          <a:p>
            <a:pPr lvl="1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7051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4FC147-5C76-052C-3594-793107B6C812}"/>
              </a:ext>
            </a:extLst>
          </p:cNvPr>
          <p:cNvGrpSpPr/>
          <p:nvPr/>
        </p:nvGrpSpPr>
        <p:grpSpPr>
          <a:xfrm>
            <a:off x="3379304" y="1341783"/>
            <a:ext cx="7732583" cy="4689246"/>
            <a:chOff x="1487942" y="261697"/>
            <a:chExt cx="9623945" cy="57693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837846-89DD-1449-3B3C-ED12BE4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739" y="2399487"/>
              <a:ext cx="1800000" cy="18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731AF62-0D3E-2500-6AA8-5E9D1D46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2050" y="2431029"/>
              <a:ext cx="1800000" cy="180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A11E2C8-91DB-F998-065B-393197467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0361" y="631029"/>
              <a:ext cx="1440000" cy="144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FF7C1C6-2B7A-E32D-FB3A-E728CF04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0361" y="2611029"/>
              <a:ext cx="1440000" cy="144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5FC5CFB-C0A5-577A-97EE-60A6D9096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0361" y="4591029"/>
              <a:ext cx="1440000" cy="1440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628446E-45F6-F3FB-B54E-E6F53CF6BBA9}"/>
                </a:ext>
              </a:extLst>
            </p:cNvPr>
            <p:cNvSpPr txBox="1"/>
            <p:nvPr/>
          </p:nvSpPr>
          <p:spPr>
            <a:xfrm>
              <a:off x="5544126" y="2061697"/>
              <a:ext cx="1635845" cy="37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MQTT Broker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EFC89B-9BEF-8112-CD1F-EC335D0F14D8}"/>
                </a:ext>
              </a:extLst>
            </p:cNvPr>
            <p:cNvCxnSpPr/>
            <p:nvPr/>
          </p:nvCxnSpPr>
          <p:spPr>
            <a:xfrm>
              <a:off x="3691371" y="2962029"/>
              <a:ext cx="14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58888A49-D64F-CEDE-55D5-2DCA1370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371" y="3322029"/>
              <a:ext cx="14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B8DC2B60-5108-795F-E007-BEA6806CD686}"/>
                </a:ext>
              </a:extLst>
            </p:cNvPr>
            <p:cNvCxnSpPr/>
            <p:nvPr/>
          </p:nvCxnSpPr>
          <p:spPr>
            <a:xfrm>
              <a:off x="7651371" y="3142029"/>
              <a:ext cx="144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07BD8D2C-D856-474A-3360-3CE0F906979D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7387767" y="2325633"/>
              <a:ext cx="18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61B63892-D82F-FFCE-ECB6-CB5129AF87C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513137" y="3958424"/>
              <a:ext cx="18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85B9F0D-13A1-92EA-5972-1321CD9E42EB}"/>
                </a:ext>
              </a:extLst>
            </p:cNvPr>
            <p:cNvCxnSpPr>
              <a:cxnSpLocks/>
            </p:cNvCxnSpPr>
            <p:nvPr/>
          </p:nvCxnSpPr>
          <p:spPr>
            <a:xfrm rot="-8100000">
              <a:off x="7339274" y="4051028"/>
              <a:ext cx="180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07E1737-E032-D40F-9CC7-2157939F1482}"/>
                </a:ext>
              </a:extLst>
            </p:cNvPr>
            <p:cNvSpPr txBox="1"/>
            <p:nvPr/>
          </p:nvSpPr>
          <p:spPr>
            <a:xfrm>
              <a:off x="3933013" y="2457460"/>
              <a:ext cx="956718" cy="37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Publish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C38B8B-A68C-EC52-8EC9-FAE3502D0FD3}"/>
                </a:ext>
              </a:extLst>
            </p:cNvPr>
            <p:cNvSpPr txBox="1"/>
            <p:nvPr/>
          </p:nvSpPr>
          <p:spPr>
            <a:xfrm>
              <a:off x="7734975" y="4845441"/>
              <a:ext cx="1272793" cy="37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Subscribe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35AF98C-0CC5-27E6-1426-C4C7BCAB097C}"/>
                </a:ext>
              </a:extLst>
            </p:cNvPr>
            <p:cNvSpPr txBox="1"/>
            <p:nvPr/>
          </p:nvSpPr>
          <p:spPr>
            <a:xfrm>
              <a:off x="1487942" y="2061697"/>
              <a:ext cx="1845797" cy="37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MQTT Publisher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4ECB171-AE74-C582-A0C7-507D777FAA1F}"/>
                </a:ext>
              </a:extLst>
            </p:cNvPr>
            <p:cNvSpPr txBox="1"/>
            <p:nvPr/>
          </p:nvSpPr>
          <p:spPr>
            <a:xfrm>
              <a:off x="9108835" y="261697"/>
              <a:ext cx="2003052" cy="378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MQTT Subscriber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9F1D85A-FAE6-EA5A-1D75-5DBB339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9010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0F64-3FDC-09F0-7DBE-ADDD5F3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Background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653-A38C-734E-A8C1-3D50A345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0" y="2981738"/>
            <a:ext cx="11804374" cy="387626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Number of IoT sensors explodes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Simple device-cloud configuration is not feasible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Device-edge-cloud configuration is required</a:t>
            </a:r>
            <a:endParaRPr lang="en-US" b="1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Problem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It is not easy to setup testbed for such an environment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 100+ - 1000+ sensors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system was proposed as Grid5000, it is difficult to maintain.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Simulators are mainly for network evaluation, not for software components.</a:t>
            </a:r>
          </a:p>
          <a:p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0B4C1-64B1-61BC-611E-1B91C5CD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191467"/>
            <a:ext cx="4909930" cy="27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5E87-A18D-EB29-9596-5C2ECC5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Goal and contribution</a:t>
            </a: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5841-7C30-E062-BF0A-106C22D5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Goal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Proposes a method that leverages the public container service.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Amazon EKS: managed Kubernetes service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Full control of the setting up the environment from a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jupyter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notebook.</a:t>
            </a: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Contribution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Demonstrate the feasibility of the proposed method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0167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7956C-446F-A096-1D98-EDF2CBF3B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3EB58D-3C3E-5EC3-02E4-42B9F45C472F}"/>
              </a:ext>
            </a:extLst>
          </p:cNvPr>
          <p:cNvGrpSpPr/>
          <p:nvPr/>
        </p:nvGrpSpPr>
        <p:grpSpPr>
          <a:xfrm>
            <a:off x="4184374" y="2877757"/>
            <a:ext cx="7826812" cy="3209076"/>
            <a:chOff x="666182" y="1435261"/>
            <a:chExt cx="11345004" cy="4651572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F8BCCAEA-D011-32DD-DD86-3B4A34E4AB30}"/>
                </a:ext>
              </a:extLst>
            </p:cNvPr>
            <p:cNvSpPr/>
            <p:nvPr/>
          </p:nvSpPr>
          <p:spPr>
            <a:xfrm>
              <a:off x="1844298" y="1435261"/>
              <a:ext cx="10166888" cy="46515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tx1"/>
                  </a:solidFill>
                </a:rPr>
                <a:t>Kubernetes Cluster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749341B-7C9C-CA65-E3B3-5E565540374D}"/>
                </a:ext>
              </a:extLst>
            </p:cNvPr>
            <p:cNvSpPr/>
            <p:nvPr/>
          </p:nvSpPr>
          <p:spPr>
            <a:xfrm>
              <a:off x="8779504" y="2048641"/>
              <a:ext cx="2963119" cy="38312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Node 2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F1F9F1F-64DF-DB93-38D1-B997C18E4131}"/>
                </a:ext>
              </a:extLst>
            </p:cNvPr>
            <p:cNvSpPr/>
            <p:nvPr/>
          </p:nvSpPr>
          <p:spPr>
            <a:xfrm>
              <a:off x="2176954" y="2048641"/>
              <a:ext cx="2963120" cy="383122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Control Plane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B3B989-C929-F1FB-99B2-3878196AAB1B}"/>
                </a:ext>
              </a:extLst>
            </p:cNvPr>
            <p:cNvSpPr/>
            <p:nvPr/>
          </p:nvSpPr>
          <p:spPr>
            <a:xfrm>
              <a:off x="9120957" y="2359786"/>
              <a:ext cx="2280213" cy="5092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kubelet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A2DBDB7-203D-FE80-B80D-4FE319F184FE}"/>
                </a:ext>
              </a:extLst>
            </p:cNvPr>
            <p:cNvSpPr/>
            <p:nvPr/>
          </p:nvSpPr>
          <p:spPr>
            <a:xfrm>
              <a:off x="2518407" y="2462284"/>
              <a:ext cx="2280213" cy="5092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API Server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266045A-F58A-151B-A054-767DA270A561}"/>
                </a:ext>
              </a:extLst>
            </p:cNvPr>
            <p:cNvSpPr/>
            <p:nvPr/>
          </p:nvSpPr>
          <p:spPr>
            <a:xfrm>
              <a:off x="9120956" y="3080310"/>
              <a:ext cx="2280213" cy="5092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kube-proxy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BCDDAF0-27B8-FC89-98A2-B5747AF0A65E}"/>
                </a:ext>
              </a:extLst>
            </p:cNvPr>
            <p:cNvSpPr/>
            <p:nvPr/>
          </p:nvSpPr>
          <p:spPr>
            <a:xfrm>
              <a:off x="9120955" y="3795124"/>
              <a:ext cx="2280213" cy="153364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8" name="图片 17" descr="徽标&#10;&#10;描述已自动生成">
              <a:extLst>
                <a:ext uri="{FF2B5EF4-FFF2-40B4-BE49-F238E27FC236}">
                  <a16:creationId xmlns:a16="http://schemas.microsoft.com/office/drawing/2014/main" id="{75A35B81-1C80-B030-D1E4-8DDA5F027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44" y="4193508"/>
              <a:ext cx="540000" cy="540000"/>
            </a:xfrm>
            <a:prstGeom prst="rect">
              <a:avLst/>
            </a:prstGeom>
          </p:spPr>
        </p:pic>
        <p:pic>
          <p:nvPicPr>
            <p:cNvPr id="19" name="图片 18" descr="徽标&#10;&#10;描述已自动生成">
              <a:extLst>
                <a:ext uri="{FF2B5EF4-FFF2-40B4-BE49-F238E27FC236}">
                  <a16:creationId xmlns:a16="http://schemas.microsoft.com/office/drawing/2014/main" id="{E4790EA6-D5D6-280C-8275-D2B783091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4094" y="4206682"/>
              <a:ext cx="540000" cy="540000"/>
            </a:xfrm>
            <a:prstGeom prst="rect">
              <a:avLst/>
            </a:prstGeom>
          </p:spPr>
        </p:pic>
        <p:pic>
          <p:nvPicPr>
            <p:cNvPr id="20" name="图片 19" descr="徽标&#10;&#10;描述已自动生成">
              <a:extLst>
                <a:ext uri="{FF2B5EF4-FFF2-40B4-BE49-F238E27FC236}">
                  <a16:creationId xmlns:a16="http://schemas.microsoft.com/office/drawing/2014/main" id="{CE17B759-27A5-8357-648C-8860E0819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3828" y="4704800"/>
              <a:ext cx="540000" cy="5400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12CDE7-F6C4-DF57-59E6-4FBA501E90A9}"/>
                </a:ext>
              </a:extLst>
            </p:cNvPr>
            <p:cNvSpPr/>
            <p:nvPr/>
          </p:nvSpPr>
          <p:spPr>
            <a:xfrm>
              <a:off x="2518407" y="3227255"/>
              <a:ext cx="2280213" cy="5092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Controller Manager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EE0A918-5BB5-9EB3-48C6-6D9F546E0C1E}"/>
                </a:ext>
              </a:extLst>
            </p:cNvPr>
            <p:cNvSpPr/>
            <p:nvPr/>
          </p:nvSpPr>
          <p:spPr>
            <a:xfrm>
              <a:off x="2518407" y="3992226"/>
              <a:ext cx="2280213" cy="5092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Scheduler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C395E4-D3FB-FB4E-0B71-9F1B2F2BEA74}"/>
                </a:ext>
              </a:extLst>
            </p:cNvPr>
            <p:cNvSpPr/>
            <p:nvPr/>
          </p:nvSpPr>
          <p:spPr>
            <a:xfrm>
              <a:off x="2518407" y="4757197"/>
              <a:ext cx="2280213" cy="5092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etcd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圆角矩形 5">
              <a:extLst>
                <a:ext uri="{FF2B5EF4-FFF2-40B4-BE49-F238E27FC236}">
                  <a16:creationId xmlns:a16="http://schemas.microsoft.com/office/drawing/2014/main" id="{B994C22B-37E3-A2B5-B24A-22B295FC97A3}"/>
                </a:ext>
              </a:extLst>
            </p:cNvPr>
            <p:cNvSpPr/>
            <p:nvPr/>
          </p:nvSpPr>
          <p:spPr>
            <a:xfrm>
              <a:off x="5437148" y="2048641"/>
              <a:ext cx="2963119" cy="38312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Node 1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8">
              <a:extLst>
                <a:ext uri="{FF2B5EF4-FFF2-40B4-BE49-F238E27FC236}">
                  <a16:creationId xmlns:a16="http://schemas.microsoft.com/office/drawing/2014/main" id="{94F97D9D-A68B-7C60-8120-AAA1378984E5}"/>
                </a:ext>
              </a:extLst>
            </p:cNvPr>
            <p:cNvSpPr/>
            <p:nvPr/>
          </p:nvSpPr>
          <p:spPr>
            <a:xfrm>
              <a:off x="5778601" y="2359786"/>
              <a:ext cx="2280213" cy="5092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kubelet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11">
              <a:extLst>
                <a:ext uri="{FF2B5EF4-FFF2-40B4-BE49-F238E27FC236}">
                  <a16:creationId xmlns:a16="http://schemas.microsoft.com/office/drawing/2014/main" id="{A7FEF3CF-0BB5-A559-BBB9-E8DFE6E13C5E}"/>
                </a:ext>
              </a:extLst>
            </p:cNvPr>
            <p:cNvSpPr/>
            <p:nvPr/>
          </p:nvSpPr>
          <p:spPr>
            <a:xfrm>
              <a:off x="5778600" y="3080310"/>
              <a:ext cx="2280213" cy="5092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kube-proxy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13">
              <a:extLst>
                <a:ext uri="{FF2B5EF4-FFF2-40B4-BE49-F238E27FC236}">
                  <a16:creationId xmlns:a16="http://schemas.microsoft.com/office/drawing/2014/main" id="{0080E9D4-E519-6756-E08F-8C9AC8FBA839}"/>
                </a:ext>
              </a:extLst>
            </p:cNvPr>
            <p:cNvSpPr/>
            <p:nvPr/>
          </p:nvSpPr>
          <p:spPr>
            <a:xfrm>
              <a:off x="5778599" y="3795124"/>
              <a:ext cx="2280213" cy="153364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26" name="图片 17" descr="徽标&#10;&#10;描述已自动生成">
              <a:extLst>
                <a:ext uri="{FF2B5EF4-FFF2-40B4-BE49-F238E27FC236}">
                  <a16:creationId xmlns:a16="http://schemas.microsoft.com/office/drawing/2014/main" id="{42CE078E-994C-4568-53B1-BDF055CBF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7688" y="4193508"/>
              <a:ext cx="540000" cy="540000"/>
            </a:xfrm>
            <a:prstGeom prst="rect">
              <a:avLst/>
            </a:prstGeom>
          </p:spPr>
        </p:pic>
        <p:pic>
          <p:nvPicPr>
            <p:cNvPr id="27" name="图片 18" descr="徽标&#10;&#10;描述已自动生成">
              <a:extLst>
                <a:ext uri="{FF2B5EF4-FFF2-40B4-BE49-F238E27FC236}">
                  <a16:creationId xmlns:a16="http://schemas.microsoft.com/office/drawing/2014/main" id="{59FDC94F-FC81-1FCF-FBB6-5E678EAD7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1738" y="4206682"/>
              <a:ext cx="540000" cy="540000"/>
            </a:xfrm>
            <a:prstGeom prst="rect">
              <a:avLst/>
            </a:prstGeom>
          </p:spPr>
        </p:pic>
        <p:pic>
          <p:nvPicPr>
            <p:cNvPr id="28" name="图片 19" descr="徽标&#10;&#10;描述已自动生成">
              <a:extLst>
                <a:ext uri="{FF2B5EF4-FFF2-40B4-BE49-F238E27FC236}">
                  <a16:creationId xmlns:a16="http://schemas.microsoft.com/office/drawing/2014/main" id="{86DCDE01-E169-3ED6-9FD1-ABF8C4532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1472" y="4704800"/>
              <a:ext cx="540000" cy="540000"/>
            </a:xfrm>
            <a:prstGeom prst="rect">
              <a:avLst/>
            </a:prstGeom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69732E1-9793-96B1-B9F1-4AB7B7757609}"/>
                </a:ext>
              </a:extLst>
            </p:cNvPr>
            <p:cNvSpPr/>
            <p:nvPr/>
          </p:nvSpPr>
          <p:spPr>
            <a:xfrm>
              <a:off x="666182" y="2458179"/>
              <a:ext cx="1007390" cy="5092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JP" sz="1400" dirty="0"/>
                <a:t>Client</a:t>
              </a:r>
              <a:br>
                <a:rPr lang="en-JP" sz="1400" dirty="0"/>
              </a:br>
              <a:r>
                <a:rPr lang="en-JP" sz="1400" dirty="0"/>
                <a:t>Tool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DADC10-1CDE-F187-C74F-83A686A56150}"/>
                </a:ext>
              </a:extLst>
            </p:cNvPr>
            <p:cNvCxnSpPr>
              <a:cxnSpLocks/>
              <a:stCxn id="30" idx="3"/>
              <a:endCxn id="10" idx="1"/>
            </p:cNvCxnSpPr>
            <p:nvPr/>
          </p:nvCxnSpPr>
          <p:spPr>
            <a:xfrm>
              <a:off x="1673572" y="2712822"/>
              <a:ext cx="844835" cy="4105"/>
            </a:xfrm>
            <a:prstGeom prst="straightConnector1">
              <a:avLst/>
            </a:prstGeom>
            <a:ln w="698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DE41399-2287-B630-E5C3-F8DC2AA3858B}"/>
                </a:ext>
              </a:extLst>
            </p:cNvPr>
            <p:cNvCxnSpPr>
              <a:cxnSpLocks/>
            </p:cNvCxnSpPr>
            <p:nvPr/>
          </p:nvCxnSpPr>
          <p:spPr>
            <a:xfrm>
              <a:off x="4798620" y="2614429"/>
              <a:ext cx="979979" cy="0"/>
            </a:xfrm>
            <a:prstGeom prst="straightConnector1">
              <a:avLst/>
            </a:prstGeom>
            <a:ln w="698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CDA43F6-EBD1-DDC5-3848-FE38101F7F1E}"/>
                </a:ext>
              </a:extLst>
            </p:cNvPr>
            <p:cNvSpPr/>
            <p:nvPr/>
          </p:nvSpPr>
          <p:spPr>
            <a:xfrm>
              <a:off x="4835471" y="1999281"/>
              <a:ext cx="4246536" cy="604434"/>
            </a:xfrm>
            <a:custGeom>
              <a:avLst/>
              <a:gdLst>
                <a:gd name="connsiteX0" fmla="*/ 0 w 4246536"/>
                <a:gd name="connsiteY0" fmla="*/ 604434 h 604434"/>
                <a:gd name="connsiteX1" fmla="*/ 1596326 w 4246536"/>
                <a:gd name="connsiteY1" fmla="*/ 0 h 604434"/>
                <a:gd name="connsiteX2" fmla="*/ 4246536 w 4246536"/>
                <a:gd name="connsiteY2" fmla="*/ 604434 h 60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536" h="604434">
                  <a:moveTo>
                    <a:pt x="0" y="604434"/>
                  </a:moveTo>
                  <a:cubicBezTo>
                    <a:pt x="444285" y="302217"/>
                    <a:pt x="888570" y="0"/>
                    <a:pt x="1596326" y="0"/>
                  </a:cubicBezTo>
                  <a:cubicBezTo>
                    <a:pt x="2304082" y="0"/>
                    <a:pt x="3275309" y="302217"/>
                    <a:pt x="4246536" y="604434"/>
                  </a:cubicBezTo>
                </a:path>
              </a:pathLst>
            </a:custGeom>
            <a:noFill/>
            <a:ln w="539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140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7B1B535-CDD8-EB30-626B-CB046FEE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 dirty="0"/>
              <a:t>Kubernetes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9596E-FE4F-4FD4-87D6-4AAE262DD698}"/>
              </a:ext>
            </a:extLst>
          </p:cNvPr>
          <p:cNvSpPr txBox="1"/>
          <p:nvPr/>
        </p:nvSpPr>
        <p:spPr>
          <a:xfrm>
            <a:off x="180814" y="1710597"/>
            <a:ext cx="46310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Menlo" panose="020B0609030804020204" pitchFamily="49" charset="0"/>
              </a:rPr>
              <a:t>Container 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Control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Worker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Each Node hosts multi-pods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Pod – 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Each Pod hosts multi-containers</a:t>
            </a:r>
          </a:p>
        </p:txBody>
      </p:sp>
    </p:spTree>
    <p:extLst>
      <p:ext uri="{BB962C8B-B14F-4D97-AF65-F5344CB8AC3E}">
        <p14:creationId xmlns:p14="http://schemas.microsoft.com/office/powerpoint/2010/main" val="35382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8511D2-76A7-71C9-EE4A-4B3E47EEB8E9}"/>
              </a:ext>
            </a:extLst>
          </p:cNvPr>
          <p:cNvGrpSpPr/>
          <p:nvPr/>
        </p:nvGrpSpPr>
        <p:grpSpPr>
          <a:xfrm>
            <a:off x="3461147" y="2914929"/>
            <a:ext cx="8550039" cy="3805963"/>
            <a:chOff x="148101" y="1307940"/>
            <a:chExt cx="11333981" cy="5045206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4A87940E-D507-BB14-AB46-EABCF50EB008}"/>
                </a:ext>
              </a:extLst>
            </p:cNvPr>
            <p:cNvSpPr/>
            <p:nvPr/>
          </p:nvSpPr>
          <p:spPr>
            <a:xfrm>
              <a:off x="925971" y="1307940"/>
              <a:ext cx="10556111" cy="504520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tx1"/>
                  </a:solidFill>
                </a:rPr>
                <a:t>AWS Cloud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8C9684-D8A5-9C1D-3F58-FCE0AF466189}"/>
                </a:ext>
              </a:extLst>
            </p:cNvPr>
            <p:cNvSpPr/>
            <p:nvPr/>
          </p:nvSpPr>
          <p:spPr>
            <a:xfrm>
              <a:off x="1192190" y="2025570"/>
              <a:ext cx="9999561" cy="39238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tx1"/>
                  </a:solidFill>
                </a:rPr>
                <a:t>VPC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7893965-2EBF-5535-5724-88B1DE2A08AD}"/>
                </a:ext>
              </a:extLst>
            </p:cNvPr>
            <p:cNvSpPr/>
            <p:nvPr/>
          </p:nvSpPr>
          <p:spPr>
            <a:xfrm>
              <a:off x="2777925" y="1527859"/>
              <a:ext cx="3449256" cy="4595149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tx1"/>
                  </a:solidFill>
                </a:rPr>
                <a:t>Availability zone 1 (region)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61E571-C2E7-C639-046F-02C6354E8458}"/>
                </a:ext>
              </a:extLst>
            </p:cNvPr>
            <p:cNvSpPr/>
            <p:nvPr/>
          </p:nvSpPr>
          <p:spPr>
            <a:xfrm>
              <a:off x="6856071" y="1527858"/>
              <a:ext cx="3449256" cy="4595149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tx1"/>
                  </a:solidFill>
                </a:rPr>
                <a:t>Availability zone 2 (region)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D9FBAB7A-53D1-F397-48D2-0DD74F86E4AC}"/>
                </a:ext>
              </a:extLst>
            </p:cNvPr>
            <p:cNvSpPr/>
            <p:nvPr/>
          </p:nvSpPr>
          <p:spPr>
            <a:xfrm>
              <a:off x="3009041" y="2472227"/>
              <a:ext cx="3072116" cy="32551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tx1"/>
                  </a:solidFill>
                </a:rPr>
                <a:t>Kubernetes Nodes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558E5BF3-E239-D264-C09D-6BE8791EC125}"/>
                </a:ext>
              </a:extLst>
            </p:cNvPr>
            <p:cNvSpPr/>
            <p:nvPr/>
          </p:nvSpPr>
          <p:spPr>
            <a:xfrm>
              <a:off x="3173578" y="3145747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09AC63-A07C-A23B-56F1-9BF1440A81E7}"/>
                </a:ext>
              </a:extLst>
            </p:cNvPr>
            <p:cNvSpPr/>
            <p:nvPr/>
          </p:nvSpPr>
          <p:spPr>
            <a:xfrm>
              <a:off x="1886673" y="2257063"/>
              <a:ext cx="8750461" cy="3576578"/>
            </a:xfrm>
            <a:prstGeom prst="rect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tx1"/>
                  </a:solidFill>
                </a:rPr>
                <a:t>Cluster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2" name="图片 11" descr="形状&#10;&#10;低可信度描述已自动生成">
              <a:extLst>
                <a:ext uri="{FF2B5EF4-FFF2-40B4-BE49-F238E27FC236}">
                  <a16:creationId xmlns:a16="http://schemas.microsoft.com/office/drawing/2014/main" id="{06D24852-0393-1727-BEFB-0BDBBCF03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101" y="3415821"/>
              <a:ext cx="720000" cy="720000"/>
            </a:xfrm>
            <a:prstGeom prst="rect">
              <a:avLst/>
            </a:prstGeom>
          </p:spPr>
        </p:pic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0B2077CB-5B32-DCA3-4609-FFBAA660D21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68101" y="3774753"/>
              <a:ext cx="869287" cy="1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4D0CE6C0-7935-6646-FEFC-B439789AE970}"/>
                </a:ext>
              </a:extLst>
            </p:cNvPr>
            <p:cNvSpPr/>
            <p:nvPr/>
          </p:nvSpPr>
          <p:spPr>
            <a:xfrm>
              <a:off x="3928416" y="3145747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23E99D65-36BB-7783-65B7-D68E80CBF17D}"/>
                </a:ext>
              </a:extLst>
            </p:cNvPr>
            <p:cNvSpPr/>
            <p:nvPr/>
          </p:nvSpPr>
          <p:spPr>
            <a:xfrm>
              <a:off x="4683254" y="3142534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E0C24B7D-559D-C042-404E-13FCC653E839}"/>
                </a:ext>
              </a:extLst>
            </p:cNvPr>
            <p:cNvSpPr/>
            <p:nvPr/>
          </p:nvSpPr>
          <p:spPr>
            <a:xfrm>
              <a:off x="3173578" y="3738733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C3F54FD-E555-0111-9241-370A307B6B9A}"/>
                </a:ext>
              </a:extLst>
            </p:cNvPr>
            <p:cNvSpPr/>
            <p:nvPr/>
          </p:nvSpPr>
          <p:spPr>
            <a:xfrm>
              <a:off x="3927666" y="3738733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DDFA6092-7254-0A9F-1DCD-7A8C8293B1D1}"/>
                </a:ext>
              </a:extLst>
            </p:cNvPr>
            <p:cNvSpPr/>
            <p:nvPr/>
          </p:nvSpPr>
          <p:spPr>
            <a:xfrm>
              <a:off x="4681754" y="3738732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8230C6A9-D1B2-E061-8082-8CA4FBF300E5}"/>
                </a:ext>
              </a:extLst>
            </p:cNvPr>
            <p:cNvSpPr/>
            <p:nvPr/>
          </p:nvSpPr>
          <p:spPr>
            <a:xfrm>
              <a:off x="3173578" y="4331871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E7913837-6893-DF59-9E30-2A63BD0BC2C8}"/>
                </a:ext>
              </a:extLst>
            </p:cNvPr>
            <p:cNvSpPr/>
            <p:nvPr/>
          </p:nvSpPr>
          <p:spPr>
            <a:xfrm>
              <a:off x="3927666" y="4334707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5E575A93-346B-7138-9F0A-56BCBF11B468}"/>
                </a:ext>
              </a:extLst>
            </p:cNvPr>
            <p:cNvSpPr/>
            <p:nvPr/>
          </p:nvSpPr>
          <p:spPr>
            <a:xfrm>
              <a:off x="4681754" y="4330138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B816261-C20B-F71F-CBA4-0E41D563D516}"/>
                </a:ext>
              </a:extLst>
            </p:cNvPr>
            <p:cNvSpPr txBox="1"/>
            <p:nvPr/>
          </p:nvSpPr>
          <p:spPr>
            <a:xfrm>
              <a:off x="5493634" y="3825432"/>
              <a:ext cx="476013" cy="40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…</a:t>
              </a:r>
              <a:endParaRPr kumimoji="1"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9D52738-A5A6-FA8F-E6E8-4F9B42B6AD2D}"/>
                </a:ext>
              </a:extLst>
            </p:cNvPr>
            <p:cNvSpPr txBox="1"/>
            <p:nvPr/>
          </p:nvSpPr>
          <p:spPr>
            <a:xfrm rot="5400000">
              <a:off x="4011632" y="4949399"/>
              <a:ext cx="476013" cy="40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…</a:t>
              </a:r>
              <a:endParaRPr kumimoji="1"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677881D8-2989-D459-9B62-77D068535E3F}"/>
                </a:ext>
              </a:extLst>
            </p:cNvPr>
            <p:cNvSpPr/>
            <p:nvPr/>
          </p:nvSpPr>
          <p:spPr>
            <a:xfrm>
              <a:off x="7039812" y="2472227"/>
              <a:ext cx="3072116" cy="325518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tx1"/>
                  </a:solidFill>
                </a:rPr>
                <a:t>Kubernetes Nodes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EF395F5B-F6B1-78E6-7DD0-6653B99F26E3}"/>
                </a:ext>
              </a:extLst>
            </p:cNvPr>
            <p:cNvSpPr/>
            <p:nvPr/>
          </p:nvSpPr>
          <p:spPr>
            <a:xfrm>
              <a:off x="7204349" y="3145747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9060AF9C-BA9D-6E0A-16E5-EEFC9BB7047D}"/>
                </a:ext>
              </a:extLst>
            </p:cNvPr>
            <p:cNvSpPr/>
            <p:nvPr/>
          </p:nvSpPr>
          <p:spPr>
            <a:xfrm>
              <a:off x="7959187" y="3145747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9D0436F5-696F-B69B-A85F-59C8AF01CBAC}"/>
                </a:ext>
              </a:extLst>
            </p:cNvPr>
            <p:cNvSpPr/>
            <p:nvPr/>
          </p:nvSpPr>
          <p:spPr>
            <a:xfrm>
              <a:off x="8714025" y="3142534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CECB2ECE-507F-F5C0-6C5E-FF21B282890C}"/>
                </a:ext>
              </a:extLst>
            </p:cNvPr>
            <p:cNvSpPr/>
            <p:nvPr/>
          </p:nvSpPr>
          <p:spPr>
            <a:xfrm>
              <a:off x="7204349" y="3738733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4BFEF6F1-82CC-61CE-7A1A-4F3029111C81}"/>
                </a:ext>
              </a:extLst>
            </p:cNvPr>
            <p:cNvSpPr/>
            <p:nvPr/>
          </p:nvSpPr>
          <p:spPr>
            <a:xfrm>
              <a:off x="7958437" y="3738733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55BCFF40-2FCF-4555-4D31-F2ACA39EF8C3}"/>
                </a:ext>
              </a:extLst>
            </p:cNvPr>
            <p:cNvSpPr/>
            <p:nvPr/>
          </p:nvSpPr>
          <p:spPr>
            <a:xfrm>
              <a:off x="8712525" y="3738732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1DF1B21A-2BE1-B11D-DA0B-45FC0B7EDEA0}"/>
                </a:ext>
              </a:extLst>
            </p:cNvPr>
            <p:cNvSpPr/>
            <p:nvPr/>
          </p:nvSpPr>
          <p:spPr>
            <a:xfrm>
              <a:off x="7204349" y="4331871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D13B0A46-61D7-62C9-2A3D-97CE84F8C384}"/>
                </a:ext>
              </a:extLst>
            </p:cNvPr>
            <p:cNvSpPr/>
            <p:nvPr/>
          </p:nvSpPr>
          <p:spPr>
            <a:xfrm>
              <a:off x="7958437" y="4334707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ABDC833C-135D-6E81-796E-D27658A2F656}"/>
                </a:ext>
              </a:extLst>
            </p:cNvPr>
            <p:cNvSpPr/>
            <p:nvPr/>
          </p:nvSpPr>
          <p:spPr>
            <a:xfrm>
              <a:off x="8712525" y="4330138"/>
              <a:ext cx="643946" cy="4974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Pod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0714E03-311A-9B3D-CE99-4A57C35EE7C8}"/>
                </a:ext>
              </a:extLst>
            </p:cNvPr>
            <p:cNvSpPr txBox="1"/>
            <p:nvPr/>
          </p:nvSpPr>
          <p:spPr>
            <a:xfrm>
              <a:off x="9524405" y="3825432"/>
              <a:ext cx="476013" cy="40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…</a:t>
              </a:r>
              <a:endParaRPr kumimoji="1"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3A1CF83-B71A-0A72-6EB6-A0B0ED369A5C}"/>
                </a:ext>
              </a:extLst>
            </p:cNvPr>
            <p:cNvSpPr txBox="1"/>
            <p:nvPr/>
          </p:nvSpPr>
          <p:spPr>
            <a:xfrm rot="5400000">
              <a:off x="8042403" y="4949399"/>
              <a:ext cx="476013" cy="40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…</a:t>
              </a:r>
              <a:endParaRPr kumimoji="1"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D579E6-8090-F5D4-29BB-182EB76F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 dirty="0"/>
              <a:t>Amazon</a:t>
            </a:r>
            <a:r>
              <a:rPr lang="ja-JP" altLang="en-US"/>
              <a:t> </a:t>
            </a:r>
            <a:r>
              <a:rPr lang="en-JP" dirty="0"/>
              <a:t>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B42EF-4CBE-250F-7876-CDAC73880FFB}"/>
              </a:ext>
            </a:extLst>
          </p:cNvPr>
          <p:cNvSpPr txBox="1"/>
          <p:nvPr/>
        </p:nvSpPr>
        <p:spPr>
          <a:xfrm>
            <a:off x="180813" y="1710597"/>
            <a:ext cx="5264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Menlo" panose="020B0609030804020204" pitchFamily="49" charset="0"/>
              </a:rPr>
              <a:t>Managed Kubernetes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00000"/>
                </a:solidFill>
                <a:latin typeface="Menlo" panose="020B0609030804020204" pitchFamily="49" charset="0"/>
              </a:rPr>
              <a:t>AWS manages control plane for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00000"/>
                </a:solidFill>
                <a:latin typeface="Menlo" panose="020B0609030804020204" pitchFamily="49" charset="0"/>
              </a:rPr>
              <a:t>Easy to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5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AA6-5D55-4D76-611A-407F44B4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Target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6A4D-FBBE-6F3C-119C-AF275E86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69" y="1527451"/>
            <a:ext cx="10515600" cy="4351338"/>
          </a:xfrm>
        </p:spPr>
        <p:txBody>
          <a:bodyPr/>
          <a:lstStyle/>
          <a:p>
            <a:r>
              <a:rPr lang="en-JP" dirty="0"/>
              <a:t>Goal: inspect the load of the relay server component.</a:t>
            </a:r>
          </a:p>
          <a:p>
            <a:r>
              <a:rPr lang="en-JP" dirty="0"/>
              <a:t>N relay servers, </a:t>
            </a:r>
          </a:p>
          <a:p>
            <a:pPr lvl="1"/>
            <a:r>
              <a:rPr lang="en-JP" dirty="0"/>
              <a:t>M sensors / relay server</a:t>
            </a:r>
          </a:p>
          <a:p>
            <a:pPr lvl="1"/>
            <a:r>
              <a:rPr lang="en-JP" dirty="0"/>
              <a:t>MxN sensors in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FC845-85D6-E9A9-8432-90D838DA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56" y="2357113"/>
            <a:ext cx="7772400" cy="44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1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F5F7-5BC1-0E89-B139-531B7138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3" y="-44633"/>
            <a:ext cx="10515600" cy="1325563"/>
          </a:xfrm>
        </p:spPr>
        <p:txBody>
          <a:bodyPr/>
          <a:lstStyle/>
          <a:p>
            <a:r>
              <a:rPr lang="en-JP" dirty="0"/>
              <a:t>Mapping onto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FF01-5371-6786-B4AD-F42F2D70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14" y="1449026"/>
            <a:ext cx="4665416" cy="5182745"/>
          </a:xfrm>
        </p:spPr>
        <p:txBody>
          <a:bodyPr/>
          <a:lstStyle/>
          <a:p>
            <a:r>
              <a:rPr lang="en-JP" dirty="0"/>
              <a:t>4 Container types</a:t>
            </a:r>
          </a:p>
          <a:p>
            <a:pPr lvl="1"/>
            <a:r>
              <a:rPr lang="en-JP" dirty="0"/>
              <a:t>Sensor</a:t>
            </a:r>
          </a:p>
          <a:p>
            <a:pPr lvl="1"/>
            <a:r>
              <a:rPr lang="en-JP" dirty="0"/>
              <a:t>Broker</a:t>
            </a:r>
          </a:p>
          <a:p>
            <a:pPr lvl="1"/>
            <a:r>
              <a:rPr lang="en-JP" dirty="0"/>
              <a:t>Relay</a:t>
            </a:r>
          </a:p>
          <a:p>
            <a:pPr lvl="1"/>
            <a:r>
              <a:rPr lang="en-JP" dirty="0"/>
              <a:t>Receiver</a:t>
            </a:r>
          </a:p>
          <a:p>
            <a:r>
              <a:rPr lang="en-JP" dirty="0"/>
              <a:t>Use N+1 Node</a:t>
            </a:r>
          </a:p>
          <a:p>
            <a:pPr lvl="1"/>
            <a:r>
              <a:rPr lang="en-JP" dirty="0"/>
              <a:t>1 Node as a cloud</a:t>
            </a:r>
          </a:p>
          <a:p>
            <a:pPr lvl="1"/>
            <a:r>
              <a:rPr lang="en-JP" dirty="0"/>
              <a:t>N Nodes as a Edge + sensors</a:t>
            </a:r>
          </a:p>
          <a:p>
            <a:endParaRPr lang="en-JP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3312C-BF4C-7870-5EEE-E571BFF7C4FB}"/>
              </a:ext>
            </a:extLst>
          </p:cNvPr>
          <p:cNvGrpSpPr/>
          <p:nvPr/>
        </p:nvGrpSpPr>
        <p:grpSpPr>
          <a:xfrm>
            <a:off x="5297557" y="1690688"/>
            <a:ext cx="6672470" cy="4941084"/>
            <a:chOff x="345441" y="582051"/>
            <a:chExt cx="11617957" cy="8603305"/>
          </a:xfrm>
        </p:grpSpPr>
        <p:sp>
          <p:nvSpPr>
            <p:cNvPr id="6" name="矩形 50">
              <a:extLst>
                <a:ext uri="{FF2B5EF4-FFF2-40B4-BE49-F238E27FC236}">
                  <a16:creationId xmlns:a16="http://schemas.microsoft.com/office/drawing/2014/main" id="{255CB2E7-4493-35F8-3B45-0893D94E36CB}"/>
                </a:ext>
              </a:extLst>
            </p:cNvPr>
            <p:cNvSpPr/>
            <p:nvPr/>
          </p:nvSpPr>
          <p:spPr>
            <a:xfrm>
              <a:off x="345441" y="624666"/>
              <a:ext cx="7359016" cy="254044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E4A8CFDA-2C3C-FCF9-0D7E-792AE361D64B}"/>
                </a:ext>
              </a:extLst>
            </p:cNvPr>
            <p:cNvSpPr txBox="1"/>
            <p:nvPr/>
          </p:nvSpPr>
          <p:spPr>
            <a:xfrm>
              <a:off x="6869793" y="582051"/>
              <a:ext cx="792408" cy="401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kumimoji="1" lang="zh-CN" altLang="en-US" sz="9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文本框 10">
              <a:extLst>
                <a:ext uri="{FF2B5EF4-FFF2-40B4-BE49-F238E27FC236}">
                  <a16:creationId xmlns:a16="http://schemas.microsoft.com/office/drawing/2014/main" id="{509D540C-0D8F-888A-75B2-9CA4D8652FFD}"/>
                </a:ext>
              </a:extLst>
            </p:cNvPr>
            <p:cNvSpPr txBox="1"/>
            <p:nvPr/>
          </p:nvSpPr>
          <p:spPr>
            <a:xfrm>
              <a:off x="3699066" y="6060536"/>
              <a:ext cx="602881" cy="489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……</a:t>
              </a:r>
              <a:endParaRPr kumimoji="1" lang="zh-CN" altLang="en-US" sz="10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线箭头连接符 18">
              <a:extLst>
                <a:ext uri="{FF2B5EF4-FFF2-40B4-BE49-F238E27FC236}">
                  <a16:creationId xmlns:a16="http://schemas.microsoft.com/office/drawing/2014/main" id="{E17EC7AC-CE11-983C-9DD4-D9846E6EAB21}"/>
                </a:ext>
              </a:extLst>
            </p:cNvPr>
            <p:cNvCxnSpPr>
              <a:cxnSpLocks/>
              <a:stCxn id="87" idx="3"/>
              <a:endCxn id="78" idx="1"/>
            </p:cNvCxnSpPr>
            <p:nvPr/>
          </p:nvCxnSpPr>
          <p:spPr>
            <a:xfrm>
              <a:off x="1585551" y="1345860"/>
              <a:ext cx="1803273" cy="42092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线箭头连接符 19">
              <a:extLst>
                <a:ext uri="{FF2B5EF4-FFF2-40B4-BE49-F238E27FC236}">
                  <a16:creationId xmlns:a16="http://schemas.microsoft.com/office/drawing/2014/main" id="{9F7798BF-5EE2-84F4-0EBE-D115BFBC28E7}"/>
                </a:ext>
              </a:extLst>
            </p:cNvPr>
            <p:cNvCxnSpPr>
              <a:cxnSpLocks/>
              <a:stCxn id="84" idx="3"/>
              <a:endCxn id="78" idx="1"/>
            </p:cNvCxnSpPr>
            <p:nvPr/>
          </p:nvCxnSpPr>
          <p:spPr>
            <a:xfrm flipV="1">
              <a:off x="1585551" y="1766782"/>
              <a:ext cx="1803273" cy="91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2">
              <a:extLst>
                <a:ext uri="{FF2B5EF4-FFF2-40B4-BE49-F238E27FC236}">
                  <a16:creationId xmlns:a16="http://schemas.microsoft.com/office/drawing/2014/main" id="{7063367F-CCD3-99B5-1BC3-9F03622C6F01}"/>
                </a:ext>
              </a:extLst>
            </p:cNvPr>
            <p:cNvSpPr/>
            <p:nvPr/>
          </p:nvSpPr>
          <p:spPr>
            <a:xfrm>
              <a:off x="8181658" y="2220685"/>
              <a:ext cx="3781740" cy="254044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cxnSp>
          <p:nvCxnSpPr>
            <p:cNvPr id="12" name="直线箭头连接符 104">
              <a:extLst>
                <a:ext uri="{FF2B5EF4-FFF2-40B4-BE49-F238E27FC236}">
                  <a16:creationId xmlns:a16="http://schemas.microsoft.com/office/drawing/2014/main" id="{3AC92C28-B17E-2C0F-9B20-D8866A5AD2EA}"/>
                </a:ext>
              </a:extLst>
            </p:cNvPr>
            <p:cNvCxnSpPr>
              <a:cxnSpLocks/>
            </p:cNvCxnSpPr>
            <p:nvPr/>
          </p:nvCxnSpPr>
          <p:spPr>
            <a:xfrm>
              <a:off x="9492355" y="3429000"/>
              <a:ext cx="1057093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44">
              <a:extLst>
                <a:ext uri="{FF2B5EF4-FFF2-40B4-BE49-F238E27FC236}">
                  <a16:creationId xmlns:a16="http://schemas.microsoft.com/office/drawing/2014/main" id="{E6960BB0-903D-3D0A-A904-832A74369A48}"/>
                </a:ext>
              </a:extLst>
            </p:cNvPr>
            <p:cNvCxnSpPr>
              <a:cxnSpLocks/>
            </p:cNvCxnSpPr>
            <p:nvPr/>
          </p:nvCxnSpPr>
          <p:spPr>
            <a:xfrm>
              <a:off x="6893901" y="1760803"/>
              <a:ext cx="1518454" cy="166819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47">
              <a:extLst>
                <a:ext uri="{FF2B5EF4-FFF2-40B4-BE49-F238E27FC236}">
                  <a16:creationId xmlns:a16="http://schemas.microsoft.com/office/drawing/2014/main" id="{9D182B24-0619-B7DD-8C5C-95EF85E4B53D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V="1">
              <a:off x="4468824" y="1760803"/>
              <a:ext cx="1345077" cy="597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79">
              <a:extLst>
                <a:ext uri="{FF2B5EF4-FFF2-40B4-BE49-F238E27FC236}">
                  <a16:creationId xmlns:a16="http://schemas.microsoft.com/office/drawing/2014/main" id="{5D9C5698-0DBF-6094-2559-F4B5087BC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4247" y="3429000"/>
              <a:ext cx="1588108" cy="101334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83">
              <a:extLst>
                <a:ext uri="{FF2B5EF4-FFF2-40B4-BE49-F238E27FC236}">
                  <a16:creationId xmlns:a16="http://schemas.microsoft.com/office/drawing/2014/main" id="{BB4734F8-A3B5-FADA-4779-5C763B624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090" y="3429000"/>
              <a:ext cx="1677265" cy="437828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3B1BDE44-5783-314C-4E4D-0198DDB4AF66}"/>
                </a:ext>
              </a:extLst>
            </p:cNvPr>
            <p:cNvSpPr txBox="1"/>
            <p:nvPr/>
          </p:nvSpPr>
          <p:spPr>
            <a:xfrm>
              <a:off x="11170990" y="2221427"/>
              <a:ext cx="792408" cy="401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kumimoji="1" lang="zh-CN" altLang="en-US" sz="9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E183637-8391-2743-8E9D-8E21140A32C8}"/>
                </a:ext>
              </a:extLst>
            </p:cNvPr>
            <p:cNvGrpSpPr/>
            <p:nvPr/>
          </p:nvGrpSpPr>
          <p:grpSpPr>
            <a:xfrm>
              <a:off x="497840" y="723653"/>
              <a:ext cx="1656079" cy="966490"/>
              <a:chOff x="497840" y="723653"/>
              <a:chExt cx="1656079" cy="966490"/>
            </a:xfrm>
          </p:grpSpPr>
          <p:pic>
            <p:nvPicPr>
              <p:cNvPr id="87" name="图片 4">
                <a:extLst>
                  <a:ext uri="{FF2B5EF4-FFF2-40B4-BE49-F238E27FC236}">
                    <a16:creationId xmlns:a16="http://schemas.microsoft.com/office/drawing/2014/main" id="{22337777-43D8-B5DE-5796-66C941BDF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88" name="矩形 50">
                <a:extLst>
                  <a:ext uri="{FF2B5EF4-FFF2-40B4-BE49-F238E27FC236}">
                    <a16:creationId xmlns:a16="http://schemas.microsoft.com/office/drawing/2014/main" id="{91EB10B7-C0DA-E064-C89D-16E8392C0079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89" name="文本框 5">
                <a:extLst>
                  <a:ext uri="{FF2B5EF4-FFF2-40B4-BE49-F238E27FC236}">
                    <a16:creationId xmlns:a16="http://schemas.microsoft.com/office/drawing/2014/main" id="{ED7C81CB-4210-EB26-B99A-36DA291E1CF1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Sensor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D72222-193C-74FA-B87B-2DB070020733}"/>
                </a:ext>
              </a:extLst>
            </p:cNvPr>
            <p:cNvGrpSpPr/>
            <p:nvPr/>
          </p:nvGrpSpPr>
          <p:grpSpPr>
            <a:xfrm>
              <a:off x="497840" y="2060859"/>
              <a:ext cx="1656079" cy="966490"/>
              <a:chOff x="497840" y="723653"/>
              <a:chExt cx="1656079" cy="966490"/>
            </a:xfrm>
          </p:grpSpPr>
          <p:pic>
            <p:nvPicPr>
              <p:cNvPr id="84" name="图片 4">
                <a:extLst>
                  <a:ext uri="{FF2B5EF4-FFF2-40B4-BE49-F238E27FC236}">
                    <a16:creationId xmlns:a16="http://schemas.microsoft.com/office/drawing/2014/main" id="{BFEB7803-A152-26AB-5AFD-F83FD2B7A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85" name="矩形 50">
                <a:extLst>
                  <a:ext uri="{FF2B5EF4-FFF2-40B4-BE49-F238E27FC236}">
                    <a16:creationId xmlns:a16="http://schemas.microsoft.com/office/drawing/2014/main" id="{4C78862E-4636-D306-CEAB-428BC7DE189B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86" name="文本框 5">
                <a:extLst>
                  <a:ext uri="{FF2B5EF4-FFF2-40B4-BE49-F238E27FC236}">
                    <a16:creationId xmlns:a16="http://schemas.microsoft.com/office/drawing/2014/main" id="{3080863A-C506-5025-3A66-6AAF3A3CBC96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Sensor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6CA0FF-9528-43C5-C348-B1EEBDB03722}"/>
                </a:ext>
              </a:extLst>
            </p:cNvPr>
            <p:cNvGrpSpPr/>
            <p:nvPr/>
          </p:nvGrpSpPr>
          <p:grpSpPr>
            <a:xfrm>
              <a:off x="5537138" y="1164831"/>
              <a:ext cx="1656079" cy="966490"/>
              <a:chOff x="497840" y="723653"/>
              <a:chExt cx="1656079" cy="966490"/>
            </a:xfrm>
          </p:grpSpPr>
          <p:pic>
            <p:nvPicPr>
              <p:cNvPr id="81" name="图片 4">
                <a:extLst>
                  <a:ext uri="{FF2B5EF4-FFF2-40B4-BE49-F238E27FC236}">
                    <a16:creationId xmlns:a16="http://schemas.microsoft.com/office/drawing/2014/main" id="{9DB5A364-5491-6577-6D8C-9920076C4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82" name="矩形 50">
                <a:extLst>
                  <a:ext uri="{FF2B5EF4-FFF2-40B4-BE49-F238E27FC236}">
                    <a16:creationId xmlns:a16="http://schemas.microsoft.com/office/drawing/2014/main" id="{76F290D1-E448-46FE-5E41-9FA59B106077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83" name="文本框 5">
                <a:extLst>
                  <a:ext uri="{FF2B5EF4-FFF2-40B4-BE49-F238E27FC236}">
                    <a16:creationId xmlns:a16="http://schemas.microsoft.com/office/drawing/2014/main" id="{0D9E9756-29B9-31F1-CF6C-ADA990DC3204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Relay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88739D-5CAF-1369-3F3C-33E8DFFC1BEB}"/>
                </a:ext>
              </a:extLst>
            </p:cNvPr>
            <p:cNvGrpSpPr/>
            <p:nvPr/>
          </p:nvGrpSpPr>
          <p:grpSpPr>
            <a:xfrm>
              <a:off x="3131407" y="925484"/>
              <a:ext cx="1656079" cy="1511003"/>
              <a:chOff x="3131407" y="925484"/>
              <a:chExt cx="1656079" cy="1511003"/>
            </a:xfrm>
          </p:grpSpPr>
          <p:pic>
            <p:nvPicPr>
              <p:cNvPr id="78" name="图片 2">
                <a:extLst>
                  <a:ext uri="{FF2B5EF4-FFF2-40B4-BE49-F238E27FC236}">
                    <a16:creationId xmlns:a16="http://schemas.microsoft.com/office/drawing/2014/main" id="{326AC4D8-59E5-FE96-435E-FF9CEC809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388824" y="122678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79" name="矩形 50">
                <a:extLst>
                  <a:ext uri="{FF2B5EF4-FFF2-40B4-BE49-F238E27FC236}">
                    <a16:creationId xmlns:a16="http://schemas.microsoft.com/office/drawing/2014/main" id="{2243DE2E-AFEC-0FC2-6DC2-0A395C4C8659}"/>
                  </a:ext>
                </a:extLst>
              </p:cNvPr>
              <p:cNvSpPr/>
              <p:nvPr/>
            </p:nvSpPr>
            <p:spPr>
              <a:xfrm>
                <a:off x="3131407" y="925484"/>
                <a:ext cx="1656079" cy="1511003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80" name="文本框 5">
                <a:extLst>
                  <a:ext uri="{FF2B5EF4-FFF2-40B4-BE49-F238E27FC236}">
                    <a16:creationId xmlns:a16="http://schemas.microsoft.com/office/drawing/2014/main" id="{86CFACDD-3BC0-774E-3075-11C0A9AACE49}"/>
                  </a:ext>
                </a:extLst>
              </p:cNvPr>
              <p:cNvSpPr txBox="1"/>
              <p:nvPr/>
            </p:nvSpPr>
            <p:spPr>
              <a:xfrm>
                <a:off x="3131407" y="933626"/>
                <a:ext cx="161115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Edge Broker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21BC5B-B2BB-01D7-DD43-07B66AFDE1C9}"/>
                </a:ext>
              </a:extLst>
            </p:cNvPr>
            <p:cNvGrpSpPr/>
            <p:nvPr/>
          </p:nvGrpSpPr>
          <p:grpSpPr>
            <a:xfrm>
              <a:off x="8255734" y="2731518"/>
              <a:ext cx="1656079" cy="1511003"/>
              <a:chOff x="3131407" y="925484"/>
              <a:chExt cx="1656079" cy="1511003"/>
            </a:xfrm>
          </p:grpSpPr>
          <p:pic>
            <p:nvPicPr>
              <p:cNvPr id="75" name="图片 2">
                <a:extLst>
                  <a:ext uri="{FF2B5EF4-FFF2-40B4-BE49-F238E27FC236}">
                    <a16:creationId xmlns:a16="http://schemas.microsoft.com/office/drawing/2014/main" id="{D473E040-EFFF-D0A0-2DD9-D080B27EC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388824" y="122678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76" name="矩形 50">
                <a:extLst>
                  <a:ext uri="{FF2B5EF4-FFF2-40B4-BE49-F238E27FC236}">
                    <a16:creationId xmlns:a16="http://schemas.microsoft.com/office/drawing/2014/main" id="{754767B6-E31F-C6B5-6C70-E04DAC1A1407}"/>
                  </a:ext>
                </a:extLst>
              </p:cNvPr>
              <p:cNvSpPr/>
              <p:nvPr/>
            </p:nvSpPr>
            <p:spPr>
              <a:xfrm>
                <a:off x="3131407" y="925484"/>
                <a:ext cx="1656079" cy="1511003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77" name="文本框 5">
                <a:extLst>
                  <a:ext uri="{FF2B5EF4-FFF2-40B4-BE49-F238E27FC236}">
                    <a16:creationId xmlns:a16="http://schemas.microsoft.com/office/drawing/2014/main" id="{63E78CD7-21D0-B2A9-C70B-E856C77ABFE5}"/>
                  </a:ext>
                </a:extLst>
              </p:cNvPr>
              <p:cNvSpPr txBox="1"/>
              <p:nvPr/>
            </p:nvSpPr>
            <p:spPr>
              <a:xfrm>
                <a:off x="3131407" y="933626"/>
                <a:ext cx="1611151" cy="37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Cloud Broker</a:t>
                </a:r>
                <a:endParaRPr kumimoji="1" lang="zh-CN" altLang="en-US" sz="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333AB9-820F-0390-AF37-992B17B23A85}"/>
                </a:ext>
              </a:extLst>
            </p:cNvPr>
            <p:cNvGrpSpPr/>
            <p:nvPr/>
          </p:nvGrpSpPr>
          <p:grpSpPr>
            <a:xfrm>
              <a:off x="10161510" y="2973935"/>
              <a:ext cx="1656079" cy="966490"/>
              <a:chOff x="497840" y="723653"/>
              <a:chExt cx="1656079" cy="966490"/>
            </a:xfrm>
          </p:grpSpPr>
          <p:pic>
            <p:nvPicPr>
              <p:cNvPr id="72" name="图片 4">
                <a:extLst>
                  <a:ext uri="{FF2B5EF4-FFF2-40B4-BE49-F238E27FC236}">
                    <a16:creationId xmlns:a16="http://schemas.microsoft.com/office/drawing/2014/main" id="{9423E2EF-C352-9735-B518-A03A00985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73" name="矩形 50">
                <a:extLst>
                  <a:ext uri="{FF2B5EF4-FFF2-40B4-BE49-F238E27FC236}">
                    <a16:creationId xmlns:a16="http://schemas.microsoft.com/office/drawing/2014/main" id="{D0D1C185-DAFC-1C1A-B62F-0F3BC144E6DB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74" name="文本框 5">
                <a:extLst>
                  <a:ext uri="{FF2B5EF4-FFF2-40B4-BE49-F238E27FC236}">
                    <a16:creationId xmlns:a16="http://schemas.microsoft.com/office/drawing/2014/main" id="{5FABE90E-C1C1-8C87-67E6-0D66D9F1DB69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Receiver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4" name="文本框 10">
              <a:extLst>
                <a:ext uri="{FF2B5EF4-FFF2-40B4-BE49-F238E27FC236}">
                  <a16:creationId xmlns:a16="http://schemas.microsoft.com/office/drawing/2014/main" id="{9B773756-7EAE-F766-371D-8141EC0AA04C}"/>
                </a:ext>
              </a:extLst>
            </p:cNvPr>
            <p:cNvSpPr txBox="1"/>
            <p:nvPr/>
          </p:nvSpPr>
          <p:spPr>
            <a:xfrm>
              <a:off x="1033406" y="1709531"/>
              <a:ext cx="602881" cy="489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……</a:t>
              </a:r>
              <a:endParaRPr kumimoji="1" lang="zh-CN" altLang="en-US" sz="10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E25551-17DE-D374-E0CE-3D6017E493F4}"/>
                </a:ext>
              </a:extLst>
            </p:cNvPr>
            <p:cNvSpPr txBox="1"/>
            <p:nvPr/>
          </p:nvSpPr>
          <p:spPr>
            <a:xfrm>
              <a:off x="1515378" y="1714429"/>
              <a:ext cx="564364" cy="45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50" i="1" dirty="0"/>
                <a:t>M</a:t>
              </a:r>
              <a:r>
                <a:rPr lang="ja-JP" altLang="en-US" sz="900"/>
                <a:t> </a:t>
              </a:r>
              <a:endParaRPr lang="en-JP" sz="900" dirty="0"/>
            </a:p>
          </p:txBody>
        </p:sp>
        <p:sp>
          <p:nvSpPr>
            <p:cNvPr id="26" name="矩形 50">
              <a:extLst>
                <a:ext uri="{FF2B5EF4-FFF2-40B4-BE49-F238E27FC236}">
                  <a16:creationId xmlns:a16="http://schemas.microsoft.com/office/drawing/2014/main" id="{125682FE-40BA-7F1B-B31D-85CD354D07FA}"/>
                </a:ext>
              </a:extLst>
            </p:cNvPr>
            <p:cNvSpPr/>
            <p:nvPr/>
          </p:nvSpPr>
          <p:spPr>
            <a:xfrm>
              <a:off x="345441" y="3346942"/>
              <a:ext cx="7359016" cy="254044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27" name="文本框 5">
              <a:extLst>
                <a:ext uri="{FF2B5EF4-FFF2-40B4-BE49-F238E27FC236}">
                  <a16:creationId xmlns:a16="http://schemas.microsoft.com/office/drawing/2014/main" id="{D3195AB3-FB68-01DE-5AC4-F52B8DBB4141}"/>
                </a:ext>
              </a:extLst>
            </p:cNvPr>
            <p:cNvSpPr txBox="1"/>
            <p:nvPr/>
          </p:nvSpPr>
          <p:spPr>
            <a:xfrm>
              <a:off x="6869793" y="3304327"/>
              <a:ext cx="792408" cy="401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kumimoji="1" lang="zh-CN" altLang="en-US" sz="9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直线箭头连接符 18">
              <a:extLst>
                <a:ext uri="{FF2B5EF4-FFF2-40B4-BE49-F238E27FC236}">
                  <a16:creationId xmlns:a16="http://schemas.microsoft.com/office/drawing/2014/main" id="{120BEA96-C09B-454D-081C-298729142A28}"/>
                </a:ext>
              </a:extLst>
            </p:cNvPr>
            <p:cNvCxnSpPr>
              <a:cxnSpLocks/>
              <a:stCxn id="69" idx="3"/>
              <a:endCxn id="60" idx="1"/>
            </p:cNvCxnSpPr>
            <p:nvPr/>
          </p:nvCxnSpPr>
          <p:spPr>
            <a:xfrm>
              <a:off x="1585551" y="4068136"/>
              <a:ext cx="1803273" cy="42092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箭头连接符 19">
              <a:extLst>
                <a:ext uri="{FF2B5EF4-FFF2-40B4-BE49-F238E27FC236}">
                  <a16:creationId xmlns:a16="http://schemas.microsoft.com/office/drawing/2014/main" id="{49C79664-EBB9-00F8-20D5-5467DAEC7DC2}"/>
                </a:ext>
              </a:extLst>
            </p:cNvPr>
            <p:cNvCxnSpPr>
              <a:cxnSpLocks/>
              <a:stCxn id="66" idx="3"/>
              <a:endCxn id="60" idx="1"/>
            </p:cNvCxnSpPr>
            <p:nvPr/>
          </p:nvCxnSpPr>
          <p:spPr>
            <a:xfrm flipV="1">
              <a:off x="1585551" y="4489058"/>
              <a:ext cx="1803273" cy="91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箭头连接符 47">
              <a:extLst>
                <a:ext uri="{FF2B5EF4-FFF2-40B4-BE49-F238E27FC236}">
                  <a16:creationId xmlns:a16="http://schemas.microsoft.com/office/drawing/2014/main" id="{FB8D59E6-D8C8-5BFA-E197-25568B0B49BA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4468824" y="4483079"/>
              <a:ext cx="1345077" cy="597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BA56FF-97E7-6C57-C65F-527AE8B2AC31}"/>
                </a:ext>
              </a:extLst>
            </p:cNvPr>
            <p:cNvGrpSpPr/>
            <p:nvPr/>
          </p:nvGrpSpPr>
          <p:grpSpPr>
            <a:xfrm>
              <a:off x="497840" y="3445929"/>
              <a:ext cx="1656079" cy="966490"/>
              <a:chOff x="497840" y="723653"/>
              <a:chExt cx="1656079" cy="966490"/>
            </a:xfrm>
          </p:grpSpPr>
          <p:pic>
            <p:nvPicPr>
              <p:cNvPr id="69" name="图片 4">
                <a:extLst>
                  <a:ext uri="{FF2B5EF4-FFF2-40B4-BE49-F238E27FC236}">
                    <a16:creationId xmlns:a16="http://schemas.microsoft.com/office/drawing/2014/main" id="{D4B80525-B00F-71D0-17CA-7829506E5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70" name="矩形 50">
                <a:extLst>
                  <a:ext uri="{FF2B5EF4-FFF2-40B4-BE49-F238E27FC236}">
                    <a16:creationId xmlns:a16="http://schemas.microsoft.com/office/drawing/2014/main" id="{2B7CDF24-9844-A9C0-7256-2B91397580B1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71" name="文本框 5">
                <a:extLst>
                  <a:ext uri="{FF2B5EF4-FFF2-40B4-BE49-F238E27FC236}">
                    <a16:creationId xmlns:a16="http://schemas.microsoft.com/office/drawing/2014/main" id="{DFDFB68F-526B-58A2-45B9-77ABA1DF9A5E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Sensor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5F7D0B-1D9F-2A3B-AF87-3BEB3B7AAA5C}"/>
                </a:ext>
              </a:extLst>
            </p:cNvPr>
            <p:cNvGrpSpPr/>
            <p:nvPr/>
          </p:nvGrpSpPr>
          <p:grpSpPr>
            <a:xfrm>
              <a:off x="497840" y="4783135"/>
              <a:ext cx="1656079" cy="966490"/>
              <a:chOff x="497840" y="723653"/>
              <a:chExt cx="1656079" cy="966490"/>
            </a:xfrm>
          </p:grpSpPr>
          <p:pic>
            <p:nvPicPr>
              <p:cNvPr id="66" name="图片 4">
                <a:extLst>
                  <a:ext uri="{FF2B5EF4-FFF2-40B4-BE49-F238E27FC236}">
                    <a16:creationId xmlns:a16="http://schemas.microsoft.com/office/drawing/2014/main" id="{0C1EF504-C0C4-DF3A-4AB2-CEEE4C50D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67" name="矩形 50">
                <a:extLst>
                  <a:ext uri="{FF2B5EF4-FFF2-40B4-BE49-F238E27FC236}">
                    <a16:creationId xmlns:a16="http://schemas.microsoft.com/office/drawing/2014/main" id="{7320642D-EF9B-FF95-53F1-6149B49F315B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68" name="文本框 5">
                <a:extLst>
                  <a:ext uri="{FF2B5EF4-FFF2-40B4-BE49-F238E27FC236}">
                    <a16:creationId xmlns:a16="http://schemas.microsoft.com/office/drawing/2014/main" id="{E197CADA-AE8D-727E-4AC1-F11D6E805CE2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Sensor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214A8E7-7007-1C9B-8CE8-28F77914136A}"/>
                </a:ext>
              </a:extLst>
            </p:cNvPr>
            <p:cNvGrpSpPr/>
            <p:nvPr/>
          </p:nvGrpSpPr>
          <p:grpSpPr>
            <a:xfrm>
              <a:off x="5537138" y="3887107"/>
              <a:ext cx="1656079" cy="966490"/>
              <a:chOff x="497840" y="723653"/>
              <a:chExt cx="1656079" cy="966490"/>
            </a:xfrm>
          </p:grpSpPr>
          <p:pic>
            <p:nvPicPr>
              <p:cNvPr id="63" name="图片 4">
                <a:extLst>
                  <a:ext uri="{FF2B5EF4-FFF2-40B4-BE49-F238E27FC236}">
                    <a16:creationId xmlns:a16="http://schemas.microsoft.com/office/drawing/2014/main" id="{49DB2D81-812E-23EF-E9C7-870B9E3DE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64" name="矩形 50">
                <a:extLst>
                  <a:ext uri="{FF2B5EF4-FFF2-40B4-BE49-F238E27FC236}">
                    <a16:creationId xmlns:a16="http://schemas.microsoft.com/office/drawing/2014/main" id="{12DAA5E3-71B2-83B4-8AB4-D6322BD04FCA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65" name="文本框 5">
                <a:extLst>
                  <a:ext uri="{FF2B5EF4-FFF2-40B4-BE49-F238E27FC236}">
                    <a16:creationId xmlns:a16="http://schemas.microsoft.com/office/drawing/2014/main" id="{83757284-A038-C80C-4F4E-52CD9E919BE5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Relay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9ECB98A-C06F-EEB8-E46E-4862705977A0}"/>
                </a:ext>
              </a:extLst>
            </p:cNvPr>
            <p:cNvGrpSpPr/>
            <p:nvPr/>
          </p:nvGrpSpPr>
          <p:grpSpPr>
            <a:xfrm>
              <a:off x="3131407" y="3647760"/>
              <a:ext cx="1656079" cy="1511003"/>
              <a:chOff x="3131407" y="925484"/>
              <a:chExt cx="1656079" cy="1511003"/>
            </a:xfrm>
          </p:grpSpPr>
          <p:pic>
            <p:nvPicPr>
              <p:cNvPr id="60" name="图片 2">
                <a:extLst>
                  <a:ext uri="{FF2B5EF4-FFF2-40B4-BE49-F238E27FC236}">
                    <a16:creationId xmlns:a16="http://schemas.microsoft.com/office/drawing/2014/main" id="{6CA4E94A-42A1-F6E3-EF32-16CC72AAD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388824" y="122678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61" name="矩形 50">
                <a:extLst>
                  <a:ext uri="{FF2B5EF4-FFF2-40B4-BE49-F238E27FC236}">
                    <a16:creationId xmlns:a16="http://schemas.microsoft.com/office/drawing/2014/main" id="{91CB0C7D-40E9-3435-D8ED-75E88C10113C}"/>
                  </a:ext>
                </a:extLst>
              </p:cNvPr>
              <p:cNvSpPr/>
              <p:nvPr/>
            </p:nvSpPr>
            <p:spPr>
              <a:xfrm>
                <a:off x="3131407" y="925484"/>
                <a:ext cx="1656079" cy="1511003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62" name="文本框 5">
                <a:extLst>
                  <a:ext uri="{FF2B5EF4-FFF2-40B4-BE49-F238E27FC236}">
                    <a16:creationId xmlns:a16="http://schemas.microsoft.com/office/drawing/2014/main" id="{8A580850-9826-69FD-098A-C01D997C8999}"/>
                  </a:ext>
                </a:extLst>
              </p:cNvPr>
              <p:cNvSpPr txBox="1"/>
              <p:nvPr/>
            </p:nvSpPr>
            <p:spPr>
              <a:xfrm>
                <a:off x="3131407" y="933626"/>
                <a:ext cx="161115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Edge Broker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5" name="文本框 10">
              <a:extLst>
                <a:ext uri="{FF2B5EF4-FFF2-40B4-BE49-F238E27FC236}">
                  <a16:creationId xmlns:a16="http://schemas.microsoft.com/office/drawing/2014/main" id="{6533B81B-D128-57EC-90C8-A104F42C4715}"/>
                </a:ext>
              </a:extLst>
            </p:cNvPr>
            <p:cNvSpPr txBox="1"/>
            <p:nvPr/>
          </p:nvSpPr>
          <p:spPr>
            <a:xfrm>
              <a:off x="1033406" y="4431807"/>
              <a:ext cx="602881" cy="489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……</a:t>
              </a:r>
              <a:endParaRPr kumimoji="1" lang="zh-CN" altLang="en-US" sz="10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1DDB05-D39F-1489-259A-6111AC31AFAE}"/>
                </a:ext>
              </a:extLst>
            </p:cNvPr>
            <p:cNvSpPr txBox="1"/>
            <p:nvPr/>
          </p:nvSpPr>
          <p:spPr>
            <a:xfrm>
              <a:off x="1515378" y="4436707"/>
              <a:ext cx="564364" cy="45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50" i="1" dirty="0"/>
                <a:t>M</a:t>
              </a:r>
              <a:r>
                <a:rPr lang="ja-JP" altLang="en-US" sz="900"/>
                <a:t> </a:t>
              </a:r>
              <a:endParaRPr lang="en-JP" sz="900" dirty="0"/>
            </a:p>
          </p:txBody>
        </p:sp>
        <p:sp>
          <p:nvSpPr>
            <p:cNvPr id="37" name="矩形 50">
              <a:extLst>
                <a:ext uri="{FF2B5EF4-FFF2-40B4-BE49-F238E27FC236}">
                  <a16:creationId xmlns:a16="http://schemas.microsoft.com/office/drawing/2014/main" id="{F84EE6E0-A6F8-CD45-4323-B81A2DCF0DDF}"/>
                </a:ext>
              </a:extLst>
            </p:cNvPr>
            <p:cNvSpPr/>
            <p:nvPr/>
          </p:nvSpPr>
          <p:spPr>
            <a:xfrm>
              <a:off x="345441" y="6644911"/>
              <a:ext cx="7359016" cy="254044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38" name="文本框 5">
              <a:extLst>
                <a:ext uri="{FF2B5EF4-FFF2-40B4-BE49-F238E27FC236}">
                  <a16:creationId xmlns:a16="http://schemas.microsoft.com/office/drawing/2014/main" id="{C9B123A6-3937-55CE-8672-377967E3885E}"/>
                </a:ext>
              </a:extLst>
            </p:cNvPr>
            <p:cNvSpPr txBox="1"/>
            <p:nvPr/>
          </p:nvSpPr>
          <p:spPr>
            <a:xfrm>
              <a:off x="6869793" y="6602296"/>
              <a:ext cx="792408" cy="401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kumimoji="1" lang="zh-CN" altLang="en-US" sz="9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" name="直线箭头连接符 18">
              <a:extLst>
                <a:ext uri="{FF2B5EF4-FFF2-40B4-BE49-F238E27FC236}">
                  <a16:creationId xmlns:a16="http://schemas.microsoft.com/office/drawing/2014/main" id="{57E31311-287F-D780-1D00-407BBAC4CC20}"/>
                </a:ext>
              </a:extLst>
            </p:cNvPr>
            <p:cNvCxnSpPr>
              <a:cxnSpLocks/>
              <a:stCxn id="57" idx="3"/>
              <a:endCxn id="48" idx="1"/>
            </p:cNvCxnSpPr>
            <p:nvPr/>
          </p:nvCxnSpPr>
          <p:spPr>
            <a:xfrm>
              <a:off x="1585551" y="7366105"/>
              <a:ext cx="1803273" cy="42092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19">
              <a:extLst>
                <a:ext uri="{FF2B5EF4-FFF2-40B4-BE49-F238E27FC236}">
                  <a16:creationId xmlns:a16="http://schemas.microsoft.com/office/drawing/2014/main" id="{FFA050C3-AF19-AF23-19F4-52D7AD578CBA}"/>
                </a:ext>
              </a:extLst>
            </p:cNvPr>
            <p:cNvCxnSpPr>
              <a:cxnSpLocks/>
              <a:stCxn id="54" idx="3"/>
              <a:endCxn id="48" idx="1"/>
            </p:cNvCxnSpPr>
            <p:nvPr/>
          </p:nvCxnSpPr>
          <p:spPr>
            <a:xfrm flipV="1">
              <a:off x="1585551" y="7787027"/>
              <a:ext cx="1803273" cy="91628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线箭头连接符 47">
              <a:extLst>
                <a:ext uri="{FF2B5EF4-FFF2-40B4-BE49-F238E27FC236}">
                  <a16:creationId xmlns:a16="http://schemas.microsoft.com/office/drawing/2014/main" id="{A5698548-033D-20EA-5C17-18C47B6D1012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4468824" y="7781048"/>
              <a:ext cx="1345077" cy="597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2E2EB5A-CBFC-8DEF-5053-AB05735FB7DA}"/>
                </a:ext>
              </a:extLst>
            </p:cNvPr>
            <p:cNvGrpSpPr/>
            <p:nvPr/>
          </p:nvGrpSpPr>
          <p:grpSpPr>
            <a:xfrm>
              <a:off x="497840" y="6743898"/>
              <a:ext cx="1656079" cy="966490"/>
              <a:chOff x="497840" y="723653"/>
              <a:chExt cx="1656079" cy="966490"/>
            </a:xfrm>
          </p:grpSpPr>
          <p:pic>
            <p:nvPicPr>
              <p:cNvPr id="57" name="图片 4">
                <a:extLst>
                  <a:ext uri="{FF2B5EF4-FFF2-40B4-BE49-F238E27FC236}">
                    <a16:creationId xmlns:a16="http://schemas.microsoft.com/office/drawing/2014/main" id="{FC5B8702-0880-6EEF-48AE-0AE8ADEE7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58" name="矩形 50">
                <a:extLst>
                  <a:ext uri="{FF2B5EF4-FFF2-40B4-BE49-F238E27FC236}">
                    <a16:creationId xmlns:a16="http://schemas.microsoft.com/office/drawing/2014/main" id="{2D66AD71-2AB9-D6A1-1785-5033E576AFE4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59" name="文本框 5">
                <a:extLst>
                  <a:ext uri="{FF2B5EF4-FFF2-40B4-BE49-F238E27FC236}">
                    <a16:creationId xmlns:a16="http://schemas.microsoft.com/office/drawing/2014/main" id="{169496A0-17F7-C103-46B0-DC7AE5429C4F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Sensor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C4227BF-425D-65AF-9FBA-5E143EC5123F}"/>
                </a:ext>
              </a:extLst>
            </p:cNvPr>
            <p:cNvGrpSpPr/>
            <p:nvPr/>
          </p:nvGrpSpPr>
          <p:grpSpPr>
            <a:xfrm>
              <a:off x="497840" y="8081104"/>
              <a:ext cx="1656079" cy="966490"/>
              <a:chOff x="497840" y="723653"/>
              <a:chExt cx="1656079" cy="966490"/>
            </a:xfrm>
          </p:grpSpPr>
          <p:pic>
            <p:nvPicPr>
              <p:cNvPr id="54" name="图片 4">
                <a:extLst>
                  <a:ext uri="{FF2B5EF4-FFF2-40B4-BE49-F238E27FC236}">
                    <a16:creationId xmlns:a16="http://schemas.microsoft.com/office/drawing/2014/main" id="{2213DA35-A45B-D619-66A4-A4C21A82E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55" name="矩形 50">
                <a:extLst>
                  <a:ext uri="{FF2B5EF4-FFF2-40B4-BE49-F238E27FC236}">
                    <a16:creationId xmlns:a16="http://schemas.microsoft.com/office/drawing/2014/main" id="{D2F7E1C0-DF79-8451-847B-2C55CCF6A272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56" name="文本框 5">
                <a:extLst>
                  <a:ext uri="{FF2B5EF4-FFF2-40B4-BE49-F238E27FC236}">
                    <a16:creationId xmlns:a16="http://schemas.microsoft.com/office/drawing/2014/main" id="{239BA47A-69E3-A5AE-B31E-2452DB4E2C23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Sensor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B517BEF-7267-CCE5-EFE6-3950748ED34A}"/>
                </a:ext>
              </a:extLst>
            </p:cNvPr>
            <p:cNvGrpSpPr/>
            <p:nvPr/>
          </p:nvGrpSpPr>
          <p:grpSpPr>
            <a:xfrm>
              <a:off x="5537138" y="7185076"/>
              <a:ext cx="1656079" cy="966490"/>
              <a:chOff x="497840" y="723653"/>
              <a:chExt cx="1656079" cy="966490"/>
            </a:xfrm>
          </p:grpSpPr>
          <p:pic>
            <p:nvPicPr>
              <p:cNvPr id="51" name="图片 4">
                <a:extLst>
                  <a:ext uri="{FF2B5EF4-FFF2-40B4-BE49-F238E27FC236}">
                    <a16:creationId xmlns:a16="http://schemas.microsoft.com/office/drawing/2014/main" id="{47183EA4-6D32-DB12-73F7-E2EC551E4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981119" y="1043644"/>
                <a:ext cx="604432" cy="604432"/>
              </a:xfrm>
              <a:prstGeom prst="rect">
                <a:avLst/>
              </a:prstGeom>
            </p:spPr>
          </p:pic>
          <p:sp>
            <p:nvSpPr>
              <p:cNvPr id="52" name="矩形 50">
                <a:extLst>
                  <a:ext uri="{FF2B5EF4-FFF2-40B4-BE49-F238E27FC236}">
                    <a16:creationId xmlns:a16="http://schemas.microsoft.com/office/drawing/2014/main" id="{D923325B-CEE0-A08D-997C-6D5BFC83C83C}"/>
                  </a:ext>
                </a:extLst>
              </p:cNvPr>
              <p:cNvSpPr/>
              <p:nvPr/>
            </p:nvSpPr>
            <p:spPr>
              <a:xfrm>
                <a:off x="497840" y="777067"/>
                <a:ext cx="1656079" cy="913076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53" name="文本框 5">
                <a:extLst>
                  <a:ext uri="{FF2B5EF4-FFF2-40B4-BE49-F238E27FC236}">
                    <a16:creationId xmlns:a16="http://schemas.microsoft.com/office/drawing/2014/main" id="{28D199EC-813B-9219-A896-2D675B7E8E64}"/>
                  </a:ext>
                </a:extLst>
              </p:cNvPr>
              <p:cNvSpPr txBox="1"/>
              <p:nvPr/>
            </p:nvSpPr>
            <p:spPr>
              <a:xfrm>
                <a:off x="507401" y="723653"/>
                <a:ext cx="155736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Relay</a:t>
                </a:r>
                <a:r>
                  <a:rPr kumimoji="1" lang="ja-JP" altLang="en-US" sz="900" b="1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Pod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3221A1-997F-706B-53BD-67A2D583C4EB}"/>
                </a:ext>
              </a:extLst>
            </p:cNvPr>
            <p:cNvGrpSpPr/>
            <p:nvPr/>
          </p:nvGrpSpPr>
          <p:grpSpPr>
            <a:xfrm>
              <a:off x="3131407" y="6945729"/>
              <a:ext cx="1656079" cy="1511003"/>
              <a:chOff x="3131407" y="925484"/>
              <a:chExt cx="1656079" cy="1511003"/>
            </a:xfrm>
          </p:grpSpPr>
          <p:pic>
            <p:nvPicPr>
              <p:cNvPr id="48" name="图片 2">
                <a:extLst>
                  <a:ext uri="{FF2B5EF4-FFF2-40B4-BE49-F238E27FC236}">
                    <a16:creationId xmlns:a16="http://schemas.microsoft.com/office/drawing/2014/main" id="{7EE126CB-7FD7-E3AC-96DE-44782A8FB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388824" y="122678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49" name="矩形 50">
                <a:extLst>
                  <a:ext uri="{FF2B5EF4-FFF2-40B4-BE49-F238E27FC236}">
                    <a16:creationId xmlns:a16="http://schemas.microsoft.com/office/drawing/2014/main" id="{B3C6F584-E33E-2155-5AE8-AA4D545FE2DD}"/>
                  </a:ext>
                </a:extLst>
              </p:cNvPr>
              <p:cNvSpPr/>
              <p:nvPr/>
            </p:nvSpPr>
            <p:spPr>
              <a:xfrm>
                <a:off x="3131407" y="925484"/>
                <a:ext cx="1656079" cy="1511003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50" name="文本框 5">
                <a:extLst>
                  <a:ext uri="{FF2B5EF4-FFF2-40B4-BE49-F238E27FC236}">
                    <a16:creationId xmlns:a16="http://schemas.microsoft.com/office/drawing/2014/main" id="{E0418FB9-2D83-6AD5-2095-A2DDFCC12BE9}"/>
                  </a:ext>
                </a:extLst>
              </p:cNvPr>
              <p:cNvSpPr txBox="1"/>
              <p:nvPr/>
            </p:nvSpPr>
            <p:spPr>
              <a:xfrm>
                <a:off x="3131407" y="933626"/>
                <a:ext cx="1611151" cy="4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Edge Broker</a:t>
                </a:r>
                <a:endParaRPr kumimoji="1" lang="zh-CN" altLang="en-US" sz="9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6" name="文本框 10">
              <a:extLst>
                <a:ext uri="{FF2B5EF4-FFF2-40B4-BE49-F238E27FC236}">
                  <a16:creationId xmlns:a16="http://schemas.microsoft.com/office/drawing/2014/main" id="{80C370F9-AB51-1B65-7EDD-B9C397F4569E}"/>
                </a:ext>
              </a:extLst>
            </p:cNvPr>
            <p:cNvSpPr txBox="1"/>
            <p:nvPr/>
          </p:nvSpPr>
          <p:spPr>
            <a:xfrm>
              <a:off x="1033406" y="7729777"/>
              <a:ext cx="602881" cy="489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……</a:t>
              </a:r>
              <a:endParaRPr kumimoji="1" lang="zh-CN" altLang="en-US" sz="10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938292-731D-8544-C480-CCB03FAE8E85}"/>
                </a:ext>
              </a:extLst>
            </p:cNvPr>
            <p:cNvSpPr txBox="1"/>
            <p:nvPr/>
          </p:nvSpPr>
          <p:spPr>
            <a:xfrm>
              <a:off x="1515378" y="7734675"/>
              <a:ext cx="564364" cy="45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050" i="1" dirty="0"/>
                <a:t>M</a:t>
              </a:r>
              <a:r>
                <a:rPr lang="ja-JP" altLang="en-US" sz="900"/>
                <a:t> </a:t>
              </a:r>
              <a:endParaRPr lang="en-JP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8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5DEA19-552F-A16D-F17A-4B7E546DB03D}"/>
              </a:ext>
            </a:extLst>
          </p:cNvPr>
          <p:cNvGrpSpPr/>
          <p:nvPr/>
        </p:nvGrpSpPr>
        <p:grpSpPr>
          <a:xfrm>
            <a:off x="3667539" y="1848820"/>
            <a:ext cx="8139265" cy="5009180"/>
            <a:chOff x="1521899" y="528320"/>
            <a:chExt cx="10284905" cy="632968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80528D3-0112-3522-481F-8BE3461BB048}"/>
                </a:ext>
              </a:extLst>
            </p:cNvPr>
            <p:cNvSpPr/>
            <p:nvPr/>
          </p:nvSpPr>
          <p:spPr>
            <a:xfrm>
              <a:off x="6178164" y="3007360"/>
              <a:ext cx="5628640" cy="3850640"/>
            </a:xfrm>
            <a:prstGeom prst="roundRect">
              <a:avLst>
                <a:gd name="adj" fmla="val 8751"/>
              </a:avLst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JP" dirty="0"/>
                <a:t>Amazon EKS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7F7B633-4A59-5CB8-0559-6D9F1223B699}"/>
                </a:ext>
              </a:extLst>
            </p:cNvPr>
            <p:cNvSpPr/>
            <p:nvPr/>
          </p:nvSpPr>
          <p:spPr>
            <a:xfrm>
              <a:off x="4207124" y="528320"/>
              <a:ext cx="2976880" cy="143256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/>
                <a:t>Docker Hub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2283EC-6B8D-AF7A-DACE-E4E93603F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884" y="3328183"/>
              <a:ext cx="4323080" cy="3209417"/>
            </a:xfrm>
            <a:prstGeom prst="rect">
              <a:avLst/>
            </a:prstGeom>
          </p:spPr>
        </p:pic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5EC5E08B-3122-B9CE-8729-DF7320EAC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9422" y="3888715"/>
              <a:ext cx="1564640" cy="1189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88DAE10-0641-4159-3AA7-0036F98AA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4809" y="934720"/>
              <a:ext cx="1007110" cy="100711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B832DF-9FD5-ABCF-A99A-B5A56270E775}"/>
                </a:ext>
              </a:extLst>
            </p:cNvPr>
            <p:cNvSpPr txBox="1"/>
            <p:nvPr/>
          </p:nvSpPr>
          <p:spPr>
            <a:xfrm>
              <a:off x="4673915" y="528320"/>
              <a:ext cx="1886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800" dirty="0"/>
                <a:t>Docker</a:t>
              </a:r>
              <a:r>
                <a:rPr lang="ja-JP" altLang="en-US" sz="2800"/>
                <a:t> </a:t>
              </a:r>
              <a:r>
                <a:rPr lang="en-US" altLang="ja-JP" sz="2800" dirty="0"/>
                <a:t>Hub</a:t>
              </a:r>
              <a:endParaRPr lang="en-JP" sz="2800" dirty="0"/>
            </a:p>
          </p:txBody>
        </p:sp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914B3F4C-12C5-EB68-4A3E-BFDC507C6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364" y="3794760"/>
              <a:ext cx="874597" cy="1377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A3B0CB57-7B79-8F3F-BADE-5E905A52E4BA}"/>
                </a:ext>
              </a:extLst>
            </p:cNvPr>
            <p:cNvSpPr/>
            <p:nvPr/>
          </p:nvSpPr>
          <p:spPr>
            <a:xfrm rot="1682089">
              <a:off x="4061673" y="1916457"/>
              <a:ext cx="589280" cy="181864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DBEF75DD-3828-FE79-39B5-848517D851A8}"/>
                </a:ext>
              </a:extLst>
            </p:cNvPr>
            <p:cNvSpPr/>
            <p:nvPr/>
          </p:nvSpPr>
          <p:spPr>
            <a:xfrm rot="5400000">
              <a:off x="4918742" y="3573980"/>
              <a:ext cx="589280" cy="181864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5DF868-2408-2C41-189A-2B5C2010559F}"/>
                </a:ext>
              </a:extLst>
            </p:cNvPr>
            <p:cNvCxnSpPr>
              <a:cxnSpLocks/>
            </p:cNvCxnSpPr>
            <p:nvPr/>
          </p:nvCxnSpPr>
          <p:spPr>
            <a:xfrm>
              <a:off x="6508364" y="2030093"/>
              <a:ext cx="187960" cy="958217"/>
            </a:xfrm>
            <a:prstGeom prst="straightConnector1">
              <a:avLst/>
            </a:prstGeom>
            <a:ln w="111125"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A7C597-BBB4-36BF-C50B-ABFD51EF49DE}"/>
                </a:ext>
              </a:extLst>
            </p:cNvPr>
            <p:cNvSpPr txBox="1"/>
            <p:nvPr/>
          </p:nvSpPr>
          <p:spPr>
            <a:xfrm>
              <a:off x="1521899" y="5077886"/>
              <a:ext cx="652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User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0C07D2-9854-540A-61E6-F405DA6AB226}"/>
                </a:ext>
              </a:extLst>
            </p:cNvPr>
            <p:cNvSpPr txBox="1"/>
            <p:nvPr/>
          </p:nvSpPr>
          <p:spPr>
            <a:xfrm>
              <a:off x="2967744" y="2361029"/>
              <a:ext cx="1104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Container</a:t>
              </a:r>
            </a:p>
            <a:p>
              <a:r>
                <a:rPr lang="en-JP" dirty="0"/>
                <a:t>Image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FDE8A0-FFF8-45DB-102B-2C6E768659D7}"/>
                </a:ext>
              </a:extLst>
            </p:cNvPr>
            <p:cNvSpPr txBox="1"/>
            <p:nvPr/>
          </p:nvSpPr>
          <p:spPr>
            <a:xfrm>
              <a:off x="4627337" y="4708553"/>
              <a:ext cx="968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Kubectrl</a:t>
              </a:r>
            </a:p>
          </p:txBody>
        </p:sp>
        <p:sp>
          <p:nvSpPr>
            <p:cNvPr id="19" name="Vertical Scroll 18">
              <a:extLst>
                <a:ext uri="{FF2B5EF4-FFF2-40B4-BE49-F238E27FC236}">
                  <a16:creationId xmlns:a16="http://schemas.microsoft.com/office/drawing/2014/main" id="{C6663F73-CB2C-9B85-BFC5-431FD2AD9048}"/>
                </a:ext>
              </a:extLst>
            </p:cNvPr>
            <p:cNvSpPr/>
            <p:nvPr/>
          </p:nvSpPr>
          <p:spPr>
            <a:xfrm>
              <a:off x="3066574" y="4994320"/>
              <a:ext cx="935923" cy="875595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912FB3-30D8-A9FF-0CAC-F3C6591E8777}"/>
                </a:ext>
              </a:extLst>
            </p:cNvPr>
            <p:cNvSpPr txBox="1"/>
            <p:nvPr/>
          </p:nvSpPr>
          <p:spPr>
            <a:xfrm>
              <a:off x="3243938" y="5138802"/>
              <a:ext cx="686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JP" dirty="0"/>
                <a:t>aml </a:t>
              </a:r>
            </a:p>
            <a:p>
              <a:r>
                <a:rPr lang="en-JP" dirty="0"/>
                <a:t>file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3B1947A-C193-877B-0F00-EF97B4D0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23" y="-44633"/>
            <a:ext cx="10515600" cy="1325563"/>
          </a:xfrm>
        </p:spPr>
        <p:txBody>
          <a:bodyPr/>
          <a:lstStyle/>
          <a:p>
            <a:r>
              <a:rPr lang="en-JP" dirty="0"/>
              <a:t>Proposed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E1350-5BAF-C044-2AD2-D9EB59AAC08E}"/>
              </a:ext>
            </a:extLst>
          </p:cNvPr>
          <p:cNvSpPr txBox="1"/>
          <p:nvPr/>
        </p:nvSpPr>
        <p:spPr>
          <a:xfrm>
            <a:off x="180814" y="1710597"/>
            <a:ext cx="4631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We prov</a:t>
            </a:r>
            <a:r>
              <a:rPr lang="en-US" b="1" dirty="0">
                <a:solidFill>
                  <a:srgbClr val="800000"/>
                </a:solidFill>
                <a:latin typeface="Menlo" panose="020B0609030804020204" pitchFamily="49" charset="0"/>
              </a:rPr>
              <a:t>ide </a:t>
            </a:r>
            <a:r>
              <a:rPr lang="en-US" b="1" dirty="0" err="1">
                <a:solidFill>
                  <a:srgbClr val="800000"/>
                </a:solidFill>
                <a:latin typeface="Menlo" panose="020B0609030804020204" pitchFamily="49" charset="0"/>
              </a:rPr>
              <a:t>Jupyter</a:t>
            </a:r>
            <a:r>
              <a:rPr lang="en-US" b="1" dirty="0">
                <a:solidFill>
                  <a:srgbClr val="800000"/>
                </a:solidFill>
                <a:latin typeface="Menlo" panose="020B0609030804020204" pitchFamily="49" charset="0"/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Users can control their environment with simple commands</a:t>
            </a:r>
          </a:p>
        </p:txBody>
      </p:sp>
    </p:spTree>
    <p:extLst>
      <p:ext uri="{BB962C8B-B14F-4D97-AF65-F5344CB8AC3E}">
        <p14:creationId xmlns:p14="http://schemas.microsoft.com/office/powerpoint/2010/main" val="226477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EE54-10D7-EEE1-770F-D944B81F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F82D-5F9C-0300-17E8-D094A6DD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We have not measured yet, sorry</a:t>
            </a:r>
          </a:p>
          <a:p>
            <a:endParaRPr lang="en-JP" dirty="0"/>
          </a:p>
          <a:p>
            <a:r>
              <a:rPr lang="en-US" dirty="0"/>
              <a:t>A</a:t>
            </a:r>
            <a:r>
              <a:rPr lang="en-JP" dirty="0"/>
              <a:t>pproximately, it takes 40sec to startup 10x10 sensors environment.</a:t>
            </a:r>
          </a:p>
          <a:p>
            <a:endParaRPr lang="en-JP" dirty="0"/>
          </a:p>
          <a:p>
            <a:r>
              <a:rPr lang="en-US" dirty="0"/>
              <a:t>M</a:t>
            </a:r>
            <a:r>
              <a:rPr lang="en-JP" dirty="0"/>
              <a:t>ore numbers are coming.</a:t>
            </a:r>
          </a:p>
        </p:txBody>
      </p:sp>
    </p:spTree>
    <p:extLst>
      <p:ext uri="{BB962C8B-B14F-4D97-AF65-F5344CB8AC3E}">
        <p14:creationId xmlns:p14="http://schemas.microsoft.com/office/powerpoint/2010/main" val="60780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418</Words>
  <Application>Microsoft Macintosh PowerPoint</Application>
  <PresentationFormat>Widescreen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Yu Gothic</vt:lpstr>
      <vt:lpstr>Aptos</vt:lpstr>
      <vt:lpstr>Aptos Display</vt:lpstr>
      <vt:lpstr>Arial</vt:lpstr>
      <vt:lpstr>Consolas</vt:lpstr>
      <vt:lpstr>Menlo</vt:lpstr>
      <vt:lpstr>Office Theme</vt:lpstr>
      <vt:lpstr>A Prototype Implementation of Computing Continuum Testbed using Public Cloud Container Service</vt:lpstr>
      <vt:lpstr>Background</vt:lpstr>
      <vt:lpstr>Goal and contribution </vt:lpstr>
      <vt:lpstr>Kubernetes</vt:lpstr>
      <vt:lpstr>Amazon EKS</vt:lpstr>
      <vt:lpstr>Target Environment</vt:lpstr>
      <vt:lpstr>Mapping onto Kubernetes</vt:lpstr>
      <vt:lpstr>Proposed System</vt:lpstr>
      <vt:lpstr>Evaluation</vt:lpstr>
      <vt:lpstr>Conclusion</vt:lpstr>
      <vt:lpstr>MQTT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Prototype Implementation of Computing Continuum Testbed using Public Cloud Container Service</dc:title>
  <dc:creator>中田秀基</dc:creator>
  <cp:lastModifiedBy>中田秀基</cp:lastModifiedBy>
  <cp:revision>14</cp:revision>
  <cp:lastPrinted>2024-02-14T07:09:53Z</cp:lastPrinted>
  <dcterms:created xsi:type="dcterms:W3CDTF">2024-02-14T05:37:05Z</dcterms:created>
  <dcterms:modified xsi:type="dcterms:W3CDTF">2024-03-01T01:41:01Z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2024-02-14T05:42:26Z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38b560fb-5875-4499-bdf1-ddda16598451</vt:lpwstr>
  </property>
  <property fmtid="{D5CDD505-2E9C-101B-9397-08002B2CF9AE}" pid="8" name="MSIP_Label_ef189ee4-8c06-4307-84f0-b0dc5d58d0ae_ContentBits">
    <vt:lpwstr>8</vt:lpwstr>
  </property>
</Properties>
</file>