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8288000" cy="10287000"/>
  <p:notesSz cx="6858000" cy="9144000"/>
  <p:embeddedFontLst>
    <p:embeddedFont>
      <p:font typeface="Canva Sans Bold" panose="020B0604020202020204" charset="0"/>
      <p:regular r:id="rId13"/>
    </p:embeddedFont>
    <p:embeddedFont>
      <p:font typeface="Bodoni MT" panose="02070603080606020203" pitchFamily="18" charset="0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</p:embeddedFont>
    <p:embeddedFont>
      <p:font typeface="Book Antiqua" panose="02040602050305030304" pitchFamily="18" charset="0"/>
      <p:regular r:id="rId19"/>
      <p:bold r:id="rId20"/>
      <p:italic r:id="rId21"/>
      <p:boldItalic r:id="rId22"/>
    </p:embeddedFont>
    <p:embeddedFont>
      <p:font typeface="Canva Sans" panose="020B0604020202020204" charset="0"/>
      <p:regular r:id="rId23"/>
    </p:embeddedFont>
    <p:embeddedFont>
      <p:font typeface="Poppins Bold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001E"/>
    <a:srgbClr val="EBF9FD"/>
    <a:srgbClr val="090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6" autoAdjust="0"/>
    <p:restoredTop sz="94622" autoAdjust="0"/>
  </p:normalViewPr>
  <p:slideViewPr>
    <p:cSldViewPr>
      <p:cViewPr>
        <p:scale>
          <a:sx n="33" d="100"/>
          <a:sy n="33" d="100"/>
        </p:scale>
        <p:origin x="968" y="624"/>
      </p:cViewPr>
      <p:guideLst>
        <p:guide orient="horz" pos="2160"/>
        <p:guide pos="6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28600" y="940314"/>
            <a:ext cx="5943600" cy="5910309"/>
            <a:chOff x="0" y="0"/>
            <a:chExt cx="6350025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t="-9370" b="-23963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>
            <a:off x="17425085" y="6850623"/>
            <a:ext cx="857821" cy="860368"/>
          </a:xfrm>
          <a:prstGeom prst="rect">
            <a:avLst/>
          </a:prstGeom>
          <a:solidFill>
            <a:srgbClr val="38B6FF"/>
          </a:solidFill>
        </p:spPr>
      </p:sp>
      <p:sp>
        <p:nvSpPr>
          <p:cNvPr id="5" name="AutoShape 5"/>
          <p:cNvSpPr/>
          <p:nvPr/>
        </p:nvSpPr>
        <p:spPr>
          <a:xfrm>
            <a:off x="16567264" y="7710991"/>
            <a:ext cx="857821" cy="860368"/>
          </a:xfrm>
          <a:prstGeom prst="rect">
            <a:avLst/>
          </a:prstGeom>
          <a:solidFill>
            <a:srgbClr val="5170FF"/>
          </a:solidFill>
        </p:spPr>
      </p:sp>
      <p:sp>
        <p:nvSpPr>
          <p:cNvPr id="6" name="AutoShape 6"/>
          <p:cNvSpPr/>
          <p:nvPr/>
        </p:nvSpPr>
        <p:spPr>
          <a:xfrm>
            <a:off x="15709444" y="8571359"/>
            <a:ext cx="857821" cy="860368"/>
          </a:xfrm>
          <a:prstGeom prst="rect">
            <a:avLst/>
          </a:prstGeom>
          <a:solidFill>
            <a:srgbClr val="1800AD"/>
          </a:solidFill>
        </p:spPr>
      </p:sp>
      <p:sp>
        <p:nvSpPr>
          <p:cNvPr id="7" name="AutoShape 7"/>
          <p:cNvSpPr/>
          <p:nvPr/>
        </p:nvSpPr>
        <p:spPr>
          <a:xfrm>
            <a:off x="14851623" y="9431727"/>
            <a:ext cx="857821" cy="860368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sp>
        <p:nvSpPr>
          <p:cNvPr id="8" name="AutoShape 8"/>
          <p:cNvSpPr/>
          <p:nvPr/>
        </p:nvSpPr>
        <p:spPr>
          <a:xfrm>
            <a:off x="16567264" y="9431727"/>
            <a:ext cx="857821" cy="860368"/>
          </a:xfrm>
          <a:prstGeom prst="rect">
            <a:avLst/>
          </a:prstGeom>
          <a:gradFill rotWithShape="1">
            <a:gsLst>
              <a:gs pos="0">
                <a:srgbClr val="8C52FF">
                  <a:alpha val="100000"/>
                </a:srgbClr>
              </a:gs>
              <a:gs pos="100000">
                <a:srgbClr val="5CE1E6">
                  <a:alpha val="100000"/>
                </a:srgbClr>
              </a:gs>
            </a:gsLst>
            <a:lin ang="0"/>
          </a:gradFill>
        </p:spPr>
      </p:sp>
      <p:sp>
        <p:nvSpPr>
          <p:cNvPr id="9" name="AutoShape 9"/>
          <p:cNvSpPr/>
          <p:nvPr/>
        </p:nvSpPr>
        <p:spPr>
          <a:xfrm>
            <a:off x="17425085" y="8571359"/>
            <a:ext cx="857821" cy="860368"/>
          </a:xfrm>
          <a:prstGeom prst="rect">
            <a:avLst/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grpSp>
        <p:nvGrpSpPr>
          <p:cNvPr id="10" name="Group 10"/>
          <p:cNvGrpSpPr/>
          <p:nvPr/>
        </p:nvGrpSpPr>
        <p:grpSpPr>
          <a:xfrm>
            <a:off x="1028700" y="7280807"/>
            <a:ext cx="5395643" cy="1366167"/>
            <a:chOff x="0" y="0"/>
            <a:chExt cx="7194191" cy="182155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7194191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Md. Sadiqul Huq Hemal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02830"/>
              <a:ext cx="7194191" cy="8187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Id: 242-45-805</a:t>
              </a:r>
            </a:p>
            <a:p>
              <a:pPr algn="l">
                <a:lnSpc>
                  <a:spcPts val="2470"/>
                </a:lnSpc>
              </a:pPr>
              <a:r>
                <a:rPr lang="en-US" sz="19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Batch: 43    Section : K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77200" y="1485900"/>
            <a:ext cx="4033044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 err="1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Wellcome</a:t>
            </a:r>
            <a:r>
              <a:rPr lang="en-US" sz="5999" b="1" dirty="0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29600" y="2781300"/>
            <a:ext cx="10190699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spc="-67" dirty="0">
                <a:solidFill>
                  <a:srgbClr val="F4F4F4"/>
                </a:solidFill>
                <a:latin typeface="Canva Sans"/>
                <a:ea typeface="Canva Sans"/>
                <a:cs typeface="Canva Sans"/>
                <a:sym typeface="Canva Sans"/>
              </a:rPr>
              <a:t>This project showcases core data structures in action through an efficient Warehouse Management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19252" y="3560833"/>
            <a:ext cx="3523234" cy="1873885"/>
            <a:chOff x="0" y="0"/>
            <a:chExt cx="812800" cy="432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32300"/>
            </a:xfrm>
            <a:custGeom>
              <a:avLst/>
              <a:gdLst/>
              <a:ahLst/>
              <a:cxnLst/>
              <a:rect l="l" t="t" r="r" b="b"/>
              <a:pathLst>
                <a:path w="812800" h="432300">
                  <a:moveTo>
                    <a:pt x="0" y="0"/>
                  </a:moveTo>
                  <a:lnTo>
                    <a:pt x="812800" y="0"/>
                  </a:lnTo>
                  <a:lnTo>
                    <a:pt x="812800" y="432300"/>
                  </a:lnTo>
                  <a:lnTo>
                    <a:pt x="0" y="43230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4989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Warehouse Management System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13596" y="3952615"/>
            <a:ext cx="1742542" cy="1090322"/>
            <a:chOff x="0" y="0"/>
            <a:chExt cx="851072" cy="5325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1072" cy="532522"/>
            </a:xfrm>
            <a:custGeom>
              <a:avLst/>
              <a:gdLst/>
              <a:ahLst/>
              <a:cxnLst/>
              <a:rect l="l" t="t" r="r" b="b"/>
              <a:pathLst>
                <a:path w="851072" h="532522">
                  <a:moveTo>
                    <a:pt x="0" y="0"/>
                  </a:moveTo>
                  <a:lnTo>
                    <a:pt x="851072" y="0"/>
                  </a:lnTo>
                  <a:lnTo>
                    <a:pt x="851072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51072" cy="5801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Current Strengths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220321" y="1692634"/>
            <a:ext cx="1935282" cy="1090322"/>
            <a:chOff x="0" y="0"/>
            <a:chExt cx="945208" cy="5325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5208" cy="532522"/>
            </a:xfrm>
            <a:custGeom>
              <a:avLst/>
              <a:gdLst/>
              <a:ahLst/>
              <a:cxnLst/>
              <a:rect l="l" t="t" r="r" b="b"/>
              <a:pathLst>
                <a:path w="945208" h="532522">
                  <a:moveTo>
                    <a:pt x="0" y="0"/>
                  </a:moveTo>
                  <a:lnTo>
                    <a:pt x="945208" y="0"/>
                  </a:lnTo>
                  <a:lnTo>
                    <a:pt x="945208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945208" cy="5801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System Achievements 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175008" y="6561504"/>
            <a:ext cx="1985329" cy="1090322"/>
            <a:chOff x="0" y="0"/>
            <a:chExt cx="969651" cy="5325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9651" cy="532522"/>
            </a:xfrm>
            <a:custGeom>
              <a:avLst/>
              <a:gdLst/>
              <a:ahLst/>
              <a:cxnLst/>
              <a:rect l="l" t="t" r="r" b="b"/>
              <a:pathLst>
                <a:path w="969651" h="532522">
                  <a:moveTo>
                    <a:pt x="0" y="0"/>
                  </a:moveTo>
                  <a:lnTo>
                    <a:pt x="969651" y="0"/>
                  </a:lnTo>
                  <a:lnTo>
                    <a:pt x="969651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69651" cy="5801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Planned Improvements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18727" y="3987045"/>
            <a:ext cx="1742542" cy="1090322"/>
            <a:chOff x="0" y="0"/>
            <a:chExt cx="851072" cy="53252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51072" cy="532522"/>
            </a:xfrm>
            <a:custGeom>
              <a:avLst/>
              <a:gdLst/>
              <a:ahLst/>
              <a:cxnLst/>
              <a:rect l="l" t="t" r="r" b="b"/>
              <a:pathLst>
                <a:path w="851072" h="532522">
                  <a:moveTo>
                    <a:pt x="0" y="0"/>
                  </a:moveTo>
                  <a:lnTo>
                    <a:pt x="851072" y="0"/>
                  </a:lnTo>
                  <a:lnTo>
                    <a:pt x="851072" y="532522"/>
                  </a:lnTo>
                  <a:lnTo>
                    <a:pt x="0" y="53252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51072" cy="5801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Future Vision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10942486" y="4497776"/>
            <a:ext cx="1176242" cy="34430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8" name="AutoShape 18"/>
          <p:cNvSpPr/>
          <p:nvPr/>
        </p:nvSpPr>
        <p:spPr>
          <a:xfrm flipH="1">
            <a:off x="6756137" y="4497776"/>
            <a:ext cx="663115" cy="0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AutoShape 19"/>
          <p:cNvSpPr/>
          <p:nvPr/>
        </p:nvSpPr>
        <p:spPr>
          <a:xfrm flipV="1">
            <a:off x="9180869" y="2782956"/>
            <a:ext cx="7094" cy="777877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0" name="AutoShape 20"/>
          <p:cNvSpPr/>
          <p:nvPr/>
        </p:nvSpPr>
        <p:spPr>
          <a:xfrm flipH="1">
            <a:off x="9167673" y="5434718"/>
            <a:ext cx="13196" cy="1126786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1" name="Group 21"/>
          <p:cNvGrpSpPr/>
          <p:nvPr/>
        </p:nvGrpSpPr>
        <p:grpSpPr>
          <a:xfrm>
            <a:off x="11491106" y="1162050"/>
            <a:ext cx="2458881" cy="1021461"/>
            <a:chOff x="0" y="0"/>
            <a:chExt cx="1200937" cy="498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00937" cy="498890"/>
            </a:xfrm>
            <a:custGeom>
              <a:avLst/>
              <a:gdLst/>
              <a:ahLst/>
              <a:cxnLst/>
              <a:rect l="l" t="t" r="r" b="b"/>
              <a:pathLst>
                <a:path w="1200937" h="498890">
                  <a:moveTo>
                    <a:pt x="0" y="0"/>
                  </a:moveTo>
                  <a:lnTo>
                    <a:pt x="1200937" y="0"/>
                  </a:lnTo>
                  <a:lnTo>
                    <a:pt x="1200937" y="498890"/>
                  </a:lnTo>
                  <a:lnTo>
                    <a:pt x="0" y="498890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00937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Reduces manual work by automation.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 flipV="1">
            <a:off x="10155604" y="1672780"/>
            <a:ext cx="1335502" cy="565015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5" name="Group 25"/>
          <p:cNvGrpSpPr/>
          <p:nvPr/>
        </p:nvGrpSpPr>
        <p:grpSpPr>
          <a:xfrm>
            <a:off x="11589011" y="2441709"/>
            <a:ext cx="2360976" cy="1021461"/>
            <a:chOff x="0" y="0"/>
            <a:chExt cx="1153120" cy="49889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53120" cy="498890"/>
            </a:xfrm>
            <a:custGeom>
              <a:avLst/>
              <a:gdLst/>
              <a:ahLst/>
              <a:cxnLst/>
              <a:rect l="l" t="t" r="r" b="b"/>
              <a:pathLst>
                <a:path w="1153120" h="498890">
                  <a:moveTo>
                    <a:pt x="0" y="0"/>
                  </a:moveTo>
                  <a:lnTo>
                    <a:pt x="1153120" y="0"/>
                  </a:lnTo>
                  <a:lnTo>
                    <a:pt x="1153120" y="498890"/>
                  </a:lnTo>
                  <a:lnTo>
                    <a:pt x="0" y="498890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153120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Successfully manage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>
            <a:off x="10155604" y="2237795"/>
            <a:ext cx="1433407" cy="714644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9" name="Group 29"/>
          <p:cNvGrpSpPr/>
          <p:nvPr/>
        </p:nvGrpSpPr>
        <p:grpSpPr>
          <a:xfrm>
            <a:off x="14800656" y="1727065"/>
            <a:ext cx="2272258" cy="1021461"/>
            <a:chOff x="0" y="0"/>
            <a:chExt cx="1109790" cy="49889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09790" cy="498890"/>
            </a:xfrm>
            <a:custGeom>
              <a:avLst/>
              <a:gdLst/>
              <a:ahLst/>
              <a:cxnLst/>
              <a:rect l="l" t="t" r="r" b="b"/>
              <a:pathLst>
                <a:path w="1109790" h="498890">
                  <a:moveTo>
                    <a:pt x="0" y="0"/>
                  </a:moveTo>
                  <a:lnTo>
                    <a:pt x="1109790" y="0"/>
                  </a:lnTo>
                  <a:lnTo>
                    <a:pt x="1109790" y="498890"/>
                  </a:lnTo>
                  <a:lnTo>
                    <a:pt x="0" y="49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1109790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Products in Warehouse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4800656" y="3224639"/>
            <a:ext cx="2272258" cy="1021461"/>
            <a:chOff x="0" y="0"/>
            <a:chExt cx="1109790" cy="49889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09790" cy="498890"/>
            </a:xfrm>
            <a:custGeom>
              <a:avLst/>
              <a:gdLst/>
              <a:ahLst/>
              <a:cxnLst/>
              <a:rect l="l" t="t" r="r" b="b"/>
              <a:pathLst>
                <a:path w="1109790" h="498890">
                  <a:moveTo>
                    <a:pt x="0" y="0"/>
                  </a:moveTo>
                  <a:lnTo>
                    <a:pt x="1109790" y="0"/>
                  </a:lnTo>
                  <a:lnTo>
                    <a:pt x="1109790" y="498890"/>
                  </a:lnTo>
                  <a:lnTo>
                    <a:pt x="0" y="49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1109790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Shipments and Orders</a:t>
              </a:r>
            </a:p>
          </p:txBody>
        </p:sp>
      </p:grpSp>
      <p:sp>
        <p:nvSpPr>
          <p:cNvPr id="35" name="AutoShape 35"/>
          <p:cNvSpPr/>
          <p:nvPr/>
        </p:nvSpPr>
        <p:spPr>
          <a:xfrm flipV="1">
            <a:off x="13949986" y="2237795"/>
            <a:ext cx="850670" cy="714644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6" name="AutoShape 36"/>
          <p:cNvSpPr/>
          <p:nvPr/>
        </p:nvSpPr>
        <p:spPr>
          <a:xfrm>
            <a:off x="13949986" y="2952440"/>
            <a:ext cx="850670" cy="782930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37" name="Group 37"/>
          <p:cNvGrpSpPr/>
          <p:nvPr/>
        </p:nvGrpSpPr>
        <p:grpSpPr>
          <a:xfrm>
            <a:off x="4483879" y="6158714"/>
            <a:ext cx="2272258" cy="1021461"/>
            <a:chOff x="0" y="0"/>
            <a:chExt cx="1109790" cy="49889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09790" cy="498890"/>
            </a:xfrm>
            <a:custGeom>
              <a:avLst/>
              <a:gdLst/>
              <a:ahLst/>
              <a:cxnLst/>
              <a:rect l="l" t="t" r="r" b="b"/>
              <a:pathLst>
                <a:path w="1109790" h="498890">
                  <a:moveTo>
                    <a:pt x="0" y="0"/>
                  </a:moveTo>
                  <a:lnTo>
                    <a:pt x="1109790" y="0"/>
                  </a:lnTo>
                  <a:lnTo>
                    <a:pt x="1109790" y="498890"/>
                  </a:lnTo>
                  <a:lnTo>
                    <a:pt x="0" y="498890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0" y="-47625"/>
              <a:ext cx="1109790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Auto Update Inventory</a:t>
              </a:r>
            </a:p>
          </p:txBody>
        </p:sp>
      </p:grpSp>
      <p:sp>
        <p:nvSpPr>
          <p:cNvPr id="40" name="AutoShape 40"/>
          <p:cNvSpPr/>
          <p:nvPr/>
        </p:nvSpPr>
        <p:spPr>
          <a:xfrm flipH="1" flipV="1">
            <a:off x="6756137" y="6669444"/>
            <a:ext cx="1418871" cy="437221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1" name="Group 41"/>
          <p:cNvGrpSpPr/>
          <p:nvPr/>
        </p:nvGrpSpPr>
        <p:grpSpPr>
          <a:xfrm>
            <a:off x="4483879" y="7471939"/>
            <a:ext cx="2272258" cy="905947"/>
            <a:chOff x="0" y="0"/>
            <a:chExt cx="1109790" cy="44247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109790" cy="442472"/>
            </a:xfrm>
            <a:custGeom>
              <a:avLst/>
              <a:gdLst/>
              <a:ahLst/>
              <a:cxnLst/>
              <a:rect l="l" t="t" r="r" b="b"/>
              <a:pathLst>
                <a:path w="1109790" h="442472">
                  <a:moveTo>
                    <a:pt x="0" y="0"/>
                  </a:moveTo>
                  <a:lnTo>
                    <a:pt x="1109790" y="0"/>
                  </a:lnTo>
                  <a:lnTo>
                    <a:pt x="1109790" y="442472"/>
                  </a:lnTo>
                  <a:lnTo>
                    <a:pt x="0" y="442472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1109790" cy="4900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UI enhancements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H="1">
            <a:off x="6756137" y="7106665"/>
            <a:ext cx="1418871" cy="818248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5" name="Group 45"/>
          <p:cNvGrpSpPr/>
          <p:nvPr/>
        </p:nvGrpSpPr>
        <p:grpSpPr>
          <a:xfrm>
            <a:off x="820359" y="2931154"/>
            <a:ext cx="2741268" cy="1021461"/>
            <a:chOff x="0" y="0"/>
            <a:chExt cx="1338858" cy="49889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338858" cy="498890"/>
            </a:xfrm>
            <a:custGeom>
              <a:avLst/>
              <a:gdLst/>
              <a:ahLst/>
              <a:cxnLst/>
              <a:rect l="l" t="t" r="r" b="b"/>
              <a:pathLst>
                <a:path w="1338858" h="498890">
                  <a:moveTo>
                    <a:pt x="0" y="0"/>
                  </a:moveTo>
                  <a:lnTo>
                    <a:pt x="1338858" y="0"/>
                  </a:lnTo>
                  <a:lnTo>
                    <a:pt x="1338858" y="498890"/>
                  </a:lnTo>
                  <a:lnTo>
                    <a:pt x="0" y="49889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47625"/>
              <a:ext cx="1338858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Organized data with clear tabular outputs.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851408" y="4049265"/>
            <a:ext cx="2718071" cy="1021461"/>
            <a:chOff x="0" y="0"/>
            <a:chExt cx="1327528" cy="49889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327528" cy="498890"/>
            </a:xfrm>
            <a:custGeom>
              <a:avLst/>
              <a:gdLst/>
              <a:ahLst/>
              <a:cxnLst/>
              <a:rect l="l" t="t" r="r" b="b"/>
              <a:pathLst>
                <a:path w="1327528" h="498890">
                  <a:moveTo>
                    <a:pt x="0" y="0"/>
                  </a:moveTo>
                  <a:lnTo>
                    <a:pt x="1327528" y="0"/>
                  </a:lnTo>
                  <a:lnTo>
                    <a:pt x="1327528" y="498890"/>
                  </a:lnTo>
                  <a:lnTo>
                    <a:pt x="0" y="49889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47625"/>
              <a:ext cx="1327528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 Fast access to key nformation. </a:t>
              </a:r>
            </a:p>
          </p:txBody>
        </p:sp>
      </p:grpSp>
      <p:sp>
        <p:nvSpPr>
          <p:cNvPr id="51" name="AutoShape 51"/>
          <p:cNvSpPr/>
          <p:nvPr/>
        </p:nvSpPr>
        <p:spPr>
          <a:xfrm flipH="1" flipV="1">
            <a:off x="3561627" y="3441884"/>
            <a:ext cx="1451969" cy="1055891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2" name="AutoShape 52"/>
          <p:cNvSpPr/>
          <p:nvPr/>
        </p:nvSpPr>
        <p:spPr>
          <a:xfrm flipH="1">
            <a:off x="3569479" y="4497776"/>
            <a:ext cx="1444117" cy="62220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53" name="Group 53"/>
          <p:cNvGrpSpPr/>
          <p:nvPr/>
        </p:nvGrpSpPr>
        <p:grpSpPr>
          <a:xfrm>
            <a:off x="11441601" y="7393444"/>
            <a:ext cx="5458964" cy="2489645"/>
            <a:chOff x="0" y="0"/>
            <a:chExt cx="4118321" cy="187822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4118321" cy="1878224"/>
            </a:xfrm>
            <a:custGeom>
              <a:avLst/>
              <a:gdLst/>
              <a:ahLst/>
              <a:cxnLst/>
              <a:rect l="l" t="t" r="r" b="b"/>
              <a:pathLst>
                <a:path w="4118321" h="1878224">
                  <a:moveTo>
                    <a:pt x="0" y="0"/>
                  </a:moveTo>
                  <a:lnTo>
                    <a:pt x="4118321" y="0"/>
                  </a:lnTo>
                  <a:lnTo>
                    <a:pt x="4118321" y="1878224"/>
                  </a:lnTo>
                  <a:lnTo>
                    <a:pt x="0" y="1878224"/>
                  </a:lnTo>
                  <a:close/>
                </a:path>
              </a:pathLst>
            </a:custGeom>
            <a:solidFill>
              <a:srgbClr val="F4F4F4"/>
            </a:solidFill>
            <a:ln cap="sq">
              <a:noFill/>
              <a:prstDash val="sysDot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0" y="-57150"/>
              <a:ext cx="4118321" cy="193537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520"/>
                </a:lnSpc>
              </a:pPr>
              <a:r>
                <a:rPr lang="en-US" sz="1800" b="1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The Warehouse Management System streamlines inventory, shipment, and order handling with speed and accuracy.</a:t>
              </a:r>
            </a:p>
            <a:p>
              <a:pPr algn="l">
                <a:lnSpc>
                  <a:spcPts val="2520"/>
                </a:lnSpc>
              </a:pPr>
              <a:r>
                <a:rPr lang="en-US" sz="1800" b="1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Its safety features and modular design ensure reliability, while planned upgrades will make it scalable for real-world use.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8031543" y="8352353"/>
            <a:ext cx="2272258" cy="1021461"/>
            <a:chOff x="0" y="0"/>
            <a:chExt cx="1109790" cy="49889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109790" cy="498890"/>
            </a:xfrm>
            <a:custGeom>
              <a:avLst/>
              <a:gdLst/>
              <a:ahLst/>
              <a:cxnLst/>
              <a:rect l="l" t="t" r="r" b="b"/>
              <a:pathLst>
                <a:path w="1109790" h="498890">
                  <a:moveTo>
                    <a:pt x="0" y="0"/>
                  </a:moveTo>
                  <a:lnTo>
                    <a:pt x="1109790" y="0"/>
                  </a:lnTo>
                  <a:lnTo>
                    <a:pt x="1109790" y="498890"/>
                  </a:lnTo>
                  <a:lnTo>
                    <a:pt x="0" y="498890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8" name="TextBox 58"/>
            <p:cNvSpPr txBox="1"/>
            <p:nvPr/>
          </p:nvSpPr>
          <p:spPr>
            <a:xfrm>
              <a:off x="0" y="-47625"/>
              <a:ext cx="1109790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Enhanced input checks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H="1">
            <a:off x="9167673" y="7659237"/>
            <a:ext cx="8075" cy="693116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60" name="Group 60"/>
          <p:cNvGrpSpPr/>
          <p:nvPr/>
        </p:nvGrpSpPr>
        <p:grpSpPr>
          <a:xfrm>
            <a:off x="851408" y="5193151"/>
            <a:ext cx="2718071" cy="1021461"/>
            <a:chOff x="0" y="0"/>
            <a:chExt cx="1327528" cy="49889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327528" cy="498890"/>
            </a:xfrm>
            <a:custGeom>
              <a:avLst/>
              <a:gdLst/>
              <a:ahLst/>
              <a:cxnLst/>
              <a:rect l="l" t="t" r="r" b="b"/>
              <a:pathLst>
                <a:path w="1327528" h="498890">
                  <a:moveTo>
                    <a:pt x="0" y="0"/>
                  </a:moveTo>
                  <a:lnTo>
                    <a:pt x="1327528" y="0"/>
                  </a:lnTo>
                  <a:lnTo>
                    <a:pt x="1327528" y="498890"/>
                  </a:lnTo>
                  <a:lnTo>
                    <a:pt x="0" y="49889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-47625"/>
              <a:ext cx="1327528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Undo safety for recent actions</a:t>
              </a:r>
            </a:p>
          </p:txBody>
        </p:sp>
      </p:grpSp>
      <p:sp>
        <p:nvSpPr>
          <p:cNvPr id="63" name="AutoShape 63"/>
          <p:cNvSpPr/>
          <p:nvPr/>
        </p:nvSpPr>
        <p:spPr>
          <a:xfrm flipH="1">
            <a:off x="3569479" y="4497776"/>
            <a:ext cx="1444117" cy="1206106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64" name="Group 64"/>
          <p:cNvGrpSpPr/>
          <p:nvPr/>
        </p:nvGrpSpPr>
        <p:grpSpPr>
          <a:xfrm>
            <a:off x="10729524" y="5895733"/>
            <a:ext cx="2272258" cy="895485"/>
            <a:chOff x="0" y="0"/>
            <a:chExt cx="1109790" cy="437362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109790" cy="437362"/>
            </a:xfrm>
            <a:custGeom>
              <a:avLst/>
              <a:gdLst/>
              <a:ahLst/>
              <a:cxnLst/>
              <a:rect l="l" t="t" r="r" b="b"/>
              <a:pathLst>
                <a:path w="1109790" h="437362">
                  <a:moveTo>
                    <a:pt x="0" y="0"/>
                  </a:moveTo>
                  <a:lnTo>
                    <a:pt x="1109790" y="0"/>
                  </a:lnTo>
                  <a:lnTo>
                    <a:pt x="1109790" y="437362"/>
                  </a:lnTo>
                  <a:lnTo>
                    <a:pt x="0" y="43736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-47625"/>
              <a:ext cx="1109790" cy="48498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Scalable System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3260495" y="5838679"/>
            <a:ext cx="2324404" cy="1021461"/>
            <a:chOff x="0" y="0"/>
            <a:chExt cx="1135258" cy="49889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135258" cy="498890"/>
            </a:xfrm>
            <a:custGeom>
              <a:avLst/>
              <a:gdLst/>
              <a:ahLst/>
              <a:cxnLst/>
              <a:rect l="l" t="t" r="r" b="b"/>
              <a:pathLst>
                <a:path w="1135258" h="498890">
                  <a:moveTo>
                    <a:pt x="0" y="0"/>
                  </a:moveTo>
                  <a:lnTo>
                    <a:pt x="1135258" y="0"/>
                  </a:lnTo>
                  <a:lnTo>
                    <a:pt x="1135258" y="498890"/>
                  </a:lnTo>
                  <a:lnTo>
                    <a:pt x="0" y="49889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47625"/>
              <a:ext cx="1135258" cy="5465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Reliable,Acurate and user-Friendly</a:t>
              </a:r>
            </a:p>
          </p:txBody>
        </p:sp>
      </p:grpSp>
      <p:sp>
        <p:nvSpPr>
          <p:cNvPr id="70" name="AutoShape 70"/>
          <p:cNvSpPr/>
          <p:nvPr/>
        </p:nvSpPr>
        <p:spPr>
          <a:xfrm flipH="1">
            <a:off x="11865653" y="5077367"/>
            <a:ext cx="1124345" cy="818366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1" name="AutoShape 71"/>
          <p:cNvSpPr/>
          <p:nvPr/>
        </p:nvSpPr>
        <p:spPr>
          <a:xfrm>
            <a:off x="13001783" y="5070727"/>
            <a:ext cx="1400018" cy="727496"/>
          </a:xfrm>
          <a:prstGeom prst="line">
            <a:avLst/>
          </a:prstGeom>
          <a:ln w="28575" cap="rnd">
            <a:solidFill>
              <a:srgbClr val="F4F4F4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2" name="TextBox 72"/>
          <p:cNvSpPr txBox="1"/>
          <p:nvPr/>
        </p:nvSpPr>
        <p:spPr>
          <a:xfrm>
            <a:off x="820359" y="641990"/>
            <a:ext cx="4879082" cy="120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5068" y="3401907"/>
            <a:ext cx="14259906" cy="3483186"/>
            <a:chOff x="0" y="0"/>
            <a:chExt cx="19013207" cy="4644248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19013207" cy="3336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Thank you all for your attention.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999723"/>
              <a:ext cx="19013207" cy="64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999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If there’s any question or clarification needed, I’m happy to answer.</a:t>
              </a:r>
            </a:p>
          </p:txBody>
        </p:sp>
      </p:grpSp>
      <p:sp>
        <p:nvSpPr>
          <p:cNvPr id="5" name="AutoShape 5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sp>
        <p:nvSpPr>
          <p:cNvPr id="6" name="AutoShape 6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gradFill rotWithShape="1">
            <a:gsLst>
              <a:gs pos="0">
                <a:srgbClr val="8C52FF">
                  <a:alpha val="100000"/>
                </a:srgbClr>
              </a:gs>
              <a:gs pos="100000">
                <a:srgbClr val="5CE1E6">
                  <a:alpha val="100000"/>
                </a:srgbClr>
              </a:gs>
            </a:gsLst>
            <a:lin ang="0"/>
          </a:gradFill>
        </p:spPr>
      </p:sp>
      <p:sp>
        <p:nvSpPr>
          <p:cNvPr id="7" name="AutoShape 7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5170FF"/>
          </a:solidFill>
        </p:spPr>
      </p:sp>
      <p:sp>
        <p:nvSpPr>
          <p:cNvPr id="8" name="AutoShape 8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5170FF"/>
          </a:solidFill>
        </p:spPr>
      </p:sp>
      <p:sp>
        <p:nvSpPr>
          <p:cNvPr id="9" name="AutoShape 9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gradFill rotWithShape="1">
            <a:gsLst>
              <a:gs pos="0">
                <a:srgbClr val="CDFFD8">
                  <a:alpha val="100000"/>
                </a:srgbClr>
              </a:gs>
              <a:gs pos="100000">
                <a:srgbClr val="94B9FF">
                  <a:alpha val="100000"/>
                </a:srgbClr>
              </a:gs>
            </a:gsLst>
            <a:lin ang="0"/>
          </a:gradFill>
        </p:spPr>
      </p:sp>
      <p:sp>
        <p:nvSpPr>
          <p:cNvPr id="10" name="AutoShape 10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gradFill rotWithShape="1">
            <a:gsLst>
              <a:gs pos="0">
                <a:srgbClr val="CDFFD8">
                  <a:alpha val="100000"/>
                </a:srgbClr>
              </a:gs>
              <a:gs pos="100000">
                <a:srgbClr val="94B9FF">
                  <a:alpha val="100000"/>
                </a:srgbClr>
              </a:gs>
            </a:gsLst>
            <a:lin ang="0"/>
          </a:gradFill>
        </p:spPr>
      </p:sp>
      <p:sp>
        <p:nvSpPr>
          <p:cNvPr id="11" name="AutoShape 11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12" name="AutoShape 12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13" name="AutoShape 13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sp>
        <p:nvSpPr>
          <p:cNvPr id="14" name="AutoShape 14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sp>
        <p:nvSpPr>
          <p:cNvPr id="15" name="AutoShape 15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gradFill rotWithShape="1">
            <a:gsLst>
              <a:gs pos="0">
                <a:srgbClr val="8C52FF">
                  <a:alpha val="100000"/>
                </a:srgbClr>
              </a:gs>
              <a:gs pos="100000">
                <a:srgbClr val="5CE1E6">
                  <a:alpha val="100000"/>
                </a:srgbClr>
              </a:gs>
            </a:gsLst>
            <a:lin ang="0"/>
          </a:gradFill>
        </p:spPr>
      </p:sp>
      <p:sp>
        <p:nvSpPr>
          <p:cNvPr id="16" name="AutoShape 16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sp>
        <p:nvSpPr>
          <p:cNvPr id="17" name="Freeform 17"/>
          <p:cNvSpPr/>
          <p:nvPr/>
        </p:nvSpPr>
        <p:spPr>
          <a:xfrm>
            <a:off x="7379384" y="1028700"/>
            <a:ext cx="554832" cy="565107"/>
          </a:xfrm>
          <a:custGeom>
            <a:avLst/>
            <a:gdLst/>
            <a:ahLst/>
            <a:cxnLst/>
            <a:rect l="l" t="t" r="r" b="b"/>
            <a:pathLst>
              <a:path w="554832" h="565107">
                <a:moveTo>
                  <a:pt x="0" y="0"/>
                </a:moveTo>
                <a:lnTo>
                  <a:pt x="554832" y="0"/>
                </a:lnTo>
                <a:lnTo>
                  <a:pt x="554832" y="565107"/>
                </a:lnTo>
                <a:lnTo>
                  <a:pt x="0" y="565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172038" y="1093781"/>
            <a:ext cx="2736578" cy="36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1"/>
              </a:lnSpc>
              <a:spcBef>
                <a:spcPct val="0"/>
              </a:spcBef>
            </a:pPr>
            <a:r>
              <a:rPr lang="en-US" sz="2001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Sadiqul Himel</a:t>
            </a:r>
          </a:p>
        </p:txBody>
      </p:sp>
    </p:spTree>
    <p:extLst>
      <p:ext uri="{BB962C8B-B14F-4D97-AF65-F5344CB8AC3E}">
        <p14:creationId xmlns:p14="http://schemas.microsoft.com/office/powerpoint/2010/main" val="3936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sp>
        <p:nvSpPr>
          <p:cNvPr id="3" name="AutoShape 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1800AD"/>
          </a:solidFill>
        </p:spPr>
      </p:sp>
      <p:sp>
        <p:nvSpPr>
          <p:cNvPr id="4" name="AutoShape 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5170FF"/>
          </a:solidFill>
        </p:spPr>
      </p:sp>
      <p:sp>
        <p:nvSpPr>
          <p:cNvPr id="5" name="AutoShape 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38B6FF"/>
          </a:solidFill>
        </p:spPr>
      </p:sp>
      <p:sp>
        <p:nvSpPr>
          <p:cNvPr id="6" name="AutoShape 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7" name="AutoShape 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grpSp>
        <p:nvGrpSpPr>
          <p:cNvPr id="8" name="Group 8"/>
          <p:cNvGrpSpPr/>
          <p:nvPr/>
        </p:nvGrpSpPr>
        <p:grpSpPr>
          <a:xfrm>
            <a:off x="1028700" y="2074774"/>
            <a:ext cx="11793071" cy="6364479"/>
            <a:chOff x="0" y="0"/>
            <a:chExt cx="15724095" cy="8485972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5724095" cy="670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243"/>
                </a:lnSpc>
              </a:pPr>
              <a:r>
                <a:rPr lang="en-US" sz="11036" b="1" spc="-22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Warehouse Management System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060397"/>
              <a:ext cx="15724095" cy="1425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600" b="1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Poppins"/>
                  <a:ea typeface="Poppins"/>
                  <a:cs typeface="Poppins"/>
                  <a:sym typeface="Poppins"/>
                </a:rPr>
                <a:t>C</a:t>
              </a:r>
              <a:r>
                <a:rPr lang="en-US" sz="3499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499" dirty="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Language Implementation with Multiple Data Structures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028700"/>
            <a:ext cx="3529232" cy="565107"/>
            <a:chOff x="0" y="0"/>
            <a:chExt cx="4705643" cy="75347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9776" cy="753476"/>
            </a:xfrm>
            <a:custGeom>
              <a:avLst/>
              <a:gdLst/>
              <a:ahLst/>
              <a:cxnLst/>
              <a:rect l="l" t="t" r="r" b="b"/>
              <a:pathLst>
                <a:path w="739776" h="753476">
                  <a:moveTo>
                    <a:pt x="0" y="0"/>
                  </a:moveTo>
                  <a:lnTo>
                    <a:pt x="739776" y="0"/>
                  </a:lnTo>
                  <a:lnTo>
                    <a:pt x="739776" y="753476"/>
                  </a:lnTo>
                  <a:lnTo>
                    <a:pt x="0" y="75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1056873" y="109000"/>
              <a:ext cx="3648770" cy="468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1"/>
                </a:lnSpc>
                <a:spcBef>
                  <a:spcPct val="0"/>
                </a:spcBef>
              </a:pPr>
              <a:r>
                <a:rPr lang="en-US" sz="2001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Sadiqul  Himel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508480" cy="10287000"/>
          </a:xfrm>
          <a:prstGeom prst="rect">
            <a:avLst/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sp>
        <p:nvSpPr>
          <p:cNvPr id="3" name="AutoShape 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sp>
        <p:nvSpPr>
          <p:cNvPr id="4" name="AutoShape 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38B6FF">
              <a:alpha val="64706"/>
            </a:srgbClr>
          </a:solidFill>
        </p:spPr>
      </p:sp>
      <p:sp>
        <p:nvSpPr>
          <p:cNvPr id="5" name="AutoShape 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A29ADA">
              <a:alpha val="40000"/>
            </a:srgbClr>
          </a:solidFill>
        </p:spPr>
      </p:sp>
      <p:sp>
        <p:nvSpPr>
          <p:cNvPr id="6" name="AutoShape 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gradFill rotWithShape="1">
            <a:gsLst>
              <a:gs pos="0">
                <a:srgbClr val="8C52FF">
                  <a:alpha val="19000"/>
                </a:srgbClr>
              </a:gs>
              <a:gs pos="100000">
                <a:srgbClr val="5CE1E6">
                  <a:alpha val="19000"/>
                </a:srgbClr>
              </a:gs>
            </a:gsLst>
            <a:lin ang="0"/>
          </a:gradFill>
        </p:spPr>
      </p:sp>
      <p:sp>
        <p:nvSpPr>
          <p:cNvPr id="7" name="AutoShape 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004AAD">
              <a:alpha val="64706"/>
            </a:srgbClr>
          </a:solidFill>
        </p:spPr>
      </p:sp>
      <p:sp>
        <p:nvSpPr>
          <p:cNvPr id="8" name="AutoShape 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1800AD"/>
          </a:solidFill>
        </p:spPr>
      </p:sp>
      <p:grpSp>
        <p:nvGrpSpPr>
          <p:cNvPr id="9" name="Group 9"/>
          <p:cNvGrpSpPr/>
          <p:nvPr/>
        </p:nvGrpSpPr>
        <p:grpSpPr>
          <a:xfrm>
            <a:off x="1236665" y="5542303"/>
            <a:ext cx="5419377" cy="2395423"/>
            <a:chOff x="0" y="0"/>
            <a:chExt cx="4088456" cy="18071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88456" cy="1807142"/>
            </a:xfrm>
            <a:custGeom>
              <a:avLst/>
              <a:gdLst/>
              <a:ahLst/>
              <a:cxnLst/>
              <a:rect l="l" t="t" r="r" b="b"/>
              <a:pathLst>
                <a:path w="4088456" h="1807142">
                  <a:moveTo>
                    <a:pt x="42857" y="0"/>
                  </a:moveTo>
                  <a:lnTo>
                    <a:pt x="4045599" y="0"/>
                  </a:lnTo>
                  <a:cubicBezTo>
                    <a:pt x="4069268" y="0"/>
                    <a:pt x="4088456" y="19188"/>
                    <a:pt x="4088456" y="42857"/>
                  </a:cubicBezTo>
                  <a:lnTo>
                    <a:pt x="4088456" y="1764285"/>
                  </a:lnTo>
                  <a:cubicBezTo>
                    <a:pt x="4088456" y="1787954"/>
                    <a:pt x="4069268" y="1807142"/>
                    <a:pt x="4045599" y="1807142"/>
                  </a:cubicBezTo>
                  <a:lnTo>
                    <a:pt x="42857" y="1807142"/>
                  </a:lnTo>
                  <a:cubicBezTo>
                    <a:pt x="19188" y="1807142"/>
                    <a:pt x="0" y="1787954"/>
                    <a:pt x="0" y="1764285"/>
                  </a:cubicBezTo>
                  <a:lnTo>
                    <a:pt x="0" y="42857"/>
                  </a:lnTo>
                  <a:cubicBezTo>
                    <a:pt x="0" y="19188"/>
                    <a:pt x="19188" y="0"/>
                    <a:pt x="428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cap="rnd">
              <a:noFill/>
              <a:prstDash val="sysDot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4088456" cy="186429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189570" y="2821306"/>
            <a:ext cx="706973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Simplify warehouse operations in a single interface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89570" y="4191635"/>
            <a:ext cx="706973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Manage inventory, shipments, and orders efficiently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4873" y="1199249"/>
            <a:ext cx="5895527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59"/>
              </a:lnSpc>
            </a:pPr>
            <a:r>
              <a:rPr lang="en-US" sz="7042" b="1" dirty="0" smtClean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endParaRPr lang="en-US" sz="7042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9859"/>
              </a:lnSpc>
            </a:pPr>
            <a:r>
              <a:rPr lang="en-US" sz="704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 Objective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89570" y="5347988"/>
            <a:ext cx="706973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Track changes with undo functionality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89570" y="6596505"/>
            <a:ext cx="7069730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Present clear, tabular data views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53575" y="5666768"/>
            <a:ext cx="4985557" cy="210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8"/>
              </a:lnSpc>
              <a:spcBef>
                <a:spcPct val="0"/>
              </a:spcBef>
            </a:pPr>
            <a:r>
              <a:rPr lang="en-US" sz="25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Developed in C language</a:t>
            </a:r>
          </a:p>
          <a:p>
            <a:pPr algn="l">
              <a:lnSpc>
                <a:spcPts val="3348"/>
              </a:lnSpc>
              <a:spcBef>
                <a:spcPct val="0"/>
              </a:spcBef>
            </a:pPr>
            <a:r>
              <a:rPr lang="en-US" sz="25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Handles products, shipments,and orders</a:t>
            </a:r>
          </a:p>
          <a:p>
            <a:pPr algn="l">
              <a:lnSpc>
                <a:spcPts val="3348"/>
              </a:lnSpc>
              <a:spcBef>
                <a:spcPct val="0"/>
              </a:spcBef>
            </a:pPr>
            <a:r>
              <a:rPr lang="en-US" sz="25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Includes undo history and dashboard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522138" y="7214454"/>
            <a:ext cx="765862" cy="768136"/>
          </a:xfrm>
          <a:prstGeom prst="rect">
            <a:avLst/>
          </a:prstGeom>
          <a:solidFill>
            <a:srgbClr val="1800AD"/>
          </a:solidFill>
        </p:spPr>
      </p:sp>
      <p:sp>
        <p:nvSpPr>
          <p:cNvPr id="3" name="AutoShape 3"/>
          <p:cNvSpPr/>
          <p:nvPr/>
        </p:nvSpPr>
        <p:spPr>
          <a:xfrm>
            <a:off x="16756276" y="7982591"/>
            <a:ext cx="765862" cy="768136"/>
          </a:xfrm>
          <a:prstGeom prst="rect">
            <a:avLst/>
          </a:prstGeom>
          <a:solidFill>
            <a:srgbClr val="26B7FF"/>
          </a:solidFill>
        </p:spPr>
      </p:sp>
      <p:sp>
        <p:nvSpPr>
          <p:cNvPr id="4" name="AutoShape 4"/>
          <p:cNvSpPr/>
          <p:nvPr/>
        </p:nvSpPr>
        <p:spPr>
          <a:xfrm>
            <a:off x="15990413" y="8750727"/>
            <a:ext cx="765862" cy="768136"/>
          </a:xfrm>
          <a:prstGeom prst="rect">
            <a:avLst/>
          </a:prstGeom>
          <a:gradFill rotWithShape="1">
            <a:gsLst>
              <a:gs pos="0">
                <a:srgbClr val="CDFFD8">
                  <a:alpha val="100000"/>
                </a:srgbClr>
              </a:gs>
              <a:gs pos="100000">
                <a:srgbClr val="94B9FF">
                  <a:alpha val="100000"/>
                </a:srgbClr>
              </a:gs>
            </a:gsLst>
            <a:lin ang="0"/>
          </a:gradFill>
        </p:spPr>
      </p:sp>
      <p:sp>
        <p:nvSpPr>
          <p:cNvPr id="5" name="AutoShape 5"/>
          <p:cNvSpPr/>
          <p:nvPr/>
        </p:nvSpPr>
        <p:spPr>
          <a:xfrm>
            <a:off x="15224551" y="9518864"/>
            <a:ext cx="765862" cy="768136"/>
          </a:xfrm>
          <a:prstGeom prst="rect">
            <a:avLst/>
          </a:prstGeom>
          <a:solidFill>
            <a:srgbClr val="5170FF"/>
          </a:solid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160340" y="1762489"/>
          <a:ext cx="15978866" cy="7756375"/>
        </p:xfrm>
        <a:graphic>
          <a:graphicData uri="http://schemas.openxmlformats.org/drawingml/2006/table">
            <a:tbl>
              <a:tblPr/>
              <a:tblGrid>
                <a:gridCol w="860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4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0275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 b="1">
                          <a:solidFill>
                            <a:srgbClr val="00BF63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Array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3533C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199"/>
                        </a:lnSpc>
                      </a:pPr>
                      <a:r>
                        <a:rPr lang="en-US" sz="2999">
                          <a:solidFill>
                            <a:srgbClr val="191919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Product inventory storage</a:t>
                      </a:r>
                    </a:p>
                    <a:p>
                      <a:pPr algn="l">
                        <a:lnSpc>
                          <a:spcPts val="2800"/>
                        </a:lnSpc>
                      </a:pPr>
                      <a:endParaRPr lang="en-US" sz="2999">
                        <a:solidFill>
                          <a:srgbClr val="191919"/>
                        </a:solidFill>
                        <a:latin typeface="Canva Sans"/>
                        <a:ea typeface="Canva Sans"/>
                        <a:cs typeface="Canva Sans"/>
                        <a:sym typeface="Canva Sans"/>
                      </a:endParaRPr>
                    </a:p>
                    <a:p>
                      <a:pPr algn="l">
                        <a:lnSpc>
                          <a:spcPts val="2800"/>
                        </a:lnSpc>
                      </a:pPr>
                      <a:endParaRPr lang="en-US" sz="2999">
                        <a:solidFill>
                          <a:srgbClr val="191919"/>
                        </a:solidFill>
                        <a:latin typeface="Canva Sans"/>
                        <a:ea typeface="Canva Sans"/>
                        <a:cs typeface="Canva Sans"/>
                        <a:sym typeface="Canva Sans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CDFFD8">
                            <a:alpha val="100000"/>
                          </a:srgbClr>
                        </a:gs>
                        <a:gs pos="100000">
                          <a:srgbClr val="94B9FF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7925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 b="1" dirty="0">
                          <a:solidFill>
                            <a:srgbClr val="00BF63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Linked List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3533C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191919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Shipment tracking</a:t>
                      </a:r>
                      <a:endParaRPr lang="en-US" sz="1100"/>
                    </a:p>
                    <a:p>
                      <a:pPr algn="l">
                        <a:lnSpc>
                          <a:spcPts val="419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CDFFD8">
                            <a:alpha val="100000"/>
                          </a:srgbClr>
                        </a:gs>
                        <a:gs pos="100000">
                          <a:srgbClr val="94B9FF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7925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 b="1" dirty="0">
                          <a:solidFill>
                            <a:srgbClr val="00BF63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Queue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3533C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00BF63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</a:t>
                      </a:r>
                      <a:r>
                        <a:rPr lang="en-US" sz="2999" dirty="0">
                          <a:solidFill>
                            <a:srgbClr val="191919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Order processing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CDFFD8">
                            <a:alpha val="100000"/>
                          </a:srgbClr>
                        </a:gs>
                        <a:gs pos="100000">
                          <a:srgbClr val="94B9FF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0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endParaRPr lang="en-US" sz="1100" dirty="0" smtClean="0"/>
                    </a:p>
                    <a:p>
                      <a:pPr algn="ctr">
                        <a:lnSpc>
                          <a:spcPts val="4619"/>
                        </a:lnSpc>
                      </a:pPr>
                      <a:r>
                        <a:rPr lang="en-US" sz="3299" b="1" dirty="0" smtClean="0">
                          <a:solidFill>
                            <a:srgbClr val="00BF63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Stack</a:t>
                      </a:r>
                      <a:r>
                        <a:rPr lang="en-US" sz="3299" dirty="0" smtClean="0">
                          <a:solidFill>
                            <a:srgbClr val="00BF63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</a:t>
                      </a:r>
                      <a:endParaRPr lang="en-US" sz="3299" dirty="0">
                        <a:solidFill>
                          <a:srgbClr val="00BF63"/>
                        </a:solidFill>
                        <a:latin typeface="Canva Sans"/>
                        <a:ea typeface="Canva Sans"/>
                        <a:cs typeface="Canva Sans"/>
                        <a:sym typeface="Canva Sans"/>
                      </a:endParaRPr>
                    </a:p>
                    <a:p>
                      <a:pPr algn="ctr">
                        <a:lnSpc>
                          <a:spcPts val="3079"/>
                        </a:lnSpc>
                      </a:pPr>
                      <a:endParaRPr lang="en-US" sz="3299" dirty="0">
                        <a:solidFill>
                          <a:srgbClr val="00BF63"/>
                        </a:solidFill>
                        <a:latin typeface="Canva Sans"/>
                        <a:ea typeface="Canva Sans"/>
                        <a:cs typeface="Canva Sans"/>
                        <a:sym typeface="Canva Sans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000000">
                            <a:alpha val="100000"/>
                          </a:srgbClr>
                        </a:gs>
                        <a:gs pos="100000">
                          <a:srgbClr val="3533CD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91919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Undo history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CDFFD8">
                            <a:alpha val="100000"/>
                          </a:srgbClr>
                        </a:gs>
                        <a:gs pos="100000">
                          <a:srgbClr val="94B9FF">
                            <a:alpha val="100000"/>
                          </a:srgbClr>
                        </a:gs>
                      </a:gsLst>
                      <a:lin ang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AutoShape 7"/>
          <p:cNvSpPr/>
          <p:nvPr/>
        </p:nvSpPr>
        <p:spPr>
          <a:xfrm>
            <a:off x="16756276" y="9518864"/>
            <a:ext cx="765862" cy="768136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sp>
        <p:nvSpPr>
          <p:cNvPr id="8" name="AutoShape 8"/>
          <p:cNvSpPr/>
          <p:nvPr/>
        </p:nvSpPr>
        <p:spPr>
          <a:xfrm>
            <a:off x="17522138" y="8750727"/>
            <a:ext cx="765862" cy="768136"/>
          </a:xfrm>
          <a:prstGeom prst="rect">
            <a:avLst/>
          </a:prstGeom>
          <a:gradFill rotWithShape="1">
            <a:gsLst>
              <a:gs pos="0">
                <a:srgbClr val="8C52FF">
                  <a:alpha val="100000"/>
                </a:srgbClr>
              </a:gs>
              <a:gs pos="100000">
                <a:srgbClr val="5CE1E6">
                  <a:alpha val="100000"/>
                </a:srgbClr>
              </a:gs>
            </a:gsLst>
            <a:lin ang="0"/>
          </a:gradFill>
        </p:spPr>
      </p:sp>
      <p:sp>
        <p:nvSpPr>
          <p:cNvPr id="9" name="TextBox 9"/>
          <p:cNvSpPr txBox="1"/>
          <p:nvPr/>
        </p:nvSpPr>
        <p:spPr>
          <a:xfrm>
            <a:off x="902833" y="571500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F4F4F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Data Structures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160340" y="7734300"/>
            <a:ext cx="85932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753600" y="7734300"/>
            <a:ext cx="7379833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508480" cy="10287000"/>
          </a:xfrm>
          <a:prstGeom prst="rect">
            <a:avLst/>
          </a:prstGeom>
          <a:gradFill rotWithShape="1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sp>
        <p:nvSpPr>
          <p:cNvPr id="3" name="AutoShape 3"/>
          <p:cNvSpPr/>
          <p:nvPr/>
        </p:nvSpPr>
        <p:spPr>
          <a:xfrm>
            <a:off x="3479336" y="2039881"/>
            <a:ext cx="774904" cy="777205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sp>
        <p:nvSpPr>
          <p:cNvPr id="4" name="AutoShape 4"/>
          <p:cNvSpPr/>
          <p:nvPr/>
        </p:nvSpPr>
        <p:spPr>
          <a:xfrm>
            <a:off x="2704433" y="2817086"/>
            <a:ext cx="774904" cy="777205"/>
          </a:xfrm>
          <a:prstGeom prst="rect">
            <a:avLst/>
          </a:prstGeom>
          <a:solidFill>
            <a:srgbClr val="38B6FF">
              <a:alpha val="64706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929529" y="3594290"/>
            <a:ext cx="774904" cy="777205"/>
          </a:xfrm>
          <a:prstGeom prst="rect">
            <a:avLst/>
          </a:prstGeom>
          <a:solidFill>
            <a:srgbClr val="38B6FF">
              <a:alpha val="40000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154626" y="4371495"/>
            <a:ext cx="774904" cy="777205"/>
          </a:xfrm>
          <a:prstGeom prst="rect">
            <a:avLst/>
          </a:prstGeom>
          <a:solidFill>
            <a:srgbClr val="26B7FF">
              <a:alpha val="18824"/>
            </a:srgbClr>
          </a:solidFill>
        </p:spPr>
      </p:sp>
      <p:sp>
        <p:nvSpPr>
          <p:cNvPr id="7" name="AutoShape 7"/>
          <p:cNvSpPr/>
          <p:nvPr/>
        </p:nvSpPr>
        <p:spPr>
          <a:xfrm>
            <a:off x="2704433" y="4371495"/>
            <a:ext cx="774904" cy="777205"/>
          </a:xfrm>
          <a:prstGeom prst="rect">
            <a:avLst/>
          </a:prstGeom>
          <a:solidFill>
            <a:srgbClr val="5170FF">
              <a:alpha val="64706"/>
            </a:srgbClr>
          </a:solidFill>
        </p:spPr>
      </p:sp>
      <p:sp>
        <p:nvSpPr>
          <p:cNvPr id="8" name="AutoShape 8"/>
          <p:cNvSpPr/>
          <p:nvPr/>
        </p:nvSpPr>
        <p:spPr>
          <a:xfrm>
            <a:off x="3479336" y="3594290"/>
            <a:ext cx="774904" cy="777205"/>
          </a:xfrm>
          <a:prstGeom prst="rect">
            <a:avLst/>
          </a:prstGeom>
          <a:gradFill rotWithShape="1">
            <a:gsLst>
              <a:gs pos="0">
                <a:srgbClr val="8C52FF">
                  <a:alpha val="100000"/>
                </a:srgbClr>
              </a:gs>
              <a:gs pos="100000">
                <a:srgbClr val="5CE1E6">
                  <a:alpha val="100000"/>
                </a:srgbClr>
              </a:gs>
            </a:gsLst>
            <a:lin ang="0"/>
          </a:gradFill>
        </p:spPr>
      </p:sp>
      <p:sp>
        <p:nvSpPr>
          <p:cNvPr id="9" name="Freeform 9"/>
          <p:cNvSpPr/>
          <p:nvPr/>
        </p:nvSpPr>
        <p:spPr>
          <a:xfrm>
            <a:off x="4254240" y="2039881"/>
            <a:ext cx="3924085" cy="2720216"/>
          </a:xfrm>
          <a:custGeom>
            <a:avLst/>
            <a:gdLst/>
            <a:ahLst/>
            <a:cxnLst/>
            <a:rect l="l" t="t" r="r" b="b"/>
            <a:pathLst>
              <a:path w="3924085" h="2720216">
                <a:moveTo>
                  <a:pt x="0" y="0"/>
                </a:moveTo>
                <a:lnTo>
                  <a:pt x="3924085" y="0"/>
                </a:lnTo>
                <a:lnTo>
                  <a:pt x="3924085" y="2720216"/>
                </a:lnTo>
                <a:lnTo>
                  <a:pt x="0" y="27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73" r="-1414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2087" y="5143500"/>
            <a:ext cx="4024692" cy="3334745"/>
          </a:xfrm>
          <a:custGeom>
            <a:avLst/>
            <a:gdLst/>
            <a:ahLst/>
            <a:cxnLst/>
            <a:rect l="l" t="t" r="r" b="b"/>
            <a:pathLst>
              <a:path w="4024692" h="3334745">
                <a:moveTo>
                  <a:pt x="0" y="0"/>
                </a:moveTo>
                <a:lnTo>
                  <a:pt x="4024692" y="0"/>
                </a:lnTo>
                <a:lnTo>
                  <a:pt x="4024692" y="3334745"/>
                </a:lnTo>
                <a:lnTo>
                  <a:pt x="0" y="3334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888023" y="945599"/>
            <a:ext cx="918327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>
                <a:solidFill>
                  <a:srgbClr val="F4F4F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Workflow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144000" y="3031574"/>
            <a:ext cx="7559277" cy="1125432"/>
            <a:chOff x="0" y="0"/>
            <a:chExt cx="10079035" cy="15005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015647"/>
              <a:ext cx="10079035" cy="484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stored in array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0079035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Add product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5170514"/>
            <a:ext cx="7559277" cy="1125432"/>
            <a:chOff x="0" y="0"/>
            <a:chExt cx="10079035" cy="150057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015647"/>
              <a:ext cx="10079035" cy="484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stored in linked list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0079035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Add shipment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7143792"/>
            <a:ext cx="7559277" cy="1496907"/>
            <a:chOff x="0" y="0"/>
            <a:chExt cx="10079035" cy="1995875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015647"/>
              <a:ext cx="10079035" cy="980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removes last change from stack</a:t>
              </a:r>
            </a:p>
            <a:p>
              <a:pPr algn="l">
                <a:lnSpc>
                  <a:spcPts val="2990"/>
                </a:lnSpc>
              </a:pPr>
              <a:endParaRPr lang="en-US" sz="230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0079035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Undo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479662" y="5170514"/>
            <a:ext cx="7559277" cy="1125432"/>
            <a:chOff x="0" y="0"/>
            <a:chExt cx="10079035" cy="150057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015647"/>
              <a:ext cx="10079035" cy="484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shows all data in tables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0079035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View dashboard 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79662" y="3031574"/>
            <a:ext cx="7559277" cy="1496907"/>
            <a:chOff x="0" y="0"/>
            <a:chExt cx="10079035" cy="1995875"/>
          </a:xfrm>
        </p:grpSpPr>
        <p:sp>
          <p:nvSpPr>
            <p:cNvPr id="25" name="TextBox 25"/>
            <p:cNvSpPr txBox="1"/>
            <p:nvPr/>
          </p:nvSpPr>
          <p:spPr>
            <a:xfrm>
              <a:off x="0" y="1015647"/>
              <a:ext cx="10079035" cy="980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stored in queue</a:t>
              </a:r>
            </a:p>
            <a:p>
              <a:pPr algn="l">
                <a:lnSpc>
                  <a:spcPts val="2990"/>
                </a:lnSpc>
              </a:pPr>
              <a:endParaRPr lang="en-US" sz="230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0079035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Place order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4245074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3" name="Group 3"/>
          <p:cNvGrpSpPr/>
          <p:nvPr/>
        </p:nvGrpSpPr>
        <p:grpSpPr>
          <a:xfrm>
            <a:off x="9144000" y="7523295"/>
            <a:ext cx="4881704" cy="1241823"/>
            <a:chOff x="0" y="-57150"/>
            <a:chExt cx="6508939" cy="1655763"/>
          </a:xfrm>
        </p:grpSpPr>
        <p:sp>
          <p:nvSpPr>
            <p:cNvPr id="4" name="TextBox 4"/>
            <p:cNvSpPr txBox="1"/>
            <p:nvPr/>
          </p:nvSpPr>
          <p:spPr>
            <a:xfrm>
              <a:off x="0" y="1103777"/>
              <a:ext cx="6508939" cy="4948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8286" lvl="1" algn="l">
                <a:lnSpc>
                  <a:spcPts val="2990"/>
                </a:lnSpc>
              </a:pPr>
              <a:r>
                <a:rPr lang="en-US" sz="2300" dirty="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stack-based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6508939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Undo recent actions</a:t>
              </a:r>
            </a:p>
          </p:txBody>
        </p:sp>
      </p:grpSp>
      <p:sp>
        <p:nvSpPr>
          <p:cNvPr id="6" name="AutoShape 6"/>
          <p:cNvSpPr/>
          <p:nvPr/>
        </p:nvSpPr>
        <p:spPr>
          <a:xfrm rot="-10800000">
            <a:off x="0" y="2830049"/>
            <a:ext cx="1425295" cy="1415025"/>
          </a:xfrm>
          <a:prstGeom prst="rect">
            <a:avLst/>
          </a:prstGeom>
          <a:solidFill>
            <a:srgbClr val="38B6FF"/>
          </a:solidFill>
        </p:spPr>
      </p:sp>
      <p:sp>
        <p:nvSpPr>
          <p:cNvPr id="7" name="AutoShape 7"/>
          <p:cNvSpPr/>
          <p:nvPr/>
        </p:nvSpPr>
        <p:spPr>
          <a:xfrm rot="-10800000">
            <a:off x="0" y="0"/>
            <a:ext cx="1425295" cy="1415025"/>
          </a:xfrm>
          <a:prstGeom prst="rect">
            <a:avLst/>
          </a:prstGeom>
          <a:solidFill>
            <a:srgbClr val="5170FF"/>
          </a:solidFill>
        </p:spPr>
      </p:sp>
      <p:sp>
        <p:nvSpPr>
          <p:cNvPr id="8" name="AutoShape 8"/>
          <p:cNvSpPr/>
          <p:nvPr/>
        </p:nvSpPr>
        <p:spPr>
          <a:xfrm rot="-10800000">
            <a:off x="1425295" y="1415025"/>
            <a:ext cx="1425295" cy="1415025"/>
          </a:xfrm>
          <a:prstGeom prst="rect">
            <a:avLst/>
          </a:prstGeom>
          <a:solidFill>
            <a:srgbClr val="004AAD"/>
          </a:solidFill>
        </p:spPr>
      </p:sp>
      <p:sp>
        <p:nvSpPr>
          <p:cNvPr id="9" name="AutoShape 9"/>
          <p:cNvSpPr/>
          <p:nvPr/>
        </p:nvSpPr>
        <p:spPr>
          <a:xfrm rot="-10800000">
            <a:off x="2850590" y="0"/>
            <a:ext cx="1425295" cy="1415025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grpSp>
        <p:nvGrpSpPr>
          <p:cNvPr id="10" name="Group 10"/>
          <p:cNvGrpSpPr/>
          <p:nvPr/>
        </p:nvGrpSpPr>
        <p:grpSpPr>
          <a:xfrm>
            <a:off x="712647" y="7512199"/>
            <a:ext cx="4881704" cy="1191529"/>
            <a:chOff x="0" y="0"/>
            <a:chExt cx="6508939" cy="158870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103777"/>
              <a:ext cx="6508939" cy="484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 using linked lists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508939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Track shipments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965148" y="7524454"/>
            <a:ext cx="4708212" cy="1179275"/>
            <a:chOff x="-42089" y="-55605"/>
            <a:chExt cx="6277616" cy="1572366"/>
          </a:xfrm>
        </p:grpSpPr>
        <p:sp>
          <p:nvSpPr>
            <p:cNvPr id="14" name="TextBox 14"/>
            <p:cNvSpPr txBox="1"/>
            <p:nvPr/>
          </p:nvSpPr>
          <p:spPr>
            <a:xfrm>
              <a:off x="-42089" y="-55605"/>
              <a:ext cx="6235527" cy="674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85"/>
                </a:lnSpc>
              </a:pPr>
              <a:r>
                <a:rPr lang="en-US" sz="3065" b="1" dirty="0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Manage orders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41477"/>
              <a:ext cx="6235527" cy="4752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64"/>
                </a:lnSpc>
              </a:pPr>
              <a:r>
                <a:rPr lang="en-US" sz="2203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 via a queue system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911866" y="1779541"/>
            <a:ext cx="919184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>
                <a:solidFill>
                  <a:srgbClr val="F4F4F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Features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3662806" y="7614771"/>
            <a:ext cx="4625194" cy="1040343"/>
            <a:chOff x="0" y="0"/>
            <a:chExt cx="6166925" cy="138712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0575"/>
              <a:ext cx="6166925" cy="436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10"/>
                </a:lnSpc>
              </a:pPr>
              <a:r>
                <a:rPr lang="en-US" sz="2008">
                  <a:solidFill>
                    <a:srgbClr val="00BF63"/>
                  </a:solidFill>
                  <a:latin typeface="Poppins"/>
                  <a:ea typeface="Poppins"/>
                  <a:cs typeface="Poppins"/>
                  <a:sym typeface="Poppins"/>
                </a:rPr>
                <a:t> with duplicate ID check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6166925" cy="619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2"/>
                </a:lnSpc>
              </a:pPr>
              <a:r>
                <a:rPr lang="en-US" sz="2793" b="1">
                  <a:solidFill>
                    <a:srgbClr val="00BF63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Add &amp; display products 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14025704" y="6184907"/>
            <a:ext cx="738853" cy="1039308"/>
          </a:xfrm>
          <a:custGeom>
            <a:avLst/>
            <a:gdLst/>
            <a:ahLst/>
            <a:cxnLst/>
            <a:rect l="l" t="t" r="r" b="b"/>
            <a:pathLst>
              <a:path w="738853" h="1039308">
                <a:moveTo>
                  <a:pt x="0" y="0"/>
                </a:moveTo>
                <a:lnTo>
                  <a:pt x="738853" y="0"/>
                </a:lnTo>
                <a:lnTo>
                  <a:pt x="738853" y="1039308"/>
                </a:lnTo>
                <a:lnTo>
                  <a:pt x="0" y="103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289146" y="6184907"/>
            <a:ext cx="738853" cy="1039308"/>
          </a:xfrm>
          <a:custGeom>
            <a:avLst/>
            <a:gdLst/>
            <a:ahLst/>
            <a:cxnLst/>
            <a:rect l="l" t="t" r="r" b="b"/>
            <a:pathLst>
              <a:path w="738853" h="1039308">
                <a:moveTo>
                  <a:pt x="0" y="0"/>
                </a:moveTo>
                <a:lnTo>
                  <a:pt x="738854" y="0"/>
                </a:lnTo>
                <a:lnTo>
                  <a:pt x="738854" y="1039308"/>
                </a:lnTo>
                <a:lnTo>
                  <a:pt x="0" y="103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028700" y="6184907"/>
            <a:ext cx="738853" cy="1039308"/>
          </a:xfrm>
          <a:custGeom>
            <a:avLst/>
            <a:gdLst/>
            <a:ahLst/>
            <a:cxnLst/>
            <a:rect l="l" t="t" r="r" b="b"/>
            <a:pathLst>
              <a:path w="738853" h="1039308">
                <a:moveTo>
                  <a:pt x="0" y="0"/>
                </a:moveTo>
                <a:lnTo>
                  <a:pt x="738853" y="0"/>
                </a:lnTo>
                <a:lnTo>
                  <a:pt x="738853" y="1039308"/>
                </a:lnTo>
                <a:lnTo>
                  <a:pt x="0" y="103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5291442" y="6184907"/>
            <a:ext cx="738853" cy="1039308"/>
          </a:xfrm>
          <a:custGeom>
            <a:avLst/>
            <a:gdLst/>
            <a:ahLst/>
            <a:cxnLst/>
            <a:rect l="l" t="t" r="r" b="b"/>
            <a:pathLst>
              <a:path w="738853" h="1039308">
                <a:moveTo>
                  <a:pt x="0" y="0"/>
                </a:moveTo>
                <a:lnTo>
                  <a:pt x="738853" y="0"/>
                </a:lnTo>
                <a:lnTo>
                  <a:pt x="738853" y="1039308"/>
                </a:lnTo>
                <a:lnTo>
                  <a:pt x="0" y="103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6000">
              <a:srgbClr val="24238C"/>
            </a:gs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554832" cy="565107"/>
          </a:xfrm>
          <a:custGeom>
            <a:avLst/>
            <a:gdLst/>
            <a:ahLst/>
            <a:cxnLst/>
            <a:rect l="l" t="t" r="r" b="b"/>
            <a:pathLst>
              <a:path w="554832" h="565107">
                <a:moveTo>
                  <a:pt x="0" y="0"/>
                </a:moveTo>
                <a:lnTo>
                  <a:pt x="554832" y="0"/>
                </a:lnTo>
                <a:lnTo>
                  <a:pt x="554832" y="565107"/>
                </a:lnTo>
                <a:lnTo>
                  <a:pt x="0" y="565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21354" y="1093781"/>
            <a:ext cx="2736578" cy="36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1"/>
              </a:lnSpc>
              <a:spcBef>
                <a:spcPct val="0"/>
              </a:spcBef>
            </a:pPr>
            <a:r>
              <a:rPr lang="en-US" sz="200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Sadiqul Himel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3878657"/>
            <a:ext cx="18288000" cy="6408343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5" name="Freeform 5"/>
          <p:cNvSpPr/>
          <p:nvPr/>
        </p:nvSpPr>
        <p:spPr>
          <a:xfrm>
            <a:off x="7303423" y="5741737"/>
            <a:ext cx="901363" cy="1039308"/>
          </a:xfrm>
          <a:custGeom>
            <a:avLst/>
            <a:gdLst/>
            <a:ahLst/>
            <a:cxnLst/>
            <a:rect l="l" t="t" r="r" b="b"/>
            <a:pathLst>
              <a:path w="901363" h="1039308">
                <a:moveTo>
                  <a:pt x="0" y="0"/>
                </a:moveTo>
                <a:lnTo>
                  <a:pt x="901363" y="0"/>
                </a:lnTo>
                <a:lnTo>
                  <a:pt x="901363" y="1039307"/>
                </a:lnTo>
                <a:lnTo>
                  <a:pt x="0" y="1039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815722" y="5741737"/>
            <a:ext cx="672715" cy="1039308"/>
          </a:xfrm>
          <a:custGeom>
            <a:avLst/>
            <a:gdLst/>
            <a:ahLst/>
            <a:cxnLst/>
            <a:rect l="l" t="t" r="r" b="b"/>
            <a:pathLst>
              <a:path w="672715" h="1039308">
                <a:moveTo>
                  <a:pt x="0" y="0"/>
                </a:moveTo>
                <a:lnTo>
                  <a:pt x="672715" y="0"/>
                </a:lnTo>
                <a:lnTo>
                  <a:pt x="672715" y="1039307"/>
                </a:lnTo>
                <a:lnTo>
                  <a:pt x="0" y="1039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028700" y="7104894"/>
            <a:ext cx="4817266" cy="0"/>
          </a:xfrm>
          <a:prstGeom prst="line">
            <a:avLst/>
          </a:prstGeom>
          <a:ln w="4762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6754032" y="7128707"/>
            <a:ext cx="4817266" cy="0"/>
          </a:xfrm>
          <a:prstGeom prst="line">
            <a:avLst/>
          </a:prstGeom>
          <a:ln w="4762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2479364" y="7104894"/>
            <a:ext cx="4817266" cy="0"/>
          </a:xfrm>
          <a:prstGeom prst="line">
            <a:avLst/>
          </a:prstGeom>
          <a:ln w="47625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028700" y="2363326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7476837"/>
            <a:ext cx="4689823" cy="1865912"/>
            <a:chOff x="0" y="0"/>
            <a:chExt cx="6253098" cy="248788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6253098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 dirty="0">
                  <a:solidFill>
                    <a:srgbClr val="00B05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system’s structure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12355"/>
              <a:ext cx="6253098" cy="1475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Simple, fast, and organized data handling</a:t>
              </a:r>
            </a:p>
            <a:p>
              <a:pPr algn="l">
                <a:lnSpc>
                  <a:spcPts val="2990"/>
                </a:lnSpc>
              </a:pPr>
              <a:endParaRPr lang="en-US" sz="230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941963" y="7476837"/>
            <a:ext cx="4594573" cy="1494437"/>
            <a:chOff x="0" y="0"/>
            <a:chExt cx="6126098" cy="199258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0"/>
              <a:ext cx="6126098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 dirty="0">
                  <a:solidFill>
                    <a:srgbClr val="00B05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Efficiency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12355"/>
              <a:ext cx="6126098" cy="980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Clear tabular output for readability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479364" y="7476651"/>
            <a:ext cx="4626323" cy="1865912"/>
            <a:chOff x="0" y="0"/>
            <a:chExt cx="6168431" cy="248788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57150"/>
              <a:ext cx="6168431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 dirty="0">
                  <a:solidFill>
                    <a:srgbClr val="00B05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usability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12355"/>
              <a:ext cx="6168431" cy="1475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Modular functions for easy maintenance</a:t>
              </a:r>
            </a:p>
            <a:p>
              <a:pPr algn="l">
                <a:lnSpc>
                  <a:spcPts val="2990"/>
                </a:lnSpc>
              </a:pPr>
              <a:endParaRPr lang="en-US" sz="230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0" name="Freeform 20"/>
          <p:cNvSpPr/>
          <p:nvPr/>
        </p:nvSpPr>
        <p:spPr>
          <a:xfrm>
            <a:off x="1284469" y="5741737"/>
            <a:ext cx="1138684" cy="1039308"/>
          </a:xfrm>
          <a:custGeom>
            <a:avLst/>
            <a:gdLst/>
            <a:ahLst/>
            <a:cxnLst/>
            <a:rect l="l" t="t" r="r" b="b"/>
            <a:pathLst>
              <a:path w="1138684" h="1039308">
                <a:moveTo>
                  <a:pt x="0" y="0"/>
                </a:moveTo>
                <a:lnTo>
                  <a:pt x="1138683" y="0"/>
                </a:lnTo>
                <a:lnTo>
                  <a:pt x="1138683" y="1039307"/>
                </a:lnTo>
                <a:lnTo>
                  <a:pt x="0" y="10393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194141"/>
              </p:ext>
            </p:extLst>
          </p:nvPr>
        </p:nvGraphicFramePr>
        <p:xfrm>
          <a:off x="1028700" y="1638300"/>
          <a:ext cx="16230600" cy="7548172"/>
        </p:xfrm>
        <a:graphic>
          <a:graphicData uri="http://schemas.openxmlformats.org/drawingml/2006/table">
            <a:tbl>
              <a:tblPr/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>
                          <a:solidFill>
                            <a:srgbClr val="00B050"/>
                          </a:solidFill>
                          <a:latin typeface="Bodoni MT" panose="02070603080606020203" pitchFamily="18" charset="0"/>
                        </a:rPr>
                        <a:t>Business Use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Bodoni MT" panose="02070603080606020203" pitchFamily="18" charset="0"/>
                        <a:ea typeface="Poppins Bold"/>
                        <a:cs typeface="Poppins Bold"/>
                        <a:sym typeface="Poppins Bold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4400" b="1" dirty="0" smtClean="0">
                          <a:solidFill>
                            <a:srgbClr val="00B050"/>
                          </a:solidFill>
                          <a:latin typeface="Bodoni MT" panose="02070603080606020203" pitchFamily="18" charset="0"/>
                        </a:rPr>
                        <a:t>Time-Saving</a:t>
                      </a:r>
                      <a:endParaRPr lang="en-US" sz="3200" b="1" dirty="0">
                        <a:solidFill>
                          <a:srgbClr val="00B050"/>
                        </a:solidFill>
                        <a:latin typeface="Bodoni MT" panose="02070603080606020203" pitchFamily="18" charset="0"/>
                        <a:ea typeface="Poppins Bold"/>
                        <a:cs typeface="Poppins Bold"/>
                        <a:sym typeface="Poppins Bold"/>
                      </a:endParaRP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4400" b="1" dirty="0" smtClean="0">
                          <a:solidFill>
                            <a:srgbClr val="00B050"/>
                          </a:solidFill>
                          <a:latin typeface="Bodoni MT" panose="02070603080606020203" pitchFamily="18" charset="0"/>
                        </a:rPr>
                        <a:t>Error Reduction</a:t>
                      </a:r>
                      <a:endParaRPr lang="en-US" sz="4000" b="1" dirty="0">
                        <a:solidFill>
                          <a:srgbClr val="00B050"/>
                        </a:solidFill>
                        <a:latin typeface="Bodoni MT" panose="02070603080606020203" pitchFamily="18" charset="0"/>
                        <a:ea typeface="Poppins Bold"/>
                        <a:cs typeface="Poppins Bold"/>
                        <a:sym typeface="Poppins Bold"/>
                      </a:endParaRP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4400" b="1" dirty="0" smtClean="0">
                          <a:solidFill>
                            <a:srgbClr val="00B050"/>
                          </a:solidFill>
                          <a:latin typeface="Bodoni MT" panose="02070603080606020203" pitchFamily="18" charset="0"/>
                        </a:rPr>
                        <a:t>Educational Impact</a:t>
                      </a:r>
                      <a:endParaRPr lang="en-US" sz="4000" b="1" dirty="0">
                        <a:solidFill>
                          <a:srgbClr val="00B050"/>
                        </a:solidFill>
                        <a:latin typeface="Bodoni MT" panose="02070603080606020203" pitchFamily="18" charset="0"/>
                        <a:ea typeface="Poppins Bold"/>
                        <a:cs typeface="Poppins Bold"/>
                        <a:sym typeface="Poppins Bold"/>
                      </a:endParaRP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1772">
                <a:tc>
                  <a:txBody>
                    <a:bodyPr/>
                    <a:lstStyle/>
                    <a:p>
                      <a:pPr marL="237490" lvl="1" indent="0" algn="l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800" dirty="0" smtClean="0">
                          <a:latin typeface="Book Antiqua" panose="02040602050305030304" pitchFamily="18" charset="0"/>
                        </a:rPr>
                        <a:t>Helps warehouses track stock, shipments, and orders without errors</a:t>
                      </a:r>
                      <a:endParaRPr lang="en-US" sz="2400" dirty="0">
                        <a:solidFill>
                          <a:srgbClr val="00BF63"/>
                        </a:solidFill>
                        <a:latin typeface="Book Antiqua" panose="02040602050305030304" pitchFamily="18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7490" lvl="1" indent="0" algn="l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800" dirty="0" smtClean="0">
                          <a:latin typeface="Book Antiqua" panose="02040602050305030304" pitchFamily="18" charset="0"/>
                        </a:rPr>
                        <a:t>Reduces manual paperwork and speeds up operations</a:t>
                      </a:r>
                      <a:endParaRPr lang="en-US" sz="2400" dirty="0">
                        <a:solidFill>
                          <a:srgbClr val="00BF63"/>
                        </a:solidFill>
                        <a:latin typeface="Book Antiqua" panose="02040602050305030304" pitchFamily="18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7490" lvl="1" indent="0" algn="l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800" dirty="0" smtClean="0">
                          <a:latin typeface="Book Antiqua" panose="02040602050305030304" pitchFamily="18" charset="0"/>
                        </a:rPr>
                        <a:t>Prevents duplicate entries and provides undo option</a:t>
                      </a:r>
                      <a:endParaRPr lang="en-US" sz="2400" dirty="0">
                        <a:solidFill>
                          <a:srgbClr val="00BF63"/>
                        </a:solidFill>
                        <a:latin typeface="Book Antiqua" panose="02040602050305030304" pitchFamily="18" charset="0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37490" lvl="1" indent="0" algn="l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endParaRPr lang="en-US" sz="2800" dirty="0" smtClean="0">
                        <a:latin typeface="Book Antiqua" panose="02040602050305030304" pitchFamily="18" charset="0"/>
                      </a:endParaRPr>
                    </a:p>
                    <a:p>
                      <a:pPr marL="237490" lvl="1" indent="0" algn="l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800" dirty="0" smtClean="0">
                          <a:latin typeface="Book Antiqua" panose="02040602050305030304" pitchFamily="18" charset="0"/>
                        </a:rPr>
                        <a:t>Demonstrates practical use of data structures in C</a:t>
                      </a:r>
                      <a:endParaRPr lang="en-US" sz="2800" dirty="0" smtClean="0">
                        <a:solidFill>
                          <a:srgbClr val="00BF63"/>
                        </a:solidFill>
                        <a:latin typeface="Book Antiqua" panose="02040602050305030304" pitchFamily="18" charset="0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237490" lvl="1" indent="0" algn="l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200" dirty="0" smtClean="0">
                          <a:solidFill>
                            <a:srgbClr val="00BF6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lang="en-US" sz="2200" dirty="0">
                        <a:solidFill>
                          <a:srgbClr val="00BF6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90500"/>
            <a:ext cx="120015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anva Sans Bold" panose="020B0604020202020204" charset="0"/>
              </a:rPr>
              <a:t>Impact in Day-to-Day Life</a:t>
            </a:r>
          </a:p>
        </p:txBody>
      </p:sp>
    </p:spTree>
    <p:extLst>
      <p:ext uri="{BB962C8B-B14F-4D97-AF65-F5344CB8AC3E}">
        <p14:creationId xmlns:p14="http://schemas.microsoft.com/office/powerpoint/2010/main" val="5540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4163365"/>
          </a:xfrm>
          <a:prstGeom prst="rect">
            <a:avLst/>
          </a:prstGeom>
          <a:solidFill>
            <a:srgbClr val="F4F4F4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2224326"/>
            <a:ext cx="10905754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 dirty="0">
                <a:latin typeface="Canva Sans Bold"/>
                <a:ea typeface="Canva Sans Bold"/>
                <a:cs typeface="Canva Sans Bold"/>
                <a:sym typeface="Canva Sans Bold"/>
              </a:rPr>
              <a:t>Future Improvements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6040112"/>
            <a:ext cx="5145756" cy="1628443"/>
            <a:chOff x="0" y="0"/>
            <a:chExt cx="6861007" cy="2171258"/>
          </a:xfrm>
        </p:grpSpPr>
        <p:sp>
          <p:nvSpPr>
            <p:cNvPr id="5" name="TextBox 5"/>
            <p:cNvSpPr txBox="1"/>
            <p:nvPr/>
          </p:nvSpPr>
          <p:spPr>
            <a:xfrm>
              <a:off x="0" y="-57150"/>
              <a:ext cx="6861007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 dirty="0">
                  <a:solidFill>
                    <a:srgbClr val="00B05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Auto-update inventory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191030"/>
              <a:ext cx="6861007" cy="980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Maintain accurate stock levels automatically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775853" y="6040112"/>
            <a:ext cx="5558010" cy="1527962"/>
            <a:chOff x="0" y="0"/>
            <a:chExt cx="7410680" cy="2037282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7410680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 dirty="0">
                  <a:solidFill>
                    <a:srgbClr val="00B05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Enhanced input validation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1281" y="1057054"/>
              <a:ext cx="6676854" cy="980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Prevent invalid or negative data entries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935261" y="6040112"/>
            <a:ext cx="5114034" cy="1628443"/>
            <a:chOff x="0" y="0"/>
            <a:chExt cx="6818712" cy="217125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6818712" cy="701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b="1" dirty="0">
                  <a:solidFill>
                    <a:srgbClr val="00B05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Edit options in UI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91030"/>
              <a:ext cx="6818712" cy="980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71" lvl="1" indent="-248285" algn="l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Allow quick corrections and updates to records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16890139" y="0"/>
            <a:ext cx="1397861" cy="1387788"/>
          </a:xfrm>
          <a:prstGeom prst="rect">
            <a:avLst/>
          </a:prstGeom>
          <a:solidFill>
            <a:srgbClr val="26B7FF"/>
          </a:solidFill>
        </p:spPr>
      </p:sp>
      <p:sp>
        <p:nvSpPr>
          <p:cNvPr id="14" name="AutoShape 14"/>
          <p:cNvSpPr/>
          <p:nvPr/>
        </p:nvSpPr>
        <p:spPr>
          <a:xfrm>
            <a:off x="16890139" y="2775577"/>
            <a:ext cx="1397861" cy="1387788"/>
          </a:xfrm>
          <a:prstGeom prst="rect">
            <a:avLst/>
          </a:prstGeom>
          <a:solidFill>
            <a:srgbClr val="1800AD"/>
          </a:solidFill>
        </p:spPr>
      </p:sp>
      <p:sp>
        <p:nvSpPr>
          <p:cNvPr id="15" name="AutoShape 15"/>
          <p:cNvSpPr/>
          <p:nvPr/>
        </p:nvSpPr>
        <p:spPr>
          <a:xfrm>
            <a:off x="15492278" y="1387788"/>
            <a:ext cx="1397861" cy="1387788"/>
          </a:xfrm>
          <a:prstGeom prst="rect">
            <a:avLst/>
          </a:prstGeom>
          <a:solidFill>
            <a:srgbClr val="5170FF"/>
          </a:solidFill>
        </p:spPr>
      </p:sp>
      <p:sp>
        <p:nvSpPr>
          <p:cNvPr id="16" name="AutoShape 16"/>
          <p:cNvSpPr/>
          <p:nvPr/>
        </p:nvSpPr>
        <p:spPr>
          <a:xfrm>
            <a:off x="14094417" y="2775577"/>
            <a:ext cx="1397861" cy="1387788"/>
          </a:xfrm>
          <a:prstGeom prst="rect">
            <a:avLst/>
          </a:prstGeom>
          <a:gradFill rotWithShape="1">
            <a:gsLst>
              <a:gs pos="0">
                <a:srgbClr val="5DE0E6">
                  <a:alpha val="100000"/>
                </a:srgbClr>
              </a:gs>
              <a:gs pos="100000">
                <a:srgbClr val="004AAD">
                  <a:alpha val="100000"/>
                </a:srgbClr>
              </a:gs>
            </a:gsLst>
            <a:lin ang="0"/>
          </a:gradFill>
        </p:spPr>
      </p:sp>
      <p:grpSp>
        <p:nvGrpSpPr>
          <p:cNvPr id="17" name="Group 17"/>
          <p:cNvGrpSpPr/>
          <p:nvPr/>
        </p:nvGrpSpPr>
        <p:grpSpPr>
          <a:xfrm>
            <a:off x="1028700" y="1028700"/>
            <a:ext cx="3529232" cy="565107"/>
            <a:chOff x="0" y="0"/>
            <a:chExt cx="4705643" cy="75347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9776" cy="753476"/>
            </a:xfrm>
            <a:custGeom>
              <a:avLst/>
              <a:gdLst/>
              <a:ahLst/>
              <a:cxnLst/>
              <a:rect l="l" t="t" r="r" b="b"/>
              <a:pathLst>
                <a:path w="739776" h="753476">
                  <a:moveTo>
                    <a:pt x="0" y="0"/>
                  </a:moveTo>
                  <a:lnTo>
                    <a:pt x="739776" y="0"/>
                  </a:lnTo>
                  <a:lnTo>
                    <a:pt x="739776" y="753476"/>
                  </a:lnTo>
                  <a:lnTo>
                    <a:pt x="0" y="75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1056873" y="109000"/>
              <a:ext cx="3648770" cy="468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1"/>
                </a:lnSpc>
                <a:spcBef>
                  <a:spcPct val="0"/>
                </a:spcBef>
              </a:pPr>
              <a:r>
                <a:rPr lang="en-US" sz="2001" b="1" dirty="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Sadiqul Himel</a:t>
              </a:r>
            </a:p>
          </p:txBody>
        </p:sp>
      </p:grp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379</Words>
  <Application>Microsoft Office PowerPoint</Application>
  <PresentationFormat>Custom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Canva Sans Bold</vt:lpstr>
      <vt:lpstr>Bodoni MT</vt:lpstr>
      <vt:lpstr>Poppins</vt:lpstr>
      <vt:lpstr>Book Antiqua</vt:lpstr>
      <vt:lpstr>Arial</vt:lpstr>
      <vt:lpstr>Canva Sans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Orange Corporate Geometric Business Plan Business Presentation</dc:title>
  <dc:creator>SADIQUL HIMEL</dc:creator>
  <cp:lastModifiedBy>SADIQUL HIMEL</cp:lastModifiedBy>
  <cp:revision>7</cp:revision>
  <dcterms:created xsi:type="dcterms:W3CDTF">2006-08-16T00:00:00Z</dcterms:created>
  <dcterms:modified xsi:type="dcterms:W3CDTF">2025-08-15T14:42:47Z</dcterms:modified>
  <dc:identifier>DAGwFoAewmQ</dc:identifier>
</cp:coreProperties>
</file>