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59" r:id="rId4"/>
    <p:sldId id="297" r:id="rId5"/>
    <p:sldId id="298" r:id="rId6"/>
    <p:sldId id="331" r:id="rId7"/>
    <p:sldId id="299" r:id="rId8"/>
    <p:sldId id="300" r:id="rId9"/>
    <p:sldId id="301" r:id="rId10"/>
    <p:sldId id="302" r:id="rId11"/>
    <p:sldId id="303" r:id="rId12"/>
    <p:sldId id="304" r:id="rId13"/>
    <p:sldId id="305" r:id="rId14"/>
    <p:sldId id="306" r:id="rId15"/>
    <p:sldId id="307" r:id="rId16"/>
    <p:sldId id="308" r:id="rId17"/>
    <p:sldId id="260" r:id="rId18"/>
    <p:sldId id="261" r:id="rId19"/>
    <p:sldId id="290" r:id="rId20"/>
    <p:sldId id="291" r:id="rId21"/>
    <p:sldId id="286" r:id="rId22"/>
    <p:sldId id="287" r:id="rId23"/>
    <p:sldId id="288" r:id="rId24"/>
    <p:sldId id="289" r:id="rId25"/>
    <p:sldId id="292" r:id="rId26"/>
    <p:sldId id="293" r:id="rId27"/>
    <p:sldId id="294" r:id="rId28"/>
    <p:sldId id="295" r:id="rId29"/>
    <p:sldId id="296" r:id="rId30"/>
    <p:sldId id="309" r:id="rId31"/>
    <p:sldId id="311" r:id="rId32"/>
    <p:sldId id="312" r:id="rId33"/>
    <p:sldId id="310" r:id="rId34"/>
    <p:sldId id="313" r:id="rId35"/>
    <p:sldId id="322" r:id="rId36"/>
    <p:sldId id="314" r:id="rId37"/>
    <p:sldId id="315" r:id="rId38"/>
    <p:sldId id="316" r:id="rId39"/>
    <p:sldId id="317" r:id="rId40"/>
    <p:sldId id="318" r:id="rId41"/>
    <p:sldId id="319" r:id="rId42"/>
    <p:sldId id="320" r:id="rId43"/>
    <p:sldId id="321" r:id="rId44"/>
    <p:sldId id="323" r:id="rId45"/>
    <p:sldId id="324" r:id="rId46"/>
    <p:sldId id="325" r:id="rId47"/>
    <p:sldId id="326" r:id="rId48"/>
    <p:sldId id="327" r:id="rId49"/>
    <p:sldId id="328" r:id="rId50"/>
    <p:sldId id="329" r:id="rId51"/>
    <p:sldId id="33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AC77180A-AF70-430B-8AD8-229041CC6B6F}" type="datetimeFigureOut">
              <a:rPr lang="en-US" smtClean="0"/>
              <a:t>24-Apr-18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CE01D251-9098-4D64-908D-9854F2693DC1}" type="slidenum">
              <a:rPr lang="en-US" smtClean="0"/>
              <a:t>‹#›</a:t>
            </a:fld>
            <a:endParaRPr lang="en-US"/>
          </a:p>
        </p:txBody>
      </p:sp>
    </p:spTree>
    <p:extLst>
      <p:ext uri="{BB962C8B-B14F-4D97-AF65-F5344CB8AC3E}">
        <p14:creationId xmlns:p14="http://schemas.microsoft.com/office/powerpoint/2010/main" val="51353736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7180A-AF70-430B-8AD8-229041CC6B6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D251-9098-4D64-908D-9854F2693DC1}" type="slidenum">
              <a:rPr lang="en-US" smtClean="0"/>
              <a:t>‹#›</a:t>
            </a:fld>
            <a:endParaRPr lang="en-US"/>
          </a:p>
        </p:txBody>
      </p:sp>
    </p:spTree>
    <p:extLst>
      <p:ext uri="{BB962C8B-B14F-4D97-AF65-F5344CB8AC3E}">
        <p14:creationId xmlns:p14="http://schemas.microsoft.com/office/powerpoint/2010/main" val="215718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AC77180A-AF70-430B-8AD8-229041CC6B6F}" type="datetimeFigureOut">
              <a:rPr lang="en-US" smtClean="0"/>
              <a:t>24-Apr-18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E01D251-9098-4D64-908D-9854F2693DC1}"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56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E8B637F8-C0BA-40D8-8B83-2502E914661B}" type="datetimeFigureOut">
              <a:rPr lang="en-US" smtClean="0"/>
              <a:t>24-Apr-18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678EA239-78BC-4071-850F-7D50957533D5}" type="slidenum">
              <a:rPr lang="en-US" smtClean="0"/>
              <a:t>‹#›</a:t>
            </a:fld>
            <a:endParaRPr lang="en-US"/>
          </a:p>
        </p:txBody>
      </p:sp>
    </p:spTree>
    <p:extLst>
      <p:ext uri="{BB962C8B-B14F-4D97-AF65-F5344CB8AC3E}">
        <p14:creationId xmlns:p14="http://schemas.microsoft.com/office/powerpoint/2010/main" val="387453542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alpha val="3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5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6">
                    <a:lumMod val="50000"/>
                  </a:schemeClr>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8B637F8-C0BA-40D8-8B83-2502E914661B}"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EA239-78BC-4071-850F-7D50957533D5}" type="slidenum">
              <a:rPr lang="en-US" smtClean="0"/>
              <a:t>‹#›</a:t>
            </a:fld>
            <a:endParaRPr lang="en-US"/>
          </a:p>
        </p:txBody>
      </p:sp>
    </p:spTree>
    <p:extLst>
      <p:ext uri="{BB962C8B-B14F-4D97-AF65-F5344CB8AC3E}">
        <p14:creationId xmlns:p14="http://schemas.microsoft.com/office/powerpoint/2010/main" val="69062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E8B637F8-C0BA-40D8-8B83-2502E914661B}" type="datetimeFigureOut">
              <a:rPr lang="en-US" smtClean="0"/>
              <a:t>24-Apr-18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78EA239-78BC-4071-850F-7D50957533D5}"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0748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637F8-C0BA-40D8-8B83-2502E914661B}" type="datetimeFigureOut">
              <a:rPr lang="en-US" smtClean="0"/>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8EA239-78BC-4071-850F-7D50957533D5}" type="slidenum">
              <a:rPr lang="en-US" smtClean="0"/>
              <a:t>‹#›</a:t>
            </a:fld>
            <a:endParaRPr lang="en-US"/>
          </a:p>
        </p:txBody>
      </p:sp>
    </p:spTree>
    <p:extLst>
      <p:ext uri="{BB962C8B-B14F-4D97-AF65-F5344CB8AC3E}">
        <p14:creationId xmlns:p14="http://schemas.microsoft.com/office/powerpoint/2010/main" val="337661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637F8-C0BA-40D8-8B83-2502E914661B}" type="datetimeFigureOut">
              <a:rPr lang="en-US" smtClean="0"/>
              <a:t>24-Apr-18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8EA239-78BC-4071-850F-7D50957533D5}" type="slidenum">
              <a:rPr lang="en-US" smtClean="0"/>
              <a:t>‹#›</a:t>
            </a:fld>
            <a:endParaRPr lang="en-US"/>
          </a:p>
        </p:txBody>
      </p:sp>
    </p:spTree>
    <p:extLst>
      <p:ext uri="{BB962C8B-B14F-4D97-AF65-F5344CB8AC3E}">
        <p14:creationId xmlns:p14="http://schemas.microsoft.com/office/powerpoint/2010/main" val="1905051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alpha val="32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E8B637F8-C0BA-40D8-8B83-2502E914661B}" type="datetimeFigureOut">
              <a:rPr lang="en-US" smtClean="0"/>
              <a:t>24-Apr-18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8EA239-78BC-4071-850F-7D50957533D5}" type="slidenum">
              <a:rPr lang="en-US" smtClean="0"/>
              <a:t>‹#›</a:t>
            </a:fld>
            <a:endParaRPr lang="en-US"/>
          </a:p>
        </p:txBody>
      </p:sp>
    </p:spTree>
    <p:extLst>
      <p:ext uri="{BB962C8B-B14F-4D97-AF65-F5344CB8AC3E}">
        <p14:creationId xmlns:p14="http://schemas.microsoft.com/office/powerpoint/2010/main" val="968143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637F8-C0BA-40D8-8B83-2502E914661B}" type="datetimeFigureOut">
              <a:rPr lang="en-US" smtClean="0"/>
              <a:t>24-Apr-18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8EA239-78BC-4071-850F-7D50957533D5}" type="slidenum">
              <a:rPr lang="en-US" smtClean="0"/>
              <a:t>‹#›</a:t>
            </a:fld>
            <a:endParaRPr lang="en-US"/>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115675675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E8B637F8-C0BA-40D8-8B83-2502E914661B}" type="datetimeFigureOut">
              <a:rPr lang="en-US" smtClean="0"/>
              <a:t>24-Apr-18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78EA239-78BC-4071-850F-7D50957533D5}" type="slidenum">
              <a:rPr lang="en-US" smtClean="0"/>
              <a:t>‹#›</a:t>
            </a:fld>
            <a:endParaRPr lang="en-US"/>
          </a:p>
        </p:txBody>
      </p:sp>
    </p:spTree>
    <p:extLst>
      <p:ext uri="{BB962C8B-B14F-4D97-AF65-F5344CB8AC3E}">
        <p14:creationId xmlns:p14="http://schemas.microsoft.com/office/powerpoint/2010/main" val="158872002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7180A-AF70-430B-8AD8-229041CC6B6F}"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1D251-9098-4D64-908D-9854F2693DC1}" type="slidenum">
              <a:rPr lang="en-US" smtClean="0"/>
              <a:t>‹#›</a:t>
            </a:fld>
            <a:endParaRPr lang="en-US"/>
          </a:p>
        </p:txBody>
      </p:sp>
    </p:spTree>
    <p:extLst>
      <p:ext uri="{BB962C8B-B14F-4D97-AF65-F5344CB8AC3E}">
        <p14:creationId xmlns:p14="http://schemas.microsoft.com/office/powerpoint/2010/main" val="3488944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E8B637F8-C0BA-40D8-8B83-2502E914661B}" type="datetimeFigureOut">
              <a:rPr lang="en-US" smtClean="0"/>
              <a:t>24-Apr-18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78EA239-78BC-4071-850F-7D50957533D5}" type="slidenum">
              <a:rPr lang="en-US" smtClean="0"/>
              <a:t>‹#›</a:t>
            </a:fld>
            <a:endParaRPr lang="en-US"/>
          </a:p>
        </p:txBody>
      </p:sp>
    </p:spTree>
    <p:extLst>
      <p:ext uri="{BB962C8B-B14F-4D97-AF65-F5344CB8AC3E}">
        <p14:creationId xmlns:p14="http://schemas.microsoft.com/office/powerpoint/2010/main" val="2518055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637F8-C0BA-40D8-8B83-2502E914661B}" type="datetimeFigureOut">
              <a:rPr lang="en-US" smtClean="0"/>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EA239-78BC-4071-850F-7D50957533D5}" type="slidenum">
              <a:rPr lang="en-US" smtClean="0"/>
              <a:t>‹#›</a:t>
            </a:fld>
            <a:endParaRPr lang="en-US"/>
          </a:p>
        </p:txBody>
      </p:sp>
    </p:spTree>
    <p:extLst>
      <p:ext uri="{BB962C8B-B14F-4D97-AF65-F5344CB8AC3E}">
        <p14:creationId xmlns:p14="http://schemas.microsoft.com/office/powerpoint/2010/main" val="3402824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8B637F8-C0BA-40D8-8B83-2502E914661B}" type="datetimeFigureOut">
              <a:rPr lang="en-US" smtClean="0"/>
              <a:t>24-Apr-18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78EA239-78BC-4071-850F-7D50957533D5}"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5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AC77180A-AF70-430B-8AD8-229041CC6B6F}" type="datetimeFigureOut">
              <a:rPr lang="en-US" smtClean="0"/>
              <a:t>24-Apr-18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E01D251-9098-4D64-908D-9854F2693DC1}"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1792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7180A-AF70-430B-8AD8-229041CC6B6F}" type="datetimeFigureOut">
              <a:rPr lang="en-US" smtClean="0"/>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1D251-9098-4D64-908D-9854F2693DC1}" type="slidenum">
              <a:rPr lang="en-US" smtClean="0"/>
              <a:t>‹#›</a:t>
            </a:fld>
            <a:endParaRPr lang="en-US"/>
          </a:p>
        </p:txBody>
      </p:sp>
    </p:spTree>
    <p:extLst>
      <p:ext uri="{BB962C8B-B14F-4D97-AF65-F5344CB8AC3E}">
        <p14:creationId xmlns:p14="http://schemas.microsoft.com/office/powerpoint/2010/main" val="373667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7180A-AF70-430B-8AD8-229041CC6B6F}" type="datetimeFigureOut">
              <a:rPr lang="en-US" smtClean="0"/>
              <a:t>24-Apr-18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1D251-9098-4D64-908D-9854F2693DC1}" type="slidenum">
              <a:rPr lang="en-US" smtClean="0"/>
              <a:t>‹#›</a:t>
            </a:fld>
            <a:endParaRPr lang="en-US"/>
          </a:p>
        </p:txBody>
      </p:sp>
    </p:spTree>
    <p:extLst>
      <p:ext uri="{BB962C8B-B14F-4D97-AF65-F5344CB8AC3E}">
        <p14:creationId xmlns:p14="http://schemas.microsoft.com/office/powerpoint/2010/main" val="3476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77180A-AF70-430B-8AD8-229041CC6B6F}" type="datetimeFigureOut">
              <a:rPr lang="en-US" smtClean="0"/>
              <a:t>24-Apr-18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1D251-9098-4D64-908D-9854F2693DC1}" type="slidenum">
              <a:rPr lang="en-US" smtClean="0"/>
              <a:t>‹#›</a:t>
            </a:fld>
            <a:endParaRPr lang="en-US"/>
          </a:p>
        </p:txBody>
      </p:sp>
    </p:spTree>
    <p:extLst>
      <p:ext uri="{BB962C8B-B14F-4D97-AF65-F5344CB8AC3E}">
        <p14:creationId xmlns:p14="http://schemas.microsoft.com/office/powerpoint/2010/main" val="365131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7180A-AF70-430B-8AD8-229041CC6B6F}" type="datetimeFigureOut">
              <a:rPr lang="en-US" smtClean="0"/>
              <a:t>24-Apr-18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1D251-9098-4D64-908D-9854F2693DC1}" type="slidenum">
              <a:rPr lang="en-US" smtClean="0"/>
              <a:t>‹#›</a:t>
            </a:fld>
            <a:endParaRPr lang="en-US"/>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23436257"/>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AC77180A-AF70-430B-8AD8-229041CC6B6F}" type="datetimeFigureOut">
              <a:rPr lang="en-US" smtClean="0"/>
              <a:t>24-Apr-18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E01D251-9098-4D64-908D-9854F2693DC1}" type="slidenum">
              <a:rPr lang="en-US" smtClean="0"/>
              <a:t>‹#›</a:t>
            </a:fld>
            <a:endParaRPr lang="en-US"/>
          </a:p>
        </p:txBody>
      </p:sp>
    </p:spTree>
    <p:extLst>
      <p:ext uri="{BB962C8B-B14F-4D97-AF65-F5344CB8AC3E}">
        <p14:creationId xmlns:p14="http://schemas.microsoft.com/office/powerpoint/2010/main" val="300134269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AC77180A-AF70-430B-8AD8-229041CC6B6F}" type="datetimeFigureOut">
              <a:rPr lang="en-US" smtClean="0"/>
              <a:t>24-Apr-18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E01D251-9098-4D64-908D-9854F2693DC1}" type="slidenum">
              <a:rPr lang="en-US" smtClean="0"/>
              <a:t>‹#›</a:t>
            </a:fld>
            <a:endParaRPr lang="en-US"/>
          </a:p>
        </p:txBody>
      </p:sp>
    </p:spTree>
    <p:extLst>
      <p:ext uri="{BB962C8B-B14F-4D97-AF65-F5344CB8AC3E}">
        <p14:creationId xmlns:p14="http://schemas.microsoft.com/office/powerpoint/2010/main" val="198390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AC77180A-AF70-430B-8AD8-229041CC6B6F}" type="datetimeFigureOut">
              <a:rPr lang="en-US" smtClean="0"/>
              <a:t>24-Apr-18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CE01D251-9098-4D64-908D-9854F2693DC1}"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48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E8B637F8-C0BA-40D8-8B83-2502E914661B}" type="datetimeFigureOut">
              <a:rPr lang="en-US" smtClean="0"/>
              <a:t>24-Apr-18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678EA239-78BC-4071-850F-7D50957533D5}"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2548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312B-1000-4F34-87BA-2E44665E70C1}"/>
              </a:ext>
            </a:extLst>
          </p:cNvPr>
          <p:cNvSpPr>
            <a:spLocks noGrp="1"/>
          </p:cNvSpPr>
          <p:nvPr>
            <p:ph type="ctrTitle"/>
          </p:nvPr>
        </p:nvSpPr>
        <p:spPr>
          <a:xfrm>
            <a:off x="7920751" y="1023867"/>
            <a:ext cx="3913439" cy="3349641"/>
          </a:xfrm>
        </p:spPr>
        <p:txBody>
          <a:bodyPr/>
          <a:lstStyle/>
          <a:p>
            <a:br>
              <a:rPr lang="en-US" dirty="0"/>
            </a:br>
            <a:r>
              <a:rPr lang="en-US" dirty="0"/>
              <a:t> </a:t>
            </a:r>
            <a:r>
              <a:rPr lang="en-US" dirty="0" err="1"/>
              <a:t>Multiversioning</a:t>
            </a:r>
            <a:endParaRPr lang="en-US" dirty="0"/>
          </a:p>
        </p:txBody>
      </p:sp>
      <p:sp>
        <p:nvSpPr>
          <p:cNvPr id="3" name="Subtitle 2">
            <a:extLst>
              <a:ext uri="{FF2B5EF4-FFF2-40B4-BE49-F238E27FC236}">
                <a16:creationId xmlns:a16="http://schemas.microsoft.com/office/drawing/2014/main" id="{318BD874-1C5F-4E8B-8F4F-043E055D7287}"/>
              </a:ext>
            </a:extLst>
          </p:cNvPr>
          <p:cNvSpPr>
            <a:spLocks noGrp="1"/>
          </p:cNvSpPr>
          <p:nvPr>
            <p:ph type="subTitle" idx="1"/>
          </p:nvPr>
        </p:nvSpPr>
        <p:spPr/>
        <p:txBody>
          <a:bodyPr/>
          <a:lstStyle/>
          <a:p>
            <a:r>
              <a:rPr lang="en-US" dirty="0"/>
              <a:t>Seminar 4</a:t>
            </a:r>
          </a:p>
        </p:txBody>
      </p:sp>
    </p:spTree>
    <p:extLst>
      <p:ext uri="{BB962C8B-B14F-4D97-AF65-F5344CB8AC3E}">
        <p14:creationId xmlns:p14="http://schemas.microsoft.com/office/powerpoint/2010/main" val="129890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3AE6-3BFD-4994-8AD8-7BC51FA10C4B}"/>
              </a:ext>
            </a:extLst>
          </p:cNvPr>
          <p:cNvSpPr>
            <a:spLocks noGrp="1"/>
          </p:cNvSpPr>
          <p:nvPr>
            <p:ph type="title"/>
          </p:nvPr>
        </p:nvSpPr>
        <p:spPr/>
        <p:txBody>
          <a:bodyPr/>
          <a:lstStyle/>
          <a:p>
            <a:r>
              <a:rPr lang="en-US" dirty="0"/>
              <a:t>Read Committed Snapshot Isolation</a:t>
            </a:r>
          </a:p>
        </p:txBody>
      </p:sp>
      <p:sp>
        <p:nvSpPr>
          <p:cNvPr id="3" name="Content Placeholder 2">
            <a:extLst>
              <a:ext uri="{FF2B5EF4-FFF2-40B4-BE49-F238E27FC236}">
                <a16:creationId xmlns:a16="http://schemas.microsoft.com/office/drawing/2014/main" id="{A2C99557-5BDA-4EF7-865D-DAA544196A9B}"/>
              </a:ext>
            </a:extLst>
          </p:cNvPr>
          <p:cNvSpPr>
            <a:spLocks noGrp="1"/>
          </p:cNvSpPr>
          <p:nvPr>
            <p:ph idx="1"/>
          </p:nvPr>
        </p:nvSpPr>
        <p:spPr>
          <a:xfrm>
            <a:off x="2933700" y="2438400"/>
            <a:ext cx="8770571" cy="4419600"/>
          </a:xfrm>
        </p:spPr>
        <p:txBody>
          <a:bodyPr/>
          <a:lstStyle/>
          <a:p>
            <a:r>
              <a:rPr lang="en-US" dirty="0"/>
              <a:t>All operations see committed records when SQL command execution started =&gt; </a:t>
            </a:r>
          </a:p>
          <a:p>
            <a:pPr lvl="1"/>
            <a:r>
              <a:rPr lang="en-US" dirty="0"/>
              <a:t>Snapshot of data at command level</a:t>
            </a:r>
          </a:p>
          <a:p>
            <a:pPr lvl="1"/>
            <a:r>
              <a:rPr lang="en-US" dirty="0"/>
              <a:t>Consistent read at command level</a:t>
            </a:r>
          </a:p>
          <a:p>
            <a:pPr lvl="1"/>
            <a:r>
              <a:rPr lang="en-US" dirty="0"/>
              <a:t>Available if READ COMMITED isolation level is used (default) and READ_COMMITTED_SNAPSHOT option set to ON</a:t>
            </a:r>
          </a:p>
          <a:p>
            <a:r>
              <a:rPr lang="en-US" dirty="0"/>
              <a:t>How to set READ_COMMITTED_SNAPSHOT ON:</a:t>
            </a:r>
          </a:p>
          <a:p>
            <a:pPr marL="0" indent="0">
              <a:buNone/>
            </a:pPr>
            <a:r>
              <a:rPr lang="en-US" dirty="0"/>
              <a:t>	</a:t>
            </a:r>
            <a:r>
              <a:rPr lang="en-US" dirty="0">
                <a:latin typeface="Consolas" panose="020B0609020204030204" pitchFamily="49" charset="0"/>
              </a:rPr>
              <a:t>ALTER DATABASE </a:t>
            </a:r>
            <a:r>
              <a:rPr lang="en-US" dirty="0" err="1">
                <a:latin typeface="Consolas" panose="020B0609020204030204" pitchFamily="49" charset="0"/>
              </a:rPr>
              <a:t>database_name</a:t>
            </a:r>
            <a:endParaRPr lang="en-US" dirty="0">
              <a:latin typeface="Consolas" panose="020B0609020204030204" pitchFamily="49" charset="0"/>
            </a:endParaRPr>
          </a:p>
          <a:p>
            <a:pPr marL="0" indent="0">
              <a:buNone/>
            </a:pPr>
            <a:r>
              <a:rPr lang="en-US" dirty="0">
                <a:latin typeface="Consolas" panose="020B0609020204030204" pitchFamily="49" charset="0"/>
              </a:rPr>
              <a:t>	SET READ_COMMITTED_SNAPSHOT ON;</a:t>
            </a:r>
          </a:p>
          <a:p>
            <a:endParaRPr lang="en-US" dirty="0"/>
          </a:p>
        </p:txBody>
      </p:sp>
    </p:spTree>
    <p:extLst>
      <p:ext uri="{BB962C8B-B14F-4D97-AF65-F5344CB8AC3E}">
        <p14:creationId xmlns:p14="http://schemas.microsoft.com/office/powerpoint/2010/main" val="302514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D416-6BD8-4C69-9DB4-147C3F9853D7}"/>
              </a:ext>
            </a:extLst>
          </p:cNvPr>
          <p:cNvSpPr>
            <a:spLocks noGrp="1"/>
          </p:cNvSpPr>
          <p:nvPr>
            <p:ph type="title"/>
          </p:nvPr>
        </p:nvSpPr>
        <p:spPr/>
        <p:txBody>
          <a:bodyPr/>
          <a:lstStyle/>
          <a:p>
            <a:r>
              <a:rPr lang="en-US" dirty="0"/>
              <a:t>Full Snapshot Isolation</a:t>
            </a:r>
          </a:p>
        </p:txBody>
      </p:sp>
      <p:sp>
        <p:nvSpPr>
          <p:cNvPr id="3" name="Content Placeholder 2">
            <a:extLst>
              <a:ext uri="{FF2B5EF4-FFF2-40B4-BE49-F238E27FC236}">
                <a16:creationId xmlns:a16="http://schemas.microsoft.com/office/drawing/2014/main" id="{981F5F47-0072-4BD0-BFE4-20CA92A0647B}"/>
              </a:ext>
            </a:extLst>
          </p:cNvPr>
          <p:cNvSpPr>
            <a:spLocks noGrp="1"/>
          </p:cNvSpPr>
          <p:nvPr>
            <p:ph idx="1"/>
          </p:nvPr>
        </p:nvSpPr>
        <p:spPr>
          <a:xfrm>
            <a:off x="2933700" y="2438400"/>
            <a:ext cx="8770571" cy="4419600"/>
          </a:xfrm>
        </p:spPr>
        <p:txBody>
          <a:bodyPr/>
          <a:lstStyle/>
          <a:p>
            <a:r>
              <a:rPr lang="en-US" dirty="0"/>
              <a:t>All operations see committed records when transaction execution started =&gt; </a:t>
            </a:r>
          </a:p>
          <a:p>
            <a:pPr lvl="1"/>
            <a:r>
              <a:rPr lang="en-US" dirty="0"/>
              <a:t>Snapshot of data at transaction level</a:t>
            </a:r>
          </a:p>
          <a:p>
            <a:pPr lvl="1"/>
            <a:r>
              <a:rPr lang="en-US" dirty="0"/>
              <a:t>Consistent read at transaction level </a:t>
            </a:r>
          </a:p>
          <a:p>
            <a:pPr lvl="1"/>
            <a:r>
              <a:rPr lang="en-US" dirty="0"/>
              <a:t>SNAPHOT isolation level could be used</a:t>
            </a:r>
          </a:p>
          <a:p>
            <a:pPr lvl="1"/>
            <a:r>
              <a:rPr lang="en-US" dirty="0"/>
              <a:t>Available if ALLOW_SNAPSHOT_ISOLATION option is set to ON</a:t>
            </a:r>
          </a:p>
          <a:p>
            <a:r>
              <a:rPr lang="en-US" dirty="0"/>
              <a:t>How to set ALLOW_SNAPSHOT_ISOLATION ON:</a:t>
            </a:r>
          </a:p>
          <a:p>
            <a:pPr marL="0" indent="0">
              <a:buNone/>
            </a:pPr>
            <a:r>
              <a:rPr lang="en-US" dirty="0">
                <a:latin typeface="Consolas" panose="020B0609020204030204" pitchFamily="49" charset="0"/>
              </a:rPr>
              <a:t>	ALTER DATABASE </a:t>
            </a:r>
            <a:r>
              <a:rPr lang="en-US" dirty="0" err="1">
                <a:latin typeface="Consolas" panose="020B0609020204030204" pitchFamily="49" charset="0"/>
              </a:rPr>
              <a:t>database_name</a:t>
            </a:r>
            <a:endParaRPr lang="en-US" dirty="0">
              <a:latin typeface="Consolas" panose="020B0609020204030204" pitchFamily="49" charset="0"/>
            </a:endParaRPr>
          </a:p>
          <a:p>
            <a:pPr marL="0" indent="0">
              <a:buNone/>
            </a:pPr>
            <a:r>
              <a:rPr lang="en-US" dirty="0">
                <a:latin typeface="Consolas" panose="020B0609020204030204" pitchFamily="49" charset="0"/>
              </a:rPr>
              <a:t>	SET ALLOW_SNAPSHOT_ISOLATION ON;</a:t>
            </a:r>
          </a:p>
          <a:p>
            <a:endParaRPr lang="en-US" dirty="0"/>
          </a:p>
          <a:p>
            <a:endParaRPr lang="en-US" dirty="0"/>
          </a:p>
        </p:txBody>
      </p:sp>
    </p:spTree>
    <p:extLst>
      <p:ext uri="{BB962C8B-B14F-4D97-AF65-F5344CB8AC3E}">
        <p14:creationId xmlns:p14="http://schemas.microsoft.com/office/powerpoint/2010/main" val="414454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22E-28C4-4B3F-AA6D-67712C9C34DA}"/>
              </a:ext>
            </a:extLst>
          </p:cNvPr>
          <p:cNvSpPr>
            <a:spLocks noGrp="1"/>
          </p:cNvSpPr>
          <p:nvPr>
            <p:ph type="title"/>
          </p:nvPr>
        </p:nvSpPr>
        <p:spPr/>
        <p:txBody>
          <a:bodyPr/>
          <a:lstStyle/>
          <a:p>
            <a:r>
              <a:rPr lang="en-US" dirty="0"/>
              <a:t>Row-Level Versioning</a:t>
            </a:r>
          </a:p>
        </p:txBody>
      </p:sp>
      <p:sp>
        <p:nvSpPr>
          <p:cNvPr id="3" name="Content Placeholder 2">
            <a:extLst>
              <a:ext uri="{FF2B5EF4-FFF2-40B4-BE49-F238E27FC236}">
                <a16:creationId xmlns:a16="http://schemas.microsoft.com/office/drawing/2014/main" id="{AC38C6FC-31E4-401D-AA93-3F2C12E78BFB}"/>
              </a:ext>
            </a:extLst>
          </p:cNvPr>
          <p:cNvSpPr>
            <a:spLocks noGrp="1"/>
          </p:cNvSpPr>
          <p:nvPr>
            <p:ph idx="1"/>
          </p:nvPr>
        </p:nvSpPr>
        <p:spPr>
          <a:xfrm>
            <a:off x="2933700" y="2438400"/>
            <a:ext cx="8770571" cy="4419600"/>
          </a:xfrm>
        </p:spPr>
        <p:txBody>
          <a:bodyPr/>
          <a:lstStyle/>
          <a:p>
            <a:r>
              <a:rPr lang="en-US" dirty="0"/>
              <a:t>One record contains TSN (transaction sequence number)</a:t>
            </a:r>
          </a:p>
          <a:p>
            <a:r>
              <a:rPr lang="en-US" dirty="0"/>
              <a:t>All versions are stored in a linked list</a:t>
            </a:r>
          </a:p>
        </p:txBody>
      </p:sp>
      <p:sp>
        <p:nvSpPr>
          <p:cNvPr id="4" name="Rectangle 3">
            <a:extLst>
              <a:ext uri="{FF2B5EF4-FFF2-40B4-BE49-F238E27FC236}">
                <a16:creationId xmlns:a16="http://schemas.microsoft.com/office/drawing/2014/main" id="{31C92ADD-97B6-433E-BF0C-2C17DE79737D}"/>
              </a:ext>
            </a:extLst>
          </p:cNvPr>
          <p:cNvSpPr/>
          <p:nvPr/>
        </p:nvSpPr>
        <p:spPr>
          <a:xfrm>
            <a:off x="6904383" y="3429000"/>
            <a:ext cx="4359965" cy="9177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Current Row (col1 = 1, col2 = 11)</a:t>
            </a:r>
          </a:p>
          <a:p>
            <a:pPr algn="ctr"/>
            <a:r>
              <a:rPr lang="en-US" dirty="0"/>
              <a:t>Created by transaction T3</a:t>
            </a:r>
          </a:p>
        </p:txBody>
      </p:sp>
      <p:sp>
        <p:nvSpPr>
          <p:cNvPr id="5" name="Rectangle 4">
            <a:extLst>
              <a:ext uri="{FF2B5EF4-FFF2-40B4-BE49-F238E27FC236}">
                <a16:creationId xmlns:a16="http://schemas.microsoft.com/office/drawing/2014/main" id="{40E00743-3161-43A7-9420-66E5074A2A2C}"/>
              </a:ext>
            </a:extLst>
          </p:cNvPr>
          <p:cNvSpPr/>
          <p:nvPr/>
        </p:nvSpPr>
        <p:spPr>
          <a:xfrm>
            <a:off x="4724400" y="4603746"/>
            <a:ext cx="4359965" cy="9177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Previous Version Row (col1 = 1, col2 = 9)</a:t>
            </a:r>
          </a:p>
          <a:p>
            <a:pPr algn="ctr"/>
            <a:r>
              <a:rPr lang="en-US" dirty="0"/>
              <a:t>Created by transaction T2</a:t>
            </a:r>
          </a:p>
        </p:txBody>
      </p:sp>
      <p:sp>
        <p:nvSpPr>
          <p:cNvPr id="6" name="Rectangle 5">
            <a:extLst>
              <a:ext uri="{FF2B5EF4-FFF2-40B4-BE49-F238E27FC236}">
                <a16:creationId xmlns:a16="http://schemas.microsoft.com/office/drawing/2014/main" id="{DCE92BA3-6858-4FB9-92BD-D822476E6B2F}"/>
              </a:ext>
            </a:extLst>
          </p:cNvPr>
          <p:cNvSpPr/>
          <p:nvPr/>
        </p:nvSpPr>
        <p:spPr>
          <a:xfrm>
            <a:off x="3120887" y="5778492"/>
            <a:ext cx="4359965" cy="91771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Previous Version Row (col1 = 1, col2 = 5)</a:t>
            </a:r>
          </a:p>
          <a:p>
            <a:pPr algn="ctr"/>
            <a:r>
              <a:rPr lang="en-US" dirty="0"/>
              <a:t>Created by transaction T1</a:t>
            </a:r>
          </a:p>
        </p:txBody>
      </p:sp>
      <p:cxnSp>
        <p:nvCxnSpPr>
          <p:cNvPr id="8" name="Straight Arrow Connector 7">
            <a:extLst>
              <a:ext uri="{FF2B5EF4-FFF2-40B4-BE49-F238E27FC236}">
                <a16:creationId xmlns:a16="http://schemas.microsoft.com/office/drawing/2014/main" id="{7BEDBF1E-616E-4C1C-BBE9-7FD9DC172A50}"/>
              </a:ext>
            </a:extLst>
          </p:cNvPr>
          <p:cNvCxnSpPr>
            <a:cxnSpLocks/>
            <a:stCxn id="5" idx="2"/>
          </p:cNvCxnSpPr>
          <p:nvPr/>
        </p:nvCxnSpPr>
        <p:spPr>
          <a:xfrm flipH="1">
            <a:off x="6096000" y="5521459"/>
            <a:ext cx="808383" cy="2570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06D90EF-E82F-4BF3-8E25-1FAD8F25A7A5}"/>
              </a:ext>
            </a:extLst>
          </p:cNvPr>
          <p:cNvCxnSpPr>
            <a:cxnSpLocks/>
            <a:stCxn id="4" idx="2"/>
          </p:cNvCxnSpPr>
          <p:nvPr/>
        </p:nvCxnSpPr>
        <p:spPr>
          <a:xfrm flipH="1">
            <a:off x="8282610" y="4346713"/>
            <a:ext cx="801756" cy="25703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038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9B9F-CF02-4F6A-9C0E-BBE75924B037}"/>
              </a:ext>
            </a:extLst>
          </p:cNvPr>
          <p:cNvSpPr>
            <a:spLocks noGrp="1"/>
          </p:cNvSpPr>
          <p:nvPr>
            <p:ph type="title"/>
          </p:nvPr>
        </p:nvSpPr>
        <p:spPr/>
        <p:txBody>
          <a:bodyPr/>
          <a:lstStyle/>
          <a:p>
            <a:r>
              <a:rPr lang="en-US" dirty="0"/>
              <a:t>Row-Level Versioning</a:t>
            </a:r>
          </a:p>
        </p:txBody>
      </p:sp>
      <p:sp>
        <p:nvSpPr>
          <p:cNvPr id="3" name="Content Placeholder 2">
            <a:extLst>
              <a:ext uri="{FF2B5EF4-FFF2-40B4-BE49-F238E27FC236}">
                <a16:creationId xmlns:a16="http://schemas.microsoft.com/office/drawing/2014/main" id="{BF0B47D9-CB33-48AB-8FDB-A588AC895383}"/>
              </a:ext>
            </a:extLst>
          </p:cNvPr>
          <p:cNvSpPr>
            <a:spLocks noGrp="1"/>
          </p:cNvSpPr>
          <p:nvPr>
            <p:ph idx="1"/>
          </p:nvPr>
        </p:nvSpPr>
        <p:spPr>
          <a:xfrm>
            <a:off x="2933700" y="2438400"/>
            <a:ext cx="8770571" cy="4419600"/>
          </a:xfrm>
        </p:spPr>
        <p:txBody>
          <a:bodyPr/>
          <a:lstStyle/>
          <a:p>
            <a:r>
              <a:rPr lang="en-US" dirty="0"/>
              <a:t>Advantages</a:t>
            </a:r>
          </a:p>
          <a:p>
            <a:pPr lvl="1"/>
            <a:r>
              <a:rPr lang="en-US" dirty="0"/>
              <a:t>The level of concurrency is increased</a:t>
            </a:r>
          </a:p>
          <a:p>
            <a:pPr lvl="1"/>
            <a:r>
              <a:rPr lang="en-US"/>
              <a:t>Affects the performance </a:t>
            </a:r>
            <a:r>
              <a:rPr lang="en-US" dirty="0"/>
              <a:t>of triggers/index creation</a:t>
            </a:r>
          </a:p>
          <a:p>
            <a:r>
              <a:rPr lang="en-US" dirty="0"/>
              <a:t>Drawbacks</a:t>
            </a:r>
          </a:p>
          <a:p>
            <a:pPr lvl="1"/>
            <a:r>
              <a:rPr lang="en-US" dirty="0"/>
              <a:t>Extra management requirements to monitor the usage of </a:t>
            </a:r>
            <a:r>
              <a:rPr lang="en-US" dirty="0" err="1"/>
              <a:t>tempdb</a:t>
            </a:r>
            <a:endParaRPr lang="en-US" dirty="0"/>
          </a:p>
          <a:p>
            <a:pPr lvl="1"/>
            <a:r>
              <a:rPr lang="en-US" dirty="0"/>
              <a:t>Slower performance of update operations</a:t>
            </a:r>
          </a:p>
          <a:p>
            <a:pPr lvl="1"/>
            <a:r>
              <a:rPr lang="en-US" dirty="0"/>
              <a:t>Readers speed is affected by the cost of browsing the linked lists</a:t>
            </a:r>
          </a:p>
          <a:p>
            <a:pPr lvl="1"/>
            <a:r>
              <a:rPr lang="en-US" dirty="0"/>
              <a:t>Solves the conflict between writer and readers but simultaneous writers are still not allowed</a:t>
            </a:r>
          </a:p>
        </p:txBody>
      </p:sp>
    </p:spTree>
    <p:extLst>
      <p:ext uri="{BB962C8B-B14F-4D97-AF65-F5344CB8AC3E}">
        <p14:creationId xmlns:p14="http://schemas.microsoft.com/office/powerpoint/2010/main" val="2021805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1248-3EFE-4D3D-8B8C-EB863F7FD7F5}"/>
              </a:ext>
            </a:extLst>
          </p:cNvPr>
          <p:cNvSpPr>
            <a:spLocks noGrp="1"/>
          </p:cNvSpPr>
          <p:nvPr>
            <p:ph type="title"/>
          </p:nvPr>
        </p:nvSpPr>
        <p:spPr/>
        <p:txBody>
          <a:bodyPr/>
          <a:lstStyle/>
          <a:p>
            <a:r>
              <a:rPr lang="en-US" dirty="0"/>
              <a:t>Triggers and Row-Level Versioning</a:t>
            </a:r>
          </a:p>
        </p:txBody>
      </p:sp>
      <p:sp>
        <p:nvSpPr>
          <p:cNvPr id="3" name="Content Placeholder 2">
            <a:extLst>
              <a:ext uri="{FF2B5EF4-FFF2-40B4-BE49-F238E27FC236}">
                <a16:creationId xmlns:a16="http://schemas.microsoft.com/office/drawing/2014/main" id="{DC21CFBE-185C-4BA1-813C-7344D55D2ED4}"/>
              </a:ext>
            </a:extLst>
          </p:cNvPr>
          <p:cNvSpPr>
            <a:spLocks noGrp="1"/>
          </p:cNvSpPr>
          <p:nvPr>
            <p:ph idx="1"/>
          </p:nvPr>
        </p:nvSpPr>
        <p:spPr>
          <a:xfrm>
            <a:off x="2933700" y="2438400"/>
            <a:ext cx="8770571" cy="4419600"/>
          </a:xfrm>
        </p:spPr>
        <p:txBody>
          <a:bodyPr/>
          <a:lstStyle/>
          <a:p>
            <a:r>
              <a:rPr lang="en-US" dirty="0"/>
              <a:t>Triggers have access to two pseudo-tables:</a:t>
            </a:r>
          </a:p>
          <a:p>
            <a:pPr lvl="1"/>
            <a:r>
              <a:rPr lang="en-US" dirty="0"/>
              <a:t>‘deleted’ table – contains deleted rows or old versions of updated rows</a:t>
            </a:r>
          </a:p>
          <a:p>
            <a:pPr lvl="1"/>
            <a:r>
              <a:rPr lang="en-US" dirty="0"/>
              <a:t>‘inserted’ table – contains inserted rows or new versions of updated rows</a:t>
            </a:r>
          </a:p>
          <a:p>
            <a:r>
              <a:rPr lang="en-US" dirty="0"/>
              <a:t>Before SQL Server 2005</a:t>
            </a:r>
          </a:p>
          <a:p>
            <a:pPr lvl="1"/>
            <a:r>
              <a:rPr lang="en-US" dirty="0"/>
              <a:t>‘deleted’ table created based on transaction logs – affects performance</a:t>
            </a:r>
          </a:p>
          <a:p>
            <a:r>
              <a:rPr lang="en-US" dirty="0"/>
              <a:t>Using Row-Level Versioning</a:t>
            </a:r>
          </a:p>
          <a:p>
            <a:pPr lvl="1"/>
            <a:r>
              <a:rPr lang="en-US" dirty="0"/>
              <a:t>For tables with relevant triggers the changes are versioned</a:t>
            </a:r>
          </a:p>
        </p:txBody>
      </p:sp>
    </p:spTree>
    <p:extLst>
      <p:ext uri="{BB962C8B-B14F-4D97-AF65-F5344CB8AC3E}">
        <p14:creationId xmlns:p14="http://schemas.microsoft.com/office/powerpoint/2010/main" val="47551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3FB2-197D-46B1-B1A5-A67CC83269D9}"/>
              </a:ext>
            </a:extLst>
          </p:cNvPr>
          <p:cNvSpPr>
            <a:spLocks noGrp="1"/>
          </p:cNvSpPr>
          <p:nvPr>
            <p:ph type="title"/>
          </p:nvPr>
        </p:nvSpPr>
        <p:spPr/>
        <p:txBody>
          <a:bodyPr/>
          <a:lstStyle/>
          <a:p>
            <a:r>
              <a:rPr lang="en-US" dirty="0"/>
              <a:t>Index Creation and Row-Level Versioning</a:t>
            </a:r>
          </a:p>
        </p:txBody>
      </p:sp>
      <p:sp>
        <p:nvSpPr>
          <p:cNvPr id="3" name="Content Placeholder 2">
            <a:extLst>
              <a:ext uri="{FF2B5EF4-FFF2-40B4-BE49-F238E27FC236}">
                <a16:creationId xmlns:a16="http://schemas.microsoft.com/office/drawing/2014/main" id="{A1AFA284-9851-4956-8A8E-9A46E71A05A6}"/>
              </a:ext>
            </a:extLst>
          </p:cNvPr>
          <p:cNvSpPr>
            <a:spLocks noGrp="1"/>
          </p:cNvSpPr>
          <p:nvPr>
            <p:ph idx="1"/>
          </p:nvPr>
        </p:nvSpPr>
        <p:spPr>
          <a:xfrm>
            <a:off x="2933700" y="2438400"/>
            <a:ext cx="8770571" cy="4419600"/>
          </a:xfrm>
        </p:spPr>
        <p:txBody>
          <a:bodyPr/>
          <a:lstStyle/>
          <a:p>
            <a:r>
              <a:rPr lang="en-US" dirty="0"/>
              <a:t>In previous versions of MS SQL Server, index creation or rebuilding meant:</a:t>
            </a:r>
          </a:p>
          <a:p>
            <a:pPr lvl="1"/>
            <a:r>
              <a:rPr lang="en-US" dirty="0"/>
              <a:t>Table exclusively locked, data completely inaccessible (clustered indexing)</a:t>
            </a:r>
          </a:p>
          <a:p>
            <a:pPr lvl="1"/>
            <a:r>
              <a:rPr lang="en-US" dirty="0"/>
              <a:t>Table shared for reading only and index not available (non-clustered indexing)</a:t>
            </a:r>
          </a:p>
          <a:p>
            <a:r>
              <a:rPr lang="en-US" dirty="0"/>
              <a:t>With Row-Level Versioning:</a:t>
            </a:r>
          </a:p>
          <a:p>
            <a:pPr lvl="1"/>
            <a:r>
              <a:rPr lang="en-US" dirty="0"/>
              <a:t>Indexes are created and rebuilt online</a:t>
            </a:r>
          </a:p>
          <a:p>
            <a:pPr lvl="1"/>
            <a:r>
              <a:rPr lang="en-US" dirty="0"/>
              <a:t>All requests will be processed on versioned data</a:t>
            </a:r>
          </a:p>
        </p:txBody>
      </p:sp>
    </p:spTree>
    <p:extLst>
      <p:ext uri="{BB962C8B-B14F-4D97-AF65-F5344CB8AC3E}">
        <p14:creationId xmlns:p14="http://schemas.microsoft.com/office/powerpoint/2010/main" val="102355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43D9-375B-4001-8922-1C9E795F5C8F}"/>
              </a:ext>
            </a:extLst>
          </p:cNvPr>
          <p:cNvSpPr>
            <a:spLocks noGrp="1"/>
          </p:cNvSpPr>
          <p:nvPr>
            <p:ph type="title"/>
          </p:nvPr>
        </p:nvSpPr>
        <p:spPr/>
        <p:txBody>
          <a:bodyPr/>
          <a:lstStyle/>
          <a:p>
            <a:r>
              <a:rPr lang="en-US" dirty="0"/>
              <a:t>Isolation Levels and Concurrency Anomalies</a:t>
            </a:r>
          </a:p>
        </p:txBody>
      </p:sp>
      <p:graphicFrame>
        <p:nvGraphicFramePr>
          <p:cNvPr id="4" name="Content Placeholder 3">
            <a:extLst>
              <a:ext uri="{FF2B5EF4-FFF2-40B4-BE49-F238E27FC236}">
                <a16:creationId xmlns:a16="http://schemas.microsoft.com/office/drawing/2014/main" id="{FB85AF64-DDA6-4E50-AE7C-311743CF9DE5}"/>
              </a:ext>
            </a:extLst>
          </p:cNvPr>
          <p:cNvGraphicFramePr>
            <a:graphicFrameLocks noGrp="1"/>
          </p:cNvGraphicFramePr>
          <p:nvPr>
            <p:ph idx="1"/>
            <p:extLst>
              <p:ext uri="{D42A27DB-BD31-4B8C-83A1-F6EECF244321}">
                <p14:modId xmlns:p14="http://schemas.microsoft.com/office/powerpoint/2010/main" val="19839307"/>
              </p:ext>
            </p:extLst>
          </p:nvPr>
        </p:nvGraphicFramePr>
        <p:xfrm>
          <a:off x="2933700" y="2438400"/>
          <a:ext cx="8770938" cy="4288056"/>
        </p:xfrm>
        <a:graphic>
          <a:graphicData uri="http://schemas.openxmlformats.org/drawingml/2006/table">
            <a:tbl>
              <a:tblPr firstRow="1" bandRow="1">
                <a:tableStyleId>{7DF18680-E054-41AD-8BC1-D1AEF772440D}</a:tableStyleId>
              </a:tblPr>
              <a:tblGrid>
                <a:gridCol w="1890091">
                  <a:extLst>
                    <a:ext uri="{9D8B030D-6E8A-4147-A177-3AD203B41FA5}">
                      <a16:colId xmlns:a16="http://schemas.microsoft.com/office/drawing/2014/main" val="2296416876"/>
                    </a:ext>
                  </a:extLst>
                </a:gridCol>
                <a:gridCol w="1033555">
                  <a:extLst>
                    <a:ext uri="{9D8B030D-6E8A-4147-A177-3AD203B41FA5}">
                      <a16:colId xmlns:a16="http://schemas.microsoft.com/office/drawing/2014/main" val="2895706236"/>
                    </a:ext>
                  </a:extLst>
                </a:gridCol>
                <a:gridCol w="1709645">
                  <a:extLst>
                    <a:ext uri="{9D8B030D-6E8A-4147-A177-3AD203B41FA5}">
                      <a16:colId xmlns:a16="http://schemas.microsoft.com/office/drawing/2014/main" val="2823496432"/>
                    </a:ext>
                  </a:extLst>
                </a:gridCol>
                <a:gridCol w="1470992">
                  <a:extLst>
                    <a:ext uri="{9D8B030D-6E8A-4147-A177-3AD203B41FA5}">
                      <a16:colId xmlns:a16="http://schemas.microsoft.com/office/drawing/2014/main" val="1361073196"/>
                    </a:ext>
                  </a:extLst>
                </a:gridCol>
                <a:gridCol w="1204832">
                  <a:extLst>
                    <a:ext uri="{9D8B030D-6E8A-4147-A177-3AD203B41FA5}">
                      <a16:colId xmlns:a16="http://schemas.microsoft.com/office/drawing/2014/main" val="372430670"/>
                    </a:ext>
                  </a:extLst>
                </a:gridCol>
                <a:gridCol w="1461823">
                  <a:extLst>
                    <a:ext uri="{9D8B030D-6E8A-4147-A177-3AD203B41FA5}">
                      <a16:colId xmlns:a16="http://schemas.microsoft.com/office/drawing/2014/main" val="760586394"/>
                    </a:ext>
                  </a:extLst>
                </a:gridCol>
              </a:tblGrid>
              <a:tr h="609405">
                <a:tc>
                  <a:txBody>
                    <a:bodyPr/>
                    <a:lstStyle/>
                    <a:p>
                      <a:r>
                        <a:rPr lang="en-US" dirty="0"/>
                        <a:t>Isolation Level</a:t>
                      </a:r>
                    </a:p>
                  </a:txBody>
                  <a:tcPr/>
                </a:tc>
                <a:tc>
                  <a:txBody>
                    <a:bodyPr/>
                    <a:lstStyle/>
                    <a:p>
                      <a:r>
                        <a:rPr lang="en-US" dirty="0"/>
                        <a:t>Dirty Reads</a:t>
                      </a:r>
                    </a:p>
                  </a:txBody>
                  <a:tcPr/>
                </a:tc>
                <a:tc>
                  <a:txBody>
                    <a:bodyPr/>
                    <a:lstStyle/>
                    <a:p>
                      <a:r>
                        <a:rPr lang="en-US" dirty="0"/>
                        <a:t>Non-repeatable Reads</a:t>
                      </a:r>
                    </a:p>
                  </a:txBody>
                  <a:tcPr/>
                </a:tc>
                <a:tc>
                  <a:txBody>
                    <a:bodyPr/>
                    <a:lstStyle/>
                    <a:p>
                      <a:r>
                        <a:rPr lang="en-US" dirty="0"/>
                        <a:t>Phantom Reads</a:t>
                      </a:r>
                    </a:p>
                  </a:txBody>
                  <a:tcPr/>
                </a:tc>
                <a:tc>
                  <a:txBody>
                    <a:bodyPr/>
                    <a:lstStyle/>
                    <a:p>
                      <a:r>
                        <a:rPr lang="en-US" dirty="0"/>
                        <a:t>Update conflict</a:t>
                      </a:r>
                    </a:p>
                  </a:txBody>
                  <a:tcPr/>
                </a:tc>
                <a:tc>
                  <a:txBody>
                    <a:bodyPr/>
                    <a:lstStyle/>
                    <a:p>
                      <a:r>
                        <a:rPr lang="en-US" dirty="0"/>
                        <a:t>Concurrency Model</a:t>
                      </a:r>
                    </a:p>
                  </a:txBody>
                  <a:tcPr/>
                </a:tc>
                <a:extLst>
                  <a:ext uri="{0D108BD9-81ED-4DB2-BD59-A6C34878D82A}">
                    <a16:rowId xmlns:a16="http://schemas.microsoft.com/office/drawing/2014/main" val="3514105835"/>
                  </a:ext>
                </a:extLst>
              </a:tr>
              <a:tr h="609405">
                <a:tc>
                  <a:txBody>
                    <a:bodyPr/>
                    <a:lstStyle/>
                    <a:p>
                      <a:r>
                        <a:rPr lang="en-US" dirty="0"/>
                        <a:t>Read Uncommitted</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Pessimistic	</a:t>
                      </a:r>
                    </a:p>
                  </a:txBody>
                  <a:tcPr/>
                </a:tc>
                <a:extLst>
                  <a:ext uri="{0D108BD9-81ED-4DB2-BD59-A6C34878D82A}">
                    <a16:rowId xmlns:a16="http://schemas.microsoft.com/office/drawing/2014/main" val="4045763525"/>
                  </a:ext>
                </a:extLst>
              </a:tr>
              <a:tr h="609405">
                <a:tc>
                  <a:txBody>
                    <a:bodyPr/>
                    <a:lstStyle/>
                    <a:p>
                      <a:r>
                        <a:rPr lang="en-US" dirty="0"/>
                        <a:t>Read Committed Locking</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Pessimistic</a:t>
                      </a:r>
                    </a:p>
                  </a:txBody>
                  <a:tcPr/>
                </a:tc>
                <a:extLst>
                  <a:ext uri="{0D108BD9-81ED-4DB2-BD59-A6C34878D82A}">
                    <a16:rowId xmlns:a16="http://schemas.microsoft.com/office/drawing/2014/main" val="226195951"/>
                  </a:ext>
                </a:extLst>
              </a:tr>
              <a:tr h="609405">
                <a:tc>
                  <a:txBody>
                    <a:bodyPr/>
                    <a:lstStyle/>
                    <a:p>
                      <a:r>
                        <a:rPr lang="en-US" dirty="0"/>
                        <a:t>Read Committed Snapshot</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Optimistic</a:t>
                      </a:r>
                    </a:p>
                  </a:txBody>
                  <a:tcPr/>
                </a:tc>
                <a:extLst>
                  <a:ext uri="{0D108BD9-81ED-4DB2-BD59-A6C34878D82A}">
                    <a16:rowId xmlns:a16="http://schemas.microsoft.com/office/drawing/2014/main" val="853659189"/>
                  </a:ext>
                </a:extLst>
              </a:tr>
              <a:tr h="543828">
                <a:tc>
                  <a:txBody>
                    <a:bodyPr/>
                    <a:lstStyle/>
                    <a:p>
                      <a:r>
                        <a:rPr lang="en-US" dirty="0"/>
                        <a:t>Repeatable Read</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Pessimistic</a:t>
                      </a:r>
                    </a:p>
                  </a:txBody>
                  <a:tcPr/>
                </a:tc>
                <a:extLst>
                  <a:ext uri="{0D108BD9-81ED-4DB2-BD59-A6C34878D82A}">
                    <a16:rowId xmlns:a16="http://schemas.microsoft.com/office/drawing/2014/main" val="1739461797"/>
                  </a:ext>
                </a:extLst>
              </a:tr>
              <a:tr h="609405">
                <a:tc>
                  <a:txBody>
                    <a:bodyPr/>
                    <a:lstStyle/>
                    <a:p>
                      <a:r>
                        <a:rPr lang="en-US" dirty="0"/>
                        <a:t>Row-Level versioning</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Optimistic</a:t>
                      </a:r>
                    </a:p>
                  </a:txBody>
                  <a:tcPr/>
                </a:tc>
                <a:extLst>
                  <a:ext uri="{0D108BD9-81ED-4DB2-BD59-A6C34878D82A}">
                    <a16:rowId xmlns:a16="http://schemas.microsoft.com/office/drawing/2014/main" val="2765440964"/>
                  </a:ext>
                </a:extLst>
              </a:tr>
              <a:tr h="543828">
                <a:tc>
                  <a:txBody>
                    <a:bodyPr/>
                    <a:lstStyle/>
                    <a:p>
                      <a:r>
                        <a:rPr lang="en-US" dirty="0"/>
                        <a:t>Serializable</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Pessimistic</a:t>
                      </a:r>
                    </a:p>
                  </a:txBody>
                  <a:tcPr/>
                </a:tc>
                <a:extLst>
                  <a:ext uri="{0D108BD9-81ED-4DB2-BD59-A6C34878D82A}">
                    <a16:rowId xmlns:a16="http://schemas.microsoft.com/office/drawing/2014/main" val="891246468"/>
                  </a:ext>
                </a:extLst>
              </a:tr>
            </a:tbl>
          </a:graphicData>
        </a:graphic>
      </p:graphicFrame>
    </p:spTree>
    <p:extLst>
      <p:ext uri="{BB962C8B-B14F-4D97-AF65-F5344CB8AC3E}">
        <p14:creationId xmlns:p14="http://schemas.microsoft.com/office/powerpoint/2010/main" val="71920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43D9-375B-4001-8922-1C9E795F5C8F}"/>
              </a:ext>
            </a:extLst>
          </p:cNvPr>
          <p:cNvSpPr>
            <a:spLocks noGrp="1"/>
          </p:cNvSpPr>
          <p:nvPr>
            <p:ph type="title"/>
          </p:nvPr>
        </p:nvSpPr>
        <p:spPr/>
        <p:txBody>
          <a:bodyPr/>
          <a:lstStyle/>
          <a:p>
            <a:r>
              <a:rPr lang="en-US" dirty="0"/>
              <a:t>OUTPUT clause</a:t>
            </a:r>
          </a:p>
        </p:txBody>
      </p:sp>
      <p:sp>
        <p:nvSpPr>
          <p:cNvPr id="3" name="Content Placeholder 2">
            <a:extLst>
              <a:ext uri="{FF2B5EF4-FFF2-40B4-BE49-F238E27FC236}">
                <a16:creationId xmlns:a16="http://schemas.microsoft.com/office/drawing/2014/main" id="{B930456C-1AA4-4780-AE4B-2CFB2DDEB574}"/>
              </a:ext>
            </a:extLst>
          </p:cNvPr>
          <p:cNvSpPr>
            <a:spLocks noGrp="1"/>
          </p:cNvSpPr>
          <p:nvPr>
            <p:ph idx="1"/>
          </p:nvPr>
        </p:nvSpPr>
        <p:spPr>
          <a:xfrm>
            <a:off x="2933700" y="2438400"/>
            <a:ext cx="8897565" cy="4419600"/>
          </a:xfrm>
        </p:spPr>
        <p:txBody>
          <a:bodyPr/>
          <a:lstStyle/>
          <a:p>
            <a:r>
              <a:rPr lang="en-US" dirty="0"/>
              <a:t>The OUTPUT clause provides access to updated, inserted and deleted records and it can implement some functionalities that are generally performed only by triggers</a:t>
            </a:r>
          </a:p>
          <a:p>
            <a:r>
              <a:rPr lang="en-US" dirty="0"/>
              <a:t>Table ‘Persons’ </a:t>
            </a:r>
          </a:p>
          <a:p>
            <a:endParaRPr lang="en-US" dirty="0"/>
          </a:p>
          <a:p>
            <a:endParaRPr lang="en-US" dirty="0"/>
          </a:p>
          <a:p>
            <a:endParaRPr lang="en-US" dirty="0"/>
          </a:p>
          <a:p>
            <a:r>
              <a:rPr lang="en-US" dirty="0"/>
              <a:t>Table ‘</a:t>
            </a:r>
            <a:r>
              <a:rPr lang="en-US" dirty="0" err="1"/>
              <a:t>ModifiedPersonNames</a:t>
            </a:r>
            <a:r>
              <a:rPr lang="en-US" dirty="0"/>
              <a:t>’</a:t>
            </a:r>
          </a:p>
        </p:txBody>
      </p:sp>
      <p:graphicFrame>
        <p:nvGraphicFramePr>
          <p:cNvPr id="4" name="Table 3">
            <a:extLst>
              <a:ext uri="{FF2B5EF4-FFF2-40B4-BE49-F238E27FC236}">
                <a16:creationId xmlns:a16="http://schemas.microsoft.com/office/drawing/2014/main" id="{99119044-2B65-48FC-92A4-747FD4B346F2}"/>
              </a:ext>
            </a:extLst>
          </p:cNvPr>
          <p:cNvGraphicFramePr>
            <a:graphicFrameLocks noGrp="1"/>
          </p:cNvGraphicFramePr>
          <p:nvPr>
            <p:extLst>
              <p:ext uri="{D42A27DB-BD31-4B8C-83A1-F6EECF244321}">
                <p14:modId xmlns:p14="http://schemas.microsoft.com/office/powerpoint/2010/main" val="683165164"/>
              </p:ext>
            </p:extLst>
          </p:nvPr>
        </p:nvGraphicFramePr>
        <p:xfrm>
          <a:off x="3370468" y="3999175"/>
          <a:ext cx="2990575" cy="1112520"/>
        </p:xfrm>
        <a:graphic>
          <a:graphicData uri="http://schemas.openxmlformats.org/drawingml/2006/table">
            <a:tbl>
              <a:tblPr firstRow="1" bandRow="1">
                <a:tableStyleId>{7DF18680-E054-41AD-8BC1-D1AEF772440D}</a:tableStyleId>
              </a:tblPr>
              <a:tblGrid>
                <a:gridCol w="618436">
                  <a:extLst>
                    <a:ext uri="{9D8B030D-6E8A-4147-A177-3AD203B41FA5}">
                      <a16:colId xmlns:a16="http://schemas.microsoft.com/office/drawing/2014/main" val="577450682"/>
                    </a:ext>
                  </a:extLst>
                </a:gridCol>
                <a:gridCol w="1285501">
                  <a:extLst>
                    <a:ext uri="{9D8B030D-6E8A-4147-A177-3AD203B41FA5}">
                      <a16:colId xmlns:a16="http://schemas.microsoft.com/office/drawing/2014/main" val="3733761589"/>
                    </a:ext>
                  </a:extLst>
                </a:gridCol>
                <a:gridCol w="1086638">
                  <a:extLst>
                    <a:ext uri="{9D8B030D-6E8A-4147-A177-3AD203B41FA5}">
                      <a16:colId xmlns:a16="http://schemas.microsoft.com/office/drawing/2014/main" val="1725427622"/>
                    </a:ext>
                  </a:extLst>
                </a:gridCol>
              </a:tblGrid>
              <a:tr h="370840">
                <a:tc>
                  <a:txBody>
                    <a:bodyPr/>
                    <a:lstStyle/>
                    <a:p>
                      <a:r>
                        <a:rPr lang="en-US" dirty="0" err="1"/>
                        <a:t>p_id</a:t>
                      </a:r>
                      <a:endParaRPr lang="en-US" dirty="0"/>
                    </a:p>
                  </a:txBody>
                  <a:tcPr/>
                </a:tc>
                <a:tc>
                  <a:txBody>
                    <a:bodyPr/>
                    <a:lstStyle/>
                    <a:p>
                      <a:r>
                        <a:rPr lang="en-US" dirty="0"/>
                        <a:t>name</a:t>
                      </a:r>
                    </a:p>
                  </a:txBody>
                  <a:tcPr/>
                </a:tc>
                <a:tc>
                  <a:txBody>
                    <a:bodyPr/>
                    <a:lstStyle/>
                    <a:p>
                      <a:r>
                        <a:rPr lang="en-US" dirty="0"/>
                        <a:t>city</a:t>
                      </a:r>
                    </a:p>
                  </a:txBody>
                  <a:tcPr/>
                </a:tc>
                <a:extLst>
                  <a:ext uri="{0D108BD9-81ED-4DB2-BD59-A6C34878D82A}">
                    <a16:rowId xmlns:a16="http://schemas.microsoft.com/office/drawing/2014/main" val="2770431536"/>
                  </a:ext>
                </a:extLst>
              </a:tr>
              <a:tr h="370840">
                <a:tc>
                  <a:txBody>
                    <a:bodyPr/>
                    <a:lstStyle/>
                    <a:p>
                      <a:r>
                        <a:rPr lang="en-US" dirty="0"/>
                        <a:t>3</a:t>
                      </a:r>
                    </a:p>
                  </a:txBody>
                  <a:tcPr/>
                </a:tc>
                <a:tc>
                  <a:txBody>
                    <a:bodyPr/>
                    <a:lstStyle/>
                    <a:p>
                      <a:r>
                        <a:rPr lang="en-US" dirty="0"/>
                        <a:t>Jane Brown</a:t>
                      </a:r>
                    </a:p>
                  </a:txBody>
                  <a:tcPr/>
                </a:tc>
                <a:tc>
                  <a:txBody>
                    <a:bodyPr/>
                    <a:lstStyle/>
                    <a:p>
                      <a:r>
                        <a:rPr lang="en-US" dirty="0"/>
                        <a:t>London</a:t>
                      </a:r>
                    </a:p>
                  </a:txBody>
                  <a:tcPr/>
                </a:tc>
                <a:extLst>
                  <a:ext uri="{0D108BD9-81ED-4DB2-BD59-A6C34878D82A}">
                    <a16:rowId xmlns:a16="http://schemas.microsoft.com/office/drawing/2014/main" val="3588680315"/>
                  </a:ext>
                </a:extLst>
              </a:tr>
              <a:tr h="370840">
                <a:tc>
                  <a:txBody>
                    <a:bodyPr/>
                    <a:lstStyle/>
                    <a:p>
                      <a:r>
                        <a:rPr lang="en-US" dirty="0"/>
                        <a:t>5</a:t>
                      </a:r>
                    </a:p>
                  </a:txBody>
                  <a:tcPr/>
                </a:tc>
                <a:tc>
                  <a:txBody>
                    <a:bodyPr/>
                    <a:lstStyle/>
                    <a:p>
                      <a:r>
                        <a:rPr lang="en-US" dirty="0"/>
                        <a:t>Joe Brown</a:t>
                      </a:r>
                    </a:p>
                  </a:txBody>
                  <a:tcPr/>
                </a:tc>
                <a:tc>
                  <a:txBody>
                    <a:bodyPr/>
                    <a:lstStyle/>
                    <a:p>
                      <a:r>
                        <a:rPr lang="en-US" dirty="0"/>
                        <a:t>New York</a:t>
                      </a:r>
                    </a:p>
                  </a:txBody>
                  <a:tcPr/>
                </a:tc>
                <a:extLst>
                  <a:ext uri="{0D108BD9-81ED-4DB2-BD59-A6C34878D82A}">
                    <a16:rowId xmlns:a16="http://schemas.microsoft.com/office/drawing/2014/main" val="3717900084"/>
                  </a:ext>
                </a:extLst>
              </a:tr>
            </a:tbl>
          </a:graphicData>
        </a:graphic>
      </p:graphicFrame>
      <p:graphicFrame>
        <p:nvGraphicFramePr>
          <p:cNvPr id="5" name="Table 4">
            <a:extLst>
              <a:ext uri="{FF2B5EF4-FFF2-40B4-BE49-F238E27FC236}">
                <a16:creationId xmlns:a16="http://schemas.microsoft.com/office/drawing/2014/main" id="{932E0C53-534B-4E1F-B262-7730C48418DF}"/>
              </a:ext>
            </a:extLst>
          </p:cNvPr>
          <p:cNvGraphicFramePr>
            <a:graphicFrameLocks noGrp="1"/>
          </p:cNvGraphicFramePr>
          <p:nvPr>
            <p:extLst>
              <p:ext uri="{D42A27DB-BD31-4B8C-83A1-F6EECF244321}">
                <p14:modId xmlns:p14="http://schemas.microsoft.com/office/powerpoint/2010/main" val="115608661"/>
              </p:ext>
            </p:extLst>
          </p:nvPr>
        </p:nvGraphicFramePr>
        <p:xfrm>
          <a:off x="3370468" y="5808501"/>
          <a:ext cx="8529983" cy="741680"/>
        </p:xfrm>
        <a:graphic>
          <a:graphicData uri="http://schemas.openxmlformats.org/drawingml/2006/table">
            <a:tbl>
              <a:tblPr firstRow="1" bandRow="1">
                <a:tableStyleId>{7DF18680-E054-41AD-8BC1-D1AEF772440D}</a:tableStyleId>
              </a:tblPr>
              <a:tblGrid>
                <a:gridCol w="697949">
                  <a:extLst>
                    <a:ext uri="{9D8B030D-6E8A-4147-A177-3AD203B41FA5}">
                      <a16:colId xmlns:a16="http://schemas.microsoft.com/office/drawing/2014/main" val="1167912182"/>
                    </a:ext>
                  </a:extLst>
                </a:gridCol>
                <a:gridCol w="715618">
                  <a:extLst>
                    <a:ext uri="{9D8B030D-6E8A-4147-A177-3AD203B41FA5}">
                      <a16:colId xmlns:a16="http://schemas.microsoft.com/office/drawing/2014/main" val="4233516992"/>
                    </a:ext>
                  </a:extLst>
                </a:gridCol>
                <a:gridCol w="1457739">
                  <a:extLst>
                    <a:ext uri="{9D8B030D-6E8A-4147-A177-3AD203B41FA5}">
                      <a16:colId xmlns:a16="http://schemas.microsoft.com/office/drawing/2014/main" val="2035587442"/>
                    </a:ext>
                  </a:extLst>
                </a:gridCol>
                <a:gridCol w="1563756">
                  <a:extLst>
                    <a:ext uri="{9D8B030D-6E8A-4147-A177-3AD203B41FA5}">
                      <a16:colId xmlns:a16="http://schemas.microsoft.com/office/drawing/2014/main" val="2014304939"/>
                    </a:ext>
                  </a:extLst>
                </a:gridCol>
                <a:gridCol w="2570922">
                  <a:extLst>
                    <a:ext uri="{9D8B030D-6E8A-4147-A177-3AD203B41FA5}">
                      <a16:colId xmlns:a16="http://schemas.microsoft.com/office/drawing/2014/main" val="100012134"/>
                    </a:ext>
                  </a:extLst>
                </a:gridCol>
                <a:gridCol w="1523999">
                  <a:extLst>
                    <a:ext uri="{9D8B030D-6E8A-4147-A177-3AD203B41FA5}">
                      <a16:colId xmlns:a16="http://schemas.microsoft.com/office/drawing/2014/main" val="186286814"/>
                    </a:ext>
                  </a:extLst>
                </a:gridCol>
              </a:tblGrid>
              <a:tr h="370840">
                <a:tc>
                  <a:txBody>
                    <a:bodyPr/>
                    <a:lstStyle/>
                    <a:p>
                      <a:r>
                        <a:rPr lang="en-US" dirty="0" err="1"/>
                        <a:t>m_id</a:t>
                      </a:r>
                      <a:endParaRPr lang="en-US" dirty="0"/>
                    </a:p>
                  </a:txBody>
                  <a:tcPr/>
                </a:tc>
                <a:tc>
                  <a:txBody>
                    <a:bodyPr/>
                    <a:lstStyle/>
                    <a:p>
                      <a:r>
                        <a:rPr lang="en-US" dirty="0" err="1"/>
                        <a:t>p_id</a:t>
                      </a:r>
                      <a:endParaRPr lang="en-US" dirty="0"/>
                    </a:p>
                  </a:txBody>
                  <a:tcPr/>
                </a:tc>
                <a:tc>
                  <a:txBody>
                    <a:bodyPr/>
                    <a:lstStyle/>
                    <a:p>
                      <a:r>
                        <a:rPr lang="en-US" dirty="0" err="1"/>
                        <a:t>old_name</a:t>
                      </a:r>
                      <a:endParaRPr lang="en-US" dirty="0"/>
                    </a:p>
                  </a:txBody>
                  <a:tcPr/>
                </a:tc>
                <a:tc>
                  <a:txBody>
                    <a:bodyPr/>
                    <a:lstStyle/>
                    <a:p>
                      <a:r>
                        <a:rPr lang="en-US" dirty="0" err="1"/>
                        <a:t>new_name</a:t>
                      </a:r>
                      <a:endParaRPr lang="en-US" dirty="0"/>
                    </a:p>
                  </a:txBody>
                  <a:tcPr/>
                </a:tc>
                <a:tc>
                  <a:txBody>
                    <a:bodyPr/>
                    <a:lstStyle/>
                    <a:p>
                      <a:r>
                        <a:rPr lang="en-US" dirty="0" err="1"/>
                        <a:t>update_time</a:t>
                      </a:r>
                      <a:endParaRPr lang="en-US" dirty="0"/>
                    </a:p>
                  </a:txBody>
                  <a:tcPr/>
                </a:tc>
                <a:tc>
                  <a:txBody>
                    <a:bodyPr/>
                    <a:lstStyle/>
                    <a:p>
                      <a:r>
                        <a:rPr lang="en-US" dirty="0" err="1"/>
                        <a:t>update_user</a:t>
                      </a:r>
                      <a:endParaRPr lang="en-US" dirty="0"/>
                    </a:p>
                  </a:txBody>
                  <a:tcPr/>
                </a:tc>
                <a:extLst>
                  <a:ext uri="{0D108BD9-81ED-4DB2-BD59-A6C34878D82A}">
                    <a16:rowId xmlns:a16="http://schemas.microsoft.com/office/drawing/2014/main" val="189713434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53062996"/>
                  </a:ext>
                </a:extLst>
              </a:tr>
            </a:tbl>
          </a:graphicData>
        </a:graphic>
      </p:graphicFrame>
    </p:spTree>
    <p:extLst>
      <p:ext uri="{BB962C8B-B14F-4D97-AF65-F5344CB8AC3E}">
        <p14:creationId xmlns:p14="http://schemas.microsoft.com/office/powerpoint/2010/main" val="274953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1156-4312-418E-ADCF-B987F5D232B4}"/>
              </a:ext>
            </a:extLst>
          </p:cNvPr>
          <p:cNvSpPr>
            <a:spLocks noGrp="1"/>
          </p:cNvSpPr>
          <p:nvPr>
            <p:ph type="title"/>
          </p:nvPr>
        </p:nvSpPr>
        <p:spPr/>
        <p:txBody>
          <a:bodyPr/>
          <a:lstStyle/>
          <a:p>
            <a:r>
              <a:rPr lang="en-US" dirty="0"/>
              <a:t>OUTPUT clause</a:t>
            </a:r>
          </a:p>
        </p:txBody>
      </p:sp>
      <p:sp>
        <p:nvSpPr>
          <p:cNvPr id="3" name="Content Placeholder 2">
            <a:extLst>
              <a:ext uri="{FF2B5EF4-FFF2-40B4-BE49-F238E27FC236}">
                <a16:creationId xmlns:a16="http://schemas.microsoft.com/office/drawing/2014/main" id="{085C1803-19A0-4484-B7D5-73D697E54E6C}"/>
              </a:ext>
            </a:extLst>
          </p:cNvPr>
          <p:cNvSpPr>
            <a:spLocks noGrp="1"/>
          </p:cNvSpPr>
          <p:nvPr>
            <p:ph idx="1"/>
          </p:nvPr>
        </p:nvSpPr>
        <p:spPr>
          <a:xfrm>
            <a:off x="2933700" y="2438400"/>
            <a:ext cx="8770571" cy="4419600"/>
          </a:xfrm>
        </p:spPr>
        <p:txBody>
          <a:bodyPr/>
          <a:lstStyle/>
          <a:p>
            <a:r>
              <a:rPr lang="en-US" dirty="0"/>
              <a:t>The following operation updates the name of the person that has </a:t>
            </a:r>
            <a:r>
              <a:rPr lang="en-US" dirty="0" err="1"/>
              <a:t>p_id</a:t>
            </a:r>
            <a:r>
              <a:rPr lang="en-US" dirty="0"/>
              <a:t>=5 from table ‘Persons’ and stores in the table ‘</a:t>
            </a:r>
            <a:r>
              <a:rPr lang="en-US" dirty="0" err="1"/>
              <a:t>ModifiedPersonNames</a:t>
            </a:r>
            <a:r>
              <a:rPr lang="en-US" dirty="0"/>
              <a:t>’ the </a:t>
            </a:r>
            <a:r>
              <a:rPr lang="en-US" dirty="0" err="1"/>
              <a:t>p_id</a:t>
            </a:r>
            <a:r>
              <a:rPr lang="en-US" dirty="0"/>
              <a:t> value, the old name value (deleted.name), the new name value (inserted.name), the current date (GETDATE()) and the login name (SUSER_SNAME()):</a:t>
            </a:r>
          </a:p>
          <a:p>
            <a:endParaRPr lang="en-US" dirty="0"/>
          </a:p>
          <a:p>
            <a:pPr marL="0" indent="0">
              <a:buNone/>
            </a:pPr>
            <a:r>
              <a:rPr lang="en-US" dirty="0"/>
              <a:t>	</a:t>
            </a:r>
            <a:r>
              <a:rPr lang="ro-RO" dirty="0">
                <a:latin typeface="Consolas" panose="020B0609020204030204" pitchFamily="49" charset="0"/>
              </a:rPr>
              <a:t>UPDATE Perso</a:t>
            </a:r>
            <a:r>
              <a:rPr lang="en-US" dirty="0">
                <a:latin typeface="Consolas" panose="020B0609020204030204" pitchFamily="49" charset="0"/>
              </a:rPr>
              <a:t>ns</a:t>
            </a:r>
            <a:r>
              <a:rPr lang="ro-RO" dirty="0">
                <a:latin typeface="Consolas" panose="020B0609020204030204" pitchFamily="49" charset="0"/>
              </a:rPr>
              <a:t> SET n</a:t>
            </a:r>
            <a:r>
              <a:rPr lang="en-US" dirty="0" err="1">
                <a:latin typeface="Consolas" panose="020B0609020204030204" pitchFamily="49" charset="0"/>
              </a:rPr>
              <a:t>ame</a:t>
            </a:r>
            <a:r>
              <a:rPr lang="ro-RO" dirty="0">
                <a:latin typeface="Consolas" panose="020B0609020204030204" pitchFamily="49" charset="0"/>
              </a:rPr>
              <a:t> = </a:t>
            </a:r>
            <a:r>
              <a:rPr lang="en-US" dirty="0">
                <a:latin typeface="Consolas" panose="020B0609020204030204" pitchFamily="49" charset="0"/>
              </a:rPr>
              <a:t>'Joe Black' OUTPUT 	</a:t>
            </a:r>
            <a:r>
              <a:rPr lang="en-US" dirty="0" err="1">
                <a:latin typeface="Consolas" panose="020B0609020204030204" pitchFamily="49" charset="0"/>
              </a:rPr>
              <a:t>inserted.p_id</a:t>
            </a:r>
            <a:r>
              <a:rPr lang="en-US" dirty="0">
                <a:latin typeface="Consolas" panose="020B0609020204030204" pitchFamily="49" charset="0"/>
              </a:rPr>
              <a:t>, deleted.name, inserted.name, 	GETDATE(), SUSER_SNAME() INTO </a:t>
            </a:r>
            <a:r>
              <a:rPr lang="en-US" dirty="0" err="1">
                <a:latin typeface="Consolas" panose="020B0609020204030204" pitchFamily="49" charset="0"/>
              </a:rPr>
              <a:t>ModifiedPersonNames</a:t>
            </a:r>
            <a:r>
              <a:rPr lang="en-US" dirty="0">
                <a:latin typeface="Consolas" panose="020B0609020204030204" pitchFamily="49" charset="0"/>
              </a:rPr>
              <a:t> 	WHERE </a:t>
            </a:r>
            <a:r>
              <a:rPr lang="en-US" dirty="0" err="1">
                <a:latin typeface="Consolas" panose="020B0609020204030204" pitchFamily="49" charset="0"/>
              </a:rPr>
              <a:t>p_id</a:t>
            </a:r>
            <a:r>
              <a:rPr lang="en-US" dirty="0">
                <a:latin typeface="Consolas" panose="020B0609020204030204" pitchFamily="49" charset="0"/>
              </a:rPr>
              <a:t> = 5;</a:t>
            </a:r>
          </a:p>
          <a:p>
            <a:endParaRPr lang="en-US" dirty="0"/>
          </a:p>
        </p:txBody>
      </p:sp>
    </p:spTree>
    <p:extLst>
      <p:ext uri="{BB962C8B-B14F-4D97-AF65-F5344CB8AC3E}">
        <p14:creationId xmlns:p14="http://schemas.microsoft.com/office/powerpoint/2010/main" val="8586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4546-09D8-49FA-AEBB-2285FDE3DA4C}"/>
              </a:ext>
            </a:extLst>
          </p:cNvPr>
          <p:cNvSpPr>
            <a:spLocks noGrp="1"/>
          </p:cNvSpPr>
          <p:nvPr>
            <p:ph type="title"/>
          </p:nvPr>
        </p:nvSpPr>
        <p:spPr/>
        <p:txBody>
          <a:bodyPr/>
          <a:lstStyle/>
          <a:p>
            <a:r>
              <a:rPr lang="en-US" dirty="0"/>
              <a:t>OUTPUT clause</a:t>
            </a:r>
          </a:p>
        </p:txBody>
      </p:sp>
      <p:sp>
        <p:nvSpPr>
          <p:cNvPr id="3" name="Content Placeholder 2">
            <a:extLst>
              <a:ext uri="{FF2B5EF4-FFF2-40B4-BE49-F238E27FC236}">
                <a16:creationId xmlns:a16="http://schemas.microsoft.com/office/drawing/2014/main" id="{465A0524-F618-49C3-A899-73FE6DC235BD}"/>
              </a:ext>
            </a:extLst>
          </p:cNvPr>
          <p:cNvSpPr>
            <a:spLocks noGrp="1"/>
          </p:cNvSpPr>
          <p:nvPr>
            <p:ph idx="1"/>
          </p:nvPr>
        </p:nvSpPr>
        <p:spPr>
          <a:xfrm>
            <a:off x="2933700" y="2438400"/>
            <a:ext cx="8770571" cy="4419600"/>
          </a:xfrm>
        </p:spPr>
        <p:txBody>
          <a:bodyPr/>
          <a:lstStyle/>
          <a:p>
            <a:r>
              <a:rPr lang="en-US" dirty="0"/>
              <a:t>The result:</a:t>
            </a:r>
          </a:p>
          <a:p>
            <a:r>
              <a:rPr lang="en-US" dirty="0"/>
              <a:t>Table ‘Persons’ </a:t>
            </a:r>
          </a:p>
          <a:p>
            <a:endParaRPr lang="en-US" dirty="0"/>
          </a:p>
          <a:p>
            <a:endParaRPr lang="en-US" dirty="0"/>
          </a:p>
          <a:p>
            <a:endParaRPr lang="en-US" dirty="0"/>
          </a:p>
          <a:p>
            <a:r>
              <a:rPr lang="en-US" dirty="0"/>
              <a:t>Table ‘</a:t>
            </a:r>
            <a:r>
              <a:rPr lang="en-US" dirty="0" err="1"/>
              <a:t>ModifiedPersonNames</a:t>
            </a:r>
            <a:r>
              <a:rPr lang="en-US" dirty="0"/>
              <a:t>’</a:t>
            </a:r>
          </a:p>
          <a:p>
            <a:endParaRPr lang="en-US" dirty="0"/>
          </a:p>
        </p:txBody>
      </p:sp>
      <p:graphicFrame>
        <p:nvGraphicFramePr>
          <p:cNvPr id="4" name="Table 3">
            <a:extLst>
              <a:ext uri="{FF2B5EF4-FFF2-40B4-BE49-F238E27FC236}">
                <a16:creationId xmlns:a16="http://schemas.microsoft.com/office/drawing/2014/main" id="{210D4534-27D2-4C47-9CCC-8FF7C6EDACD0}"/>
              </a:ext>
            </a:extLst>
          </p:cNvPr>
          <p:cNvGraphicFramePr>
            <a:graphicFrameLocks noGrp="1"/>
          </p:cNvGraphicFramePr>
          <p:nvPr>
            <p:extLst>
              <p:ext uri="{D42A27DB-BD31-4B8C-83A1-F6EECF244321}">
                <p14:modId xmlns:p14="http://schemas.microsoft.com/office/powerpoint/2010/main" val="864855514"/>
              </p:ext>
            </p:extLst>
          </p:nvPr>
        </p:nvGraphicFramePr>
        <p:xfrm>
          <a:off x="3304208" y="3429000"/>
          <a:ext cx="2990575" cy="1112520"/>
        </p:xfrm>
        <a:graphic>
          <a:graphicData uri="http://schemas.openxmlformats.org/drawingml/2006/table">
            <a:tbl>
              <a:tblPr firstRow="1" bandRow="1">
                <a:tableStyleId>{7DF18680-E054-41AD-8BC1-D1AEF772440D}</a:tableStyleId>
              </a:tblPr>
              <a:tblGrid>
                <a:gridCol w="618436">
                  <a:extLst>
                    <a:ext uri="{9D8B030D-6E8A-4147-A177-3AD203B41FA5}">
                      <a16:colId xmlns:a16="http://schemas.microsoft.com/office/drawing/2014/main" val="577450682"/>
                    </a:ext>
                  </a:extLst>
                </a:gridCol>
                <a:gridCol w="1285501">
                  <a:extLst>
                    <a:ext uri="{9D8B030D-6E8A-4147-A177-3AD203B41FA5}">
                      <a16:colId xmlns:a16="http://schemas.microsoft.com/office/drawing/2014/main" val="3733761589"/>
                    </a:ext>
                  </a:extLst>
                </a:gridCol>
                <a:gridCol w="1086638">
                  <a:extLst>
                    <a:ext uri="{9D8B030D-6E8A-4147-A177-3AD203B41FA5}">
                      <a16:colId xmlns:a16="http://schemas.microsoft.com/office/drawing/2014/main" val="1725427622"/>
                    </a:ext>
                  </a:extLst>
                </a:gridCol>
              </a:tblGrid>
              <a:tr h="370840">
                <a:tc>
                  <a:txBody>
                    <a:bodyPr/>
                    <a:lstStyle/>
                    <a:p>
                      <a:r>
                        <a:rPr lang="en-US" dirty="0" err="1"/>
                        <a:t>p_id</a:t>
                      </a:r>
                      <a:endParaRPr lang="en-US" dirty="0"/>
                    </a:p>
                  </a:txBody>
                  <a:tcPr/>
                </a:tc>
                <a:tc>
                  <a:txBody>
                    <a:bodyPr/>
                    <a:lstStyle/>
                    <a:p>
                      <a:r>
                        <a:rPr lang="en-US" dirty="0"/>
                        <a:t>name</a:t>
                      </a:r>
                    </a:p>
                  </a:txBody>
                  <a:tcPr/>
                </a:tc>
                <a:tc>
                  <a:txBody>
                    <a:bodyPr/>
                    <a:lstStyle/>
                    <a:p>
                      <a:r>
                        <a:rPr lang="en-US" dirty="0"/>
                        <a:t>city</a:t>
                      </a:r>
                    </a:p>
                  </a:txBody>
                  <a:tcPr/>
                </a:tc>
                <a:extLst>
                  <a:ext uri="{0D108BD9-81ED-4DB2-BD59-A6C34878D82A}">
                    <a16:rowId xmlns:a16="http://schemas.microsoft.com/office/drawing/2014/main" val="2770431536"/>
                  </a:ext>
                </a:extLst>
              </a:tr>
              <a:tr h="370840">
                <a:tc>
                  <a:txBody>
                    <a:bodyPr/>
                    <a:lstStyle/>
                    <a:p>
                      <a:r>
                        <a:rPr lang="en-US" dirty="0"/>
                        <a:t>3</a:t>
                      </a:r>
                    </a:p>
                  </a:txBody>
                  <a:tcPr/>
                </a:tc>
                <a:tc>
                  <a:txBody>
                    <a:bodyPr/>
                    <a:lstStyle/>
                    <a:p>
                      <a:r>
                        <a:rPr lang="en-US" dirty="0"/>
                        <a:t>Jane Brown</a:t>
                      </a:r>
                    </a:p>
                  </a:txBody>
                  <a:tcPr/>
                </a:tc>
                <a:tc>
                  <a:txBody>
                    <a:bodyPr/>
                    <a:lstStyle/>
                    <a:p>
                      <a:r>
                        <a:rPr lang="en-US" dirty="0"/>
                        <a:t>London</a:t>
                      </a:r>
                    </a:p>
                  </a:txBody>
                  <a:tcPr/>
                </a:tc>
                <a:extLst>
                  <a:ext uri="{0D108BD9-81ED-4DB2-BD59-A6C34878D82A}">
                    <a16:rowId xmlns:a16="http://schemas.microsoft.com/office/drawing/2014/main" val="3588680315"/>
                  </a:ext>
                </a:extLst>
              </a:tr>
              <a:tr h="370840">
                <a:tc>
                  <a:txBody>
                    <a:bodyPr/>
                    <a:lstStyle/>
                    <a:p>
                      <a:r>
                        <a:rPr lang="en-US" dirty="0"/>
                        <a:t>5</a:t>
                      </a:r>
                    </a:p>
                  </a:txBody>
                  <a:tcPr/>
                </a:tc>
                <a:tc>
                  <a:txBody>
                    <a:bodyPr/>
                    <a:lstStyle/>
                    <a:p>
                      <a:r>
                        <a:rPr lang="en-US" dirty="0"/>
                        <a:t>Joe Black</a:t>
                      </a:r>
                    </a:p>
                  </a:txBody>
                  <a:tcPr/>
                </a:tc>
                <a:tc>
                  <a:txBody>
                    <a:bodyPr/>
                    <a:lstStyle/>
                    <a:p>
                      <a:r>
                        <a:rPr lang="en-US" dirty="0"/>
                        <a:t>New York</a:t>
                      </a:r>
                    </a:p>
                  </a:txBody>
                  <a:tcPr/>
                </a:tc>
                <a:extLst>
                  <a:ext uri="{0D108BD9-81ED-4DB2-BD59-A6C34878D82A}">
                    <a16:rowId xmlns:a16="http://schemas.microsoft.com/office/drawing/2014/main" val="3717900084"/>
                  </a:ext>
                </a:extLst>
              </a:tr>
            </a:tbl>
          </a:graphicData>
        </a:graphic>
      </p:graphicFrame>
      <p:graphicFrame>
        <p:nvGraphicFramePr>
          <p:cNvPr id="5" name="Table 4">
            <a:extLst>
              <a:ext uri="{FF2B5EF4-FFF2-40B4-BE49-F238E27FC236}">
                <a16:creationId xmlns:a16="http://schemas.microsoft.com/office/drawing/2014/main" id="{48D5F0E2-56D2-415A-8A11-034A62136847}"/>
              </a:ext>
            </a:extLst>
          </p:cNvPr>
          <p:cNvGraphicFramePr>
            <a:graphicFrameLocks noGrp="1"/>
          </p:cNvGraphicFramePr>
          <p:nvPr>
            <p:extLst>
              <p:ext uri="{D42A27DB-BD31-4B8C-83A1-F6EECF244321}">
                <p14:modId xmlns:p14="http://schemas.microsoft.com/office/powerpoint/2010/main" val="4078446073"/>
              </p:ext>
            </p:extLst>
          </p:nvPr>
        </p:nvGraphicFramePr>
        <p:xfrm>
          <a:off x="3304208" y="5328920"/>
          <a:ext cx="8529983" cy="741680"/>
        </p:xfrm>
        <a:graphic>
          <a:graphicData uri="http://schemas.openxmlformats.org/drawingml/2006/table">
            <a:tbl>
              <a:tblPr firstRow="1" bandRow="1">
                <a:tableStyleId>{7DF18680-E054-41AD-8BC1-D1AEF772440D}</a:tableStyleId>
              </a:tblPr>
              <a:tblGrid>
                <a:gridCol w="697949">
                  <a:extLst>
                    <a:ext uri="{9D8B030D-6E8A-4147-A177-3AD203B41FA5}">
                      <a16:colId xmlns:a16="http://schemas.microsoft.com/office/drawing/2014/main" val="1167912182"/>
                    </a:ext>
                  </a:extLst>
                </a:gridCol>
                <a:gridCol w="715618">
                  <a:extLst>
                    <a:ext uri="{9D8B030D-6E8A-4147-A177-3AD203B41FA5}">
                      <a16:colId xmlns:a16="http://schemas.microsoft.com/office/drawing/2014/main" val="4233516992"/>
                    </a:ext>
                  </a:extLst>
                </a:gridCol>
                <a:gridCol w="1457739">
                  <a:extLst>
                    <a:ext uri="{9D8B030D-6E8A-4147-A177-3AD203B41FA5}">
                      <a16:colId xmlns:a16="http://schemas.microsoft.com/office/drawing/2014/main" val="2035587442"/>
                    </a:ext>
                  </a:extLst>
                </a:gridCol>
                <a:gridCol w="1563756">
                  <a:extLst>
                    <a:ext uri="{9D8B030D-6E8A-4147-A177-3AD203B41FA5}">
                      <a16:colId xmlns:a16="http://schemas.microsoft.com/office/drawing/2014/main" val="2014304939"/>
                    </a:ext>
                  </a:extLst>
                </a:gridCol>
                <a:gridCol w="2570922">
                  <a:extLst>
                    <a:ext uri="{9D8B030D-6E8A-4147-A177-3AD203B41FA5}">
                      <a16:colId xmlns:a16="http://schemas.microsoft.com/office/drawing/2014/main" val="100012134"/>
                    </a:ext>
                  </a:extLst>
                </a:gridCol>
                <a:gridCol w="1523999">
                  <a:extLst>
                    <a:ext uri="{9D8B030D-6E8A-4147-A177-3AD203B41FA5}">
                      <a16:colId xmlns:a16="http://schemas.microsoft.com/office/drawing/2014/main" val="186286814"/>
                    </a:ext>
                  </a:extLst>
                </a:gridCol>
              </a:tblGrid>
              <a:tr h="370840">
                <a:tc>
                  <a:txBody>
                    <a:bodyPr/>
                    <a:lstStyle/>
                    <a:p>
                      <a:r>
                        <a:rPr lang="en-US" dirty="0" err="1"/>
                        <a:t>m_id</a:t>
                      </a:r>
                      <a:endParaRPr lang="en-US" dirty="0"/>
                    </a:p>
                  </a:txBody>
                  <a:tcPr/>
                </a:tc>
                <a:tc>
                  <a:txBody>
                    <a:bodyPr/>
                    <a:lstStyle/>
                    <a:p>
                      <a:r>
                        <a:rPr lang="en-US" dirty="0" err="1"/>
                        <a:t>p_id</a:t>
                      </a:r>
                      <a:endParaRPr lang="en-US" dirty="0"/>
                    </a:p>
                  </a:txBody>
                  <a:tcPr/>
                </a:tc>
                <a:tc>
                  <a:txBody>
                    <a:bodyPr/>
                    <a:lstStyle/>
                    <a:p>
                      <a:r>
                        <a:rPr lang="en-US" dirty="0" err="1"/>
                        <a:t>old_name</a:t>
                      </a:r>
                      <a:endParaRPr lang="en-US" dirty="0"/>
                    </a:p>
                  </a:txBody>
                  <a:tcPr/>
                </a:tc>
                <a:tc>
                  <a:txBody>
                    <a:bodyPr/>
                    <a:lstStyle/>
                    <a:p>
                      <a:r>
                        <a:rPr lang="en-US" dirty="0" err="1"/>
                        <a:t>new_name</a:t>
                      </a:r>
                      <a:endParaRPr lang="en-US" dirty="0"/>
                    </a:p>
                  </a:txBody>
                  <a:tcPr/>
                </a:tc>
                <a:tc>
                  <a:txBody>
                    <a:bodyPr/>
                    <a:lstStyle/>
                    <a:p>
                      <a:r>
                        <a:rPr lang="en-US" dirty="0" err="1"/>
                        <a:t>update_time</a:t>
                      </a:r>
                      <a:endParaRPr lang="en-US" dirty="0"/>
                    </a:p>
                  </a:txBody>
                  <a:tcPr/>
                </a:tc>
                <a:tc>
                  <a:txBody>
                    <a:bodyPr/>
                    <a:lstStyle/>
                    <a:p>
                      <a:r>
                        <a:rPr lang="en-US" dirty="0" err="1"/>
                        <a:t>update_user</a:t>
                      </a:r>
                      <a:endParaRPr lang="en-US" dirty="0"/>
                    </a:p>
                  </a:txBody>
                  <a:tcPr/>
                </a:tc>
                <a:extLst>
                  <a:ext uri="{0D108BD9-81ED-4DB2-BD59-A6C34878D82A}">
                    <a16:rowId xmlns:a16="http://schemas.microsoft.com/office/drawing/2014/main" val="1897134348"/>
                  </a:ext>
                </a:extLst>
              </a:tr>
              <a:tr h="370840">
                <a:tc>
                  <a:txBody>
                    <a:bodyPr/>
                    <a:lstStyle/>
                    <a:p>
                      <a:r>
                        <a:rPr lang="en-US" dirty="0"/>
                        <a:t>1</a:t>
                      </a:r>
                    </a:p>
                  </a:txBody>
                  <a:tcPr/>
                </a:tc>
                <a:tc>
                  <a:txBody>
                    <a:bodyPr/>
                    <a:lstStyle/>
                    <a:p>
                      <a:r>
                        <a:rPr lang="en-US" dirty="0"/>
                        <a:t>5</a:t>
                      </a:r>
                    </a:p>
                  </a:txBody>
                  <a:tcPr/>
                </a:tc>
                <a:tc>
                  <a:txBody>
                    <a:bodyPr/>
                    <a:lstStyle/>
                    <a:p>
                      <a:r>
                        <a:rPr lang="en-US" dirty="0"/>
                        <a:t>Joe Brown</a:t>
                      </a:r>
                    </a:p>
                  </a:txBody>
                  <a:tcPr/>
                </a:tc>
                <a:tc>
                  <a:txBody>
                    <a:bodyPr/>
                    <a:lstStyle/>
                    <a:p>
                      <a:r>
                        <a:rPr lang="en-US" dirty="0"/>
                        <a:t>Joe Black</a:t>
                      </a:r>
                    </a:p>
                  </a:txBody>
                  <a:tcPr/>
                </a:tc>
                <a:tc>
                  <a:txBody>
                    <a:bodyPr/>
                    <a:lstStyle/>
                    <a:p>
                      <a:r>
                        <a:rPr lang="en-US" dirty="0"/>
                        <a:t>2018-04-17 13:58:56.090</a:t>
                      </a:r>
                    </a:p>
                  </a:txBody>
                  <a:tcPr/>
                </a:tc>
                <a:tc>
                  <a:txBody>
                    <a:bodyPr/>
                    <a:lstStyle/>
                    <a:p>
                      <a:r>
                        <a:rPr lang="en-US" dirty="0"/>
                        <a:t>ACER\</a:t>
                      </a:r>
                      <a:r>
                        <a:rPr lang="en-US" dirty="0" err="1"/>
                        <a:t>userpc</a:t>
                      </a:r>
                      <a:endParaRPr lang="en-US" dirty="0"/>
                    </a:p>
                  </a:txBody>
                  <a:tcPr/>
                </a:tc>
                <a:extLst>
                  <a:ext uri="{0D108BD9-81ED-4DB2-BD59-A6C34878D82A}">
                    <a16:rowId xmlns:a16="http://schemas.microsoft.com/office/drawing/2014/main" val="1253062996"/>
                  </a:ext>
                </a:extLst>
              </a:tr>
            </a:tbl>
          </a:graphicData>
        </a:graphic>
      </p:graphicFrame>
    </p:spTree>
    <p:extLst>
      <p:ext uri="{BB962C8B-B14F-4D97-AF65-F5344CB8AC3E}">
        <p14:creationId xmlns:p14="http://schemas.microsoft.com/office/powerpoint/2010/main" val="30861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43D9-375B-4001-8922-1C9E795F5C8F}"/>
              </a:ext>
            </a:extLst>
          </p:cNvPr>
          <p:cNvSpPr>
            <a:spLocks noGrp="1"/>
          </p:cNvSpPr>
          <p:nvPr>
            <p:ph type="title"/>
          </p:nvPr>
        </p:nvSpPr>
        <p:spPr/>
        <p:txBody>
          <a:bodyPr/>
          <a:lstStyle/>
          <a:p>
            <a:r>
              <a:rPr lang="en-US" dirty="0"/>
              <a:t>Monitoring locks</a:t>
            </a:r>
          </a:p>
        </p:txBody>
      </p:sp>
      <p:sp>
        <p:nvSpPr>
          <p:cNvPr id="3" name="Content Placeholder 2">
            <a:extLst>
              <a:ext uri="{FF2B5EF4-FFF2-40B4-BE49-F238E27FC236}">
                <a16:creationId xmlns:a16="http://schemas.microsoft.com/office/drawing/2014/main" id="{B930456C-1AA4-4780-AE4B-2CFB2DDEB574}"/>
              </a:ext>
            </a:extLst>
          </p:cNvPr>
          <p:cNvSpPr>
            <a:spLocks noGrp="1"/>
          </p:cNvSpPr>
          <p:nvPr>
            <p:ph idx="1"/>
          </p:nvPr>
        </p:nvSpPr>
        <p:spPr>
          <a:xfrm>
            <a:off x="2933700" y="2438400"/>
            <a:ext cx="8770571" cy="4419600"/>
          </a:xfrm>
        </p:spPr>
        <p:txBody>
          <a:bodyPr>
            <a:normAutofit/>
          </a:bodyPr>
          <a:lstStyle/>
          <a:p>
            <a:r>
              <a:rPr lang="en-US" dirty="0"/>
              <a:t>SQL Server Profiler</a:t>
            </a:r>
          </a:p>
          <a:p>
            <a:pPr lvl="1"/>
            <a:r>
              <a:rPr lang="en-US" dirty="0"/>
              <a:t>Is a graphical user interface to SQL Trace for monitoring an instance of the Database Engine or Analysis Services</a:t>
            </a:r>
          </a:p>
          <a:p>
            <a:pPr lvl="1"/>
            <a:r>
              <a:rPr lang="en-US" dirty="0"/>
              <a:t>Events are saved in a trace file that can later be analyzed or used to replay a specific series of steps when trying to diagnose a problem</a:t>
            </a:r>
          </a:p>
          <a:p>
            <a:r>
              <a:rPr lang="en-US" dirty="0" err="1"/>
              <a:t>sp_lock</a:t>
            </a:r>
            <a:endParaRPr lang="en-US" dirty="0"/>
          </a:p>
          <a:p>
            <a:pPr lvl="1"/>
            <a:r>
              <a:rPr lang="en-US" dirty="0"/>
              <a:t>Reports information about locks</a:t>
            </a:r>
          </a:p>
          <a:p>
            <a:r>
              <a:rPr lang="en-US" dirty="0" err="1"/>
              <a:t>sys.dm_tran_locks</a:t>
            </a:r>
            <a:endParaRPr lang="en-US" dirty="0"/>
          </a:p>
          <a:p>
            <a:pPr lvl="1"/>
            <a:r>
              <a:rPr lang="en-US" dirty="0"/>
              <a:t>Returns information about currently active lock manager resources</a:t>
            </a:r>
          </a:p>
          <a:p>
            <a:pPr lvl="1"/>
            <a:r>
              <a:rPr lang="en-US" dirty="0"/>
              <a:t>Each row represents a currently active request to the lock manager for a lock that has been granted or is waiting to be granted</a:t>
            </a:r>
          </a:p>
        </p:txBody>
      </p:sp>
    </p:spTree>
    <p:extLst>
      <p:ext uri="{BB962C8B-B14F-4D97-AF65-F5344CB8AC3E}">
        <p14:creationId xmlns:p14="http://schemas.microsoft.com/office/powerpoint/2010/main" val="1001205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Content Placeholder 2"/>
          <p:cNvSpPr>
            <a:spLocks noGrp="1"/>
          </p:cNvSpPr>
          <p:nvPr>
            <p:ph idx="1"/>
          </p:nvPr>
        </p:nvSpPr>
        <p:spPr/>
        <p:txBody>
          <a:bodyPr/>
          <a:lstStyle/>
          <a:p>
            <a:r>
              <a:rPr lang="en-US" dirty="0"/>
              <a:t>The MERGE statement performs insert, update or delete operations on a target table based on the results of a join with a source table</a:t>
            </a:r>
          </a:p>
          <a:p>
            <a:r>
              <a:rPr lang="en-US" dirty="0"/>
              <a:t>Two tables can be synchronized by inserting</a:t>
            </a:r>
            <a:r>
              <a:rPr lang="en-US"/>
              <a:t>, updating </a:t>
            </a:r>
            <a:r>
              <a:rPr lang="en-US" dirty="0"/>
              <a:t>or deleting rows in one table based on differences found in the other table</a:t>
            </a:r>
          </a:p>
          <a:p>
            <a:r>
              <a:rPr lang="en-US" dirty="0"/>
              <a:t>Movies table: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9510735"/>
              </p:ext>
            </p:extLst>
          </p:nvPr>
        </p:nvGraphicFramePr>
        <p:xfrm>
          <a:off x="3254985" y="4713666"/>
          <a:ext cx="8128000" cy="1685576"/>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421394">
                <a:tc>
                  <a:txBody>
                    <a:bodyPr/>
                    <a:lstStyle/>
                    <a:p>
                      <a:r>
                        <a:rPr lang="en-US" dirty="0" err="1"/>
                        <a:t>Movie_id</a:t>
                      </a:r>
                      <a:endParaRPr lang="en-US" dirty="0"/>
                    </a:p>
                  </a:txBody>
                  <a:tcPr/>
                </a:tc>
                <a:tc>
                  <a:txBody>
                    <a:bodyPr/>
                    <a:lstStyle/>
                    <a:p>
                      <a:r>
                        <a:rPr lang="en-US" dirty="0"/>
                        <a:t>Title</a:t>
                      </a:r>
                    </a:p>
                  </a:txBody>
                  <a:tcPr/>
                </a:tc>
                <a:tc>
                  <a:txBody>
                    <a:bodyPr/>
                    <a:lstStyle/>
                    <a:p>
                      <a:r>
                        <a:rPr lang="en-US" dirty="0"/>
                        <a:t>Year</a:t>
                      </a:r>
                    </a:p>
                  </a:txBody>
                  <a:tcPr/>
                </a:tc>
                <a:tc>
                  <a:txBody>
                    <a:bodyPr/>
                    <a:lstStyle/>
                    <a:p>
                      <a:r>
                        <a:rPr lang="en-US" dirty="0"/>
                        <a:t>Runtime</a:t>
                      </a:r>
                    </a:p>
                  </a:txBody>
                  <a:tcPr/>
                </a:tc>
                <a:extLst>
                  <a:ext uri="{0D108BD9-81ED-4DB2-BD59-A6C34878D82A}">
                    <a16:rowId xmlns:a16="http://schemas.microsoft.com/office/drawing/2014/main" val="10000"/>
                  </a:ext>
                </a:extLst>
              </a:tr>
              <a:tr h="421394">
                <a:tc>
                  <a:txBody>
                    <a:bodyPr/>
                    <a:lstStyle/>
                    <a:p>
                      <a:r>
                        <a:rPr lang="en-US" dirty="0"/>
                        <a:t>1</a:t>
                      </a:r>
                    </a:p>
                  </a:txBody>
                  <a:tcPr/>
                </a:tc>
                <a:tc>
                  <a:txBody>
                    <a:bodyPr/>
                    <a:lstStyle/>
                    <a:p>
                      <a:r>
                        <a:rPr lang="en-US" dirty="0"/>
                        <a:t>IT</a:t>
                      </a:r>
                    </a:p>
                  </a:txBody>
                  <a:tcPr/>
                </a:tc>
                <a:tc>
                  <a:txBody>
                    <a:bodyPr/>
                    <a:lstStyle/>
                    <a:p>
                      <a:r>
                        <a:rPr lang="en-US" dirty="0"/>
                        <a:t>2017</a:t>
                      </a:r>
                    </a:p>
                  </a:txBody>
                  <a:tcPr/>
                </a:tc>
                <a:tc>
                  <a:txBody>
                    <a:bodyPr/>
                    <a:lstStyle/>
                    <a:p>
                      <a:r>
                        <a:rPr lang="en-US" dirty="0"/>
                        <a:t>NULL</a:t>
                      </a:r>
                    </a:p>
                  </a:txBody>
                  <a:tcPr/>
                </a:tc>
                <a:extLst>
                  <a:ext uri="{0D108BD9-81ED-4DB2-BD59-A6C34878D82A}">
                    <a16:rowId xmlns:a16="http://schemas.microsoft.com/office/drawing/2014/main" val="10001"/>
                  </a:ext>
                </a:extLst>
              </a:tr>
              <a:tr h="421394">
                <a:tc>
                  <a:txBody>
                    <a:bodyPr/>
                    <a:lstStyle/>
                    <a:p>
                      <a:r>
                        <a:rPr lang="en-US" dirty="0"/>
                        <a:t>2</a:t>
                      </a:r>
                    </a:p>
                  </a:txBody>
                  <a:tcPr/>
                </a:tc>
                <a:tc>
                  <a:txBody>
                    <a:bodyPr/>
                    <a:lstStyle/>
                    <a:p>
                      <a:r>
                        <a:rPr lang="en-US" dirty="0"/>
                        <a:t>IT</a:t>
                      </a:r>
                    </a:p>
                  </a:txBody>
                  <a:tcPr/>
                </a:tc>
                <a:tc>
                  <a:txBody>
                    <a:bodyPr/>
                    <a:lstStyle/>
                    <a:p>
                      <a:r>
                        <a:rPr lang="en-US" dirty="0"/>
                        <a:t>NULL</a:t>
                      </a:r>
                    </a:p>
                  </a:txBody>
                  <a:tcPr/>
                </a:tc>
                <a:tc>
                  <a:txBody>
                    <a:bodyPr/>
                    <a:lstStyle/>
                    <a:p>
                      <a:r>
                        <a:rPr lang="en-US" dirty="0"/>
                        <a:t>NULL</a:t>
                      </a:r>
                    </a:p>
                  </a:txBody>
                  <a:tcPr/>
                </a:tc>
                <a:extLst>
                  <a:ext uri="{0D108BD9-81ED-4DB2-BD59-A6C34878D82A}">
                    <a16:rowId xmlns:a16="http://schemas.microsoft.com/office/drawing/2014/main" val="10002"/>
                  </a:ext>
                </a:extLst>
              </a:tr>
              <a:tr h="421394">
                <a:tc>
                  <a:txBody>
                    <a:bodyPr/>
                    <a:lstStyle/>
                    <a:p>
                      <a:r>
                        <a:rPr lang="en-US" dirty="0"/>
                        <a:t>3</a:t>
                      </a:r>
                    </a:p>
                  </a:txBody>
                  <a:tcPr/>
                </a:tc>
                <a:tc>
                  <a:txBody>
                    <a:bodyPr/>
                    <a:lstStyle/>
                    <a:p>
                      <a:r>
                        <a:rPr lang="en-US" dirty="0"/>
                        <a:t>IT</a:t>
                      </a:r>
                    </a:p>
                  </a:txBody>
                  <a:tcPr/>
                </a:tc>
                <a:tc>
                  <a:txBody>
                    <a:bodyPr/>
                    <a:lstStyle/>
                    <a:p>
                      <a:r>
                        <a:rPr lang="en-US" dirty="0"/>
                        <a:t>NULL</a:t>
                      </a:r>
                    </a:p>
                  </a:txBody>
                  <a:tcPr/>
                </a:tc>
                <a:tc>
                  <a:txBody>
                    <a:bodyPr/>
                    <a:lstStyle/>
                    <a:p>
                      <a:r>
                        <a:rPr lang="en-US" dirty="0"/>
                        <a:t>135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9876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Content Placeholder 2"/>
          <p:cNvSpPr>
            <a:spLocks noGrp="1"/>
          </p:cNvSpPr>
          <p:nvPr>
            <p:ph idx="1"/>
          </p:nvPr>
        </p:nvSpPr>
        <p:spPr>
          <a:xfrm>
            <a:off x="2933700" y="2372139"/>
            <a:ext cx="8770571" cy="4485861"/>
          </a:xfrm>
        </p:spPr>
        <p:txBody>
          <a:bodyPr>
            <a:normAutofit fontScale="92500" lnSpcReduction="10000"/>
          </a:bodyPr>
          <a:lstStyle/>
          <a:p>
            <a:r>
              <a:rPr lang="en-US" dirty="0"/>
              <a:t>Syntax:</a:t>
            </a:r>
          </a:p>
          <a:p>
            <a:pPr marL="0" indent="0">
              <a:buNone/>
            </a:pPr>
            <a:r>
              <a:rPr lang="en-US" b="1" dirty="0">
                <a:latin typeface="Consolas" panose="020B0609020204030204" pitchFamily="49" charset="0"/>
              </a:rPr>
              <a:t>	</a:t>
            </a:r>
            <a:r>
              <a:rPr lang="en-US" dirty="0">
                <a:latin typeface="Consolas" panose="020B0609020204030204" pitchFamily="49" charset="0"/>
              </a:rPr>
              <a:t>MERGE Table definition AS Target</a:t>
            </a:r>
          </a:p>
          <a:p>
            <a:pPr marL="0" indent="0">
              <a:buNone/>
            </a:pPr>
            <a:r>
              <a:rPr lang="en-US" dirty="0">
                <a:latin typeface="Consolas" panose="020B0609020204030204" pitchFamily="49" charset="0"/>
              </a:rPr>
              <a:t>	Using (Table Source) AS Source</a:t>
            </a:r>
          </a:p>
          <a:p>
            <a:pPr marL="0" indent="0">
              <a:buNone/>
            </a:pPr>
            <a:r>
              <a:rPr lang="en-US" dirty="0">
                <a:latin typeface="Consolas" panose="020B0609020204030204" pitchFamily="49" charset="0"/>
              </a:rPr>
              <a:t>	(Column Keys)</a:t>
            </a:r>
          </a:p>
          <a:p>
            <a:pPr marL="0" indent="0">
              <a:buNone/>
            </a:pPr>
            <a:r>
              <a:rPr lang="en-US" dirty="0">
                <a:latin typeface="Consolas" panose="020B0609020204030204" pitchFamily="49" charset="0"/>
              </a:rPr>
              <a:t>	ON (Search Terms)</a:t>
            </a:r>
          </a:p>
          <a:p>
            <a:pPr marL="0" indent="0">
              <a:buNone/>
            </a:pPr>
            <a:r>
              <a:rPr lang="en-US" dirty="0">
                <a:latin typeface="Consolas" panose="020B0609020204030204" pitchFamily="49" charset="0"/>
              </a:rPr>
              <a:t>	WHEN MATCHED THEN</a:t>
            </a:r>
          </a:p>
          <a:p>
            <a:pPr marL="0" indent="0">
              <a:buNone/>
            </a:pPr>
            <a:r>
              <a:rPr lang="en-US" dirty="0">
                <a:latin typeface="Consolas" panose="020B0609020204030204" pitchFamily="49" charset="0"/>
              </a:rPr>
              <a:t>	UPDATE SET</a:t>
            </a:r>
          </a:p>
          <a:p>
            <a:pPr marL="0" indent="0">
              <a:buNone/>
            </a:pPr>
            <a:r>
              <a:rPr lang="en-US" dirty="0">
                <a:latin typeface="Consolas" panose="020B0609020204030204" pitchFamily="49" charset="0"/>
              </a:rPr>
              <a:t>	or</a:t>
            </a:r>
          </a:p>
          <a:p>
            <a:pPr marL="0" indent="0">
              <a:buNone/>
            </a:pPr>
            <a:r>
              <a:rPr lang="en-US" dirty="0">
                <a:latin typeface="Consolas" panose="020B0609020204030204" pitchFamily="49" charset="0"/>
              </a:rPr>
              <a:t>	DELETE</a:t>
            </a:r>
          </a:p>
          <a:p>
            <a:pPr marL="0" indent="0">
              <a:buNone/>
            </a:pPr>
            <a:r>
              <a:rPr lang="en-US" dirty="0">
                <a:latin typeface="Consolas" panose="020B0609020204030204" pitchFamily="49" charset="0"/>
              </a:rPr>
              <a:t>	WHEN NOT MATCHED BY TARGET/SOURCE THEN</a:t>
            </a:r>
          </a:p>
          <a:p>
            <a:pPr marL="0" indent="0">
              <a:buNone/>
            </a:pPr>
            <a:r>
              <a:rPr lang="en-US" dirty="0">
                <a:latin typeface="Consolas" panose="020B0609020204030204" pitchFamily="49" charset="0"/>
              </a:rPr>
              <a:t>	INSERT </a:t>
            </a:r>
          </a:p>
        </p:txBody>
      </p:sp>
    </p:spTree>
    <p:extLst>
      <p:ext uri="{BB962C8B-B14F-4D97-AF65-F5344CB8AC3E}">
        <p14:creationId xmlns:p14="http://schemas.microsoft.com/office/powerpoint/2010/main" val="333084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Content Placeholder 2"/>
          <p:cNvSpPr>
            <a:spLocks noGrp="1"/>
          </p:cNvSpPr>
          <p:nvPr>
            <p:ph idx="1"/>
          </p:nvPr>
        </p:nvSpPr>
        <p:spPr>
          <a:xfrm>
            <a:off x="2933700" y="2438400"/>
            <a:ext cx="8770571" cy="4419600"/>
          </a:xfrm>
        </p:spPr>
        <p:txBody>
          <a:bodyPr>
            <a:normAutofit/>
          </a:bodyPr>
          <a:lstStyle/>
          <a:p>
            <a:r>
              <a:rPr lang="en-US" dirty="0"/>
              <a:t>Example:</a:t>
            </a:r>
          </a:p>
          <a:p>
            <a:pPr marL="0" indent="0">
              <a:buNone/>
            </a:pPr>
            <a:r>
              <a:rPr lang="en-US" dirty="0"/>
              <a:t>	</a:t>
            </a:r>
            <a:r>
              <a:rPr lang="en-US" dirty="0">
                <a:latin typeface="Consolas" panose="020B0609020204030204" pitchFamily="49" charset="0"/>
              </a:rPr>
              <a:t>MERGE Movies </a:t>
            </a:r>
          </a:p>
          <a:p>
            <a:pPr marL="0" indent="0">
              <a:buNone/>
            </a:pPr>
            <a:r>
              <a:rPr lang="en-US" dirty="0">
                <a:latin typeface="Consolas" panose="020B0609020204030204" pitchFamily="49" charset="0"/>
              </a:rPr>
              <a:t>	USING (SELECT MAX(</a:t>
            </a:r>
            <a:r>
              <a:rPr lang="en-US" dirty="0" err="1">
                <a:latin typeface="Consolas" panose="020B0609020204030204" pitchFamily="49" charset="0"/>
              </a:rPr>
              <a:t>Movie_id</a:t>
            </a:r>
            <a:r>
              <a:rPr lang="en-US" dirty="0">
                <a:latin typeface="Consolas" panose="020B0609020204030204" pitchFamily="49" charset="0"/>
              </a:rPr>
              <a:t>) </a:t>
            </a:r>
            <a:r>
              <a:rPr lang="en-US" dirty="0" err="1">
                <a:latin typeface="Consolas" panose="020B0609020204030204" pitchFamily="49" charset="0"/>
              </a:rPr>
              <a:t>Movie_id</a:t>
            </a:r>
            <a:r>
              <a:rPr lang="en-US" dirty="0">
                <a:latin typeface="Consolas" panose="020B0609020204030204" pitchFamily="49" charset="0"/>
              </a:rPr>
              <a:t>, Title, MAX(Year) 	Year, MAX(Runtime) Runtime FROM Movies GROUP BY Title) 	</a:t>
            </a:r>
            <a:r>
              <a:rPr lang="en-US" dirty="0" err="1">
                <a:latin typeface="Consolas" panose="020B0609020204030204" pitchFamily="49" charset="0"/>
              </a:rPr>
              <a:t>MergeMovies</a:t>
            </a:r>
            <a:r>
              <a:rPr lang="en-US" dirty="0">
                <a:latin typeface="Consolas" panose="020B0609020204030204" pitchFamily="49" charset="0"/>
              </a:rPr>
              <a:t> ON </a:t>
            </a:r>
            <a:r>
              <a:rPr lang="en-US" dirty="0" err="1">
                <a:latin typeface="Consolas" panose="020B0609020204030204" pitchFamily="49" charset="0"/>
              </a:rPr>
              <a:t>Movies.Movie_id</a:t>
            </a:r>
            <a:r>
              <a:rPr lang="en-US" dirty="0">
                <a:latin typeface="Consolas" panose="020B0609020204030204" pitchFamily="49" charset="0"/>
              </a:rPr>
              <a:t> = </a:t>
            </a:r>
            <a:r>
              <a:rPr lang="en-US" dirty="0" err="1">
                <a:latin typeface="Consolas" panose="020B0609020204030204" pitchFamily="49" charset="0"/>
              </a:rPr>
              <a:t>MergeMovies.Movie_id</a:t>
            </a:r>
            <a:r>
              <a:rPr lang="en-US" dirty="0">
                <a:latin typeface="Consolas" panose="020B0609020204030204" pitchFamily="49" charset="0"/>
              </a:rPr>
              <a:t>  </a:t>
            </a:r>
          </a:p>
          <a:p>
            <a:pPr marL="0" indent="0">
              <a:buNone/>
            </a:pPr>
            <a:r>
              <a:rPr lang="en-US" dirty="0">
                <a:latin typeface="Consolas" panose="020B0609020204030204" pitchFamily="49" charset="0"/>
              </a:rPr>
              <a:t>	WHEN MATCHED THEN</a:t>
            </a:r>
          </a:p>
          <a:p>
            <a:pPr marL="0" indent="0">
              <a:buNone/>
            </a:pPr>
            <a:r>
              <a:rPr lang="en-US" dirty="0">
                <a:latin typeface="Consolas" panose="020B0609020204030204" pitchFamily="49" charset="0"/>
              </a:rPr>
              <a:t>	UPDATE SET </a:t>
            </a:r>
            <a:r>
              <a:rPr lang="en-US" dirty="0" err="1">
                <a:latin typeface="Consolas" panose="020B0609020204030204" pitchFamily="49" charset="0"/>
              </a:rPr>
              <a:t>Movies.Title</a:t>
            </a:r>
            <a:r>
              <a:rPr lang="en-US" dirty="0">
                <a:latin typeface="Consolas" panose="020B0609020204030204" pitchFamily="49" charset="0"/>
              </a:rPr>
              <a:t> = </a:t>
            </a:r>
            <a:r>
              <a:rPr lang="en-US" dirty="0" err="1">
                <a:latin typeface="Consolas" panose="020B0609020204030204" pitchFamily="49" charset="0"/>
              </a:rPr>
              <a:t>MergeMovies.Title</a:t>
            </a:r>
            <a:r>
              <a:rPr lang="en-US" dirty="0">
                <a:latin typeface="Consolas" panose="020B0609020204030204" pitchFamily="49" charset="0"/>
              </a:rPr>
              <a:t>, 	</a:t>
            </a:r>
            <a:r>
              <a:rPr lang="en-US" dirty="0" err="1">
                <a:latin typeface="Consolas" panose="020B0609020204030204" pitchFamily="49" charset="0"/>
              </a:rPr>
              <a:t>Movies.Year</a:t>
            </a:r>
            <a:r>
              <a:rPr lang="en-US" dirty="0">
                <a:latin typeface="Consolas" panose="020B0609020204030204" pitchFamily="49" charset="0"/>
              </a:rPr>
              <a:t> 	= </a:t>
            </a:r>
            <a:r>
              <a:rPr lang="en-US" dirty="0" err="1">
                <a:latin typeface="Consolas" panose="020B0609020204030204" pitchFamily="49" charset="0"/>
              </a:rPr>
              <a:t>MergeMovies.Year</a:t>
            </a:r>
            <a:r>
              <a:rPr lang="en-US" dirty="0">
                <a:latin typeface="Consolas" panose="020B0609020204030204" pitchFamily="49" charset="0"/>
              </a:rPr>
              <a:t>, </a:t>
            </a:r>
            <a:r>
              <a:rPr lang="en-US" dirty="0" err="1">
                <a:latin typeface="Consolas" panose="020B0609020204030204" pitchFamily="49" charset="0"/>
              </a:rPr>
              <a:t>Movies.Runtime</a:t>
            </a:r>
            <a:r>
              <a:rPr lang="en-US" dirty="0">
                <a:latin typeface="Consolas" panose="020B0609020204030204" pitchFamily="49" charset="0"/>
              </a:rPr>
              <a:t> = 	</a:t>
            </a:r>
            <a:r>
              <a:rPr lang="en-US" dirty="0" err="1">
                <a:latin typeface="Consolas" panose="020B0609020204030204" pitchFamily="49" charset="0"/>
              </a:rPr>
              <a:t>MergeMovies.Runtime</a:t>
            </a:r>
            <a:endParaRPr lang="en-US" dirty="0">
              <a:latin typeface="Consolas" panose="020B0609020204030204" pitchFamily="49" charset="0"/>
            </a:endParaRPr>
          </a:p>
          <a:p>
            <a:pPr marL="0" indent="0">
              <a:buNone/>
            </a:pPr>
            <a:r>
              <a:rPr lang="en-US" dirty="0">
                <a:latin typeface="Consolas" panose="020B0609020204030204" pitchFamily="49" charset="0"/>
              </a:rPr>
              <a:t>	WHEN NOT MATCHED BY SOURCE THEN DELETE;</a:t>
            </a:r>
          </a:p>
          <a:p>
            <a:endParaRPr lang="en-US" dirty="0"/>
          </a:p>
        </p:txBody>
      </p:sp>
    </p:spTree>
    <p:extLst>
      <p:ext uri="{BB962C8B-B14F-4D97-AF65-F5344CB8AC3E}">
        <p14:creationId xmlns:p14="http://schemas.microsoft.com/office/powerpoint/2010/main" val="25752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Content Placeholder 2"/>
          <p:cNvSpPr>
            <a:spLocks noGrp="1"/>
          </p:cNvSpPr>
          <p:nvPr>
            <p:ph idx="1"/>
          </p:nvPr>
        </p:nvSpPr>
        <p:spPr/>
        <p:txBody>
          <a:bodyPr/>
          <a:lstStyle/>
          <a:p>
            <a:r>
              <a:rPr lang="en-US" dirty="0"/>
              <a:t>The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3640336"/>
              </p:ext>
            </p:extLst>
          </p:nvPr>
        </p:nvGraphicFramePr>
        <p:xfrm>
          <a:off x="3254985" y="3052291"/>
          <a:ext cx="8128000" cy="842788"/>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421394">
                <a:tc>
                  <a:txBody>
                    <a:bodyPr/>
                    <a:lstStyle/>
                    <a:p>
                      <a:r>
                        <a:rPr lang="en-US" dirty="0" err="1"/>
                        <a:t>Movie_id</a:t>
                      </a:r>
                      <a:endParaRPr lang="en-US" dirty="0"/>
                    </a:p>
                  </a:txBody>
                  <a:tcPr/>
                </a:tc>
                <a:tc>
                  <a:txBody>
                    <a:bodyPr/>
                    <a:lstStyle/>
                    <a:p>
                      <a:r>
                        <a:rPr lang="en-US" dirty="0"/>
                        <a:t>Title</a:t>
                      </a:r>
                    </a:p>
                  </a:txBody>
                  <a:tcPr/>
                </a:tc>
                <a:tc>
                  <a:txBody>
                    <a:bodyPr/>
                    <a:lstStyle/>
                    <a:p>
                      <a:r>
                        <a:rPr lang="en-US" dirty="0"/>
                        <a:t>Year</a:t>
                      </a:r>
                    </a:p>
                  </a:txBody>
                  <a:tcPr/>
                </a:tc>
                <a:tc>
                  <a:txBody>
                    <a:bodyPr/>
                    <a:lstStyle/>
                    <a:p>
                      <a:r>
                        <a:rPr lang="en-US" dirty="0"/>
                        <a:t>Runtime</a:t>
                      </a:r>
                    </a:p>
                  </a:txBody>
                  <a:tcPr/>
                </a:tc>
                <a:extLst>
                  <a:ext uri="{0D108BD9-81ED-4DB2-BD59-A6C34878D82A}">
                    <a16:rowId xmlns:a16="http://schemas.microsoft.com/office/drawing/2014/main" val="10000"/>
                  </a:ext>
                </a:extLst>
              </a:tr>
              <a:tr h="421394">
                <a:tc>
                  <a:txBody>
                    <a:bodyPr/>
                    <a:lstStyle/>
                    <a:p>
                      <a:r>
                        <a:rPr lang="en-US" dirty="0"/>
                        <a:t>3</a:t>
                      </a:r>
                    </a:p>
                  </a:txBody>
                  <a:tcPr/>
                </a:tc>
                <a:tc>
                  <a:txBody>
                    <a:bodyPr/>
                    <a:lstStyle/>
                    <a:p>
                      <a:r>
                        <a:rPr lang="en-US" dirty="0"/>
                        <a:t>IT</a:t>
                      </a:r>
                    </a:p>
                  </a:txBody>
                  <a:tcPr/>
                </a:tc>
                <a:tc>
                  <a:txBody>
                    <a:bodyPr/>
                    <a:lstStyle/>
                    <a:p>
                      <a:r>
                        <a:rPr lang="en-US" dirty="0"/>
                        <a:t>2017</a:t>
                      </a:r>
                    </a:p>
                  </a:txBody>
                  <a:tcPr/>
                </a:tc>
                <a:tc>
                  <a:txBody>
                    <a:bodyPr/>
                    <a:lstStyle/>
                    <a:p>
                      <a:r>
                        <a:rPr lang="en-US" dirty="0"/>
                        <a:t>135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5691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ADC6-B647-4E19-849F-A19D4EE64B5A}"/>
              </a:ext>
            </a:extLst>
          </p:cNvPr>
          <p:cNvSpPr>
            <a:spLocks noGrp="1"/>
          </p:cNvSpPr>
          <p:nvPr>
            <p:ph type="title"/>
          </p:nvPr>
        </p:nvSpPr>
        <p:spPr/>
        <p:txBody>
          <a:bodyPr/>
          <a:lstStyle/>
          <a:p>
            <a:r>
              <a:rPr lang="en-US" dirty="0"/>
              <a:t>PIVOT / UNPIVOT</a:t>
            </a:r>
          </a:p>
        </p:txBody>
      </p:sp>
      <p:sp>
        <p:nvSpPr>
          <p:cNvPr id="3" name="Content Placeholder 2">
            <a:extLst>
              <a:ext uri="{FF2B5EF4-FFF2-40B4-BE49-F238E27FC236}">
                <a16:creationId xmlns:a16="http://schemas.microsoft.com/office/drawing/2014/main" id="{3403539D-1C00-47CF-93C9-C4976C0DB1FE}"/>
              </a:ext>
            </a:extLst>
          </p:cNvPr>
          <p:cNvSpPr>
            <a:spLocks noGrp="1"/>
          </p:cNvSpPr>
          <p:nvPr>
            <p:ph idx="1"/>
          </p:nvPr>
        </p:nvSpPr>
        <p:spPr>
          <a:xfrm>
            <a:off x="2933700" y="2438400"/>
            <a:ext cx="8770571" cy="4419600"/>
          </a:xfrm>
        </p:spPr>
        <p:txBody>
          <a:bodyPr/>
          <a:lstStyle/>
          <a:p>
            <a:r>
              <a:rPr lang="en-US"/>
              <a:t>Changes </a:t>
            </a:r>
            <a:r>
              <a:rPr lang="en-US" dirty="0"/>
              <a:t>a table-valued expression into another </a:t>
            </a:r>
            <a:r>
              <a:rPr lang="en-US"/>
              <a:t>table </a:t>
            </a:r>
            <a:endParaRPr lang="en-US" dirty="0"/>
          </a:p>
          <a:p>
            <a:r>
              <a:rPr lang="en-US" dirty="0"/>
              <a:t>PIVOT rotates a table-valued expression by turning the unique values from one column in the expression into multiple columns in the output, and performs aggregations where they are required on any remaining column values that are wanted in the final output</a:t>
            </a:r>
          </a:p>
          <a:p>
            <a:r>
              <a:rPr lang="en-US" dirty="0"/>
              <a:t>UNPIVOT performs the opposite operation to PIVOT by rotating columns of a table-valued expression into column values</a:t>
            </a:r>
          </a:p>
          <a:p>
            <a:endParaRPr lang="en-US" dirty="0"/>
          </a:p>
        </p:txBody>
      </p:sp>
    </p:spTree>
    <p:extLst>
      <p:ext uri="{BB962C8B-B14F-4D97-AF65-F5344CB8AC3E}">
        <p14:creationId xmlns:p14="http://schemas.microsoft.com/office/powerpoint/2010/main" val="2019277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BA46-26FF-4AA6-856A-2A20B7508D10}"/>
              </a:ext>
            </a:extLst>
          </p:cNvPr>
          <p:cNvSpPr>
            <a:spLocks noGrp="1"/>
          </p:cNvSpPr>
          <p:nvPr>
            <p:ph type="title"/>
          </p:nvPr>
        </p:nvSpPr>
        <p:spPr/>
        <p:txBody>
          <a:bodyPr/>
          <a:lstStyle/>
          <a:p>
            <a:r>
              <a:rPr lang="en-US" dirty="0"/>
              <a:t>PIVOT </a:t>
            </a:r>
          </a:p>
        </p:txBody>
      </p:sp>
      <p:sp>
        <p:nvSpPr>
          <p:cNvPr id="3" name="Content Placeholder 2">
            <a:extLst>
              <a:ext uri="{FF2B5EF4-FFF2-40B4-BE49-F238E27FC236}">
                <a16:creationId xmlns:a16="http://schemas.microsoft.com/office/drawing/2014/main" id="{2D5B029E-45E5-4466-9FB2-C8084B7C7739}"/>
              </a:ext>
            </a:extLst>
          </p:cNvPr>
          <p:cNvSpPr>
            <a:spLocks noGrp="1"/>
          </p:cNvSpPr>
          <p:nvPr>
            <p:ph idx="1"/>
          </p:nvPr>
        </p:nvSpPr>
        <p:spPr>
          <a:xfrm>
            <a:off x="2933700" y="2438400"/>
            <a:ext cx="8770571" cy="4419600"/>
          </a:xfrm>
        </p:spPr>
        <p:txBody>
          <a:bodyPr>
            <a:normAutofit fontScale="92500" lnSpcReduction="20000"/>
          </a:bodyPr>
          <a:lstStyle/>
          <a:p>
            <a:r>
              <a:rPr lang="en-US" dirty="0"/>
              <a:t>Syntax: </a:t>
            </a:r>
          </a:p>
          <a:p>
            <a:pPr marL="0" indent="0">
              <a:buNone/>
            </a:pPr>
            <a:r>
              <a:rPr lang="en-US" dirty="0">
                <a:latin typeface="Consolas" panose="020B0609020204030204" pitchFamily="49" charset="0"/>
              </a:rPr>
              <a:t>	SELECT &lt;non-pivoted column&gt;, [first pivoted column] AS 	&lt;column name&gt;, [second pivoted column] AS &lt;column name&gt;, 	... [last pivoted column] AS &lt;column name&gt;</a:t>
            </a:r>
          </a:p>
          <a:p>
            <a:pPr marL="0" indent="0">
              <a:buNone/>
            </a:pPr>
            <a:r>
              <a:rPr lang="en-US" dirty="0">
                <a:latin typeface="Consolas" panose="020B0609020204030204" pitchFamily="49" charset="0"/>
              </a:rPr>
              <a:t>	FROM (&lt;SELECT query that produces the data&gt;) AS &lt;source 	query&gt;</a:t>
            </a:r>
          </a:p>
          <a:p>
            <a:pPr marL="0" indent="0">
              <a:buNone/>
            </a:pPr>
            <a:r>
              <a:rPr lang="en-US" dirty="0">
                <a:latin typeface="Consolas" panose="020B0609020204030204" pitchFamily="49" charset="0"/>
              </a:rPr>
              <a:t>	PIVOT (&lt;aggregation function&gt;(&lt;column being aggregated&gt;)</a:t>
            </a:r>
          </a:p>
          <a:p>
            <a:pPr marL="0" indent="0">
              <a:buNone/>
            </a:pPr>
            <a:r>
              <a:rPr lang="en-US" dirty="0">
                <a:latin typeface="Consolas" panose="020B0609020204030204" pitchFamily="49" charset="0"/>
              </a:rPr>
              <a:t>	FOR [&lt;column that contains values that become column 	headers&gt;]</a:t>
            </a:r>
          </a:p>
          <a:p>
            <a:pPr marL="0" indent="0">
              <a:buNone/>
            </a:pPr>
            <a:r>
              <a:rPr lang="en-US" dirty="0">
                <a:latin typeface="Consolas" panose="020B0609020204030204" pitchFamily="49" charset="0"/>
              </a:rPr>
              <a:t>	IN ( [first pivoted column], [second pivoted column], ... 	[last pivoted column]))</a:t>
            </a:r>
          </a:p>
          <a:p>
            <a:pPr marL="0" indent="0">
              <a:buNone/>
            </a:pPr>
            <a:r>
              <a:rPr lang="en-US" dirty="0">
                <a:latin typeface="Consolas" panose="020B0609020204030204" pitchFamily="49" charset="0"/>
              </a:rPr>
              <a:t>	AS &lt;alias for the pivot table&gt; </a:t>
            </a:r>
          </a:p>
          <a:p>
            <a:pPr marL="0" indent="0">
              <a:buNone/>
            </a:pPr>
            <a:r>
              <a:rPr lang="en-US" dirty="0">
                <a:latin typeface="Consolas" panose="020B0609020204030204" pitchFamily="49" charset="0"/>
              </a:rPr>
              <a:t>	&lt;optional ORDER BY clause&gt;;</a:t>
            </a:r>
          </a:p>
        </p:txBody>
      </p:sp>
    </p:spTree>
    <p:extLst>
      <p:ext uri="{BB962C8B-B14F-4D97-AF65-F5344CB8AC3E}">
        <p14:creationId xmlns:p14="http://schemas.microsoft.com/office/powerpoint/2010/main" val="43463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665F-D1C7-49F2-9DF0-0CA48D2441FB}"/>
              </a:ext>
            </a:extLst>
          </p:cNvPr>
          <p:cNvSpPr>
            <a:spLocks noGrp="1"/>
          </p:cNvSpPr>
          <p:nvPr>
            <p:ph type="title"/>
          </p:nvPr>
        </p:nvSpPr>
        <p:spPr/>
        <p:txBody>
          <a:bodyPr/>
          <a:lstStyle/>
          <a:p>
            <a:r>
              <a:rPr lang="en-US" dirty="0"/>
              <a:t>PIVOT</a:t>
            </a:r>
          </a:p>
        </p:txBody>
      </p:sp>
      <p:sp>
        <p:nvSpPr>
          <p:cNvPr id="3" name="Content Placeholder 2">
            <a:extLst>
              <a:ext uri="{FF2B5EF4-FFF2-40B4-BE49-F238E27FC236}">
                <a16:creationId xmlns:a16="http://schemas.microsoft.com/office/drawing/2014/main" id="{19B9BC1A-31F0-4772-ACF8-1EBCF7EA7CA8}"/>
              </a:ext>
            </a:extLst>
          </p:cNvPr>
          <p:cNvSpPr>
            <a:spLocks noGrp="1"/>
          </p:cNvSpPr>
          <p:nvPr>
            <p:ph idx="1"/>
          </p:nvPr>
        </p:nvSpPr>
        <p:spPr>
          <a:xfrm>
            <a:off x="2933700" y="2438400"/>
            <a:ext cx="8770571" cy="4419600"/>
          </a:xfrm>
        </p:spPr>
        <p:txBody>
          <a:bodyPr/>
          <a:lstStyle/>
          <a:p>
            <a:r>
              <a:rPr lang="en-US" dirty="0"/>
              <a:t>Example:</a:t>
            </a:r>
          </a:p>
          <a:p>
            <a:r>
              <a:rPr lang="en-US" dirty="0"/>
              <a:t>Table ‘Students’</a:t>
            </a:r>
          </a:p>
        </p:txBody>
      </p:sp>
      <p:graphicFrame>
        <p:nvGraphicFramePr>
          <p:cNvPr id="4" name="Table 3">
            <a:extLst>
              <a:ext uri="{FF2B5EF4-FFF2-40B4-BE49-F238E27FC236}">
                <a16:creationId xmlns:a16="http://schemas.microsoft.com/office/drawing/2014/main" id="{27A75887-3232-4983-AE7C-D08B40D17154}"/>
              </a:ext>
            </a:extLst>
          </p:cNvPr>
          <p:cNvGraphicFramePr>
            <a:graphicFrameLocks noGrp="1"/>
          </p:cNvGraphicFramePr>
          <p:nvPr>
            <p:extLst>
              <p:ext uri="{D42A27DB-BD31-4B8C-83A1-F6EECF244321}">
                <p14:modId xmlns:p14="http://schemas.microsoft.com/office/powerpoint/2010/main" val="904835711"/>
              </p:ext>
            </p:extLst>
          </p:nvPr>
        </p:nvGraphicFramePr>
        <p:xfrm>
          <a:off x="3254985" y="3429000"/>
          <a:ext cx="4468203" cy="2595880"/>
        </p:xfrm>
        <a:graphic>
          <a:graphicData uri="http://schemas.openxmlformats.org/drawingml/2006/table">
            <a:tbl>
              <a:tblPr firstRow="1" bandRow="1">
                <a:tableStyleId>{7DF18680-E054-41AD-8BC1-D1AEF772440D}</a:tableStyleId>
              </a:tblPr>
              <a:tblGrid>
                <a:gridCol w="1383276">
                  <a:extLst>
                    <a:ext uri="{9D8B030D-6E8A-4147-A177-3AD203B41FA5}">
                      <a16:colId xmlns:a16="http://schemas.microsoft.com/office/drawing/2014/main" val="137514208"/>
                    </a:ext>
                  </a:extLst>
                </a:gridCol>
                <a:gridCol w="1762539">
                  <a:extLst>
                    <a:ext uri="{9D8B030D-6E8A-4147-A177-3AD203B41FA5}">
                      <a16:colId xmlns:a16="http://schemas.microsoft.com/office/drawing/2014/main" val="1594217541"/>
                    </a:ext>
                  </a:extLst>
                </a:gridCol>
                <a:gridCol w="1322388">
                  <a:extLst>
                    <a:ext uri="{9D8B030D-6E8A-4147-A177-3AD203B41FA5}">
                      <a16:colId xmlns:a16="http://schemas.microsoft.com/office/drawing/2014/main" val="3870281865"/>
                    </a:ext>
                  </a:extLst>
                </a:gridCol>
              </a:tblGrid>
              <a:tr h="37084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city</a:t>
                      </a:r>
                    </a:p>
                  </a:txBody>
                  <a:tcPr/>
                </a:tc>
                <a:extLst>
                  <a:ext uri="{0D108BD9-81ED-4DB2-BD59-A6C34878D82A}">
                    <a16:rowId xmlns:a16="http://schemas.microsoft.com/office/drawing/2014/main" val="3204428929"/>
                  </a:ext>
                </a:extLst>
              </a:tr>
              <a:tr h="370840">
                <a:tc>
                  <a:txBody>
                    <a:bodyPr/>
                    <a:lstStyle/>
                    <a:p>
                      <a:r>
                        <a:rPr lang="en-US" dirty="0"/>
                        <a:t>1</a:t>
                      </a:r>
                    </a:p>
                  </a:txBody>
                  <a:tcPr/>
                </a:tc>
                <a:tc>
                  <a:txBody>
                    <a:bodyPr/>
                    <a:lstStyle/>
                    <a:p>
                      <a:r>
                        <a:rPr lang="en-US" dirty="0"/>
                        <a:t>Jack</a:t>
                      </a:r>
                    </a:p>
                  </a:txBody>
                  <a:tcPr/>
                </a:tc>
                <a:tc>
                  <a:txBody>
                    <a:bodyPr/>
                    <a:lstStyle/>
                    <a:p>
                      <a:r>
                        <a:rPr lang="en-US" dirty="0"/>
                        <a:t>New York</a:t>
                      </a:r>
                    </a:p>
                  </a:txBody>
                  <a:tcPr/>
                </a:tc>
                <a:extLst>
                  <a:ext uri="{0D108BD9-81ED-4DB2-BD59-A6C34878D82A}">
                    <a16:rowId xmlns:a16="http://schemas.microsoft.com/office/drawing/2014/main" val="372008439"/>
                  </a:ext>
                </a:extLst>
              </a:tr>
              <a:tr h="370840">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Jane</a:t>
                      </a:r>
                    </a:p>
                  </a:txBody>
                  <a:tcPr/>
                </a:tc>
                <a:tc>
                  <a:txBody>
                    <a:bodyPr/>
                    <a:lstStyle/>
                    <a:p>
                      <a:r>
                        <a:rPr lang="en-US" dirty="0"/>
                        <a:t>Los Angeles</a:t>
                      </a:r>
                    </a:p>
                  </a:txBody>
                  <a:tcPr/>
                </a:tc>
                <a:extLst>
                  <a:ext uri="{0D108BD9-81ED-4DB2-BD59-A6C34878D82A}">
                    <a16:rowId xmlns:a16="http://schemas.microsoft.com/office/drawing/2014/main" val="4061026004"/>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Rose</a:t>
                      </a:r>
                    </a:p>
                  </a:txBody>
                  <a:tcPr/>
                </a:tc>
                <a:tc>
                  <a:txBody>
                    <a:bodyPr/>
                    <a:lstStyle/>
                    <a:p>
                      <a:r>
                        <a:rPr lang="en-US" dirty="0"/>
                        <a:t>New York</a:t>
                      </a:r>
                    </a:p>
                  </a:txBody>
                  <a:tcPr/>
                </a:tc>
                <a:extLst>
                  <a:ext uri="{0D108BD9-81ED-4DB2-BD59-A6C34878D82A}">
                    <a16:rowId xmlns:a16="http://schemas.microsoft.com/office/drawing/2014/main" val="2868401998"/>
                  </a:ext>
                </a:extLst>
              </a:tr>
              <a:tr h="370840">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Jill</a:t>
                      </a:r>
                    </a:p>
                  </a:txBody>
                  <a:tcPr/>
                </a:tc>
                <a:tc>
                  <a:txBody>
                    <a:bodyPr/>
                    <a:lstStyle/>
                    <a:p>
                      <a:r>
                        <a:rPr lang="en-US" dirty="0"/>
                        <a:t>New York</a:t>
                      </a:r>
                    </a:p>
                  </a:txBody>
                  <a:tcPr/>
                </a:tc>
                <a:extLst>
                  <a:ext uri="{0D108BD9-81ED-4DB2-BD59-A6C34878D82A}">
                    <a16:rowId xmlns:a16="http://schemas.microsoft.com/office/drawing/2014/main" val="867444574"/>
                  </a:ext>
                </a:extLst>
              </a:tr>
              <a:tr h="37084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Anne</a:t>
                      </a:r>
                    </a:p>
                  </a:txBody>
                  <a:tcPr/>
                </a:tc>
                <a:tc>
                  <a:txBody>
                    <a:bodyPr/>
                    <a:lstStyle/>
                    <a:p>
                      <a:r>
                        <a:rPr lang="en-US" dirty="0"/>
                        <a:t>Los Angeles</a:t>
                      </a:r>
                    </a:p>
                  </a:txBody>
                  <a:tcPr/>
                </a:tc>
                <a:extLst>
                  <a:ext uri="{0D108BD9-81ED-4DB2-BD59-A6C34878D82A}">
                    <a16:rowId xmlns:a16="http://schemas.microsoft.com/office/drawing/2014/main" val="3103580580"/>
                  </a:ext>
                </a:extLst>
              </a:tr>
              <a:tr h="370840">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John</a:t>
                      </a:r>
                    </a:p>
                  </a:txBody>
                  <a:tcPr/>
                </a:tc>
                <a:tc>
                  <a:txBody>
                    <a:bodyPr/>
                    <a:lstStyle/>
                    <a:p>
                      <a:r>
                        <a:rPr lang="en-US" dirty="0"/>
                        <a:t>London</a:t>
                      </a:r>
                    </a:p>
                  </a:txBody>
                  <a:tcPr/>
                </a:tc>
                <a:extLst>
                  <a:ext uri="{0D108BD9-81ED-4DB2-BD59-A6C34878D82A}">
                    <a16:rowId xmlns:a16="http://schemas.microsoft.com/office/drawing/2014/main" val="659105559"/>
                  </a:ext>
                </a:extLst>
              </a:tr>
            </a:tbl>
          </a:graphicData>
        </a:graphic>
      </p:graphicFrame>
    </p:spTree>
    <p:extLst>
      <p:ext uri="{BB962C8B-B14F-4D97-AF65-F5344CB8AC3E}">
        <p14:creationId xmlns:p14="http://schemas.microsoft.com/office/powerpoint/2010/main" val="4273053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F2F5-8020-42AC-BB87-3BA8948487AF}"/>
              </a:ext>
            </a:extLst>
          </p:cNvPr>
          <p:cNvSpPr>
            <a:spLocks noGrp="1"/>
          </p:cNvSpPr>
          <p:nvPr>
            <p:ph type="title"/>
          </p:nvPr>
        </p:nvSpPr>
        <p:spPr/>
        <p:txBody>
          <a:bodyPr/>
          <a:lstStyle/>
          <a:p>
            <a:r>
              <a:rPr lang="en-US" dirty="0"/>
              <a:t>PIVOT</a:t>
            </a:r>
          </a:p>
        </p:txBody>
      </p:sp>
      <p:sp>
        <p:nvSpPr>
          <p:cNvPr id="3" name="Content Placeholder 2">
            <a:extLst>
              <a:ext uri="{FF2B5EF4-FFF2-40B4-BE49-F238E27FC236}">
                <a16:creationId xmlns:a16="http://schemas.microsoft.com/office/drawing/2014/main" id="{DC4EDF18-66CC-4921-8578-E3876841B3D5}"/>
              </a:ext>
            </a:extLst>
          </p:cNvPr>
          <p:cNvSpPr>
            <a:spLocks noGrp="1"/>
          </p:cNvSpPr>
          <p:nvPr>
            <p:ph idx="1"/>
          </p:nvPr>
        </p:nvSpPr>
        <p:spPr>
          <a:xfrm>
            <a:off x="2933700" y="2438400"/>
            <a:ext cx="8770571" cy="4419600"/>
          </a:xfrm>
        </p:spPr>
        <p:txBody>
          <a:bodyPr/>
          <a:lstStyle/>
          <a:p>
            <a:r>
              <a:rPr lang="en-US" dirty="0"/>
              <a:t>To display the number of students for every city, we run the following query:</a:t>
            </a:r>
          </a:p>
          <a:p>
            <a:pPr marL="0" indent="0">
              <a:buNone/>
            </a:pPr>
            <a:r>
              <a:rPr lang="en-US" dirty="0"/>
              <a:t>	</a:t>
            </a:r>
            <a:r>
              <a:rPr lang="en-US" dirty="0">
                <a:latin typeface="Consolas" panose="020B0609020204030204" pitchFamily="49" charset="0"/>
              </a:rPr>
              <a:t>SELECT city, COUNT(</a:t>
            </a:r>
            <a:r>
              <a:rPr lang="en-US" dirty="0" err="1">
                <a:latin typeface="Consolas" panose="020B0609020204030204" pitchFamily="49" charset="0"/>
              </a:rPr>
              <a:t>student_id</a:t>
            </a:r>
            <a:r>
              <a:rPr lang="en-US" dirty="0">
                <a:latin typeface="Consolas" panose="020B0609020204030204" pitchFamily="49" charset="0"/>
              </a:rPr>
              <a:t>) AS [number of students] 	FROM Students GROUP BY city;</a:t>
            </a:r>
          </a:p>
          <a:p>
            <a:pPr marL="0" indent="0">
              <a:buNone/>
            </a:pPr>
            <a:endParaRPr lang="en-US" dirty="0">
              <a:latin typeface="Consolas" panose="020B0609020204030204" pitchFamily="49" charset="0"/>
            </a:endParaRPr>
          </a:p>
          <a:p>
            <a:r>
              <a:rPr lang="en-US" dirty="0"/>
              <a:t>We get the following result:</a:t>
            </a:r>
          </a:p>
        </p:txBody>
      </p:sp>
      <p:graphicFrame>
        <p:nvGraphicFramePr>
          <p:cNvPr id="4" name="Table 3">
            <a:extLst>
              <a:ext uri="{FF2B5EF4-FFF2-40B4-BE49-F238E27FC236}">
                <a16:creationId xmlns:a16="http://schemas.microsoft.com/office/drawing/2014/main" id="{30F17668-B58D-46BF-BB08-15A6F96AE27C}"/>
              </a:ext>
            </a:extLst>
          </p:cNvPr>
          <p:cNvGraphicFramePr>
            <a:graphicFrameLocks noGrp="1"/>
          </p:cNvGraphicFramePr>
          <p:nvPr>
            <p:extLst>
              <p:ext uri="{D42A27DB-BD31-4B8C-83A1-F6EECF244321}">
                <p14:modId xmlns:p14="http://schemas.microsoft.com/office/powerpoint/2010/main" val="3302423533"/>
              </p:ext>
            </p:extLst>
          </p:nvPr>
        </p:nvGraphicFramePr>
        <p:xfrm>
          <a:off x="3383722" y="4648200"/>
          <a:ext cx="4050748" cy="1483360"/>
        </p:xfrm>
        <a:graphic>
          <a:graphicData uri="http://schemas.openxmlformats.org/drawingml/2006/table">
            <a:tbl>
              <a:tblPr firstRow="1" bandRow="1">
                <a:tableStyleId>{7DF18680-E054-41AD-8BC1-D1AEF772440D}</a:tableStyleId>
              </a:tblPr>
              <a:tblGrid>
                <a:gridCol w="1758122">
                  <a:extLst>
                    <a:ext uri="{9D8B030D-6E8A-4147-A177-3AD203B41FA5}">
                      <a16:colId xmlns:a16="http://schemas.microsoft.com/office/drawing/2014/main" val="591965356"/>
                    </a:ext>
                  </a:extLst>
                </a:gridCol>
                <a:gridCol w="2292626">
                  <a:extLst>
                    <a:ext uri="{9D8B030D-6E8A-4147-A177-3AD203B41FA5}">
                      <a16:colId xmlns:a16="http://schemas.microsoft.com/office/drawing/2014/main" val="2173930337"/>
                    </a:ext>
                  </a:extLst>
                </a:gridCol>
              </a:tblGrid>
              <a:tr h="370840">
                <a:tc>
                  <a:txBody>
                    <a:bodyPr/>
                    <a:lstStyle/>
                    <a:p>
                      <a:r>
                        <a:rPr lang="en-US" dirty="0"/>
                        <a:t>city</a:t>
                      </a:r>
                    </a:p>
                  </a:txBody>
                  <a:tcPr/>
                </a:tc>
                <a:tc>
                  <a:txBody>
                    <a:bodyPr/>
                    <a:lstStyle/>
                    <a:p>
                      <a:r>
                        <a:rPr lang="en-US" dirty="0"/>
                        <a:t>number of students</a:t>
                      </a:r>
                    </a:p>
                  </a:txBody>
                  <a:tcPr/>
                </a:tc>
                <a:extLst>
                  <a:ext uri="{0D108BD9-81ED-4DB2-BD59-A6C34878D82A}">
                    <a16:rowId xmlns:a16="http://schemas.microsoft.com/office/drawing/2014/main" val="2713979479"/>
                  </a:ext>
                </a:extLst>
              </a:tr>
              <a:tr h="370840">
                <a:tc>
                  <a:txBody>
                    <a:bodyPr/>
                    <a:lstStyle/>
                    <a:p>
                      <a:r>
                        <a:rPr lang="en-US" dirty="0"/>
                        <a:t>London</a:t>
                      </a:r>
                    </a:p>
                  </a:txBody>
                  <a:tcPr/>
                </a:tc>
                <a:tc>
                  <a:txBody>
                    <a:bodyPr/>
                    <a:lstStyle/>
                    <a:p>
                      <a:r>
                        <a:rPr lang="en-US" dirty="0"/>
                        <a:t>1</a:t>
                      </a:r>
                    </a:p>
                  </a:txBody>
                  <a:tcPr/>
                </a:tc>
                <a:extLst>
                  <a:ext uri="{0D108BD9-81ED-4DB2-BD59-A6C34878D82A}">
                    <a16:rowId xmlns:a16="http://schemas.microsoft.com/office/drawing/2014/main" val="373083315"/>
                  </a:ext>
                </a:extLst>
              </a:tr>
              <a:tr h="370840">
                <a:tc>
                  <a:txBody>
                    <a:bodyPr/>
                    <a:lstStyle/>
                    <a:p>
                      <a:r>
                        <a:rPr lang="en-US" dirty="0"/>
                        <a:t>Los Angeles</a:t>
                      </a:r>
                    </a:p>
                  </a:txBody>
                  <a:tcPr/>
                </a:tc>
                <a:tc>
                  <a:txBody>
                    <a:bodyPr/>
                    <a:lstStyle/>
                    <a:p>
                      <a:r>
                        <a:rPr lang="en-US" dirty="0"/>
                        <a:t>2</a:t>
                      </a:r>
                    </a:p>
                  </a:txBody>
                  <a:tcPr/>
                </a:tc>
                <a:extLst>
                  <a:ext uri="{0D108BD9-81ED-4DB2-BD59-A6C34878D82A}">
                    <a16:rowId xmlns:a16="http://schemas.microsoft.com/office/drawing/2014/main" val="2838167050"/>
                  </a:ext>
                </a:extLst>
              </a:tr>
              <a:tr h="370840">
                <a:tc>
                  <a:txBody>
                    <a:bodyPr/>
                    <a:lstStyle/>
                    <a:p>
                      <a:r>
                        <a:rPr lang="en-US" dirty="0"/>
                        <a:t>New York</a:t>
                      </a:r>
                    </a:p>
                  </a:txBody>
                  <a:tcPr/>
                </a:tc>
                <a:tc>
                  <a:txBody>
                    <a:bodyPr/>
                    <a:lstStyle/>
                    <a:p>
                      <a:r>
                        <a:rPr lang="en-US" dirty="0"/>
                        <a:t>3</a:t>
                      </a:r>
                    </a:p>
                  </a:txBody>
                  <a:tcPr/>
                </a:tc>
                <a:extLst>
                  <a:ext uri="{0D108BD9-81ED-4DB2-BD59-A6C34878D82A}">
                    <a16:rowId xmlns:a16="http://schemas.microsoft.com/office/drawing/2014/main" val="3638938162"/>
                  </a:ext>
                </a:extLst>
              </a:tr>
            </a:tbl>
          </a:graphicData>
        </a:graphic>
      </p:graphicFrame>
    </p:spTree>
    <p:extLst>
      <p:ext uri="{BB962C8B-B14F-4D97-AF65-F5344CB8AC3E}">
        <p14:creationId xmlns:p14="http://schemas.microsoft.com/office/powerpoint/2010/main" val="385380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AC25-DE30-4C96-AF65-6652D0F09A85}"/>
              </a:ext>
            </a:extLst>
          </p:cNvPr>
          <p:cNvSpPr>
            <a:spLocks noGrp="1"/>
          </p:cNvSpPr>
          <p:nvPr>
            <p:ph type="title"/>
          </p:nvPr>
        </p:nvSpPr>
        <p:spPr/>
        <p:txBody>
          <a:bodyPr/>
          <a:lstStyle/>
          <a:p>
            <a:r>
              <a:rPr lang="en-US" dirty="0"/>
              <a:t>PIVOT</a:t>
            </a:r>
          </a:p>
        </p:txBody>
      </p:sp>
      <p:sp>
        <p:nvSpPr>
          <p:cNvPr id="3" name="Content Placeholder 2">
            <a:extLst>
              <a:ext uri="{FF2B5EF4-FFF2-40B4-BE49-F238E27FC236}">
                <a16:creationId xmlns:a16="http://schemas.microsoft.com/office/drawing/2014/main" id="{89639974-79F8-47CB-8FC2-3A9AA840EFBF}"/>
              </a:ext>
            </a:extLst>
          </p:cNvPr>
          <p:cNvSpPr>
            <a:spLocks noGrp="1"/>
          </p:cNvSpPr>
          <p:nvPr>
            <p:ph idx="1"/>
          </p:nvPr>
        </p:nvSpPr>
        <p:spPr>
          <a:xfrm>
            <a:off x="2933700" y="2438400"/>
            <a:ext cx="9072770" cy="4419600"/>
          </a:xfrm>
        </p:spPr>
        <p:txBody>
          <a:bodyPr/>
          <a:lstStyle/>
          <a:p>
            <a:r>
              <a:rPr lang="en-US" dirty="0"/>
              <a:t>We will turn the unique values of column ‘city’ into columns of the output table:</a:t>
            </a:r>
          </a:p>
          <a:p>
            <a:pPr marL="0" indent="0">
              <a:buNone/>
            </a:pPr>
            <a:r>
              <a:rPr lang="en-US" dirty="0"/>
              <a:t>	</a:t>
            </a:r>
            <a:r>
              <a:rPr lang="en-US" dirty="0">
                <a:latin typeface="Consolas" panose="020B0609020204030204" pitchFamily="49" charset="0"/>
              </a:rPr>
              <a:t>SELECT 'Number of Students' AS 	'</a:t>
            </a:r>
            <a:r>
              <a:rPr lang="en-US" dirty="0" err="1">
                <a:latin typeface="Consolas" panose="020B0609020204030204" pitchFamily="49" charset="0"/>
              </a:rPr>
              <a:t>Number_Of_Students_Per_City</a:t>
            </a:r>
            <a:r>
              <a:rPr lang="en-US" dirty="0">
                <a:latin typeface="Consolas" panose="020B0609020204030204" pitchFamily="49" charset="0"/>
              </a:rPr>
              <a:t>', [New York], [Los Angeles], 	[London] FROM (SELECT city, </a:t>
            </a:r>
            <a:r>
              <a:rPr lang="en-US" dirty="0" err="1">
                <a:latin typeface="Consolas" panose="020B0609020204030204" pitchFamily="49" charset="0"/>
              </a:rPr>
              <a:t>student_id</a:t>
            </a:r>
            <a:r>
              <a:rPr lang="en-US" dirty="0">
                <a:latin typeface="Consolas" panose="020B0609020204030204" pitchFamily="49" charset="0"/>
              </a:rPr>
              <a:t> FROM Students) AS 	</a:t>
            </a:r>
            <a:r>
              <a:rPr lang="en-US" dirty="0" err="1">
                <a:latin typeface="Consolas" panose="020B0609020204030204" pitchFamily="49" charset="0"/>
              </a:rPr>
              <a:t>SourceTable</a:t>
            </a:r>
            <a:r>
              <a:rPr lang="en-US" dirty="0">
                <a:latin typeface="Consolas" panose="020B0609020204030204" pitchFamily="49" charset="0"/>
              </a:rPr>
              <a:t> PIVOT (COUNT(</a:t>
            </a:r>
            <a:r>
              <a:rPr lang="en-US" dirty="0" err="1">
                <a:latin typeface="Consolas" panose="020B0609020204030204" pitchFamily="49" charset="0"/>
              </a:rPr>
              <a:t>student_id</a:t>
            </a:r>
            <a:r>
              <a:rPr lang="en-US" dirty="0">
                <a:latin typeface="Consolas" panose="020B0609020204030204" pitchFamily="49" charset="0"/>
              </a:rPr>
              <a:t>) FOR city IN </a:t>
            </a:r>
          </a:p>
          <a:p>
            <a:pPr marL="0" indent="0">
              <a:buNone/>
            </a:pPr>
            <a:r>
              <a:rPr lang="en-US" dirty="0">
                <a:latin typeface="Consolas" panose="020B0609020204030204" pitchFamily="49" charset="0"/>
              </a:rPr>
              <a:t>	([Los 	Angeles], [London], [New York])) AS PivotTable;</a:t>
            </a:r>
          </a:p>
          <a:p>
            <a:pPr marL="0" indent="0">
              <a:buNone/>
            </a:pPr>
            <a:endParaRPr lang="en-US" dirty="0">
              <a:latin typeface="Consolas" panose="020B0609020204030204" pitchFamily="49" charset="0"/>
            </a:endParaRPr>
          </a:p>
          <a:p>
            <a:r>
              <a:rPr lang="en-US" dirty="0"/>
              <a:t>Result:</a:t>
            </a:r>
          </a:p>
          <a:p>
            <a:endParaRPr lang="en-US" dirty="0"/>
          </a:p>
        </p:txBody>
      </p:sp>
      <p:graphicFrame>
        <p:nvGraphicFramePr>
          <p:cNvPr id="4" name="Table 3">
            <a:extLst>
              <a:ext uri="{FF2B5EF4-FFF2-40B4-BE49-F238E27FC236}">
                <a16:creationId xmlns:a16="http://schemas.microsoft.com/office/drawing/2014/main" id="{D0613FEA-D051-4D64-B03A-CC6BCEC8A0D0}"/>
              </a:ext>
            </a:extLst>
          </p:cNvPr>
          <p:cNvGraphicFramePr>
            <a:graphicFrameLocks noGrp="1"/>
          </p:cNvGraphicFramePr>
          <p:nvPr>
            <p:extLst>
              <p:ext uri="{D42A27DB-BD31-4B8C-83A1-F6EECF244321}">
                <p14:modId xmlns:p14="http://schemas.microsoft.com/office/powerpoint/2010/main" val="258963068"/>
              </p:ext>
            </p:extLst>
          </p:nvPr>
        </p:nvGraphicFramePr>
        <p:xfrm>
          <a:off x="3324010" y="5715735"/>
          <a:ext cx="7635538" cy="741680"/>
        </p:xfrm>
        <a:graphic>
          <a:graphicData uri="http://schemas.openxmlformats.org/drawingml/2006/table">
            <a:tbl>
              <a:tblPr firstRow="1" bandRow="1">
                <a:tableStyleId>{7DF18680-E054-41AD-8BC1-D1AEF772440D}</a:tableStyleId>
              </a:tblPr>
              <a:tblGrid>
                <a:gridCol w="3626678">
                  <a:extLst>
                    <a:ext uri="{9D8B030D-6E8A-4147-A177-3AD203B41FA5}">
                      <a16:colId xmlns:a16="http://schemas.microsoft.com/office/drawing/2014/main" val="1101202535"/>
                    </a:ext>
                  </a:extLst>
                </a:gridCol>
                <a:gridCol w="1351722">
                  <a:extLst>
                    <a:ext uri="{9D8B030D-6E8A-4147-A177-3AD203B41FA5}">
                      <a16:colId xmlns:a16="http://schemas.microsoft.com/office/drawing/2014/main" val="2409263055"/>
                    </a:ext>
                  </a:extLst>
                </a:gridCol>
                <a:gridCol w="1616765">
                  <a:extLst>
                    <a:ext uri="{9D8B030D-6E8A-4147-A177-3AD203B41FA5}">
                      <a16:colId xmlns:a16="http://schemas.microsoft.com/office/drawing/2014/main" val="3116742360"/>
                    </a:ext>
                  </a:extLst>
                </a:gridCol>
                <a:gridCol w="1040373">
                  <a:extLst>
                    <a:ext uri="{9D8B030D-6E8A-4147-A177-3AD203B41FA5}">
                      <a16:colId xmlns:a16="http://schemas.microsoft.com/office/drawing/2014/main" val="2199833812"/>
                    </a:ext>
                  </a:extLst>
                </a:gridCol>
              </a:tblGrid>
              <a:tr h="370840">
                <a:tc>
                  <a:txBody>
                    <a:bodyPr/>
                    <a:lstStyle/>
                    <a:p>
                      <a:r>
                        <a:rPr lang="en-US" dirty="0" err="1"/>
                        <a:t>Number_Of_Students_Per_City</a:t>
                      </a:r>
                      <a:endParaRPr lang="en-US" dirty="0"/>
                    </a:p>
                  </a:txBody>
                  <a:tcPr/>
                </a:tc>
                <a:tc>
                  <a:txBody>
                    <a:bodyPr/>
                    <a:lstStyle/>
                    <a:p>
                      <a:r>
                        <a:rPr lang="en-US" dirty="0"/>
                        <a:t>New York</a:t>
                      </a:r>
                    </a:p>
                  </a:txBody>
                  <a:tcPr/>
                </a:tc>
                <a:tc>
                  <a:txBody>
                    <a:bodyPr/>
                    <a:lstStyle/>
                    <a:p>
                      <a:r>
                        <a:rPr lang="en-US" dirty="0"/>
                        <a:t>Los Angeles</a:t>
                      </a:r>
                    </a:p>
                  </a:txBody>
                  <a:tcPr/>
                </a:tc>
                <a:tc>
                  <a:txBody>
                    <a:bodyPr/>
                    <a:lstStyle/>
                    <a:p>
                      <a:r>
                        <a:rPr lang="en-US" dirty="0"/>
                        <a:t>London</a:t>
                      </a:r>
                    </a:p>
                  </a:txBody>
                  <a:tcPr/>
                </a:tc>
                <a:extLst>
                  <a:ext uri="{0D108BD9-81ED-4DB2-BD59-A6C34878D82A}">
                    <a16:rowId xmlns:a16="http://schemas.microsoft.com/office/drawing/2014/main" val="1526824960"/>
                  </a:ext>
                </a:extLst>
              </a:tr>
              <a:tr h="370840">
                <a:tc>
                  <a:txBody>
                    <a:bodyPr/>
                    <a:lstStyle/>
                    <a:p>
                      <a:r>
                        <a:rPr lang="en-US" dirty="0"/>
                        <a:t>Number of Students</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235225599"/>
                  </a:ext>
                </a:extLst>
              </a:tr>
            </a:tbl>
          </a:graphicData>
        </a:graphic>
      </p:graphicFrame>
    </p:spTree>
    <p:extLst>
      <p:ext uri="{BB962C8B-B14F-4D97-AF65-F5344CB8AC3E}">
        <p14:creationId xmlns:p14="http://schemas.microsoft.com/office/powerpoint/2010/main" val="3024242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E12F-127B-4A60-8CEA-6F7EB3A4D97E}"/>
              </a:ext>
            </a:extLst>
          </p:cNvPr>
          <p:cNvSpPr>
            <a:spLocks noGrp="1"/>
          </p:cNvSpPr>
          <p:nvPr>
            <p:ph type="title"/>
          </p:nvPr>
        </p:nvSpPr>
        <p:spPr/>
        <p:txBody>
          <a:bodyPr/>
          <a:lstStyle/>
          <a:p>
            <a:r>
              <a:rPr lang="en-US" dirty="0"/>
              <a:t>UNPIVOT</a:t>
            </a:r>
          </a:p>
        </p:txBody>
      </p:sp>
      <p:sp>
        <p:nvSpPr>
          <p:cNvPr id="3" name="Content Placeholder 2">
            <a:extLst>
              <a:ext uri="{FF2B5EF4-FFF2-40B4-BE49-F238E27FC236}">
                <a16:creationId xmlns:a16="http://schemas.microsoft.com/office/drawing/2014/main" id="{0C967B30-C3B4-4B39-A915-AEC71AEDB727}"/>
              </a:ext>
            </a:extLst>
          </p:cNvPr>
          <p:cNvSpPr>
            <a:spLocks noGrp="1"/>
          </p:cNvSpPr>
          <p:nvPr>
            <p:ph idx="1"/>
          </p:nvPr>
        </p:nvSpPr>
        <p:spPr>
          <a:xfrm>
            <a:off x="2933700" y="2438400"/>
            <a:ext cx="8770571" cy="4419600"/>
          </a:xfrm>
        </p:spPr>
        <p:txBody>
          <a:bodyPr>
            <a:normAutofit lnSpcReduction="10000"/>
          </a:bodyPr>
          <a:lstStyle/>
          <a:p>
            <a:r>
              <a:rPr lang="en-US" dirty="0"/>
              <a:t>We will store the table produced in the previous example and we will rotate the columns ‘New York’, ‘Los Angeles’ and ‘London’ into column values using UNPIVOT:</a:t>
            </a:r>
          </a:p>
          <a:p>
            <a:pPr marL="0" indent="0">
              <a:buNone/>
            </a:pPr>
            <a:r>
              <a:rPr lang="en-US" dirty="0"/>
              <a:t>	</a:t>
            </a:r>
            <a:r>
              <a:rPr lang="en-US" dirty="0">
                <a:latin typeface="Consolas" panose="020B0609020204030204" pitchFamily="49" charset="0"/>
              </a:rPr>
              <a:t>CREATE TABLE PivotTable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Number_Of_Students_Per_City</a:t>
            </a:r>
            <a:r>
              <a:rPr lang="en-US" dirty="0">
                <a:latin typeface="Consolas" panose="020B0609020204030204" pitchFamily="49" charset="0"/>
              </a:rPr>
              <a:t> varchar(100),</a:t>
            </a:r>
          </a:p>
          <a:p>
            <a:pPr marL="0" indent="0">
              <a:buNone/>
            </a:pPr>
            <a:r>
              <a:rPr lang="en-US" dirty="0">
                <a:latin typeface="Consolas" panose="020B0609020204030204" pitchFamily="49" charset="0"/>
              </a:rPr>
              <a:t>	[New York] INT, </a:t>
            </a:r>
          </a:p>
          <a:p>
            <a:pPr marL="0" indent="0">
              <a:buNone/>
            </a:pPr>
            <a:r>
              <a:rPr lang="en-US" dirty="0">
                <a:latin typeface="Consolas" panose="020B0609020204030204" pitchFamily="49" charset="0"/>
              </a:rPr>
              <a:t>	[Los Angeles] INT,</a:t>
            </a:r>
          </a:p>
          <a:p>
            <a:pPr marL="0" indent="0">
              <a:buNone/>
            </a:pPr>
            <a:r>
              <a:rPr lang="en-US" dirty="0">
                <a:latin typeface="Consolas" panose="020B0609020204030204" pitchFamily="49" charset="0"/>
              </a:rPr>
              <a:t>	London INT</a:t>
            </a:r>
          </a:p>
          <a:p>
            <a:pPr marL="0" indent="0">
              <a:buNone/>
            </a:pPr>
            <a:r>
              <a:rPr lang="en-US" dirty="0">
                <a:latin typeface="Consolas" panose="020B0609020204030204" pitchFamily="49" charset="0"/>
              </a:rPr>
              <a:t>	);</a:t>
            </a:r>
          </a:p>
          <a:p>
            <a:pPr marL="0" indent="0">
              <a:buNone/>
            </a:pPr>
            <a:r>
              <a:rPr lang="en-US" dirty="0"/>
              <a:t> </a:t>
            </a:r>
          </a:p>
        </p:txBody>
      </p:sp>
    </p:spTree>
    <p:extLst>
      <p:ext uri="{BB962C8B-B14F-4D97-AF65-F5344CB8AC3E}">
        <p14:creationId xmlns:p14="http://schemas.microsoft.com/office/powerpoint/2010/main" val="385434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86AC-3FA4-4C36-843C-696AF9C9F1F5}"/>
              </a:ext>
            </a:extLst>
          </p:cNvPr>
          <p:cNvSpPr>
            <a:spLocks noGrp="1"/>
          </p:cNvSpPr>
          <p:nvPr>
            <p:ph type="title"/>
          </p:nvPr>
        </p:nvSpPr>
        <p:spPr/>
        <p:txBody>
          <a:bodyPr/>
          <a:lstStyle/>
          <a:p>
            <a:r>
              <a:rPr lang="en-US" dirty="0"/>
              <a:t>Monitoring locks</a:t>
            </a:r>
          </a:p>
        </p:txBody>
      </p:sp>
      <p:sp>
        <p:nvSpPr>
          <p:cNvPr id="3" name="Content Placeholder 2">
            <a:extLst>
              <a:ext uri="{FF2B5EF4-FFF2-40B4-BE49-F238E27FC236}">
                <a16:creationId xmlns:a16="http://schemas.microsoft.com/office/drawing/2014/main" id="{378F256C-98A3-455E-80E1-12E015B8AB7C}"/>
              </a:ext>
            </a:extLst>
          </p:cNvPr>
          <p:cNvSpPr>
            <a:spLocks noGrp="1"/>
          </p:cNvSpPr>
          <p:nvPr>
            <p:ph idx="1"/>
          </p:nvPr>
        </p:nvSpPr>
        <p:spPr>
          <a:xfrm>
            <a:off x="2933700" y="2438400"/>
            <a:ext cx="8770571" cy="4419600"/>
          </a:xfrm>
        </p:spPr>
        <p:txBody>
          <a:bodyPr/>
          <a:lstStyle/>
          <a:p>
            <a:r>
              <a:rPr lang="en-US" dirty="0" err="1"/>
              <a:t>sys.dm_tran_active_transactions</a:t>
            </a:r>
            <a:endParaRPr lang="en-US" dirty="0"/>
          </a:p>
          <a:p>
            <a:pPr lvl="1"/>
            <a:r>
              <a:rPr lang="en-US" dirty="0"/>
              <a:t>Returns information about transactions for the instance of SQL Server</a:t>
            </a:r>
          </a:p>
          <a:p>
            <a:r>
              <a:rPr lang="en-US" dirty="0"/>
              <a:t>Resource types:</a:t>
            </a:r>
          </a:p>
          <a:p>
            <a:pPr lvl="1"/>
            <a:r>
              <a:rPr lang="en-US" i="0" dirty="0"/>
              <a:t>RID – row identifier</a:t>
            </a:r>
          </a:p>
          <a:p>
            <a:pPr lvl="1"/>
            <a:r>
              <a:rPr lang="en-US" i="0" dirty="0"/>
              <a:t>Key – range of keys in an index (key-range locks)</a:t>
            </a:r>
          </a:p>
          <a:p>
            <a:pPr lvl="1"/>
            <a:r>
              <a:rPr lang="en-US" i="0" dirty="0"/>
              <a:t>Page – 8 KB page from tables/indexes</a:t>
            </a:r>
          </a:p>
          <a:p>
            <a:pPr lvl="1"/>
            <a:r>
              <a:rPr lang="en-US" i="0" dirty="0" err="1"/>
              <a:t>HoBT</a:t>
            </a:r>
            <a:r>
              <a:rPr lang="en-US" i="0" dirty="0"/>
              <a:t> – Heap or balanced tree</a:t>
            </a:r>
          </a:p>
          <a:p>
            <a:pPr lvl="1"/>
            <a:r>
              <a:rPr lang="en-US" i="0" dirty="0"/>
              <a:t>Table, File, Database</a:t>
            </a:r>
          </a:p>
          <a:p>
            <a:pPr lvl="1"/>
            <a:r>
              <a:rPr lang="en-US" i="0" dirty="0"/>
              <a:t>Metadata</a:t>
            </a:r>
          </a:p>
          <a:p>
            <a:pPr lvl="1"/>
            <a:r>
              <a:rPr lang="en-US" i="0" dirty="0"/>
              <a:t>Application</a:t>
            </a:r>
          </a:p>
        </p:txBody>
      </p:sp>
    </p:spTree>
    <p:extLst>
      <p:ext uri="{BB962C8B-B14F-4D97-AF65-F5344CB8AC3E}">
        <p14:creationId xmlns:p14="http://schemas.microsoft.com/office/powerpoint/2010/main" val="172657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6FBE-9EE7-4EBE-A417-246F39E8C3B5}"/>
              </a:ext>
            </a:extLst>
          </p:cNvPr>
          <p:cNvSpPr>
            <a:spLocks noGrp="1"/>
          </p:cNvSpPr>
          <p:nvPr>
            <p:ph type="title"/>
          </p:nvPr>
        </p:nvSpPr>
        <p:spPr/>
        <p:txBody>
          <a:bodyPr/>
          <a:lstStyle/>
          <a:p>
            <a:r>
              <a:rPr lang="en-US" dirty="0"/>
              <a:t>UNPIVOT</a:t>
            </a:r>
          </a:p>
        </p:txBody>
      </p:sp>
      <p:sp>
        <p:nvSpPr>
          <p:cNvPr id="3" name="Content Placeholder 2">
            <a:extLst>
              <a:ext uri="{FF2B5EF4-FFF2-40B4-BE49-F238E27FC236}">
                <a16:creationId xmlns:a16="http://schemas.microsoft.com/office/drawing/2014/main" id="{FF18C0E4-1DDE-4EFB-8F0F-CF83B6FE834B}"/>
              </a:ext>
            </a:extLst>
          </p:cNvPr>
          <p:cNvSpPr>
            <a:spLocks noGrp="1"/>
          </p:cNvSpPr>
          <p:nvPr>
            <p:ph idx="1"/>
          </p:nvPr>
        </p:nvSpPr>
        <p:spPr>
          <a:xfrm>
            <a:off x="2933700" y="2438400"/>
            <a:ext cx="8770571" cy="4419600"/>
          </a:xfrm>
        </p:spPr>
        <p:txBody>
          <a:bodyPr/>
          <a:lstStyle/>
          <a:p>
            <a:pPr marL="0" indent="0">
              <a:buNone/>
            </a:pPr>
            <a:r>
              <a:rPr lang="en-US" dirty="0">
                <a:latin typeface="Consolas" panose="020B0609020204030204" pitchFamily="49" charset="0"/>
              </a:rPr>
              <a:t>	INSERT INTO PivotTable 	(</a:t>
            </a:r>
            <a:r>
              <a:rPr lang="en-US" dirty="0" err="1">
                <a:latin typeface="Consolas" panose="020B0609020204030204" pitchFamily="49" charset="0"/>
              </a:rPr>
              <a:t>Number_Of_Students_Per_City</a:t>
            </a:r>
            <a:r>
              <a:rPr lang="en-US" dirty="0">
                <a:latin typeface="Consolas" panose="020B0609020204030204" pitchFamily="49" charset="0"/>
              </a:rPr>
              <a:t>, [New York], [Los 	Angeles], London) VALUES ('Number of Students',3,2,1);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SELECT city, [number of students] </a:t>
            </a:r>
          </a:p>
          <a:p>
            <a:pPr marL="0" indent="0">
              <a:buNone/>
            </a:pPr>
            <a:r>
              <a:rPr lang="en-US" dirty="0">
                <a:latin typeface="Consolas" panose="020B0609020204030204" pitchFamily="49" charset="0"/>
              </a:rPr>
              <a:t>	FROM PivotTable</a:t>
            </a:r>
          </a:p>
          <a:p>
            <a:pPr marL="0" indent="0">
              <a:buNone/>
            </a:pPr>
            <a:r>
              <a:rPr lang="en-US" dirty="0">
                <a:latin typeface="Consolas" panose="020B0609020204030204" pitchFamily="49" charset="0"/>
              </a:rPr>
              <a:t>	UNPIVOT</a:t>
            </a:r>
          </a:p>
          <a:p>
            <a:pPr marL="0" indent="0">
              <a:buNone/>
            </a:pPr>
            <a:r>
              <a:rPr lang="en-US" dirty="0">
                <a:latin typeface="Consolas" panose="020B0609020204030204" pitchFamily="49" charset="0"/>
              </a:rPr>
              <a:t>   	([number of students] FOR city IN </a:t>
            </a:r>
          </a:p>
          <a:p>
            <a:pPr marL="0" indent="0">
              <a:buNone/>
            </a:pPr>
            <a:r>
              <a:rPr lang="en-US" dirty="0">
                <a:latin typeface="Consolas" panose="020B0609020204030204" pitchFamily="49" charset="0"/>
              </a:rPr>
              <a:t>      	([New York],[Los Angeles],London)) </a:t>
            </a:r>
          </a:p>
          <a:p>
            <a:pPr marL="0" indent="0">
              <a:buNone/>
            </a:pPr>
            <a:r>
              <a:rPr lang="en-US" dirty="0">
                <a:latin typeface="Consolas" panose="020B0609020204030204" pitchFamily="49" charset="0"/>
              </a:rPr>
              <a:t>	AS </a:t>
            </a:r>
            <a:r>
              <a:rPr lang="en-US" dirty="0" err="1">
                <a:latin typeface="Consolas" panose="020B0609020204030204" pitchFamily="49" charset="0"/>
              </a:rPr>
              <a:t>UnpivotTable</a:t>
            </a:r>
            <a:r>
              <a:rPr lang="en-US" dirty="0">
                <a:latin typeface="Consolas" panose="020B0609020204030204" pitchFamily="49" charset="0"/>
              </a:rPr>
              <a:t>;</a:t>
            </a:r>
          </a:p>
          <a:p>
            <a:pPr marL="0"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954119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0164-DE69-4D24-A365-A47866EA3078}"/>
              </a:ext>
            </a:extLst>
          </p:cNvPr>
          <p:cNvSpPr>
            <a:spLocks noGrp="1"/>
          </p:cNvSpPr>
          <p:nvPr>
            <p:ph type="title"/>
          </p:nvPr>
        </p:nvSpPr>
        <p:spPr/>
        <p:txBody>
          <a:bodyPr/>
          <a:lstStyle/>
          <a:p>
            <a:r>
              <a:rPr lang="en-US" dirty="0"/>
              <a:t>UNPIVOT</a:t>
            </a:r>
          </a:p>
        </p:txBody>
      </p:sp>
      <p:sp>
        <p:nvSpPr>
          <p:cNvPr id="3" name="Content Placeholder 2">
            <a:extLst>
              <a:ext uri="{FF2B5EF4-FFF2-40B4-BE49-F238E27FC236}">
                <a16:creationId xmlns:a16="http://schemas.microsoft.com/office/drawing/2014/main" id="{74522E34-59EA-42BF-B167-4B4FCAE5FF8A}"/>
              </a:ext>
            </a:extLst>
          </p:cNvPr>
          <p:cNvSpPr>
            <a:spLocks noGrp="1"/>
          </p:cNvSpPr>
          <p:nvPr>
            <p:ph idx="1"/>
          </p:nvPr>
        </p:nvSpPr>
        <p:spPr>
          <a:xfrm>
            <a:off x="2933700" y="2438400"/>
            <a:ext cx="8770571" cy="4419600"/>
          </a:xfrm>
        </p:spPr>
        <p:txBody>
          <a:bodyPr/>
          <a:lstStyle/>
          <a:p>
            <a:r>
              <a:rPr lang="en-US" dirty="0"/>
              <a:t>The result: </a:t>
            </a:r>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02B222E4-2FFA-4700-A182-09992ABA301A}"/>
              </a:ext>
            </a:extLst>
          </p:cNvPr>
          <p:cNvGraphicFramePr>
            <a:graphicFrameLocks noGrp="1"/>
          </p:cNvGraphicFramePr>
          <p:nvPr>
            <p:extLst>
              <p:ext uri="{D42A27DB-BD31-4B8C-83A1-F6EECF244321}">
                <p14:modId xmlns:p14="http://schemas.microsoft.com/office/powerpoint/2010/main" val="1967700808"/>
              </p:ext>
            </p:extLst>
          </p:nvPr>
        </p:nvGraphicFramePr>
        <p:xfrm>
          <a:off x="3357063" y="3001249"/>
          <a:ext cx="3898425" cy="1478280"/>
        </p:xfrm>
        <a:graphic>
          <a:graphicData uri="http://schemas.openxmlformats.org/drawingml/2006/table">
            <a:tbl>
              <a:tblPr firstRow="1" bandRow="1">
                <a:tableStyleId>{7DF18680-E054-41AD-8BC1-D1AEF772440D}</a:tableStyleId>
              </a:tblPr>
              <a:tblGrid>
                <a:gridCol w="1686298">
                  <a:extLst>
                    <a:ext uri="{9D8B030D-6E8A-4147-A177-3AD203B41FA5}">
                      <a16:colId xmlns:a16="http://schemas.microsoft.com/office/drawing/2014/main" val="2265808188"/>
                    </a:ext>
                  </a:extLst>
                </a:gridCol>
                <a:gridCol w="2212127">
                  <a:extLst>
                    <a:ext uri="{9D8B030D-6E8A-4147-A177-3AD203B41FA5}">
                      <a16:colId xmlns:a16="http://schemas.microsoft.com/office/drawing/2014/main" val="2157406551"/>
                    </a:ext>
                  </a:extLst>
                </a:gridCol>
              </a:tblGrid>
              <a:tr h="0">
                <a:tc>
                  <a:txBody>
                    <a:bodyPr/>
                    <a:lstStyle/>
                    <a:p>
                      <a:r>
                        <a:rPr lang="en-US" dirty="0"/>
                        <a:t>city</a:t>
                      </a:r>
                    </a:p>
                  </a:txBody>
                  <a:tcPr/>
                </a:tc>
                <a:tc>
                  <a:txBody>
                    <a:bodyPr/>
                    <a:lstStyle/>
                    <a:p>
                      <a:r>
                        <a:rPr lang="en-US" dirty="0"/>
                        <a:t>number of students</a:t>
                      </a:r>
                    </a:p>
                  </a:txBody>
                  <a:tcPr/>
                </a:tc>
                <a:extLst>
                  <a:ext uri="{0D108BD9-81ED-4DB2-BD59-A6C34878D82A}">
                    <a16:rowId xmlns:a16="http://schemas.microsoft.com/office/drawing/2014/main" val="1829956093"/>
                  </a:ext>
                </a:extLst>
              </a:tr>
              <a:tr h="370840">
                <a:tc>
                  <a:txBody>
                    <a:bodyPr/>
                    <a:lstStyle/>
                    <a:p>
                      <a:r>
                        <a:rPr lang="en-US" dirty="0"/>
                        <a:t>New York</a:t>
                      </a:r>
                    </a:p>
                  </a:txBody>
                  <a:tcPr/>
                </a:tc>
                <a:tc>
                  <a:txBody>
                    <a:bodyPr/>
                    <a:lstStyle/>
                    <a:p>
                      <a:r>
                        <a:rPr lang="en-US" dirty="0"/>
                        <a:t>3</a:t>
                      </a:r>
                    </a:p>
                  </a:txBody>
                  <a:tcPr/>
                </a:tc>
                <a:extLst>
                  <a:ext uri="{0D108BD9-81ED-4DB2-BD59-A6C34878D82A}">
                    <a16:rowId xmlns:a16="http://schemas.microsoft.com/office/drawing/2014/main" val="732509835"/>
                  </a:ext>
                </a:extLst>
              </a:tr>
              <a:tr h="370840">
                <a:tc>
                  <a:txBody>
                    <a:bodyPr/>
                    <a:lstStyle/>
                    <a:p>
                      <a:r>
                        <a:rPr lang="en-US" dirty="0"/>
                        <a:t>Los Angeles</a:t>
                      </a:r>
                    </a:p>
                  </a:txBody>
                  <a:tcPr/>
                </a:tc>
                <a:tc>
                  <a:txBody>
                    <a:bodyPr/>
                    <a:lstStyle/>
                    <a:p>
                      <a:r>
                        <a:rPr lang="en-US" dirty="0"/>
                        <a:t>2</a:t>
                      </a:r>
                    </a:p>
                  </a:txBody>
                  <a:tcPr/>
                </a:tc>
                <a:extLst>
                  <a:ext uri="{0D108BD9-81ED-4DB2-BD59-A6C34878D82A}">
                    <a16:rowId xmlns:a16="http://schemas.microsoft.com/office/drawing/2014/main" val="1000705078"/>
                  </a:ext>
                </a:extLst>
              </a:tr>
              <a:tr h="370840">
                <a:tc>
                  <a:txBody>
                    <a:bodyPr/>
                    <a:lstStyle/>
                    <a:p>
                      <a:r>
                        <a:rPr lang="en-US" dirty="0"/>
                        <a:t>London</a:t>
                      </a:r>
                    </a:p>
                  </a:txBody>
                  <a:tcPr/>
                </a:tc>
                <a:tc>
                  <a:txBody>
                    <a:bodyPr/>
                    <a:lstStyle/>
                    <a:p>
                      <a:r>
                        <a:rPr lang="en-US" dirty="0"/>
                        <a:t>1</a:t>
                      </a:r>
                    </a:p>
                  </a:txBody>
                  <a:tcPr/>
                </a:tc>
                <a:extLst>
                  <a:ext uri="{0D108BD9-81ED-4DB2-BD59-A6C34878D82A}">
                    <a16:rowId xmlns:a16="http://schemas.microsoft.com/office/drawing/2014/main" val="1294419995"/>
                  </a:ext>
                </a:extLst>
              </a:tr>
            </a:tbl>
          </a:graphicData>
        </a:graphic>
      </p:graphicFrame>
    </p:spTree>
    <p:extLst>
      <p:ext uri="{BB962C8B-B14F-4D97-AF65-F5344CB8AC3E}">
        <p14:creationId xmlns:p14="http://schemas.microsoft.com/office/powerpoint/2010/main" val="401271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3293-F379-4E54-A492-E9343B13FB3F}"/>
              </a:ext>
            </a:extLst>
          </p:cNvPr>
          <p:cNvSpPr>
            <a:spLocks noGrp="1"/>
          </p:cNvSpPr>
          <p:nvPr>
            <p:ph type="title"/>
          </p:nvPr>
        </p:nvSpPr>
        <p:spPr/>
        <p:txBody>
          <a:bodyPr>
            <a:normAutofit/>
          </a:bodyPr>
          <a:lstStyle/>
          <a:p>
            <a:r>
              <a:rPr lang="en-US" dirty="0"/>
              <a:t>Concurrency problems - Example</a:t>
            </a:r>
            <a:br>
              <a:rPr lang="en-US" dirty="0"/>
            </a:br>
            <a:r>
              <a:rPr lang="en-US" dirty="0"/>
              <a:t> (Row Versioning)</a:t>
            </a:r>
          </a:p>
        </p:txBody>
      </p:sp>
      <p:sp>
        <p:nvSpPr>
          <p:cNvPr id="3" name="Content Placeholder 2">
            <a:extLst>
              <a:ext uri="{FF2B5EF4-FFF2-40B4-BE49-F238E27FC236}">
                <a16:creationId xmlns:a16="http://schemas.microsoft.com/office/drawing/2014/main" id="{E82FB08C-E414-453C-869B-9398FE18547E}"/>
              </a:ext>
            </a:extLst>
          </p:cNvPr>
          <p:cNvSpPr>
            <a:spLocks noGrp="1"/>
          </p:cNvSpPr>
          <p:nvPr>
            <p:ph idx="1"/>
          </p:nvPr>
        </p:nvSpPr>
        <p:spPr>
          <a:xfrm>
            <a:off x="2933700" y="2438400"/>
            <a:ext cx="8770571" cy="4419600"/>
          </a:xfrm>
        </p:spPr>
        <p:txBody>
          <a:bodyPr/>
          <a:lstStyle/>
          <a:p>
            <a:r>
              <a:rPr lang="en-US" dirty="0"/>
              <a:t>In SQL Server, we will create a new database called ‘DBMSCP’</a:t>
            </a:r>
          </a:p>
          <a:p>
            <a:r>
              <a:rPr lang="en-US" dirty="0"/>
              <a:t>After the database is created, we will set READ_COMMITTED_SNAPSHOT and ALLOW_SNAPSHOT_ISOLATION options ON (to enable row versioning):</a:t>
            </a:r>
          </a:p>
          <a:p>
            <a:pPr marL="0" indent="0">
              <a:buNone/>
            </a:pPr>
            <a:r>
              <a:rPr lang="en-US" dirty="0">
                <a:latin typeface="Consolas" panose="020B0609020204030204" pitchFamily="49" charset="0"/>
              </a:rPr>
              <a:t>	ALTER DATABASE DBMSCP</a:t>
            </a:r>
          </a:p>
          <a:p>
            <a:pPr marL="0" indent="0">
              <a:buNone/>
            </a:pPr>
            <a:r>
              <a:rPr lang="en-US" dirty="0">
                <a:latin typeface="Consolas" panose="020B0609020204030204" pitchFamily="49" charset="0"/>
              </a:rPr>
              <a:t>	SET READ_COMMITTED_SNAPSHOT ON;</a:t>
            </a:r>
          </a:p>
          <a:p>
            <a:pPr marL="0" indent="0">
              <a:buNone/>
            </a:pPr>
            <a:r>
              <a:rPr lang="en-US" dirty="0">
                <a:latin typeface="Consolas" panose="020B0609020204030204" pitchFamily="49" charset="0"/>
              </a:rPr>
              <a:t>	ALTER DATABASE DBMSCP</a:t>
            </a:r>
          </a:p>
          <a:p>
            <a:pPr marL="0" indent="0">
              <a:buNone/>
            </a:pPr>
            <a:r>
              <a:rPr lang="en-US" dirty="0">
                <a:latin typeface="Consolas" panose="020B0609020204030204" pitchFamily="49" charset="0"/>
              </a:rPr>
              <a:t>	SET ALLOW_SNAPSHOT_ISOLATION ON;</a:t>
            </a:r>
          </a:p>
          <a:p>
            <a:pPr marL="0" indent="0">
              <a:buNone/>
            </a:pPr>
            <a:endParaRPr lang="en-US" dirty="0">
              <a:latin typeface="Consolas" panose="020B0609020204030204" pitchFamily="49" charset="0"/>
            </a:endParaRPr>
          </a:p>
          <a:p>
            <a:r>
              <a:rPr lang="en-US" dirty="0"/>
              <a:t>After that, we will create a new table called ‘Movies’:</a:t>
            </a:r>
          </a:p>
        </p:txBody>
      </p:sp>
    </p:spTree>
    <p:extLst>
      <p:ext uri="{BB962C8B-B14F-4D97-AF65-F5344CB8AC3E}">
        <p14:creationId xmlns:p14="http://schemas.microsoft.com/office/powerpoint/2010/main" val="69873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E02B-5BBA-41F6-AFB7-FD1F038FDECA}"/>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69E627F4-B7E1-4B02-9835-5DB60D232065}"/>
              </a:ext>
            </a:extLst>
          </p:cNvPr>
          <p:cNvSpPr>
            <a:spLocks noGrp="1"/>
          </p:cNvSpPr>
          <p:nvPr>
            <p:ph idx="1"/>
          </p:nvPr>
        </p:nvSpPr>
        <p:spPr>
          <a:xfrm>
            <a:off x="2933700" y="2438400"/>
            <a:ext cx="8770571" cy="4419600"/>
          </a:xfrm>
        </p:spPr>
        <p:txBody>
          <a:bodyPr/>
          <a:lstStyle/>
          <a:p>
            <a:pPr marL="0" indent="0">
              <a:buNone/>
            </a:pPr>
            <a:r>
              <a:rPr lang="en-US" dirty="0">
                <a:latin typeface="Consolas" panose="020B0609020204030204" pitchFamily="49" charset="0"/>
              </a:rPr>
              <a:t>	CREATE TABLE Movies</a:t>
            </a:r>
          </a:p>
          <a:p>
            <a:pPr marL="0" indent="0">
              <a:buNone/>
            </a:pPr>
            <a:r>
              <a:rPr lang="en-US" dirty="0">
                <a:latin typeface="Consolas" panose="020B0609020204030204" pitchFamily="49" charset="0"/>
              </a:rPr>
              <a:t>	(</a:t>
            </a:r>
            <a:r>
              <a:rPr lang="en-US" dirty="0" err="1">
                <a:latin typeface="Consolas" panose="020B0609020204030204" pitchFamily="49" charset="0"/>
              </a:rPr>
              <a:t>movie_id</a:t>
            </a:r>
            <a:r>
              <a:rPr lang="en-US" dirty="0">
                <a:latin typeface="Consolas" panose="020B0609020204030204" pitchFamily="49" charset="0"/>
              </a:rPr>
              <a:t> INT PRIMARY KEY IDENTITY,</a:t>
            </a:r>
          </a:p>
          <a:p>
            <a:pPr marL="0" indent="0">
              <a:buNone/>
            </a:pPr>
            <a:r>
              <a:rPr lang="en-US" dirty="0">
                <a:latin typeface="Consolas" panose="020B0609020204030204" pitchFamily="49" charset="0"/>
              </a:rPr>
              <a:t>	title VARCHAR(100),</a:t>
            </a:r>
          </a:p>
          <a:p>
            <a:pPr marL="0" indent="0">
              <a:buNone/>
            </a:pPr>
            <a:r>
              <a:rPr lang="en-US" dirty="0">
                <a:latin typeface="Consolas" panose="020B0609020204030204" pitchFamily="49" charset="0"/>
              </a:rPr>
              <a:t>	year INT</a:t>
            </a:r>
          </a:p>
          <a:p>
            <a:pPr marL="0" indent="0">
              <a:buNone/>
            </a:pPr>
            <a:r>
              <a:rPr lang="en-US" dirty="0">
                <a:latin typeface="Consolas" panose="020B0609020204030204" pitchFamily="49" charset="0"/>
              </a:rPr>
              <a:t>	);</a:t>
            </a:r>
          </a:p>
          <a:p>
            <a:r>
              <a:rPr lang="en-US" dirty="0"/>
              <a:t>We will insert two records:</a:t>
            </a:r>
          </a:p>
          <a:p>
            <a:pPr marL="0" indent="0">
              <a:buNone/>
            </a:pPr>
            <a:r>
              <a:rPr lang="en-US" dirty="0"/>
              <a:t>	</a:t>
            </a:r>
            <a:r>
              <a:rPr lang="en-US" dirty="0">
                <a:latin typeface="Consolas" panose="020B0609020204030204" pitchFamily="49" charset="0"/>
              </a:rPr>
              <a:t>INSERT INTO Movies (title, year) VALUES </a:t>
            </a:r>
          </a:p>
          <a:p>
            <a:pPr marL="0" indent="0">
              <a:buNone/>
            </a:pPr>
            <a:r>
              <a:rPr lang="en-US" dirty="0">
                <a:latin typeface="Consolas" panose="020B0609020204030204" pitchFamily="49" charset="0"/>
              </a:rPr>
              <a:t>	('IT',2017), ('Red Sparrow',2018);</a:t>
            </a:r>
          </a:p>
          <a:p>
            <a:r>
              <a:rPr lang="en-US" dirty="0"/>
              <a:t>We will create a new table called ‘Actors’:</a:t>
            </a:r>
          </a:p>
        </p:txBody>
      </p:sp>
    </p:spTree>
    <p:extLst>
      <p:ext uri="{BB962C8B-B14F-4D97-AF65-F5344CB8AC3E}">
        <p14:creationId xmlns:p14="http://schemas.microsoft.com/office/powerpoint/2010/main" val="909744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E1EA-2DE7-4662-BF83-9DE82BF812B9}"/>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3A270B16-E9AB-483B-AC2C-89F6AA526887}"/>
              </a:ext>
            </a:extLst>
          </p:cNvPr>
          <p:cNvSpPr>
            <a:spLocks noGrp="1"/>
          </p:cNvSpPr>
          <p:nvPr>
            <p:ph idx="1"/>
          </p:nvPr>
        </p:nvSpPr>
        <p:spPr>
          <a:xfrm>
            <a:off x="2933700" y="2438400"/>
            <a:ext cx="9046265" cy="4419600"/>
          </a:xfrm>
        </p:spPr>
        <p:txBody>
          <a:bodyPr/>
          <a:lstStyle/>
          <a:p>
            <a:pPr marL="0" indent="0">
              <a:buNone/>
            </a:pPr>
            <a:r>
              <a:rPr lang="en-US" dirty="0"/>
              <a:t>	</a:t>
            </a:r>
            <a:r>
              <a:rPr lang="en-US" dirty="0">
                <a:latin typeface="Consolas" panose="020B0609020204030204" pitchFamily="49" charset="0"/>
              </a:rPr>
              <a:t>CREATE TABLE Actors</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actor_id</a:t>
            </a:r>
            <a:r>
              <a:rPr lang="en-US" dirty="0">
                <a:latin typeface="Consolas" panose="020B0609020204030204" pitchFamily="49" charset="0"/>
              </a:rPr>
              <a:t> INT PRIMARY KEY IDENTITY,</a:t>
            </a:r>
          </a:p>
          <a:p>
            <a:pPr marL="0" indent="0">
              <a:buNone/>
            </a:pPr>
            <a:r>
              <a:rPr lang="en-US" dirty="0">
                <a:latin typeface="Consolas" panose="020B0609020204030204" pitchFamily="49" charset="0"/>
              </a:rPr>
              <a:t>	  </a:t>
            </a:r>
            <a:r>
              <a:rPr lang="en-US" dirty="0" err="1">
                <a:latin typeface="Consolas" panose="020B0609020204030204" pitchFamily="49" charset="0"/>
              </a:rPr>
              <a:t>firstname</a:t>
            </a:r>
            <a:r>
              <a:rPr lang="en-US" dirty="0">
                <a:latin typeface="Consolas" panose="020B0609020204030204" pitchFamily="49" charset="0"/>
              </a:rPr>
              <a:t> VARCHAR(100),</a:t>
            </a:r>
          </a:p>
          <a:p>
            <a:pPr marL="0" indent="0">
              <a:buNone/>
            </a:pP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VARCHAR(100)</a:t>
            </a:r>
          </a:p>
          <a:p>
            <a:pPr marL="0" indent="0">
              <a:buNone/>
            </a:pPr>
            <a:r>
              <a:rPr lang="en-US" dirty="0">
                <a:latin typeface="Consolas" panose="020B0609020204030204" pitchFamily="49" charset="0"/>
              </a:rPr>
              <a:t>	);</a:t>
            </a:r>
          </a:p>
          <a:p>
            <a:r>
              <a:rPr lang="en-US" dirty="0"/>
              <a:t>We will insert one record:</a:t>
            </a:r>
          </a:p>
          <a:p>
            <a:pPr marL="0" indent="0">
              <a:buNone/>
            </a:pPr>
            <a:r>
              <a:rPr lang="en-US" dirty="0">
                <a:latin typeface="Consolas" panose="020B0609020204030204" pitchFamily="49" charset="0"/>
              </a:rPr>
              <a:t>	INSERT INTO Actors (</a:t>
            </a:r>
            <a:r>
              <a:rPr lang="en-US" dirty="0" err="1">
                <a:latin typeface="Consolas" panose="020B0609020204030204" pitchFamily="49" charset="0"/>
              </a:rPr>
              <a:t>firstname</a:t>
            </a:r>
            <a:r>
              <a:rPr lang="en-US" dirty="0">
                <a:latin typeface="Consolas" panose="020B0609020204030204" pitchFamily="49" charset="0"/>
              </a:rPr>
              <a:t>, </a:t>
            </a:r>
            <a:r>
              <a:rPr lang="en-US" dirty="0" err="1">
                <a:latin typeface="Consolas" panose="020B0609020204030204" pitchFamily="49" charset="0"/>
              </a:rPr>
              <a:t>lastname</a:t>
            </a:r>
            <a:r>
              <a:rPr lang="en-US" dirty="0">
                <a:latin typeface="Consolas" panose="020B0609020204030204" pitchFamily="49" charset="0"/>
              </a:rPr>
              <a:t>) </a:t>
            </a:r>
          </a:p>
          <a:p>
            <a:pPr marL="0" indent="0">
              <a:buNone/>
            </a:pPr>
            <a:r>
              <a:rPr lang="en-US" dirty="0">
                <a:latin typeface="Consolas" panose="020B0609020204030204" pitchFamily="49" charset="0"/>
              </a:rPr>
              <a:t>	VALUES ('Bill', '</a:t>
            </a:r>
            <a:r>
              <a:rPr lang="en-US" dirty="0" err="1">
                <a:latin typeface="Consolas" panose="020B0609020204030204" pitchFamily="49" charset="0"/>
              </a:rPr>
              <a:t>Skarsgard</a:t>
            </a:r>
            <a:r>
              <a:rPr lang="en-US" dirty="0">
                <a:latin typeface="Consolas" panose="020B0609020204030204" pitchFamily="49" charset="0"/>
              </a:rPr>
              <a:t>');</a:t>
            </a:r>
          </a:p>
          <a:p>
            <a:endParaRPr lang="en-US" dirty="0"/>
          </a:p>
        </p:txBody>
      </p:sp>
    </p:spTree>
    <p:extLst>
      <p:ext uri="{BB962C8B-B14F-4D97-AF65-F5344CB8AC3E}">
        <p14:creationId xmlns:p14="http://schemas.microsoft.com/office/powerpoint/2010/main" val="4254166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BA8-8052-4F84-B13F-54568523CF4A}"/>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3B871092-3158-4CC6-BF51-DF5E54F666AD}"/>
              </a:ext>
            </a:extLst>
          </p:cNvPr>
          <p:cNvSpPr>
            <a:spLocks noGrp="1"/>
          </p:cNvSpPr>
          <p:nvPr>
            <p:ph idx="1"/>
          </p:nvPr>
        </p:nvSpPr>
        <p:spPr>
          <a:xfrm>
            <a:off x="2933700" y="2385391"/>
            <a:ext cx="8770571" cy="4472609"/>
          </a:xfrm>
        </p:spPr>
        <p:txBody>
          <a:bodyPr>
            <a:normAutofit lnSpcReduction="10000"/>
          </a:bodyPr>
          <a:lstStyle/>
          <a:p>
            <a:r>
              <a:rPr lang="en-US" dirty="0"/>
              <a:t>If we execute the following queries, we can see the following result sets:</a:t>
            </a:r>
          </a:p>
          <a:p>
            <a:pPr marL="0" indent="0">
              <a:buNone/>
            </a:pPr>
            <a:r>
              <a:rPr lang="en-US" dirty="0"/>
              <a:t>	</a:t>
            </a:r>
            <a:r>
              <a:rPr lang="en-US" dirty="0">
                <a:latin typeface="Consolas" panose="020B0609020204030204" pitchFamily="49" charset="0"/>
              </a:rPr>
              <a:t>SELECT * FROM Movies;</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SELECT * FROM Actors;</a:t>
            </a:r>
          </a:p>
          <a:p>
            <a:endParaRPr lang="en-US" dirty="0"/>
          </a:p>
          <a:p>
            <a:pPr marL="0" indent="0">
              <a:buNone/>
            </a:pPr>
            <a:endParaRPr lang="en-US" dirty="0"/>
          </a:p>
          <a:p>
            <a:r>
              <a:rPr lang="en-US" dirty="0"/>
              <a:t>Unrepeatable reads example:</a:t>
            </a:r>
          </a:p>
          <a:p>
            <a:r>
              <a:rPr lang="en-US" dirty="0"/>
              <a:t>We open two new query windows (two connections)</a:t>
            </a:r>
          </a:p>
          <a:p>
            <a:r>
              <a:rPr lang="en-US" dirty="0"/>
              <a:t>In the first query window we put the following transaction: </a:t>
            </a:r>
          </a:p>
          <a:p>
            <a:endParaRPr lang="en-US" dirty="0"/>
          </a:p>
        </p:txBody>
      </p:sp>
      <p:pic>
        <p:nvPicPr>
          <p:cNvPr id="4" name="Picture 3">
            <a:extLst>
              <a:ext uri="{FF2B5EF4-FFF2-40B4-BE49-F238E27FC236}">
                <a16:creationId xmlns:a16="http://schemas.microsoft.com/office/drawing/2014/main" id="{8631B717-25D5-463A-A04B-D17E7A0917F0}"/>
              </a:ext>
            </a:extLst>
          </p:cNvPr>
          <p:cNvPicPr>
            <a:picLocks noChangeAspect="1"/>
          </p:cNvPicPr>
          <p:nvPr/>
        </p:nvPicPr>
        <p:blipFill>
          <a:blip r:embed="rId2"/>
          <a:stretch>
            <a:fillRect/>
          </a:stretch>
        </p:blipFill>
        <p:spPr>
          <a:xfrm>
            <a:off x="3908564" y="3207832"/>
            <a:ext cx="3221104" cy="807577"/>
          </a:xfrm>
          <a:prstGeom prst="rect">
            <a:avLst/>
          </a:prstGeom>
        </p:spPr>
      </p:pic>
      <p:pic>
        <p:nvPicPr>
          <p:cNvPr id="5" name="Picture 4">
            <a:extLst>
              <a:ext uri="{FF2B5EF4-FFF2-40B4-BE49-F238E27FC236}">
                <a16:creationId xmlns:a16="http://schemas.microsoft.com/office/drawing/2014/main" id="{43339BEC-5E56-4A1A-BDBC-4B427BBC0220}"/>
              </a:ext>
            </a:extLst>
          </p:cNvPr>
          <p:cNvPicPr>
            <a:picLocks noChangeAspect="1"/>
          </p:cNvPicPr>
          <p:nvPr/>
        </p:nvPicPr>
        <p:blipFill>
          <a:blip r:embed="rId3"/>
          <a:stretch>
            <a:fillRect/>
          </a:stretch>
        </p:blipFill>
        <p:spPr>
          <a:xfrm>
            <a:off x="3908563" y="4527870"/>
            <a:ext cx="3221105" cy="667972"/>
          </a:xfrm>
          <a:prstGeom prst="rect">
            <a:avLst/>
          </a:prstGeom>
        </p:spPr>
      </p:pic>
    </p:spTree>
    <p:extLst>
      <p:ext uri="{BB962C8B-B14F-4D97-AF65-F5344CB8AC3E}">
        <p14:creationId xmlns:p14="http://schemas.microsoft.com/office/powerpoint/2010/main" val="144655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BA8-8052-4F84-B13F-54568523CF4A}"/>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3B871092-3158-4CC6-BF51-DF5E54F666AD}"/>
              </a:ext>
            </a:extLst>
          </p:cNvPr>
          <p:cNvSpPr>
            <a:spLocks noGrp="1"/>
          </p:cNvSpPr>
          <p:nvPr>
            <p:ph idx="1"/>
          </p:nvPr>
        </p:nvSpPr>
        <p:spPr>
          <a:xfrm>
            <a:off x="2933700" y="2438400"/>
            <a:ext cx="8770571" cy="4419600"/>
          </a:xfrm>
        </p:spPr>
        <p:txBody>
          <a:bodyPr>
            <a:normAutofit fontScale="92500" lnSpcReduction="20000"/>
          </a:bodyPr>
          <a:lstStyle/>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SELECT * FROM Movies;</a:t>
            </a:r>
          </a:p>
          <a:p>
            <a:pPr marL="0" indent="0">
              <a:buNone/>
            </a:pPr>
            <a:r>
              <a:rPr lang="en-US" dirty="0">
                <a:latin typeface="Consolas" panose="020B0609020204030204" pitchFamily="49" charset="0"/>
              </a:rPr>
              <a:t>	WAITFOR DELAY '00:00:06';</a:t>
            </a:r>
          </a:p>
          <a:p>
            <a:pPr marL="0" indent="0">
              <a:buNone/>
            </a:pPr>
            <a:r>
              <a:rPr lang="en-US" dirty="0">
                <a:latin typeface="Consolas" panose="020B0609020204030204" pitchFamily="49" charset="0"/>
              </a:rPr>
              <a:t>	SELECT * FROM Movies;</a:t>
            </a:r>
          </a:p>
          <a:p>
            <a:pPr marL="0" indent="0">
              <a:buNone/>
            </a:pPr>
            <a:r>
              <a:rPr lang="en-US" dirty="0">
                <a:latin typeface="Consolas" panose="020B0609020204030204" pitchFamily="49" charset="0"/>
              </a:rPr>
              <a:t>	COMMIT TRAN;</a:t>
            </a:r>
          </a:p>
          <a:p>
            <a:r>
              <a:rPr lang="en-US" dirty="0"/>
              <a:t>In the second query window we put the following transaction:</a:t>
            </a:r>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WAITFOR DELAY '00:00:03';</a:t>
            </a:r>
          </a:p>
          <a:p>
            <a:pPr marL="0" indent="0">
              <a:buNone/>
            </a:pPr>
            <a:r>
              <a:rPr lang="en-US" dirty="0">
                <a:latin typeface="Consolas" panose="020B0609020204030204" pitchFamily="49" charset="0"/>
              </a:rPr>
              <a:t>	UPDATE Movies SET year=2019 WHERE title='IT';</a:t>
            </a:r>
          </a:p>
          <a:p>
            <a:pPr marL="0" indent="0">
              <a:buNone/>
            </a:pPr>
            <a:r>
              <a:rPr lang="en-US" dirty="0">
                <a:latin typeface="Consolas" panose="020B0609020204030204" pitchFamily="49" charset="0"/>
              </a:rPr>
              <a:t>	COMMIT TRAN;</a:t>
            </a:r>
            <a:endParaRPr lang="en-US" dirty="0"/>
          </a:p>
          <a:p>
            <a:r>
              <a:rPr lang="en-US" dirty="0"/>
              <a:t>We start the execution of the first and the second transaction (in this order)</a:t>
            </a:r>
          </a:p>
          <a:p>
            <a:endParaRPr lang="en-US" dirty="0"/>
          </a:p>
        </p:txBody>
      </p:sp>
    </p:spTree>
    <p:extLst>
      <p:ext uri="{BB962C8B-B14F-4D97-AF65-F5344CB8AC3E}">
        <p14:creationId xmlns:p14="http://schemas.microsoft.com/office/powerpoint/2010/main" val="502049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BA8-8052-4F84-B13F-54568523CF4A}"/>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3B871092-3158-4CC6-BF51-DF5E54F666AD}"/>
              </a:ext>
            </a:extLst>
          </p:cNvPr>
          <p:cNvSpPr>
            <a:spLocks noGrp="1"/>
          </p:cNvSpPr>
          <p:nvPr>
            <p:ph idx="1"/>
          </p:nvPr>
        </p:nvSpPr>
        <p:spPr>
          <a:xfrm>
            <a:off x="2933700" y="2438400"/>
            <a:ext cx="8770571" cy="4419600"/>
          </a:xfrm>
        </p:spPr>
        <p:txBody>
          <a:bodyPr/>
          <a:lstStyle/>
          <a:p>
            <a:r>
              <a:rPr lang="en-US" dirty="0"/>
              <a:t>In the first query window we can see the following result:   </a:t>
            </a:r>
          </a:p>
          <a:p>
            <a:endParaRPr lang="en-US" dirty="0"/>
          </a:p>
          <a:p>
            <a:endParaRPr lang="en-US" dirty="0"/>
          </a:p>
          <a:p>
            <a:endParaRPr lang="en-US" dirty="0"/>
          </a:p>
          <a:p>
            <a:endParaRPr lang="en-US" dirty="0"/>
          </a:p>
          <a:p>
            <a:endParaRPr lang="en-US" dirty="0"/>
          </a:p>
          <a:p>
            <a:pPr marL="0" indent="0">
              <a:buNone/>
            </a:pPr>
            <a:endParaRPr lang="en-US" dirty="0"/>
          </a:p>
          <a:p>
            <a:r>
              <a:rPr lang="en-US" dirty="0"/>
              <a:t>As we can see, the query executed twice in the same transaction returned two different values for the same row (unrepeatable reads)</a:t>
            </a:r>
          </a:p>
          <a:p>
            <a:endParaRPr lang="en-US" dirty="0"/>
          </a:p>
          <a:p>
            <a:endParaRPr lang="en-US" dirty="0"/>
          </a:p>
        </p:txBody>
      </p:sp>
      <p:pic>
        <p:nvPicPr>
          <p:cNvPr id="4" name="Picture 3">
            <a:extLst>
              <a:ext uri="{FF2B5EF4-FFF2-40B4-BE49-F238E27FC236}">
                <a16:creationId xmlns:a16="http://schemas.microsoft.com/office/drawing/2014/main" id="{DA495BC0-5C36-48BB-AF12-9B91C77D61E4}"/>
              </a:ext>
            </a:extLst>
          </p:cNvPr>
          <p:cNvPicPr>
            <a:picLocks noChangeAspect="1"/>
          </p:cNvPicPr>
          <p:nvPr/>
        </p:nvPicPr>
        <p:blipFill>
          <a:blip r:embed="rId2"/>
          <a:stretch>
            <a:fillRect/>
          </a:stretch>
        </p:blipFill>
        <p:spPr>
          <a:xfrm>
            <a:off x="3318829" y="2908495"/>
            <a:ext cx="3214493" cy="2544807"/>
          </a:xfrm>
          <a:prstGeom prst="rect">
            <a:avLst/>
          </a:prstGeom>
        </p:spPr>
      </p:pic>
    </p:spTree>
    <p:extLst>
      <p:ext uri="{BB962C8B-B14F-4D97-AF65-F5344CB8AC3E}">
        <p14:creationId xmlns:p14="http://schemas.microsoft.com/office/powerpoint/2010/main" val="2184993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9A9A-C924-4E83-94A6-A1EE92999BC4}"/>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11412989-6264-4F87-9127-A5ADCC0ED675}"/>
              </a:ext>
            </a:extLst>
          </p:cNvPr>
          <p:cNvSpPr>
            <a:spLocks noGrp="1"/>
          </p:cNvSpPr>
          <p:nvPr>
            <p:ph idx="1"/>
          </p:nvPr>
        </p:nvSpPr>
        <p:spPr>
          <a:xfrm>
            <a:off x="2933700" y="2438400"/>
            <a:ext cx="8770571" cy="4419600"/>
          </a:xfrm>
        </p:spPr>
        <p:txBody>
          <a:bodyPr/>
          <a:lstStyle/>
          <a:p>
            <a:r>
              <a:rPr lang="en-US" dirty="0"/>
              <a:t>Phantom reads example:</a:t>
            </a:r>
          </a:p>
          <a:p>
            <a:r>
              <a:rPr lang="en-US" dirty="0"/>
              <a:t>We open two new query windows (two connections)</a:t>
            </a:r>
          </a:p>
          <a:p>
            <a:r>
              <a:rPr lang="en-US" dirty="0"/>
              <a:t>In the first query window we put the following transaction: </a:t>
            </a:r>
          </a:p>
          <a:p>
            <a:endParaRPr lang="en-US" dirty="0"/>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SELECT * FROM Movies WHERE year BETWEEN 2017 AND 2020;</a:t>
            </a:r>
          </a:p>
          <a:p>
            <a:pPr marL="0" indent="0">
              <a:buNone/>
            </a:pPr>
            <a:r>
              <a:rPr lang="en-US" dirty="0">
                <a:latin typeface="Consolas" panose="020B0609020204030204" pitchFamily="49" charset="0"/>
              </a:rPr>
              <a:t>	WAITFOR DELAY '00:00:06';</a:t>
            </a:r>
          </a:p>
          <a:p>
            <a:pPr marL="0" indent="0">
              <a:buNone/>
            </a:pPr>
            <a:r>
              <a:rPr lang="en-US" dirty="0">
                <a:latin typeface="Consolas" panose="020B0609020204030204" pitchFamily="49" charset="0"/>
              </a:rPr>
              <a:t>	SELECT * FROM Movies WHERE year BETWEEN 2017 AND 2020;</a:t>
            </a:r>
          </a:p>
          <a:p>
            <a:pPr marL="0" indent="0">
              <a:buNone/>
            </a:pPr>
            <a:r>
              <a:rPr lang="en-US" dirty="0">
                <a:latin typeface="Consolas" panose="020B0609020204030204" pitchFamily="49" charset="0"/>
              </a:rPr>
              <a:t>	COMMIT TRAN;</a:t>
            </a:r>
          </a:p>
          <a:p>
            <a:endParaRPr lang="en-US" dirty="0"/>
          </a:p>
        </p:txBody>
      </p:sp>
    </p:spTree>
    <p:extLst>
      <p:ext uri="{BB962C8B-B14F-4D97-AF65-F5344CB8AC3E}">
        <p14:creationId xmlns:p14="http://schemas.microsoft.com/office/powerpoint/2010/main" val="2753260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87C0-CACC-423F-A551-1FE6022F49FE}"/>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B92A60A8-CA0F-4481-BA83-649DC90CD2BF}"/>
              </a:ext>
            </a:extLst>
          </p:cNvPr>
          <p:cNvSpPr>
            <a:spLocks noGrp="1"/>
          </p:cNvSpPr>
          <p:nvPr>
            <p:ph idx="1"/>
          </p:nvPr>
        </p:nvSpPr>
        <p:spPr>
          <a:xfrm>
            <a:off x="2933700" y="2438400"/>
            <a:ext cx="8770571" cy="4419600"/>
          </a:xfrm>
        </p:spPr>
        <p:txBody>
          <a:bodyPr/>
          <a:lstStyle/>
          <a:p>
            <a:r>
              <a:rPr lang="en-US" dirty="0"/>
              <a:t>In the second query window we put the following transaction:</a:t>
            </a:r>
          </a:p>
          <a:p>
            <a:endParaRPr lang="en-US" dirty="0"/>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WAITFOR DELAY '00:00:03';</a:t>
            </a:r>
          </a:p>
          <a:p>
            <a:pPr marL="0" indent="0">
              <a:buNone/>
            </a:pPr>
            <a:r>
              <a:rPr lang="en-US" dirty="0">
                <a:latin typeface="Consolas" panose="020B0609020204030204" pitchFamily="49" charset="0"/>
              </a:rPr>
              <a:t>	INSERT INTO Movies (title, year) VALUES 		('Black Panther',2018);</a:t>
            </a:r>
          </a:p>
          <a:p>
            <a:pPr marL="0" indent="0">
              <a:buNone/>
            </a:pPr>
            <a:r>
              <a:rPr lang="en-US" dirty="0">
                <a:latin typeface="Consolas" panose="020B0609020204030204" pitchFamily="49" charset="0"/>
              </a:rPr>
              <a:t>	COMMIT TRAN;</a:t>
            </a:r>
          </a:p>
          <a:p>
            <a:endParaRPr lang="en-US" dirty="0"/>
          </a:p>
          <a:p>
            <a:r>
              <a:rPr lang="en-US" dirty="0"/>
              <a:t>We start the execution of the first and the second transaction (in this order)</a:t>
            </a:r>
          </a:p>
          <a:p>
            <a:endParaRPr lang="en-US" dirty="0"/>
          </a:p>
        </p:txBody>
      </p:sp>
    </p:spTree>
    <p:extLst>
      <p:ext uri="{BB962C8B-B14F-4D97-AF65-F5344CB8AC3E}">
        <p14:creationId xmlns:p14="http://schemas.microsoft.com/office/powerpoint/2010/main" val="197350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F4DB-3364-418D-8246-6B0D0D2D6BE6}"/>
              </a:ext>
            </a:extLst>
          </p:cNvPr>
          <p:cNvSpPr>
            <a:spLocks noGrp="1"/>
          </p:cNvSpPr>
          <p:nvPr>
            <p:ph type="title"/>
          </p:nvPr>
        </p:nvSpPr>
        <p:spPr/>
        <p:txBody>
          <a:bodyPr/>
          <a:lstStyle/>
          <a:p>
            <a:r>
              <a:rPr lang="en-US" dirty="0"/>
              <a:t>Query Governor</a:t>
            </a:r>
          </a:p>
        </p:txBody>
      </p:sp>
      <p:sp>
        <p:nvSpPr>
          <p:cNvPr id="3" name="Content Placeholder 2">
            <a:extLst>
              <a:ext uri="{FF2B5EF4-FFF2-40B4-BE49-F238E27FC236}">
                <a16:creationId xmlns:a16="http://schemas.microsoft.com/office/drawing/2014/main" id="{D66DD45C-1016-45B0-94E6-3C6361550B84}"/>
              </a:ext>
            </a:extLst>
          </p:cNvPr>
          <p:cNvSpPr>
            <a:spLocks noGrp="1"/>
          </p:cNvSpPr>
          <p:nvPr>
            <p:ph idx="1"/>
          </p:nvPr>
        </p:nvSpPr>
        <p:spPr>
          <a:xfrm>
            <a:off x="2933700" y="2438400"/>
            <a:ext cx="8770571" cy="4419600"/>
          </a:xfrm>
        </p:spPr>
        <p:txBody>
          <a:bodyPr/>
          <a:lstStyle/>
          <a:p>
            <a:endParaRPr lang="en-US" dirty="0"/>
          </a:p>
          <a:p>
            <a:r>
              <a:rPr lang="en-US" dirty="0"/>
              <a:t>SET QUERY_GOVERNOR_COST_LIMIT</a:t>
            </a:r>
          </a:p>
          <a:p>
            <a:pPr lvl="1"/>
            <a:r>
              <a:rPr lang="en-US" dirty="0"/>
              <a:t>Overrides the currently configured query governor cost limit value for the current connection</a:t>
            </a:r>
          </a:p>
          <a:p>
            <a:pPr lvl="1"/>
            <a:r>
              <a:rPr lang="en-US" dirty="0"/>
              <a:t>Query optimizer estimates the number of seconds needed to run a query and if it is bigger than setting, the query will not run</a:t>
            </a:r>
          </a:p>
          <a:p>
            <a:pPr lvl="1"/>
            <a:r>
              <a:rPr lang="en-US" dirty="0"/>
              <a:t>The default value is 0 (this value allows all queries to run)</a:t>
            </a:r>
          </a:p>
          <a:p>
            <a:endParaRPr lang="en-US" b="1" dirty="0"/>
          </a:p>
        </p:txBody>
      </p:sp>
    </p:spTree>
    <p:extLst>
      <p:ext uri="{BB962C8B-B14F-4D97-AF65-F5344CB8AC3E}">
        <p14:creationId xmlns:p14="http://schemas.microsoft.com/office/powerpoint/2010/main" val="204837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7827-EA55-4953-88A4-DF3251844905}"/>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7C70EBA0-9DA9-4FF1-AF70-5AB7E4453FCE}"/>
              </a:ext>
            </a:extLst>
          </p:cNvPr>
          <p:cNvSpPr>
            <a:spLocks noGrp="1"/>
          </p:cNvSpPr>
          <p:nvPr>
            <p:ph idx="1"/>
          </p:nvPr>
        </p:nvSpPr>
        <p:spPr>
          <a:xfrm>
            <a:off x="2933700" y="2438400"/>
            <a:ext cx="8770571" cy="4419600"/>
          </a:xfrm>
        </p:spPr>
        <p:txBody>
          <a:bodyPr/>
          <a:lstStyle/>
          <a:p>
            <a:r>
              <a:rPr lang="en-US" dirty="0"/>
              <a:t>In the first query window we can see the following result:  </a:t>
            </a:r>
          </a:p>
          <a:p>
            <a:endParaRPr lang="en-US" dirty="0"/>
          </a:p>
          <a:p>
            <a:endParaRPr lang="en-US" dirty="0"/>
          </a:p>
          <a:p>
            <a:endParaRPr lang="en-US" dirty="0"/>
          </a:p>
          <a:p>
            <a:endParaRPr lang="en-US" dirty="0"/>
          </a:p>
          <a:p>
            <a:endParaRPr lang="en-US" dirty="0"/>
          </a:p>
          <a:p>
            <a:endParaRPr lang="en-US" dirty="0"/>
          </a:p>
          <a:p>
            <a:r>
              <a:rPr lang="en-US" dirty="0"/>
              <a:t>In the same transaction, a query that specified a range in its WHERE clause was executed twice and the number of rows included in the second result set is greater than the number of rows included in the first result set (phantom reads)</a:t>
            </a:r>
          </a:p>
          <a:p>
            <a:endParaRPr lang="en-US" dirty="0"/>
          </a:p>
          <a:p>
            <a:endParaRPr lang="en-US" dirty="0"/>
          </a:p>
        </p:txBody>
      </p:sp>
      <p:pic>
        <p:nvPicPr>
          <p:cNvPr id="5" name="Picture 4">
            <a:extLst>
              <a:ext uri="{FF2B5EF4-FFF2-40B4-BE49-F238E27FC236}">
                <a16:creationId xmlns:a16="http://schemas.microsoft.com/office/drawing/2014/main" id="{2A5D75F5-E222-460E-B000-0427781847ED}"/>
              </a:ext>
            </a:extLst>
          </p:cNvPr>
          <p:cNvPicPr>
            <a:picLocks noChangeAspect="1"/>
          </p:cNvPicPr>
          <p:nvPr/>
        </p:nvPicPr>
        <p:blipFill>
          <a:blip r:embed="rId2"/>
          <a:stretch>
            <a:fillRect/>
          </a:stretch>
        </p:blipFill>
        <p:spPr>
          <a:xfrm>
            <a:off x="3354753" y="2952749"/>
            <a:ext cx="3165317" cy="2549441"/>
          </a:xfrm>
          <a:prstGeom prst="rect">
            <a:avLst/>
          </a:prstGeom>
        </p:spPr>
      </p:pic>
    </p:spTree>
    <p:extLst>
      <p:ext uri="{BB962C8B-B14F-4D97-AF65-F5344CB8AC3E}">
        <p14:creationId xmlns:p14="http://schemas.microsoft.com/office/powerpoint/2010/main" val="3996108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DC42-D850-4C89-8934-22D546846572}"/>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733A808E-F1A4-4302-853C-278F64BDE2C5}"/>
              </a:ext>
            </a:extLst>
          </p:cNvPr>
          <p:cNvSpPr>
            <a:spLocks noGrp="1"/>
          </p:cNvSpPr>
          <p:nvPr>
            <p:ph idx="1"/>
          </p:nvPr>
        </p:nvSpPr>
        <p:spPr>
          <a:xfrm>
            <a:off x="2933700" y="2438400"/>
            <a:ext cx="8770571" cy="4419600"/>
          </a:xfrm>
        </p:spPr>
        <p:txBody>
          <a:bodyPr/>
          <a:lstStyle/>
          <a:p>
            <a:r>
              <a:rPr lang="en-US" dirty="0"/>
              <a:t>Deadlock example:</a:t>
            </a:r>
          </a:p>
          <a:p>
            <a:r>
              <a:rPr lang="en-US" dirty="0"/>
              <a:t>We open two new query windows (two connections)</a:t>
            </a:r>
          </a:p>
          <a:p>
            <a:r>
              <a:rPr lang="en-US" dirty="0"/>
              <a:t>In the first query window we put the following transaction: </a:t>
            </a:r>
          </a:p>
          <a:p>
            <a:pPr marL="0" indent="0">
              <a:buNone/>
            </a:pPr>
            <a:r>
              <a:rPr lang="en-US" dirty="0">
                <a:latin typeface="Consolas" panose="020B0609020204030204" pitchFamily="49" charset="0"/>
              </a:rPr>
              <a:t>	SET TRANSACTION ISOLATION LEVEL SNAPSHOT;</a:t>
            </a:r>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UPDATE Movies SET year=2017 WHERE title='IT';</a:t>
            </a:r>
          </a:p>
          <a:p>
            <a:pPr marL="0" indent="0">
              <a:buNone/>
            </a:pPr>
            <a:r>
              <a:rPr lang="en-US" dirty="0">
                <a:latin typeface="Consolas" panose="020B0609020204030204" pitchFamily="49" charset="0"/>
              </a:rPr>
              <a:t>	WAITFOR DELAY '00:00:05';</a:t>
            </a:r>
          </a:p>
          <a:p>
            <a:pPr marL="0" indent="0">
              <a:buNone/>
            </a:pPr>
            <a:r>
              <a:rPr lang="en-US" dirty="0">
                <a:latin typeface="Consolas" panose="020B0609020204030204" pitchFamily="49" charset="0"/>
              </a:rPr>
              <a:t>	UPDATE Actors SET </a:t>
            </a:r>
            <a:r>
              <a:rPr lang="en-US" dirty="0" err="1">
                <a:latin typeface="Consolas" panose="020B0609020204030204" pitchFamily="49" charset="0"/>
              </a:rPr>
              <a:t>firstname</a:t>
            </a:r>
            <a:r>
              <a:rPr lang="en-US" dirty="0">
                <a:latin typeface="Consolas" panose="020B0609020204030204" pitchFamily="49" charset="0"/>
              </a:rPr>
              <a:t>= 'Alexander' WHERE 	</a:t>
            </a:r>
            <a:r>
              <a:rPr lang="en-US" dirty="0" err="1">
                <a:latin typeface="Consolas" panose="020B0609020204030204" pitchFamily="49" charset="0"/>
              </a:rPr>
              <a:t>lastname</a:t>
            </a:r>
            <a:r>
              <a:rPr lang="en-US" dirty="0">
                <a:latin typeface="Consolas" panose="020B0609020204030204" pitchFamily="49" charset="0"/>
              </a:rPr>
              <a:t>='</a:t>
            </a:r>
            <a:r>
              <a:rPr lang="en-US" dirty="0" err="1">
                <a:latin typeface="Consolas" panose="020B0609020204030204" pitchFamily="49" charset="0"/>
              </a:rPr>
              <a:t>Skarsgard</a:t>
            </a:r>
            <a:r>
              <a:rPr lang="en-US" dirty="0">
                <a:latin typeface="Consolas" panose="020B0609020204030204" pitchFamily="49" charset="0"/>
              </a:rPr>
              <a:t>';</a:t>
            </a:r>
          </a:p>
          <a:p>
            <a:pPr marL="0" indent="0">
              <a:buNone/>
            </a:pPr>
            <a:r>
              <a:rPr lang="en-US" dirty="0">
                <a:latin typeface="Consolas" panose="020B0609020204030204" pitchFamily="49" charset="0"/>
              </a:rPr>
              <a:t>	COMMIT TRAN;</a:t>
            </a:r>
          </a:p>
          <a:p>
            <a:endParaRPr lang="en-US" dirty="0"/>
          </a:p>
        </p:txBody>
      </p:sp>
    </p:spTree>
    <p:extLst>
      <p:ext uri="{BB962C8B-B14F-4D97-AF65-F5344CB8AC3E}">
        <p14:creationId xmlns:p14="http://schemas.microsoft.com/office/powerpoint/2010/main" val="878383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481C-C6FC-4E6B-883D-DA2F21F39EB6}"/>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7519954E-CC9E-4534-B9FB-17534F589BD6}"/>
              </a:ext>
            </a:extLst>
          </p:cNvPr>
          <p:cNvSpPr>
            <a:spLocks noGrp="1"/>
          </p:cNvSpPr>
          <p:nvPr>
            <p:ph idx="1"/>
          </p:nvPr>
        </p:nvSpPr>
        <p:spPr>
          <a:xfrm>
            <a:off x="2933700" y="2438400"/>
            <a:ext cx="8770571" cy="4419600"/>
          </a:xfrm>
        </p:spPr>
        <p:txBody>
          <a:bodyPr>
            <a:normAutofit/>
          </a:bodyPr>
          <a:lstStyle/>
          <a:p>
            <a:r>
              <a:rPr lang="en-US" dirty="0"/>
              <a:t>In the second query window we put the following transaction:</a:t>
            </a:r>
          </a:p>
          <a:p>
            <a:pPr marL="0" indent="0">
              <a:buNone/>
            </a:pPr>
            <a:r>
              <a:rPr lang="en-US" dirty="0">
                <a:latin typeface="Consolas" panose="020B0609020204030204" pitchFamily="49" charset="0"/>
              </a:rPr>
              <a:t>	SET TRANSACTION ISOLATION LEVEL SNAPSHOT;</a:t>
            </a:r>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UPDATE Actors SET </a:t>
            </a:r>
            <a:r>
              <a:rPr lang="en-US" dirty="0" err="1">
                <a:latin typeface="Consolas" panose="020B0609020204030204" pitchFamily="49" charset="0"/>
              </a:rPr>
              <a:t>firstname</a:t>
            </a:r>
            <a:r>
              <a:rPr lang="en-US" dirty="0">
                <a:latin typeface="Consolas" panose="020B0609020204030204" pitchFamily="49" charset="0"/>
              </a:rPr>
              <a:t>= 'Alex' WHERE 	</a:t>
            </a:r>
            <a:r>
              <a:rPr lang="en-US" dirty="0" err="1">
                <a:latin typeface="Consolas" panose="020B0609020204030204" pitchFamily="49" charset="0"/>
              </a:rPr>
              <a:t>lastname</a:t>
            </a:r>
            <a:r>
              <a:rPr lang="en-US" dirty="0">
                <a:latin typeface="Consolas" panose="020B0609020204030204" pitchFamily="49" charset="0"/>
              </a:rPr>
              <a:t>='</a:t>
            </a:r>
            <a:r>
              <a:rPr lang="en-US" dirty="0" err="1">
                <a:latin typeface="Consolas" panose="020B0609020204030204" pitchFamily="49" charset="0"/>
              </a:rPr>
              <a:t>Skarsgard</a:t>
            </a:r>
            <a:r>
              <a:rPr lang="en-US" dirty="0">
                <a:latin typeface="Consolas" panose="020B0609020204030204" pitchFamily="49" charset="0"/>
              </a:rPr>
              <a:t>';</a:t>
            </a:r>
          </a:p>
          <a:p>
            <a:pPr marL="0" indent="0">
              <a:buNone/>
            </a:pPr>
            <a:r>
              <a:rPr lang="en-US" dirty="0">
                <a:latin typeface="Consolas" panose="020B0609020204030204" pitchFamily="49" charset="0"/>
              </a:rPr>
              <a:t>	WAITFOR DELAY '00:00:05';</a:t>
            </a:r>
          </a:p>
          <a:p>
            <a:pPr marL="0" indent="0">
              <a:buNone/>
            </a:pPr>
            <a:r>
              <a:rPr lang="en-US" dirty="0">
                <a:latin typeface="Consolas" panose="020B0609020204030204" pitchFamily="49" charset="0"/>
              </a:rPr>
              <a:t>	UPDATE Movies SET year=2016 WHERE title='IT';</a:t>
            </a:r>
          </a:p>
          <a:p>
            <a:pPr marL="0" indent="0">
              <a:buNone/>
            </a:pPr>
            <a:r>
              <a:rPr lang="en-US" dirty="0">
                <a:latin typeface="Consolas" panose="020B0609020204030204" pitchFamily="49" charset="0"/>
              </a:rPr>
              <a:t>	COMMIT TRAN;</a:t>
            </a:r>
          </a:p>
          <a:p>
            <a:r>
              <a:rPr lang="en-US" dirty="0"/>
              <a:t>We start the execution of the first and the second transaction (in this order)</a:t>
            </a:r>
          </a:p>
          <a:p>
            <a:endParaRPr lang="en-US" dirty="0"/>
          </a:p>
        </p:txBody>
      </p:sp>
    </p:spTree>
    <p:extLst>
      <p:ext uri="{BB962C8B-B14F-4D97-AF65-F5344CB8AC3E}">
        <p14:creationId xmlns:p14="http://schemas.microsoft.com/office/powerpoint/2010/main" val="2608415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1652-0A83-4CC8-B7B8-20F01FDA5F8C}"/>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AD52CEC5-0188-4ABD-8AF0-A1D3747F5CB8}"/>
              </a:ext>
            </a:extLst>
          </p:cNvPr>
          <p:cNvSpPr>
            <a:spLocks noGrp="1"/>
          </p:cNvSpPr>
          <p:nvPr>
            <p:ph idx="1"/>
          </p:nvPr>
        </p:nvSpPr>
        <p:spPr>
          <a:xfrm>
            <a:off x="2933700" y="2438400"/>
            <a:ext cx="8770571" cy="4419600"/>
          </a:xfrm>
        </p:spPr>
        <p:txBody>
          <a:bodyPr/>
          <a:lstStyle/>
          <a:p>
            <a:r>
              <a:rPr lang="en-US" dirty="0"/>
              <a:t>A deadlock occurred, the second transaction was chosen as the deadlock victim and it was rolled back:</a:t>
            </a:r>
          </a:p>
          <a:p>
            <a:endParaRPr lang="en-US" dirty="0"/>
          </a:p>
        </p:txBody>
      </p:sp>
      <p:pic>
        <p:nvPicPr>
          <p:cNvPr id="5" name="Picture 4">
            <a:extLst>
              <a:ext uri="{FF2B5EF4-FFF2-40B4-BE49-F238E27FC236}">
                <a16:creationId xmlns:a16="http://schemas.microsoft.com/office/drawing/2014/main" id="{5F170952-AB21-4BA7-AEAC-698E65CEDE68}"/>
              </a:ext>
            </a:extLst>
          </p:cNvPr>
          <p:cNvPicPr>
            <a:picLocks noChangeAspect="1"/>
          </p:cNvPicPr>
          <p:nvPr/>
        </p:nvPicPr>
        <p:blipFill>
          <a:blip r:embed="rId2"/>
          <a:stretch>
            <a:fillRect/>
          </a:stretch>
        </p:blipFill>
        <p:spPr>
          <a:xfrm>
            <a:off x="3354847" y="3186479"/>
            <a:ext cx="7601439" cy="3516831"/>
          </a:xfrm>
          <a:prstGeom prst="rect">
            <a:avLst/>
          </a:prstGeom>
        </p:spPr>
      </p:pic>
    </p:spTree>
    <p:extLst>
      <p:ext uri="{BB962C8B-B14F-4D97-AF65-F5344CB8AC3E}">
        <p14:creationId xmlns:p14="http://schemas.microsoft.com/office/powerpoint/2010/main" val="2764416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FD2E-A101-40C7-BE16-872B6BD191AA}"/>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6B472D7D-E561-4DCA-BD02-3E3CABAFD507}"/>
              </a:ext>
            </a:extLst>
          </p:cNvPr>
          <p:cNvSpPr>
            <a:spLocks noGrp="1"/>
          </p:cNvSpPr>
          <p:nvPr>
            <p:ph idx="1"/>
          </p:nvPr>
        </p:nvSpPr>
        <p:spPr>
          <a:xfrm>
            <a:off x="2933700" y="2438400"/>
            <a:ext cx="8770571" cy="4419600"/>
          </a:xfrm>
        </p:spPr>
        <p:txBody>
          <a:bodyPr/>
          <a:lstStyle/>
          <a:p>
            <a:r>
              <a:rPr lang="en-US" dirty="0"/>
              <a:t>Because the second transaction was chosen as the deadlock victim, the first transaction was executed successfully: </a:t>
            </a:r>
          </a:p>
          <a:p>
            <a:endParaRPr lang="en-US" dirty="0"/>
          </a:p>
        </p:txBody>
      </p:sp>
      <p:pic>
        <p:nvPicPr>
          <p:cNvPr id="5" name="Picture 4">
            <a:extLst>
              <a:ext uri="{FF2B5EF4-FFF2-40B4-BE49-F238E27FC236}">
                <a16:creationId xmlns:a16="http://schemas.microsoft.com/office/drawing/2014/main" id="{8610489A-B0F2-4703-8EDA-DC4E51D55A8A}"/>
              </a:ext>
            </a:extLst>
          </p:cNvPr>
          <p:cNvPicPr>
            <a:picLocks noChangeAspect="1"/>
          </p:cNvPicPr>
          <p:nvPr/>
        </p:nvPicPr>
        <p:blipFill>
          <a:blip r:embed="rId2"/>
          <a:stretch>
            <a:fillRect/>
          </a:stretch>
        </p:blipFill>
        <p:spPr>
          <a:xfrm>
            <a:off x="3355345" y="3259381"/>
            <a:ext cx="7589319" cy="3330867"/>
          </a:xfrm>
          <a:prstGeom prst="rect">
            <a:avLst/>
          </a:prstGeom>
        </p:spPr>
      </p:pic>
    </p:spTree>
    <p:extLst>
      <p:ext uri="{BB962C8B-B14F-4D97-AF65-F5344CB8AC3E}">
        <p14:creationId xmlns:p14="http://schemas.microsoft.com/office/powerpoint/2010/main" val="3544383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812A-F16D-4C54-BC31-DAF8027DA140}"/>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422C8F73-CBA1-4757-B1E0-FB176B627104}"/>
              </a:ext>
            </a:extLst>
          </p:cNvPr>
          <p:cNvSpPr>
            <a:spLocks noGrp="1"/>
          </p:cNvSpPr>
          <p:nvPr>
            <p:ph idx="1"/>
          </p:nvPr>
        </p:nvSpPr>
        <p:spPr>
          <a:xfrm>
            <a:off x="2933700" y="2438400"/>
            <a:ext cx="8770571" cy="4419600"/>
          </a:xfrm>
        </p:spPr>
        <p:txBody>
          <a:bodyPr/>
          <a:lstStyle/>
          <a:p>
            <a:r>
              <a:rPr lang="en-US" dirty="0"/>
              <a:t>If we run the following queries, we can see the final result:</a:t>
            </a:r>
          </a:p>
          <a:p>
            <a:pPr marL="0" indent="0">
              <a:buNone/>
            </a:pPr>
            <a:r>
              <a:rPr lang="en-US" dirty="0">
                <a:latin typeface="Consolas" panose="020B0609020204030204" pitchFamily="49" charset="0"/>
              </a:rPr>
              <a:t>	SELECT * FROM Movies;</a:t>
            </a:r>
          </a:p>
          <a:p>
            <a:pPr marL="0" indent="0">
              <a:buNone/>
            </a:pPr>
            <a:r>
              <a:rPr lang="en-US" dirty="0">
                <a:latin typeface="Consolas" panose="020B0609020204030204" pitchFamily="49" charset="0"/>
              </a:rPr>
              <a:t>	SELECT * FROM Actors;</a:t>
            </a:r>
          </a:p>
          <a:p>
            <a:endParaRPr lang="en-US" dirty="0"/>
          </a:p>
        </p:txBody>
      </p:sp>
      <p:pic>
        <p:nvPicPr>
          <p:cNvPr id="4" name="Picture 3">
            <a:extLst>
              <a:ext uri="{FF2B5EF4-FFF2-40B4-BE49-F238E27FC236}">
                <a16:creationId xmlns:a16="http://schemas.microsoft.com/office/drawing/2014/main" id="{013DC9C0-6F75-42B1-A3AA-376C2D1284DE}"/>
              </a:ext>
            </a:extLst>
          </p:cNvPr>
          <p:cNvPicPr>
            <a:picLocks noChangeAspect="1"/>
          </p:cNvPicPr>
          <p:nvPr/>
        </p:nvPicPr>
        <p:blipFill>
          <a:blip r:embed="rId2"/>
          <a:stretch>
            <a:fillRect/>
          </a:stretch>
        </p:blipFill>
        <p:spPr>
          <a:xfrm>
            <a:off x="3952875" y="3926577"/>
            <a:ext cx="3441838" cy="2615797"/>
          </a:xfrm>
          <a:prstGeom prst="rect">
            <a:avLst/>
          </a:prstGeom>
        </p:spPr>
      </p:pic>
    </p:spTree>
    <p:extLst>
      <p:ext uri="{BB962C8B-B14F-4D97-AF65-F5344CB8AC3E}">
        <p14:creationId xmlns:p14="http://schemas.microsoft.com/office/powerpoint/2010/main" val="1104485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F8EE-8FFE-4620-81CA-C9C36E4A8151}"/>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4B3A0B57-CA17-4113-ACD2-756C5A4AF875}"/>
              </a:ext>
            </a:extLst>
          </p:cNvPr>
          <p:cNvSpPr>
            <a:spLocks noGrp="1"/>
          </p:cNvSpPr>
          <p:nvPr>
            <p:ph idx="1"/>
          </p:nvPr>
        </p:nvSpPr>
        <p:spPr>
          <a:xfrm>
            <a:off x="2933700" y="2438400"/>
            <a:ext cx="8770571" cy="4419600"/>
          </a:xfrm>
        </p:spPr>
        <p:txBody>
          <a:bodyPr/>
          <a:lstStyle/>
          <a:p>
            <a:r>
              <a:rPr lang="en-US" dirty="0"/>
              <a:t>Update conflict example:</a:t>
            </a:r>
          </a:p>
          <a:p>
            <a:r>
              <a:rPr lang="en-US" dirty="0"/>
              <a:t>We open two new query windows (two connections)</a:t>
            </a:r>
          </a:p>
          <a:p>
            <a:r>
              <a:rPr lang="en-US" dirty="0"/>
              <a:t>In the first query window we put the following transaction:</a:t>
            </a:r>
          </a:p>
          <a:p>
            <a:pPr marL="0" indent="0">
              <a:buNone/>
            </a:pPr>
            <a:r>
              <a:rPr lang="en-US" dirty="0">
                <a:latin typeface="Consolas" panose="020B0609020204030204" pitchFamily="49" charset="0"/>
              </a:rPr>
              <a:t>	SET TRANSACTION ISOLATION LEVEL SNAPSHOT;</a:t>
            </a:r>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WAITFOR DELAY '00:00:03';</a:t>
            </a:r>
          </a:p>
          <a:p>
            <a:pPr marL="0" indent="0">
              <a:buNone/>
            </a:pPr>
            <a:r>
              <a:rPr lang="en-US" dirty="0">
                <a:latin typeface="Consolas" panose="020B0609020204030204" pitchFamily="49" charset="0"/>
              </a:rPr>
              <a:t>	UPDATE Movies SET title='The Snowman' WHERE year=2017;</a:t>
            </a:r>
          </a:p>
          <a:p>
            <a:pPr marL="0" indent="0">
              <a:buNone/>
            </a:pPr>
            <a:r>
              <a:rPr lang="en-US" dirty="0">
                <a:latin typeface="Consolas" panose="020B0609020204030204" pitchFamily="49" charset="0"/>
              </a:rPr>
              <a:t>	COMMIT TRAN;</a:t>
            </a:r>
          </a:p>
          <a:p>
            <a:endParaRPr lang="en-US" dirty="0"/>
          </a:p>
          <a:p>
            <a:pPr marL="0"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1033511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0E17-2106-4B00-ABA9-5EC41027CE1B}"/>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42CFBA2E-0007-47DD-BC6D-0FBC0F7D52AC}"/>
              </a:ext>
            </a:extLst>
          </p:cNvPr>
          <p:cNvSpPr>
            <a:spLocks noGrp="1"/>
          </p:cNvSpPr>
          <p:nvPr>
            <p:ph idx="1"/>
          </p:nvPr>
        </p:nvSpPr>
        <p:spPr>
          <a:xfrm>
            <a:off x="2933700" y="2438400"/>
            <a:ext cx="8770571" cy="4419600"/>
          </a:xfrm>
        </p:spPr>
        <p:txBody>
          <a:bodyPr>
            <a:normAutofit/>
          </a:bodyPr>
          <a:lstStyle/>
          <a:p>
            <a:r>
              <a:rPr lang="en-US" dirty="0"/>
              <a:t>In the second query window we put the following transaction:</a:t>
            </a:r>
          </a:p>
          <a:p>
            <a:pPr marL="0" indent="0">
              <a:buNone/>
            </a:pPr>
            <a:r>
              <a:rPr lang="en-US" dirty="0"/>
              <a:t>	</a:t>
            </a:r>
            <a:r>
              <a:rPr lang="en-US" dirty="0">
                <a:latin typeface="Consolas" panose="020B0609020204030204" pitchFamily="49" charset="0"/>
              </a:rPr>
              <a:t>SET TRANSACTION ISOLATION LEVEL SNAPSHOT;</a:t>
            </a:r>
          </a:p>
          <a:p>
            <a:pPr marL="0" indent="0">
              <a:buNone/>
            </a:pPr>
            <a:r>
              <a:rPr lang="en-US" dirty="0">
                <a:latin typeface="Consolas" panose="020B0609020204030204" pitchFamily="49" charset="0"/>
              </a:rPr>
              <a:t>	BEGIN TRAN;</a:t>
            </a:r>
          </a:p>
          <a:p>
            <a:pPr marL="0" indent="0">
              <a:buNone/>
            </a:pPr>
            <a:r>
              <a:rPr lang="en-US" dirty="0">
                <a:latin typeface="Consolas" panose="020B0609020204030204" pitchFamily="49" charset="0"/>
              </a:rPr>
              <a:t>	UPDATE Movies SET title='Thor </a:t>
            </a:r>
            <a:r>
              <a:rPr lang="en-US" dirty="0" err="1">
                <a:latin typeface="Consolas" panose="020B0609020204030204" pitchFamily="49" charset="0"/>
              </a:rPr>
              <a:t>Ragnarok</a:t>
            </a:r>
            <a:r>
              <a:rPr lang="en-US" dirty="0">
                <a:latin typeface="Consolas" panose="020B0609020204030204" pitchFamily="49" charset="0"/>
              </a:rPr>
              <a:t>' WHERE 	year=2017;</a:t>
            </a:r>
          </a:p>
          <a:p>
            <a:pPr marL="0" indent="0">
              <a:buNone/>
            </a:pPr>
            <a:r>
              <a:rPr lang="en-US" dirty="0">
                <a:latin typeface="Consolas" panose="020B0609020204030204" pitchFamily="49" charset="0"/>
              </a:rPr>
              <a:t>	WAITFOR DELAY '00:00:03</a:t>
            </a:r>
            <a:r>
              <a:rPr lang="en-US" dirty="0"/>
              <a:t>'</a:t>
            </a:r>
            <a:r>
              <a:rPr lang="en-US" dirty="0">
                <a:latin typeface="Consolas" panose="020B0609020204030204" pitchFamily="49" charset="0"/>
              </a:rPr>
              <a:t>;</a:t>
            </a:r>
          </a:p>
          <a:p>
            <a:pPr marL="0" indent="0">
              <a:buNone/>
            </a:pPr>
            <a:r>
              <a:rPr lang="en-US" dirty="0">
                <a:latin typeface="Consolas" panose="020B0609020204030204" pitchFamily="49" charset="0"/>
              </a:rPr>
              <a:t>	COMMIT TRAN; </a:t>
            </a:r>
          </a:p>
          <a:p>
            <a:pPr marL="0" indent="0">
              <a:buNone/>
            </a:pPr>
            <a:endParaRPr lang="en-US" dirty="0"/>
          </a:p>
          <a:p>
            <a:r>
              <a:rPr lang="en-US" dirty="0"/>
              <a:t>We start the execution of the first and the second transaction (in this order)</a:t>
            </a:r>
          </a:p>
          <a:p>
            <a:endParaRPr lang="en-US" dirty="0"/>
          </a:p>
        </p:txBody>
      </p:sp>
    </p:spTree>
    <p:extLst>
      <p:ext uri="{BB962C8B-B14F-4D97-AF65-F5344CB8AC3E}">
        <p14:creationId xmlns:p14="http://schemas.microsoft.com/office/powerpoint/2010/main" val="14868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498A-CA02-44B6-A3C0-253F6A6DAA14}"/>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672DE6DF-E6C6-4C4A-9A53-DF2C2B0B65EF}"/>
              </a:ext>
            </a:extLst>
          </p:cNvPr>
          <p:cNvSpPr>
            <a:spLocks noGrp="1"/>
          </p:cNvSpPr>
          <p:nvPr>
            <p:ph idx="1"/>
          </p:nvPr>
        </p:nvSpPr>
        <p:spPr>
          <a:xfrm>
            <a:off x="2933700" y="2438400"/>
            <a:ext cx="8770571" cy="4419600"/>
          </a:xfrm>
        </p:spPr>
        <p:txBody>
          <a:bodyPr/>
          <a:lstStyle/>
          <a:p>
            <a:r>
              <a:rPr lang="en-US" dirty="0"/>
              <a:t>An update conflict occurred and the first transaction was aborted:</a:t>
            </a:r>
          </a:p>
          <a:p>
            <a:endParaRPr lang="en-US" dirty="0"/>
          </a:p>
        </p:txBody>
      </p:sp>
      <p:pic>
        <p:nvPicPr>
          <p:cNvPr id="4" name="Picture 3">
            <a:extLst>
              <a:ext uri="{FF2B5EF4-FFF2-40B4-BE49-F238E27FC236}">
                <a16:creationId xmlns:a16="http://schemas.microsoft.com/office/drawing/2014/main" id="{DF772E1D-75EF-464A-A51F-21D0BB185BAC}"/>
              </a:ext>
            </a:extLst>
          </p:cNvPr>
          <p:cNvPicPr>
            <a:picLocks noChangeAspect="1"/>
          </p:cNvPicPr>
          <p:nvPr/>
        </p:nvPicPr>
        <p:blipFill>
          <a:blip r:embed="rId2"/>
          <a:stretch>
            <a:fillRect/>
          </a:stretch>
        </p:blipFill>
        <p:spPr>
          <a:xfrm>
            <a:off x="3329615" y="3016265"/>
            <a:ext cx="7913112" cy="3092987"/>
          </a:xfrm>
          <a:prstGeom prst="rect">
            <a:avLst/>
          </a:prstGeom>
        </p:spPr>
      </p:pic>
    </p:spTree>
    <p:extLst>
      <p:ext uri="{BB962C8B-B14F-4D97-AF65-F5344CB8AC3E}">
        <p14:creationId xmlns:p14="http://schemas.microsoft.com/office/powerpoint/2010/main" val="4132587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FE56-BE07-49E0-A85C-44FDBF866F36}"/>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EE657B9F-0A9B-4576-8216-EC865D6B0C44}"/>
              </a:ext>
            </a:extLst>
          </p:cNvPr>
          <p:cNvSpPr>
            <a:spLocks noGrp="1"/>
          </p:cNvSpPr>
          <p:nvPr>
            <p:ph idx="1"/>
          </p:nvPr>
        </p:nvSpPr>
        <p:spPr>
          <a:xfrm>
            <a:off x="2933700" y="2438400"/>
            <a:ext cx="8770571" cy="4419600"/>
          </a:xfrm>
        </p:spPr>
        <p:txBody>
          <a:bodyPr/>
          <a:lstStyle/>
          <a:p>
            <a:r>
              <a:rPr lang="en-US" dirty="0"/>
              <a:t>Because the first transaction was aborted, the second transaction was executed successfully: </a:t>
            </a:r>
          </a:p>
          <a:p>
            <a:endParaRPr lang="en-US" dirty="0"/>
          </a:p>
        </p:txBody>
      </p:sp>
      <p:pic>
        <p:nvPicPr>
          <p:cNvPr id="4" name="Picture 3">
            <a:extLst>
              <a:ext uri="{FF2B5EF4-FFF2-40B4-BE49-F238E27FC236}">
                <a16:creationId xmlns:a16="http://schemas.microsoft.com/office/drawing/2014/main" id="{603A5BC4-3ADC-4742-B76A-DE803C28A95C}"/>
              </a:ext>
            </a:extLst>
          </p:cNvPr>
          <p:cNvPicPr>
            <a:picLocks noChangeAspect="1"/>
          </p:cNvPicPr>
          <p:nvPr/>
        </p:nvPicPr>
        <p:blipFill>
          <a:blip r:embed="rId2"/>
          <a:stretch>
            <a:fillRect/>
          </a:stretch>
        </p:blipFill>
        <p:spPr>
          <a:xfrm>
            <a:off x="3355434" y="3209925"/>
            <a:ext cx="7842653" cy="3341197"/>
          </a:xfrm>
          <a:prstGeom prst="rect">
            <a:avLst/>
          </a:prstGeom>
        </p:spPr>
      </p:pic>
    </p:spTree>
    <p:extLst>
      <p:ext uri="{BB962C8B-B14F-4D97-AF65-F5344CB8AC3E}">
        <p14:creationId xmlns:p14="http://schemas.microsoft.com/office/powerpoint/2010/main" val="349332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F4DB-3364-418D-8246-6B0D0D2D6BE6}"/>
              </a:ext>
            </a:extLst>
          </p:cNvPr>
          <p:cNvSpPr>
            <a:spLocks noGrp="1"/>
          </p:cNvSpPr>
          <p:nvPr>
            <p:ph type="title"/>
          </p:nvPr>
        </p:nvSpPr>
        <p:spPr/>
        <p:txBody>
          <a:bodyPr/>
          <a:lstStyle/>
          <a:p>
            <a:r>
              <a:rPr lang="en-US" dirty="0"/>
              <a:t>DBCC LOG</a:t>
            </a:r>
          </a:p>
        </p:txBody>
      </p:sp>
      <p:sp>
        <p:nvSpPr>
          <p:cNvPr id="3" name="Content Placeholder 2">
            <a:extLst>
              <a:ext uri="{FF2B5EF4-FFF2-40B4-BE49-F238E27FC236}">
                <a16:creationId xmlns:a16="http://schemas.microsoft.com/office/drawing/2014/main" id="{D66DD45C-1016-45B0-94E6-3C6361550B84}"/>
              </a:ext>
            </a:extLst>
          </p:cNvPr>
          <p:cNvSpPr>
            <a:spLocks noGrp="1"/>
          </p:cNvSpPr>
          <p:nvPr>
            <p:ph idx="1"/>
          </p:nvPr>
        </p:nvSpPr>
        <p:spPr>
          <a:xfrm>
            <a:off x="2933700" y="2438400"/>
            <a:ext cx="8770571" cy="4419600"/>
          </a:xfrm>
        </p:spPr>
        <p:txBody>
          <a:bodyPr/>
          <a:lstStyle/>
          <a:p>
            <a:pPr marL="0" indent="0">
              <a:buNone/>
            </a:pPr>
            <a:endParaRPr lang="en-US" dirty="0"/>
          </a:p>
          <a:p>
            <a:pPr lvl="1"/>
            <a:r>
              <a:rPr lang="en-US" sz="2000" dirty="0"/>
              <a:t>Returns information about transactions log</a:t>
            </a:r>
          </a:p>
          <a:p>
            <a:pPr lvl="1"/>
            <a:r>
              <a:rPr lang="en-US" sz="2000" dirty="0"/>
              <a:t>Syntax:</a:t>
            </a:r>
          </a:p>
          <a:p>
            <a:pPr marL="320040" lvl="1" indent="0">
              <a:buNone/>
            </a:pPr>
            <a:r>
              <a:rPr lang="en-US" sz="2000" dirty="0"/>
              <a:t>	</a:t>
            </a:r>
            <a:r>
              <a:rPr lang="en-US" sz="2000" dirty="0">
                <a:latin typeface="Consolas" panose="020B0609020204030204" pitchFamily="49" charset="0"/>
              </a:rPr>
              <a:t>DBCC LOG (&lt;</a:t>
            </a:r>
            <a:r>
              <a:rPr lang="en-US" sz="2000" dirty="0" err="1">
                <a:latin typeface="Consolas" panose="020B0609020204030204" pitchFamily="49" charset="0"/>
              </a:rPr>
              <a:t>databasename</a:t>
            </a:r>
            <a:r>
              <a:rPr lang="en-US" sz="2000" dirty="0">
                <a:latin typeface="Consolas" panose="020B0609020204030204" pitchFamily="49" charset="0"/>
              </a:rPr>
              <a:t>&gt;,&lt;output id&gt;)</a:t>
            </a:r>
          </a:p>
          <a:p>
            <a:pPr lvl="1"/>
            <a:r>
              <a:rPr lang="en-US" sz="2000" i="0" dirty="0"/>
              <a:t>&lt;</a:t>
            </a:r>
            <a:r>
              <a:rPr lang="en-US" sz="2000" dirty="0"/>
              <a:t>o</a:t>
            </a:r>
            <a:r>
              <a:rPr lang="en-US" sz="2000" i="0" dirty="0"/>
              <a:t>utput id&gt; is a value between 0 and 4 (specifies the level of detail)</a:t>
            </a:r>
          </a:p>
          <a:p>
            <a:pPr lvl="1"/>
            <a:r>
              <a:rPr lang="en-US" sz="2000" dirty="0"/>
              <a:t>&lt;</a:t>
            </a:r>
            <a:r>
              <a:rPr lang="en-US" sz="2000" dirty="0" err="1"/>
              <a:t>databasename</a:t>
            </a:r>
            <a:r>
              <a:rPr lang="en-US" sz="2000" dirty="0"/>
              <a:t>&gt; is the name of the database</a:t>
            </a:r>
            <a:endParaRPr lang="en-US" sz="2000" i="0" dirty="0"/>
          </a:p>
        </p:txBody>
      </p:sp>
    </p:spTree>
    <p:extLst>
      <p:ext uri="{BB962C8B-B14F-4D97-AF65-F5344CB8AC3E}">
        <p14:creationId xmlns:p14="http://schemas.microsoft.com/office/powerpoint/2010/main" val="1198949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A0BC-8912-422B-8896-CF74FB1B80BD}"/>
              </a:ext>
            </a:extLst>
          </p:cNvPr>
          <p:cNvSpPr>
            <a:spLocks noGrp="1"/>
          </p:cNvSpPr>
          <p:nvPr>
            <p:ph type="title"/>
          </p:nvPr>
        </p:nvSpPr>
        <p:spPr/>
        <p:txBody>
          <a:bodyPr/>
          <a:lstStyle/>
          <a:p>
            <a:r>
              <a:rPr lang="en-US" dirty="0"/>
              <a:t>Concurrency problems - Example  </a:t>
            </a:r>
            <a:br>
              <a:rPr lang="en-US" dirty="0"/>
            </a:br>
            <a:r>
              <a:rPr lang="en-US" dirty="0"/>
              <a:t>(Row Versioning)</a:t>
            </a:r>
          </a:p>
        </p:txBody>
      </p:sp>
      <p:sp>
        <p:nvSpPr>
          <p:cNvPr id="3" name="Content Placeholder 2">
            <a:extLst>
              <a:ext uri="{FF2B5EF4-FFF2-40B4-BE49-F238E27FC236}">
                <a16:creationId xmlns:a16="http://schemas.microsoft.com/office/drawing/2014/main" id="{40C78B0A-2A5F-42AF-8AA0-F96FA5289F9A}"/>
              </a:ext>
            </a:extLst>
          </p:cNvPr>
          <p:cNvSpPr>
            <a:spLocks noGrp="1"/>
          </p:cNvSpPr>
          <p:nvPr>
            <p:ph idx="1"/>
          </p:nvPr>
        </p:nvSpPr>
        <p:spPr>
          <a:xfrm>
            <a:off x="2933700" y="2438400"/>
            <a:ext cx="8770571" cy="4419600"/>
          </a:xfrm>
        </p:spPr>
        <p:txBody>
          <a:bodyPr/>
          <a:lstStyle/>
          <a:p>
            <a:r>
              <a:rPr lang="en-US" dirty="0"/>
              <a:t>If we run the following query, we can see the final result:</a:t>
            </a:r>
          </a:p>
          <a:p>
            <a:pPr marL="0" indent="0">
              <a:buNone/>
            </a:pPr>
            <a:r>
              <a:rPr lang="en-US" dirty="0">
                <a:latin typeface="Consolas" panose="020B0609020204030204" pitchFamily="49" charset="0"/>
              </a:rPr>
              <a:t>	SELECT * FROM Movies;</a:t>
            </a:r>
          </a:p>
          <a:p>
            <a:endParaRPr lang="en-US" dirty="0"/>
          </a:p>
        </p:txBody>
      </p:sp>
      <p:pic>
        <p:nvPicPr>
          <p:cNvPr id="4" name="Picture 3">
            <a:extLst>
              <a:ext uri="{FF2B5EF4-FFF2-40B4-BE49-F238E27FC236}">
                <a16:creationId xmlns:a16="http://schemas.microsoft.com/office/drawing/2014/main" id="{6C9F7C57-CF67-4C95-9FB2-BCF4ED3827D1}"/>
              </a:ext>
            </a:extLst>
          </p:cNvPr>
          <p:cNvPicPr>
            <a:picLocks noChangeAspect="1"/>
          </p:cNvPicPr>
          <p:nvPr/>
        </p:nvPicPr>
        <p:blipFill>
          <a:blip r:embed="rId2"/>
          <a:stretch>
            <a:fillRect/>
          </a:stretch>
        </p:blipFill>
        <p:spPr>
          <a:xfrm>
            <a:off x="3924300" y="3523008"/>
            <a:ext cx="3854726" cy="1453976"/>
          </a:xfrm>
          <a:prstGeom prst="rect">
            <a:avLst/>
          </a:prstGeom>
        </p:spPr>
      </p:pic>
    </p:spTree>
    <p:extLst>
      <p:ext uri="{BB962C8B-B14F-4D97-AF65-F5344CB8AC3E}">
        <p14:creationId xmlns:p14="http://schemas.microsoft.com/office/powerpoint/2010/main" val="232427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6428-4DE2-491B-8351-EFFFFA18A081}"/>
              </a:ext>
            </a:extLst>
          </p:cNvPr>
          <p:cNvSpPr>
            <a:spLocks noGrp="1"/>
          </p:cNvSpPr>
          <p:nvPr>
            <p:ph type="title"/>
          </p:nvPr>
        </p:nvSpPr>
        <p:spPr/>
        <p:txBody>
          <a:bodyPr/>
          <a:lstStyle/>
          <a:p>
            <a:r>
              <a:rPr lang="en-US" dirty="0"/>
              <a:t>Isolation Levels in SQL Server</a:t>
            </a:r>
          </a:p>
        </p:txBody>
      </p:sp>
      <p:sp>
        <p:nvSpPr>
          <p:cNvPr id="3" name="Content Placeholder 2">
            <a:extLst>
              <a:ext uri="{FF2B5EF4-FFF2-40B4-BE49-F238E27FC236}">
                <a16:creationId xmlns:a16="http://schemas.microsoft.com/office/drawing/2014/main" id="{E5CF5B79-B34F-455D-A11F-9020E1AEF5AC}"/>
              </a:ext>
            </a:extLst>
          </p:cNvPr>
          <p:cNvSpPr>
            <a:spLocks noGrp="1"/>
          </p:cNvSpPr>
          <p:nvPr>
            <p:ph idx="1"/>
          </p:nvPr>
        </p:nvSpPr>
        <p:spPr>
          <a:xfrm>
            <a:off x="2933700" y="2438400"/>
            <a:ext cx="8770571" cy="4419600"/>
          </a:xfrm>
        </p:spPr>
        <p:txBody>
          <a:bodyPr>
            <a:normAutofit/>
          </a:bodyPr>
          <a:lstStyle/>
          <a:p>
            <a:r>
              <a:rPr lang="en-US" dirty="0"/>
              <a:t>READ UNCOMMITTED</a:t>
            </a:r>
          </a:p>
          <a:p>
            <a:pPr lvl="1"/>
            <a:r>
              <a:rPr lang="en-US" dirty="0"/>
              <a:t>No lock when reading</a:t>
            </a:r>
          </a:p>
          <a:p>
            <a:r>
              <a:rPr lang="en-US" dirty="0"/>
              <a:t>READ COMMITTED (SQL Server default)</a:t>
            </a:r>
          </a:p>
          <a:p>
            <a:pPr lvl="1"/>
            <a:r>
              <a:rPr lang="en-US" dirty="0"/>
              <a:t>Holds locks during statement execution </a:t>
            </a:r>
          </a:p>
          <a:p>
            <a:pPr lvl="1"/>
            <a:r>
              <a:rPr lang="en-US" dirty="0"/>
              <a:t>Solves Dirty reads concurrency problem</a:t>
            </a:r>
          </a:p>
          <a:p>
            <a:r>
              <a:rPr lang="en-US" dirty="0"/>
              <a:t>REPEATABLE READ</a:t>
            </a:r>
          </a:p>
          <a:p>
            <a:pPr lvl="1"/>
            <a:r>
              <a:rPr lang="en-US" dirty="0"/>
              <a:t>Holds locks for the duration of transaction</a:t>
            </a:r>
          </a:p>
          <a:p>
            <a:pPr lvl="1"/>
            <a:r>
              <a:rPr lang="en-US" dirty="0"/>
              <a:t>Solves Unrepeatable reads concurrency problem (and all the other concurrency problems solved by lower isolation levels)</a:t>
            </a:r>
          </a:p>
        </p:txBody>
      </p:sp>
    </p:spTree>
    <p:extLst>
      <p:ext uri="{BB962C8B-B14F-4D97-AF65-F5344CB8AC3E}">
        <p14:creationId xmlns:p14="http://schemas.microsoft.com/office/powerpoint/2010/main" val="346629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A4E8-D083-49CC-915F-7CD806CAC4C2}"/>
              </a:ext>
            </a:extLst>
          </p:cNvPr>
          <p:cNvSpPr>
            <a:spLocks noGrp="1"/>
          </p:cNvSpPr>
          <p:nvPr>
            <p:ph type="title"/>
          </p:nvPr>
        </p:nvSpPr>
        <p:spPr/>
        <p:txBody>
          <a:bodyPr/>
          <a:lstStyle/>
          <a:p>
            <a:r>
              <a:rPr lang="en-US" dirty="0"/>
              <a:t>Isolation Levels in SQL Server</a:t>
            </a:r>
          </a:p>
        </p:txBody>
      </p:sp>
      <p:sp>
        <p:nvSpPr>
          <p:cNvPr id="3" name="Content Placeholder 2">
            <a:extLst>
              <a:ext uri="{FF2B5EF4-FFF2-40B4-BE49-F238E27FC236}">
                <a16:creationId xmlns:a16="http://schemas.microsoft.com/office/drawing/2014/main" id="{25C75C89-90B7-4531-AD57-8449BA39E9DA}"/>
              </a:ext>
            </a:extLst>
          </p:cNvPr>
          <p:cNvSpPr>
            <a:spLocks noGrp="1"/>
          </p:cNvSpPr>
          <p:nvPr>
            <p:ph idx="1"/>
          </p:nvPr>
        </p:nvSpPr>
        <p:spPr>
          <a:xfrm>
            <a:off x="2933700" y="2438400"/>
            <a:ext cx="8770571" cy="4419600"/>
          </a:xfrm>
        </p:spPr>
        <p:txBody>
          <a:bodyPr/>
          <a:lstStyle/>
          <a:p>
            <a:r>
              <a:rPr lang="en-US" dirty="0"/>
              <a:t>SERIALIZABLE</a:t>
            </a:r>
          </a:p>
          <a:p>
            <a:pPr lvl="1"/>
            <a:r>
              <a:rPr lang="en-US" dirty="0"/>
              <a:t>Holds locks and key range locks during entire transaction </a:t>
            </a:r>
          </a:p>
          <a:p>
            <a:pPr lvl="1"/>
            <a:r>
              <a:rPr lang="en-US" dirty="0"/>
              <a:t>Solves Phantom reads concurrency problem (and all the other concurrency problems solved by lower isolation levels)</a:t>
            </a:r>
          </a:p>
          <a:p>
            <a:r>
              <a:rPr lang="en-US" dirty="0"/>
              <a:t>SNAPSHOT</a:t>
            </a:r>
          </a:p>
          <a:p>
            <a:pPr lvl="1"/>
            <a:r>
              <a:rPr lang="en-US" dirty="0"/>
              <a:t>Works on data snapshot</a:t>
            </a:r>
          </a:p>
          <a:p>
            <a:r>
              <a:rPr lang="en-US" dirty="0"/>
              <a:t>SQL syntax:</a:t>
            </a:r>
          </a:p>
          <a:p>
            <a:pPr marL="0" indent="0">
              <a:buNone/>
            </a:pPr>
            <a:r>
              <a:rPr lang="en-US" dirty="0"/>
              <a:t>	</a:t>
            </a:r>
            <a:r>
              <a:rPr lang="en-US" dirty="0">
                <a:latin typeface="Consolas" panose="020B0609020204030204" pitchFamily="49" charset="0"/>
              </a:rPr>
              <a:t>SET TRANSACTION ISOLATION LEVEL { READ UNCOMMITTED | 	READ COMMITTED | REPEATABLE READ | SNAPSHOT | 	SERIALIZABLE }</a:t>
            </a:r>
            <a:r>
              <a:rPr lang="en-US" i="1" dirty="0">
                <a:latin typeface="Consolas" panose="020B0609020204030204" pitchFamily="49" charset="0"/>
              </a:rPr>
              <a:t> </a:t>
            </a:r>
            <a:endParaRPr lang="en-US" dirty="0"/>
          </a:p>
          <a:p>
            <a:endParaRPr lang="en-US" dirty="0"/>
          </a:p>
        </p:txBody>
      </p:sp>
    </p:spTree>
    <p:extLst>
      <p:ext uri="{BB962C8B-B14F-4D97-AF65-F5344CB8AC3E}">
        <p14:creationId xmlns:p14="http://schemas.microsoft.com/office/powerpoint/2010/main" val="52779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8D8A-0623-4CB2-B051-033792F9E645}"/>
              </a:ext>
            </a:extLst>
          </p:cNvPr>
          <p:cNvSpPr>
            <a:spLocks noGrp="1"/>
          </p:cNvSpPr>
          <p:nvPr>
            <p:ph type="title"/>
          </p:nvPr>
        </p:nvSpPr>
        <p:spPr/>
        <p:txBody>
          <a:bodyPr/>
          <a:lstStyle/>
          <a:p>
            <a:r>
              <a:rPr lang="en-US" dirty="0" err="1"/>
              <a:t>Multiversioning</a:t>
            </a:r>
            <a:endParaRPr lang="en-US" dirty="0"/>
          </a:p>
        </p:txBody>
      </p:sp>
      <p:sp>
        <p:nvSpPr>
          <p:cNvPr id="3" name="Content Placeholder 2">
            <a:extLst>
              <a:ext uri="{FF2B5EF4-FFF2-40B4-BE49-F238E27FC236}">
                <a16:creationId xmlns:a16="http://schemas.microsoft.com/office/drawing/2014/main" id="{990CBFEA-FAC9-4ED8-B24E-07D07B575A06}"/>
              </a:ext>
            </a:extLst>
          </p:cNvPr>
          <p:cNvSpPr>
            <a:spLocks noGrp="1"/>
          </p:cNvSpPr>
          <p:nvPr>
            <p:ph idx="1"/>
          </p:nvPr>
        </p:nvSpPr>
        <p:spPr>
          <a:xfrm>
            <a:off x="2933700" y="2438400"/>
            <a:ext cx="8770571" cy="4419600"/>
          </a:xfrm>
        </p:spPr>
        <p:txBody>
          <a:bodyPr/>
          <a:lstStyle/>
          <a:p>
            <a:r>
              <a:rPr lang="en-US" dirty="0"/>
              <a:t>In a </a:t>
            </a:r>
            <a:r>
              <a:rPr lang="en-US" dirty="0" err="1"/>
              <a:t>multiversion</a:t>
            </a:r>
            <a:r>
              <a:rPr lang="en-US" dirty="0"/>
              <a:t> DBMS, each write on a data item x produces a new copy (or version) of x</a:t>
            </a:r>
          </a:p>
          <a:p>
            <a:r>
              <a:rPr lang="en-US" dirty="0"/>
              <a:t>For each read on x, the DBMS selects one of the versions of x to be read</a:t>
            </a:r>
          </a:p>
          <a:p>
            <a:r>
              <a:rPr lang="en-US" dirty="0"/>
              <a:t>Since writes do not overwrite each other, and since reads can read any version, the DBMS has more flexibility in controlling the order of reads and writes</a:t>
            </a:r>
          </a:p>
        </p:txBody>
      </p:sp>
    </p:spTree>
    <p:extLst>
      <p:ext uri="{BB962C8B-B14F-4D97-AF65-F5344CB8AC3E}">
        <p14:creationId xmlns:p14="http://schemas.microsoft.com/office/powerpoint/2010/main" val="371440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AD1A-AA65-47A4-8456-4D5FEEF08CB1}"/>
              </a:ext>
            </a:extLst>
          </p:cNvPr>
          <p:cNvSpPr>
            <a:spLocks noGrp="1"/>
          </p:cNvSpPr>
          <p:nvPr>
            <p:ph type="title"/>
          </p:nvPr>
        </p:nvSpPr>
        <p:spPr/>
        <p:txBody>
          <a:bodyPr/>
          <a:lstStyle/>
          <a:p>
            <a:r>
              <a:rPr lang="en-US" dirty="0"/>
              <a:t>Row-Level Versioning (RLV)</a:t>
            </a:r>
          </a:p>
        </p:txBody>
      </p:sp>
      <p:sp>
        <p:nvSpPr>
          <p:cNvPr id="3" name="Content Placeholder 2">
            <a:extLst>
              <a:ext uri="{FF2B5EF4-FFF2-40B4-BE49-F238E27FC236}">
                <a16:creationId xmlns:a16="http://schemas.microsoft.com/office/drawing/2014/main" id="{C6450271-8439-4E5B-A7D2-FA8FDDC066F3}"/>
              </a:ext>
            </a:extLst>
          </p:cNvPr>
          <p:cNvSpPr>
            <a:spLocks noGrp="1"/>
          </p:cNvSpPr>
          <p:nvPr>
            <p:ph idx="1"/>
          </p:nvPr>
        </p:nvSpPr>
        <p:spPr>
          <a:xfrm>
            <a:off x="2933700" y="2438400"/>
            <a:ext cx="8770571" cy="4419600"/>
          </a:xfrm>
        </p:spPr>
        <p:txBody>
          <a:bodyPr/>
          <a:lstStyle/>
          <a:p>
            <a:r>
              <a:rPr lang="en-US" dirty="0"/>
              <a:t>Introduced in SQL Server 2005</a:t>
            </a:r>
          </a:p>
          <a:p>
            <a:r>
              <a:rPr lang="en-US" dirty="0"/>
              <a:t>Useful when committed data is needed, but not mandatory the most recent version</a:t>
            </a:r>
          </a:p>
          <a:p>
            <a:r>
              <a:rPr lang="en-US" dirty="0"/>
              <a:t>Read Committed Snapshot Isolation and Full Snapshot Isolation </a:t>
            </a:r>
          </a:p>
          <a:p>
            <a:pPr lvl="1"/>
            <a:r>
              <a:rPr lang="en-US" dirty="0"/>
              <a:t>The reader never blocks</a:t>
            </a:r>
          </a:p>
          <a:p>
            <a:pPr lvl="1"/>
            <a:r>
              <a:rPr lang="en-US" dirty="0"/>
              <a:t>The reader gets the previously committed value</a:t>
            </a:r>
          </a:p>
          <a:p>
            <a:r>
              <a:rPr lang="en-US" dirty="0"/>
              <a:t>All older versions are stored in </a:t>
            </a:r>
            <a:r>
              <a:rPr lang="en-US" dirty="0" err="1"/>
              <a:t>tempdb</a:t>
            </a:r>
            <a:r>
              <a:rPr lang="en-US" dirty="0"/>
              <a:t> database</a:t>
            </a:r>
          </a:p>
          <a:p>
            <a:r>
              <a:rPr lang="en-US" dirty="0"/>
              <a:t>A snapshot of database could be constructed by old versions</a:t>
            </a:r>
          </a:p>
        </p:txBody>
      </p:sp>
    </p:spTree>
    <p:extLst>
      <p:ext uri="{BB962C8B-B14F-4D97-AF65-F5344CB8AC3E}">
        <p14:creationId xmlns:p14="http://schemas.microsoft.com/office/powerpoint/2010/main" val="4035639065"/>
      </p:ext>
    </p:extLst>
  </p:cSld>
  <p:clrMapOvr>
    <a:masterClrMapping/>
  </p:clrMapOvr>
</p:sld>
</file>

<file path=ppt/theme/theme1.xml><?xml version="1.0" encoding="utf-8"?>
<a:theme xmlns:a="http://schemas.openxmlformats.org/drawingml/2006/main" name="Feathered">
  <a:themeElements>
    <a:clrScheme name="Custom 1">
      <a:dk1>
        <a:sysClr val="windowText" lastClr="000000"/>
      </a:dk1>
      <a:lt1>
        <a:sysClr val="window" lastClr="FFFFFF"/>
      </a:lt1>
      <a:dk2>
        <a:srgbClr val="162327"/>
      </a:dk2>
      <a:lt2>
        <a:srgbClr val="FDFCFA"/>
      </a:lt2>
      <a:accent1>
        <a:srgbClr val="CDA3AC"/>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ppt/theme/theme2.xml><?xml version="1.0" encoding="utf-8"?>
<a:theme xmlns:a="http://schemas.openxmlformats.org/drawingml/2006/main" name="1_Feathered">
  <a:themeElements>
    <a:clrScheme name="Custom 1">
      <a:dk1>
        <a:sysClr val="windowText" lastClr="000000"/>
      </a:dk1>
      <a:lt1>
        <a:sysClr val="window" lastClr="FFFFFF"/>
      </a:lt1>
      <a:dk2>
        <a:srgbClr val="162327"/>
      </a:dk2>
      <a:lt2>
        <a:srgbClr val="FDFCFA"/>
      </a:lt2>
      <a:accent1>
        <a:srgbClr val="CDA3AC"/>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Feathered</Template>
  <TotalTime>2431</TotalTime>
  <Words>1819</Words>
  <Application>Microsoft Office PowerPoint</Application>
  <PresentationFormat>Widescreen</PresentationFormat>
  <Paragraphs>499</Paragraphs>
  <Slides>50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Calibri</vt:lpstr>
      <vt:lpstr>Century Schoolbook</vt:lpstr>
      <vt:lpstr>Consolas</vt:lpstr>
      <vt:lpstr>Corbel</vt:lpstr>
      <vt:lpstr>Feathered</vt:lpstr>
      <vt:lpstr>1_Feathered</vt:lpstr>
      <vt:lpstr>  Multiversioning</vt:lpstr>
      <vt:lpstr>Monitoring locks</vt:lpstr>
      <vt:lpstr>Monitoring locks</vt:lpstr>
      <vt:lpstr>Query Governor</vt:lpstr>
      <vt:lpstr>DBCC LOG</vt:lpstr>
      <vt:lpstr>Isolation Levels in SQL Server</vt:lpstr>
      <vt:lpstr>Isolation Levels in SQL Server</vt:lpstr>
      <vt:lpstr>Multiversioning</vt:lpstr>
      <vt:lpstr>Row-Level Versioning (RLV)</vt:lpstr>
      <vt:lpstr>Read Committed Snapshot Isolation</vt:lpstr>
      <vt:lpstr>Full Snapshot Isolation</vt:lpstr>
      <vt:lpstr>Row-Level Versioning</vt:lpstr>
      <vt:lpstr>Row-Level Versioning</vt:lpstr>
      <vt:lpstr>Triggers and Row-Level Versioning</vt:lpstr>
      <vt:lpstr>Index Creation and Row-Level Versioning</vt:lpstr>
      <vt:lpstr>Isolation Levels and Concurrency Anomalies</vt:lpstr>
      <vt:lpstr>OUTPUT clause</vt:lpstr>
      <vt:lpstr>OUTPUT clause</vt:lpstr>
      <vt:lpstr>OUTPUT clause</vt:lpstr>
      <vt:lpstr>MERGE statement</vt:lpstr>
      <vt:lpstr>MERGE statement</vt:lpstr>
      <vt:lpstr>MERGE statement</vt:lpstr>
      <vt:lpstr>MERGE statement</vt:lpstr>
      <vt:lpstr>PIVOT / UNPIVOT</vt:lpstr>
      <vt:lpstr>PIVOT </vt:lpstr>
      <vt:lpstr>PIVOT</vt:lpstr>
      <vt:lpstr>PIVOT</vt:lpstr>
      <vt:lpstr>PIVOT</vt:lpstr>
      <vt:lpstr>UNPIVOT</vt:lpstr>
      <vt:lpstr>UNPIVOT</vt:lpstr>
      <vt:lpstr>UNPIVOT</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lpstr>Concurrency problems - Example   (Row Versioning)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Multiversioning</dc:title>
  <dc:creator>Camelia Andor</dc:creator>
  <cp:lastModifiedBy>Camelia Andor</cp:lastModifiedBy>
  <cp:revision>200</cp:revision>
  <dcterms:created xsi:type="dcterms:W3CDTF">2018-04-10T11:22:15Z</dcterms:created>
  <dcterms:modified xsi:type="dcterms:W3CDTF">2018-04-24T14:24:10Z</dcterms:modified>
</cp:coreProperties>
</file>