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/>
    <p:restoredTop sz="96197"/>
  </p:normalViewPr>
  <p:slideViewPr>
    <p:cSldViewPr snapToGrid="0" snapToObjects="1">
      <p:cViewPr varScale="1">
        <p:scale>
          <a:sx n="84" d="100"/>
          <a:sy n="84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AC-4B71-A74F-E4C5A012FC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AC-4B71-A74F-E4C5A012FC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AC-4B71-A74F-E4C5A012FC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AC-4B71-A74F-E4C5A012FCF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0AC-4B71-A74F-E4C5A012FCFD}"/>
              </c:ext>
            </c:extLst>
          </c:dPt>
          <c:cat>
            <c:strRef>
              <c:f>Sheet1!$A$2:$A$6</c:f>
              <c:strCache>
                <c:ptCount val="5"/>
                <c:pt idx="0">
                  <c:v>5 sao</c:v>
                </c:pt>
                <c:pt idx="1">
                  <c:v>4 sao</c:v>
                </c:pt>
                <c:pt idx="2">
                  <c:v>3 sao</c:v>
                </c:pt>
                <c:pt idx="3">
                  <c:v>2 sao</c:v>
                </c:pt>
                <c:pt idx="4">
                  <c:v>1 sao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7697</c:v>
                </c:pt>
                <c:pt idx="1">
                  <c:v>3011</c:v>
                </c:pt>
                <c:pt idx="2">
                  <c:v>3464</c:v>
                </c:pt>
                <c:pt idx="3">
                  <c:v>2295</c:v>
                </c:pt>
                <c:pt idx="4">
                  <c:v>3348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EA-4B94-8C96-BCFA3AF70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12896593795932104"/>
          <c:y val="3.2949319943085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67-4349-B406-434C5DC69E3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67-4349-B406-434C5DC69E3F}"/>
              </c:ext>
            </c:extLst>
          </c:dPt>
          <c:cat>
            <c:strRef>
              <c:f>Sheet1!$A$2:$A$3</c:f>
              <c:strCache>
                <c:ptCount val="2"/>
                <c:pt idx="0">
                  <c:v>Đánh giá tích cực (1)</c:v>
                </c:pt>
                <c:pt idx="1">
                  <c:v>Đánh giá tiêu cực (0)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10708</c:v>
                </c:pt>
                <c:pt idx="1">
                  <c:v>9107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A0-448C-987D-A9C1C3ACB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19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37798408488063662"/>
          <c:y val="1.22975176201882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Vector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Naïve Bayes</c:v>
                </c:pt>
                <c:pt idx="1">
                  <c:v>SVM</c:v>
                </c:pt>
                <c:pt idx="2">
                  <c:v>Logistic Regresstion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83.4</c:v>
                </c:pt>
                <c:pt idx="1">
                  <c:v>82.8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99-40FA-8D7E-B17D060779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Tf-idf Vector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Naïve Bayes</c:v>
                </c:pt>
                <c:pt idx="1">
                  <c:v>SVM</c:v>
                </c:pt>
                <c:pt idx="2">
                  <c:v>Logistic Regresstion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84.8</c:v>
                </c:pt>
                <c:pt idx="1">
                  <c:v>86.4</c:v>
                </c:pt>
                <c:pt idx="2">
                  <c:v>86.5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99-40FA-8D7E-B17D060779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9834432"/>
        <c:axId val="1884106736"/>
      </c:barChart>
      <c:catAx>
        <c:axId val="8983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884106736"/>
        <c:crosses val="autoZero"/>
        <c:auto val="1"/>
        <c:lblAlgn val="ctr"/>
        <c:lblOffset val="100"/>
        <c:noMultiLvlLbl val="0"/>
      </c:catAx>
      <c:valAx>
        <c:axId val="188410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8983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7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06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63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44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09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02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81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58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0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53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62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42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5C52-6150-EE41-B1A0-9427F5F44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3022" y="484967"/>
            <a:ext cx="8637073" cy="1577244"/>
          </a:xfrm>
        </p:spPr>
        <p:txBody>
          <a:bodyPr>
            <a:normAutofit/>
          </a:bodyPr>
          <a:lstStyle/>
          <a:p>
            <a:pPr algn="ctr"/>
            <a:r>
              <a:rPr lang="en-VN" sz="3000" dirty="0">
                <a:latin typeface="Arial" panose="020B0604020202020204" pitchFamily="34" charset="0"/>
                <a:cs typeface="Arial" panose="020B0604020202020204" pitchFamily="34" charset="0"/>
              </a:rPr>
              <a:t>bÁO CÁO</a:t>
            </a:r>
            <a:br>
              <a:rPr lang="en-V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sz="3000" dirty="0">
                <a:latin typeface="Arial" panose="020B0604020202020204" pitchFamily="34" charset="0"/>
                <a:cs typeface="Arial" panose="020B0604020202020204" pitchFamily="34" charset="0"/>
              </a:rPr>
              <a:t>kHAI kHOÁNG DỮ LIỆU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B2691-9CC5-A949-BA3B-12F8CD075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3023" y="2123908"/>
            <a:ext cx="8637072" cy="1577244"/>
          </a:xfrm>
        </p:spPr>
        <p:txBody>
          <a:bodyPr>
            <a:noAutofit/>
          </a:bodyPr>
          <a:lstStyle/>
          <a:p>
            <a:pPr algn="ctr"/>
            <a:r>
              <a:rPr lang="en-VN" sz="3000" b="1" dirty="0">
                <a:latin typeface="Arial" panose="020B0604020202020204" pitchFamily="34" charset="0"/>
                <a:cs typeface="Arial" panose="020B0604020202020204" pitchFamily="34" charset="0"/>
              </a:rPr>
              <a:t>Phân lớp dữ liệu bình luận sản phẩm</a:t>
            </a:r>
            <a:endParaRPr lang="en-V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vi-VN" sz="30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VN" sz="3000" b="1" dirty="0">
                <a:latin typeface="Arial" panose="020B0604020202020204" pitchFamily="34" charset="0"/>
                <a:cs typeface="Arial" panose="020B0604020202020204" pitchFamily="34" charset="0"/>
              </a:rPr>
              <a:t>rên</a:t>
            </a:r>
            <a:r>
              <a:rPr lang="vi-VN" sz="3000" b="1" dirty="0"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lang="en-VN" sz="3000" b="1" dirty="0">
                <a:latin typeface="Arial" panose="020B0604020202020204" pitchFamily="34" charset="0"/>
                <a:cs typeface="Arial" panose="020B0604020202020204" pitchFamily="34" charset="0"/>
              </a:rPr>
              <a:t>ebsite Thế giới di động</a:t>
            </a:r>
            <a:endParaRPr lang="en-V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F1632-DC0E-0C4D-868D-4400819CCA41}"/>
              </a:ext>
            </a:extLst>
          </p:cNvPr>
          <p:cNvSpPr txBox="1"/>
          <p:nvPr/>
        </p:nvSpPr>
        <p:spPr>
          <a:xfrm>
            <a:off x="4181856" y="1792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5D5BA-0921-1742-A3F7-18D5484B422A}"/>
              </a:ext>
            </a:extLst>
          </p:cNvPr>
          <p:cNvSpPr txBox="1"/>
          <p:nvPr/>
        </p:nvSpPr>
        <p:spPr>
          <a:xfrm>
            <a:off x="2423022" y="3874026"/>
            <a:ext cx="2763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Giáo viên hướng dẫn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C58C4-A39F-CF42-BD69-800FDAA60A1A}"/>
              </a:ext>
            </a:extLst>
          </p:cNvPr>
          <p:cNvSpPr txBox="1"/>
          <p:nvPr/>
        </p:nvSpPr>
        <p:spPr>
          <a:xfrm>
            <a:off x="7622655" y="3874026"/>
            <a:ext cx="2658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Sinh viên thực hiện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E7E31-842E-5F47-B187-54022FAF9958}"/>
              </a:ext>
            </a:extLst>
          </p:cNvPr>
          <p:cNvSpPr txBox="1"/>
          <p:nvPr/>
        </p:nvSpPr>
        <p:spPr>
          <a:xfrm>
            <a:off x="2618829" y="4350297"/>
            <a:ext cx="237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b="1" dirty="0">
                <a:latin typeface="Arial" panose="020B0604020202020204" pitchFamily="34" charset="0"/>
                <a:cs typeface="Arial" panose="020B0604020202020204" pitchFamily="34" charset="0"/>
              </a:rPr>
              <a:t>TS.</a:t>
            </a:r>
            <a:r>
              <a:rPr lang="vi-VN" sz="2000" b="1" dirty="0">
                <a:latin typeface="Arial" panose="020B0604020202020204" pitchFamily="34" charset="0"/>
                <a:cs typeface="Arial" panose="020B0604020202020204" pitchFamily="34" charset="0"/>
              </a:rPr>
              <a:t> Lưu Tiến Đạo</a:t>
            </a:r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17F074-0431-EE4D-9CF0-C9C4210B64D5}"/>
              </a:ext>
            </a:extLst>
          </p:cNvPr>
          <p:cNvSpPr txBox="1"/>
          <p:nvPr/>
        </p:nvSpPr>
        <p:spPr>
          <a:xfrm>
            <a:off x="6686550" y="4350297"/>
            <a:ext cx="470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b="1" dirty="0"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r>
              <a:rPr lang="vi-VN" sz="2000" b="1" dirty="0">
                <a:latin typeface="Arial" panose="020B0604020202020204" pitchFamily="34" charset="0"/>
                <a:cs typeface="Arial" panose="020B0604020202020204" pitchFamily="34" charset="0"/>
              </a:rPr>
              <a:t> Trung Hiền - </a:t>
            </a:r>
            <a:r>
              <a:rPr lang="en-VN" sz="2000" b="1" dirty="0">
                <a:latin typeface="Arial" panose="020B0604020202020204" pitchFamily="34" charset="0"/>
                <a:cs typeface="Arial" panose="020B0604020202020204" pitchFamily="34" charset="0"/>
              </a:rPr>
              <a:t>B18122</a:t>
            </a:r>
            <a:r>
              <a:rPr lang="vi-VN" sz="2000" b="1" dirty="0">
                <a:latin typeface="Arial" panose="020B0604020202020204" pitchFamily="34" charset="0"/>
                <a:cs typeface="Arial" panose="020B0604020202020204" pitchFamily="34" charset="0"/>
              </a:rPr>
              <a:t>67 - K44</a:t>
            </a:r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7131F5-7A7B-CF46-AEF9-A132602BF5B7}"/>
              </a:ext>
            </a:extLst>
          </p:cNvPr>
          <p:cNvSpPr txBox="1"/>
          <p:nvPr/>
        </p:nvSpPr>
        <p:spPr>
          <a:xfrm>
            <a:off x="7129191" y="4723226"/>
            <a:ext cx="3815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/>
              <a:t> </a:t>
            </a:r>
            <a:r>
              <a:rPr lang="en-VN" sz="2000" b="1" dirty="0"/>
              <a:t>Lê</a:t>
            </a:r>
            <a:r>
              <a:rPr lang="vi-VN" sz="2000" b="1" dirty="0"/>
              <a:t> Duy - B1812256 - K44</a:t>
            </a:r>
            <a:endParaRPr lang="en-VN" sz="2000" dirty="0"/>
          </a:p>
        </p:txBody>
      </p:sp>
    </p:spTree>
    <p:extLst>
      <p:ext uri="{BB962C8B-B14F-4D97-AF65-F5344CB8AC3E}">
        <p14:creationId xmlns:p14="http://schemas.microsoft.com/office/powerpoint/2010/main" val="25418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31272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Naïve Bayes Multinomial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SVM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Kernal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linear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 = 1.3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Logistic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Regresstion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Mutil_class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auto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Max_iter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10000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462086359"/>
              </p:ext>
            </p:extLst>
          </p:nvPr>
        </p:nvGraphicFramePr>
        <p:xfrm>
          <a:off x="1923934" y="2015731"/>
          <a:ext cx="7660640" cy="4130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8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31272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Deep Learning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PhoBert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Google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GPU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Batch size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epochs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84.5%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7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Demo code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31272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hlinkClick r:id="rId2"/>
              </a:rPr>
              <a:t>https://colab.research.google.com/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GPU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 app API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Flask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deploy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58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51577" y="2053034"/>
            <a:ext cx="9603275" cy="3312725"/>
          </a:xfrm>
        </p:spPr>
        <p:txBody>
          <a:bodyPr>
            <a:normAutofit/>
          </a:bodyPr>
          <a:lstStyle/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thegioididong.com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  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stopword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PhoBERT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Restful API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/>
          </a:p>
          <a:p>
            <a:pPr lvl="0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Xây dựng website dự đoán đánh giá.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33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51577" y="2053034"/>
            <a:ext cx="9603275" cy="331272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thập thêm dữ liệu nhằm từ bài toán phân loại 2 nhãn thành bài toán phân loại 5 nhãn ( tương ứng 5 lớp: 1 sao, 2 sao, 3 sao, 4 sao, 5sao).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Cải thiện giao diện website thân thiện với người dùng.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Đưa mô hình PhoBert lên website.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3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9760" y="1091738"/>
            <a:ext cx="9997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Xin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73926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D85E-02CA-2B48-B2BB-FF4B410E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47360"/>
            <a:ext cx="2073019" cy="514984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BỐ CỤC</a:t>
            </a:r>
            <a:endParaRPr lang="en-V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604A-BD09-9840-99F0-0F7A70DFE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664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V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V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  <a:endParaRPr lang="en-V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VN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99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135667"/>
            <a:ext cx="9603275" cy="57539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THIỆU BÀI TOÁN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/>
              <a:t>Hiện nay bài toán phân lớp văn bản đã được áp dụng vào nhiều lĩnh vực như: phát hiện tin giả về dịch bệnh Covid, phân loại thư rác, phân loại bài báo khoa học,…</a:t>
            </a:r>
            <a:endParaRPr lang="en-US" dirty="0"/>
          </a:p>
          <a:p>
            <a:pPr algn="just"/>
            <a:r>
              <a:rPr lang="vi-VN" dirty="0"/>
              <a:t>Chính vì điều đó,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vi-VN" dirty="0"/>
              <a:t> áp dụng bài toán phân lớp văn bản để phân lớp bình luận của người dùng trên website thegiodidong.com để biết bình luận đó là tiêu cực hay tích cực.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80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,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NỘI DUNG BÀI TOÁN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94" y="3241502"/>
            <a:ext cx="5942440" cy="911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064494" y="2818172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94" y="4960664"/>
            <a:ext cx="5942440" cy="8360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160090" y="4372239"/>
            <a:ext cx="21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32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website thegioidicong.com/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dtdd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827" y="3169056"/>
            <a:ext cx="5438775" cy="1733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6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734897315"/>
              </p:ext>
            </p:extLst>
          </p:nvPr>
        </p:nvGraphicFramePr>
        <p:xfrm>
          <a:off x="1784663" y="2621340"/>
          <a:ext cx="4468552" cy="2700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245159359"/>
              </p:ext>
            </p:extLst>
          </p:nvPr>
        </p:nvGraphicFramePr>
        <p:xfrm>
          <a:off x="6253215" y="2624171"/>
          <a:ext cx="4468552" cy="2698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51578" y="1978429"/>
            <a:ext cx="66917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3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về viết thường (lowercase)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kí tự xuống dòng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Xử lý dấu câu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Xoá bớt khoảng trắng thừa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Thay thế các từ viết tắt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Xoá các kí tự lặp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pyvi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Unicode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Unicode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2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77487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hold-out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random_state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42</a:t>
            </a:r>
          </a:p>
        </p:txBody>
      </p:sp>
      <p:pic>
        <p:nvPicPr>
          <p:cNvPr id="6" name="Picture 5" descr="Text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62" y="3790604"/>
            <a:ext cx="4615902" cy="207560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Picture 7" descr="Table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64" y="3790604"/>
            <a:ext cx="3904355" cy="207560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9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77487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Vector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CountVectorizer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Tf-idfVectorizer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Vector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Naïve Bayes Multinomial, SVM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Logistic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Regresstion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8811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{794698EC-8D75-9944-9AD4-39E4414F0C33}tf10001119</Template>
  <TotalTime>137</TotalTime>
  <Words>946</Words>
  <Application>Microsoft Macintosh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bÁO CÁO kHAI kHOÁNG DỮ LIỆU </vt:lpstr>
      <vt:lpstr>BỐ CỤC</vt:lpstr>
      <vt:lpstr>I. Giới THIỆU BÀI TOÁN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kHAI kHOÁNG DỮ LIỆU </dc:title>
  <dc:creator>leduy.19102000@gmail.com</dc:creator>
  <cp:lastModifiedBy>leduy.19102000@gmail.com</cp:lastModifiedBy>
  <cp:revision>11</cp:revision>
  <dcterms:created xsi:type="dcterms:W3CDTF">2021-12-23T06:48:56Z</dcterms:created>
  <dcterms:modified xsi:type="dcterms:W3CDTF">2021-12-24T16:01:05Z</dcterms:modified>
</cp:coreProperties>
</file>