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Fjalla One"/>
      <p:regular r:id="rId23"/>
    </p:embeddedFont>
    <p:embeddedFont>
      <p:font typeface="Barlow Semi Condensed Medium"/>
      <p:regular r:id="rId24"/>
      <p:bold r:id="rId25"/>
      <p:italic r:id="rId26"/>
      <p:boldItalic r:id="rId27"/>
    </p:embeddedFont>
    <p:embeddedFont>
      <p:font typeface="Barlow Semi Condense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arlowSemiCondensedMedium-regular.fntdata"/><Relationship Id="rId23" Type="http://schemas.openxmlformats.org/officeDocument/2006/relationships/font" Target="fonts/FjallaOn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Medium-italic.fntdata"/><Relationship Id="rId25" Type="http://schemas.openxmlformats.org/officeDocument/2006/relationships/font" Target="fonts/BarlowSemiCondensedMedium-bold.fntdata"/><Relationship Id="rId28" Type="http://schemas.openxmlformats.org/officeDocument/2006/relationships/font" Target="fonts/BarlowSemiCondensed-regular.fntdata"/><Relationship Id="rId27" Type="http://schemas.openxmlformats.org/officeDocument/2006/relationships/font" Target="fonts/BarlowSemi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boldItalic.fntdata"/><Relationship Id="rId30" Type="http://schemas.openxmlformats.org/officeDocument/2006/relationships/font" Target="fonts/BarlowSemiCondense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252865e507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252865e507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4" name="Shape 2164"/>
        <p:cNvGrpSpPr/>
        <p:nvPr/>
      </p:nvGrpSpPr>
      <p:grpSpPr>
        <a:xfrm>
          <a:off x="0" y="0"/>
          <a:ext cx="0" cy="0"/>
          <a:chOff x="0" y="0"/>
          <a:chExt cx="0" cy="0"/>
        </a:xfrm>
      </p:grpSpPr>
      <p:sp>
        <p:nvSpPr>
          <p:cNvPr id="2165" name="Google Shape;2165;g22966412eda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6" name="Google Shape;2166;g22966412eda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g22966412eda_5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2" name="Google Shape;2172;g22966412eda_5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6" name="Shape 2176"/>
        <p:cNvGrpSpPr/>
        <p:nvPr/>
      </p:nvGrpSpPr>
      <p:grpSpPr>
        <a:xfrm>
          <a:off x="0" y="0"/>
          <a:ext cx="0" cy="0"/>
          <a:chOff x="0" y="0"/>
          <a:chExt cx="0" cy="0"/>
        </a:xfrm>
      </p:grpSpPr>
      <p:sp>
        <p:nvSpPr>
          <p:cNvPr id="2177" name="Google Shape;2177;g22966412eda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8" name="Google Shape;2178;g22966412eda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2" name="Shape 2182"/>
        <p:cNvGrpSpPr/>
        <p:nvPr/>
      </p:nvGrpSpPr>
      <p:grpSpPr>
        <a:xfrm>
          <a:off x="0" y="0"/>
          <a:ext cx="0" cy="0"/>
          <a:chOff x="0" y="0"/>
          <a:chExt cx="0" cy="0"/>
        </a:xfrm>
      </p:grpSpPr>
      <p:sp>
        <p:nvSpPr>
          <p:cNvPr id="2183" name="Google Shape;2183;g22966412eda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4" name="Google Shape;2184;g22966412eda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22966412eda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22966412eda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g22966412eda_5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5" name="Google Shape;2195;g22966412eda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22966412eda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22966412eda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22966412eda_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22966412eda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252865e507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252865e507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252865e507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252865e507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252865e507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252865e507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252865e507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252865e507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252865e507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252865e507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g252865e507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5" name="Google Shape;2155;g252865e507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444349" y="2002525"/>
            <a:ext cx="35994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Ôn tập buổi 3</a:t>
            </a:r>
            <a:endParaRPr sz="5000">
              <a:solidFill>
                <a:schemeClr val="dk2"/>
              </a:solidFill>
            </a:endParaRPr>
          </a:p>
        </p:txBody>
      </p:sp>
      <p:sp>
        <p:nvSpPr>
          <p:cNvPr id="1881" name="Google Shape;1881;p33"/>
          <p:cNvSpPr txBox="1"/>
          <p:nvPr>
            <p:ph idx="1" type="subTitle"/>
          </p:nvPr>
        </p:nvSpPr>
        <p:spPr>
          <a:xfrm>
            <a:off x="4573906" y="373265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3000"/>
              <a:t>Nhóm 8</a:t>
            </a:r>
            <a:endParaRPr sz="3000">
              <a:solidFill>
                <a:schemeClr val="accent1"/>
              </a:solidFill>
            </a:endParaRPr>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sp>
        <p:nvSpPr>
          <p:cNvPr id="2163" name="Google Shape;2163;p42"/>
          <p:cNvSpPr txBox="1"/>
          <p:nvPr>
            <p:ph type="title"/>
          </p:nvPr>
        </p:nvSpPr>
        <p:spPr>
          <a:xfrm>
            <a:off x="1993250" y="1620750"/>
            <a:ext cx="54642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Input và output?</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7" name="Shape 2167"/>
        <p:cNvGrpSpPr/>
        <p:nvPr/>
      </p:nvGrpSpPr>
      <p:grpSpPr>
        <a:xfrm>
          <a:off x="0" y="0"/>
          <a:ext cx="0" cy="0"/>
          <a:chOff x="0" y="0"/>
          <a:chExt cx="0" cy="0"/>
        </a:xfrm>
      </p:grpSpPr>
      <p:sp>
        <p:nvSpPr>
          <p:cNvPr id="2168" name="Google Shape;2168;p43"/>
          <p:cNvSpPr txBox="1"/>
          <p:nvPr>
            <p:ph idx="1" type="subTitle"/>
          </p:nvPr>
        </p:nvSpPr>
        <p:spPr>
          <a:xfrm>
            <a:off x="2574225" y="2772125"/>
            <a:ext cx="40047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t>Vận dụng “Decomposition”</a:t>
            </a:r>
            <a:endParaRPr b="1" sz="2600"/>
          </a:p>
        </p:txBody>
      </p:sp>
      <p:sp>
        <p:nvSpPr>
          <p:cNvPr id="2169" name="Google Shape;2169;p43"/>
          <p:cNvSpPr txBox="1"/>
          <p:nvPr>
            <p:ph type="title"/>
          </p:nvPr>
        </p:nvSpPr>
        <p:spPr>
          <a:xfrm>
            <a:off x="2624328" y="2057400"/>
            <a:ext cx="3904500" cy="78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Brainstorm</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p44"/>
          <p:cNvSpPr txBox="1"/>
          <p:nvPr>
            <p:ph idx="1" type="subTitle"/>
          </p:nvPr>
        </p:nvSpPr>
        <p:spPr>
          <a:xfrm>
            <a:off x="2498025" y="2238725"/>
            <a:ext cx="40047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t>Vận dụng </a:t>
            </a:r>
            <a:endParaRPr b="1" sz="2800"/>
          </a:p>
          <a:p>
            <a:pPr indent="0" lvl="0" marL="0" rtl="0" algn="ctr">
              <a:spcBef>
                <a:spcPts val="0"/>
              </a:spcBef>
              <a:spcAft>
                <a:spcPts val="0"/>
              </a:spcAft>
              <a:buNone/>
            </a:pPr>
            <a:r>
              <a:rPr b="1" lang="en" sz="2800"/>
              <a:t>“Pattern Recognition”</a:t>
            </a:r>
            <a:endParaRPr b="1" sz="2800"/>
          </a:p>
        </p:txBody>
      </p:sp>
      <p:sp>
        <p:nvSpPr>
          <p:cNvPr id="2175" name="Google Shape;2175;p44"/>
          <p:cNvSpPr txBox="1"/>
          <p:nvPr>
            <p:ph type="title"/>
          </p:nvPr>
        </p:nvSpPr>
        <p:spPr>
          <a:xfrm>
            <a:off x="2624328" y="1676400"/>
            <a:ext cx="3904500" cy="78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Brainstorm</a:t>
            </a:r>
            <a:endParaRPr sz="6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9" name="Shape 2179"/>
        <p:cNvGrpSpPr/>
        <p:nvPr/>
      </p:nvGrpSpPr>
      <p:grpSpPr>
        <a:xfrm>
          <a:off x="0" y="0"/>
          <a:ext cx="0" cy="0"/>
          <a:chOff x="0" y="0"/>
          <a:chExt cx="0" cy="0"/>
        </a:xfrm>
      </p:grpSpPr>
      <p:sp>
        <p:nvSpPr>
          <p:cNvPr id="2180" name="Google Shape;2180;p45"/>
          <p:cNvSpPr txBox="1"/>
          <p:nvPr>
            <p:ph type="title"/>
          </p:nvPr>
        </p:nvSpPr>
        <p:spPr>
          <a:xfrm>
            <a:off x="674850" y="2150705"/>
            <a:ext cx="3597000" cy="84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Bài tập 2</a:t>
            </a:r>
            <a:endParaRPr/>
          </a:p>
        </p:txBody>
      </p:sp>
      <p:sp>
        <p:nvSpPr>
          <p:cNvPr id="2181" name="Google Shape;2181;p45"/>
          <p:cNvSpPr txBox="1"/>
          <p:nvPr>
            <p:ph idx="1" type="body"/>
          </p:nvPr>
        </p:nvSpPr>
        <p:spPr>
          <a:xfrm>
            <a:off x="4105950" y="832350"/>
            <a:ext cx="4767300" cy="3478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3000">
                <a:solidFill>
                  <a:schemeClr val="dk1"/>
                </a:solidFill>
              </a:rPr>
              <a:t>Lớp học CS112.N21.KHCL có N bạn có mặt trong lớp, thầy Sơn yêu cầu làm việc nhóm, mỗi nhóm nhiều nhất là 2 người. Mỗi bạn chỉ thuộc 1 nhóm.</a:t>
            </a:r>
            <a:endParaRPr sz="3000">
              <a:solidFill>
                <a:schemeClr val="dk1"/>
              </a:solidFill>
            </a:endParaRPr>
          </a:p>
          <a:p>
            <a:pPr indent="0" lvl="0" marL="0" rtl="0" algn="just">
              <a:lnSpc>
                <a:spcPct val="115000"/>
              </a:lnSpc>
              <a:spcBef>
                <a:spcPts val="0"/>
              </a:spcBef>
              <a:spcAft>
                <a:spcPts val="0"/>
              </a:spcAft>
              <a:buNone/>
            </a:pPr>
            <a:r>
              <a:rPr lang="en" sz="3000">
                <a:solidFill>
                  <a:schemeClr val="dk1"/>
                </a:solidFill>
              </a:rPr>
              <a:t>Hãy tìm ra số trường hợp thỏa mãn bài toán?</a:t>
            </a:r>
            <a:endParaRPr sz="3000">
              <a:solidFill>
                <a:schemeClr val="dk1"/>
              </a:solidFill>
            </a:endParaRPr>
          </a:p>
          <a:p>
            <a:pPr indent="0" lvl="0" marL="0" rtl="0" algn="just">
              <a:spcBef>
                <a:spcPts val="0"/>
              </a:spcBef>
              <a:spcAft>
                <a:spcPts val="0"/>
              </a:spcAft>
              <a:buNone/>
            </a:pPr>
            <a: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5" name="Shape 2185"/>
        <p:cNvGrpSpPr/>
        <p:nvPr/>
      </p:nvGrpSpPr>
      <p:grpSpPr>
        <a:xfrm>
          <a:off x="0" y="0"/>
          <a:ext cx="0" cy="0"/>
          <a:chOff x="0" y="0"/>
          <a:chExt cx="0" cy="0"/>
        </a:xfrm>
      </p:grpSpPr>
      <p:sp>
        <p:nvSpPr>
          <p:cNvPr id="2186" name="Google Shape;2186;p46"/>
          <p:cNvSpPr txBox="1"/>
          <p:nvPr>
            <p:ph type="title"/>
          </p:nvPr>
        </p:nvSpPr>
        <p:spPr>
          <a:xfrm>
            <a:off x="1993250" y="1620750"/>
            <a:ext cx="54642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Input và output?</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47"/>
          <p:cNvSpPr txBox="1"/>
          <p:nvPr>
            <p:ph idx="1" type="subTitle"/>
          </p:nvPr>
        </p:nvSpPr>
        <p:spPr>
          <a:xfrm>
            <a:off x="2498025" y="2238725"/>
            <a:ext cx="40047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t>Vận dụng </a:t>
            </a:r>
            <a:endParaRPr b="1" sz="2800"/>
          </a:p>
          <a:p>
            <a:pPr indent="0" lvl="0" marL="0" rtl="0" algn="ctr">
              <a:spcBef>
                <a:spcPts val="0"/>
              </a:spcBef>
              <a:spcAft>
                <a:spcPts val="0"/>
              </a:spcAft>
              <a:buNone/>
            </a:pPr>
            <a:r>
              <a:rPr b="1" lang="en" sz="2800"/>
              <a:t>“Computational Thinking”</a:t>
            </a:r>
            <a:endParaRPr b="1" sz="2800"/>
          </a:p>
        </p:txBody>
      </p:sp>
      <p:sp>
        <p:nvSpPr>
          <p:cNvPr id="2192" name="Google Shape;2192;p47"/>
          <p:cNvSpPr txBox="1"/>
          <p:nvPr>
            <p:ph type="title"/>
          </p:nvPr>
        </p:nvSpPr>
        <p:spPr>
          <a:xfrm>
            <a:off x="2624328" y="1676400"/>
            <a:ext cx="3904500" cy="78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Brainstorm</a:t>
            </a:r>
            <a:endParaRPr sz="6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48"/>
          <p:cNvSpPr txBox="1"/>
          <p:nvPr>
            <p:ph idx="1" type="body"/>
          </p:nvPr>
        </p:nvSpPr>
        <p:spPr>
          <a:xfrm>
            <a:off x="57525" y="1947675"/>
            <a:ext cx="5563800" cy="13626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2400">
                <a:latin typeface="Times New Roman"/>
                <a:ea typeface="Times New Roman"/>
                <a:cs typeface="Times New Roman"/>
                <a:sym typeface="Times New Roman"/>
              </a:rPr>
              <a:t>Cho G=(V,E) là một đồ thị vô hướng liên thông, trong đó V là tập đỉnh, E là tập cạnh và các cạnh đều có trọng số.</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400">
                <a:latin typeface="Times New Roman"/>
                <a:ea typeface="Times New Roman"/>
                <a:cs typeface="Times New Roman"/>
                <a:sym typeface="Times New Roman"/>
              </a:rPr>
              <a:t>Cây T=(V,F) (với F là tập con của E) được gọi là cây khung G. Cây khung không có chu trình và có n-1 cạnh. Tìm </a:t>
            </a:r>
            <a:r>
              <a:rPr b="1" lang="en" sz="2400">
                <a:latin typeface="Times New Roman"/>
                <a:ea typeface="Times New Roman"/>
                <a:cs typeface="Times New Roman"/>
                <a:sym typeface="Times New Roman"/>
              </a:rPr>
              <a:t>cây khung tối tiểu</a:t>
            </a:r>
            <a:r>
              <a:rPr lang="en" sz="2400">
                <a:latin typeface="Times New Roman"/>
                <a:ea typeface="Times New Roman"/>
                <a:cs typeface="Times New Roman"/>
                <a:sym typeface="Times New Roman"/>
              </a:rPr>
              <a:t> của G.</a:t>
            </a:r>
            <a:endParaRPr sz="1300"/>
          </a:p>
        </p:txBody>
      </p:sp>
      <p:sp>
        <p:nvSpPr>
          <p:cNvPr id="2198" name="Google Shape;2198;p48"/>
          <p:cNvSpPr txBox="1"/>
          <p:nvPr>
            <p:ph type="title"/>
          </p:nvPr>
        </p:nvSpPr>
        <p:spPr>
          <a:xfrm>
            <a:off x="297450" y="4359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Bài tập 3</a:t>
            </a:r>
            <a:endParaRPr/>
          </a:p>
        </p:txBody>
      </p:sp>
      <p:pic>
        <p:nvPicPr>
          <p:cNvPr id="2199" name="Google Shape;2199;p48"/>
          <p:cNvPicPr preferRelativeResize="0"/>
          <p:nvPr/>
        </p:nvPicPr>
        <p:blipFill>
          <a:blip r:embed="rId3">
            <a:alphaModFix/>
          </a:blip>
          <a:stretch>
            <a:fillRect/>
          </a:stretch>
        </p:blipFill>
        <p:spPr>
          <a:xfrm>
            <a:off x="5751600" y="1538863"/>
            <a:ext cx="3217874" cy="2180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sp>
        <p:nvSpPr>
          <p:cNvPr id="2204" name="Google Shape;2204;p49"/>
          <p:cNvSpPr txBox="1"/>
          <p:nvPr>
            <p:ph type="title"/>
          </p:nvPr>
        </p:nvSpPr>
        <p:spPr>
          <a:xfrm>
            <a:off x="1993250" y="1620750"/>
            <a:ext cx="54642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Input và output?</a:t>
            </a:r>
            <a:endParaRPr sz="6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50"/>
          <p:cNvSpPr txBox="1"/>
          <p:nvPr>
            <p:ph idx="1" type="subTitle"/>
          </p:nvPr>
        </p:nvSpPr>
        <p:spPr>
          <a:xfrm>
            <a:off x="2498025" y="2238725"/>
            <a:ext cx="40047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t>Vận dụng </a:t>
            </a:r>
            <a:endParaRPr b="1" sz="2800"/>
          </a:p>
          <a:p>
            <a:pPr indent="0" lvl="0" marL="0" rtl="0" algn="ctr">
              <a:spcBef>
                <a:spcPts val="0"/>
              </a:spcBef>
              <a:spcAft>
                <a:spcPts val="0"/>
              </a:spcAft>
              <a:buNone/>
            </a:pPr>
            <a:r>
              <a:rPr b="1" lang="en" sz="2800"/>
              <a:t>“Computational Thinking”</a:t>
            </a:r>
            <a:endParaRPr b="1" sz="2800"/>
          </a:p>
        </p:txBody>
      </p:sp>
      <p:sp>
        <p:nvSpPr>
          <p:cNvPr id="2210" name="Google Shape;2210;p50"/>
          <p:cNvSpPr txBox="1"/>
          <p:nvPr>
            <p:ph type="title"/>
          </p:nvPr>
        </p:nvSpPr>
        <p:spPr>
          <a:xfrm>
            <a:off x="2624328" y="1676400"/>
            <a:ext cx="3904500" cy="78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Brainstorm</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4"/>
          <p:cNvGrpSpPr/>
          <p:nvPr/>
        </p:nvGrpSpPr>
        <p:grpSpPr>
          <a:xfrm>
            <a:off x="720520" y="1133861"/>
            <a:ext cx="837697" cy="1027982"/>
            <a:chOff x="731647" y="573573"/>
            <a:chExt cx="635100" cy="734640"/>
          </a:xfrm>
        </p:grpSpPr>
        <p:grpSp>
          <p:nvGrpSpPr>
            <p:cNvPr id="1887" name="Google Shape;1887;p34"/>
            <p:cNvGrpSpPr/>
            <p:nvPr/>
          </p:nvGrpSpPr>
          <p:grpSpPr>
            <a:xfrm>
              <a:off x="731647" y="573573"/>
              <a:ext cx="635100" cy="635100"/>
              <a:chOff x="917231" y="750460"/>
              <a:chExt cx="635100" cy="635100"/>
            </a:xfrm>
          </p:grpSpPr>
          <p:sp>
            <p:nvSpPr>
              <p:cNvPr id="1888" name="Google Shape;1888;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34"/>
            <p:cNvGrpSpPr/>
            <p:nvPr/>
          </p:nvGrpSpPr>
          <p:grpSpPr>
            <a:xfrm>
              <a:off x="961679" y="1281213"/>
              <a:ext cx="175013" cy="27000"/>
              <a:chOff x="5662375" y="212375"/>
              <a:chExt cx="175013" cy="27000"/>
            </a:xfrm>
          </p:grpSpPr>
          <p:sp>
            <p:nvSpPr>
              <p:cNvPr id="1891" name="Google Shape;189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2" name="Google Shape;189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3" name="Google Shape;189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894" name="Google Shape;1894;p34"/>
          <p:cNvGrpSpPr/>
          <p:nvPr/>
        </p:nvGrpSpPr>
        <p:grpSpPr>
          <a:xfrm>
            <a:off x="720520" y="2640750"/>
            <a:ext cx="837697" cy="1026373"/>
            <a:chOff x="731647" y="1650460"/>
            <a:chExt cx="635100" cy="733490"/>
          </a:xfrm>
        </p:grpSpPr>
        <p:grpSp>
          <p:nvGrpSpPr>
            <p:cNvPr id="1895" name="Google Shape;1895;p34"/>
            <p:cNvGrpSpPr/>
            <p:nvPr/>
          </p:nvGrpSpPr>
          <p:grpSpPr>
            <a:xfrm>
              <a:off x="731647" y="1650460"/>
              <a:ext cx="635100" cy="635100"/>
              <a:chOff x="917231" y="1827973"/>
              <a:chExt cx="635100" cy="635100"/>
            </a:xfrm>
          </p:grpSpPr>
          <p:sp>
            <p:nvSpPr>
              <p:cNvPr id="1896" name="Google Shape;1896;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8" name="Google Shape;1898;p34"/>
            <p:cNvGrpSpPr/>
            <p:nvPr/>
          </p:nvGrpSpPr>
          <p:grpSpPr>
            <a:xfrm>
              <a:off x="961679" y="2356951"/>
              <a:ext cx="175013" cy="27000"/>
              <a:chOff x="5662375" y="212375"/>
              <a:chExt cx="175013" cy="27000"/>
            </a:xfrm>
          </p:grpSpPr>
          <p:sp>
            <p:nvSpPr>
              <p:cNvPr id="1899" name="Google Shape;189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00" name="Google Shape;190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01" name="Google Shape;190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902" name="Google Shape;1902;p34"/>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Mục lục</a:t>
            </a:r>
            <a:endParaRPr/>
          </a:p>
        </p:txBody>
      </p:sp>
      <p:sp>
        <p:nvSpPr>
          <p:cNvPr id="1903" name="Google Shape;1903;p34"/>
          <p:cNvSpPr txBox="1"/>
          <p:nvPr>
            <p:ph idx="1" type="subTitle"/>
          </p:nvPr>
        </p:nvSpPr>
        <p:spPr>
          <a:xfrm>
            <a:off x="1773737" y="1291075"/>
            <a:ext cx="3449400" cy="53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latin typeface="Barlow Semi Condensed"/>
                <a:ea typeface="Barlow Semi Condensed"/>
                <a:cs typeface="Barlow Semi Condensed"/>
                <a:sym typeface="Barlow Semi Condensed"/>
              </a:rPr>
              <a:t>Ôn tập thuật toán</a:t>
            </a:r>
            <a:endParaRPr b="1" sz="3000">
              <a:latin typeface="Barlow Semi Condensed"/>
              <a:ea typeface="Barlow Semi Condensed"/>
              <a:cs typeface="Barlow Semi Condensed"/>
              <a:sym typeface="Barlow Semi Condensed"/>
            </a:endParaRPr>
          </a:p>
        </p:txBody>
      </p:sp>
      <p:sp>
        <p:nvSpPr>
          <p:cNvPr id="1904" name="Google Shape;1904;p34"/>
          <p:cNvSpPr txBox="1"/>
          <p:nvPr>
            <p:ph idx="3" type="subTitle"/>
          </p:nvPr>
        </p:nvSpPr>
        <p:spPr>
          <a:xfrm>
            <a:off x="1773737" y="2718958"/>
            <a:ext cx="3449400" cy="53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latin typeface="Barlow Semi Condensed"/>
                <a:ea typeface="Barlow Semi Condensed"/>
                <a:cs typeface="Barlow Semi Condensed"/>
                <a:sym typeface="Barlow Semi Condensed"/>
              </a:rPr>
              <a:t>Bài tập vận dụng</a:t>
            </a:r>
            <a:endParaRPr b="1" sz="3000">
              <a:latin typeface="Barlow Semi Condensed"/>
              <a:ea typeface="Barlow Semi Condensed"/>
              <a:cs typeface="Barlow Semi Condensed"/>
              <a:sym typeface="Barlow Semi Condensed"/>
            </a:endParaRPr>
          </a:p>
        </p:txBody>
      </p:sp>
      <p:sp>
        <p:nvSpPr>
          <p:cNvPr id="1905" name="Google Shape;1905;p34"/>
          <p:cNvSpPr txBox="1"/>
          <p:nvPr>
            <p:ph idx="9" type="title"/>
          </p:nvPr>
        </p:nvSpPr>
        <p:spPr>
          <a:xfrm>
            <a:off x="828971" y="1342064"/>
            <a:ext cx="603000" cy="4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06" name="Google Shape;1906;p34"/>
          <p:cNvSpPr txBox="1"/>
          <p:nvPr>
            <p:ph idx="13" type="title"/>
          </p:nvPr>
        </p:nvSpPr>
        <p:spPr>
          <a:xfrm>
            <a:off x="828971" y="2851873"/>
            <a:ext cx="603000" cy="4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907" name="Google Shape;1907;p34"/>
          <p:cNvGrpSpPr/>
          <p:nvPr/>
        </p:nvGrpSpPr>
        <p:grpSpPr>
          <a:xfrm>
            <a:off x="4451798" y="1510458"/>
            <a:ext cx="4430405" cy="3106404"/>
            <a:chOff x="862950" y="825025"/>
            <a:chExt cx="5862650" cy="4111175"/>
          </a:xfrm>
        </p:grpSpPr>
        <p:sp>
          <p:nvSpPr>
            <p:cNvPr id="1908" name="Google Shape;1908;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p35"/>
          <p:cNvSpPr txBox="1"/>
          <p:nvPr>
            <p:ph type="title"/>
          </p:nvPr>
        </p:nvSpPr>
        <p:spPr>
          <a:xfrm>
            <a:off x="2819400" y="23835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Ôn tập</a:t>
            </a:r>
            <a:endParaRPr sz="4700"/>
          </a:p>
        </p:txBody>
      </p:sp>
      <p:sp>
        <p:nvSpPr>
          <p:cNvPr id="2122" name="Google Shape;2122;p35"/>
          <p:cNvSpPr txBox="1"/>
          <p:nvPr>
            <p:ph idx="2" type="title"/>
          </p:nvPr>
        </p:nvSpPr>
        <p:spPr>
          <a:xfrm>
            <a:off x="2819400" y="13136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p36"/>
          <p:cNvSpPr txBox="1"/>
          <p:nvPr>
            <p:ph type="title"/>
          </p:nvPr>
        </p:nvSpPr>
        <p:spPr>
          <a:xfrm>
            <a:off x="896112" y="1629862"/>
            <a:ext cx="3566100" cy="136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Backtracking</a:t>
            </a:r>
            <a:endParaRPr/>
          </a:p>
        </p:txBody>
      </p:sp>
      <p:sp>
        <p:nvSpPr>
          <p:cNvPr id="2128" name="Google Shape;2128;p36"/>
          <p:cNvSpPr txBox="1"/>
          <p:nvPr>
            <p:ph idx="1" type="body"/>
          </p:nvPr>
        </p:nvSpPr>
        <p:spPr>
          <a:xfrm>
            <a:off x="4899150" y="821850"/>
            <a:ext cx="3996300" cy="34788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rgbClr val="000000"/>
              </a:buClr>
              <a:buSzPts val="2200"/>
              <a:buFont typeface="Barlow Semi Condensed"/>
              <a:buChar char="●"/>
            </a:pPr>
            <a:r>
              <a:rPr lang="en" sz="2200">
                <a:solidFill>
                  <a:srgbClr val="000000"/>
                </a:solidFill>
              </a:rPr>
              <a:t>Vét cạn</a:t>
            </a:r>
            <a:endParaRPr sz="2200">
              <a:solidFill>
                <a:srgbClr val="000000"/>
              </a:solidFill>
            </a:endParaRPr>
          </a:p>
          <a:p>
            <a:pPr indent="0" lvl="0" marL="457200" rtl="0" algn="just">
              <a:spcBef>
                <a:spcPts val="0"/>
              </a:spcBef>
              <a:spcAft>
                <a:spcPts val="0"/>
              </a:spcAft>
              <a:buNone/>
            </a:pPr>
            <a:r>
              <a:t/>
            </a:r>
            <a:endParaRPr sz="2200">
              <a:solidFill>
                <a:srgbClr val="000000"/>
              </a:solidFill>
            </a:endParaRPr>
          </a:p>
          <a:p>
            <a:pPr indent="-368300" lvl="0" marL="457200" rtl="0" algn="just">
              <a:spcBef>
                <a:spcPts val="0"/>
              </a:spcBef>
              <a:spcAft>
                <a:spcPts val="0"/>
              </a:spcAft>
              <a:buClr>
                <a:srgbClr val="000000"/>
              </a:buClr>
              <a:buSzPts val="2200"/>
              <a:buFont typeface="Barlow Semi Condensed"/>
              <a:buChar char="●"/>
            </a:pPr>
            <a:r>
              <a:rPr lang="en" sz="2200">
                <a:solidFill>
                  <a:srgbClr val="000000"/>
                </a:solidFill>
              </a:rPr>
              <a:t>Lời giải được cấu thành bởi nhiều bước giải</a:t>
            </a:r>
            <a:endParaRPr sz="2200">
              <a:solidFill>
                <a:srgbClr val="000000"/>
              </a:solidFill>
            </a:endParaRPr>
          </a:p>
          <a:p>
            <a:pPr indent="0" lvl="0" marL="457200" rtl="0" algn="just">
              <a:spcBef>
                <a:spcPts val="0"/>
              </a:spcBef>
              <a:spcAft>
                <a:spcPts val="0"/>
              </a:spcAft>
              <a:buNone/>
            </a:pPr>
            <a:r>
              <a:t/>
            </a:r>
            <a:endParaRPr sz="2200">
              <a:solidFill>
                <a:srgbClr val="000000"/>
              </a:solidFill>
            </a:endParaRPr>
          </a:p>
          <a:p>
            <a:pPr indent="-368300" lvl="0" marL="457200" rtl="0" algn="just">
              <a:spcBef>
                <a:spcPts val="0"/>
              </a:spcBef>
              <a:spcAft>
                <a:spcPts val="0"/>
              </a:spcAft>
              <a:buClr>
                <a:srgbClr val="000000"/>
              </a:buClr>
              <a:buSzPts val="2200"/>
              <a:buFont typeface="Barlow Semi Condensed"/>
              <a:buChar char="●"/>
            </a:pPr>
            <a:r>
              <a:rPr lang="en" sz="2200">
                <a:solidFill>
                  <a:srgbClr val="000000"/>
                </a:solidFill>
              </a:rPr>
              <a:t>Quá trình tìm lời giải:</a:t>
            </a:r>
            <a:endParaRPr sz="2200">
              <a:solidFill>
                <a:srgbClr val="000000"/>
              </a:solidFill>
            </a:endParaRPr>
          </a:p>
          <a:p>
            <a:pPr indent="-368300" lvl="0" marL="914400" rtl="0" algn="just">
              <a:spcBef>
                <a:spcPts val="0"/>
              </a:spcBef>
              <a:spcAft>
                <a:spcPts val="0"/>
              </a:spcAft>
              <a:buClr>
                <a:srgbClr val="000000"/>
              </a:buClr>
              <a:buSzPts val="2200"/>
              <a:buFont typeface="Barlow Semi Condensed"/>
              <a:buChar char="-"/>
            </a:pPr>
            <a:r>
              <a:rPr lang="en" sz="2200">
                <a:solidFill>
                  <a:srgbClr val="000000"/>
                </a:solidFill>
              </a:rPr>
              <a:t>Xây dựng từng bước giải thành phần</a:t>
            </a:r>
            <a:endParaRPr sz="2200">
              <a:solidFill>
                <a:srgbClr val="000000"/>
              </a:solidFill>
            </a:endParaRPr>
          </a:p>
          <a:p>
            <a:pPr indent="-368300" lvl="0" marL="914400" rtl="0" algn="just">
              <a:spcBef>
                <a:spcPts val="0"/>
              </a:spcBef>
              <a:spcAft>
                <a:spcPts val="0"/>
              </a:spcAft>
              <a:buClr>
                <a:srgbClr val="000000"/>
              </a:buClr>
              <a:buSzPts val="2200"/>
              <a:buFont typeface="Barlow Semi Condensed"/>
              <a:buChar char="-"/>
            </a:pPr>
            <a:r>
              <a:rPr lang="en" sz="2200">
                <a:solidFill>
                  <a:srgbClr val="000000"/>
                </a:solidFill>
              </a:rPr>
              <a:t>Hoàn toàn dựa trên các phép thử</a:t>
            </a:r>
            <a:endParaRPr sz="2200">
              <a:solidFill>
                <a:srgbClr val="000000"/>
              </a:solidFill>
            </a:endParaRPr>
          </a:p>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37"/>
          <p:cNvSpPr txBox="1"/>
          <p:nvPr>
            <p:ph type="title"/>
          </p:nvPr>
        </p:nvSpPr>
        <p:spPr>
          <a:xfrm>
            <a:off x="896112" y="1629862"/>
            <a:ext cx="3566100" cy="136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Greedy</a:t>
            </a:r>
            <a:endParaRPr/>
          </a:p>
        </p:txBody>
      </p:sp>
      <p:sp>
        <p:nvSpPr>
          <p:cNvPr id="2134" name="Google Shape;2134;p37"/>
          <p:cNvSpPr txBox="1"/>
          <p:nvPr>
            <p:ph idx="1" type="body"/>
          </p:nvPr>
        </p:nvSpPr>
        <p:spPr>
          <a:xfrm>
            <a:off x="4899150" y="821850"/>
            <a:ext cx="3996300" cy="3478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200">
              <a:solidFill>
                <a:srgbClr val="000000"/>
              </a:solidFill>
            </a:endParaRPr>
          </a:p>
          <a:p>
            <a:pPr indent="0" lvl="0" marL="457200" rtl="0" algn="just">
              <a:spcBef>
                <a:spcPts val="0"/>
              </a:spcBef>
              <a:spcAft>
                <a:spcPts val="0"/>
              </a:spcAft>
              <a:buNone/>
            </a:pPr>
            <a:r>
              <a:t/>
            </a:r>
            <a:endParaRPr sz="2200">
              <a:solidFill>
                <a:srgbClr val="000000"/>
              </a:solidFill>
            </a:endParaRPr>
          </a:p>
          <a:p>
            <a:pPr indent="0" lvl="0" marL="457200" rtl="0" algn="just">
              <a:spcBef>
                <a:spcPts val="0"/>
              </a:spcBef>
              <a:spcAft>
                <a:spcPts val="0"/>
              </a:spcAft>
              <a:buNone/>
            </a:pPr>
            <a:r>
              <a:t/>
            </a:r>
            <a:endParaRPr sz="2200">
              <a:solidFill>
                <a:srgbClr val="000000"/>
              </a:solidFill>
            </a:endParaRPr>
          </a:p>
          <a:p>
            <a:pPr indent="-368300" lvl="0" marL="457200" rtl="0" algn="just">
              <a:spcBef>
                <a:spcPts val="0"/>
              </a:spcBef>
              <a:spcAft>
                <a:spcPts val="0"/>
              </a:spcAft>
              <a:buClr>
                <a:srgbClr val="000000"/>
              </a:buClr>
              <a:buSzPts val="2200"/>
              <a:buFont typeface="Barlow Semi Condensed"/>
              <a:buChar char="●"/>
            </a:pPr>
            <a:r>
              <a:rPr lang="en" sz="2200">
                <a:solidFill>
                  <a:srgbClr val="000000"/>
                </a:solidFill>
              </a:rPr>
              <a:t>Cấu trúc con tối ưu</a:t>
            </a:r>
            <a:endParaRPr sz="2200">
              <a:solidFill>
                <a:srgbClr val="000000"/>
              </a:solidFill>
            </a:endParaRPr>
          </a:p>
          <a:p>
            <a:pPr indent="0" lvl="0" marL="457200" rtl="0" algn="just">
              <a:spcBef>
                <a:spcPts val="0"/>
              </a:spcBef>
              <a:spcAft>
                <a:spcPts val="0"/>
              </a:spcAft>
              <a:buNone/>
            </a:pPr>
            <a:r>
              <a:t/>
            </a:r>
            <a:endParaRPr sz="2200">
              <a:solidFill>
                <a:srgbClr val="000000"/>
              </a:solidFill>
            </a:endParaRPr>
          </a:p>
          <a:p>
            <a:pPr indent="-368300" lvl="0" marL="457200" rtl="0" algn="just">
              <a:spcBef>
                <a:spcPts val="0"/>
              </a:spcBef>
              <a:spcAft>
                <a:spcPts val="0"/>
              </a:spcAft>
              <a:buClr>
                <a:srgbClr val="000000"/>
              </a:buClr>
              <a:buSzPts val="2200"/>
              <a:buFont typeface="Barlow Semi Condensed"/>
              <a:buChar char="●"/>
            </a:pPr>
            <a:r>
              <a:rPr lang="en" sz="2200">
                <a:solidFill>
                  <a:srgbClr val="000000"/>
                </a:solidFill>
              </a:rPr>
              <a:t>Thiết kế tiêu chuẩn tối ưu cục bộ</a:t>
            </a:r>
            <a:endParaRPr sz="2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38"/>
          <p:cNvSpPr txBox="1"/>
          <p:nvPr>
            <p:ph type="title"/>
          </p:nvPr>
        </p:nvSpPr>
        <p:spPr>
          <a:xfrm>
            <a:off x="212373" y="1879950"/>
            <a:ext cx="4238700" cy="136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Divide and conquer</a:t>
            </a:r>
            <a:endParaRPr/>
          </a:p>
        </p:txBody>
      </p:sp>
      <p:sp>
        <p:nvSpPr>
          <p:cNvPr id="2140" name="Google Shape;2140;p38"/>
          <p:cNvSpPr txBox="1"/>
          <p:nvPr>
            <p:ph idx="1" type="body"/>
          </p:nvPr>
        </p:nvSpPr>
        <p:spPr>
          <a:xfrm>
            <a:off x="3763050" y="821850"/>
            <a:ext cx="5132400" cy="3478800"/>
          </a:xfrm>
          <a:prstGeom prst="rect">
            <a:avLst/>
          </a:prstGeom>
        </p:spPr>
        <p:txBody>
          <a:bodyPr anchorCtr="0" anchor="t" bIns="91425" lIns="91425" spcFirstLastPara="1" rIns="91425" wrap="square" tIns="91425">
            <a:noAutofit/>
          </a:bodyPr>
          <a:lstStyle/>
          <a:p>
            <a:pPr indent="-368300" lvl="0" marL="914400" rtl="0" algn="just">
              <a:spcBef>
                <a:spcPts val="0"/>
              </a:spcBef>
              <a:spcAft>
                <a:spcPts val="0"/>
              </a:spcAft>
              <a:buClr>
                <a:srgbClr val="000000"/>
              </a:buClr>
              <a:buSzPts val="2200"/>
              <a:buFont typeface="Arial"/>
              <a:buChar char="●"/>
            </a:pPr>
            <a:r>
              <a:rPr lang="en" sz="2200">
                <a:solidFill>
                  <a:srgbClr val="000000"/>
                </a:solidFill>
              </a:rPr>
              <a:t>Chia bài toán thành bài toán con có kích thước nhỏ hơn.</a:t>
            </a:r>
            <a:endParaRPr sz="2200">
              <a:solidFill>
                <a:srgbClr val="000000"/>
              </a:solidFill>
            </a:endParaRPr>
          </a:p>
          <a:p>
            <a:pPr indent="0" lvl="0" marL="914400" rtl="0" algn="just">
              <a:spcBef>
                <a:spcPts val="0"/>
              </a:spcBef>
              <a:spcAft>
                <a:spcPts val="0"/>
              </a:spcAft>
              <a:buNone/>
            </a:pPr>
            <a:r>
              <a:t/>
            </a:r>
            <a:endParaRPr sz="2200">
              <a:solidFill>
                <a:srgbClr val="000000"/>
              </a:solidFill>
            </a:endParaRPr>
          </a:p>
          <a:p>
            <a:pPr indent="-368300" lvl="0" marL="914400" rtl="0" algn="just">
              <a:spcBef>
                <a:spcPts val="0"/>
              </a:spcBef>
              <a:spcAft>
                <a:spcPts val="0"/>
              </a:spcAft>
              <a:buClr>
                <a:srgbClr val="000000"/>
              </a:buClr>
              <a:buSzPts val="2200"/>
              <a:buFont typeface="Arial"/>
              <a:buChar char="●"/>
            </a:pPr>
            <a:r>
              <a:rPr lang="en" sz="2200">
                <a:solidFill>
                  <a:srgbClr val="000000"/>
                </a:solidFill>
              </a:rPr>
              <a:t>Giải các bài toán con, sau đó tổng hợp kết quả lại để được lời giải ban đầu</a:t>
            </a:r>
            <a:endParaRPr sz="2200">
              <a:solidFill>
                <a:srgbClr val="000000"/>
              </a:solidFill>
            </a:endParaRPr>
          </a:p>
          <a:p>
            <a:pPr indent="-368300" lvl="0" marL="1371600" rtl="0" algn="just">
              <a:spcBef>
                <a:spcPts val="0"/>
              </a:spcBef>
              <a:spcAft>
                <a:spcPts val="0"/>
              </a:spcAft>
              <a:buClr>
                <a:srgbClr val="000000"/>
              </a:buClr>
              <a:buSzPts val="2200"/>
              <a:buChar char="-"/>
            </a:pPr>
            <a:r>
              <a:rPr lang="en" sz="2200">
                <a:solidFill>
                  <a:srgbClr val="000000"/>
                </a:solidFill>
              </a:rPr>
              <a:t>Giải các bài toán con: Lại chia kích thước nhỏ hơn nữa.</a:t>
            </a:r>
            <a:endParaRPr sz="2200">
              <a:solidFill>
                <a:srgbClr val="000000"/>
              </a:solidFill>
            </a:endParaRPr>
          </a:p>
          <a:p>
            <a:pPr indent="-368300" lvl="0" marL="1371600" rtl="0" algn="just">
              <a:spcBef>
                <a:spcPts val="0"/>
              </a:spcBef>
              <a:spcAft>
                <a:spcPts val="0"/>
              </a:spcAft>
              <a:buClr>
                <a:srgbClr val="000000"/>
              </a:buClr>
              <a:buSzPts val="2200"/>
              <a:buChar char="-"/>
            </a:pPr>
            <a:r>
              <a:rPr lang="en" sz="2200">
                <a:solidFill>
                  <a:srgbClr val="000000"/>
                </a:solidFill>
              </a:rPr>
              <a:t>Quá trình dẫn đến những bài toán mà lời giải dễ dàng thực hiện (</a:t>
            </a:r>
            <a:r>
              <a:rPr b="1" lang="en" sz="2200">
                <a:solidFill>
                  <a:srgbClr val="000000"/>
                </a:solidFill>
              </a:rPr>
              <a:t>bài toán cơ sở</a:t>
            </a:r>
            <a:r>
              <a:rPr lang="en" sz="2200">
                <a:solidFill>
                  <a:srgbClr val="000000"/>
                </a:solidFill>
              </a:rPr>
              <a:t>)</a:t>
            </a:r>
            <a:endParaRPr sz="2200">
              <a:solidFill>
                <a:srgbClr val="000000"/>
              </a:solidFill>
            </a:endParaRPr>
          </a:p>
          <a:p>
            <a:pPr indent="0" lvl="0" marL="0" rtl="0" algn="just">
              <a:spcBef>
                <a:spcPts val="0"/>
              </a:spcBef>
              <a:spcAft>
                <a:spcPts val="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39"/>
          <p:cNvSpPr txBox="1"/>
          <p:nvPr>
            <p:ph type="title"/>
          </p:nvPr>
        </p:nvSpPr>
        <p:spPr>
          <a:xfrm>
            <a:off x="212375" y="1879950"/>
            <a:ext cx="4701000" cy="13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4400"/>
              <a:buFont typeface="Arial"/>
              <a:buNone/>
            </a:pPr>
            <a:r>
              <a:rPr lang="en" sz="3800"/>
              <a:t>Dynamic Programming</a:t>
            </a:r>
            <a:endParaRPr sz="3800"/>
          </a:p>
        </p:txBody>
      </p:sp>
      <p:sp>
        <p:nvSpPr>
          <p:cNvPr id="2146" name="Google Shape;2146;p39"/>
          <p:cNvSpPr txBox="1"/>
          <p:nvPr>
            <p:ph idx="1" type="body"/>
          </p:nvPr>
        </p:nvSpPr>
        <p:spPr>
          <a:xfrm>
            <a:off x="4681150" y="1186875"/>
            <a:ext cx="4214400" cy="34788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dk1"/>
              </a:buClr>
              <a:buSzPts val="2200"/>
              <a:buFont typeface="Arial"/>
              <a:buChar char="●"/>
            </a:pPr>
            <a:r>
              <a:rPr b="1" lang="en" sz="2200">
                <a:solidFill>
                  <a:schemeClr val="dk1"/>
                </a:solidFill>
              </a:rPr>
              <a:t>Cấu trúc tối ưu: </a:t>
            </a:r>
            <a:r>
              <a:rPr lang="en" sz="2200">
                <a:solidFill>
                  <a:schemeClr val="dk1"/>
                </a:solidFill>
              </a:rPr>
              <a:t>Một giải pháp tối ưu cho một vấn đề chứa các giải pháp tối ưu cho các vấn đề con</a:t>
            </a:r>
            <a:endParaRPr sz="2200">
              <a:solidFill>
                <a:schemeClr val="dk1"/>
              </a:solidFill>
            </a:endParaRPr>
          </a:p>
          <a:p>
            <a:pPr indent="0" lvl="0" marL="457200" rtl="0" algn="just">
              <a:spcBef>
                <a:spcPts val="0"/>
              </a:spcBef>
              <a:spcAft>
                <a:spcPts val="0"/>
              </a:spcAft>
              <a:buNone/>
            </a:pPr>
            <a:r>
              <a:t/>
            </a:r>
            <a:endParaRPr sz="2200">
              <a:solidFill>
                <a:schemeClr val="dk1"/>
              </a:solidFill>
            </a:endParaRPr>
          </a:p>
          <a:p>
            <a:pPr indent="-368300" lvl="0" marL="457200" rtl="0" algn="just">
              <a:spcBef>
                <a:spcPts val="0"/>
              </a:spcBef>
              <a:spcAft>
                <a:spcPts val="0"/>
              </a:spcAft>
              <a:buClr>
                <a:schemeClr val="dk1"/>
              </a:buClr>
              <a:buSzPts val="2200"/>
              <a:buChar char="●"/>
            </a:pPr>
            <a:r>
              <a:rPr b="1" lang="en" sz="2200">
                <a:solidFill>
                  <a:schemeClr val="dk1"/>
                </a:solidFill>
              </a:rPr>
              <a:t>Các bài toán con chồng chéo nhau:</a:t>
            </a:r>
            <a:r>
              <a:rPr lang="en" sz="2200">
                <a:solidFill>
                  <a:schemeClr val="dk1"/>
                </a:solidFill>
              </a:rPr>
              <a:t> Một giải pháp đệ quy chứa một số vấn đề con riêng biệt lặp đi lặp lại trong nhiều lần</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p40"/>
          <p:cNvSpPr txBox="1"/>
          <p:nvPr>
            <p:ph type="title"/>
          </p:nvPr>
        </p:nvSpPr>
        <p:spPr>
          <a:xfrm>
            <a:off x="2819400" y="23835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Vận dụng</a:t>
            </a:r>
            <a:endParaRPr sz="4700"/>
          </a:p>
        </p:txBody>
      </p:sp>
      <p:sp>
        <p:nvSpPr>
          <p:cNvPr id="2152" name="Google Shape;2152;p40"/>
          <p:cNvSpPr txBox="1"/>
          <p:nvPr>
            <p:ph idx="2" type="title"/>
          </p:nvPr>
        </p:nvSpPr>
        <p:spPr>
          <a:xfrm>
            <a:off x="2819400" y="13136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41"/>
          <p:cNvSpPr txBox="1"/>
          <p:nvPr>
            <p:ph type="title"/>
          </p:nvPr>
        </p:nvSpPr>
        <p:spPr>
          <a:xfrm>
            <a:off x="2167128" y="777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Bài tập 1:</a:t>
            </a:r>
            <a:endParaRPr/>
          </a:p>
        </p:txBody>
      </p:sp>
      <p:sp>
        <p:nvSpPr>
          <p:cNvPr id="2158" name="Google Shape;2158;p41"/>
          <p:cNvSpPr txBox="1"/>
          <p:nvPr>
            <p:ph idx="1" type="subTitle"/>
          </p:nvPr>
        </p:nvSpPr>
        <p:spPr>
          <a:xfrm>
            <a:off x="1395925" y="894700"/>
            <a:ext cx="6382500" cy="1134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t>Môn học X có n cột điểm. Hệ số (tỷ trọng) của mỗi cột điểm đã được PĐT quy định trước. Tuy nhiên, sinh viên (SV) lớp X đã thỏa thuận với giảng viên (GV) chỉ làm một đồ án duy nhất lấy điểm cho cả môn. Sau khi chấm điểm đồ án xong bây giờ GV phải nhập đủ n cột điểm cho PĐT nhưng vẫn phải đảm bảo điểm trung bình môn (ĐTB) theo cách tính của PĐT sẽ vẫn bằng với điểm đồ án của SV. </a:t>
            </a:r>
            <a:endParaRPr sz="2000"/>
          </a:p>
          <a:p>
            <a:pPr indent="0" lvl="0" marL="0" rtl="0" algn="just">
              <a:lnSpc>
                <a:spcPct val="115000"/>
              </a:lnSpc>
              <a:spcBef>
                <a:spcPts val="0"/>
              </a:spcBef>
              <a:spcAft>
                <a:spcPts val="0"/>
              </a:spcAft>
              <a:buNone/>
            </a:pPr>
            <a:r>
              <a:rPr lang="en" sz="2000"/>
              <a:t>Hãy phát sinh </a:t>
            </a:r>
            <a:r>
              <a:rPr b="1" lang="en" sz="2000"/>
              <a:t>tất cả cách ghi điểm mà GV </a:t>
            </a:r>
            <a:r>
              <a:rPr lang="en" sz="2000"/>
              <a:t>có thể ghi cho SV. Biết rằng điểm mỗi cột sẽ được làm tròn đến 0.25 và 0 điểm mỗi cột 10, ĐTB được làm tròn đến 0.1.</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