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8"/>
  </p:notesMasterIdLst>
  <p:sldIdLst>
    <p:sldId id="256" r:id="rId2"/>
    <p:sldId id="257" r:id="rId3"/>
    <p:sldId id="258" r:id="rId4"/>
    <p:sldId id="259" r:id="rId5"/>
    <p:sldId id="281"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9144000" cy="5143500" type="screen16x9"/>
  <p:notesSz cx="6858000" cy="9144000"/>
  <p:embeddedFontLst>
    <p:embeddedFont>
      <p:font typeface="Barlow Semi Condensed" panose="020B0604020202020204" charset="0"/>
      <p:regular r:id="rId29"/>
      <p:bold r:id="rId30"/>
      <p:italic r:id="rId31"/>
      <p:boldItalic r:id="rId32"/>
    </p:embeddedFont>
    <p:embeddedFont>
      <p:font typeface="Barlow Semi Condensed Light" panose="020B0604020202020204" charset="0"/>
      <p:regular r:id="rId33"/>
      <p:bold r:id="rId34"/>
      <p:italic r:id="rId35"/>
      <p:boldItalic r:id="rId36"/>
    </p:embeddedFont>
    <p:embeddedFont>
      <p:font typeface="Barlow Semi Condensed Medium" panose="020B0604020202020204" charset="0"/>
      <p:regular r:id="rId37"/>
      <p:bold r:id="rId38"/>
      <p:italic r:id="rId39"/>
      <p:boldItalic r:id="rId40"/>
    </p:embeddedFont>
    <p:embeddedFont>
      <p:font typeface="Fjalla One" panose="020B0604020202020204" charset="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2"/>
        <p:cNvGrpSpPr/>
        <p:nvPr/>
      </p:nvGrpSpPr>
      <p:grpSpPr>
        <a:xfrm>
          <a:off x="0" y="0"/>
          <a:ext cx="0" cy="0"/>
          <a:chOff x="0" y="0"/>
          <a:chExt cx="0" cy="0"/>
        </a:xfrm>
      </p:grpSpPr>
      <p:sp>
        <p:nvSpPr>
          <p:cNvPr id="1683" name="Google Shape;16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4" name="Google Shape;16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3"/>
        <p:cNvGrpSpPr/>
        <p:nvPr/>
      </p:nvGrpSpPr>
      <p:grpSpPr>
        <a:xfrm>
          <a:off x="0" y="0"/>
          <a:ext cx="0" cy="0"/>
          <a:chOff x="0" y="0"/>
          <a:chExt cx="0" cy="0"/>
        </a:xfrm>
      </p:grpSpPr>
      <p:sp>
        <p:nvSpPr>
          <p:cNvPr id="2154" name="Google Shape;2154;g252865e5076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5" name="Google Shape;2155;g252865e5076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9"/>
        <p:cNvGrpSpPr/>
        <p:nvPr/>
      </p:nvGrpSpPr>
      <p:grpSpPr>
        <a:xfrm>
          <a:off x="0" y="0"/>
          <a:ext cx="0" cy="0"/>
          <a:chOff x="0" y="0"/>
          <a:chExt cx="0" cy="0"/>
        </a:xfrm>
      </p:grpSpPr>
      <p:sp>
        <p:nvSpPr>
          <p:cNvPr id="2160" name="Google Shape;2160;g252865e5076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1" name="Google Shape;2161;g252865e5076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4"/>
        <p:cNvGrpSpPr/>
        <p:nvPr/>
      </p:nvGrpSpPr>
      <p:grpSpPr>
        <a:xfrm>
          <a:off x="0" y="0"/>
          <a:ext cx="0" cy="0"/>
          <a:chOff x="0" y="0"/>
          <a:chExt cx="0" cy="0"/>
        </a:xfrm>
      </p:grpSpPr>
      <p:sp>
        <p:nvSpPr>
          <p:cNvPr id="2165" name="Google Shape;2165;g252865e5076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6" name="Google Shape;2166;g252865e507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4"/>
        <p:cNvGrpSpPr/>
        <p:nvPr/>
      </p:nvGrpSpPr>
      <p:grpSpPr>
        <a:xfrm>
          <a:off x="0" y="0"/>
          <a:ext cx="0" cy="0"/>
          <a:chOff x="0" y="0"/>
          <a:chExt cx="0" cy="0"/>
        </a:xfrm>
      </p:grpSpPr>
      <p:sp>
        <p:nvSpPr>
          <p:cNvPr id="2175" name="Google Shape;2175;g22966412eda_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6" name="Google Shape;2176;g22966412eda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0"/>
        <p:cNvGrpSpPr/>
        <p:nvPr/>
      </p:nvGrpSpPr>
      <p:grpSpPr>
        <a:xfrm>
          <a:off x="0" y="0"/>
          <a:ext cx="0" cy="0"/>
          <a:chOff x="0" y="0"/>
          <a:chExt cx="0" cy="0"/>
        </a:xfrm>
      </p:grpSpPr>
      <p:sp>
        <p:nvSpPr>
          <p:cNvPr id="2181" name="Google Shape;2181;g22966412eda_5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2" name="Google Shape;2182;g22966412eda_5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 các bạn sử dụng thuật toán gì? </a:t>
            </a:r>
            <a:endParaRPr/>
          </a:p>
          <a:p>
            <a:pPr marL="0" lvl="0" indent="0" algn="l" rtl="0">
              <a:spcBef>
                <a:spcPts val="0"/>
              </a:spcBef>
              <a:spcAft>
                <a:spcPts val="0"/>
              </a:spcAft>
              <a:buNone/>
            </a:pPr>
            <a:endParaRPr/>
          </a:p>
          <a:p>
            <a:pPr marL="0" lvl="0" indent="0" algn="l" rtl="0">
              <a:spcBef>
                <a:spcPts val="0"/>
              </a:spcBef>
              <a:spcAft>
                <a:spcPts val="0"/>
              </a:spcAft>
              <a:buNone/>
            </a:pPr>
            <a:r>
              <a:rPr lang="en"/>
              <a:t>Bạn tau: Brute force, </a:t>
            </a:r>
            <a:r>
              <a:rPr lang="en" b="1"/>
              <a:t>backtracking </a:t>
            </a:r>
            <a:r>
              <a:rPr lang="en"/>
              <a:t>→ Tại vì sao? Lắng nghe lý do từ các bạn</a:t>
            </a:r>
            <a:endParaRPr/>
          </a:p>
          <a:p>
            <a:pPr marL="0" lvl="0" indent="0" algn="l" rtl="0">
              <a:spcBef>
                <a:spcPts val="0"/>
              </a:spcBef>
              <a:spcAft>
                <a:spcPts val="0"/>
              </a:spcAft>
              <a:buNone/>
            </a:pPr>
            <a:endParaRPr/>
          </a:p>
          <a:p>
            <a:pPr marL="0" lvl="0" indent="0" algn="l" rtl="0">
              <a:spcBef>
                <a:spcPts val="0"/>
              </a:spcBef>
              <a:spcAft>
                <a:spcPts val="0"/>
              </a:spcAft>
              <a:buNone/>
            </a:pPr>
            <a:r>
              <a:rPr lang="en"/>
              <a:t>→ Vì sao chọn backtracking: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8"/>
        <p:cNvGrpSpPr/>
        <p:nvPr/>
      </p:nvGrpSpPr>
      <p:grpSpPr>
        <a:xfrm>
          <a:off x="0" y="0"/>
          <a:ext cx="0" cy="0"/>
          <a:chOff x="0" y="0"/>
          <a:chExt cx="0" cy="0"/>
        </a:xfrm>
      </p:grpSpPr>
      <p:sp>
        <p:nvSpPr>
          <p:cNvPr id="2199" name="Google Shape;2199;g22966412eda_5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0" name="Google Shape;2200;g22966412eda_5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4"/>
        <p:cNvGrpSpPr/>
        <p:nvPr/>
      </p:nvGrpSpPr>
      <p:grpSpPr>
        <a:xfrm>
          <a:off x="0" y="0"/>
          <a:ext cx="0" cy="0"/>
          <a:chOff x="0" y="0"/>
          <a:chExt cx="0" cy="0"/>
        </a:xfrm>
      </p:grpSpPr>
      <p:sp>
        <p:nvSpPr>
          <p:cNvPr id="2205" name="Google Shape;2205;g22966412eda_5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6" name="Google Shape;2206;g22966412eda_5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9"/>
        <p:cNvGrpSpPr/>
        <p:nvPr/>
      </p:nvGrpSpPr>
      <p:grpSpPr>
        <a:xfrm>
          <a:off x="0" y="0"/>
          <a:ext cx="0" cy="0"/>
          <a:chOff x="0" y="0"/>
          <a:chExt cx="0" cy="0"/>
        </a:xfrm>
      </p:grpSpPr>
      <p:sp>
        <p:nvSpPr>
          <p:cNvPr id="2210" name="Google Shape;2210;g22966412eda_5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1" name="Google Shape;2211;g22966412eda_5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9"/>
        <p:cNvGrpSpPr/>
        <p:nvPr/>
      </p:nvGrpSpPr>
      <p:grpSpPr>
        <a:xfrm>
          <a:off x="0" y="0"/>
          <a:ext cx="0" cy="0"/>
          <a:chOff x="0" y="0"/>
          <a:chExt cx="0" cy="0"/>
        </a:xfrm>
      </p:grpSpPr>
      <p:sp>
        <p:nvSpPr>
          <p:cNvPr id="2220" name="Google Shape;2220;g22969a69e8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1" name="Google Shape;2221;g22969a69e8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5"/>
        <p:cNvGrpSpPr/>
        <p:nvPr/>
      </p:nvGrpSpPr>
      <p:grpSpPr>
        <a:xfrm>
          <a:off x="0" y="0"/>
          <a:ext cx="0" cy="0"/>
          <a:chOff x="0" y="0"/>
          <a:chExt cx="0" cy="0"/>
        </a:xfrm>
      </p:grpSpPr>
      <p:sp>
        <p:nvSpPr>
          <p:cNvPr id="2226" name="Google Shape;2226;g22969a69e8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7" name="Google Shape;2227;g22969a69e8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Theo các bạn sử dụng thuật toán gì? </a:t>
            </a:r>
            <a:endParaRPr/>
          </a:p>
          <a:p>
            <a:pPr marL="0" lvl="0" indent="0" algn="l" rtl="0">
              <a:spcBef>
                <a:spcPts val="0"/>
              </a:spcBef>
              <a:spcAft>
                <a:spcPts val="0"/>
              </a:spcAft>
              <a:buNone/>
            </a:pPr>
            <a:endParaRPr/>
          </a:p>
          <a:p>
            <a:pPr marL="0" lvl="0" indent="0" algn="l" rtl="0">
              <a:spcBef>
                <a:spcPts val="0"/>
              </a:spcBef>
              <a:spcAft>
                <a:spcPts val="0"/>
              </a:spcAft>
              <a:buNone/>
            </a:pPr>
            <a:r>
              <a:rPr lang="en"/>
              <a:t>Bạn tau: Brute force, </a:t>
            </a:r>
            <a:r>
              <a:rPr lang="en" b="1"/>
              <a:t>backtracking </a:t>
            </a:r>
            <a:r>
              <a:rPr lang="en"/>
              <a:t>→ Tại vì sao? Lắng nghe lý do từ các bạn</a:t>
            </a:r>
            <a:endParaRPr/>
          </a:p>
          <a:p>
            <a:pPr marL="0" lvl="0" indent="0" algn="l" rtl="0">
              <a:spcBef>
                <a:spcPts val="0"/>
              </a:spcBef>
              <a:spcAft>
                <a:spcPts val="0"/>
              </a:spcAft>
              <a:buNone/>
            </a:pPr>
            <a:endParaRPr/>
          </a:p>
          <a:p>
            <a:pPr marL="0" lvl="0" indent="0" algn="l" rtl="0">
              <a:spcBef>
                <a:spcPts val="0"/>
              </a:spcBef>
              <a:spcAft>
                <a:spcPts val="0"/>
              </a:spcAft>
              <a:buNone/>
            </a:pPr>
            <a:r>
              <a:rPr lang="en"/>
              <a:t>→ Vì sao chọn backtracking: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2"/>
        <p:cNvGrpSpPr/>
        <p:nvPr/>
      </p:nvGrpSpPr>
      <p:grpSpPr>
        <a:xfrm>
          <a:off x="0" y="0"/>
          <a:ext cx="0" cy="0"/>
          <a:chOff x="0" y="0"/>
          <a:chExt cx="0" cy="0"/>
        </a:xfrm>
      </p:grpSpPr>
      <p:sp>
        <p:nvSpPr>
          <p:cNvPr id="1883" name="Google Shape;1883;g804e9800b4_0_8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4" name="Google Shape;188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1"/>
        <p:cNvGrpSpPr/>
        <p:nvPr/>
      </p:nvGrpSpPr>
      <p:grpSpPr>
        <a:xfrm>
          <a:off x="0" y="0"/>
          <a:ext cx="0" cy="0"/>
          <a:chOff x="0" y="0"/>
          <a:chExt cx="0" cy="0"/>
        </a:xfrm>
      </p:grpSpPr>
      <p:sp>
        <p:nvSpPr>
          <p:cNvPr id="2242" name="Google Shape;2242;g22969a69e8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3" name="Google Shape;2243;g22969a69e8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8"/>
        <p:cNvGrpSpPr/>
        <p:nvPr/>
      </p:nvGrpSpPr>
      <p:grpSpPr>
        <a:xfrm>
          <a:off x="0" y="0"/>
          <a:ext cx="0" cy="0"/>
          <a:chOff x="0" y="0"/>
          <a:chExt cx="0" cy="0"/>
        </a:xfrm>
      </p:grpSpPr>
      <p:sp>
        <p:nvSpPr>
          <p:cNvPr id="2249" name="Google Shape;2249;g22966412eda_5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0" name="Google Shape;2250;g22966412eda_5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Bài toán lớn: Graph algorithm → sử dụng backtracking, greedy → prime, kruskal</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5"/>
        <p:cNvGrpSpPr/>
        <p:nvPr/>
      </p:nvGrpSpPr>
      <p:grpSpPr>
        <a:xfrm>
          <a:off x="0" y="0"/>
          <a:ext cx="0" cy="0"/>
          <a:chOff x="0" y="0"/>
          <a:chExt cx="0" cy="0"/>
        </a:xfrm>
      </p:grpSpPr>
      <p:sp>
        <p:nvSpPr>
          <p:cNvPr id="2256" name="Google Shape;2256;g22966412eda_5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7" name="Google Shape;2257;g22966412eda_5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0"/>
        <p:cNvGrpSpPr/>
        <p:nvPr/>
      </p:nvGrpSpPr>
      <p:grpSpPr>
        <a:xfrm>
          <a:off x="0" y="0"/>
          <a:ext cx="0" cy="0"/>
          <a:chOff x="0" y="0"/>
          <a:chExt cx="0" cy="0"/>
        </a:xfrm>
      </p:grpSpPr>
      <p:sp>
        <p:nvSpPr>
          <p:cNvPr id="2261" name="Google Shape;2261;g22966412eda_5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2" name="Google Shape;2262;g22966412eda_5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0"/>
        <p:cNvGrpSpPr/>
        <p:nvPr/>
      </p:nvGrpSpPr>
      <p:grpSpPr>
        <a:xfrm>
          <a:off x="0" y="0"/>
          <a:ext cx="0" cy="0"/>
          <a:chOff x="0" y="0"/>
          <a:chExt cx="0" cy="0"/>
        </a:xfrm>
      </p:grpSpPr>
      <p:sp>
        <p:nvSpPr>
          <p:cNvPr id="2271" name="Google Shape;2271;g22969a69e8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2" name="Google Shape;2272;g22969a69e8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6"/>
        <p:cNvGrpSpPr/>
        <p:nvPr/>
      </p:nvGrpSpPr>
      <p:grpSpPr>
        <a:xfrm>
          <a:off x="0" y="0"/>
          <a:ext cx="0" cy="0"/>
          <a:chOff x="0" y="0"/>
          <a:chExt cx="0" cy="0"/>
        </a:xfrm>
      </p:grpSpPr>
      <p:sp>
        <p:nvSpPr>
          <p:cNvPr id="2277" name="Google Shape;2277;g22966412eda_5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8" name="Google Shape;2278;g22966412eda_5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6"/>
        <p:cNvGrpSpPr/>
        <p:nvPr/>
      </p:nvGrpSpPr>
      <p:grpSpPr>
        <a:xfrm>
          <a:off x="0" y="0"/>
          <a:ext cx="0" cy="0"/>
          <a:chOff x="0" y="0"/>
          <a:chExt cx="0" cy="0"/>
        </a:xfrm>
      </p:grpSpPr>
      <p:sp>
        <p:nvSpPr>
          <p:cNvPr id="2297" name="Google Shape;2297;g8714a43093_5_5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8" name="Google Shape;2298;g8714a43093_5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7"/>
        <p:cNvGrpSpPr/>
        <p:nvPr/>
      </p:nvGrpSpPr>
      <p:grpSpPr>
        <a:xfrm>
          <a:off x="0" y="0"/>
          <a:ext cx="0" cy="0"/>
          <a:chOff x="0" y="0"/>
          <a:chExt cx="0" cy="0"/>
        </a:xfrm>
      </p:grpSpPr>
      <p:sp>
        <p:nvSpPr>
          <p:cNvPr id="2118" name="Google Shape;2118;g8714a43093_3_9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9" name="Google Shape;2119;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3"/>
        <p:cNvGrpSpPr/>
        <p:nvPr/>
      </p:nvGrpSpPr>
      <p:grpSpPr>
        <a:xfrm>
          <a:off x="0" y="0"/>
          <a:ext cx="0" cy="0"/>
          <a:chOff x="0" y="0"/>
          <a:chExt cx="0" cy="0"/>
        </a:xfrm>
      </p:grpSpPr>
      <p:sp>
        <p:nvSpPr>
          <p:cNvPr id="2124" name="Google Shape;2124;g252865e5076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5" name="Google Shape;2125;g252865e5076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9"/>
        <p:cNvGrpSpPr/>
        <p:nvPr/>
      </p:nvGrpSpPr>
      <p:grpSpPr>
        <a:xfrm>
          <a:off x="0" y="0"/>
          <a:ext cx="0" cy="0"/>
          <a:chOff x="0" y="0"/>
          <a:chExt cx="0" cy="0"/>
        </a:xfrm>
      </p:grpSpPr>
      <p:sp>
        <p:nvSpPr>
          <p:cNvPr id="2130" name="Google Shape;2130;g252865e507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1" name="Google Shape;2131;g252865e5076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Sửa cái này nha nhóc</a:t>
            </a:r>
            <a:endParaRPr/>
          </a:p>
        </p:txBody>
      </p:sp>
    </p:spTree>
    <p:extLst>
      <p:ext uri="{BB962C8B-B14F-4D97-AF65-F5344CB8AC3E}">
        <p14:creationId xmlns:p14="http://schemas.microsoft.com/office/powerpoint/2010/main" val="1143645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9"/>
        <p:cNvGrpSpPr/>
        <p:nvPr/>
      </p:nvGrpSpPr>
      <p:grpSpPr>
        <a:xfrm>
          <a:off x="0" y="0"/>
          <a:ext cx="0" cy="0"/>
          <a:chOff x="0" y="0"/>
          <a:chExt cx="0" cy="0"/>
        </a:xfrm>
      </p:grpSpPr>
      <p:sp>
        <p:nvSpPr>
          <p:cNvPr id="2130" name="Google Shape;2130;g252865e5076_0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1" name="Google Shape;2131;g252865e5076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Sửa cái này nha nhóc</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5"/>
        <p:cNvGrpSpPr/>
        <p:nvPr/>
      </p:nvGrpSpPr>
      <p:grpSpPr>
        <a:xfrm>
          <a:off x="0" y="0"/>
          <a:ext cx="0" cy="0"/>
          <a:chOff x="0" y="0"/>
          <a:chExt cx="0" cy="0"/>
        </a:xfrm>
      </p:grpSpPr>
      <p:sp>
        <p:nvSpPr>
          <p:cNvPr id="2136" name="Google Shape;2136;g252865e5076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7" name="Google Shape;2137;g252865e5076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1"/>
        <p:cNvGrpSpPr/>
        <p:nvPr/>
      </p:nvGrpSpPr>
      <p:grpSpPr>
        <a:xfrm>
          <a:off x="0" y="0"/>
          <a:ext cx="0" cy="0"/>
          <a:chOff x="0" y="0"/>
          <a:chExt cx="0" cy="0"/>
        </a:xfrm>
      </p:grpSpPr>
      <p:sp>
        <p:nvSpPr>
          <p:cNvPr id="2142" name="Google Shape;2142;g252865e5076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3" name="Google Shape;2143;g252865e507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7"/>
        <p:cNvGrpSpPr/>
        <p:nvPr/>
      </p:nvGrpSpPr>
      <p:grpSpPr>
        <a:xfrm>
          <a:off x="0" y="0"/>
          <a:ext cx="0" cy="0"/>
          <a:chOff x="0" y="0"/>
          <a:chExt cx="0" cy="0"/>
        </a:xfrm>
      </p:grpSpPr>
      <p:sp>
        <p:nvSpPr>
          <p:cNvPr id="2148" name="Google Shape;2148;g252865e5076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9" name="Google Shape;2149;g252865e5076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5"/>
        <p:cNvGrpSpPr/>
        <p:nvPr/>
      </p:nvGrpSpPr>
      <p:grpSpPr>
        <a:xfrm>
          <a:off x="0" y="0"/>
          <a:ext cx="0" cy="0"/>
          <a:chOff x="0" y="0"/>
          <a:chExt cx="0" cy="0"/>
        </a:xfrm>
      </p:grpSpPr>
      <p:grpSp>
        <p:nvGrpSpPr>
          <p:cNvPr id="1686" name="Google Shape;1686;p33"/>
          <p:cNvGrpSpPr/>
          <p:nvPr/>
        </p:nvGrpSpPr>
        <p:grpSpPr>
          <a:xfrm>
            <a:off x="303210" y="959719"/>
            <a:ext cx="5343540" cy="4183680"/>
            <a:chOff x="469775" y="238125"/>
            <a:chExt cx="6679425" cy="5229600"/>
          </a:xfrm>
        </p:grpSpPr>
        <p:sp>
          <p:nvSpPr>
            <p:cNvPr id="1687" name="Google Shape;1687;p33"/>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3"/>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3"/>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3"/>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3"/>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3"/>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3"/>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3"/>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3"/>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3"/>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3"/>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3"/>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3"/>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3"/>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3"/>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3"/>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3"/>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3"/>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3"/>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3"/>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3"/>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3"/>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3"/>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3"/>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3"/>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3"/>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3"/>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3"/>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3"/>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3"/>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3"/>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3"/>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3"/>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3"/>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3"/>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3"/>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3"/>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3"/>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3"/>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3"/>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3"/>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3"/>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3"/>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3"/>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3"/>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3"/>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3"/>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3"/>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3"/>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3"/>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3"/>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3"/>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3"/>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3"/>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3"/>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3"/>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3"/>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3"/>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3"/>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3"/>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3"/>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3"/>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3"/>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3"/>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3"/>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3"/>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3"/>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3"/>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3"/>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3"/>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3"/>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3"/>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3"/>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3"/>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3"/>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3"/>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3"/>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3"/>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3"/>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3"/>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3"/>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3"/>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3"/>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3"/>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3"/>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3"/>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3"/>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3"/>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3"/>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3"/>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3"/>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3"/>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3"/>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3"/>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3"/>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3"/>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3"/>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3"/>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3"/>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3"/>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3"/>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3"/>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3"/>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3"/>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3"/>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3"/>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3"/>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3"/>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3"/>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3"/>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3"/>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3"/>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3"/>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3"/>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3"/>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3"/>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3"/>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3"/>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3"/>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3"/>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3"/>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3"/>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3"/>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3"/>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3"/>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3"/>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3"/>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3"/>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3"/>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3"/>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3"/>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3"/>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3"/>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3"/>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3"/>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3"/>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3"/>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3"/>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3"/>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3"/>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3"/>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3"/>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3"/>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3"/>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3"/>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3"/>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3"/>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3"/>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3"/>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3"/>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3"/>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3"/>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3"/>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3"/>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3"/>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3"/>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3"/>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3"/>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3"/>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3"/>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3"/>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3"/>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3"/>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3"/>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3"/>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3"/>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3"/>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3"/>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3"/>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3"/>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3"/>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3"/>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3"/>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0" name="Google Shape;1880;p33"/>
          <p:cNvSpPr txBox="1">
            <a:spLocks noGrp="1"/>
          </p:cNvSpPr>
          <p:nvPr>
            <p:ph type="ctrTitle"/>
          </p:nvPr>
        </p:nvSpPr>
        <p:spPr>
          <a:xfrm>
            <a:off x="5081030" y="2002525"/>
            <a:ext cx="3962719" cy="1792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dirty="0"/>
              <a:t>Luyện tập </a:t>
            </a:r>
            <a:br>
              <a:rPr lang="en" sz="5000" dirty="0"/>
            </a:br>
            <a:r>
              <a:rPr lang="en" sz="5000" dirty="0"/>
              <a:t>buổi 3</a:t>
            </a:r>
            <a:endParaRPr sz="5000" dirty="0">
              <a:solidFill>
                <a:schemeClr val="dk2"/>
              </a:solidFill>
            </a:endParaRPr>
          </a:p>
        </p:txBody>
      </p:sp>
      <p:sp>
        <p:nvSpPr>
          <p:cNvPr id="1881" name="Google Shape;1881;p33"/>
          <p:cNvSpPr txBox="1">
            <a:spLocks noGrp="1"/>
          </p:cNvSpPr>
          <p:nvPr>
            <p:ph type="subTitle" idx="1"/>
          </p:nvPr>
        </p:nvSpPr>
        <p:spPr>
          <a:xfrm>
            <a:off x="4573906" y="3732658"/>
            <a:ext cx="3264300" cy="896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 sz="3000"/>
              <a:t>Nhóm 8</a:t>
            </a:r>
            <a:endParaRPr sz="3000">
              <a:solidFill>
                <a:schemeClr val="accent1"/>
              </a:solidFill>
            </a:endParaRPr>
          </a:p>
          <a:p>
            <a:pPr marL="0" lvl="0" indent="0" algn="r" rtl="0">
              <a:spcBef>
                <a:spcPts val="0"/>
              </a:spcBef>
              <a:spcAft>
                <a:spcPts val="0"/>
              </a:spcAft>
              <a:buClr>
                <a:schemeClr val="dk1"/>
              </a:buClr>
              <a:buSzPts val="1100"/>
              <a:buFont typeface="Arial"/>
              <a:buNone/>
            </a:pPr>
            <a:endParaRPr sz="2300">
              <a:solidFill>
                <a:schemeClr val="accent1"/>
              </a:solidFill>
            </a:endParaRPr>
          </a:p>
          <a:p>
            <a:pPr marL="0" lvl="0" indent="0" algn="r" rtl="0">
              <a:spcBef>
                <a:spcPts val="0"/>
              </a:spcBef>
              <a:spcAft>
                <a:spcPts val="0"/>
              </a:spcAft>
              <a:buNone/>
            </a:pPr>
            <a:endParaRPr sz="23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6"/>
        <p:cNvGrpSpPr/>
        <p:nvPr/>
      </p:nvGrpSpPr>
      <p:grpSpPr>
        <a:xfrm>
          <a:off x="0" y="0"/>
          <a:ext cx="0" cy="0"/>
          <a:chOff x="0" y="0"/>
          <a:chExt cx="0" cy="0"/>
        </a:xfrm>
      </p:grpSpPr>
      <p:sp>
        <p:nvSpPr>
          <p:cNvPr id="2157" name="Google Shape;2157;p41"/>
          <p:cNvSpPr txBox="1">
            <a:spLocks noGrp="1"/>
          </p:cNvSpPr>
          <p:nvPr>
            <p:ph type="title"/>
          </p:nvPr>
        </p:nvSpPr>
        <p:spPr>
          <a:xfrm>
            <a:off x="2167128" y="77724"/>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Bài tập 1:</a:t>
            </a:r>
            <a:endParaRPr/>
          </a:p>
        </p:txBody>
      </p:sp>
      <p:sp>
        <p:nvSpPr>
          <p:cNvPr id="2158" name="Google Shape;2158;p41"/>
          <p:cNvSpPr txBox="1">
            <a:spLocks noGrp="1"/>
          </p:cNvSpPr>
          <p:nvPr>
            <p:ph type="subTitle" idx="1"/>
          </p:nvPr>
        </p:nvSpPr>
        <p:spPr>
          <a:xfrm>
            <a:off x="1395925" y="894700"/>
            <a:ext cx="6382500" cy="11340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000"/>
              <a:t>Môn học X có n cột điểm. Hệ số (tỷ trọng) của mỗi cột điểm đã được PĐT quy định trước. Tuy nhiên, sinh viên (SV) lớp X đã thỏa thuận với giảng viên (GV) chỉ làm một đồ án duy nhất lấy điểm cho cả môn. Sau khi chấm điểm đồ án xong bây giờ GV phải nhập đủ n cột điểm cho PĐT nhưng vẫn phải đảm bảo điểm trung bình môn (ĐTB) theo cách tính của PĐT sẽ vẫn bằng với điểm đồ án của SV. </a:t>
            </a:r>
            <a:endParaRPr sz="2000"/>
          </a:p>
          <a:p>
            <a:pPr marL="0" lvl="0" indent="0" algn="just" rtl="0">
              <a:lnSpc>
                <a:spcPct val="115000"/>
              </a:lnSpc>
              <a:spcBef>
                <a:spcPts val="0"/>
              </a:spcBef>
              <a:spcAft>
                <a:spcPts val="0"/>
              </a:spcAft>
              <a:buNone/>
            </a:pPr>
            <a:r>
              <a:rPr lang="en" sz="2000"/>
              <a:t>Hãy phát sinh </a:t>
            </a:r>
            <a:r>
              <a:rPr lang="en" sz="2000" b="1"/>
              <a:t>tất cả cách ghi điểm mà GV </a:t>
            </a:r>
            <a:r>
              <a:rPr lang="en" sz="2000"/>
              <a:t>có thể ghi cho SV. Biết rằng điểm mỗi cột sẽ được làm tròn đến 0.25 và 0 điểm mỗi cột 10, ĐTB được làm tròn đến 0.1.</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62"/>
        <p:cNvGrpSpPr/>
        <p:nvPr/>
      </p:nvGrpSpPr>
      <p:grpSpPr>
        <a:xfrm>
          <a:off x="0" y="0"/>
          <a:ext cx="0" cy="0"/>
          <a:chOff x="0" y="0"/>
          <a:chExt cx="0" cy="0"/>
        </a:xfrm>
      </p:grpSpPr>
      <p:sp>
        <p:nvSpPr>
          <p:cNvPr id="2163" name="Google Shape;2163;p42"/>
          <p:cNvSpPr txBox="1">
            <a:spLocks noGrp="1"/>
          </p:cNvSpPr>
          <p:nvPr>
            <p:ph type="title"/>
          </p:nvPr>
        </p:nvSpPr>
        <p:spPr>
          <a:xfrm>
            <a:off x="1993250" y="1620750"/>
            <a:ext cx="54642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Input và output?</a:t>
            </a:r>
            <a:endParaRPr sz="6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7"/>
        <p:cNvGrpSpPr/>
        <p:nvPr/>
      </p:nvGrpSpPr>
      <p:grpSpPr>
        <a:xfrm>
          <a:off x="0" y="0"/>
          <a:ext cx="0" cy="0"/>
          <a:chOff x="0" y="0"/>
          <a:chExt cx="0" cy="0"/>
        </a:xfrm>
      </p:grpSpPr>
      <p:sp>
        <p:nvSpPr>
          <p:cNvPr id="2168" name="Google Shape;2168;p43"/>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Vấn đề</a:t>
            </a:r>
            <a:endParaRPr/>
          </a:p>
        </p:txBody>
      </p:sp>
      <p:sp>
        <p:nvSpPr>
          <p:cNvPr id="2169" name="Google Shape;2169;p43"/>
          <p:cNvSpPr txBox="1">
            <a:spLocks noGrp="1"/>
          </p:cNvSpPr>
          <p:nvPr>
            <p:ph type="subTitle" idx="1"/>
          </p:nvPr>
        </p:nvSpPr>
        <p:spPr>
          <a:xfrm>
            <a:off x="4956051" y="2532900"/>
            <a:ext cx="3054600" cy="13626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a:t>Tất cả các cách ghi điểm có thể của GV. Mỗi cách ghi là một bộ điểm gồm n điểm số tương ứng với n cột điểm.</a:t>
            </a:r>
            <a:endParaRPr/>
          </a:p>
        </p:txBody>
      </p:sp>
      <p:sp>
        <p:nvSpPr>
          <p:cNvPr id="2170" name="Google Shape;2170;p43"/>
          <p:cNvSpPr txBox="1">
            <a:spLocks noGrp="1"/>
          </p:cNvSpPr>
          <p:nvPr>
            <p:ph type="subTitle" idx="2"/>
          </p:nvPr>
        </p:nvSpPr>
        <p:spPr>
          <a:xfrm>
            <a:off x="975600" y="2084825"/>
            <a:ext cx="3192000" cy="1362600"/>
          </a:xfrm>
          <a:prstGeom prst="rect">
            <a:avLst/>
          </a:prstGeom>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 sz="1800" dirty="0"/>
              <a:t>Một số nguyên n tương ứng với số cột điểm môn học.</a:t>
            </a:r>
            <a:endParaRPr sz="1800" dirty="0"/>
          </a:p>
          <a:p>
            <a:pPr marL="457200" lvl="0" indent="-342900" algn="just" rtl="0">
              <a:lnSpc>
                <a:spcPct val="115000"/>
              </a:lnSpc>
              <a:spcBef>
                <a:spcPts val="0"/>
              </a:spcBef>
              <a:spcAft>
                <a:spcPts val="0"/>
              </a:spcAft>
              <a:buSzPts val="1800"/>
              <a:buChar char="+"/>
            </a:pPr>
            <a:r>
              <a:rPr lang="en" sz="1800" dirty="0"/>
              <a:t>Tỷ trọng tương ứng với mỗi cột điểm.</a:t>
            </a:r>
            <a:endParaRPr sz="1800" dirty="0"/>
          </a:p>
          <a:p>
            <a:pPr marL="457200" lvl="0" indent="-342900" algn="just" rtl="0">
              <a:lnSpc>
                <a:spcPct val="115000"/>
              </a:lnSpc>
              <a:spcBef>
                <a:spcPts val="0"/>
              </a:spcBef>
              <a:spcAft>
                <a:spcPts val="0"/>
              </a:spcAft>
              <a:buSzPts val="1800"/>
              <a:buChar char="+"/>
            </a:pPr>
            <a:r>
              <a:rPr lang="en" sz="1800" dirty="0"/>
              <a:t>Điểm trung bình (điểm đồ án) (0&lt;ĐTB&lt;10).</a:t>
            </a:r>
            <a:endParaRPr sz="1800" dirty="0"/>
          </a:p>
        </p:txBody>
      </p:sp>
      <p:sp>
        <p:nvSpPr>
          <p:cNvPr id="2171" name="Google Shape;2171;p43"/>
          <p:cNvSpPr txBox="1">
            <a:spLocks noGrp="1"/>
          </p:cNvSpPr>
          <p:nvPr>
            <p:ph type="title" idx="5"/>
          </p:nvPr>
        </p:nvSpPr>
        <p:spPr>
          <a:xfrm>
            <a:off x="1963200" y="1627625"/>
            <a:ext cx="12168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Input</a:t>
            </a:r>
            <a:endParaRPr/>
          </a:p>
        </p:txBody>
      </p:sp>
      <p:sp>
        <p:nvSpPr>
          <p:cNvPr id="2172" name="Google Shape;2172;p43"/>
          <p:cNvSpPr txBox="1">
            <a:spLocks noGrp="1"/>
          </p:cNvSpPr>
          <p:nvPr>
            <p:ph type="title" idx="6"/>
          </p:nvPr>
        </p:nvSpPr>
        <p:spPr>
          <a:xfrm>
            <a:off x="5808650" y="1627625"/>
            <a:ext cx="13494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Output</a:t>
            </a:r>
            <a:endParaRPr/>
          </a:p>
        </p:txBody>
      </p:sp>
      <p:cxnSp>
        <p:nvCxnSpPr>
          <p:cNvPr id="2173" name="Google Shape;2173;p43"/>
          <p:cNvCxnSpPr/>
          <p:nvPr/>
        </p:nvCxnSpPr>
        <p:spPr>
          <a:xfrm>
            <a:off x="4559475" y="1807425"/>
            <a:ext cx="0" cy="2632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7"/>
        <p:cNvGrpSpPr/>
        <p:nvPr/>
      </p:nvGrpSpPr>
      <p:grpSpPr>
        <a:xfrm>
          <a:off x="0" y="0"/>
          <a:ext cx="0" cy="0"/>
          <a:chOff x="0" y="0"/>
          <a:chExt cx="0" cy="0"/>
        </a:xfrm>
      </p:grpSpPr>
      <p:sp>
        <p:nvSpPr>
          <p:cNvPr id="2178" name="Google Shape;2178;p44"/>
          <p:cNvSpPr txBox="1">
            <a:spLocks noGrp="1"/>
          </p:cNvSpPr>
          <p:nvPr>
            <p:ph type="subTitle" idx="1"/>
          </p:nvPr>
        </p:nvSpPr>
        <p:spPr>
          <a:xfrm>
            <a:off x="2574225" y="2772125"/>
            <a:ext cx="4004700" cy="65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b="1"/>
              <a:t>Vận dụng “Decomposition”</a:t>
            </a:r>
            <a:endParaRPr sz="2600" b="1"/>
          </a:p>
        </p:txBody>
      </p:sp>
      <p:sp>
        <p:nvSpPr>
          <p:cNvPr id="2179" name="Google Shape;2179;p44"/>
          <p:cNvSpPr txBox="1">
            <a:spLocks noGrp="1"/>
          </p:cNvSpPr>
          <p:nvPr>
            <p:ph type="title"/>
          </p:nvPr>
        </p:nvSpPr>
        <p:spPr>
          <a:xfrm>
            <a:off x="2624328" y="2057400"/>
            <a:ext cx="3904500" cy="78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t>Brainstorm</a:t>
            </a:r>
            <a:endParaRPr sz="6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3"/>
        <p:cNvGrpSpPr/>
        <p:nvPr/>
      </p:nvGrpSpPr>
      <p:grpSpPr>
        <a:xfrm>
          <a:off x="0" y="0"/>
          <a:ext cx="0" cy="0"/>
          <a:chOff x="0" y="0"/>
          <a:chExt cx="0" cy="0"/>
        </a:xfrm>
      </p:grpSpPr>
      <p:sp>
        <p:nvSpPr>
          <p:cNvPr id="2184" name="Google Shape;2184;p45"/>
          <p:cNvSpPr txBox="1">
            <a:spLocks noGrp="1"/>
          </p:cNvSpPr>
          <p:nvPr>
            <p:ph type="title"/>
          </p:nvPr>
        </p:nvSpPr>
        <p:spPr>
          <a:xfrm>
            <a:off x="861450" y="504800"/>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DECOMPOSITION</a:t>
            </a:r>
            <a:endParaRPr/>
          </a:p>
        </p:txBody>
      </p:sp>
      <p:sp>
        <p:nvSpPr>
          <p:cNvPr id="2185" name="Google Shape;2185;p45"/>
          <p:cNvSpPr/>
          <p:nvPr/>
        </p:nvSpPr>
        <p:spPr>
          <a:xfrm>
            <a:off x="3709050" y="1410250"/>
            <a:ext cx="2001300" cy="679500"/>
          </a:xfrm>
          <a:prstGeom prst="roundRect">
            <a:avLst>
              <a:gd name="adj" fmla="val 16667"/>
            </a:avLst>
          </a:prstGeom>
          <a:solidFill>
            <a:srgbClr val="ECEFF1"/>
          </a:solidFill>
          <a:ln w="9525" cap="flat" cmpd="sng">
            <a:solidFill>
              <a:srgbClr val="607D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Cách ghi điểm</a:t>
            </a:r>
            <a:endParaRPr dirty="0"/>
          </a:p>
        </p:txBody>
      </p:sp>
      <p:sp>
        <p:nvSpPr>
          <p:cNvPr id="2186" name="Google Shape;2186;p45"/>
          <p:cNvSpPr/>
          <p:nvPr/>
        </p:nvSpPr>
        <p:spPr>
          <a:xfrm>
            <a:off x="697775" y="2667200"/>
            <a:ext cx="2001300" cy="679500"/>
          </a:xfrm>
          <a:prstGeom prst="roundRect">
            <a:avLst>
              <a:gd name="adj" fmla="val 16667"/>
            </a:avLst>
          </a:prstGeom>
          <a:solidFill>
            <a:srgbClr val="ECEFF1"/>
          </a:solidFill>
          <a:ln w="9525" cap="flat" cmpd="sng">
            <a:solidFill>
              <a:srgbClr val="607D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Xác định điểm báo cáo</a:t>
            </a:r>
            <a:endParaRPr/>
          </a:p>
        </p:txBody>
      </p:sp>
      <p:sp>
        <p:nvSpPr>
          <p:cNvPr id="2187" name="Google Shape;2187;p45"/>
          <p:cNvSpPr/>
          <p:nvPr/>
        </p:nvSpPr>
        <p:spPr>
          <a:xfrm>
            <a:off x="3709050" y="2667200"/>
            <a:ext cx="2001300" cy="679500"/>
          </a:xfrm>
          <a:prstGeom prst="roundRect">
            <a:avLst>
              <a:gd name="adj" fmla="val 16667"/>
            </a:avLst>
          </a:prstGeom>
          <a:solidFill>
            <a:srgbClr val="ECEFF1"/>
          </a:solidFill>
          <a:ln w="9525" cap="flat" cmpd="sng">
            <a:solidFill>
              <a:srgbClr val="607D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Xác định cột điểm</a:t>
            </a:r>
            <a:endParaRPr/>
          </a:p>
        </p:txBody>
      </p:sp>
      <p:sp>
        <p:nvSpPr>
          <p:cNvPr id="2188" name="Google Shape;2188;p45"/>
          <p:cNvSpPr/>
          <p:nvPr/>
        </p:nvSpPr>
        <p:spPr>
          <a:xfrm>
            <a:off x="6444925" y="2667200"/>
            <a:ext cx="2001300" cy="679500"/>
          </a:xfrm>
          <a:prstGeom prst="roundRect">
            <a:avLst>
              <a:gd name="adj" fmla="val 16667"/>
            </a:avLst>
          </a:prstGeom>
          <a:solidFill>
            <a:srgbClr val="ECEFF1"/>
          </a:solidFill>
          <a:ln w="9525" cap="flat" cmpd="sng">
            <a:solidFill>
              <a:srgbClr val="607D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Xác định cách tính</a:t>
            </a:r>
            <a:endParaRPr/>
          </a:p>
        </p:txBody>
      </p:sp>
      <p:sp>
        <p:nvSpPr>
          <p:cNvPr id="2189" name="Google Shape;2189;p45"/>
          <p:cNvSpPr/>
          <p:nvPr/>
        </p:nvSpPr>
        <p:spPr>
          <a:xfrm>
            <a:off x="1505800" y="3834075"/>
            <a:ext cx="2001300" cy="679500"/>
          </a:xfrm>
          <a:prstGeom prst="roundRect">
            <a:avLst>
              <a:gd name="adj" fmla="val 16667"/>
            </a:avLst>
          </a:prstGeom>
          <a:solidFill>
            <a:srgbClr val="ECEFF1"/>
          </a:solidFill>
          <a:ln w="9525" cap="flat" cmpd="sng">
            <a:solidFill>
              <a:srgbClr val="607D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Số lượng cột</a:t>
            </a:r>
            <a:endParaRPr/>
          </a:p>
        </p:txBody>
      </p:sp>
      <p:sp>
        <p:nvSpPr>
          <p:cNvPr id="2190" name="Google Shape;2190;p45"/>
          <p:cNvSpPr/>
          <p:nvPr/>
        </p:nvSpPr>
        <p:spPr>
          <a:xfrm>
            <a:off x="3839750" y="3834075"/>
            <a:ext cx="2001300" cy="679500"/>
          </a:xfrm>
          <a:prstGeom prst="roundRect">
            <a:avLst>
              <a:gd name="adj" fmla="val 16667"/>
            </a:avLst>
          </a:prstGeom>
          <a:solidFill>
            <a:srgbClr val="ECEFF1"/>
          </a:solidFill>
          <a:ln w="9525" cap="flat" cmpd="sng">
            <a:solidFill>
              <a:srgbClr val="607D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Hệ số tương ứng</a:t>
            </a:r>
            <a:endParaRPr/>
          </a:p>
        </p:txBody>
      </p:sp>
      <p:cxnSp>
        <p:nvCxnSpPr>
          <p:cNvPr id="2191" name="Google Shape;2191;p45"/>
          <p:cNvCxnSpPr>
            <a:stCxn id="2186" idx="0"/>
            <a:endCxn id="2185" idx="2"/>
          </p:cNvCxnSpPr>
          <p:nvPr/>
        </p:nvCxnSpPr>
        <p:spPr>
          <a:xfrm rot="10800000" flipH="1">
            <a:off x="1698425" y="2089700"/>
            <a:ext cx="3011400" cy="577500"/>
          </a:xfrm>
          <a:prstGeom prst="straightConnector1">
            <a:avLst/>
          </a:prstGeom>
          <a:noFill/>
          <a:ln w="9525" cap="flat" cmpd="sng">
            <a:solidFill>
              <a:srgbClr val="607D8B"/>
            </a:solidFill>
            <a:prstDash val="solid"/>
            <a:round/>
            <a:headEnd type="none" w="med" len="med"/>
            <a:tailEnd type="none" w="med" len="med"/>
          </a:ln>
        </p:spPr>
      </p:cxnSp>
      <p:cxnSp>
        <p:nvCxnSpPr>
          <p:cNvPr id="2192" name="Google Shape;2192;p45"/>
          <p:cNvCxnSpPr>
            <a:stCxn id="2185" idx="2"/>
            <a:endCxn id="2187" idx="0"/>
          </p:cNvCxnSpPr>
          <p:nvPr/>
        </p:nvCxnSpPr>
        <p:spPr>
          <a:xfrm>
            <a:off x="4709700" y="2089750"/>
            <a:ext cx="0" cy="577500"/>
          </a:xfrm>
          <a:prstGeom prst="straightConnector1">
            <a:avLst/>
          </a:prstGeom>
          <a:noFill/>
          <a:ln w="9525" cap="flat" cmpd="sng">
            <a:solidFill>
              <a:srgbClr val="607D8B"/>
            </a:solidFill>
            <a:prstDash val="solid"/>
            <a:round/>
            <a:headEnd type="none" w="med" len="med"/>
            <a:tailEnd type="none" w="med" len="med"/>
          </a:ln>
        </p:spPr>
      </p:cxnSp>
      <p:cxnSp>
        <p:nvCxnSpPr>
          <p:cNvPr id="2193" name="Google Shape;2193;p45"/>
          <p:cNvCxnSpPr>
            <a:stCxn id="2185" idx="2"/>
            <a:endCxn id="2188" idx="0"/>
          </p:cNvCxnSpPr>
          <p:nvPr/>
        </p:nvCxnSpPr>
        <p:spPr>
          <a:xfrm>
            <a:off x="4709700" y="2089750"/>
            <a:ext cx="2736000" cy="577500"/>
          </a:xfrm>
          <a:prstGeom prst="straightConnector1">
            <a:avLst/>
          </a:prstGeom>
          <a:noFill/>
          <a:ln w="9525" cap="flat" cmpd="sng">
            <a:solidFill>
              <a:srgbClr val="607D8B"/>
            </a:solidFill>
            <a:prstDash val="solid"/>
            <a:round/>
            <a:headEnd type="none" w="med" len="med"/>
            <a:tailEnd type="none" w="med" len="med"/>
          </a:ln>
        </p:spPr>
      </p:cxnSp>
      <p:cxnSp>
        <p:nvCxnSpPr>
          <p:cNvPr id="2194" name="Google Shape;2194;p45"/>
          <p:cNvCxnSpPr>
            <a:stCxn id="2187" idx="2"/>
            <a:endCxn id="2189" idx="0"/>
          </p:cNvCxnSpPr>
          <p:nvPr/>
        </p:nvCxnSpPr>
        <p:spPr>
          <a:xfrm flipH="1">
            <a:off x="2506500" y="3346700"/>
            <a:ext cx="2203200" cy="487500"/>
          </a:xfrm>
          <a:prstGeom prst="straightConnector1">
            <a:avLst/>
          </a:prstGeom>
          <a:noFill/>
          <a:ln w="9525" cap="flat" cmpd="sng">
            <a:solidFill>
              <a:srgbClr val="607D8B"/>
            </a:solidFill>
            <a:prstDash val="solid"/>
            <a:round/>
            <a:headEnd type="none" w="med" len="med"/>
            <a:tailEnd type="none" w="med" len="med"/>
          </a:ln>
        </p:spPr>
      </p:cxnSp>
      <p:cxnSp>
        <p:nvCxnSpPr>
          <p:cNvPr id="2195" name="Google Shape;2195;p45"/>
          <p:cNvCxnSpPr>
            <a:stCxn id="2187" idx="2"/>
            <a:endCxn id="2190" idx="0"/>
          </p:cNvCxnSpPr>
          <p:nvPr/>
        </p:nvCxnSpPr>
        <p:spPr>
          <a:xfrm>
            <a:off x="4709700" y="3346700"/>
            <a:ext cx="130800" cy="487500"/>
          </a:xfrm>
          <a:prstGeom prst="straightConnector1">
            <a:avLst/>
          </a:prstGeom>
          <a:noFill/>
          <a:ln w="9525" cap="flat" cmpd="sng">
            <a:solidFill>
              <a:srgbClr val="607D8B"/>
            </a:solidFill>
            <a:prstDash val="solid"/>
            <a:round/>
            <a:headEnd type="none" w="med" len="med"/>
            <a:tailEnd type="none" w="med" len="med"/>
          </a:ln>
        </p:spPr>
      </p:cxnSp>
      <p:sp>
        <p:nvSpPr>
          <p:cNvPr id="2196" name="Google Shape;2196;p45"/>
          <p:cNvSpPr/>
          <p:nvPr/>
        </p:nvSpPr>
        <p:spPr>
          <a:xfrm>
            <a:off x="6487800" y="3834075"/>
            <a:ext cx="2001300" cy="679500"/>
          </a:xfrm>
          <a:prstGeom prst="roundRect">
            <a:avLst>
              <a:gd name="adj" fmla="val 16667"/>
            </a:avLst>
          </a:prstGeom>
          <a:solidFill>
            <a:srgbClr val="ECEFF1"/>
          </a:solidFill>
          <a:ln w="9525" cap="flat" cmpd="sng">
            <a:solidFill>
              <a:srgbClr val="607D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Lần lượt thử các giá trị</a:t>
            </a:r>
            <a:endParaRPr/>
          </a:p>
        </p:txBody>
      </p:sp>
      <p:cxnSp>
        <p:nvCxnSpPr>
          <p:cNvPr id="2197" name="Google Shape;2197;p45"/>
          <p:cNvCxnSpPr>
            <a:endCxn id="2196" idx="0"/>
          </p:cNvCxnSpPr>
          <p:nvPr/>
        </p:nvCxnSpPr>
        <p:spPr>
          <a:xfrm>
            <a:off x="7423050" y="3346575"/>
            <a:ext cx="65400" cy="487500"/>
          </a:xfrm>
          <a:prstGeom prst="straightConnector1">
            <a:avLst/>
          </a:prstGeom>
          <a:noFill/>
          <a:ln w="9525" cap="flat" cmpd="sng">
            <a:solidFill>
              <a:srgbClr val="607D8B"/>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01"/>
        <p:cNvGrpSpPr/>
        <p:nvPr/>
      </p:nvGrpSpPr>
      <p:grpSpPr>
        <a:xfrm>
          <a:off x="0" y="0"/>
          <a:ext cx="0" cy="0"/>
          <a:chOff x="0" y="0"/>
          <a:chExt cx="0" cy="0"/>
        </a:xfrm>
      </p:grpSpPr>
      <p:sp>
        <p:nvSpPr>
          <p:cNvPr id="2202" name="Google Shape;2202;p46"/>
          <p:cNvSpPr txBox="1">
            <a:spLocks noGrp="1"/>
          </p:cNvSpPr>
          <p:nvPr>
            <p:ph type="title"/>
          </p:nvPr>
        </p:nvSpPr>
        <p:spPr>
          <a:xfrm>
            <a:off x="674850" y="2150705"/>
            <a:ext cx="3597000" cy="84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Bài tập 2</a:t>
            </a:r>
            <a:endParaRPr/>
          </a:p>
        </p:txBody>
      </p:sp>
      <p:sp>
        <p:nvSpPr>
          <p:cNvPr id="2203" name="Google Shape;2203;p46"/>
          <p:cNvSpPr txBox="1">
            <a:spLocks noGrp="1"/>
          </p:cNvSpPr>
          <p:nvPr>
            <p:ph type="body" idx="1"/>
          </p:nvPr>
        </p:nvSpPr>
        <p:spPr>
          <a:xfrm>
            <a:off x="4105950" y="832350"/>
            <a:ext cx="4767300" cy="3478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3000" dirty="0">
                <a:solidFill>
                  <a:schemeClr val="dk1"/>
                </a:solidFill>
              </a:rPr>
              <a:t>Lớp học CS112.N21.KHCL có N bạn sinh viên, thầy Sơn yêu cầu làm việc nhóm, mỗi nhóm nhiều nhất là 2 người. Mỗi bạn chỉ thuộc 1 nhóm.</a:t>
            </a:r>
            <a:endParaRPr sz="3000" dirty="0">
              <a:solidFill>
                <a:schemeClr val="dk1"/>
              </a:solidFill>
            </a:endParaRPr>
          </a:p>
          <a:p>
            <a:pPr marL="0" lvl="0" indent="0" algn="just" rtl="0">
              <a:lnSpc>
                <a:spcPct val="115000"/>
              </a:lnSpc>
              <a:spcBef>
                <a:spcPts val="0"/>
              </a:spcBef>
              <a:spcAft>
                <a:spcPts val="0"/>
              </a:spcAft>
              <a:buNone/>
            </a:pPr>
            <a:r>
              <a:rPr lang="en" sz="3000" dirty="0">
                <a:solidFill>
                  <a:schemeClr val="dk1"/>
                </a:solidFill>
              </a:rPr>
              <a:t>Hãy tìm ra </a:t>
            </a:r>
            <a:r>
              <a:rPr lang="en" sz="3000" b="1" dirty="0">
                <a:solidFill>
                  <a:schemeClr val="dk1"/>
                </a:solidFill>
              </a:rPr>
              <a:t>số trường hợp</a:t>
            </a:r>
            <a:r>
              <a:rPr lang="en" sz="3000" dirty="0">
                <a:solidFill>
                  <a:schemeClr val="dk1"/>
                </a:solidFill>
              </a:rPr>
              <a:t> thỏa mãn bài toán?</a:t>
            </a:r>
            <a:endParaRPr sz="3000" dirty="0">
              <a:solidFill>
                <a:schemeClr val="dk1"/>
              </a:solidFill>
            </a:endParaRPr>
          </a:p>
          <a:p>
            <a:pPr marL="0" lvl="0" indent="0" algn="just" rtl="0">
              <a:spcBef>
                <a:spcPts val="0"/>
              </a:spcBef>
              <a:spcAft>
                <a:spcPts val="0"/>
              </a:spcAft>
              <a:buNone/>
            </a:pPr>
            <a:endParaRPr sz="1800" dirty="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7"/>
        <p:cNvGrpSpPr/>
        <p:nvPr/>
      </p:nvGrpSpPr>
      <p:grpSpPr>
        <a:xfrm>
          <a:off x="0" y="0"/>
          <a:ext cx="0" cy="0"/>
          <a:chOff x="0" y="0"/>
          <a:chExt cx="0" cy="0"/>
        </a:xfrm>
      </p:grpSpPr>
      <p:sp>
        <p:nvSpPr>
          <p:cNvPr id="2208" name="Google Shape;2208;p47"/>
          <p:cNvSpPr txBox="1">
            <a:spLocks noGrp="1"/>
          </p:cNvSpPr>
          <p:nvPr>
            <p:ph type="title"/>
          </p:nvPr>
        </p:nvSpPr>
        <p:spPr>
          <a:xfrm>
            <a:off x="1993250" y="1620750"/>
            <a:ext cx="54642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Input và output?</a:t>
            </a:r>
            <a:endParaRPr sz="6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12"/>
        <p:cNvGrpSpPr/>
        <p:nvPr/>
      </p:nvGrpSpPr>
      <p:grpSpPr>
        <a:xfrm>
          <a:off x="0" y="0"/>
          <a:ext cx="0" cy="0"/>
          <a:chOff x="0" y="0"/>
          <a:chExt cx="0" cy="0"/>
        </a:xfrm>
      </p:grpSpPr>
      <p:sp>
        <p:nvSpPr>
          <p:cNvPr id="2213" name="Google Shape;2213;p48"/>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Vấn đề</a:t>
            </a:r>
            <a:endParaRPr/>
          </a:p>
        </p:txBody>
      </p:sp>
      <p:sp>
        <p:nvSpPr>
          <p:cNvPr id="2214" name="Google Shape;2214;p48"/>
          <p:cNvSpPr txBox="1">
            <a:spLocks noGrp="1"/>
          </p:cNvSpPr>
          <p:nvPr>
            <p:ph type="subTitle" idx="1"/>
          </p:nvPr>
        </p:nvSpPr>
        <p:spPr>
          <a:xfrm>
            <a:off x="5103751" y="2757800"/>
            <a:ext cx="3054600" cy="13626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2200">
                <a:solidFill>
                  <a:srgbClr val="000000"/>
                </a:solidFill>
                <a:latin typeface="Times New Roman"/>
                <a:ea typeface="Times New Roman"/>
                <a:cs typeface="Times New Roman"/>
                <a:sym typeface="Times New Roman"/>
              </a:rPr>
              <a:t>Số trường hợp thỏa mãn.</a:t>
            </a:r>
            <a:endParaRPr/>
          </a:p>
        </p:txBody>
      </p:sp>
      <p:sp>
        <p:nvSpPr>
          <p:cNvPr id="2215" name="Google Shape;2215;p48"/>
          <p:cNvSpPr txBox="1">
            <a:spLocks noGrp="1"/>
          </p:cNvSpPr>
          <p:nvPr>
            <p:ph type="subTitle" idx="2"/>
          </p:nvPr>
        </p:nvSpPr>
        <p:spPr>
          <a:xfrm>
            <a:off x="975600" y="2542025"/>
            <a:ext cx="3192000" cy="1362600"/>
          </a:xfrm>
          <a:prstGeom prst="rect">
            <a:avLst/>
          </a:prstGeom>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SzPts val="1800"/>
              <a:buChar char="+"/>
            </a:pPr>
            <a:r>
              <a:rPr lang="en" sz="2200" dirty="0">
                <a:latin typeface="Times New Roman"/>
                <a:ea typeface="Times New Roman"/>
                <a:cs typeface="Times New Roman"/>
                <a:sym typeface="Times New Roman"/>
              </a:rPr>
              <a:t>N là số lượng thành viên hiện đang có mặt trong lớp.</a:t>
            </a:r>
            <a:endParaRPr sz="1800" dirty="0"/>
          </a:p>
        </p:txBody>
      </p:sp>
      <p:sp>
        <p:nvSpPr>
          <p:cNvPr id="2216" name="Google Shape;2216;p48"/>
          <p:cNvSpPr txBox="1">
            <a:spLocks noGrp="1"/>
          </p:cNvSpPr>
          <p:nvPr>
            <p:ph type="title" idx="5"/>
          </p:nvPr>
        </p:nvSpPr>
        <p:spPr>
          <a:xfrm>
            <a:off x="1963200" y="2084825"/>
            <a:ext cx="12168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Input</a:t>
            </a:r>
            <a:endParaRPr/>
          </a:p>
        </p:txBody>
      </p:sp>
      <p:sp>
        <p:nvSpPr>
          <p:cNvPr id="2217" name="Google Shape;2217;p48"/>
          <p:cNvSpPr txBox="1">
            <a:spLocks noGrp="1"/>
          </p:cNvSpPr>
          <p:nvPr>
            <p:ph type="title" idx="6"/>
          </p:nvPr>
        </p:nvSpPr>
        <p:spPr>
          <a:xfrm>
            <a:off x="5808650" y="2084825"/>
            <a:ext cx="13494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Output</a:t>
            </a:r>
            <a:endParaRPr/>
          </a:p>
        </p:txBody>
      </p:sp>
      <p:cxnSp>
        <p:nvCxnSpPr>
          <p:cNvPr id="2218" name="Google Shape;2218;p48"/>
          <p:cNvCxnSpPr/>
          <p:nvPr/>
        </p:nvCxnSpPr>
        <p:spPr>
          <a:xfrm>
            <a:off x="4559475" y="1807425"/>
            <a:ext cx="0" cy="2632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2"/>
        <p:cNvGrpSpPr/>
        <p:nvPr/>
      </p:nvGrpSpPr>
      <p:grpSpPr>
        <a:xfrm>
          <a:off x="0" y="0"/>
          <a:ext cx="0" cy="0"/>
          <a:chOff x="0" y="0"/>
          <a:chExt cx="0" cy="0"/>
        </a:xfrm>
      </p:grpSpPr>
      <p:sp>
        <p:nvSpPr>
          <p:cNvPr id="2223" name="Google Shape;2223;p49"/>
          <p:cNvSpPr txBox="1">
            <a:spLocks noGrp="1"/>
          </p:cNvSpPr>
          <p:nvPr>
            <p:ph type="subTitle" idx="1"/>
          </p:nvPr>
        </p:nvSpPr>
        <p:spPr>
          <a:xfrm>
            <a:off x="2574225" y="2772125"/>
            <a:ext cx="4004700" cy="65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b="1"/>
              <a:t>Vận dụng “Decomposition”</a:t>
            </a:r>
            <a:endParaRPr sz="2600" b="1"/>
          </a:p>
        </p:txBody>
      </p:sp>
      <p:sp>
        <p:nvSpPr>
          <p:cNvPr id="2224" name="Google Shape;2224;p49"/>
          <p:cNvSpPr txBox="1">
            <a:spLocks noGrp="1"/>
          </p:cNvSpPr>
          <p:nvPr>
            <p:ph type="title"/>
          </p:nvPr>
        </p:nvSpPr>
        <p:spPr>
          <a:xfrm>
            <a:off x="2624328" y="2057400"/>
            <a:ext cx="3904500" cy="78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t>Brainstorm</a:t>
            </a:r>
            <a:endParaRPr sz="6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8"/>
        <p:cNvGrpSpPr/>
        <p:nvPr/>
      </p:nvGrpSpPr>
      <p:grpSpPr>
        <a:xfrm>
          <a:off x="0" y="0"/>
          <a:ext cx="0" cy="0"/>
          <a:chOff x="0" y="0"/>
          <a:chExt cx="0" cy="0"/>
        </a:xfrm>
      </p:grpSpPr>
      <p:sp>
        <p:nvSpPr>
          <p:cNvPr id="2229" name="Google Shape;2229;p50"/>
          <p:cNvSpPr txBox="1">
            <a:spLocks noGrp="1"/>
          </p:cNvSpPr>
          <p:nvPr>
            <p:ph type="title"/>
          </p:nvPr>
        </p:nvSpPr>
        <p:spPr>
          <a:xfrm>
            <a:off x="861450" y="504800"/>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DECOMPOSITION</a:t>
            </a:r>
            <a:endParaRPr/>
          </a:p>
        </p:txBody>
      </p:sp>
      <p:sp>
        <p:nvSpPr>
          <p:cNvPr id="2230" name="Google Shape;2230;p50"/>
          <p:cNvSpPr/>
          <p:nvPr/>
        </p:nvSpPr>
        <p:spPr>
          <a:xfrm>
            <a:off x="3709050" y="1410250"/>
            <a:ext cx="2001300" cy="679500"/>
          </a:xfrm>
          <a:prstGeom prst="roundRect">
            <a:avLst>
              <a:gd name="adj" fmla="val 16667"/>
            </a:avLst>
          </a:prstGeom>
          <a:solidFill>
            <a:srgbClr val="ECEFF1"/>
          </a:solidFill>
          <a:ln w="9525" cap="flat" cmpd="sng">
            <a:solidFill>
              <a:srgbClr val="607D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Số trường hợp</a:t>
            </a:r>
            <a:endParaRPr/>
          </a:p>
        </p:txBody>
      </p:sp>
      <p:sp>
        <p:nvSpPr>
          <p:cNvPr id="2231" name="Google Shape;2231;p50"/>
          <p:cNvSpPr/>
          <p:nvPr/>
        </p:nvSpPr>
        <p:spPr>
          <a:xfrm>
            <a:off x="697775" y="2667200"/>
            <a:ext cx="2001300" cy="679500"/>
          </a:xfrm>
          <a:prstGeom prst="roundRect">
            <a:avLst>
              <a:gd name="adj" fmla="val 16667"/>
            </a:avLst>
          </a:prstGeom>
          <a:solidFill>
            <a:srgbClr val="ECEFF1"/>
          </a:solidFill>
          <a:ln w="9525" cap="flat" cmpd="sng">
            <a:solidFill>
              <a:srgbClr val="607D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Xác định số lượng nhóm</a:t>
            </a:r>
            <a:endParaRPr/>
          </a:p>
        </p:txBody>
      </p:sp>
      <p:sp>
        <p:nvSpPr>
          <p:cNvPr id="2232" name="Google Shape;2232;p50"/>
          <p:cNvSpPr/>
          <p:nvPr/>
        </p:nvSpPr>
        <p:spPr>
          <a:xfrm>
            <a:off x="3709050" y="2667200"/>
            <a:ext cx="2001300" cy="679500"/>
          </a:xfrm>
          <a:prstGeom prst="roundRect">
            <a:avLst>
              <a:gd name="adj" fmla="val 16667"/>
            </a:avLst>
          </a:prstGeom>
          <a:solidFill>
            <a:srgbClr val="ECEFF1"/>
          </a:solidFill>
          <a:ln w="9525" cap="flat" cmpd="sng">
            <a:solidFill>
              <a:srgbClr val="607D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Xác định thành viên</a:t>
            </a:r>
            <a:endParaRPr/>
          </a:p>
        </p:txBody>
      </p:sp>
      <p:sp>
        <p:nvSpPr>
          <p:cNvPr id="2233" name="Google Shape;2233;p50"/>
          <p:cNvSpPr/>
          <p:nvPr/>
        </p:nvSpPr>
        <p:spPr>
          <a:xfrm>
            <a:off x="6444925" y="2667200"/>
            <a:ext cx="2001300" cy="679500"/>
          </a:xfrm>
          <a:prstGeom prst="roundRect">
            <a:avLst>
              <a:gd name="adj" fmla="val 16667"/>
            </a:avLst>
          </a:prstGeom>
          <a:solidFill>
            <a:srgbClr val="ECEFF1"/>
          </a:solidFill>
          <a:ln w="9525" cap="flat" cmpd="sng">
            <a:solidFill>
              <a:srgbClr val="607D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Tổng số trường hợp</a:t>
            </a:r>
            <a:endParaRPr/>
          </a:p>
        </p:txBody>
      </p:sp>
      <p:sp>
        <p:nvSpPr>
          <p:cNvPr id="2234" name="Google Shape;2234;p50"/>
          <p:cNvSpPr/>
          <p:nvPr/>
        </p:nvSpPr>
        <p:spPr>
          <a:xfrm>
            <a:off x="2607475" y="3834075"/>
            <a:ext cx="2001300" cy="679500"/>
          </a:xfrm>
          <a:prstGeom prst="roundRect">
            <a:avLst>
              <a:gd name="adj" fmla="val 16667"/>
            </a:avLst>
          </a:prstGeom>
          <a:solidFill>
            <a:srgbClr val="ECEFF1"/>
          </a:solidFill>
          <a:ln w="9525" cap="flat" cmpd="sng">
            <a:solidFill>
              <a:srgbClr val="607D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Xác định số lượng thành viên </a:t>
            </a:r>
            <a:endParaRPr/>
          </a:p>
        </p:txBody>
      </p:sp>
      <p:sp>
        <p:nvSpPr>
          <p:cNvPr id="2235" name="Google Shape;2235;p50"/>
          <p:cNvSpPr/>
          <p:nvPr/>
        </p:nvSpPr>
        <p:spPr>
          <a:xfrm>
            <a:off x="4755550" y="3834075"/>
            <a:ext cx="2001300" cy="679500"/>
          </a:xfrm>
          <a:prstGeom prst="roundRect">
            <a:avLst>
              <a:gd name="adj" fmla="val 16667"/>
            </a:avLst>
          </a:prstGeom>
          <a:solidFill>
            <a:srgbClr val="ECEFF1"/>
          </a:solidFill>
          <a:ln w="9525" cap="flat" cmpd="sng">
            <a:solidFill>
              <a:srgbClr val="607D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Gồm những thành viên nào</a:t>
            </a:r>
            <a:endParaRPr/>
          </a:p>
        </p:txBody>
      </p:sp>
      <p:cxnSp>
        <p:nvCxnSpPr>
          <p:cNvPr id="2236" name="Google Shape;2236;p50"/>
          <p:cNvCxnSpPr>
            <a:stCxn id="2231" idx="0"/>
            <a:endCxn id="2230" idx="2"/>
          </p:cNvCxnSpPr>
          <p:nvPr/>
        </p:nvCxnSpPr>
        <p:spPr>
          <a:xfrm rot="10800000" flipH="1">
            <a:off x="1698425" y="2089700"/>
            <a:ext cx="3011400" cy="577500"/>
          </a:xfrm>
          <a:prstGeom prst="straightConnector1">
            <a:avLst/>
          </a:prstGeom>
          <a:noFill/>
          <a:ln w="9525" cap="flat" cmpd="sng">
            <a:solidFill>
              <a:srgbClr val="607D8B"/>
            </a:solidFill>
            <a:prstDash val="solid"/>
            <a:round/>
            <a:headEnd type="none" w="med" len="med"/>
            <a:tailEnd type="none" w="med" len="med"/>
          </a:ln>
        </p:spPr>
      </p:cxnSp>
      <p:cxnSp>
        <p:nvCxnSpPr>
          <p:cNvPr id="2237" name="Google Shape;2237;p50"/>
          <p:cNvCxnSpPr>
            <a:stCxn id="2230" idx="2"/>
            <a:endCxn id="2232" idx="0"/>
          </p:cNvCxnSpPr>
          <p:nvPr/>
        </p:nvCxnSpPr>
        <p:spPr>
          <a:xfrm>
            <a:off x="4709700" y="2089750"/>
            <a:ext cx="0" cy="577500"/>
          </a:xfrm>
          <a:prstGeom prst="straightConnector1">
            <a:avLst/>
          </a:prstGeom>
          <a:noFill/>
          <a:ln w="9525" cap="flat" cmpd="sng">
            <a:solidFill>
              <a:srgbClr val="607D8B"/>
            </a:solidFill>
            <a:prstDash val="solid"/>
            <a:round/>
            <a:headEnd type="none" w="med" len="med"/>
            <a:tailEnd type="none" w="med" len="med"/>
          </a:ln>
        </p:spPr>
      </p:cxnSp>
      <p:cxnSp>
        <p:nvCxnSpPr>
          <p:cNvPr id="2238" name="Google Shape;2238;p50"/>
          <p:cNvCxnSpPr>
            <a:stCxn id="2230" idx="2"/>
            <a:endCxn id="2233" idx="0"/>
          </p:cNvCxnSpPr>
          <p:nvPr/>
        </p:nvCxnSpPr>
        <p:spPr>
          <a:xfrm>
            <a:off x="4709700" y="2089750"/>
            <a:ext cx="2736000" cy="577500"/>
          </a:xfrm>
          <a:prstGeom prst="straightConnector1">
            <a:avLst/>
          </a:prstGeom>
          <a:noFill/>
          <a:ln w="9525" cap="flat" cmpd="sng">
            <a:solidFill>
              <a:srgbClr val="607D8B"/>
            </a:solidFill>
            <a:prstDash val="solid"/>
            <a:round/>
            <a:headEnd type="none" w="med" len="med"/>
            <a:tailEnd type="none" w="med" len="med"/>
          </a:ln>
        </p:spPr>
      </p:cxnSp>
      <p:cxnSp>
        <p:nvCxnSpPr>
          <p:cNvPr id="2239" name="Google Shape;2239;p50"/>
          <p:cNvCxnSpPr>
            <a:stCxn id="2232" idx="2"/>
            <a:endCxn id="2234" idx="0"/>
          </p:cNvCxnSpPr>
          <p:nvPr/>
        </p:nvCxnSpPr>
        <p:spPr>
          <a:xfrm flipH="1">
            <a:off x="3608100" y="3346700"/>
            <a:ext cx="1101600" cy="487500"/>
          </a:xfrm>
          <a:prstGeom prst="straightConnector1">
            <a:avLst/>
          </a:prstGeom>
          <a:noFill/>
          <a:ln w="9525" cap="flat" cmpd="sng">
            <a:solidFill>
              <a:srgbClr val="607D8B"/>
            </a:solidFill>
            <a:prstDash val="solid"/>
            <a:round/>
            <a:headEnd type="none" w="med" len="med"/>
            <a:tailEnd type="none" w="med" len="med"/>
          </a:ln>
        </p:spPr>
      </p:cxnSp>
      <p:cxnSp>
        <p:nvCxnSpPr>
          <p:cNvPr id="2240" name="Google Shape;2240;p50"/>
          <p:cNvCxnSpPr>
            <a:stCxn id="2232" idx="2"/>
            <a:endCxn id="2235" idx="0"/>
          </p:cNvCxnSpPr>
          <p:nvPr/>
        </p:nvCxnSpPr>
        <p:spPr>
          <a:xfrm>
            <a:off x="4709700" y="3346700"/>
            <a:ext cx="1046400" cy="487500"/>
          </a:xfrm>
          <a:prstGeom prst="straightConnector1">
            <a:avLst/>
          </a:prstGeom>
          <a:noFill/>
          <a:ln w="9525" cap="flat" cmpd="sng">
            <a:solidFill>
              <a:srgbClr val="607D8B"/>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5"/>
        <p:cNvGrpSpPr/>
        <p:nvPr/>
      </p:nvGrpSpPr>
      <p:grpSpPr>
        <a:xfrm>
          <a:off x="0" y="0"/>
          <a:ext cx="0" cy="0"/>
          <a:chOff x="0" y="0"/>
          <a:chExt cx="0" cy="0"/>
        </a:xfrm>
      </p:grpSpPr>
      <p:grpSp>
        <p:nvGrpSpPr>
          <p:cNvPr id="1886" name="Google Shape;1886;p34"/>
          <p:cNvGrpSpPr/>
          <p:nvPr/>
        </p:nvGrpSpPr>
        <p:grpSpPr>
          <a:xfrm>
            <a:off x="720520" y="1133861"/>
            <a:ext cx="837697" cy="1027982"/>
            <a:chOff x="731647" y="573573"/>
            <a:chExt cx="635100" cy="734640"/>
          </a:xfrm>
        </p:grpSpPr>
        <p:grpSp>
          <p:nvGrpSpPr>
            <p:cNvPr id="1887" name="Google Shape;1887;p34"/>
            <p:cNvGrpSpPr/>
            <p:nvPr/>
          </p:nvGrpSpPr>
          <p:grpSpPr>
            <a:xfrm>
              <a:off x="731647" y="573573"/>
              <a:ext cx="635100" cy="635100"/>
              <a:chOff x="917231" y="750460"/>
              <a:chExt cx="635100" cy="635100"/>
            </a:xfrm>
          </p:grpSpPr>
          <p:sp>
            <p:nvSpPr>
              <p:cNvPr id="1888" name="Google Shape;1888;p34"/>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4"/>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0" name="Google Shape;1890;p34"/>
            <p:cNvGrpSpPr/>
            <p:nvPr/>
          </p:nvGrpSpPr>
          <p:grpSpPr>
            <a:xfrm>
              <a:off x="961679" y="1281213"/>
              <a:ext cx="175013" cy="27000"/>
              <a:chOff x="5662375" y="212375"/>
              <a:chExt cx="175013" cy="27000"/>
            </a:xfrm>
          </p:grpSpPr>
          <p:sp>
            <p:nvSpPr>
              <p:cNvPr id="1891" name="Google Shape;1891;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892" name="Google Shape;1892;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893" name="Google Shape;1893;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1894" name="Google Shape;1894;p34"/>
          <p:cNvGrpSpPr/>
          <p:nvPr/>
        </p:nvGrpSpPr>
        <p:grpSpPr>
          <a:xfrm>
            <a:off x="720520" y="2640750"/>
            <a:ext cx="837697" cy="1026373"/>
            <a:chOff x="731647" y="1650460"/>
            <a:chExt cx="635100" cy="733490"/>
          </a:xfrm>
        </p:grpSpPr>
        <p:grpSp>
          <p:nvGrpSpPr>
            <p:cNvPr id="1895" name="Google Shape;1895;p34"/>
            <p:cNvGrpSpPr/>
            <p:nvPr/>
          </p:nvGrpSpPr>
          <p:grpSpPr>
            <a:xfrm>
              <a:off x="731647" y="1650460"/>
              <a:ext cx="635100" cy="635100"/>
              <a:chOff x="917231" y="1827973"/>
              <a:chExt cx="635100" cy="635100"/>
            </a:xfrm>
          </p:grpSpPr>
          <p:sp>
            <p:nvSpPr>
              <p:cNvPr id="1896" name="Google Shape;1896;p34"/>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4"/>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8" name="Google Shape;1898;p34"/>
            <p:cNvGrpSpPr/>
            <p:nvPr/>
          </p:nvGrpSpPr>
          <p:grpSpPr>
            <a:xfrm>
              <a:off x="961679" y="2356951"/>
              <a:ext cx="175013" cy="27000"/>
              <a:chOff x="5662375" y="212375"/>
              <a:chExt cx="175013" cy="27000"/>
            </a:xfrm>
          </p:grpSpPr>
          <p:sp>
            <p:nvSpPr>
              <p:cNvPr id="1899" name="Google Shape;1899;p3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00" name="Google Shape;1900;p3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01" name="Google Shape;1901;p3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902" name="Google Shape;1902;p34"/>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Mục lục</a:t>
            </a:r>
            <a:endParaRPr/>
          </a:p>
        </p:txBody>
      </p:sp>
      <p:sp>
        <p:nvSpPr>
          <p:cNvPr id="1903" name="Google Shape;1903;p34"/>
          <p:cNvSpPr txBox="1">
            <a:spLocks noGrp="1"/>
          </p:cNvSpPr>
          <p:nvPr>
            <p:ph type="subTitle" idx="1"/>
          </p:nvPr>
        </p:nvSpPr>
        <p:spPr>
          <a:xfrm>
            <a:off x="1773737" y="1291075"/>
            <a:ext cx="3449400" cy="537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b="1">
                <a:latin typeface="Barlow Semi Condensed"/>
                <a:ea typeface="Barlow Semi Condensed"/>
                <a:cs typeface="Barlow Semi Condensed"/>
                <a:sym typeface="Barlow Semi Condensed"/>
              </a:rPr>
              <a:t>Ôn tập thuật toán</a:t>
            </a:r>
            <a:endParaRPr sz="3000" b="1">
              <a:latin typeface="Barlow Semi Condensed"/>
              <a:ea typeface="Barlow Semi Condensed"/>
              <a:cs typeface="Barlow Semi Condensed"/>
              <a:sym typeface="Barlow Semi Condensed"/>
            </a:endParaRPr>
          </a:p>
        </p:txBody>
      </p:sp>
      <p:sp>
        <p:nvSpPr>
          <p:cNvPr id="1904" name="Google Shape;1904;p34"/>
          <p:cNvSpPr txBox="1">
            <a:spLocks noGrp="1"/>
          </p:cNvSpPr>
          <p:nvPr>
            <p:ph type="subTitle" idx="3"/>
          </p:nvPr>
        </p:nvSpPr>
        <p:spPr>
          <a:xfrm>
            <a:off x="1773737" y="2718958"/>
            <a:ext cx="3449400" cy="537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b="1">
                <a:latin typeface="Barlow Semi Condensed"/>
                <a:ea typeface="Barlow Semi Condensed"/>
                <a:cs typeface="Barlow Semi Condensed"/>
                <a:sym typeface="Barlow Semi Condensed"/>
              </a:rPr>
              <a:t>Bài tập vận dụng</a:t>
            </a:r>
            <a:endParaRPr sz="3000" b="1">
              <a:latin typeface="Barlow Semi Condensed"/>
              <a:ea typeface="Barlow Semi Condensed"/>
              <a:cs typeface="Barlow Semi Condensed"/>
              <a:sym typeface="Barlow Semi Condensed"/>
            </a:endParaRPr>
          </a:p>
        </p:txBody>
      </p:sp>
      <p:sp>
        <p:nvSpPr>
          <p:cNvPr id="1905" name="Google Shape;1905;p34"/>
          <p:cNvSpPr txBox="1">
            <a:spLocks noGrp="1"/>
          </p:cNvSpPr>
          <p:nvPr>
            <p:ph type="title" idx="9"/>
          </p:nvPr>
        </p:nvSpPr>
        <p:spPr>
          <a:xfrm>
            <a:off x="828971" y="1342064"/>
            <a:ext cx="603000" cy="48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906" name="Google Shape;1906;p34"/>
          <p:cNvSpPr txBox="1">
            <a:spLocks noGrp="1"/>
          </p:cNvSpPr>
          <p:nvPr>
            <p:ph type="title" idx="13"/>
          </p:nvPr>
        </p:nvSpPr>
        <p:spPr>
          <a:xfrm>
            <a:off x="828971" y="2851873"/>
            <a:ext cx="603000" cy="48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1907" name="Google Shape;1907;p34"/>
          <p:cNvGrpSpPr/>
          <p:nvPr/>
        </p:nvGrpSpPr>
        <p:grpSpPr>
          <a:xfrm>
            <a:off x="4451798" y="1510458"/>
            <a:ext cx="4430405" cy="3106404"/>
            <a:chOff x="862950" y="825025"/>
            <a:chExt cx="5862650" cy="4111175"/>
          </a:xfrm>
        </p:grpSpPr>
        <p:sp>
          <p:nvSpPr>
            <p:cNvPr id="1908" name="Google Shape;1908;p34"/>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4"/>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4"/>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4"/>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4"/>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4"/>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4"/>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4"/>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4"/>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4"/>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4"/>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4"/>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4"/>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4"/>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4"/>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4"/>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4"/>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4"/>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4"/>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4"/>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4"/>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4"/>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4"/>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4"/>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4"/>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4"/>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4"/>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4"/>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4"/>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4"/>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4"/>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4"/>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4"/>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4"/>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4"/>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4"/>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4"/>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4"/>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4"/>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4"/>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4"/>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4"/>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4"/>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4"/>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4"/>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4"/>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4"/>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4"/>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4"/>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4"/>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4"/>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4"/>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4"/>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4"/>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4"/>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4"/>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4"/>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4"/>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4"/>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4"/>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4"/>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4"/>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4"/>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4"/>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4"/>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4"/>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4"/>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4"/>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4"/>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4"/>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4"/>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4"/>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4"/>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4"/>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4"/>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4"/>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4"/>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4"/>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4"/>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4"/>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4"/>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4"/>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4"/>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4"/>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4"/>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4"/>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4"/>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4"/>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4"/>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4"/>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4"/>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4"/>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4"/>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4"/>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4"/>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4"/>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4"/>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4"/>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4"/>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4"/>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4"/>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4"/>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4"/>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4"/>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4"/>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4"/>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4"/>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4"/>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4"/>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4"/>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4"/>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4"/>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4"/>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4"/>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4"/>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4"/>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4"/>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4"/>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4"/>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4"/>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4"/>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4"/>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4"/>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4"/>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4"/>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4"/>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4"/>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4"/>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4"/>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4"/>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4"/>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4"/>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4"/>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4"/>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4"/>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4"/>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4"/>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4"/>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4"/>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4"/>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4"/>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4"/>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4"/>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4"/>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4"/>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4"/>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4"/>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4"/>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4"/>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4"/>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4"/>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4"/>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4"/>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4"/>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4"/>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4"/>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4"/>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4"/>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4"/>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4"/>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4"/>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4"/>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4"/>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4"/>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4"/>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4"/>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4"/>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4"/>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4"/>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4"/>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4"/>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4"/>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4"/>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4"/>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4"/>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4"/>
        <p:cNvGrpSpPr/>
        <p:nvPr/>
      </p:nvGrpSpPr>
      <p:grpSpPr>
        <a:xfrm>
          <a:off x="0" y="0"/>
          <a:ext cx="0" cy="0"/>
          <a:chOff x="0" y="0"/>
          <a:chExt cx="0" cy="0"/>
        </a:xfrm>
      </p:grpSpPr>
      <p:sp>
        <p:nvSpPr>
          <p:cNvPr id="2245" name="Google Shape;2245;p51"/>
          <p:cNvSpPr txBox="1">
            <a:spLocks noGrp="1"/>
          </p:cNvSpPr>
          <p:nvPr>
            <p:ph type="title"/>
          </p:nvPr>
        </p:nvSpPr>
        <p:spPr>
          <a:xfrm>
            <a:off x="369800" y="571175"/>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Ví dụ</a:t>
            </a:r>
            <a:endParaRPr/>
          </a:p>
        </p:txBody>
      </p:sp>
      <p:pic>
        <p:nvPicPr>
          <p:cNvPr id="2246" name="Google Shape;2246;p51"/>
          <p:cNvPicPr preferRelativeResize="0"/>
          <p:nvPr/>
        </p:nvPicPr>
        <p:blipFill>
          <a:blip r:embed="rId3">
            <a:alphaModFix/>
          </a:blip>
          <a:stretch>
            <a:fillRect/>
          </a:stretch>
        </p:blipFill>
        <p:spPr>
          <a:xfrm>
            <a:off x="4530950" y="1283075"/>
            <a:ext cx="3796625" cy="3691150"/>
          </a:xfrm>
          <a:prstGeom prst="rect">
            <a:avLst/>
          </a:prstGeom>
          <a:noFill/>
          <a:ln>
            <a:noFill/>
          </a:ln>
        </p:spPr>
      </p:pic>
      <p:sp>
        <p:nvSpPr>
          <p:cNvPr id="2247" name="Google Shape;2247;p51"/>
          <p:cNvSpPr txBox="1">
            <a:spLocks noGrp="1"/>
          </p:cNvSpPr>
          <p:nvPr>
            <p:ph type="body" idx="1"/>
          </p:nvPr>
        </p:nvSpPr>
        <p:spPr>
          <a:xfrm>
            <a:off x="1250062" y="640650"/>
            <a:ext cx="4767300" cy="3862200"/>
          </a:xfrm>
          <a:prstGeom prst="rect">
            <a:avLst/>
          </a:prstGeom>
          <a:noFill/>
          <a:ln>
            <a:noFill/>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1800" b="1" dirty="0">
                <a:latin typeface="Times New Roman"/>
                <a:ea typeface="Times New Roman"/>
                <a:cs typeface="Times New Roman"/>
                <a:sym typeface="Times New Roman"/>
              </a:rPr>
              <a:t>f(n)=f(n-1)+(n-1)*f(n-2)</a:t>
            </a:r>
            <a:endParaRPr sz="3400" b="1" dirty="0">
              <a:solidFill>
                <a:schemeClr val="dk1"/>
              </a:solidFill>
              <a:latin typeface="Barlow Semi Condensed"/>
              <a:ea typeface="Barlow Semi Condensed"/>
              <a:cs typeface="Barlow Semi Condensed"/>
              <a:sym typeface="Barlow Semi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51"/>
        <p:cNvGrpSpPr/>
        <p:nvPr/>
      </p:nvGrpSpPr>
      <p:grpSpPr>
        <a:xfrm>
          <a:off x="0" y="0"/>
          <a:ext cx="0" cy="0"/>
          <a:chOff x="0" y="0"/>
          <a:chExt cx="0" cy="0"/>
        </a:xfrm>
      </p:grpSpPr>
      <p:sp>
        <p:nvSpPr>
          <p:cNvPr id="2252" name="Google Shape;2252;p52"/>
          <p:cNvSpPr txBox="1">
            <a:spLocks noGrp="1"/>
          </p:cNvSpPr>
          <p:nvPr>
            <p:ph type="body" idx="1"/>
          </p:nvPr>
        </p:nvSpPr>
        <p:spPr>
          <a:xfrm>
            <a:off x="57525" y="1947675"/>
            <a:ext cx="5563800" cy="1362600"/>
          </a:xfrm>
          <a:prstGeom prst="rect">
            <a:avLst/>
          </a:prstGeom>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sz="2400">
                <a:latin typeface="Times New Roman"/>
                <a:ea typeface="Times New Roman"/>
                <a:cs typeface="Times New Roman"/>
                <a:sym typeface="Times New Roman"/>
              </a:rPr>
              <a:t>Cho G=(V,E) là một đồ thị vô hướng liên thông, trong đó V là tập đỉnh, E là tập cạnh và các cạnh đều có trọng số.</a:t>
            </a:r>
            <a:endParaRPr sz="2400">
              <a:latin typeface="Times New Roman"/>
              <a:ea typeface="Times New Roman"/>
              <a:cs typeface="Times New Roman"/>
              <a:sym typeface="Times New Roman"/>
            </a:endParaRPr>
          </a:p>
          <a:p>
            <a:pPr marL="0" lvl="0" indent="0" algn="just" rtl="0">
              <a:lnSpc>
                <a:spcPct val="115000"/>
              </a:lnSpc>
              <a:spcBef>
                <a:spcPts val="0"/>
              </a:spcBef>
              <a:spcAft>
                <a:spcPts val="0"/>
              </a:spcAft>
              <a:buNone/>
            </a:pPr>
            <a:r>
              <a:rPr lang="en" sz="2400">
                <a:latin typeface="Times New Roman"/>
                <a:ea typeface="Times New Roman"/>
                <a:cs typeface="Times New Roman"/>
                <a:sym typeface="Times New Roman"/>
              </a:rPr>
              <a:t>Cây T=(V,F) (với F là tập con của E) được gọi là cây khung G. Cây khung không có chu trình và có n-1 cạnh. Tìm </a:t>
            </a:r>
            <a:r>
              <a:rPr lang="en" sz="2400" b="1">
                <a:latin typeface="Times New Roman"/>
                <a:ea typeface="Times New Roman"/>
                <a:cs typeface="Times New Roman"/>
                <a:sym typeface="Times New Roman"/>
              </a:rPr>
              <a:t>cây khung nhỏ nhất</a:t>
            </a:r>
            <a:r>
              <a:rPr lang="en" sz="2400">
                <a:latin typeface="Times New Roman"/>
                <a:ea typeface="Times New Roman"/>
                <a:cs typeface="Times New Roman"/>
                <a:sym typeface="Times New Roman"/>
              </a:rPr>
              <a:t>.</a:t>
            </a:r>
            <a:endParaRPr sz="1300"/>
          </a:p>
        </p:txBody>
      </p:sp>
      <p:sp>
        <p:nvSpPr>
          <p:cNvPr id="2253" name="Google Shape;2253;p52"/>
          <p:cNvSpPr txBox="1">
            <a:spLocks noGrp="1"/>
          </p:cNvSpPr>
          <p:nvPr>
            <p:ph type="title"/>
          </p:nvPr>
        </p:nvSpPr>
        <p:spPr>
          <a:xfrm>
            <a:off x="297450" y="435972"/>
            <a:ext cx="49470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Bài tập 3</a:t>
            </a:r>
            <a:endParaRPr/>
          </a:p>
        </p:txBody>
      </p:sp>
      <p:pic>
        <p:nvPicPr>
          <p:cNvPr id="2254" name="Google Shape;2254;p52"/>
          <p:cNvPicPr preferRelativeResize="0"/>
          <p:nvPr/>
        </p:nvPicPr>
        <p:blipFill>
          <a:blip r:embed="rId3">
            <a:alphaModFix/>
          </a:blip>
          <a:stretch>
            <a:fillRect/>
          </a:stretch>
        </p:blipFill>
        <p:spPr>
          <a:xfrm>
            <a:off x="5751600" y="1538863"/>
            <a:ext cx="3217874" cy="21802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8"/>
        <p:cNvGrpSpPr/>
        <p:nvPr/>
      </p:nvGrpSpPr>
      <p:grpSpPr>
        <a:xfrm>
          <a:off x="0" y="0"/>
          <a:ext cx="0" cy="0"/>
          <a:chOff x="0" y="0"/>
          <a:chExt cx="0" cy="0"/>
        </a:xfrm>
      </p:grpSpPr>
      <p:sp>
        <p:nvSpPr>
          <p:cNvPr id="2259" name="Google Shape;2259;p53"/>
          <p:cNvSpPr txBox="1">
            <a:spLocks noGrp="1"/>
          </p:cNvSpPr>
          <p:nvPr>
            <p:ph type="title"/>
          </p:nvPr>
        </p:nvSpPr>
        <p:spPr>
          <a:xfrm>
            <a:off x="1993250" y="1620750"/>
            <a:ext cx="54642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Input và output?</a:t>
            </a:r>
            <a:endParaRPr sz="6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3"/>
        <p:cNvGrpSpPr/>
        <p:nvPr/>
      </p:nvGrpSpPr>
      <p:grpSpPr>
        <a:xfrm>
          <a:off x="0" y="0"/>
          <a:ext cx="0" cy="0"/>
          <a:chOff x="0" y="0"/>
          <a:chExt cx="0" cy="0"/>
        </a:xfrm>
      </p:grpSpPr>
      <p:sp>
        <p:nvSpPr>
          <p:cNvPr id="2264" name="Google Shape;2264;p54"/>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Vấn đề</a:t>
            </a:r>
            <a:endParaRPr/>
          </a:p>
        </p:txBody>
      </p:sp>
      <p:sp>
        <p:nvSpPr>
          <p:cNvPr id="2265" name="Google Shape;2265;p54"/>
          <p:cNvSpPr txBox="1">
            <a:spLocks noGrp="1"/>
          </p:cNvSpPr>
          <p:nvPr>
            <p:ph type="subTitle" idx="1"/>
          </p:nvPr>
        </p:nvSpPr>
        <p:spPr>
          <a:xfrm>
            <a:off x="4725375" y="2380500"/>
            <a:ext cx="3506400" cy="1362600"/>
          </a:xfrm>
          <a:prstGeom prst="rect">
            <a:avLst/>
          </a:prstGeom>
        </p:spPr>
        <p:txBody>
          <a:bodyPr spcFirstLastPara="1" wrap="square" lIns="91425" tIns="91425" rIns="91425" bIns="91425" anchor="t" anchorCtr="0">
            <a:noAutofit/>
          </a:bodyPr>
          <a:lstStyle/>
          <a:p>
            <a:pPr marL="457200" lvl="0" indent="-361950" algn="just" rtl="0">
              <a:lnSpc>
                <a:spcPct val="115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Cây khung nhỏ nhất.</a:t>
            </a:r>
            <a:endParaRPr sz="2100">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2100">
              <a:latin typeface="Times New Roman"/>
              <a:ea typeface="Times New Roman"/>
              <a:cs typeface="Times New Roman"/>
              <a:sym typeface="Times New Roman"/>
            </a:endParaRPr>
          </a:p>
          <a:p>
            <a:pPr marL="457200" lvl="0" indent="-361950" algn="just" rtl="0">
              <a:lnSpc>
                <a:spcPct val="115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Trọng số nhỏ nhất của cây </a:t>
            </a:r>
            <a:endParaRPr sz="2100">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r>
              <a:rPr lang="en" sz="2100">
                <a:latin typeface="Times New Roman"/>
                <a:ea typeface="Times New Roman"/>
                <a:cs typeface="Times New Roman"/>
                <a:sym typeface="Times New Roman"/>
              </a:rPr>
              <a:t>khung T</a:t>
            </a:r>
            <a:endParaRPr/>
          </a:p>
        </p:txBody>
      </p:sp>
      <p:sp>
        <p:nvSpPr>
          <p:cNvPr id="2266" name="Google Shape;2266;p54"/>
          <p:cNvSpPr txBox="1">
            <a:spLocks noGrp="1"/>
          </p:cNvSpPr>
          <p:nvPr>
            <p:ph type="subTitle" idx="2"/>
          </p:nvPr>
        </p:nvSpPr>
        <p:spPr>
          <a:xfrm>
            <a:off x="975600" y="2084825"/>
            <a:ext cx="3192000" cy="1362600"/>
          </a:xfrm>
          <a:prstGeom prst="rect">
            <a:avLst/>
          </a:prstGeom>
        </p:spPr>
        <p:txBody>
          <a:bodyPr spcFirstLastPara="1" wrap="square" lIns="91425" tIns="91425" rIns="91425" bIns="91425" anchor="t" anchorCtr="0">
            <a:noAutofit/>
          </a:bodyPr>
          <a:lstStyle/>
          <a:p>
            <a:pPr marL="457200" lvl="0" indent="-361950" algn="just" rtl="0">
              <a:lnSpc>
                <a:spcPct val="115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Đồ thị vô hướng liên thông G=(V,E) trong đó V là tập các đỉnh và E là tập các cạnh</a:t>
            </a:r>
            <a:endParaRPr sz="2100">
              <a:latin typeface="Times New Roman"/>
              <a:ea typeface="Times New Roman"/>
              <a:cs typeface="Times New Roman"/>
              <a:sym typeface="Times New Roman"/>
            </a:endParaRPr>
          </a:p>
          <a:p>
            <a:pPr marL="457200" lvl="0" indent="-361950" algn="just" rtl="0">
              <a:lnSpc>
                <a:spcPct val="115000"/>
              </a:lnSpc>
              <a:spcBef>
                <a:spcPts val="0"/>
              </a:spcBef>
              <a:spcAft>
                <a:spcPts val="0"/>
              </a:spcAft>
              <a:buSzPts val="2100"/>
              <a:buFont typeface="Times New Roman"/>
              <a:buChar char="+"/>
            </a:pPr>
            <a:r>
              <a:rPr lang="en" sz="2100">
                <a:latin typeface="Times New Roman"/>
                <a:ea typeface="Times New Roman"/>
                <a:cs typeface="Times New Roman"/>
                <a:sym typeface="Times New Roman"/>
              </a:rPr>
              <a:t>Mỗi cạnh E có trọng số cạnh</a:t>
            </a:r>
            <a:endParaRPr sz="1800"/>
          </a:p>
        </p:txBody>
      </p:sp>
      <p:sp>
        <p:nvSpPr>
          <p:cNvPr id="2267" name="Google Shape;2267;p54"/>
          <p:cNvSpPr txBox="1">
            <a:spLocks noGrp="1"/>
          </p:cNvSpPr>
          <p:nvPr>
            <p:ph type="title" idx="5"/>
          </p:nvPr>
        </p:nvSpPr>
        <p:spPr>
          <a:xfrm>
            <a:off x="1963200" y="1627625"/>
            <a:ext cx="12168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Input</a:t>
            </a:r>
            <a:endParaRPr/>
          </a:p>
        </p:txBody>
      </p:sp>
      <p:sp>
        <p:nvSpPr>
          <p:cNvPr id="2268" name="Google Shape;2268;p54"/>
          <p:cNvSpPr txBox="1">
            <a:spLocks noGrp="1"/>
          </p:cNvSpPr>
          <p:nvPr>
            <p:ph type="title" idx="6"/>
          </p:nvPr>
        </p:nvSpPr>
        <p:spPr>
          <a:xfrm>
            <a:off x="5808650" y="1627625"/>
            <a:ext cx="13494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Output</a:t>
            </a:r>
            <a:endParaRPr/>
          </a:p>
        </p:txBody>
      </p:sp>
      <p:cxnSp>
        <p:nvCxnSpPr>
          <p:cNvPr id="2269" name="Google Shape;2269;p54"/>
          <p:cNvCxnSpPr/>
          <p:nvPr/>
        </p:nvCxnSpPr>
        <p:spPr>
          <a:xfrm>
            <a:off x="4559475" y="1807425"/>
            <a:ext cx="0" cy="26325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73"/>
        <p:cNvGrpSpPr/>
        <p:nvPr/>
      </p:nvGrpSpPr>
      <p:grpSpPr>
        <a:xfrm>
          <a:off x="0" y="0"/>
          <a:ext cx="0" cy="0"/>
          <a:chOff x="0" y="0"/>
          <a:chExt cx="0" cy="0"/>
        </a:xfrm>
      </p:grpSpPr>
      <p:sp>
        <p:nvSpPr>
          <p:cNvPr id="2274" name="Google Shape;2274;p55"/>
          <p:cNvSpPr txBox="1">
            <a:spLocks noGrp="1"/>
          </p:cNvSpPr>
          <p:nvPr>
            <p:ph type="subTitle" idx="1"/>
          </p:nvPr>
        </p:nvSpPr>
        <p:spPr>
          <a:xfrm>
            <a:off x="2574225" y="2772125"/>
            <a:ext cx="4004700" cy="65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600" b="1"/>
              <a:t>Vận dụng “Decomposition”</a:t>
            </a:r>
            <a:endParaRPr sz="2600" b="1"/>
          </a:p>
        </p:txBody>
      </p:sp>
      <p:sp>
        <p:nvSpPr>
          <p:cNvPr id="2275" name="Google Shape;2275;p55"/>
          <p:cNvSpPr txBox="1">
            <a:spLocks noGrp="1"/>
          </p:cNvSpPr>
          <p:nvPr>
            <p:ph type="title"/>
          </p:nvPr>
        </p:nvSpPr>
        <p:spPr>
          <a:xfrm>
            <a:off x="2624328" y="2057400"/>
            <a:ext cx="3904500" cy="786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a:t>Brainstorm</a:t>
            </a:r>
            <a:endParaRPr sz="6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9"/>
        <p:cNvGrpSpPr/>
        <p:nvPr/>
      </p:nvGrpSpPr>
      <p:grpSpPr>
        <a:xfrm>
          <a:off x="0" y="0"/>
          <a:ext cx="0" cy="0"/>
          <a:chOff x="0" y="0"/>
          <a:chExt cx="0" cy="0"/>
        </a:xfrm>
      </p:grpSpPr>
      <p:sp>
        <p:nvSpPr>
          <p:cNvPr id="2280" name="Google Shape;2280;p56"/>
          <p:cNvSpPr txBox="1">
            <a:spLocks noGrp="1"/>
          </p:cNvSpPr>
          <p:nvPr>
            <p:ph type="title"/>
          </p:nvPr>
        </p:nvSpPr>
        <p:spPr>
          <a:xfrm>
            <a:off x="549275" y="123800"/>
            <a:ext cx="7696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DECOMPOSITION</a:t>
            </a:r>
            <a:endParaRPr/>
          </a:p>
        </p:txBody>
      </p:sp>
      <p:sp>
        <p:nvSpPr>
          <p:cNvPr id="2281" name="Google Shape;2281;p56"/>
          <p:cNvSpPr/>
          <p:nvPr/>
        </p:nvSpPr>
        <p:spPr>
          <a:xfrm>
            <a:off x="3355075" y="1040425"/>
            <a:ext cx="2001300" cy="679500"/>
          </a:xfrm>
          <a:prstGeom prst="roundRect">
            <a:avLst>
              <a:gd name="adj" fmla="val 16667"/>
            </a:avLst>
          </a:prstGeom>
          <a:solidFill>
            <a:srgbClr val="ECEFF1"/>
          </a:solidFill>
          <a:ln w="9525" cap="flat" cmpd="sng">
            <a:solidFill>
              <a:srgbClr val="607D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Cây khung nhỏ nhất</a:t>
            </a:r>
            <a:endParaRPr/>
          </a:p>
        </p:txBody>
      </p:sp>
      <p:sp>
        <p:nvSpPr>
          <p:cNvPr id="2282" name="Google Shape;2282;p56"/>
          <p:cNvSpPr/>
          <p:nvPr/>
        </p:nvSpPr>
        <p:spPr>
          <a:xfrm>
            <a:off x="164375" y="2286200"/>
            <a:ext cx="2001300" cy="679500"/>
          </a:xfrm>
          <a:prstGeom prst="roundRect">
            <a:avLst>
              <a:gd name="adj" fmla="val 16667"/>
            </a:avLst>
          </a:prstGeom>
          <a:solidFill>
            <a:srgbClr val="ECEFF1"/>
          </a:solidFill>
          <a:ln w="9525" cap="flat" cmpd="sng">
            <a:solidFill>
              <a:srgbClr val="607D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Điểm bắt đầu</a:t>
            </a:r>
            <a:endParaRPr/>
          </a:p>
        </p:txBody>
      </p:sp>
      <p:sp>
        <p:nvSpPr>
          <p:cNvPr id="2283" name="Google Shape;2283;p56"/>
          <p:cNvSpPr/>
          <p:nvPr/>
        </p:nvSpPr>
        <p:spPr>
          <a:xfrm>
            <a:off x="2261250" y="2286200"/>
            <a:ext cx="2001300" cy="679500"/>
          </a:xfrm>
          <a:prstGeom prst="roundRect">
            <a:avLst>
              <a:gd name="adj" fmla="val 16667"/>
            </a:avLst>
          </a:prstGeom>
          <a:solidFill>
            <a:srgbClr val="ECEFF1"/>
          </a:solidFill>
          <a:ln w="9525" cap="flat" cmpd="sng">
            <a:solidFill>
              <a:srgbClr val="607D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Điểm tiếp theo</a:t>
            </a:r>
            <a:endParaRPr/>
          </a:p>
        </p:txBody>
      </p:sp>
      <p:sp>
        <p:nvSpPr>
          <p:cNvPr id="2284" name="Google Shape;2284;p56"/>
          <p:cNvSpPr/>
          <p:nvPr/>
        </p:nvSpPr>
        <p:spPr>
          <a:xfrm>
            <a:off x="4387525" y="2286200"/>
            <a:ext cx="2169000" cy="679500"/>
          </a:xfrm>
          <a:prstGeom prst="roundRect">
            <a:avLst>
              <a:gd name="adj" fmla="val 16667"/>
            </a:avLst>
          </a:prstGeom>
          <a:solidFill>
            <a:srgbClr val="ECEFF1"/>
          </a:solidFill>
          <a:ln w="9525" cap="flat" cmpd="sng">
            <a:solidFill>
              <a:srgbClr val="607D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Tính trọng số cây khung</a:t>
            </a:r>
            <a:endParaRPr/>
          </a:p>
        </p:txBody>
      </p:sp>
      <p:sp>
        <p:nvSpPr>
          <p:cNvPr id="2285" name="Google Shape;2285;p56"/>
          <p:cNvSpPr/>
          <p:nvPr/>
        </p:nvSpPr>
        <p:spPr>
          <a:xfrm>
            <a:off x="683900" y="3412050"/>
            <a:ext cx="2001300" cy="679500"/>
          </a:xfrm>
          <a:prstGeom prst="roundRect">
            <a:avLst>
              <a:gd name="adj" fmla="val 16667"/>
            </a:avLst>
          </a:prstGeom>
          <a:solidFill>
            <a:srgbClr val="ECEFF1"/>
          </a:solidFill>
          <a:ln w="9525" cap="flat" cmpd="sng">
            <a:solidFill>
              <a:srgbClr val="607D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Trọng số cạnh</a:t>
            </a:r>
            <a:endParaRPr/>
          </a:p>
        </p:txBody>
      </p:sp>
      <p:sp>
        <p:nvSpPr>
          <p:cNvPr id="2286" name="Google Shape;2286;p56"/>
          <p:cNvSpPr/>
          <p:nvPr/>
        </p:nvSpPr>
        <p:spPr>
          <a:xfrm>
            <a:off x="5624750" y="3453200"/>
            <a:ext cx="1893300" cy="679500"/>
          </a:xfrm>
          <a:prstGeom prst="roundRect">
            <a:avLst>
              <a:gd name="adj" fmla="val 16667"/>
            </a:avLst>
          </a:prstGeom>
          <a:solidFill>
            <a:srgbClr val="ECEFF1"/>
          </a:solidFill>
          <a:ln w="9525" cap="flat" cmpd="sng">
            <a:solidFill>
              <a:srgbClr val="607D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Có tạo ra chu trình không?</a:t>
            </a:r>
            <a:endParaRPr/>
          </a:p>
        </p:txBody>
      </p:sp>
      <p:cxnSp>
        <p:nvCxnSpPr>
          <p:cNvPr id="2287" name="Google Shape;2287;p56"/>
          <p:cNvCxnSpPr>
            <a:stCxn id="2283" idx="2"/>
            <a:endCxn id="2285" idx="0"/>
          </p:cNvCxnSpPr>
          <p:nvPr/>
        </p:nvCxnSpPr>
        <p:spPr>
          <a:xfrm flipH="1">
            <a:off x="1684500" y="2965700"/>
            <a:ext cx="1577400" cy="446400"/>
          </a:xfrm>
          <a:prstGeom prst="straightConnector1">
            <a:avLst/>
          </a:prstGeom>
          <a:noFill/>
          <a:ln w="9525" cap="flat" cmpd="sng">
            <a:solidFill>
              <a:srgbClr val="607D8B"/>
            </a:solidFill>
            <a:prstDash val="solid"/>
            <a:round/>
            <a:headEnd type="none" w="med" len="med"/>
            <a:tailEnd type="none" w="med" len="med"/>
          </a:ln>
        </p:spPr>
      </p:cxnSp>
      <p:cxnSp>
        <p:nvCxnSpPr>
          <p:cNvPr id="2288" name="Google Shape;2288;p56"/>
          <p:cNvCxnSpPr>
            <a:stCxn id="2283" idx="2"/>
            <a:endCxn id="2286" idx="0"/>
          </p:cNvCxnSpPr>
          <p:nvPr/>
        </p:nvCxnSpPr>
        <p:spPr>
          <a:xfrm>
            <a:off x="3261900" y="2965700"/>
            <a:ext cx="3309600" cy="487500"/>
          </a:xfrm>
          <a:prstGeom prst="straightConnector1">
            <a:avLst/>
          </a:prstGeom>
          <a:noFill/>
          <a:ln w="9525" cap="flat" cmpd="sng">
            <a:solidFill>
              <a:srgbClr val="607D8B"/>
            </a:solidFill>
            <a:prstDash val="solid"/>
            <a:round/>
            <a:headEnd type="none" w="med" len="med"/>
            <a:tailEnd type="none" w="med" len="med"/>
          </a:ln>
        </p:spPr>
      </p:cxnSp>
      <p:sp>
        <p:nvSpPr>
          <p:cNvPr id="2289" name="Google Shape;2289;p56"/>
          <p:cNvSpPr/>
          <p:nvPr/>
        </p:nvSpPr>
        <p:spPr>
          <a:xfrm>
            <a:off x="6709050" y="2286200"/>
            <a:ext cx="2241900" cy="679500"/>
          </a:xfrm>
          <a:prstGeom prst="roundRect">
            <a:avLst>
              <a:gd name="adj" fmla="val 16667"/>
            </a:avLst>
          </a:prstGeom>
          <a:solidFill>
            <a:srgbClr val="ECEFF1"/>
          </a:solidFill>
          <a:ln w="9525" cap="flat" cmpd="sng">
            <a:solidFill>
              <a:srgbClr val="607D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Xác định có phải cây khung tối tiểu không?</a:t>
            </a:r>
            <a:endParaRPr/>
          </a:p>
        </p:txBody>
      </p:sp>
      <p:sp>
        <p:nvSpPr>
          <p:cNvPr id="2290" name="Google Shape;2290;p56"/>
          <p:cNvSpPr/>
          <p:nvPr/>
        </p:nvSpPr>
        <p:spPr>
          <a:xfrm>
            <a:off x="3154325" y="3453200"/>
            <a:ext cx="2001300" cy="679500"/>
          </a:xfrm>
          <a:prstGeom prst="roundRect">
            <a:avLst>
              <a:gd name="adj" fmla="val 16667"/>
            </a:avLst>
          </a:prstGeom>
          <a:solidFill>
            <a:srgbClr val="ECEFF1"/>
          </a:solidFill>
          <a:ln w="9525" cap="flat" cmpd="sng">
            <a:solidFill>
              <a:srgbClr val="607D8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Đã đi qua hay chưa?</a:t>
            </a:r>
            <a:endParaRPr/>
          </a:p>
        </p:txBody>
      </p:sp>
      <p:cxnSp>
        <p:nvCxnSpPr>
          <p:cNvPr id="2291" name="Google Shape;2291;p56"/>
          <p:cNvCxnSpPr>
            <a:stCxn id="2283" idx="2"/>
            <a:endCxn id="2290" idx="0"/>
          </p:cNvCxnSpPr>
          <p:nvPr/>
        </p:nvCxnSpPr>
        <p:spPr>
          <a:xfrm>
            <a:off x="3261900" y="2965700"/>
            <a:ext cx="893100" cy="487500"/>
          </a:xfrm>
          <a:prstGeom prst="straightConnector1">
            <a:avLst/>
          </a:prstGeom>
          <a:noFill/>
          <a:ln w="9525" cap="flat" cmpd="sng">
            <a:solidFill>
              <a:schemeClr val="dk2"/>
            </a:solidFill>
            <a:prstDash val="solid"/>
            <a:round/>
            <a:headEnd type="none" w="med" len="med"/>
            <a:tailEnd type="none" w="med" len="med"/>
          </a:ln>
        </p:spPr>
      </p:cxnSp>
      <p:cxnSp>
        <p:nvCxnSpPr>
          <p:cNvPr id="2292" name="Google Shape;2292;p56"/>
          <p:cNvCxnSpPr>
            <a:stCxn id="2282" idx="0"/>
            <a:endCxn id="2281" idx="2"/>
          </p:cNvCxnSpPr>
          <p:nvPr/>
        </p:nvCxnSpPr>
        <p:spPr>
          <a:xfrm rot="10800000" flipH="1">
            <a:off x="1165025" y="1719800"/>
            <a:ext cx="3190800" cy="566400"/>
          </a:xfrm>
          <a:prstGeom prst="straightConnector1">
            <a:avLst/>
          </a:prstGeom>
          <a:noFill/>
          <a:ln w="9525" cap="flat" cmpd="sng">
            <a:solidFill>
              <a:schemeClr val="dk2"/>
            </a:solidFill>
            <a:prstDash val="solid"/>
            <a:round/>
            <a:headEnd type="none" w="med" len="med"/>
            <a:tailEnd type="none" w="med" len="med"/>
          </a:ln>
        </p:spPr>
      </p:cxnSp>
      <p:cxnSp>
        <p:nvCxnSpPr>
          <p:cNvPr id="2293" name="Google Shape;2293;p56"/>
          <p:cNvCxnSpPr>
            <a:stCxn id="2281" idx="2"/>
            <a:endCxn id="2283" idx="0"/>
          </p:cNvCxnSpPr>
          <p:nvPr/>
        </p:nvCxnSpPr>
        <p:spPr>
          <a:xfrm flipH="1">
            <a:off x="3261925" y="1719925"/>
            <a:ext cx="1093800" cy="566400"/>
          </a:xfrm>
          <a:prstGeom prst="straightConnector1">
            <a:avLst/>
          </a:prstGeom>
          <a:noFill/>
          <a:ln w="9525" cap="flat" cmpd="sng">
            <a:solidFill>
              <a:schemeClr val="dk2"/>
            </a:solidFill>
            <a:prstDash val="solid"/>
            <a:round/>
            <a:headEnd type="none" w="med" len="med"/>
            <a:tailEnd type="none" w="med" len="med"/>
          </a:ln>
        </p:spPr>
      </p:cxnSp>
      <p:cxnSp>
        <p:nvCxnSpPr>
          <p:cNvPr id="2294" name="Google Shape;2294;p56"/>
          <p:cNvCxnSpPr>
            <a:stCxn id="2281" idx="2"/>
            <a:endCxn id="2284" idx="0"/>
          </p:cNvCxnSpPr>
          <p:nvPr/>
        </p:nvCxnSpPr>
        <p:spPr>
          <a:xfrm>
            <a:off x="4355725" y="1719925"/>
            <a:ext cx="1116300" cy="566400"/>
          </a:xfrm>
          <a:prstGeom prst="straightConnector1">
            <a:avLst/>
          </a:prstGeom>
          <a:noFill/>
          <a:ln w="9525" cap="flat" cmpd="sng">
            <a:solidFill>
              <a:schemeClr val="dk2"/>
            </a:solidFill>
            <a:prstDash val="solid"/>
            <a:round/>
            <a:headEnd type="none" w="med" len="med"/>
            <a:tailEnd type="none" w="med" len="med"/>
          </a:ln>
        </p:spPr>
      </p:cxnSp>
      <p:cxnSp>
        <p:nvCxnSpPr>
          <p:cNvPr id="2295" name="Google Shape;2295;p56"/>
          <p:cNvCxnSpPr>
            <a:stCxn id="2281" idx="2"/>
            <a:endCxn id="2289" idx="0"/>
          </p:cNvCxnSpPr>
          <p:nvPr/>
        </p:nvCxnSpPr>
        <p:spPr>
          <a:xfrm>
            <a:off x="4355725" y="1719925"/>
            <a:ext cx="3474300" cy="566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99"/>
        <p:cNvGrpSpPr/>
        <p:nvPr/>
      </p:nvGrpSpPr>
      <p:grpSpPr>
        <a:xfrm>
          <a:off x="0" y="0"/>
          <a:ext cx="0" cy="0"/>
          <a:chOff x="0" y="0"/>
          <a:chExt cx="0" cy="0"/>
        </a:xfrm>
      </p:grpSpPr>
      <p:sp>
        <p:nvSpPr>
          <p:cNvPr id="2300" name="Google Shape;2300;p57"/>
          <p:cNvSpPr txBox="1">
            <a:spLocks noGrp="1"/>
          </p:cNvSpPr>
          <p:nvPr>
            <p:ph type="title"/>
          </p:nvPr>
        </p:nvSpPr>
        <p:spPr>
          <a:xfrm>
            <a:off x="1953025" y="688850"/>
            <a:ext cx="5330100" cy="10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900"/>
              <a:t>Thanks for Listening!</a:t>
            </a:r>
            <a:endParaRPr sz="4900"/>
          </a:p>
        </p:txBody>
      </p:sp>
      <p:sp>
        <p:nvSpPr>
          <p:cNvPr id="2301" name="Google Shape;2301;p57"/>
          <p:cNvSpPr txBox="1">
            <a:spLocks noGrp="1"/>
          </p:cNvSpPr>
          <p:nvPr>
            <p:ph type="subTitle" idx="1"/>
          </p:nvPr>
        </p:nvSpPr>
        <p:spPr>
          <a:xfrm>
            <a:off x="3017520" y="1709928"/>
            <a:ext cx="3099900" cy="143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3300" b="1">
                <a:solidFill>
                  <a:schemeClr val="accent1"/>
                </a:solidFill>
              </a:rPr>
              <a:t>Do you have any questions?</a:t>
            </a:r>
            <a:endParaRPr sz="3300" b="1">
              <a:solidFill>
                <a:schemeClr val="accent1"/>
              </a:solidFill>
            </a:endParaRPr>
          </a:p>
          <a:p>
            <a:pPr marL="0" lvl="0" indent="0" algn="ctr" rtl="0">
              <a:spcBef>
                <a:spcPts val="0"/>
              </a:spcBef>
              <a:spcAft>
                <a:spcPts val="0"/>
              </a:spcAft>
              <a:buClr>
                <a:schemeClr val="dk1"/>
              </a:buClr>
              <a:buSzPts val="1100"/>
              <a:buFont typeface="Arial"/>
              <a:buNone/>
            </a:pPr>
            <a:endParaRPr>
              <a:solidFill>
                <a:srgbClr val="595959"/>
              </a:solidFill>
              <a:latin typeface="Barlow Semi Condensed"/>
              <a:ea typeface="Barlow Semi Condensed"/>
              <a:cs typeface="Barlow Semi Condensed"/>
              <a:sym typeface="Barlow Semi Condensed"/>
            </a:endParaRPr>
          </a:p>
          <a:p>
            <a:pPr marL="0" lvl="0" indent="0" algn="ctr" rtl="0">
              <a:spcBef>
                <a:spcPts val="0"/>
              </a:spcBef>
              <a:spcAft>
                <a:spcPts val="0"/>
              </a:spcAft>
              <a:buClr>
                <a:schemeClr val="dk1"/>
              </a:buClr>
              <a:buSzPts val="1100"/>
              <a:buFont typeface="Arial"/>
              <a:buNone/>
            </a:pPr>
            <a:endParaRPr>
              <a:solidFill>
                <a:schemeClr val="dk2"/>
              </a:solidFill>
              <a:latin typeface="Barlow Semi Condensed Light"/>
              <a:ea typeface="Barlow Semi Condensed Light"/>
              <a:cs typeface="Barlow Semi Condensed Light"/>
              <a:sym typeface="Barlow Semi Condensed Light"/>
            </a:endParaRPr>
          </a:p>
        </p:txBody>
      </p:sp>
      <p:sp>
        <p:nvSpPr>
          <p:cNvPr id="2302" name="Google Shape;2302;p57"/>
          <p:cNvSpPr txBox="1">
            <a:spLocks noGrp="1"/>
          </p:cNvSpPr>
          <p:nvPr>
            <p:ph type="subTitle" idx="4294967295"/>
          </p:nvPr>
        </p:nvSpPr>
        <p:spPr>
          <a:xfrm>
            <a:off x="2673650" y="4233275"/>
            <a:ext cx="3793200" cy="33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100">
                <a:latin typeface="Barlow Semi Condensed"/>
                <a:ea typeface="Barlow Semi Condensed"/>
                <a:cs typeface="Barlow Semi Condensed"/>
                <a:sym typeface="Barlow Semi Condensed"/>
              </a:rPr>
              <a:t>Please keep this slide for attribution</a:t>
            </a:r>
            <a:endParaRPr sz="1100">
              <a:latin typeface="Barlow Semi Condensed"/>
              <a:ea typeface="Barlow Semi Condensed"/>
              <a:cs typeface="Barlow Semi Condensed"/>
              <a:sym typeface="Barlow Semi Condensed"/>
            </a:endParaRPr>
          </a:p>
        </p:txBody>
      </p:sp>
      <p:grpSp>
        <p:nvGrpSpPr>
          <p:cNvPr id="2303" name="Google Shape;2303;p57"/>
          <p:cNvGrpSpPr/>
          <p:nvPr/>
        </p:nvGrpSpPr>
        <p:grpSpPr>
          <a:xfrm>
            <a:off x="3733763" y="3221625"/>
            <a:ext cx="1681025" cy="338359"/>
            <a:chOff x="3733763" y="3183525"/>
            <a:chExt cx="1681025" cy="338359"/>
          </a:xfrm>
        </p:grpSpPr>
        <p:sp>
          <p:nvSpPr>
            <p:cNvPr id="2304" name="Google Shape;2304;p57"/>
            <p:cNvSpPr/>
            <p:nvPr/>
          </p:nvSpPr>
          <p:spPr>
            <a:xfrm>
              <a:off x="3733763" y="3183525"/>
              <a:ext cx="338345" cy="338295"/>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5" name="Google Shape;2305;p57"/>
            <p:cNvGrpSpPr/>
            <p:nvPr/>
          </p:nvGrpSpPr>
          <p:grpSpPr>
            <a:xfrm>
              <a:off x="4166051" y="3183552"/>
              <a:ext cx="338366" cy="338332"/>
              <a:chOff x="812101" y="2571761"/>
              <a:chExt cx="417066" cy="417024"/>
            </a:xfrm>
          </p:grpSpPr>
          <p:sp>
            <p:nvSpPr>
              <p:cNvPr id="2306" name="Google Shape;2306;p57"/>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7"/>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7"/>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7"/>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0" name="Google Shape;2310;p57"/>
            <p:cNvGrpSpPr/>
            <p:nvPr/>
          </p:nvGrpSpPr>
          <p:grpSpPr>
            <a:xfrm>
              <a:off x="4598397" y="3183552"/>
              <a:ext cx="338332" cy="338332"/>
              <a:chOff x="1323129" y="2571761"/>
              <a:chExt cx="417024" cy="417024"/>
            </a:xfrm>
          </p:grpSpPr>
          <p:sp>
            <p:nvSpPr>
              <p:cNvPr id="2311" name="Google Shape;2311;p57"/>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7"/>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7"/>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7"/>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5" name="Google Shape;2315;p57"/>
            <p:cNvSpPr/>
            <p:nvPr/>
          </p:nvSpPr>
          <p:spPr>
            <a:xfrm>
              <a:off x="5074766" y="3214044"/>
              <a:ext cx="340022" cy="277263"/>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0"/>
        <p:cNvGrpSpPr/>
        <p:nvPr/>
      </p:nvGrpSpPr>
      <p:grpSpPr>
        <a:xfrm>
          <a:off x="0" y="0"/>
          <a:ext cx="0" cy="0"/>
          <a:chOff x="0" y="0"/>
          <a:chExt cx="0" cy="0"/>
        </a:xfrm>
      </p:grpSpPr>
      <p:sp>
        <p:nvSpPr>
          <p:cNvPr id="2121" name="Google Shape;2121;p35"/>
          <p:cNvSpPr txBox="1">
            <a:spLocks noGrp="1"/>
          </p:cNvSpPr>
          <p:nvPr>
            <p:ph type="title"/>
          </p:nvPr>
        </p:nvSpPr>
        <p:spPr>
          <a:xfrm>
            <a:off x="2819400" y="23835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Ôn tập</a:t>
            </a:r>
            <a:endParaRPr sz="4700"/>
          </a:p>
        </p:txBody>
      </p:sp>
      <p:sp>
        <p:nvSpPr>
          <p:cNvPr id="2122" name="Google Shape;2122;p35"/>
          <p:cNvSpPr txBox="1">
            <a:spLocks noGrp="1"/>
          </p:cNvSpPr>
          <p:nvPr>
            <p:ph type="title" idx="2"/>
          </p:nvPr>
        </p:nvSpPr>
        <p:spPr>
          <a:xfrm>
            <a:off x="2819400" y="13136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26"/>
        <p:cNvGrpSpPr/>
        <p:nvPr/>
      </p:nvGrpSpPr>
      <p:grpSpPr>
        <a:xfrm>
          <a:off x="0" y="0"/>
          <a:ext cx="0" cy="0"/>
          <a:chOff x="0" y="0"/>
          <a:chExt cx="0" cy="0"/>
        </a:xfrm>
      </p:grpSpPr>
      <p:sp>
        <p:nvSpPr>
          <p:cNvPr id="2127" name="Google Shape;2127;p36"/>
          <p:cNvSpPr txBox="1">
            <a:spLocks noGrp="1"/>
          </p:cNvSpPr>
          <p:nvPr>
            <p:ph type="title"/>
          </p:nvPr>
        </p:nvSpPr>
        <p:spPr>
          <a:xfrm>
            <a:off x="896112" y="1629862"/>
            <a:ext cx="3566100" cy="136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Backtracking</a:t>
            </a:r>
            <a:endParaRPr/>
          </a:p>
        </p:txBody>
      </p:sp>
      <p:sp>
        <p:nvSpPr>
          <p:cNvPr id="2128" name="Google Shape;2128;p36"/>
          <p:cNvSpPr txBox="1">
            <a:spLocks noGrp="1"/>
          </p:cNvSpPr>
          <p:nvPr>
            <p:ph type="body" idx="1"/>
          </p:nvPr>
        </p:nvSpPr>
        <p:spPr>
          <a:xfrm>
            <a:off x="4899150" y="821850"/>
            <a:ext cx="3996300" cy="34788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Clr>
                <a:srgbClr val="000000"/>
              </a:buClr>
              <a:buSzPts val="2200"/>
              <a:buFont typeface="Barlow Semi Condensed"/>
              <a:buChar char="●"/>
            </a:pPr>
            <a:r>
              <a:rPr lang="en" sz="2200">
                <a:solidFill>
                  <a:srgbClr val="000000"/>
                </a:solidFill>
              </a:rPr>
              <a:t>Quay lui (vét cạn)</a:t>
            </a:r>
            <a:endParaRPr sz="2200">
              <a:solidFill>
                <a:srgbClr val="000000"/>
              </a:solidFill>
            </a:endParaRPr>
          </a:p>
          <a:p>
            <a:pPr marL="457200" lvl="0" indent="0" algn="just" rtl="0">
              <a:spcBef>
                <a:spcPts val="0"/>
              </a:spcBef>
              <a:spcAft>
                <a:spcPts val="0"/>
              </a:spcAft>
              <a:buNone/>
            </a:pPr>
            <a:endParaRPr sz="2200">
              <a:solidFill>
                <a:srgbClr val="000000"/>
              </a:solidFill>
            </a:endParaRPr>
          </a:p>
          <a:p>
            <a:pPr marL="457200" lvl="0" indent="-368300" algn="just" rtl="0">
              <a:spcBef>
                <a:spcPts val="0"/>
              </a:spcBef>
              <a:spcAft>
                <a:spcPts val="0"/>
              </a:spcAft>
              <a:buClr>
                <a:srgbClr val="000000"/>
              </a:buClr>
              <a:buSzPts val="2200"/>
              <a:buFont typeface="Barlow Semi Condensed"/>
              <a:buChar char="●"/>
            </a:pPr>
            <a:r>
              <a:rPr lang="en" sz="2200">
                <a:solidFill>
                  <a:srgbClr val="000000"/>
                </a:solidFill>
              </a:rPr>
              <a:t>Lời giải được cấu thành bởi nhiều bước giải</a:t>
            </a:r>
            <a:endParaRPr sz="2200">
              <a:solidFill>
                <a:srgbClr val="000000"/>
              </a:solidFill>
            </a:endParaRPr>
          </a:p>
          <a:p>
            <a:pPr marL="457200" lvl="0" indent="0" algn="just" rtl="0">
              <a:spcBef>
                <a:spcPts val="0"/>
              </a:spcBef>
              <a:spcAft>
                <a:spcPts val="0"/>
              </a:spcAft>
              <a:buNone/>
            </a:pPr>
            <a:endParaRPr sz="2200">
              <a:solidFill>
                <a:srgbClr val="000000"/>
              </a:solidFill>
            </a:endParaRPr>
          </a:p>
          <a:p>
            <a:pPr marL="457200" lvl="0" indent="-368300" algn="just" rtl="0">
              <a:spcBef>
                <a:spcPts val="0"/>
              </a:spcBef>
              <a:spcAft>
                <a:spcPts val="0"/>
              </a:spcAft>
              <a:buClr>
                <a:srgbClr val="000000"/>
              </a:buClr>
              <a:buSzPts val="2200"/>
              <a:buFont typeface="Barlow Semi Condensed"/>
              <a:buChar char="●"/>
            </a:pPr>
            <a:r>
              <a:rPr lang="en" sz="2200">
                <a:solidFill>
                  <a:srgbClr val="000000"/>
                </a:solidFill>
              </a:rPr>
              <a:t>Quá trình tìm lời giải:</a:t>
            </a:r>
            <a:endParaRPr sz="2200">
              <a:solidFill>
                <a:srgbClr val="000000"/>
              </a:solidFill>
            </a:endParaRPr>
          </a:p>
          <a:p>
            <a:pPr marL="914400" lvl="0" indent="-368300" algn="just" rtl="0">
              <a:spcBef>
                <a:spcPts val="0"/>
              </a:spcBef>
              <a:spcAft>
                <a:spcPts val="0"/>
              </a:spcAft>
              <a:buClr>
                <a:srgbClr val="000000"/>
              </a:buClr>
              <a:buSzPts val="2200"/>
              <a:buFont typeface="Barlow Semi Condensed"/>
              <a:buChar char="-"/>
            </a:pPr>
            <a:r>
              <a:rPr lang="en" sz="2200">
                <a:solidFill>
                  <a:srgbClr val="000000"/>
                </a:solidFill>
              </a:rPr>
              <a:t>Xây dựng từng bước giải thành phần</a:t>
            </a:r>
            <a:endParaRPr sz="2200">
              <a:solidFill>
                <a:srgbClr val="000000"/>
              </a:solidFill>
            </a:endParaRPr>
          </a:p>
          <a:p>
            <a:pPr marL="914400" lvl="0" indent="-368300" algn="just" rtl="0">
              <a:spcBef>
                <a:spcPts val="0"/>
              </a:spcBef>
              <a:spcAft>
                <a:spcPts val="0"/>
              </a:spcAft>
              <a:buClr>
                <a:srgbClr val="000000"/>
              </a:buClr>
              <a:buSzPts val="2200"/>
              <a:buFont typeface="Barlow Semi Condensed"/>
              <a:buChar char="-"/>
            </a:pPr>
            <a:r>
              <a:rPr lang="en" sz="2200">
                <a:solidFill>
                  <a:srgbClr val="000000"/>
                </a:solidFill>
              </a:rPr>
              <a:t>Hoàn toàn dựa trên các phép thử</a:t>
            </a:r>
            <a:endParaRPr sz="2200">
              <a:solidFill>
                <a:srgbClr val="000000"/>
              </a:solidFill>
            </a:endParaRPr>
          </a:p>
          <a:p>
            <a:pPr marL="0" lvl="0" indent="0" algn="l" rtl="0">
              <a:spcBef>
                <a:spcPts val="0"/>
              </a:spcBef>
              <a:spcAft>
                <a:spcPts val="0"/>
              </a:spcAft>
              <a:buNone/>
            </a:pP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2"/>
        <p:cNvGrpSpPr/>
        <p:nvPr/>
      </p:nvGrpSpPr>
      <p:grpSpPr>
        <a:xfrm>
          <a:off x="0" y="0"/>
          <a:ext cx="0" cy="0"/>
          <a:chOff x="0" y="0"/>
          <a:chExt cx="0" cy="0"/>
        </a:xfrm>
      </p:grpSpPr>
      <p:sp>
        <p:nvSpPr>
          <p:cNvPr id="2133" name="Google Shape;2133;p37"/>
          <p:cNvSpPr txBox="1">
            <a:spLocks noGrp="1"/>
          </p:cNvSpPr>
          <p:nvPr>
            <p:ph type="title"/>
          </p:nvPr>
        </p:nvSpPr>
        <p:spPr>
          <a:xfrm>
            <a:off x="743700" y="1890450"/>
            <a:ext cx="3566100" cy="136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Branch and bound</a:t>
            </a:r>
            <a:endParaRPr dirty="0"/>
          </a:p>
        </p:txBody>
      </p:sp>
      <p:sp>
        <p:nvSpPr>
          <p:cNvPr id="2134" name="Google Shape;2134;p37"/>
          <p:cNvSpPr txBox="1">
            <a:spLocks noGrp="1"/>
          </p:cNvSpPr>
          <p:nvPr>
            <p:ph type="body" idx="1"/>
          </p:nvPr>
        </p:nvSpPr>
        <p:spPr>
          <a:xfrm>
            <a:off x="4309800" y="1279050"/>
            <a:ext cx="4433100" cy="3478800"/>
          </a:xfrm>
          <a:prstGeom prst="rect">
            <a:avLst/>
          </a:prstGeom>
        </p:spPr>
        <p:txBody>
          <a:bodyPr spcFirstLastPara="1" wrap="square" lIns="91425" tIns="91425" rIns="91425" bIns="91425" anchor="t" anchorCtr="0">
            <a:noAutofit/>
          </a:bodyPr>
          <a:lstStyle/>
          <a:p>
            <a:pPr marL="914400" lvl="0" indent="0" algn="just" rtl="0">
              <a:spcBef>
                <a:spcPts val="0"/>
              </a:spcBef>
              <a:spcAft>
                <a:spcPts val="0"/>
              </a:spcAft>
              <a:buNone/>
            </a:pPr>
            <a:endParaRPr lang="vi-VN" sz="2200" dirty="0">
              <a:solidFill>
                <a:srgbClr val="000000"/>
              </a:solidFill>
            </a:endParaRPr>
          </a:p>
          <a:p>
            <a:pPr marL="457200" lvl="0" indent="-368300" algn="just" rtl="0">
              <a:spcBef>
                <a:spcPts val="0"/>
              </a:spcBef>
              <a:spcAft>
                <a:spcPts val="0"/>
              </a:spcAft>
              <a:buClr>
                <a:srgbClr val="000000"/>
              </a:buClr>
              <a:buSzPts val="2200"/>
              <a:buChar char="●"/>
            </a:pPr>
            <a:r>
              <a:rPr lang="en-US" sz="2200" dirty="0" err="1">
                <a:solidFill>
                  <a:srgbClr val="000000"/>
                </a:solidFill>
              </a:rPr>
              <a:t>Một</a:t>
            </a:r>
            <a:r>
              <a:rPr lang="en-US" sz="2200" dirty="0">
                <a:solidFill>
                  <a:srgbClr val="000000"/>
                </a:solidFill>
              </a:rPr>
              <a:t> </a:t>
            </a:r>
            <a:r>
              <a:rPr lang="en-US" sz="2200" dirty="0" err="1">
                <a:solidFill>
                  <a:srgbClr val="000000"/>
                </a:solidFill>
              </a:rPr>
              <a:t>phương</a:t>
            </a:r>
            <a:r>
              <a:rPr lang="en-US" sz="2200" dirty="0">
                <a:solidFill>
                  <a:srgbClr val="000000"/>
                </a:solidFill>
              </a:rPr>
              <a:t> </a:t>
            </a:r>
            <a:r>
              <a:rPr lang="en-US" sz="2200" dirty="0" err="1">
                <a:solidFill>
                  <a:srgbClr val="000000"/>
                </a:solidFill>
              </a:rPr>
              <a:t>pháp</a:t>
            </a:r>
            <a:r>
              <a:rPr lang="en-US" sz="2200" dirty="0">
                <a:solidFill>
                  <a:srgbClr val="000000"/>
                </a:solidFill>
              </a:rPr>
              <a:t> </a:t>
            </a:r>
            <a:r>
              <a:rPr lang="en-US" sz="2200" dirty="0" err="1">
                <a:solidFill>
                  <a:srgbClr val="000000"/>
                </a:solidFill>
              </a:rPr>
              <a:t>cải</a:t>
            </a:r>
            <a:r>
              <a:rPr lang="en-US" sz="2200" dirty="0">
                <a:solidFill>
                  <a:srgbClr val="000000"/>
                </a:solidFill>
              </a:rPr>
              <a:t> </a:t>
            </a:r>
            <a:r>
              <a:rPr lang="en-US" sz="2200" dirty="0" err="1">
                <a:solidFill>
                  <a:srgbClr val="000000"/>
                </a:solidFill>
              </a:rPr>
              <a:t>tiến</a:t>
            </a:r>
            <a:r>
              <a:rPr lang="en-US" sz="2200" dirty="0">
                <a:solidFill>
                  <a:srgbClr val="000000"/>
                </a:solidFill>
              </a:rPr>
              <a:t> </a:t>
            </a:r>
            <a:r>
              <a:rPr lang="en-US" sz="2200" dirty="0" err="1">
                <a:solidFill>
                  <a:srgbClr val="000000"/>
                </a:solidFill>
              </a:rPr>
              <a:t>từ</a:t>
            </a:r>
            <a:r>
              <a:rPr lang="en-US" sz="2200" dirty="0">
                <a:solidFill>
                  <a:srgbClr val="000000"/>
                </a:solidFill>
              </a:rPr>
              <a:t> </a:t>
            </a:r>
            <a:r>
              <a:rPr lang="en-US" sz="2200" dirty="0" err="1">
                <a:solidFill>
                  <a:srgbClr val="000000"/>
                </a:solidFill>
              </a:rPr>
              <a:t>phương</a:t>
            </a:r>
            <a:r>
              <a:rPr lang="en-US" sz="2200" dirty="0">
                <a:solidFill>
                  <a:srgbClr val="000000"/>
                </a:solidFill>
              </a:rPr>
              <a:t> </a:t>
            </a:r>
            <a:r>
              <a:rPr lang="en-US" sz="2200" dirty="0" err="1">
                <a:solidFill>
                  <a:srgbClr val="000000"/>
                </a:solidFill>
              </a:rPr>
              <a:t>pháp</a:t>
            </a:r>
            <a:r>
              <a:rPr lang="en-US" sz="2200" dirty="0">
                <a:solidFill>
                  <a:srgbClr val="000000"/>
                </a:solidFill>
              </a:rPr>
              <a:t> Backtracking.</a:t>
            </a:r>
          </a:p>
          <a:p>
            <a:pPr marL="457200" lvl="0" indent="-368300" algn="just" rtl="0">
              <a:spcBef>
                <a:spcPts val="0"/>
              </a:spcBef>
              <a:spcAft>
                <a:spcPts val="0"/>
              </a:spcAft>
              <a:buClr>
                <a:srgbClr val="000000"/>
              </a:buClr>
              <a:buSzPts val="2200"/>
              <a:buChar char="●"/>
            </a:pPr>
            <a:endParaRPr lang="en-US" sz="2200" dirty="0">
              <a:solidFill>
                <a:srgbClr val="000000"/>
              </a:solidFill>
            </a:endParaRPr>
          </a:p>
          <a:p>
            <a:pPr marL="457200" lvl="0" indent="-368300" algn="just" rtl="0">
              <a:spcBef>
                <a:spcPts val="0"/>
              </a:spcBef>
              <a:spcAft>
                <a:spcPts val="0"/>
              </a:spcAft>
              <a:buClr>
                <a:srgbClr val="000000"/>
              </a:buClr>
              <a:buSzPts val="2200"/>
              <a:buChar char="●"/>
            </a:pPr>
            <a:r>
              <a:rPr lang="en-US" sz="2200" dirty="0" err="1">
                <a:solidFill>
                  <a:srgbClr val="000000"/>
                </a:solidFill>
              </a:rPr>
              <a:t>Tìm</a:t>
            </a:r>
            <a:r>
              <a:rPr lang="en-US" sz="2200" dirty="0">
                <a:solidFill>
                  <a:srgbClr val="000000"/>
                </a:solidFill>
              </a:rPr>
              <a:t> </a:t>
            </a:r>
            <a:r>
              <a:rPr lang="en-US" sz="2200" dirty="0" err="1">
                <a:solidFill>
                  <a:srgbClr val="000000"/>
                </a:solidFill>
              </a:rPr>
              <a:t>nghiệm</a:t>
            </a:r>
            <a:r>
              <a:rPr lang="en-US" sz="2200" dirty="0">
                <a:solidFill>
                  <a:srgbClr val="000000"/>
                </a:solidFill>
              </a:rPr>
              <a:t> </a:t>
            </a:r>
            <a:r>
              <a:rPr lang="en-US" sz="2200" dirty="0" err="1">
                <a:solidFill>
                  <a:srgbClr val="000000"/>
                </a:solidFill>
              </a:rPr>
              <a:t>bài</a:t>
            </a:r>
            <a:r>
              <a:rPr lang="en-US" sz="2200" dirty="0">
                <a:solidFill>
                  <a:srgbClr val="000000"/>
                </a:solidFill>
              </a:rPr>
              <a:t> </a:t>
            </a:r>
            <a:r>
              <a:rPr lang="en-US" sz="2200" dirty="0" err="1">
                <a:solidFill>
                  <a:srgbClr val="000000"/>
                </a:solidFill>
              </a:rPr>
              <a:t>toán</a:t>
            </a:r>
            <a:r>
              <a:rPr lang="en-US" sz="2200" dirty="0">
                <a:solidFill>
                  <a:srgbClr val="000000"/>
                </a:solidFill>
              </a:rPr>
              <a:t> </a:t>
            </a:r>
            <a:r>
              <a:rPr lang="en-US" sz="2200" dirty="0" err="1">
                <a:solidFill>
                  <a:srgbClr val="000000"/>
                </a:solidFill>
              </a:rPr>
              <a:t>tối</a:t>
            </a:r>
            <a:r>
              <a:rPr lang="en-US" sz="2200" dirty="0">
                <a:solidFill>
                  <a:srgbClr val="000000"/>
                </a:solidFill>
              </a:rPr>
              <a:t> </a:t>
            </a:r>
            <a:r>
              <a:rPr lang="en-US" sz="2200" dirty="0" err="1">
                <a:solidFill>
                  <a:srgbClr val="000000"/>
                </a:solidFill>
              </a:rPr>
              <a:t>ưu</a:t>
            </a:r>
            <a:r>
              <a:rPr lang="en-US" sz="2200" dirty="0">
                <a:solidFill>
                  <a:srgbClr val="000000"/>
                </a:solidFill>
              </a:rPr>
              <a:t> </a:t>
            </a:r>
            <a:r>
              <a:rPr lang="en-US" sz="2200" dirty="0" err="1">
                <a:solidFill>
                  <a:srgbClr val="000000"/>
                </a:solidFill>
              </a:rPr>
              <a:t>thông</a:t>
            </a:r>
            <a:r>
              <a:rPr lang="en-US" sz="2200" dirty="0">
                <a:solidFill>
                  <a:srgbClr val="000000"/>
                </a:solidFill>
              </a:rPr>
              <a:t> qua </a:t>
            </a:r>
            <a:r>
              <a:rPr lang="en-US" sz="2200" dirty="0" err="1">
                <a:solidFill>
                  <a:srgbClr val="000000"/>
                </a:solidFill>
              </a:rPr>
              <a:t>lưới</a:t>
            </a:r>
            <a:r>
              <a:rPr lang="en-US" sz="2200" dirty="0">
                <a:solidFill>
                  <a:srgbClr val="000000"/>
                </a:solidFill>
              </a:rPr>
              <a:t> </a:t>
            </a:r>
            <a:r>
              <a:rPr lang="en-US" sz="2200" dirty="0" err="1">
                <a:solidFill>
                  <a:srgbClr val="000000"/>
                </a:solidFill>
              </a:rPr>
              <a:t>cắt</a:t>
            </a:r>
            <a:r>
              <a:rPr lang="en-US" sz="2200" dirty="0">
                <a:solidFill>
                  <a:srgbClr val="000000"/>
                </a:solidFill>
              </a:rPr>
              <a:t> (</a:t>
            </a:r>
            <a:r>
              <a:rPr lang="en-US" sz="2200" dirty="0" err="1">
                <a:solidFill>
                  <a:srgbClr val="000000"/>
                </a:solidFill>
              </a:rPr>
              <a:t>sử</a:t>
            </a:r>
            <a:r>
              <a:rPr lang="en-US" sz="2200" dirty="0">
                <a:solidFill>
                  <a:srgbClr val="000000"/>
                </a:solidFill>
              </a:rPr>
              <a:t> </a:t>
            </a:r>
            <a:r>
              <a:rPr lang="en-US" sz="2200" dirty="0" err="1">
                <a:solidFill>
                  <a:srgbClr val="000000"/>
                </a:solidFill>
              </a:rPr>
              <a:t>dụng</a:t>
            </a:r>
            <a:r>
              <a:rPr lang="en-US" sz="2200" dirty="0">
                <a:solidFill>
                  <a:srgbClr val="000000"/>
                </a:solidFill>
              </a:rPr>
              <a:t> bound </a:t>
            </a:r>
            <a:r>
              <a:rPr lang="en-US" sz="2200" dirty="0" err="1">
                <a:solidFill>
                  <a:srgbClr val="000000"/>
                </a:solidFill>
              </a:rPr>
              <a:t>để</a:t>
            </a:r>
            <a:r>
              <a:rPr lang="en-US" sz="2200" dirty="0">
                <a:solidFill>
                  <a:srgbClr val="000000"/>
                </a:solidFill>
              </a:rPr>
              <a:t> </a:t>
            </a:r>
            <a:r>
              <a:rPr lang="en-US" sz="2200" dirty="0" err="1">
                <a:solidFill>
                  <a:srgbClr val="000000"/>
                </a:solidFill>
              </a:rPr>
              <a:t>loại</a:t>
            </a:r>
            <a:r>
              <a:rPr lang="en-US" sz="2200" dirty="0">
                <a:solidFill>
                  <a:srgbClr val="000000"/>
                </a:solidFill>
              </a:rPr>
              <a:t> </a:t>
            </a:r>
            <a:r>
              <a:rPr lang="en-US" sz="2200" dirty="0" err="1">
                <a:solidFill>
                  <a:srgbClr val="000000"/>
                </a:solidFill>
              </a:rPr>
              <a:t>bỏ</a:t>
            </a:r>
            <a:r>
              <a:rPr lang="en-US" sz="2200" dirty="0">
                <a:solidFill>
                  <a:srgbClr val="000000"/>
                </a:solidFill>
              </a:rPr>
              <a:t> </a:t>
            </a:r>
            <a:r>
              <a:rPr lang="en-US" sz="2200" dirty="0" err="1">
                <a:solidFill>
                  <a:srgbClr val="000000"/>
                </a:solidFill>
              </a:rPr>
              <a:t>các</a:t>
            </a:r>
            <a:r>
              <a:rPr lang="en-US" sz="2200" dirty="0">
                <a:solidFill>
                  <a:srgbClr val="000000"/>
                </a:solidFill>
              </a:rPr>
              <a:t> </a:t>
            </a:r>
            <a:r>
              <a:rPr lang="en-US" sz="2200" dirty="0" err="1">
                <a:solidFill>
                  <a:srgbClr val="000000"/>
                </a:solidFill>
              </a:rPr>
              <a:t>nút</a:t>
            </a:r>
            <a:r>
              <a:rPr lang="en-US" sz="2200" dirty="0">
                <a:solidFill>
                  <a:srgbClr val="000000"/>
                </a:solidFill>
              </a:rPr>
              <a:t> </a:t>
            </a:r>
            <a:r>
              <a:rPr lang="en-US" sz="2200" dirty="0" err="1">
                <a:solidFill>
                  <a:srgbClr val="000000"/>
                </a:solidFill>
              </a:rPr>
              <a:t>không</a:t>
            </a:r>
            <a:r>
              <a:rPr lang="en-US" sz="2200" dirty="0">
                <a:solidFill>
                  <a:srgbClr val="000000"/>
                </a:solidFill>
              </a:rPr>
              <a:t> </a:t>
            </a:r>
            <a:r>
              <a:rPr lang="en-US" sz="2200" dirty="0" err="1">
                <a:solidFill>
                  <a:srgbClr val="000000"/>
                </a:solidFill>
              </a:rPr>
              <a:t>tiềm</a:t>
            </a:r>
            <a:r>
              <a:rPr lang="en-US" sz="2200" dirty="0">
                <a:solidFill>
                  <a:srgbClr val="000000"/>
                </a:solidFill>
              </a:rPr>
              <a:t> </a:t>
            </a:r>
            <a:r>
              <a:rPr lang="en-US" sz="2200" dirty="0" err="1">
                <a:solidFill>
                  <a:srgbClr val="000000"/>
                </a:solidFill>
              </a:rPr>
              <a:t>năng</a:t>
            </a:r>
            <a:r>
              <a:rPr lang="en-US" sz="2200" dirty="0">
                <a:solidFill>
                  <a:srgbClr val="000000"/>
                </a:solidFill>
              </a:rPr>
              <a:t>).</a:t>
            </a:r>
            <a:endParaRPr lang="vi-VN" sz="2200" dirty="0">
              <a:solidFill>
                <a:srgbClr val="000000"/>
              </a:solidFill>
            </a:endParaRPr>
          </a:p>
        </p:txBody>
      </p:sp>
    </p:spTree>
    <p:extLst>
      <p:ext uri="{BB962C8B-B14F-4D97-AF65-F5344CB8AC3E}">
        <p14:creationId xmlns:p14="http://schemas.microsoft.com/office/powerpoint/2010/main" val="95712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32"/>
        <p:cNvGrpSpPr/>
        <p:nvPr/>
      </p:nvGrpSpPr>
      <p:grpSpPr>
        <a:xfrm>
          <a:off x="0" y="0"/>
          <a:ext cx="0" cy="0"/>
          <a:chOff x="0" y="0"/>
          <a:chExt cx="0" cy="0"/>
        </a:xfrm>
      </p:grpSpPr>
      <p:sp>
        <p:nvSpPr>
          <p:cNvPr id="2133" name="Google Shape;2133;p37"/>
          <p:cNvSpPr txBox="1">
            <a:spLocks noGrp="1"/>
          </p:cNvSpPr>
          <p:nvPr>
            <p:ph type="title"/>
          </p:nvPr>
        </p:nvSpPr>
        <p:spPr>
          <a:xfrm>
            <a:off x="896112" y="1629862"/>
            <a:ext cx="3566100" cy="136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Greedy</a:t>
            </a:r>
            <a:endParaRPr/>
          </a:p>
        </p:txBody>
      </p:sp>
      <p:sp>
        <p:nvSpPr>
          <p:cNvPr id="2134" name="Google Shape;2134;p37"/>
          <p:cNvSpPr txBox="1">
            <a:spLocks noGrp="1"/>
          </p:cNvSpPr>
          <p:nvPr>
            <p:ph type="body" idx="1"/>
          </p:nvPr>
        </p:nvSpPr>
        <p:spPr>
          <a:xfrm>
            <a:off x="4309800" y="1279050"/>
            <a:ext cx="4433100" cy="3478800"/>
          </a:xfrm>
          <a:prstGeom prst="rect">
            <a:avLst/>
          </a:prstGeom>
        </p:spPr>
        <p:txBody>
          <a:bodyPr spcFirstLastPara="1" wrap="square" lIns="91425" tIns="91425" rIns="91425" bIns="91425" anchor="t" anchorCtr="0">
            <a:noAutofit/>
          </a:bodyPr>
          <a:lstStyle/>
          <a:p>
            <a:pPr marL="914400" lvl="0" indent="0" algn="just" rtl="0">
              <a:spcBef>
                <a:spcPts val="0"/>
              </a:spcBef>
              <a:spcAft>
                <a:spcPts val="0"/>
              </a:spcAft>
              <a:buNone/>
            </a:pPr>
            <a:endParaRPr sz="2200">
              <a:solidFill>
                <a:srgbClr val="000000"/>
              </a:solidFill>
            </a:endParaRPr>
          </a:p>
          <a:p>
            <a:pPr marL="457200" lvl="0" indent="-368300" algn="just" rtl="0">
              <a:spcBef>
                <a:spcPts val="0"/>
              </a:spcBef>
              <a:spcAft>
                <a:spcPts val="0"/>
              </a:spcAft>
              <a:buClr>
                <a:srgbClr val="000000"/>
              </a:buClr>
              <a:buSzPts val="2200"/>
              <a:buChar char="●"/>
            </a:pPr>
            <a:r>
              <a:rPr lang="en" sz="2200">
                <a:solidFill>
                  <a:srgbClr val="000000"/>
                </a:solidFill>
              </a:rPr>
              <a:t>Lấy tiêu chuẩn tối ưu (trên phạm vi toàn cục) của bài toán.</a:t>
            </a:r>
            <a:endParaRPr sz="2200">
              <a:solidFill>
                <a:srgbClr val="000000"/>
              </a:solidFill>
            </a:endParaRPr>
          </a:p>
          <a:p>
            <a:pPr marL="914400" lvl="0" indent="0" algn="just" rtl="0">
              <a:spcBef>
                <a:spcPts val="0"/>
              </a:spcBef>
              <a:spcAft>
                <a:spcPts val="0"/>
              </a:spcAft>
              <a:buNone/>
            </a:pPr>
            <a:endParaRPr sz="2200">
              <a:solidFill>
                <a:srgbClr val="000000"/>
              </a:solidFill>
            </a:endParaRPr>
          </a:p>
          <a:p>
            <a:pPr marL="457200" lvl="0" indent="-368300" algn="just" rtl="0">
              <a:spcBef>
                <a:spcPts val="0"/>
              </a:spcBef>
              <a:spcAft>
                <a:spcPts val="0"/>
              </a:spcAft>
              <a:buClr>
                <a:srgbClr val="000000"/>
              </a:buClr>
              <a:buSzPts val="2200"/>
              <a:buChar char="●"/>
            </a:pPr>
            <a:r>
              <a:rPr lang="en" sz="2200">
                <a:solidFill>
                  <a:srgbClr val="000000"/>
                </a:solidFill>
              </a:rPr>
              <a:t>Dựa vào đó chọn lựa phương pháp tốt nhất của từng bước trong quá trình tìm kiếm lời giải.</a:t>
            </a:r>
            <a:endParaRPr sz="2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8"/>
        <p:cNvGrpSpPr/>
        <p:nvPr/>
      </p:nvGrpSpPr>
      <p:grpSpPr>
        <a:xfrm>
          <a:off x="0" y="0"/>
          <a:ext cx="0" cy="0"/>
          <a:chOff x="0" y="0"/>
          <a:chExt cx="0" cy="0"/>
        </a:xfrm>
      </p:grpSpPr>
      <p:sp>
        <p:nvSpPr>
          <p:cNvPr id="2139" name="Google Shape;2139;p38"/>
          <p:cNvSpPr txBox="1">
            <a:spLocks noGrp="1"/>
          </p:cNvSpPr>
          <p:nvPr>
            <p:ph type="title"/>
          </p:nvPr>
        </p:nvSpPr>
        <p:spPr>
          <a:xfrm>
            <a:off x="212373" y="1879950"/>
            <a:ext cx="4238700" cy="136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Divide and conquer</a:t>
            </a:r>
            <a:endParaRPr/>
          </a:p>
        </p:txBody>
      </p:sp>
      <p:sp>
        <p:nvSpPr>
          <p:cNvPr id="2140" name="Google Shape;2140;p38"/>
          <p:cNvSpPr txBox="1">
            <a:spLocks noGrp="1"/>
          </p:cNvSpPr>
          <p:nvPr>
            <p:ph type="body" idx="1"/>
          </p:nvPr>
        </p:nvSpPr>
        <p:spPr>
          <a:xfrm>
            <a:off x="3763050" y="821850"/>
            <a:ext cx="5132400" cy="3478800"/>
          </a:xfrm>
          <a:prstGeom prst="rect">
            <a:avLst/>
          </a:prstGeom>
        </p:spPr>
        <p:txBody>
          <a:bodyPr spcFirstLastPara="1" wrap="square" lIns="91425" tIns="91425" rIns="91425" bIns="91425" anchor="t" anchorCtr="0">
            <a:noAutofit/>
          </a:bodyPr>
          <a:lstStyle/>
          <a:p>
            <a:pPr marL="914400" lvl="0" indent="-368300" algn="just" rtl="0">
              <a:spcBef>
                <a:spcPts val="0"/>
              </a:spcBef>
              <a:spcAft>
                <a:spcPts val="0"/>
              </a:spcAft>
              <a:buClr>
                <a:srgbClr val="000000"/>
              </a:buClr>
              <a:buSzPts val="2200"/>
              <a:buFont typeface="Arial"/>
              <a:buChar char="●"/>
            </a:pPr>
            <a:r>
              <a:rPr lang="en" sz="2200">
                <a:solidFill>
                  <a:srgbClr val="000000"/>
                </a:solidFill>
              </a:rPr>
              <a:t>Chia bài toán thành bài toán con có kích thước nhỏ hơn.</a:t>
            </a:r>
            <a:endParaRPr sz="2200">
              <a:solidFill>
                <a:srgbClr val="000000"/>
              </a:solidFill>
            </a:endParaRPr>
          </a:p>
          <a:p>
            <a:pPr marL="914400" lvl="0" indent="0" algn="just" rtl="0">
              <a:spcBef>
                <a:spcPts val="0"/>
              </a:spcBef>
              <a:spcAft>
                <a:spcPts val="0"/>
              </a:spcAft>
              <a:buNone/>
            </a:pPr>
            <a:endParaRPr sz="2200">
              <a:solidFill>
                <a:srgbClr val="000000"/>
              </a:solidFill>
            </a:endParaRPr>
          </a:p>
          <a:p>
            <a:pPr marL="914400" lvl="0" indent="-368300" algn="just" rtl="0">
              <a:spcBef>
                <a:spcPts val="0"/>
              </a:spcBef>
              <a:spcAft>
                <a:spcPts val="0"/>
              </a:spcAft>
              <a:buClr>
                <a:srgbClr val="000000"/>
              </a:buClr>
              <a:buSzPts val="2200"/>
              <a:buFont typeface="Arial"/>
              <a:buChar char="●"/>
            </a:pPr>
            <a:r>
              <a:rPr lang="en" sz="2200">
                <a:solidFill>
                  <a:srgbClr val="000000"/>
                </a:solidFill>
              </a:rPr>
              <a:t>Giải các bài toán con, sau đó tổng hợp kết quả lại để được lời giải ban đầu</a:t>
            </a:r>
            <a:endParaRPr sz="2200">
              <a:solidFill>
                <a:srgbClr val="000000"/>
              </a:solidFill>
            </a:endParaRPr>
          </a:p>
          <a:p>
            <a:pPr marL="1371600" lvl="0" indent="-368300" algn="just" rtl="0">
              <a:spcBef>
                <a:spcPts val="0"/>
              </a:spcBef>
              <a:spcAft>
                <a:spcPts val="0"/>
              </a:spcAft>
              <a:buClr>
                <a:srgbClr val="000000"/>
              </a:buClr>
              <a:buSzPts val="2200"/>
              <a:buChar char="-"/>
            </a:pPr>
            <a:r>
              <a:rPr lang="en" sz="2200">
                <a:solidFill>
                  <a:srgbClr val="000000"/>
                </a:solidFill>
              </a:rPr>
              <a:t>Giải các bài toán con: Lại chia kích thước nhỏ hơn nữa.</a:t>
            </a:r>
            <a:endParaRPr sz="2200">
              <a:solidFill>
                <a:srgbClr val="000000"/>
              </a:solidFill>
            </a:endParaRPr>
          </a:p>
          <a:p>
            <a:pPr marL="1371600" lvl="0" indent="-368300" algn="just" rtl="0">
              <a:spcBef>
                <a:spcPts val="0"/>
              </a:spcBef>
              <a:spcAft>
                <a:spcPts val="0"/>
              </a:spcAft>
              <a:buClr>
                <a:srgbClr val="000000"/>
              </a:buClr>
              <a:buSzPts val="2200"/>
              <a:buChar char="-"/>
            </a:pPr>
            <a:r>
              <a:rPr lang="en" sz="2200">
                <a:solidFill>
                  <a:srgbClr val="000000"/>
                </a:solidFill>
              </a:rPr>
              <a:t>Quá trình dẫn đến những bài toán mà lời giải dễ dàng thực hiện (</a:t>
            </a:r>
            <a:r>
              <a:rPr lang="en" sz="2200" b="1">
                <a:solidFill>
                  <a:srgbClr val="000000"/>
                </a:solidFill>
              </a:rPr>
              <a:t>bài toán cơ sở</a:t>
            </a:r>
            <a:r>
              <a:rPr lang="en" sz="2200">
                <a:solidFill>
                  <a:srgbClr val="000000"/>
                </a:solidFill>
              </a:rPr>
              <a:t>)</a:t>
            </a:r>
            <a:endParaRPr sz="2200">
              <a:solidFill>
                <a:srgbClr val="000000"/>
              </a:solidFill>
            </a:endParaRPr>
          </a:p>
          <a:p>
            <a:pPr marL="0" lvl="0" indent="0" algn="just" rtl="0">
              <a:spcBef>
                <a:spcPts val="0"/>
              </a:spcBef>
              <a:spcAft>
                <a:spcPts val="0"/>
              </a:spcAft>
              <a:buNone/>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4"/>
        <p:cNvGrpSpPr/>
        <p:nvPr/>
      </p:nvGrpSpPr>
      <p:grpSpPr>
        <a:xfrm>
          <a:off x="0" y="0"/>
          <a:ext cx="0" cy="0"/>
          <a:chOff x="0" y="0"/>
          <a:chExt cx="0" cy="0"/>
        </a:xfrm>
      </p:grpSpPr>
      <p:sp>
        <p:nvSpPr>
          <p:cNvPr id="2145" name="Google Shape;2145;p39"/>
          <p:cNvSpPr txBox="1">
            <a:spLocks noGrp="1"/>
          </p:cNvSpPr>
          <p:nvPr>
            <p:ph type="title"/>
          </p:nvPr>
        </p:nvSpPr>
        <p:spPr>
          <a:xfrm>
            <a:off x="212375" y="1879950"/>
            <a:ext cx="4701000" cy="136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rgbClr val="000000"/>
              </a:buClr>
              <a:buSzPts val="4400"/>
              <a:buFont typeface="Arial"/>
              <a:buNone/>
            </a:pPr>
            <a:r>
              <a:rPr lang="en" sz="3800"/>
              <a:t>Dynamic Programming</a:t>
            </a:r>
            <a:endParaRPr sz="3800"/>
          </a:p>
        </p:txBody>
      </p:sp>
      <p:sp>
        <p:nvSpPr>
          <p:cNvPr id="2146" name="Google Shape;2146;p39"/>
          <p:cNvSpPr txBox="1">
            <a:spLocks noGrp="1"/>
          </p:cNvSpPr>
          <p:nvPr>
            <p:ph type="body" idx="1"/>
          </p:nvPr>
        </p:nvSpPr>
        <p:spPr>
          <a:xfrm>
            <a:off x="4681150" y="1186875"/>
            <a:ext cx="4214400" cy="3478800"/>
          </a:xfrm>
          <a:prstGeom prst="rect">
            <a:avLst/>
          </a:prstGeom>
        </p:spPr>
        <p:txBody>
          <a:bodyPr spcFirstLastPara="1" wrap="square" lIns="91425" tIns="91425" rIns="91425" bIns="91425" anchor="t" anchorCtr="0">
            <a:noAutofit/>
          </a:bodyPr>
          <a:lstStyle/>
          <a:p>
            <a:pPr marL="457200" lvl="0" indent="-368300" algn="just" rtl="0">
              <a:spcBef>
                <a:spcPts val="0"/>
              </a:spcBef>
              <a:spcAft>
                <a:spcPts val="0"/>
              </a:spcAft>
              <a:buClr>
                <a:schemeClr val="dk1"/>
              </a:buClr>
              <a:buSzPts val="2200"/>
              <a:buFont typeface="Arial"/>
              <a:buChar char="●"/>
            </a:pPr>
            <a:r>
              <a:rPr lang="en" sz="2200" b="1" dirty="0">
                <a:solidFill>
                  <a:schemeClr val="dk1"/>
                </a:solidFill>
              </a:rPr>
              <a:t>Cấu trúc con tối ưu: </a:t>
            </a:r>
            <a:r>
              <a:rPr lang="en" sz="2200" dirty="0">
                <a:solidFill>
                  <a:schemeClr val="dk1"/>
                </a:solidFill>
              </a:rPr>
              <a:t>Kết quả tối ưu của bài toán lớn hơn có được bằng cách kết hợp lời giải tối ưu của các bài toán nhỏ hơn.</a:t>
            </a:r>
            <a:endParaRPr sz="1600" b="1" dirty="0">
              <a:solidFill>
                <a:srgbClr val="011635"/>
              </a:solidFill>
              <a:latin typeface="Arial"/>
              <a:ea typeface="Arial"/>
              <a:cs typeface="Arial"/>
              <a:sym typeface="Arial"/>
            </a:endParaRPr>
          </a:p>
          <a:p>
            <a:pPr marL="457200" lvl="0" indent="0" algn="just" rtl="0">
              <a:spcBef>
                <a:spcPts val="0"/>
              </a:spcBef>
              <a:spcAft>
                <a:spcPts val="0"/>
              </a:spcAft>
              <a:buNone/>
            </a:pPr>
            <a:endParaRPr sz="2200" dirty="0">
              <a:solidFill>
                <a:schemeClr val="dk1"/>
              </a:solidFill>
            </a:endParaRPr>
          </a:p>
          <a:p>
            <a:pPr marL="457200" lvl="0" indent="-368300" algn="just" rtl="0">
              <a:spcBef>
                <a:spcPts val="0"/>
              </a:spcBef>
              <a:spcAft>
                <a:spcPts val="0"/>
              </a:spcAft>
              <a:buClr>
                <a:schemeClr val="dk1"/>
              </a:buClr>
              <a:buSzPts val="2200"/>
              <a:buChar char="●"/>
            </a:pPr>
            <a:r>
              <a:rPr lang="en" sz="2200" b="1" dirty="0">
                <a:solidFill>
                  <a:schemeClr val="dk1"/>
                </a:solidFill>
              </a:rPr>
              <a:t>Các bài toán con chồng chéo nhau:</a:t>
            </a:r>
            <a:r>
              <a:rPr lang="en" sz="2200" dirty="0">
                <a:solidFill>
                  <a:schemeClr val="dk1"/>
                </a:solidFill>
              </a:rPr>
              <a:t> Những bài toán có kết quả được tái sử dụng nhiều lần.</a:t>
            </a:r>
            <a:endParaRPr sz="2200" dirty="0">
              <a:solidFill>
                <a:schemeClr val="dk1"/>
              </a:solidFill>
            </a:endParaRPr>
          </a:p>
          <a:p>
            <a:pPr marL="0" lvl="0" indent="0" algn="just" rtl="0">
              <a:spcBef>
                <a:spcPts val="0"/>
              </a:spcBef>
              <a:spcAft>
                <a:spcPts val="0"/>
              </a:spcAft>
              <a:buNone/>
            </a:pPr>
            <a:endParaRPr sz="220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0"/>
        <p:cNvGrpSpPr/>
        <p:nvPr/>
      </p:nvGrpSpPr>
      <p:grpSpPr>
        <a:xfrm>
          <a:off x="0" y="0"/>
          <a:ext cx="0" cy="0"/>
          <a:chOff x="0" y="0"/>
          <a:chExt cx="0" cy="0"/>
        </a:xfrm>
      </p:grpSpPr>
      <p:sp>
        <p:nvSpPr>
          <p:cNvPr id="2151" name="Google Shape;2151;p40"/>
          <p:cNvSpPr txBox="1">
            <a:spLocks noGrp="1"/>
          </p:cNvSpPr>
          <p:nvPr>
            <p:ph type="title"/>
          </p:nvPr>
        </p:nvSpPr>
        <p:spPr>
          <a:xfrm>
            <a:off x="2819400" y="23835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Vận dụng</a:t>
            </a:r>
            <a:endParaRPr sz="4700"/>
          </a:p>
        </p:txBody>
      </p:sp>
      <p:sp>
        <p:nvSpPr>
          <p:cNvPr id="2152" name="Google Shape;2152;p40"/>
          <p:cNvSpPr txBox="1">
            <a:spLocks noGrp="1"/>
          </p:cNvSpPr>
          <p:nvPr>
            <p:ph type="title" idx="2"/>
          </p:nvPr>
        </p:nvSpPr>
        <p:spPr>
          <a:xfrm>
            <a:off x="2819400" y="13136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931</Words>
  <Application>Microsoft Office PowerPoint</Application>
  <PresentationFormat>On-screen Show (16:9)</PresentationFormat>
  <Paragraphs>120</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Barlow Semi Condensed Medium</vt:lpstr>
      <vt:lpstr>Roboto Condensed Light</vt:lpstr>
      <vt:lpstr>Barlow Semi Condensed Light</vt:lpstr>
      <vt:lpstr>Barlow Semi Condensed</vt:lpstr>
      <vt:lpstr>Times New Roman</vt:lpstr>
      <vt:lpstr>Arial</vt:lpstr>
      <vt:lpstr>Fjalla One</vt:lpstr>
      <vt:lpstr>Technology Consulting by Slidesgo</vt:lpstr>
      <vt:lpstr>Luyện tập  buổi 3</vt:lpstr>
      <vt:lpstr>Mục lục</vt:lpstr>
      <vt:lpstr>Ôn tập</vt:lpstr>
      <vt:lpstr>Backtracking</vt:lpstr>
      <vt:lpstr>Branch and bound</vt:lpstr>
      <vt:lpstr>Greedy</vt:lpstr>
      <vt:lpstr>Divide and conquer</vt:lpstr>
      <vt:lpstr>Dynamic Programming</vt:lpstr>
      <vt:lpstr>Vận dụng</vt:lpstr>
      <vt:lpstr>Bài tập 1:</vt:lpstr>
      <vt:lpstr>Input và output?</vt:lpstr>
      <vt:lpstr>Vấn đề</vt:lpstr>
      <vt:lpstr>Brainstorm</vt:lpstr>
      <vt:lpstr>DECOMPOSITION</vt:lpstr>
      <vt:lpstr>Bài tập 2</vt:lpstr>
      <vt:lpstr>Input và output?</vt:lpstr>
      <vt:lpstr>Vấn đề</vt:lpstr>
      <vt:lpstr>Brainstorm</vt:lpstr>
      <vt:lpstr>DECOMPOSITION</vt:lpstr>
      <vt:lpstr>Ví dụ</vt:lpstr>
      <vt:lpstr>Bài tập 3</vt:lpstr>
      <vt:lpstr>Input và output?</vt:lpstr>
      <vt:lpstr>Vấn đề</vt:lpstr>
      <vt:lpstr>Brainstorm</vt:lpstr>
      <vt:lpstr>DECOMPOSITION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Ôn tập buổi 3</dc:title>
  <cp:lastModifiedBy>Nguyễn Quốc Hưng</cp:lastModifiedBy>
  <cp:revision>8</cp:revision>
  <dcterms:modified xsi:type="dcterms:W3CDTF">2023-06-16T07:54:00Z</dcterms:modified>
</cp:coreProperties>
</file>