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8" r:id="rId1"/>
  </p:sldMasterIdLst>
  <p:notesMasterIdLst>
    <p:notesMasterId r:id="rId16"/>
  </p:notesMasterIdLst>
  <p:handoutMasterIdLst>
    <p:handoutMasterId r:id="rId17"/>
  </p:handout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83F3"/>
    <a:srgbClr val="868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0D9"/>
          </a:solidFill>
        </a:fill>
      </a:tcStyle>
    </a:wholeTbl>
    <a:band2H>
      <a:tcTxStyle/>
      <a:tcStyle>
        <a:tcBdr/>
        <a:fill>
          <a:solidFill>
            <a:srgbClr val="E8E9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D6"/>
          </a:solidFill>
        </a:fill>
      </a:tcStyle>
    </a:wholeTbl>
    <a:band2H>
      <a:tcTxStyle/>
      <a:tcStyle>
        <a:tcBdr/>
        <a:fill>
          <a:solidFill>
            <a:srgbClr val="E6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CDCA"/>
          </a:solidFill>
        </a:fill>
      </a:tcStyle>
    </a:wholeTbl>
    <a:band2H>
      <a:tcTxStyle/>
      <a:tcStyle>
        <a:tcBdr/>
        <a:fill>
          <a:solidFill>
            <a:srgbClr val="F3E8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13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F9DF13-976F-37B9-E424-9D0849EB26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718C14-6932-2C37-8384-39CEF1980A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4E6D02-8C89-49BB-BB1C-20AE70B38BE3}" type="datetimeFigureOut">
              <a:rPr lang="en-US" smtClean="0"/>
              <a:t>3/7/2023</a:t>
            </a:fld>
            <a:endParaRPr lang="en-US"/>
          </a:p>
        </p:txBody>
      </p:sp>
      <p:sp>
        <p:nvSpPr>
          <p:cNvPr id="4" name="Footer Placeholder 3">
            <a:extLst>
              <a:ext uri="{FF2B5EF4-FFF2-40B4-BE49-F238E27FC236}">
                <a16:creationId xmlns:a16="http://schemas.microsoft.com/office/drawing/2014/main" id="{6A54E7BC-2607-60F1-03D7-76E27D1134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9314D5B-12F9-561B-D5D6-8B2936FEE1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27AC43-BA20-4EA0-908A-D812F2C69197}" type="slidenum">
              <a:rPr lang="en-US" smtClean="0"/>
              <a:t>‹#›</a:t>
            </a:fld>
            <a:endParaRPr lang="en-US"/>
          </a:p>
        </p:txBody>
      </p:sp>
    </p:spTree>
    <p:extLst>
      <p:ext uri="{BB962C8B-B14F-4D97-AF65-F5344CB8AC3E}">
        <p14:creationId xmlns:p14="http://schemas.microsoft.com/office/powerpoint/2010/main" val="9017263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9" name="Shape 129"/>
          <p:cNvSpPr>
            <a:spLocks noGrp="1" noRot="1" noChangeAspect="1"/>
          </p:cNvSpPr>
          <p:nvPr>
            <p:ph type="sldImg"/>
          </p:nvPr>
        </p:nvSpPr>
        <p:spPr>
          <a:xfrm>
            <a:off x="1143000" y="685800"/>
            <a:ext cx="4572000" cy="3429000"/>
          </a:xfrm>
          <a:prstGeom prst="rect">
            <a:avLst/>
          </a:prstGeom>
        </p:spPr>
        <p:txBody>
          <a:bodyPr/>
          <a:lstStyle/>
          <a:p>
            <a:endParaRPr/>
          </a:p>
        </p:txBody>
      </p:sp>
      <p:sp>
        <p:nvSpPr>
          <p:cNvPr id="130" name="Shape 13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hf hdr="0" ftr="0" dt="0"/>
  <p:notesStyle>
    <a:lvl1pPr defTabSz="457200" latinLnBrk="0">
      <a:defRPr sz="1200">
        <a:latin typeface="+mn-lt"/>
        <a:ea typeface="+mn-ea"/>
        <a:cs typeface="+mn-cs"/>
        <a:sym typeface="Century Gothic"/>
      </a:defRPr>
    </a:lvl1pPr>
    <a:lvl2pPr indent="228600" defTabSz="457200" latinLnBrk="0">
      <a:defRPr sz="1200">
        <a:latin typeface="+mn-lt"/>
        <a:ea typeface="+mn-ea"/>
        <a:cs typeface="+mn-cs"/>
        <a:sym typeface="Century Gothic"/>
      </a:defRPr>
    </a:lvl2pPr>
    <a:lvl3pPr indent="457200" defTabSz="457200" latinLnBrk="0">
      <a:defRPr sz="1200">
        <a:latin typeface="+mn-lt"/>
        <a:ea typeface="+mn-ea"/>
        <a:cs typeface="+mn-cs"/>
        <a:sym typeface="Century Gothic"/>
      </a:defRPr>
    </a:lvl3pPr>
    <a:lvl4pPr indent="685800" defTabSz="457200" latinLnBrk="0">
      <a:defRPr sz="1200">
        <a:latin typeface="+mn-lt"/>
        <a:ea typeface="+mn-ea"/>
        <a:cs typeface="+mn-cs"/>
        <a:sym typeface="Century Gothic"/>
      </a:defRPr>
    </a:lvl4pPr>
    <a:lvl5pPr indent="914400" defTabSz="457200" latinLnBrk="0">
      <a:defRPr sz="1200">
        <a:latin typeface="+mn-lt"/>
        <a:ea typeface="+mn-ea"/>
        <a:cs typeface="+mn-cs"/>
        <a:sym typeface="Century Gothic"/>
      </a:defRPr>
    </a:lvl5pPr>
    <a:lvl6pPr indent="1143000" defTabSz="457200" latinLnBrk="0">
      <a:defRPr sz="1200">
        <a:latin typeface="+mn-lt"/>
        <a:ea typeface="+mn-ea"/>
        <a:cs typeface="+mn-cs"/>
        <a:sym typeface="Century Gothic"/>
      </a:defRPr>
    </a:lvl6pPr>
    <a:lvl7pPr indent="1371600" defTabSz="457200" latinLnBrk="0">
      <a:defRPr sz="1200">
        <a:latin typeface="+mn-lt"/>
        <a:ea typeface="+mn-ea"/>
        <a:cs typeface="+mn-cs"/>
        <a:sym typeface="Century Gothic"/>
      </a:defRPr>
    </a:lvl7pPr>
    <a:lvl8pPr indent="1600200" defTabSz="457200" latinLnBrk="0">
      <a:defRPr sz="1200">
        <a:latin typeface="+mn-lt"/>
        <a:ea typeface="+mn-ea"/>
        <a:cs typeface="+mn-cs"/>
        <a:sym typeface="Century Gothic"/>
      </a:defRPr>
    </a:lvl8pPr>
    <a:lvl9pPr indent="1828800" defTabSz="457200" latinLnBrk="0">
      <a:defRPr sz="1200">
        <a:latin typeface="+mn-lt"/>
        <a:ea typeface="+mn-ea"/>
        <a:cs typeface="+mn-cs"/>
        <a:sym typeface="Century Gothic"/>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59AF-F99B-733E-2716-75A2691B51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6F7AD-E59E-42B1-B3F8-6114F8EFB7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2D22EA-F98F-6685-B4B6-0516DAF710C8}"/>
              </a:ext>
            </a:extLst>
          </p:cNvPr>
          <p:cNvSpPr>
            <a:spLocks noGrp="1"/>
          </p:cNvSpPr>
          <p:nvPr>
            <p:ph type="dt" sz="half" idx="10"/>
          </p:nvPr>
        </p:nvSpPr>
        <p:spPr/>
        <p:txBody>
          <a:bodyPr/>
          <a:lstStyle/>
          <a:p>
            <a:fld id="{D00AE745-67BC-4DDC-ADFC-363292CC9F62}" type="datetimeFigureOut">
              <a:rPr lang="en-US" smtClean="0"/>
              <a:t>3/7/2023</a:t>
            </a:fld>
            <a:endParaRPr lang="en-US"/>
          </a:p>
        </p:txBody>
      </p:sp>
      <p:sp>
        <p:nvSpPr>
          <p:cNvPr id="5" name="Footer Placeholder 4">
            <a:extLst>
              <a:ext uri="{FF2B5EF4-FFF2-40B4-BE49-F238E27FC236}">
                <a16:creationId xmlns:a16="http://schemas.microsoft.com/office/drawing/2014/main" id="{B9C96850-2787-A9FB-621A-BDB22A21C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F9705-2F8B-5BBF-FF44-665EDE3D818B}"/>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25301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BA6F-E1F8-9D4F-F193-BB2AD7D46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5FF1CB-89DF-B7DA-43E8-11855E66AA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88B0C-9489-D603-8CC1-682177F60C61}"/>
              </a:ext>
            </a:extLst>
          </p:cNvPr>
          <p:cNvSpPr>
            <a:spLocks noGrp="1"/>
          </p:cNvSpPr>
          <p:nvPr>
            <p:ph type="dt" sz="half" idx="10"/>
          </p:nvPr>
        </p:nvSpPr>
        <p:spPr/>
        <p:txBody>
          <a:bodyPr/>
          <a:lstStyle/>
          <a:p>
            <a:fld id="{D00AE745-67BC-4DDC-ADFC-363292CC9F62}" type="datetimeFigureOut">
              <a:rPr lang="en-US" smtClean="0"/>
              <a:t>3/7/2023</a:t>
            </a:fld>
            <a:endParaRPr lang="en-US"/>
          </a:p>
        </p:txBody>
      </p:sp>
      <p:sp>
        <p:nvSpPr>
          <p:cNvPr id="5" name="Footer Placeholder 4">
            <a:extLst>
              <a:ext uri="{FF2B5EF4-FFF2-40B4-BE49-F238E27FC236}">
                <a16:creationId xmlns:a16="http://schemas.microsoft.com/office/drawing/2014/main" id="{A868680A-92E3-CFAD-2310-6629767022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92E36-B65E-9D43-F742-9ACA052D8DAC}"/>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109347723"/>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21B43-7E7D-5E83-D51E-0E12FC0A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4E5C6B-613C-7E29-447E-577EB0FAE0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36EF9-F6F2-7A55-6289-7BEB24B48F75}"/>
              </a:ext>
            </a:extLst>
          </p:cNvPr>
          <p:cNvSpPr>
            <a:spLocks noGrp="1"/>
          </p:cNvSpPr>
          <p:nvPr>
            <p:ph type="dt" sz="half" idx="10"/>
          </p:nvPr>
        </p:nvSpPr>
        <p:spPr/>
        <p:txBody>
          <a:bodyPr/>
          <a:lstStyle/>
          <a:p>
            <a:fld id="{D00AE745-67BC-4DDC-ADFC-363292CC9F62}" type="datetimeFigureOut">
              <a:rPr lang="en-US" smtClean="0"/>
              <a:t>3/7/2023</a:t>
            </a:fld>
            <a:endParaRPr lang="en-US"/>
          </a:p>
        </p:txBody>
      </p:sp>
      <p:sp>
        <p:nvSpPr>
          <p:cNvPr id="5" name="Footer Placeholder 4">
            <a:extLst>
              <a:ext uri="{FF2B5EF4-FFF2-40B4-BE49-F238E27FC236}">
                <a16:creationId xmlns:a16="http://schemas.microsoft.com/office/drawing/2014/main" id="{ED342341-A4B2-9D62-8F2D-4052C385A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30B42-5329-FB42-0F85-706ACDA150E3}"/>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570571486"/>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1_Comparison">
    <p:spTree>
      <p:nvGrpSpPr>
        <p:cNvPr id="1" name=""/>
        <p:cNvGrpSpPr/>
        <p:nvPr/>
      </p:nvGrpSpPr>
      <p:grpSpPr>
        <a:xfrm>
          <a:off x="0" y="0"/>
          <a:ext cx="0" cy="0"/>
          <a:chOff x="0" y="0"/>
          <a:chExt cx="0" cy="0"/>
        </a:xfrm>
      </p:grpSpPr>
      <p:sp>
        <p:nvSpPr>
          <p:cNvPr id="69" name="Title Text"/>
          <p:cNvSpPr txBox="1">
            <a:spLocks noGrp="1"/>
          </p:cNvSpPr>
          <p:nvPr>
            <p:ph type="title"/>
          </p:nvPr>
        </p:nvSpPr>
        <p:spPr>
          <a:xfrm>
            <a:off x="1129165" y="953335"/>
            <a:ext cx="9607662" cy="1056320"/>
          </a:xfrm>
          <a:prstGeom prst="rect">
            <a:avLst/>
          </a:prstGeom>
        </p:spPr>
        <p:txBody>
          <a:bodyPr/>
          <a:lstStyle/>
          <a:p>
            <a:r>
              <a:t>Title Text</a:t>
            </a:r>
          </a:p>
        </p:txBody>
      </p:sp>
      <p:sp>
        <p:nvSpPr>
          <p:cNvPr id="70" name="Body Level One…"/>
          <p:cNvSpPr txBox="1">
            <a:spLocks noGrp="1"/>
          </p:cNvSpPr>
          <p:nvPr>
            <p:ph type="body" sz="quarter" idx="1"/>
          </p:nvPr>
        </p:nvSpPr>
        <p:spPr>
          <a:xfrm>
            <a:off x="1129165" y="2169727"/>
            <a:ext cx="4645154" cy="801944"/>
          </a:xfrm>
          <a:prstGeom prst="rect">
            <a:avLst/>
          </a:prstGeom>
        </p:spPr>
        <p:txBody>
          <a:bodyPr anchor="b"/>
          <a:lstStyle>
            <a:lvl1pPr marL="0" indent="0">
              <a:lnSpc>
                <a:spcPct val="100000"/>
              </a:lnSpc>
              <a:buClrTx/>
              <a:buSzTx/>
              <a:buFontTx/>
              <a:buNone/>
              <a:defRPr sz="2800">
                <a:solidFill>
                  <a:schemeClr val="accent1"/>
                </a:solidFill>
              </a:defRPr>
            </a:lvl1pPr>
            <a:lvl2pPr marL="0" indent="457200">
              <a:lnSpc>
                <a:spcPct val="100000"/>
              </a:lnSpc>
              <a:buClrTx/>
              <a:buSzTx/>
              <a:buFontTx/>
              <a:buNone/>
              <a:defRPr sz="2800">
                <a:solidFill>
                  <a:schemeClr val="accent1"/>
                </a:solidFill>
              </a:defRPr>
            </a:lvl2pPr>
            <a:lvl3pPr marL="0" indent="914400">
              <a:lnSpc>
                <a:spcPct val="100000"/>
              </a:lnSpc>
              <a:buClrTx/>
              <a:buSzTx/>
              <a:buFontTx/>
              <a:buNone/>
              <a:defRPr sz="2800">
                <a:solidFill>
                  <a:schemeClr val="accent1"/>
                </a:solidFill>
              </a:defRPr>
            </a:lvl3pPr>
            <a:lvl4pPr marL="0" indent="1371600">
              <a:lnSpc>
                <a:spcPct val="100000"/>
              </a:lnSpc>
              <a:buClrTx/>
              <a:buSzTx/>
              <a:buFontTx/>
              <a:buNone/>
              <a:defRPr sz="2800">
                <a:solidFill>
                  <a:schemeClr val="accent1"/>
                </a:solidFill>
              </a:defRPr>
            </a:lvl4pPr>
            <a:lvl5pPr marL="0" indent="1828800">
              <a:lnSpc>
                <a:spcPct val="100000"/>
              </a:lnSpc>
              <a:buClrTx/>
              <a:buSzTx/>
              <a:buFontTx/>
              <a:buNone/>
              <a:defRPr sz="28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71" name="Text Placeholder 4"/>
          <p:cNvSpPr>
            <a:spLocks noGrp="1"/>
          </p:cNvSpPr>
          <p:nvPr>
            <p:ph type="body" sz="quarter" idx="21"/>
          </p:nvPr>
        </p:nvSpPr>
        <p:spPr>
          <a:xfrm>
            <a:off x="6094336" y="2173180"/>
            <a:ext cx="4645153" cy="802238"/>
          </a:xfrm>
          <a:prstGeom prst="rect">
            <a:avLst/>
          </a:prstGeom>
        </p:spPr>
        <p:txBody>
          <a:bodyPr anchor="b"/>
          <a:lstStyle/>
          <a:p>
            <a:pPr marL="0" indent="0">
              <a:lnSpc>
                <a:spcPct val="100000"/>
              </a:lnSpc>
              <a:buClrTx/>
              <a:buSzTx/>
              <a:buFontTx/>
              <a:buNone/>
              <a:defRPr sz="2800">
                <a:solidFill>
                  <a:schemeClr val="accent1"/>
                </a:solidFill>
              </a:defRPr>
            </a:pPr>
            <a:endParaRP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9225100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62C5-A745-2802-2E2E-E7909FF900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83005F-F1C2-1771-B97D-3AED8443B0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5F4D4-6D5F-8916-F55B-1F67558CF747}"/>
              </a:ext>
            </a:extLst>
          </p:cNvPr>
          <p:cNvSpPr>
            <a:spLocks noGrp="1"/>
          </p:cNvSpPr>
          <p:nvPr>
            <p:ph type="dt" sz="half" idx="10"/>
          </p:nvPr>
        </p:nvSpPr>
        <p:spPr/>
        <p:txBody>
          <a:bodyPr/>
          <a:lstStyle/>
          <a:p>
            <a:fld id="{D00AE745-67BC-4DDC-ADFC-363292CC9F62}" type="datetimeFigureOut">
              <a:rPr lang="en-US" smtClean="0"/>
              <a:t>3/7/2023</a:t>
            </a:fld>
            <a:endParaRPr lang="en-US"/>
          </a:p>
        </p:txBody>
      </p:sp>
      <p:sp>
        <p:nvSpPr>
          <p:cNvPr id="5" name="Footer Placeholder 4">
            <a:extLst>
              <a:ext uri="{FF2B5EF4-FFF2-40B4-BE49-F238E27FC236}">
                <a16:creationId xmlns:a16="http://schemas.microsoft.com/office/drawing/2014/main" id="{A83E04F6-FF2F-3D5B-0A71-AC5A2BE22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6462B-A82C-E7F1-BA80-C9F1B1AA3505}"/>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10612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6F94-51A2-8AC9-8767-DF22037C7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011E70-61D9-0A6B-8AEC-BD1298CDEA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F8E504-F407-0465-B002-CED628C84AAF}"/>
              </a:ext>
            </a:extLst>
          </p:cNvPr>
          <p:cNvSpPr>
            <a:spLocks noGrp="1"/>
          </p:cNvSpPr>
          <p:nvPr>
            <p:ph type="dt" sz="half" idx="10"/>
          </p:nvPr>
        </p:nvSpPr>
        <p:spPr/>
        <p:txBody>
          <a:bodyPr/>
          <a:lstStyle/>
          <a:p>
            <a:fld id="{D00AE745-67BC-4DDC-ADFC-363292CC9F62}" type="datetimeFigureOut">
              <a:rPr lang="en-US" smtClean="0"/>
              <a:t>3/7/2023</a:t>
            </a:fld>
            <a:endParaRPr lang="en-US"/>
          </a:p>
        </p:txBody>
      </p:sp>
      <p:sp>
        <p:nvSpPr>
          <p:cNvPr id="5" name="Footer Placeholder 4">
            <a:extLst>
              <a:ext uri="{FF2B5EF4-FFF2-40B4-BE49-F238E27FC236}">
                <a16:creationId xmlns:a16="http://schemas.microsoft.com/office/drawing/2014/main" id="{89E4084F-0E06-B0ED-AD0C-4586F77DB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3CF0E-76C3-B306-E18C-C63D60F375AD}"/>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039913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0DF3-DA0F-0406-2569-03021A868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7C5433-58D0-473C-9E53-EA8D3BEA3F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768E0E-6649-799C-761B-D557070FA7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EDDDE5-882B-7C71-8702-AA6F2A8C9E35}"/>
              </a:ext>
            </a:extLst>
          </p:cNvPr>
          <p:cNvSpPr>
            <a:spLocks noGrp="1"/>
          </p:cNvSpPr>
          <p:nvPr>
            <p:ph type="dt" sz="half" idx="10"/>
          </p:nvPr>
        </p:nvSpPr>
        <p:spPr/>
        <p:txBody>
          <a:bodyPr/>
          <a:lstStyle/>
          <a:p>
            <a:fld id="{D00AE745-67BC-4DDC-ADFC-363292CC9F62}" type="datetimeFigureOut">
              <a:rPr lang="en-US" smtClean="0"/>
              <a:t>3/7/2023</a:t>
            </a:fld>
            <a:endParaRPr lang="en-US"/>
          </a:p>
        </p:txBody>
      </p:sp>
      <p:sp>
        <p:nvSpPr>
          <p:cNvPr id="6" name="Footer Placeholder 5">
            <a:extLst>
              <a:ext uri="{FF2B5EF4-FFF2-40B4-BE49-F238E27FC236}">
                <a16:creationId xmlns:a16="http://schemas.microsoft.com/office/drawing/2014/main" id="{B36B9489-58ED-E9F5-8F04-C09290D102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5DF06-7894-CBEE-1C3F-51C4C8B3978D}"/>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52107882"/>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DD5A-5297-19ED-1CBB-65A5C319E8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09B58B-280E-11DA-6FF7-17D735EBA5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4B06EB-F4CD-15B3-05DB-50F3CA13A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E835F6-9DFF-35ED-D59F-FF5C13F27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918695-350F-C27D-B2D6-E38DA1D45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237C0D-3356-A294-982D-3A5E94661E0E}"/>
              </a:ext>
            </a:extLst>
          </p:cNvPr>
          <p:cNvSpPr>
            <a:spLocks noGrp="1"/>
          </p:cNvSpPr>
          <p:nvPr>
            <p:ph type="dt" sz="half" idx="10"/>
          </p:nvPr>
        </p:nvSpPr>
        <p:spPr/>
        <p:txBody>
          <a:bodyPr/>
          <a:lstStyle/>
          <a:p>
            <a:fld id="{D00AE745-67BC-4DDC-ADFC-363292CC9F62}" type="datetimeFigureOut">
              <a:rPr lang="en-US" smtClean="0"/>
              <a:t>3/7/2023</a:t>
            </a:fld>
            <a:endParaRPr lang="en-US"/>
          </a:p>
        </p:txBody>
      </p:sp>
      <p:sp>
        <p:nvSpPr>
          <p:cNvPr id="8" name="Footer Placeholder 7">
            <a:extLst>
              <a:ext uri="{FF2B5EF4-FFF2-40B4-BE49-F238E27FC236}">
                <a16:creationId xmlns:a16="http://schemas.microsoft.com/office/drawing/2014/main" id="{6363142A-4CB6-77B9-D0E6-CE8DBD22B8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C19E08-F2A6-96E3-603F-4D8C89805B50}"/>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021211679"/>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1C9E-BCF8-17C8-21BD-B2424AFCA1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91072C-A79E-6CCD-AAD9-695FDC4827A3}"/>
              </a:ext>
            </a:extLst>
          </p:cNvPr>
          <p:cNvSpPr>
            <a:spLocks noGrp="1"/>
          </p:cNvSpPr>
          <p:nvPr>
            <p:ph type="dt" sz="half" idx="10"/>
          </p:nvPr>
        </p:nvSpPr>
        <p:spPr/>
        <p:txBody>
          <a:bodyPr/>
          <a:lstStyle/>
          <a:p>
            <a:fld id="{D00AE745-67BC-4DDC-ADFC-363292CC9F62}" type="datetimeFigureOut">
              <a:rPr lang="en-US" smtClean="0"/>
              <a:t>3/7/2023</a:t>
            </a:fld>
            <a:endParaRPr lang="en-US"/>
          </a:p>
        </p:txBody>
      </p:sp>
      <p:sp>
        <p:nvSpPr>
          <p:cNvPr id="4" name="Footer Placeholder 3">
            <a:extLst>
              <a:ext uri="{FF2B5EF4-FFF2-40B4-BE49-F238E27FC236}">
                <a16:creationId xmlns:a16="http://schemas.microsoft.com/office/drawing/2014/main" id="{BD651641-9A73-1AE9-965E-0A56AFF682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0E939F-5AC2-FB07-3100-F55A43C68A02}"/>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4112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987DC-D674-51C7-8BE4-58095B8EA066}"/>
              </a:ext>
            </a:extLst>
          </p:cNvPr>
          <p:cNvSpPr>
            <a:spLocks noGrp="1"/>
          </p:cNvSpPr>
          <p:nvPr>
            <p:ph type="dt" sz="half" idx="10"/>
          </p:nvPr>
        </p:nvSpPr>
        <p:spPr/>
        <p:txBody>
          <a:bodyPr/>
          <a:lstStyle/>
          <a:p>
            <a:fld id="{D00AE745-67BC-4DDC-ADFC-363292CC9F62}" type="datetimeFigureOut">
              <a:rPr lang="en-US" smtClean="0"/>
              <a:t>3/7/2023</a:t>
            </a:fld>
            <a:endParaRPr lang="en-US"/>
          </a:p>
        </p:txBody>
      </p:sp>
      <p:sp>
        <p:nvSpPr>
          <p:cNvPr id="3" name="Footer Placeholder 2">
            <a:extLst>
              <a:ext uri="{FF2B5EF4-FFF2-40B4-BE49-F238E27FC236}">
                <a16:creationId xmlns:a16="http://schemas.microsoft.com/office/drawing/2014/main" id="{E244F133-B2D0-AA22-31B2-D8CEB7E94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BD4C68-467F-3142-024B-B1EDCE078345}"/>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284374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8FFB-B41D-80B0-AABA-E0540FDB4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3584DB-611C-96B4-7959-4B6FA814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4294CB-3A69-38CC-FC1A-DDCA5799D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BBD18-8553-696C-B214-B52BD80007A1}"/>
              </a:ext>
            </a:extLst>
          </p:cNvPr>
          <p:cNvSpPr>
            <a:spLocks noGrp="1"/>
          </p:cNvSpPr>
          <p:nvPr>
            <p:ph type="dt" sz="half" idx="10"/>
          </p:nvPr>
        </p:nvSpPr>
        <p:spPr/>
        <p:txBody>
          <a:bodyPr/>
          <a:lstStyle/>
          <a:p>
            <a:fld id="{D00AE745-67BC-4DDC-ADFC-363292CC9F62}" type="datetimeFigureOut">
              <a:rPr lang="en-US" smtClean="0"/>
              <a:t>3/7/2023</a:t>
            </a:fld>
            <a:endParaRPr lang="en-US"/>
          </a:p>
        </p:txBody>
      </p:sp>
      <p:sp>
        <p:nvSpPr>
          <p:cNvPr id="6" name="Footer Placeholder 5">
            <a:extLst>
              <a:ext uri="{FF2B5EF4-FFF2-40B4-BE49-F238E27FC236}">
                <a16:creationId xmlns:a16="http://schemas.microsoft.com/office/drawing/2014/main" id="{677D9CC4-DDD4-A002-E3D9-6C2BDCAA6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AD0413-AA71-B95F-CF97-78A4630EA1B1}"/>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110136612"/>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EF77-52BF-C970-A616-FAADEC973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B655B1-6902-CB7E-87AE-0A5F16F44B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72FA4A-CF5D-B238-329A-E43A535AA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4631E-ABD5-22B9-9180-907C2C25BFA6}"/>
              </a:ext>
            </a:extLst>
          </p:cNvPr>
          <p:cNvSpPr>
            <a:spLocks noGrp="1"/>
          </p:cNvSpPr>
          <p:nvPr>
            <p:ph type="dt" sz="half" idx="10"/>
          </p:nvPr>
        </p:nvSpPr>
        <p:spPr/>
        <p:txBody>
          <a:bodyPr/>
          <a:lstStyle/>
          <a:p>
            <a:fld id="{D00AE745-67BC-4DDC-ADFC-363292CC9F62}" type="datetimeFigureOut">
              <a:rPr lang="en-US" smtClean="0"/>
              <a:t>3/7/2023</a:t>
            </a:fld>
            <a:endParaRPr lang="en-US"/>
          </a:p>
        </p:txBody>
      </p:sp>
      <p:sp>
        <p:nvSpPr>
          <p:cNvPr id="6" name="Footer Placeholder 5">
            <a:extLst>
              <a:ext uri="{FF2B5EF4-FFF2-40B4-BE49-F238E27FC236}">
                <a16:creationId xmlns:a16="http://schemas.microsoft.com/office/drawing/2014/main" id="{47C5843A-6FFF-2932-3467-531B7305C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CE238-F565-A9F9-E143-A3580C86DF95}"/>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106605715"/>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8BB372-80D8-ECE6-2E47-780F60EE4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B00D65-2349-944F-BACF-4D851C2A8C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076AB-6F9E-A9D1-65AA-631479B18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AE745-67BC-4DDC-ADFC-363292CC9F62}" type="datetimeFigureOut">
              <a:rPr lang="en-US" smtClean="0"/>
              <a:t>3/7/2023</a:t>
            </a:fld>
            <a:endParaRPr lang="en-US"/>
          </a:p>
        </p:txBody>
      </p:sp>
      <p:sp>
        <p:nvSpPr>
          <p:cNvPr id="5" name="Footer Placeholder 4">
            <a:extLst>
              <a:ext uri="{FF2B5EF4-FFF2-40B4-BE49-F238E27FC236}">
                <a16:creationId xmlns:a16="http://schemas.microsoft.com/office/drawing/2014/main" id="{3F355294-CB05-49F9-5880-B49865340A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89872D-C82A-B75B-1507-8AD85AD7C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12447898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writersperhour.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ritersperhour.com/help" TargetMode="External"/><Relationship Id="rId3" Type="http://schemas.openxmlformats.org/officeDocument/2006/relationships/image" Target="../media/image2.svg"/><Relationship Id="rId7" Type="http://schemas.openxmlformats.org/officeDocument/2006/relationships/hyperlink" Target="https://writersperhour.com/blo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12.svg"/><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hyperlink" Target="https://writersperhour.com/" TargetMode="External"/><Relationship Id="rId9" Type="http://schemas.openxmlformats.org/officeDocument/2006/relationships/hyperlink" Target="https://writersperhour.com/ord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mediaRelations@baltimorepolice.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D20BF-319C-8DFC-38D4-94C790EB40C8}"/>
              </a:ext>
            </a:extLst>
          </p:cNvPr>
          <p:cNvSpPr>
            <a:spLocks noGrp="1"/>
          </p:cNvSpPr>
          <p:nvPr>
            <p:ph idx="1"/>
          </p:nvPr>
        </p:nvSpPr>
        <p:spPr>
          <a:xfrm>
            <a:off x="2536092" y="2409674"/>
            <a:ext cx="7119811" cy="468469"/>
          </a:xfrm>
        </p:spPr>
        <p:txBody>
          <a:bodyPr>
            <a:noAutofit/>
          </a:bodyPr>
          <a:lstStyle/>
          <a:p>
            <a:pPr marL="0" indent="0" algn="ctr">
              <a:buNone/>
            </a:pPr>
            <a:r>
              <a:rPr lang="en-US" sz="3200" dirty="0"/>
              <a:t>This sample provided by Writers Per Hour.</a:t>
            </a:r>
          </a:p>
        </p:txBody>
      </p:sp>
      <p:pic>
        <p:nvPicPr>
          <p:cNvPr id="10" name="Graphic 9">
            <a:hlinkClick r:id="rId4"/>
            <a:extLst>
              <a:ext uri="{FF2B5EF4-FFF2-40B4-BE49-F238E27FC236}">
                <a16:creationId xmlns:a16="http://schemas.microsoft.com/office/drawing/2014/main" id="{B2774AFC-85BC-F9C3-C1A0-9AE2AC4278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00386" y="492801"/>
            <a:ext cx="3191228" cy="1547262"/>
          </a:xfrm>
          <a:prstGeom prst="rect">
            <a:avLst/>
          </a:prstGeom>
        </p:spPr>
      </p:pic>
      <p:sp>
        <p:nvSpPr>
          <p:cNvPr id="11" name="Text Placeholder 2">
            <a:extLst>
              <a:ext uri="{FF2B5EF4-FFF2-40B4-BE49-F238E27FC236}">
                <a16:creationId xmlns:a16="http://schemas.microsoft.com/office/drawing/2014/main" id="{D20FDD07-315D-63D8-FEA2-64235FF168F3}"/>
              </a:ext>
            </a:extLst>
          </p:cNvPr>
          <p:cNvSpPr txBox="1">
            <a:spLocks/>
          </p:cNvSpPr>
          <p:nvPr/>
        </p:nvSpPr>
        <p:spPr>
          <a:xfrm>
            <a:off x="1177387" y="4378496"/>
            <a:ext cx="9837220" cy="385721"/>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solidFill>
                  <a:srgbClr val="7683F3"/>
                </a:solidFill>
                <a:effectLst/>
                <a:hlinkClick r:id="rId4">
                  <a:extLst>
                    <a:ext uri="{A12FA001-AC4F-418D-AE19-62706E023703}">
                      <ahyp:hlinkClr xmlns:ahyp="http://schemas.microsoft.com/office/drawing/2018/hyperlinkcolor" val="tx"/>
                    </a:ext>
                  </a:extLst>
                </a:hlinkClick>
              </a:rPr>
              <a:t>&gt;&gt;</a:t>
            </a:r>
            <a:r>
              <a:rPr lang="en-US" sz="2400" dirty="0">
                <a:solidFill>
                  <a:srgbClr val="7683F3"/>
                </a:solidFill>
                <a:effectLst/>
                <a:hlinkClick r:id="rId4">
                  <a:extLst>
                    <a:ext uri="{A12FA001-AC4F-418D-AE19-62706E023703}">
                      <ahyp:hlinkClr xmlns:ahyp="http://schemas.microsoft.com/office/drawing/2018/hyperlinkcolor" val="tx"/>
                    </a:ext>
                  </a:extLst>
                </a:hlinkClick>
              </a:rPr>
              <a:t> Writersperhour.com </a:t>
            </a:r>
            <a:r>
              <a:rPr lang="en-US" sz="2400" b="1" dirty="0">
                <a:solidFill>
                  <a:srgbClr val="7683F3"/>
                </a:solidFill>
                <a:effectLst/>
                <a:hlinkClick r:id="rId4">
                  <a:extLst>
                    <a:ext uri="{A12FA001-AC4F-418D-AE19-62706E023703}">
                      <ahyp:hlinkClr xmlns:ahyp="http://schemas.microsoft.com/office/drawing/2018/hyperlinkcolor" val="tx"/>
                    </a:ext>
                  </a:extLst>
                </a:hlinkClick>
              </a:rPr>
              <a:t>&lt;&lt;</a:t>
            </a:r>
            <a:endParaRPr lang="en-US" sz="2400" b="1" dirty="0">
              <a:solidFill>
                <a:srgbClr val="7683F3"/>
              </a:solidFill>
            </a:endParaRPr>
          </a:p>
        </p:txBody>
      </p:sp>
      <p:sp>
        <p:nvSpPr>
          <p:cNvPr id="12" name="Text Placeholder 2">
            <a:extLst>
              <a:ext uri="{FF2B5EF4-FFF2-40B4-BE49-F238E27FC236}">
                <a16:creationId xmlns:a16="http://schemas.microsoft.com/office/drawing/2014/main" id="{E2AD911D-90F0-D719-9897-FE351BC4F630}"/>
              </a:ext>
            </a:extLst>
          </p:cNvPr>
          <p:cNvSpPr txBox="1">
            <a:spLocks/>
          </p:cNvSpPr>
          <p:nvPr/>
        </p:nvSpPr>
        <p:spPr>
          <a:xfrm>
            <a:off x="1329790" y="3247754"/>
            <a:ext cx="9837220" cy="7611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868B90"/>
                </a:solidFill>
                <a:effectLst/>
              </a:rPr>
              <a:t>Paper writing service. Our team comprises reliable writers to provide you with high-quality custom papers 24/7.</a:t>
            </a:r>
            <a:endParaRPr lang="en-US" sz="2400" dirty="0">
              <a:solidFill>
                <a:srgbClr val="868B90"/>
              </a:solidFill>
            </a:endParaRPr>
          </a:p>
        </p:txBody>
      </p:sp>
    </p:spTree>
    <p:extLst>
      <p:ext uri="{BB962C8B-B14F-4D97-AF65-F5344CB8AC3E}">
        <p14:creationId xmlns:p14="http://schemas.microsoft.com/office/powerpoint/2010/main" val="1938407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itle 1"/>
          <p:cNvSpPr txBox="1">
            <a:spLocks noGrp="1"/>
          </p:cNvSpPr>
          <p:nvPr>
            <p:ph type="title"/>
          </p:nvPr>
        </p:nvSpPr>
        <p:spPr>
          <a:xfrm>
            <a:off x="1130269" y="953323"/>
            <a:ext cx="9603276" cy="529488"/>
          </a:xfrm>
          <a:prstGeom prst="rect">
            <a:avLst/>
          </a:prstGeom>
        </p:spPr>
        <p:txBody>
          <a:bodyPr/>
          <a:lstStyle>
            <a:lvl1pPr algn="ctr">
              <a:defRPr sz="2400" b="1">
                <a:latin typeface="Gill Sans MT"/>
                <a:ea typeface="Gill Sans MT"/>
                <a:cs typeface="Gill Sans MT"/>
                <a:sym typeface="Gill Sans MT"/>
              </a:defRPr>
            </a:lvl1pPr>
          </a:lstStyle>
          <a:p>
            <a:r>
              <a:t>CONCLUSION ON MARYLAND &amp; NEW ORLEANS PD’s</a:t>
            </a:r>
          </a:p>
        </p:txBody>
      </p:sp>
      <p:sp>
        <p:nvSpPr>
          <p:cNvPr id="178" name="Content Placeholder 2"/>
          <p:cNvSpPr txBox="1">
            <a:spLocks noGrp="1"/>
          </p:cNvSpPr>
          <p:nvPr>
            <p:ph idx="1"/>
          </p:nvPr>
        </p:nvSpPr>
        <p:spPr>
          <a:xfrm>
            <a:off x="1130269" y="1594022"/>
            <a:ext cx="9603276" cy="3872323"/>
          </a:xfrm>
          <a:prstGeom prst="rect">
            <a:avLst/>
          </a:prstGeom>
        </p:spPr>
        <p:txBody>
          <a:bodyPr/>
          <a:lstStyle/>
          <a:p>
            <a:pPr>
              <a:defRPr>
                <a:latin typeface="Gill Sans MT"/>
                <a:ea typeface="Gill Sans MT"/>
                <a:cs typeface="Gill Sans MT"/>
                <a:sym typeface="Gill Sans MT"/>
              </a:defRPr>
            </a:pPr>
            <a:r>
              <a:t>Baltimore Police Department has a history of huge corruption and it is evident it is still riddled with corruption.</a:t>
            </a:r>
          </a:p>
          <a:p>
            <a:pPr>
              <a:defRPr>
                <a:latin typeface="Gill Sans MT"/>
                <a:ea typeface="Gill Sans MT"/>
                <a:cs typeface="Gill Sans MT"/>
                <a:sym typeface="Gill Sans MT"/>
              </a:defRPr>
            </a:pPr>
            <a:r>
              <a:t>Baltimore PD has deep-seated corruption that will take a thorough clean-up to root out.</a:t>
            </a:r>
          </a:p>
          <a:p>
            <a:pPr>
              <a:defRPr>
                <a:latin typeface="Gill Sans MT"/>
                <a:ea typeface="Gill Sans MT"/>
                <a:cs typeface="Gill Sans MT"/>
                <a:sym typeface="Gill Sans MT"/>
              </a:defRPr>
            </a:pPr>
            <a:r>
              <a:t>New Orleans PD seems to be a model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itle 1"/>
          <p:cNvSpPr txBox="1">
            <a:spLocks noGrp="1"/>
          </p:cNvSpPr>
          <p:nvPr>
            <p:ph type="title"/>
          </p:nvPr>
        </p:nvSpPr>
        <p:spPr>
          <a:xfrm>
            <a:off x="1130269" y="953323"/>
            <a:ext cx="9603276" cy="529488"/>
          </a:xfrm>
          <a:prstGeom prst="rect">
            <a:avLst/>
          </a:prstGeom>
        </p:spPr>
        <p:txBody>
          <a:bodyPr/>
          <a:lstStyle>
            <a:lvl1pPr algn="ctr">
              <a:defRPr sz="2400" b="1">
                <a:latin typeface="Gill Sans MT"/>
                <a:ea typeface="Gill Sans MT"/>
                <a:cs typeface="Gill Sans MT"/>
                <a:sym typeface="Gill Sans MT"/>
              </a:defRPr>
            </a:lvl1pPr>
          </a:lstStyle>
          <a:p>
            <a:r>
              <a:t>RECOMMENDATIONS FOR BALTIMORE PD CLEAN-UP</a:t>
            </a:r>
          </a:p>
        </p:txBody>
      </p:sp>
      <p:sp>
        <p:nvSpPr>
          <p:cNvPr id="181" name="Content Placeholder 2"/>
          <p:cNvSpPr txBox="1">
            <a:spLocks noGrp="1"/>
          </p:cNvSpPr>
          <p:nvPr>
            <p:ph idx="1"/>
          </p:nvPr>
        </p:nvSpPr>
        <p:spPr>
          <a:xfrm>
            <a:off x="1130269" y="1594022"/>
            <a:ext cx="9603276" cy="3872323"/>
          </a:xfrm>
          <a:prstGeom prst="rect">
            <a:avLst/>
          </a:prstGeom>
        </p:spPr>
        <p:txBody>
          <a:bodyPr/>
          <a:lstStyle/>
          <a:p>
            <a:pPr>
              <a:defRPr>
                <a:latin typeface="Gill Sans MT"/>
                <a:ea typeface="Gill Sans MT"/>
                <a:cs typeface="Gill Sans MT"/>
                <a:sym typeface="Gill Sans MT"/>
              </a:defRPr>
            </a:pPr>
            <a:r>
              <a:t>The Baltimore Police Department should implement consent decrees more stringently. The consent degrees impose court oversight over police roles and helps eliminate individual cases of civil rights abuses by officers against civilians.</a:t>
            </a:r>
          </a:p>
          <a:p>
            <a:pPr>
              <a:defRPr>
                <a:latin typeface="Gill Sans MT"/>
                <a:ea typeface="Gill Sans MT"/>
                <a:cs typeface="Gill Sans MT"/>
                <a:sym typeface="Gill Sans MT"/>
              </a:defRPr>
            </a:pPr>
            <a:r>
              <a:t>The Baltimore PD should also establish strong internal mechanisms to advocate for and encourage higher levels of integrity among its staff. It could come up with a Baltimore PD Internal Affairs Unit to warn and discipline errant officers even for the slightest of misdemeanors.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itle 1"/>
          <p:cNvSpPr txBox="1">
            <a:spLocks noGrp="1"/>
          </p:cNvSpPr>
          <p:nvPr>
            <p:ph type="title"/>
          </p:nvPr>
        </p:nvSpPr>
        <p:spPr>
          <a:xfrm>
            <a:off x="1130269" y="953323"/>
            <a:ext cx="9603276" cy="529488"/>
          </a:xfrm>
          <a:prstGeom prst="rect">
            <a:avLst/>
          </a:prstGeom>
        </p:spPr>
        <p:txBody>
          <a:bodyPr/>
          <a:lstStyle>
            <a:lvl1pPr algn="ctr">
              <a:defRPr sz="2400" b="1">
                <a:latin typeface="Gill Sans MT"/>
                <a:ea typeface="Gill Sans MT"/>
                <a:cs typeface="Gill Sans MT"/>
                <a:sym typeface="Gill Sans MT"/>
              </a:defRPr>
            </a:lvl1pPr>
          </a:lstStyle>
          <a:p>
            <a:r>
              <a:t>REFERENCES</a:t>
            </a:r>
          </a:p>
        </p:txBody>
      </p:sp>
      <p:sp>
        <p:nvSpPr>
          <p:cNvPr id="184" name="Content Placeholder 2"/>
          <p:cNvSpPr txBox="1">
            <a:spLocks noGrp="1"/>
          </p:cNvSpPr>
          <p:nvPr>
            <p:ph idx="1"/>
          </p:nvPr>
        </p:nvSpPr>
        <p:spPr>
          <a:xfrm>
            <a:off x="1130269" y="1594022"/>
            <a:ext cx="9603276" cy="3872323"/>
          </a:xfrm>
          <a:prstGeom prst="rect">
            <a:avLst/>
          </a:prstGeom>
        </p:spPr>
        <p:txBody>
          <a:bodyPr>
            <a:normAutofit fontScale="85000" lnSpcReduction="20000"/>
          </a:bodyPr>
          <a:lstStyle/>
          <a:p>
            <a:pPr>
              <a:lnSpc>
                <a:spcPct val="108000"/>
              </a:lnSpc>
              <a:defRPr>
                <a:latin typeface="Gill Sans MT"/>
                <a:ea typeface="Gill Sans MT"/>
                <a:cs typeface="Gill Sans MT"/>
                <a:sym typeface="Gill Sans MT"/>
              </a:defRPr>
            </a:pPr>
            <a:r>
              <a:t>Barrow, L. M., &amp; Rufo, R. A. (2014). </a:t>
            </a:r>
            <a:r>
              <a:rPr i="1"/>
              <a:t>Police and profiling in the United States:			 Applying theory to criminal investigations</a:t>
            </a:r>
            <a:r>
              <a:t>.</a:t>
            </a:r>
          </a:p>
          <a:p>
            <a:pPr>
              <a:lnSpc>
                <a:spcPct val="108000"/>
              </a:lnSpc>
              <a:defRPr>
                <a:latin typeface="Gill Sans MT"/>
                <a:ea typeface="Gill Sans MT"/>
                <a:cs typeface="Gill Sans MT"/>
                <a:sym typeface="Gill Sans MT"/>
              </a:defRPr>
            </a:pPr>
            <a:r>
              <a:t>Dempsey, J. S., &amp; Forst, L. S. (2012). </a:t>
            </a:r>
            <a:r>
              <a:rPr i="1"/>
              <a:t>An introduction to policing</a:t>
            </a:r>
            <a:r>
              <a:t>. Clifton Park, NY:	Delmar		 Cengage Learning.</a:t>
            </a:r>
          </a:p>
          <a:p>
            <a:pPr>
              <a:lnSpc>
                <a:spcPct val="108000"/>
              </a:lnSpc>
              <a:defRPr>
                <a:latin typeface="Gill Sans MT"/>
                <a:ea typeface="Gill Sans MT"/>
                <a:cs typeface="Gill Sans MT"/>
                <a:sym typeface="Gill Sans MT"/>
              </a:defRPr>
            </a:pPr>
            <a:r>
              <a:t>Dutelle,  A. W., &amp; Becker, R. F. (2019). </a:t>
            </a:r>
            <a:r>
              <a:rPr i="1"/>
              <a:t>Criminal investigation</a:t>
            </a:r>
            <a:r>
              <a:t>. Burlington, MA : Jones &amp; Barlett	 Learning, [2019]</a:t>
            </a:r>
          </a:p>
          <a:p>
            <a:pPr>
              <a:lnSpc>
                <a:spcPct val="108000"/>
              </a:lnSpc>
              <a:defRPr>
                <a:latin typeface="Gill Sans MT"/>
                <a:ea typeface="Gill Sans MT"/>
                <a:cs typeface="Gill Sans MT"/>
                <a:sym typeface="Gill Sans MT"/>
              </a:defRPr>
            </a:pPr>
            <a:r>
              <a:t>Langworthy, R. H., &amp; Academy of Criminal Justice Sciences. (1995). </a:t>
            </a:r>
            <a:r>
              <a:rPr i="1"/>
              <a:t>Law			 enforcement recruitment, selection and training: A survey of major police			 departments in the U.S</a:t>
            </a:r>
            <a:r>
              <a:t>. Highland Heights, Ky: Academy of Criminal Justice Sciences,	 Police Section.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itle 1"/>
          <p:cNvSpPr txBox="1">
            <a:spLocks noGrp="1"/>
          </p:cNvSpPr>
          <p:nvPr>
            <p:ph type="title"/>
          </p:nvPr>
        </p:nvSpPr>
        <p:spPr>
          <a:xfrm>
            <a:off x="1130269" y="953323"/>
            <a:ext cx="9603276" cy="529488"/>
          </a:xfrm>
          <a:prstGeom prst="rect">
            <a:avLst/>
          </a:prstGeom>
        </p:spPr>
        <p:txBody>
          <a:bodyPr/>
          <a:lstStyle>
            <a:lvl1pPr algn="ctr">
              <a:defRPr sz="2400" b="1">
                <a:latin typeface="Gill Sans MT"/>
                <a:ea typeface="Gill Sans MT"/>
                <a:cs typeface="Gill Sans MT"/>
                <a:sym typeface="Gill Sans MT"/>
              </a:defRPr>
            </a:lvl1pPr>
          </a:lstStyle>
          <a:p>
            <a:r>
              <a:t>REFERENCES</a:t>
            </a:r>
          </a:p>
        </p:txBody>
      </p:sp>
      <p:sp>
        <p:nvSpPr>
          <p:cNvPr id="187" name="Content Placeholder 2"/>
          <p:cNvSpPr txBox="1">
            <a:spLocks noGrp="1"/>
          </p:cNvSpPr>
          <p:nvPr>
            <p:ph idx="1"/>
          </p:nvPr>
        </p:nvSpPr>
        <p:spPr>
          <a:xfrm>
            <a:off x="1130269" y="1594022"/>
            <a:ext cx="9603276" cy="3872323"/>
          </a:xfrm>
          <a:prstGeom prst="rect">
            <a:avLst/>
          </a:prstGeom>
        </p:spPr>
        <p:txBody>
          <a:bodyPr>
            <a:normAutofit fontScale="92500" lnSpcReduction="10000"/>
          </a:bodyPr>
          <a:lstStyle/>
          <a:p>
            <a:pPr>
              <a:defRPr>
                <a:latin typeface="Arial Unicode MS"/>
                <a:ea typeface="Arial Unicode MS"/>
                <a:cs typeface="Arial Unicode MS"/>
                <a:sym typeface="Arial Unicode MS"/>
              </a:defRPr>
            </a:pPr>
            <a:r>
              <a:t>Millie, A., &amp; Das, D. K. (2008). Contemporary issues in law enforcement and		 policing. Boca Raton: CRC Press.</a:t>
            </a:r>
          </a:p>
          <a:p>
            <a:pPr>
              <a:defRPr>
                <a:latin typeface="Arial Unicode MS"/>
                <a:ea typeface="Arial Unicode MS"/>
                <a:cs typeface="Arial Unicode MS"/>
                <a:sym typeface="Arial Unicode MS"/>
              </a:defRPr>
            </a:pPr>
            <a:r>
              <a:t>Newman, G. R., Clarke, R. V. G., &amp; United States. (2008). Policing terrorism: An	 executive's guide. Washington, DC: U.S. Dept. of Justice, Office of		Community Oriented Policing Services, Center for Problem			-Oriented Policing.</a:t>
            </a:r>
          </a:p>
          <a:p>
            <a:pPr>
              <a:defRPr>
                <a:latin typeface="Arial Unicode MS"/>
                <a:ea typeface="Arial Unicode MS"/>
                <a:cs typeface="Arial Unicode MS"/>
                <a:sym typeface="Arial Unicode MS"/>
              </a:defRPr>
            </a:pPr>
            <a:r>
              <a:t>Rushin, S. (2017). Federal intervention in American police departments.		 Cambridge, United Kingdom ; New York, NY, USA : Cambridge University	 Press, 2017.</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D20BF-319C-8DFC-38D4-94C790EB40C8}"/>
              </a:ext>
            </a:extLst>
          </p:cNvPr>
          <p:cNvSpPr>
            <a:spLocks noGrp="1"/>
          </p:cNvSpPr>
          <p:nvPr>
            <p:ph idx="1"/>
          </p:nvPr>
        </p:nvSpPr>
        <p:spPr>
          <a:xfrm>
            <a:off x="2536092" y="2409674"/>
            <a:ext cx="7119811" cy="468469"/>
          </a:xfrm>
        </p:spPr>
        <p:txBody>
          <a:bodyPr>
            <a:noAutofit/>
          </a:bodyPr>
          <a:lstStyle/>
          <a:p>
            <a:pPr marL="0" indent="0" algn="ctr">
              <a:buNone/>
            </a:pPr>
            <a:r>
              <a:rPr lang="en-US" sz="3200" dirty="0"/>
              <a:t>Thank you for checking our sample!</a:t>
            </a:r>
          </a:p>
        </p:txBody>
      </p:sp>
      <p:pic>
        <p:nvPicPr>
          <p:cNvPr id="10" name="Graphic 9">
            <a:hlinkClick r:id="rId4"/>
            <a:extLst>
              <a:ext uri="{FF2B5EF4-FFF2-40B4-BE49-F238E27FC236}">
                <a16:creationId xmlns:a16="http://schemas.microsoft.com/office/drawing/2014/main" id="{B2774AFC-85BC-F9C3-C1A0-9AE2AC4278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00386" y="492801"/>
            <a:ext cx="3191228" cy="1547262"/>
          </a:xfrm>
          <a:prstGeom prst="rect">
            <a:avLst/>
          </a:prstGeom>
        </p:spPr>
      </p:pic>
      <p:sp>
        <p:nvSpPr>
          <p:cNvPr id="11" name="Text Placeholder 2">
            <a:extLst>
              <a:ext uri="{FF2B5EF4-FFF2-40B4-BE49-F238E27FC236}">
                <a16:creationId xmlns:a16="http://schemas.microsoft.com/office/drawing/2014/main" id="{D20FDD07-315D-63D8-FEA2-64235FF168F3}"/>
              </a:ext>
            </a:extLst>
          </p:cNvPr>
          <p:cNvSpPr txBox="1">
            <a:spLocks/>
          </p:cNvSpPr>
          <p:nvPr/>
        </p:nvSpPr>
        <p:spPr>
          <a:xfrm>
            <a:off x="4133674" y="3247754"/>
            <a:ext cx="1962323" cy="3857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7683F3"/>
                </a:solidFill>
                <a:effectLst/>
                <a:hlinkClick r:id="rId7">
                  <a:extLst>
                    <a:ext uri="{A12FA001-AC4F-418D-AE19-62706E023703}">
                      <ahyp:hlinkClr xmlns:ahyp="http://schemas.microsoft.com/office/drawing/2018/hyperlinkcolor" val="tx"/>
                    </a:ext>
                  </a:extLst>
                </a:hlinkClick>
              </a:rPr>
              <a:t>Read our blog</a:t>
            </a:r>
            <a:endParaRPr lang="en-US" sz="2400" dirty="0">
              <a:solidFill>
                <a:srgbClr val="7683F3"/>
              </a:solidFill>
            </a:endParaRPr>
          </a:p>
        </p:txBody>
      </p:sp>
      <p:sp>
        <p:nvSpPr>
          <p:cNvPr id="5" name="Text Placeholder 2">
            <a:extLst>
              <a:ext uri="{FF2B5EF4-FFF2-40B4-BE49-F238E27FC236}">
                <a16:creationId xmlns:a16="http://schemas.microsoft.com/office/drawing/2014/main" id="{42105983-7AF5-6B85-AE2C-DD5C0B102AFC}"/>
              </a:ext>
            </a:extLst>
          </p:cNvPr>
          <p:cNvSpPr txBox="1">
            <a:spLocks/>
          </p:cNvSpPr>
          <p:nvPr/>
        </p:nvSpPr>
        <p:spPr>
          <a:xfrm>
            <a:off x="6095997" y="3247754"/>
            <a:ext cx="1962323" cy="3857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7683F3"/>
                </a:solidFill>
                <a:effectLst/>
                <a:hlinkClick r:id="rId8">
                  <a:extLst>
                    <a:ext uri="{A12FA001-AC4F-418D-AE19-62706E023703}">
                      <ahyp:hlinkClr xmlns:ahyp="http://schemas.microsoft.com/office/drawing/2018/hyperlinkcolor" val="tx"/>
                    </a:ext>
                  </a:extLst>
                </a:hlinkClick>
              </a:rPr>
              <a:t>Help Center</a:t>
            </a:r>
            <a:endParaRPr lang="en-US" sz="2400" dirty="0">
              <a:solidFill>
                <a:srgbClr val="7683F3"/>
              </a:solidFill>
            </a:endParaRPr>
          </a:p>
        </p:txBody>
      </p:sp>
      <p:cxnSp>
        <p:nvCxnSpPr>
          <p:cNvPr id="7" name="Straight Connector 6">
            <a:extLst>
              <a:ext uri="{FF2B5EF4-FFF2-40B4-BE49-F238E27FC236}">
                <a16:creationId xmlns:a16="http://schemas.microsoft.com/office/drawing/2014/main" id="{631F24DA-5D71-4416-838D-755EAB5672F5}"/>
              </a:ext>
            </a:extLst>
          </p:cNvPr>
          <p:cNvCxnSpPr/>
          <p:nvPr/>
        </p:nvCxnSpPr>
        <p:spPr>
          <a:xfrm>
            <a:off x="6153150" y="3266804"/>
            <a:ext cx="0" cy="383652"/>
          </a:xfrm>
          <a:prstGeom prst="line">
            <a:avLst/>
          </a:prstGeom>
        </p:spPr>
        <p:style>
          <a:lnRef idx="1">
            <a:schemeClr val="accent1"/>
          </a:lnRef>
          <a:fillRef idx="0">
            <a:schemeClr val="accent1"/>
          </a:fillRef>
          <a:effectRef idx="0">
            <a:schemeClr val="accent1"/>
          </a:effectRef>
          <a:fontRef idx="minor">
            <a:schemeClr val="tx1"/>
          </a:fontRef>
        </p:style>
      </p:cxnSp>
      <p:pic>
        <p:nvPicPr>
          <p:cNvPr id="9" name="Graphic 8">
            <a:hlinkClick r:id="rId9"/>
            <a:extLst>
              <a:ext uri="{FF2B5EF4-FFF2-40B4-BE49-F238E27FC236}">
                <a16:creationId xmlns:a16="http://schemas.microsoft.com/office/drawing/2014/main" id="{0F3BAC72-906C-B469-E971-E7205D24D89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37708" y="4003086"/>
            <a:ext cx="2716577" cy="762548"/>
          </a:xfrm>
          <a:prstGeom prst="rect">
            <a:avLst/>
          </a:prstGeom>
        </p:spPr>
      </p:pic>
    </p:spTree>
    <p:extLst>
      <p:ext uri="{BB962C8B-B14F-4D97-AF65-F5344CB8AC3E}">
        <p14:creationId xmlns:p14="http://schemas.microsoft.com/office/powerpoint/2010/main" val="54433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Picture 13" descr="Picture 13"/>
          <p:cNvPicPr>
            <a:picLocks noChangeAspect="1"/>
          </p:cNvPicPr>
          <p:nvPr/>
        </p:nvPicPr>
        <p:blipFill>
          <a:blip r:embed="rId2"/>
          <a:srcRect l="23856" r="10206" b="1973"/>
          <a:stretch>
            <a:fillRect/>
          </a:stretch>
        </p:blipFill>
        <p:spPr>
          <a:xfrm>
            <a:off x="579866" y="2301613"/>
            <a:ext cx="3134370" cy="3281083"/>
          </a:xfrm>
          <a:prstGeom prst="rect">
            <a:avLst/>
          </a:prstGeom>
          <a:ln w="12700">
            <a:miter lim="400000"/>
          </a:ln>
        </p:spPr>
      </p:pic>
      <p:sp>
        <p:nvSpPr>
          <p:cNvPr id="133" name="Title 1"/>
          <p:cNvSpPr txBox="1">
            <a:spLocks noGrp="1"/>
          </p:cNvSpPr>
          <p:nvPr>
            <p:ph type="ctrTitle"/>
          </p:nvPr>
        </p:nvSpPr>
        <p:spPr>
          <a:xfrm>
            <a:off x="608629" y="587733"/>
            <a:ext cx="10974738" cy="744883"/>
          </a:xfrm>
          <a:prstGeom prst="rect">
            <a:avLst/>
          </a:prstGeom>
        </p:spPr>
        <p:txBody>
          <a:bodyPr/>
          <a:lstStyle>
            <a:lvl1pPr algn="ctr">
              <a:defRPr sz="2400" b="1"/>
            </a:lvl1pPr>
          </a:lstStyle>
          <a:p>
            <a:r>
              <a:rPr dirty="0"/>
              <a:t>Baltimore PD Corruption VS New Orleans PD Corruption</a:t>
            </a:r>
          </a:p>
        </p:txBody>
      </p:sp>
      <p:sp>
        <p:nvSpPr>
          <p:cNvPr id="134" name="Subtitle 2"/>
          <p:cNvSpPr txBox="1">
            <a:spLocks noGrp="1"/>
          </p:cNvSpPr>
          <p:nvPr>
            <p:ph type="subTitle" idx="1"/>
          </p:nvPr>
        </p:nvSpPr>
        <p:spPr>
          <a:xfrm>
            <a:off x="3865605" y="2517538"/>
            <a:ext cx="3694670" cy="1864232"/>
          </a:xfrm>
          <a:prstGeom prst="rect">
            <a:avLst/>
          </a:prstGeom>
        </p:spPr>
        <p:txBody>
          <a:bodyPr/>
          <a:lstStyle/>
          <a:p>
            <a:pPr>
              <a:defRPr b="1"/>
            </a:pPr>
            <a:r>
              <a:t>BY: 	1. student name</a:t>
            </a:r>
          </a:p>
          <a:p>
            <a:pPr>
              <a:defRPr b="1"/>
            </a:pPr>
            <a:r>
              <a:t>	2. student name</a:t>
            </a:r>
          </a:p>
          <a:p>
            <a:pPr>
              <a:defRPr b="1"/>
            </a:pPr>
            <a:r>
              <a:t>	3. student name</a:t>
            </a:r>
          </a:p>
          <a:p>
            <a:pPr>
              <a:defRPr b="1"/>
            </a:pPr>
            <a:r>
              <a:t>	4. student name</a:t>
            </a:r>
          </a:p>
        </p:txBody>
      </p:sp>
      <p:sp>
        <p:nvSpPr>
          <p:cNvPr id="135" name="Title 1"/>
          <p:cNvSpPr txBox="1"/>
          <p:nvPr/>
        </p:nvSpPr>
        <p:spPr>
          <a:xfrm>
            <a:off x="1169626" y="1512131"/>
            <a:ext cx="985274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lvl1pPr algn="ctr" defTabSz="914400">
              <a:lnSpc>
                <a:spcPct val="90000"/>
              </a:lnSpc>
              <a:defRPr sz="2400" b="1" cap="all"/>
            </a:lvl1pPr>
          </a:lstStyle>
          <a:p>
            <a:r>
              <a:t>Class: PSC 321.01 (Hybrid)– Police Ethics </a:t>
            </a:r>
          </a:p>
        </p:txBody>
      </p:sp>
      <p:sp>
        <p:nvSpPr>
          <p:cNvPr id="136" name="Title 1"/>
          <p:cNvSpPr txBox="1"/>
          <p:nvPr/>
        </p:nvSpPr>
        <p:spPr>
          <a:xfrm>
            <a:off x="786569" y="2107931"/>
            <a:ext cx="985274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p>
            <a:pPr algn="ctr" defTabSz="914400">
              <a:lnSpc>
                <a:spcPct val="90000"/>
              </a:lnSpc>
              <a:defRPr sz="2400" b="1" cap="all"/>
            </a:pPr>
            <a:r>
              <a:t>31</a:t>
            </a:r>
            <a:r>
              <a:rPr baseline="30000"/>
              <a:t>st</a:t>
            </a:r>
            <a:r>
              <a:t> march 2020</a:t>
            </a:r>
          </a:p>
        </p:txBody>
      </p:sp>
      <p:pic>
        <p:nvPicPr>
          <p:cNvPr id="137" name="Picture 7" descr="Picture 7"/>
          <p:cNvPicPr>
            <a:picLocks noChangeAspect="1"/>
          </p:cNvPicPr>
          <p:nvPr/>
        </p:nvPicPr>
        <p:blipFill>
          <a:blip r:embed="rId3"/>
          <a:stretch>
            <a:fillRect/>
          </a:stretch>
        </p:blipFill>
        <p:spPr>
          <a:xfrm>
            <a:off x="7777142" y="2077496"/>
            <a:ext cx="3505200" cy="3505199"/>
          </a:xfrm>
          <a:prstGeom prst="rect">
            <a:avLst/>
          </a:prstGeom>
          <a:ln w="12700">
            <a:miter lim="400000"/>
          </a:ln>
        </p:spPr>
      </p:pic>
      <p:pic>
        <p:nvPicPr>
          <p:cNvPr id="138" name="Picture 9" descr="Picture 9"/>
          <p:cNvPicPr>
            <a:picLocks noChangeAspect="1"/>
          </p:cNvPicPr>
          <p:nvPr/>
        </p:nvPicPr>
        <p:blipFill>
          <a:blip r:embed="rId4"/>
          <a:stretch>
            <a:fillRect/>
          </a:stretch>
        </p:blipFill>
        <p:spPr>
          <a:xfrm>
            <a:off x="3401393" y="4381770"/>
            <a:ext cx="1716516" cy="1641884"/>
          </a:xfrm>
          <a:prstGeom prst="rect">
            <a:avLst/>
          </a:prstGeom>
          <a:ln w="12700">
            <a:miter lim="400000"/>
          </a:ln>
        </p:spPr>
      </p:pic>
      <p:pic>
        <p:nvPicPr>
          <p:cNvPr id="139" name="Picture 11" descr="Picture 11"/>
          <p:cNvPicPr>
            <a:picLocks noChangeAspect="1"/>
          </p:cNvPicPr>
          <p:nvPr/>
        </p:nvPicPr>
        <p:blipFill>
          <a:blip r:embed="rId5"/>
          <a:stretch>
            <a:fillRect/>
          </a:stretch>
        </p:blipFill>
        <p:spPr>
          <a:xfrm>
            <a:off x="6537500" y="4439161"/>
            <a:ext cx="1572652" cy="1572652"/>
          </a:xfrm>
          <a:prstGeom prst="rect">
            <a:avLst/>
          </a:prstGeom>
          <a:ln w="12700">
            <a:miter lim="400000"/>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xfrm>
            <a:off x="1129165" y="953336"/>
            <a:ext cx="9757138" cy="445803"/>
          </a:xfrm>
          <a:prstGeom prst="rect">
            <a:avLst/>
          </a:prstGeom>
        </p:spPr>
        <p:txBody>
          <a:bodyPr/>
          <a:lstStyle/>
          <a:p>
            <a:pPr algn="ctr" defTabSz="466344">
              <a:defRPr sz="1224" b="1">
                <a:latin typeface="Gill Sans MT"/>
                <a:ea typeface="Gill Sans MT"/>
                <a:cs typeface="Gill Sans MT"/>
                <a:sym typeface="Gill Sans MT"/>
              </a:defRPr>
            </a:pPr>
            <a:r>
              <a:t>OVERVIEW OF BALTIMORE &amp; NEW ORLEANS COMMUNITIES</a:t>
            </a:r>
            <a:br/>
            <a:endParaRPr/>
          </a:p>
        </p:txBody>
      </p:sp>
      <p:sp>
        <p:nvSpPr>
          <p:cNvPr id="142" name="Text Placeholder 2"/>
          <p:cNvSpPr txBox="1">
            <a:spLocks noGrp="1"/>
          </p:cNvSpPr>
          <p:nvPr>
            <p:ph type="body" sz="quarter" idx="1"/>
          </p:nvPr>
        </p:nvSpPr>
        <p:spPr>
          <a:xfrm>
            <a:off x="1129165" y="1477439"/>
            <a:ext cx="4645154" cy="505019"/>
          </a:xfrm>
          <a:prstGeom prst="rect">
            <a:avLst/>
          </a:prstGeom>
        </p:spPr>
        <p:txBody>
          <a:bodyPr/>
          <a:lstStyle>
            <a:lvl1pPr defTabSz="905255">
              <a:lnSpc>
                <a:spcPct val="90000"/>
              </a:lnSpc>
              <a:spcBef>
                <a:spcPts val="900"/>
              </a:spcBef>
              <a:defRPr sz="2772" b="1">
                <a:solidFill>
                  <a:srgbClr val="5E2105"/>
                </a:solidFill>
                <a:latin typeface="Gill Sans MT"/>
                <a:ea typeface="Gill Sans MT"/>
                <a:cs typeface="Gill Sans MT"/>
                <a:sym typeface="Gill Sans MT"/>
              </a:defRPr>
            </a:lvl1pPr>
          </a:lstStyle>
          <a:p>
            <a:r>
              <a:t>BALTIMORE</a:t>
            </a:r>
          </a:p>
        </p:txBody>
      </p:sp>
      <p:sp>
        <p:nvSpPr>
          <p:cNvPr id="144" name="Text Placeholder 4"/>
          <p:cNvSpPr>
            <a:spLocks noGrp="1"/>
          </p:cNvSpPr>
          <p:nvPr>
            <p:ph type="body" sz="quarter" idx="21"/>
          </p:nvPr>
        </p:nvSpPr>
        <p:spPr>
          <a:xfrm>
            <a:off x="6094336" y="1470455"/>
            <a:ext cx="4645153" cy="50501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defTabSz="905255">
              <a:lnSpc>
                <a:spcPct val="90000"/>
              </a:lnSpc>
              <a:spcBef>
                <a:spcPts val="900"/>
              </a:spcBef>
              <a:buClrTx/>
              <a:buSzTx/>
              <a:buFontTx/>
              <a:buNone/>
              <a:defRPr sz="2772" b="1">
                <a:solidFill>
                  <a:srgbClr val="5E2105"/>
                </a:solidFill>
                <a:latin typeface="Gill Sans MT"/>
                <a:ea typeface="Gill Sans MT"/>
                <a:cs typeface="Gill Sans MT"/>
                <a:sym typeface="Gill Sans MT"/>
              </a:defRPr>
            </a:lvl1pPr>
          </a:lstStyle>
          <a:p>
            <a:r>
              <a:t>NEW ORLEANS</a:t>
            </a:r>
          </a:p>
        </p:txBody>
      </p:sp>
      <p:sp>
        <p:nvSpPr>
          <p:cNvPr id="143" name="Content Placeholder 3"/>
          <p:cNvSpPr txBox="1"/>
          <p:nvPr/>
        </p:nvSpPr>
        <p:spPr>
          <a:xfrm>
            <a:off x="1174885" y="2056254"/>
            <a:ext cx="4553714" cy="34120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8600" indent="-228600" defTabSz="914400">
              <a:lnSpc>
                <a:spcPct val="96000"/>
              </a:lnSpc>
              <a:spcBef>
                <a:spcPts val="1000"/>
              </a:spcBef>
              <a:buClr>
                <a:schemeClr val="accent1"/>
              </a:buClr>
              <a:buSzPct val="100000"/>
              <a:buFont typeface="Arial"/>
              <a:buChar char="•"/>
              <a:defRPr>
                <a:latin typeface="Gill Sans MT"/>
                <a:ea typeface="Gill Sans MT"/>
                <a:cs typeface="Gill Sans MT"/>
                <a:sym typeface="Gill Sans MT"/>
              </a:defRPr>
            </a:pPr>
            <a:r>
              <a:t>Total City Population of 602,495 people.</a:t>
            </a:r>
          </a:p>
          <a:p>
            <a:pPr marL="228600" indent="-228600" defTabSz="914400">
              <a:lnSpc>
                <a:spcPct val="96000"/>
              </a:lnSpc>
              <a:spcBef>
                <a:spcPts val="1000"/>
              </a:spcBef>
              <a:buClr>
                <a:schemeClr val="accent1"/>
              </a:buClr>
              <a:buSzPct val="100000"/>
              <a:buFont typeface="Arial"/>
              <a:buChar char="•"/>
              <a:defRPr>
                <a:latin typeface="Gill Sans MT"/>
                <a:ea typeface="Gill Sans MT"/>
                <a:cs typeface="Gill Sans MT"/>
                <a:sym typeface="Gill Sans MT"/>
              </a:defRPr>
            </a:pPr>
            <a:r>
              <a:t>African Americans 61.3%, Native White Americans 27.7 %, Hispanic/Latino 5.49%, Asian 2.57%, Mixed Race 2.5%, American Indian 0.24%. </a:t>
            </a:r>
          </a:p>
          <a:p>
            <a:pPr marL="228600" indent="-228600" defTabSz="914400">
              <a:lnSpc>
                <a:spcPct val="96000"/>
              </a:lnSpc>
              <a:spcBef>
                <a:spcPts val="1000"/>
              </a:spcBef>
              <a:buClr>
                <a:schemeClr val="accent1"/>
              </a:buClr>
              <a:buSzPct val="100000"/>
              <a:buFont typeface="Arial"/>
              <a:buChar char="•"/>
              <a:defRPr>
                <a:latin typeface="Gill Sans MT"/>
                <a:ea typeface="Gill Sans MT"/>
                <a:cs typeface="Gill Sans MT"/>
                <a:sym typeface="Gill Sans MT"/>
              </a:defRPr>
            </a:pPr>
            <a:r>
              <a:t>Median age of 35.5 years</a:t>
            </a:r>
          </a:p>
          <a:p>
            <a:pPr marL="228600" indent="-228600" defTabSz="914400">
              <a:lnSpc>
                <a:spcPct val="96000"/>
              </a:lnSpc>
              <a:spcBef>
                <a:spcPts val="1000"/>
              </a:spcBef>
              <a:buClr>
                <a:schemeClr val="accent1"/>
              </a:buClr>
              <a:buSzPct val="100000"/>
              <a:buFont typeface="Arial"/>
              <a:buChar char="•"/>
              <a:defRPr>
                <a:latin typeface="Gill Sans MT"/>
                <a:ea typeface="Gill Sans MT"/>
                <a:cs typeface="Gill Sans MT"/>
                <a:sym typeface="Gill Sans MT"/>
              </a:defRPr>
            </a:pPr>
            <a:r>
              <a:t>286,050 employed</a:t>
            </a:r>
          </a:p>
          <a:p>
            <a:pPr marL="228600" indent="-228600" defTabSz="914400">
              <a:lnSpc>
                <a:spcPct val="96000"/>
              </a:lnSpc>
              <a:spcBef>
                <a:spcPts val="1000"/>
              </a:spcBef>
              <a:buClr>
                <a:schemeClr val="accent1"/>
              </a:buClr>
              <a:buSzPct val="100000"/>
              <a:buFont typeface="Arial"/>
              <a:buChar char="•"/>
              <a:defRPr>
                <a:latin typeface="Gill Sans MT"/>
                <a:ea typeface="Gill Sans MT"/>
                <a:cs typeface="Gill Sans MT"/>
                <a:sym typeface="Gill Sans MT"/>
              </a:defRPr>
            </a:pPr>
            <a:r>
              <a:t>Poverty Rate of 22.4%</a:t>
            </a:r>
          </a:p>
          <a:p>
            <a:pPr marL="228600" indent="-228600" defTabSz="914400">
              <a:lnSpc>
                <a:spcPct val="96000"/>
              </a:lnSpc>
              <a:spcBef>
                <a:spcPts val="1000"/>
              </a:spcBef>
              <a:buClr>
                <a:schemeClr val="accent1"/>
              </a:buClr>
              <a:buSzPct val="100000"/>
              <a:buFont typeface="Arial"/>
              <a:buChar char="•"/>
              <a:defRPr>
                <a:latin typeface="Gill Sans MT"/>
                <a:ea typeface="Gill Sans MT"/>
                <a:cs typeface="Gill Sans MT"/>
                <a:sym typeface="Gill Sans MT"/>
              </a:defRPr>
            </a:pPr>
            <a:r>
              <a:t>Median Poverty Value of $167,800</a:t>
            </a:r>
          </a:p>
        </p:txBody>
      </p:sp>
      <p:sp>
        <p:nvSpPr>
          <p:cNvPr id="145" name="Content Placeholder 5"/>
          <p:cNvSpPr txBox="1"/>
          <p:nvPr/>
        </p:nvSpPr>
        <p:spPr>
          <a:xfrm>
            <a:off x="6140056" y="2046790"/>
            <a:ext cx="4553713" cy="3412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8600" indent="-228600" defTabSz="914400">
              <a:lnSpc>
                <a:spcPct val="96000"/>
              </a:lnSpc>
              <a:spcBef>
                <a:spcPts val="1000"/>
              </a:spcBef>
              <a:buClr>
                <a:schemeClr val="accent1"/>
              </a:buClr>
              <a:buSzPct val="100000"/>
              <a:buFont typeface="Arial"/>
              <a:buChar char="•"/>
              <a:defRPr>
                <a:latin typeface="Gill Sans MT"/>
                <a:ea typeface="Gill Sans MT"/>
                <a:cs typeface="Gill Sans MT"/>
                <a:sym typeface="Gill Sans MT"/>
              </a:defRPr>
            </a:pPr>
            <a:r>
              <a:t>Total City Population of 391,006 people.</a:t>
            </a:r>
          </a:p>
          <a:p>
            <a:pPr marL="228600" indent="-228600" defTabSz="914400">
              <a:lnSpc>
                <a:spcPct val="96000"/>
              </a:lnSpc>
              <a:spcBef>
                <a:spcPts val="1000"/>
              </a:spcBef>
              <a:buClr>
                <a:schemeClr val="accent1"/>
              </a:buClr>
              <a:buSzPct val="100000"/>
              <a:buFont typeface="Arial"/>
              <a:buChar char="•"/>
              <a:defRPr>
                <a:latin typeface="Gill Sans MT"/>
                <a:ea typeface="Gill Sans MT"/>
                <a:cs typeface="Gill Sans MT"/>
                <a:sym typeface="Gill Sans MT"/>
              </a:defRPr>
            </a:pPr>
            <a:r>
              <a:t>African Americans 58.8%, Native White Americans 30.5%, Hispanic/Latino 5.62%, Asian 2.78%, Mixed Race 1.59%, American Indian 0.132%.</a:t>
            </a:r>
          </a:p>
          <a:p>
            <a:pPr marL="228600" indent="-228600" defTabSz="914400">
              <a:lnSpc>
                <a:spcPct val="96000"/>
              </a:lnSpc>
              <a:spcBef>
                <a:spcPts val="1000"/>
              </a:spcBef>
              <a:buClr>
                <a:schemeClr val="accent1"/>
              </a:buClr>
              <a:buSzPct val="100000"/>
              <a:buFont typeface="Arial"/>
              <a:buChar char="•"/>
              <a:defRPr>
                <a:latin typeface="Gill Sans MT"/>
                <a:ea typeface="Gill Sans MT"/>
                <a:cs typeface="Gill Sans MT"/>
                <a:sym typeface="Gill Sans MT"/>
              </a:defRPr>
            </a:pPr>
            <a:r>
              <a:t>Median age of 37.3 years</a:t>
            </a:r>
          </a:p>
          <a:p>
            <a:pPr marL="228600" indent="-228600" defTabSz="914400">
              <a:lnSpc>
                <a:spcPct val="96000"/>
              </a:lnSpc>
              <a:spcBef>
                <a:spcPts val="1000"/>
              </a:spcBef>
              <a:buClr>
                <a:schemeClr val="accent1"/>
              </a:buClr>
              <a:buSzPct val="100000"/>
              <a:buFont typeface="Arial"/>
              <a:buChar char="•"/>
              <a:defRPr>
                <a:latin typeface="Gill Sans MT"/>
                <a:ea typeface="Gill Sans MT"/>
                <a:cs typeface="Gill Sans MT"/>
                <a:sym typeface="Gill Sans MT"/>
              </a:defRPr>
            </a:pPr>
            <a:r>
              <a:t>176,055 employed</a:t>
            </a:r>
          </a:p>
          <a:p>
            <a:pPr marL="228600" indent="-228600" defTabSz="914400">
              <a:lnSpc>
                <a:spcPct val="96000"/>
              </a:lnSpc>
              <a:spcBef>
                <a:spcPts val="1000"/>
              </a:spcBef>
              <a:buClr>
                <a:schemeClr val="accent1"/>
              </a:buClr>
              <a:buSzPct val="100000"/>
              <a:buFont typeface="Arial"/>
              <a:buChar char="•"/>
              <a:defRPr>
                <a:latin typeface="Gill Sans MT"/>
                <a:ea typeface="Gill Sans MT"/>
                <a:cs typeface="Gill Sans MT"/>
                <a:sym typeface="Gill Sans MT"/>
              </a:defRPr>
            </a:pPr>
            <a:r>
              <a:t>Poverty Rate of 25.4%</a:t>
            </a:r>
          </a:p>
          <a:p>
            <a:pPr marL="228600" indent="-228600" defTabSz="914400">
              <a:lnSpc>
                <a:spcPct val="96000"/>
              </a:lnSpc>
              <a:spcBef>
                <a:spcPts val="1000"/>
              </a:spcBef>
              <a:buClr>
                <a:schemeClr val="accent1"/>
              </a:buClr>
              <a:buSzPct val="100000"/>
              <a:buFont typeface="Arial"/>
              <a:buChar char="•"/>
              <a:defRPr>
                <a:latin typeface="Gill Sans MT"/>
                <a:ea typeface="Gill Sans MT"/>
                <a:cs typeface="Gill Sans MT"/>
                <a:sym typeface="Gill Sans MT"/>
              </a:defRPr>
            </a:pPr>
            <a:r>
              <a:t>Median Poverty Value of $242,900</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itle 1"/>
          <p:cNvSpPr txBox="1">
            <a:spLocks noGrp="1"/>
          </p:cNvSpPr>
          <p:nvPr>
            <p:ph type="title"/>
          </p:nvPr>
        </p:nvSpPr>
        <p:spPr>
          <a:xfrm>
            <a:off x="1129165" y="953336"/>
            <a:ext cx="9757138" cy="445803"/>
          </a:xfrm>
          <a:prstGeom prst="rect">
            <a:avLst/>
          </a:prstGeom>
        </p:spPr>
        <p:txBody>
          <a:bodyPr/>
          <a:lstStyle/>
          <a:p>
            <a:pPr algn="ctr" defTabSz="466344">
              <a:defRPr sz="1224" b="1">
                <a:latin typeface="Gill Sans MT"/>
                <a:ea typeface="Gill Sans MT"/>
                <a:cs typeface="Gill Sans MT"/>
                <a:sym typeface="Gill Sans MT"/>
              </a:defRPr>
            </a:pPr>
            <a:r>
              <a:t>OVERVIEW OF BALTIMORE &amp; NEW ORLEANS PD’s</a:t>
            </a:r>
            <a:br/>
            <a:endParaRPr/>
          </a:p>
        </p:txBody>
      </p:sp>
      <p:sp>
        <p:nvSpPr>
          <p:cNvPr id="148" name="Text Placeholder 2"/>
          <p:cNvSpPr txBox="1">
            <a:spLocks noGrp="1"/>
          </p:cNvSpPr>
          <p:nvPr>
            <p:ph type="body" sz="quarter" idx="1"/>
          </p:nvPr>
        </p:nvSpPr>
        <p:spPr>
          <a:xfrm>
            <a:off x="1129165" y="1477439"/>
            <a:ext cx="4645154" cy="505019"/>
          </a:xfrm>
          <a:prstGeom prst="rect">
            <a:avLst/>
          </a:prstGeom>
        </p:spPr>
        <p:txBody>
          <a:bodyPr/>
          <a:lstStyle>
            <a:lvl1pPr defTabSz="905255">
              <a:lnSpc>
                <a:spcPct val="90000"/>
              </a:lnSpc>
              <a:spcBef>
                <a:spcPts val="900"/>
              </a:spcBef>
              <a:defRPr sz="2772" b="1">
                <a:solidFill>
                  <a:srgbClr val="5E2105"/>
                </a:solidFill>
                <a:latin typeface="Gill Sans MT"/>
                <a:ea typeface="Gill Sans MT"/>
                <a:cs typeface="Gill Sans MT"/>
                <a:sym typeface="Gill Sans MT"/>
              </a:defRPr>
            </a:lvl1pPr>
          </a:lstStyle>
          <a:p>
            <a:r>
              <a:t>BALTIMORE PD</a:t>
            </a:r>
          </a:p>
        </p:txBody>
      </p:sp>
      <p:sp>
        <p:nvSpPr>
          <p:cNvPr id="150" name="Text Placeholder 4"/>
          <p:cNvSpPr>
            <a:spLocks noGrp="1"/>
          </p:cNvSpPr>
          <p:nvPr>
            <p:ph type="body" sz="quarter" idx="21"/>
          </p:nvPr>
        </p:nvSpPr>
        <p:spPr>
          <a:xfrm>
            <a:off x="6094336" y="1470455"/>
            <a:ext cx="4645153" cy="50501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defTabSz="905255">
              <a:lnSpc>
                <a:spcPct val="90000"/>
              </a:lnSpc>
              <a:spcBef>
                <a:spcPts val="900"/>
              </a:spcBef>
              <a:buClrTx/>
              <a:buSzTx/>
              <a:buFontTx/>
              <a:buNone/>
              <a:defRPr sz="2772" b="1">
                <a:solidFill>
                  <a:srgbClr val="5E2105"/>
                </a:solidFill>
                <a:latin typeface="Gill Sans MT"/>
                <a:ea typeface="Gill Sans MT"/>
                <a:cs typeface="Gill Sans MT"/>
                <a:sym typeface="Gill Sans MT"/>
              </a:defRPr>
            </a:lvl1pPr>
          </a:lstStyle>
          <a:p>
            <a:r>
              <a:t>NEW ORLEANS PD</a:t>
            </a:r>
          </a:p>
        </p:txBody>
      </p:sp>
      <p:sp>
        <p:nvSpPr>
          <p:cNvPr id="149" name="Content Placeholder 3"/>
          <p:cNvSpPr txBox="1"/>
          <p:nvPr/>
        </p:nvSpPr>
        <p:spPr>
          <a:xfrm>
            <a:off x="1174885" y="2056254"/>
            <a:ext cx="4553714" cy="34120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8600" indent="-228600" defTabSz="914400">
              <a:lnSpc>
                <a:spcPct val="120000"/>
              </a:lnSpc>
              <a:spcBef>
                <a:spcPts val="1000"/>
              </a:spcBef>
              <a:buClr>
                <a:schemeClr val="accent1"/>
              </a:buClr>
              <a:buSzPct val="100000"/>
              <a:buFont typeface="Arial"/>
              <a:buChar char="•"/>
              <a:defRPr sz="2000">
                <a:latin typeface="Gill Sans MT"/>
                <a:ea typeface="Gill Sans MT"/>
                <a:cs typeface="Gill Sans MT"/>
                <a:sym typeface="Gill Sans MT"/>
              </a:defRPr>
            </a:pPr>
            <a:r>
              <a:t>Total of 3,100 civilian and sworn personnel.</a:t>
            </a:r>
          </a:p>
          <a:p>
            <a:pPr marL="228600" indent="-228600" defTabSz="914400">
              <a:lnSpc>
                <a:spcPct val="120000"/>
              </a:lnSpc>
              <a:spcBef>
                <a:spcPts val="1000"/>
              </a:spcBef>
              <a:buClr>
                <a:schemeClr val="accent1"/>
              </a:buClr>
              <a:buSzPct val="100000"/>
              <a:buFont typeface="Arial"/>
              <a:buChar char="•"/>
              <a:defRPr sz="2000">
                <a:latin typeface="Gill Sans MT"/>
                <a:ea typeface="Gill Sans MT"/>
                <a:cs typeface="Gill Sans MT"/>
                <a:sym typeface="Gill Sans MT"/>
              </a:defRPr>
            </a:pPr>
            <a:r>
              <a:t>8</a:t>
            </a:r>
            <a:r>
              <a:rPr baseline="30000"/>
              <a:t>th</a:t>
            </a:r>
            <a:r>
              <a:t> Largest municipal police force in the United States.</a:t>
            </a:r>
          </a:p>
          <a:p>
            <a:pPr marL="228600" indent="-228600" defTabSz="914400">
              <a:lnSpc>
                <a:spcPct val="120000"/>
              </a:lnSpc>
              <a:spcBef>
                <a:spcPts val="1000"/>
              </a:spcBef>
              <a:buClr>
                <a:schemeClr val="accent1"/>
              </a:buClr>
              <a:buSzPct val="100000"/>
              <a:buFont typeface="Arial"/>
              <a:buChar char="•"/>
              <a:defRPr sz="2000">
                <a:latin typeface="Gill Sans MT"/>
                <a:ea typeface="Gill Sans MT"/>
                <a:cs typeface="Gill Sans MT"/>
                <a:sym typeface="Gill Sans MT"/>
              </a:defRPr>
            </a:pPr>
            <a:r>
              <a:t>Jurisdiction covers Maryland’s largest city Baltimore with a population of 602,495 people.</a:t>
            </a:r>
          </a:p>
        </p:txBody>
      </p:sp>
      <p:sp>
        <p:nvSpPr>
          <p:cNvPr id="151" name="Content Placeholder 5"/>
          <p:cNvSpPr txBox="1"/>
          <p:nvPr/>
        </p:nvSpPr>
        <p:spPr>
          <a:xfrm>
            <a:off x="6140056" y="2046790"/>
            <a:ext cx="4553713" cy="3412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1742" indent="-221742" defTabSz="886968">
              <a:lnSpc>
                <a:spcPct val="120000"/>
              </a:lnSpc>
              <a:spcBef>
                <a:spcPts val="900"/>
              </a:spcBef>
              <a:buClr>
                <a:schemeClr val="accent1"/>
              </a:buClr>
              <a:buSzPct val="100000"/>
              <a:buFont typeface="Arial"/>
              <a:buChar char="•"/>
              <a:defRPr sz="1940">
                <a:latin typeface="Gill Sans MT"/>
                <a:ea typeface="Gill Sans MT"/>
                <a:cs typeface="Gill Sans MT"/>
                <a:sym typeface="Gill Sans MT"/>
              </a:defRPr>
            </a:pPr>
            <a:r>
              <a:t>Total of 1,165 officers </a:t>
            </a:r>
          </a:p>
          <a:p>
            <a:pPr marL="221742" indent="-221742" defTabSz="886968">
              <a:lnSpc>
                <a:spcPct val="120000"/>
              </a:lnSpc>
              <a:spcBef>
                <a:spcPts val="900"/>
              </a:spcBef>
              <a:buClr>
                <a:schemeClr val="accent1"/>
              </a:buClr>
              <a:buSzPct val="100000"/>
              <a:buFont typeface="Arial"/>
              <a:buChar char="•"/>
              <a:defRPr sz="1940">
                <a:latin typeface="Gill Sans MT"/>
                <a:ea typeface="Gill Sans MT"/>
                <a:cs typeface="Gill Sans MT"/>
                <a:sym typeface="Gill Sans MT"/>
              </a:defRPr>
            </a:pPr>
            <a:r>
              <a:t>37</a:t>
            </a:r>
            <a:r>
              <a:rPr baseline="29938"/>
              <a:t>th</a:t>
            </a:r>
            <a:r>
              <a:t> largest municipal police force in the United States.</a:t>
            </a:r>
          </a:p>
          <a:p>
            <a:pPr marL="221742" indent="-221742" defTabSz="886968">
              <a:lnSpc>
                <a:spcPct val="120000"/>
              </a:lnSpc>
              <a:spcBef>
                <a:spcPts val="900"/>
              </a:spcBef>
              <a:buClr>
                <a:schemeClr val="accent1"/>
              </a:buClr>
              <a:buSzPct val="100000"/>
              <a:buFont typeface="Arial"/>
              <a:buChar char="•"/>
              <a:defRPr sz="1940">
                <a:latin typeface="Gill Sans MT"/>
                <a:ea typeface="Gill Sans MT"/>
                <a:cs typeface="Gill Sans MT"/>
                <a:sym typeface="Gill Sans MT"/>
              </a:defRPr>
            </a:pPr>
            <a:r>
              <a:t>Covers 8 police districts</a:t>
            </a:r>
          </a:p>
          <a:p>
            <a:pPr marL="221742" indent="-221742" defTabSz="886968">
              <a:lnSpc>
                <a:spcPct val="120000"/>
              </a:lnSpc>
              <a:spcBef>
                <a:spcPts val="900"/>
              </a:spcBef>
              <a:buClr>
                <a:schemeClr val="accent1"/>
              </a:buClr>
              <a:buSzPct val="100000"/>
              <a:buFont typeface="Arial"/>
              <a:buChar char="•"/>
              <a:defRPr sz="1940">
                <a:latin typeface="Gill Sans MT"/>
                <a:ea typeface="Gill Sans MT"/>
                <a:cs typeface="Gill Sans MT"/>
                <a:sym typeface="Gill Sans MT"/>
              </a:defRPr>
            </a:pPr>
            <a:r>
              <a:t>Serves a population of 391,006 people.</a:t>
            </a:r>
          </a:p>
          <a:p>
            <a:pPr marL="221742" indent="-221742" defTabSz="886968">
              <a:lnSpc>
                <a:spcPct val="120000"/>
              </a:lnSpc>
              <a:spcBef>
                <a:spcPts val="900"/>
              </a:spcBef>
              <a:buClr>
                <a:schemeClr val="accent1"/>
              </a:buClr>
              <a:buSzPct val="100000"/>
              <a:buFont typeface="Arial"/>
              <a:buChar char="•"/>
              <a:defRPr sz="1940">
                <a:latin typeface="Gill Sans MT"/>
                <a:ea typeface="Gill Sans MT"/>
                <a:cs typeface="Gill Sans MT"/>
                <a:sym typeface="Gill Sans MT"/>
              </a:defRPr>
            </a:pPr>
            <a:r>
              <a:t>Struggling to attract new recruits, hence its lean number of officers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a:spLocks noGrp="1"/>
          </p:cNvSpPr>
          <p:nvPr>
            <p:ph type="title"/>
          </p:nvPr>
        </p:nvSpPr>
        <p:spPr>
          <a:xfrm>
            <a:off x="994708" y="950856"/>
            <a:ext cx="9744782" cy="445803"/>
          </a:xfrm>
          <a:prstGeom prst="rect">
            <a:avLst/>
          </a:prstGeom>
        </p:spPr>
        <p:txBody>
          <a:bodyPr/>
          <a:lstStyle>
            <a:lvl1pPr algn="ctr" defTabSz="905255">
              <a:defRPr sz="2376" b="1">
                <a:latin typeface="Gill Sans MT"/>
                <a:ea typeface="Gill Sans MT"/>
                <a:cs typeface="Gill Sans MT"/>
                <a:sym typeface="Gill Sans MT"/>
              </a:defRPr>
            </a:lvl1pPr>
          </a:lstStyle>
          <a:p>
            <a:r>
              <a:t>HIRING PRACTICES OF BALTIMORE &amp; NEW ORLEANS</a:t>
            </a:r>
          </a:p>
        </p:txBody>
      </p:sp>
      <p:sp>
        <p:nvSpPr>
          <p:cNvPr id="154" name="Text Placeholder 2"/>
          <p:cNvSpPr txBox="1">
            <a:spLocks noGrp="1"/>
          </p:cNvSpPr>
          <p:nvPr>
            <p:ph type="body" sz="quarter" idx="1"/>
          </p:nvPr>
        </p:nvSpPr>
        <p:spPr>
          <a:xfrm>
            <a:off x="1129165" y="1477439"/>
            <a:ext cx="4645154" cy="505019"/>
          </a:xfrm>
          <a:prstGeom prst="rect">
            <a:avLst/>
          </a:prstGeom>
        </p:spPr>
        <p:txBody>
          <a:bodyPr/>
          <a:lstStyle>
            <a:lvl1pPr defTabSz="905255">
              <a:lnSpc>
                <a:spcPct val="90000"/>
              </a:lnSpc>
              <a:spcBef>
                <a:spcPts val="900"/>
              </a:spcBef>
              <a:defRPr sz="2772" b="1">
                <a:solidFill>
                  <a:srgbClr val="5E2105"/>
                </a:solidFill>
                <a:latin typeface="Gill Sans MT"/>
                <a:ea typeface="Gill Sans MT"/>
                <a:cs typeface="Gill Sans MT"/>
                <a:sym typeface="Gill Sans MT"/>
              </a:defRPr>
            </a:lvl1pPr>
          </a:lstStyle>
          <a:p>
            <a:r>
              <a:t>BALTIMORE</a:t>
            </a:r>
          </a:p>
        </p:txBody>
      </p:sp>
      <p:sp>
        <p:nvSpPr>
          <p:cNvPr id="156" name="Text Placeholder 4"/>
          <p:cNvSpPr>
            <a:spLocks noGrp="1"/>
          </p:cNvSpPr>
          <p:nvPr>
            <p:ph type="body" sz="quarter" idx="21"/>
          </p:nvPr>
        </p:nvSpPr>
        <p:spPr>
          <a:xfrm>
            <a:off x="6094336" y="1470455"/>
            <a:ext cx="4645153" cy="50501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defTabSz="905255">
              <a:lnSpc>
                <a:spcPct val="90000"/>
              </a:lnSpc>
              <a:spcBef>
                <a:spcPts val="900"/>
              </a:spcBef>
              <a:buClrTx/>
              <a:buSzTx/>
              <a:buFontTx/>
              <a:buNone/>
              <a:defRPr sz="2772" b="1">
                <a:solidFill>
                  <a:srgbClr val="5E2105"/>
                </a:solidFill>
                <a:latin typeface="Gill Sans MT"/>
                <a:ea typeface="Gill Sans MT"/>
                <a:cs typeface="Gill Sans MT"/>
                <a:sym typeface="Gill Sans MT"/>
              </a:defRPr>
            </a:lvl1pPr>
          </a:lstStyle>
          <a:p>
            <a:r>
              <a:t>NEW ORLEANS</a:t>
            </a:r>
          </a:p>
        </p:txBody>
      </p:sp>
      <p:sp>
        <p:nvSpPr>
          <p:cNvPr id="155" name="Content Placeholder 3"/>
          <p:cNvSpPr txBox="1"/>
          <p:nvPr/>
        </p:nvSpPr>
        <p:spPr>
          <a:xfrm>
            <a:off x="1174885" y="2056254"/>
            <a:ext cx="4553714" cy="34120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8600" indent="-228600" defTabSz="914400">
              <a:lnSpc>
                <a:spcPct val="96000"/>
              </a:lnSpc>
              <a:spcBef>
                <a:spcPts val="1000"/>
              </a:spcBef>
              <a:buClr>
                <a:schemeClr val="accent1"/>
              </a:buClr>
              <a:buSzPct val="100000"/>
              <a:buFont typeface="Arial"/>
              <a:buChar char="•"/>
              <a:defRPr sz="1300">
                <a:latin typeface="Gill Sans MT"/>
                <a:ea typeface="Gill Sans MT"/>
                <a:cs typeface="Gill Sans MT"/>
                <a:sym typeface="Gill Sans MT"/>
              </a:defRPr>
            </a:pPr>
            <a:r>
              <a:t>All hiring of recruits determined by PD Commissioner of Police.</a:t>
            </a:r>
            <a:endParaRPr sz="1500"/>
          </a:p>
          <a:p>
            <a:pPr marL="228600" indent="-228600" defTabSz="914400">
              <a:lnSpc>
                <a:spcPct val="96000"/>
              </a:lnSpc>
              <a:spcBef>
                <a:spcPts val="1000"/>
              </a:spcBef>
              <a:buClr>
                <a:schemeClr val="accent1"/>
              </a:buClr>
              <a:buSzPct val="100000"/>
              <a:buFont typeface="Arial"/>
              <a:buChar char="•"/>
              <a:defRPr sz="1300">
                <a:latin typeface="Gill Sans MT"/>
                <a:ea typeface="Gill Sans MT"/>
                <a:cs typeface="Gill Sans MT"/>
                <a:sym typeface="Gill Sans MT"/>
              </a:defRPr>
            </a:pPr>
            <a:r>
              <a:t>Applicants apply online and are advised via email on other steps.</a:t>
            </a:r>
            <a:endParaRPr sz="1500"/>
          </a:p>
          <a:p>
            <a:pPr marL="228600" indent="-228600" defTabSz="914400">
              <a:lnSpc>
                <a:spcPct val="96000"/>
              </a:lnSpc>
              <a:spcBef>
                <a:spcPts val="1000"/>
              </a:spcBef>
              <a:buClr>
                <a:schemeClr val="accent1"/>
              </a:buClr>
              <a:buSzPct val="100000"/>
              <a:buFont typeface="Arial"/>
              <a:buChar char="•"/>
              <a:defRPr sz="1300">
                <a:latin typeface="Gill Sans MT"/>
                <a:ea typeface="Gill Sans MT"/>
                <a:cs typeface="Gill Sans MT"/>
                <a:sym typeface="Gill Sans MT"/>
              </a:defRPr>
            </a:pPr>
            <a:r>
              <a:t>Applicants sign up for police exam administered by the National Testing Network.</a:t>
            </a:r>
            <a:endParaRPr sz="1500"/>
          </a:p>
          <a:p>
            <a:pPr marL="228600" indent="-228600" defTabSz="914400">
              <a:lnSpc>
                <a:spcPct val="96000"/>
              </a:lnSpc>
              <a:spcBef>
                <a:spcPts val="1000"/>
              </a:spcBef>
              <a:buClr>
                <a:schemeClr val="accent1"/>
              </a:buClr>
              <a:buSzPct val="100000"/>
              <a:buFont typeface="Arial"/>
              <a:buChar char="•"/>
              <a:defRPr sz="1300">
                <a:latin typeface="Gill Sans MT"/>
                <a:ea typeface="Gill Sans MT"/>
                <a:cs typeface="Gill Sans MT"/>
                <a:sym typeface="Gill Sans MT"/>
              </a:defRPr>
            </a:pPr>
            <a:r>
              <a:t>Applicants taken through fitness test, background investigation, polygraph exam, physical exam and psychological exam.</a:t>
            </a:r>
            <a:endParaRPr sz="1500"/>
          </a:p>
          <a:p>
            <a:pPr marL="228600" indent="-228600" defTabSz="914400">
              <a:lnSpc>
                <a:spcPct val="96000"/>
              </a:lnSpc>
              <a:spcBef>
                <a:spcPts val="1000"/>
              </a:spcBef>
              <a:buClr>
                <a:schemeClr val="accent1"/>
              </a:buClr>
              <a:buSzPct val="100000"/>
              <a:buFont typeface="Arial"/>
              <a:buChar char="•"/>
              <a:defRPr sz="1300">
                <a:latin typeface="Gill Sans MT"/>
                <a:ea typeface="Gill Sans MT"/>
                <a:cs typeface="Gill Sans MT"/>
                <a:sym typeface="Gill Sans MT"/>
              </a:defRPr>
            </a:pPr>
            <a:r>
              <a:t>Successful applicants become recruits and trained at Baltimore Police Academy</a:t>
            </a:r>
          </a:p>
        </p:txBody>
      </p:sp>
      <p:sp>
        <p:nvSpPr>
          <p:cNvPr id="157" name="Content Placeholder 5"/>
          <p:cNvSpPr txBox="1"/>
          <p:nvPr/>
        </p:nvSpPr>
        <p:spPr>
          <a:xfrm>
            <a:off x="6140056" y="2046790"/>
            <a:ext cx="4553713" cy="3412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8600" indent="-228600" defTabSz="914400">
              <a:lnSpc>
                <a:spcPct val="96000"/>
              </a:lnSpc>
              <a:spcBef>
                <a:spcPts val="1000"/>
              </a:spcBef>
              <a:buClr>
                <a:schemeClr val="accent1"/>
              </a:buClr>
              <a:buSzPct val="100000"/>
              <a:buFont typeface="Arial"/>
              <a:buChar char="•"/>
              <a:defRPr sz="1500">
                <a:latin typeface="Gill Sans MT"/>
                <a:ea typeface="Gill Sans MT"/>
                <a:cs typeface="Gill Sans MT"/>
                <a:sym typeface="Gill Sans MT"/>
              </a:defRPr>
            </a:pPr>
            <a:r>
              <a:t>All hiring of recruits determined by PD Superintendent.</a:t>
            </a:r>
          </a:p>
          <a:p>
            <a:pPr marL="228600" indent="-228600" defTabSz="914400">
              <a:lnSpc>
                <a:spcPct val="96000"/>
              </a:lnSpc>
              <a:spcBef>
                <a:spcPts val="1000"/>
              </a:spcBef>
              <a:buClr>
                <a:schemeClr val="accent1"/>
              </a:buClr>
              <a:buSzPct val="100000"/>
              <a:buFont typeface="Arial"/>
              <a:buChar char="•"/>
              <a:defRPr sz="1500">
                <a:latin typeface="Gill Sans MT"/>
                <a:ea typeface="Gill Sans MT"/>
                <a:cs typeface="Gill Sans MT"/>
                <a:sym typeface="Gill Sans MT"/>
              </a:defRPr>
            </a:pPr>
            <a:r>
              <a:t>Applicants apply online and are advised via email on other steps.</a:t>
            </a:r>
          </a:p>
          <a:p>
            <a:pPr marL="228600" indent="-228600" defTabSz="914400">
              <a:lnSpc>
                <a:spcPct val="96000"/>
              </a:lnSpc>
              <a:spcBef>
                <a:spcPts val="1000"/>
              </a:spcBef>
              <a:buClr>
                <a:schemeClr val="accent1"/>
              </a:buClr>
              <a:buSzPct val="100000"/>
              <a:buFont typeface="Arial"/>
              <a:buChar char="•"/>
              <a:defRPr sz="1500">
                <a:latin typeface="Gill Sans MT"/>
                <a:ea typeface="Gill Sans MT"/>
                <a:cs typeface="Gill Sans MT"/>
                <a:sym typeface="Gill Sans MT"/>
              </a:defRPr>
            </a:pPr>
            <a:r>
              <a:t>Applicants sign up for police exam administered by the National Testing Network.</a:t>
            </a:r>
          </a:p>
          <a:p>
            <a:pPr marL="228600" indent="-228600" defTabSz="914400">
              <a:lnSpc>
                <a:spcPct val="96000"/>
              </a:lnSpc>
              <a:spcBef>
                <a:spcPts val="1000"/>
              </a:spcBef>
              <a:buClr>
                <a:schemeClr val="accent1"/>
              </a:buClr>
              <a:buSzPct val="100000"/>
              <a:buFont typeface="Arial"/>
              <a:buChar char="•"/>
              <a:defRPr sz="1500">
                <a:latin typeface="Gill Sans MT"/>
                <a:ea typeface="Gill Sans MT"/>
                <a:cs typeface="Gill Sans MT"/>
                <a:sym typeface="Gill Sans MT"/>
              </a:defRPr>
            </a:pPr>
            <a:r>
              <a:t>Applicants taken through fitness test, background investigation, polygraph exam, physical exam and psychological exam.</a:t>
            </a:r>
          </a:p>
          <a:p>
            <a:pPr marL="228600" indent="-228600" defTabSz="914400">
              <a:lnSpc>
                <a:spcPct val="96000"/>
              </a:lnSpc>
              <a:spcBef>
                <a:spcPts val="1000"/>
              </a:spcBef>
              <a:buClr>
                <a:schemeClr val="accent1"/>
              </a:buClr>
              <a:buSzPct val="100000"/>
              <a:buFont typeface="Arial"/>
              <a:buChar char="•"/>
              <a:defRPr sz="1500">
                <a:latin typeface="Gill Sans MT"/>
                <a:ea typeface="Gill Sans MT"/>
                <a:cs typeface="Gill Sans MT"/>
                <a:sym typeface="Gill Sans MT"/>
              </a:defRPr>
            </a:pPr>
            <a:r>
              <a:t>Successful applicants become recruits and trained at New Orleans Police Academy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
          <p:cNvSpPr txBox="1">
            <a:spLocks noGrp="1"/>
          </p:cNvSpPr>
          <p:nvPr>
            <p:ph type="title"/>
          </p:nvPr>
        </p:nvSpPr>
        <p:spPr>
          <a:xfrm>
            <a:off x="994708" y="950856"/>
            <a:ext cx="9744782" cy="445803"/>
          </a:xfrm>
          <a:prstGeom prst="rect">
            <a:avLst/>
          </a:prstGeom>
        </p:spPr>
        <p:txBody>
          <a:bodyPr/>
          <a:lstStyle>
            <a:lvl1pPr algn="ctr" defTabSz="905255">
              <a:defRPr sz="2376" b="1">
                <a:latin typeface="Gill Sans MT"/>
                <a:ea typeface="Gill Sans MT"/>
                <a:cs typeface="Gill Sans MT"/>
                <a:sym typeface="Gill Sans MT"/>
              </a:defRPr>
            </a:lvl1pPr>
          </a:lstStyle>
          <a:p>
            <a:r>
              <a:t>CRIME STATS FOR BALTIMORE &amp; NEW ORLEANS PD’s</a:t>
            </a:r>
          </a:p>
        </p:txBody>
      </p:sp>
      <p:sp>
        <p:nvSpPr>
          <p:cNvPr id="160" name="Text Placeholder 2"/>
          <p:cNvSpPr txBox="1">
            <a:spLocks noGrp="1"/>
          </p:cNvSpPr>
          <p:nvPr>
            <p:ph type="body" sz="quarter" idx="1"/>
          </p:nvPr>
        </p:nvSpPr>
        <p:spPr>
          <a:xfrm>
            <a:off x="1129165" y="1477439"/>
            <a:ext cx="4645154" cy="505019"/>
          </a:xfrm>
          <a:prstGeom prst="rect">
            <a:avLst/>
          </a:prstGeom>
        </p:spPr>
        <p:txBody>
          <a:bodyPr/>
          <a:lstStyle>
            <a:lvl1pPr defTabSz="905255">
              <a:lnSpc>
                <a:spcPct val="90000"/>
              </a:lnSpc>
              <a:spcBef>
                <a:spcPts val="900"/>
              </a:spcBef>
              <a:defRPr sz="2772" b="1">
                <a:solidFill>
                  <a:srgbClr val="5E2105"/>
                </a:solidFill>
                <a:latin typeface="Gill Sans MT"/>
                <a:ea typeface="Gill Sans MT"/>
                <a:cs typeface="Gill Sans MT"/>
                <a:sym typeface="Gill Sans MT"/>
              </a:defRPr>
            </a:lvl1pPr>
          </a:lstStyle>
          <a:p>
            <a:r>
              <a:t>BALTIMORE PD</a:t>
            </a:r>
          </a:p>
        </p:txBody>
      </p:sp>
      <p:sp>
        <p:nvSpPr>
          <p:cNvPr id="162" name="Text Placeholder 4"/>
          <p:cNvSpPr>
            <a:spLocks noGrp="1"/>
          </p:cNvSpPr>
          <p:nvPr>
            <p:ph type="body" sz="quarter" idx="21"/>
          </p:nvPr>
        </p:nvSpPr>
        <p:spPr>
          <a:xfrm>
            <a:off x="6094336" y="1470455"/>
            <a:ext cx="4645153" cy="50501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defTabSz="905255">
              <a:lnSpc>
                <a:spcPct val="90000"/>
              </a:lnSpc>
              <a:spcBef>
                <a:spcPts val="900"/>
              </a:spcBef>
              <a:buClrTx/>
              <a:buSzTx/>
              <a:buFontTx/>
              <a:buNone/>
              <a:defRPr sz="2772" b="1">
                <a:solidFill>
                  <a:srgbClr val="5E2105"/>
                </a:solidFill>
                <a:latin typeface="Gill Sans MT"/>
                <a:ea typeface="Gill Sans MT"/>
                <a:cs typeface="Gill Sans MT"/>
                <a:sym typeface="Gill Sans MT"/>
              </a:defRPr>
            </a:lvl1pPr>
          </a:lstStyle>
          <a:p>
            <a:r>
              <a:t>NEW ORLEANS PD</a:t>
            </a:r>
          </a:p>
        </p:txBody>
      </p:sp>
      <p:pic>
        <p:nvPicPr>
          <p:cNvPr id="161" name="Content Placeholder 7" descr="Content Placeholder 7"/>
          <p:cNvPicPr>
            <a:picLocks noChangeAspect="1"/>
          </p:cNvPicPr>
          <p:nvPr/>
        </p:nvPicPr>
        <p:blipFill>
          <a:blip r:embed="rId2"/>
          <a:stretch>
            <a:fillRect/>
          </a:stretch>
        </p:blipFill>
        <p:spPr>
          <a:xfrm>
            <a:off x="994708" y="1975473"/>
            <a:ext cx="3776467" cy="4402423"/>
          </a:xfrm>
          <a:prstGeom prst="rect">
            <a:avLst/>
          </a:prstGeom>
          <a:ln w="12700">
            <a:miter lim="400000"/>
          </a:ln>
        </p:spPr>
      </p:pic>
      <p:pic>
        <p:nvPicPr>
          <p:cNvPr id="163" name="Content Placeholder 9" descr="Content Placeholder 9"/>
          <p:cNvPicPr>
            <a:picLocks noChangeAspect="1"/>
          </p:cNvPicPr>
          <p:nvPr/>
        </p:nvPicPr>
        <p:blipFill>
          <a:blip r:embed="rId3"/>
          <a:srcRect r="71856"/>
          <a:stretch>
            <a:fillRect/>
          </a:stretch>
        </p:blipFill>
        <p:spPr>
          <a:xfrm>
            <a:off x="6329192" y="1975473"/>
            <a:ext cx="3363370" cy="4141122"/>
          </a:xfrm>
          <a:prstGeom prst="rect">
            <a:avLst/>
          </a:prstGeom>
          <a:ln w="12700">
            <a:miter lim="400000"/>
          </a:ln>
        </p:spPr>
      </p:pic>
      <p:sp>
        <p:nvSpPr>
          <p:cNvPr id="164" name="Title 1"/>
          <p:cNvSpPr txBox="1"/>
          <p:nvPr/>
        </p:nvSpPr>
        <p:spPr>
          <a:xfrm>
            <a:off x="6902499" y="6154994"/>
            <a:ext cx="2744343" cy="67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914400">
              <a:lnSpc>
                <a:spcPct val="90000"/>
              </a:lnSpc>
              <a:defRPr sz="2000" b="1">
                <a:latin typeface="Gill Sans MT"/>
                <a:ea typeface="Gill Sans MT"/>
                <a:cs typeface="Gill Sans MT"/>
                <a:sym typeface="Gill Sans MT"/>
              </a:defRPr>
            </a:lvl1pPr>
          </a:lstStyle>
          <a:p>
            <a:r>
              <a:t>Source; Dutelle (2019)</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itle 1"/>
          <p:cNvSpPr txBox="1">
            <a:spLocks noGrp="1"/>
          </p:cNvSpPr>
          <p:nvPr>
            <p:ph type="title"/>
          </p:nvPr>
        </p:nvSpPr>
        <p:spPr>
          <a:xfrm>
            <a:off x="1130269" y="953323"/>
            <a:ext cx="9603276" cy="529488"/>
          </a:xfrm>
          <a:prstGeom prst="rect">
            <a:avLst/>
          </a:prstGeom>
        </p:spPr>
        <p:txBody>
          <a:bodyPr/>
          <a:lstStyle>
            <a:lvl1pPr algn="ctr">
              <a:defRPr sz="2400" b="1">
                <a:latin typeface="Gill Sans MT"/>
                <a:ea typeface="Gill Sans MT"/>
                <a:cs typeface="Gill Sans MT"/>
                <a:sym typeface="Gill Sans MT"/>
              </a:defRPr>
            </a:lvl1pPr>
          </a:lstStyle>
          <a:p>
            <a:r>
              <a:t>HISTORICAL SLIDE OF MARYLAND &amp; BALTIMORE PD</a:t>
            </a:r>
          </a:p>
        </p:txBody>
      </p:sp>
      <p:sp>
        <p:nvSpPr>
          <p:cNvPr id="167" name="Content Placeholder 2"/>
          <p:cNvSpPr txBox="1">
            <a:spLocks noGrp="1"/>
          </p:cNvSpPr>
          <p:nvPr>
            <p:ph idx="1"/>
          </p:nvPr>
        </p:nvSpPr>
        <p:spPr>
          <a:xfrm>
            <a:off x="1130269" y="1594022"/>
            <a:ext cx="9603276" cy="3872323"/>
          </a:xfrm>
          <a:prstGeom prst="rect">
            <a:avLst/>
          </a:prstGeom>
        </p:spPr>
        <p:txBody>
          <a:bodyPr/>
          <a:lstStyle/>
          <a:p>
            <a:pPr>
              <a:defRPr>
                <a:latin typeface="Gill Sans MT"/>
                <a:ea typeface="Gill Sans MT"/>
                <a:cs typeface="Gill Sans MT"/>
                <a:sym typeface="Gill Sans MT"/>
              </a:defRPr>
            </a:pPr>
            <a:r>
              <a:t>The State of Maryland adopted a Declaration of Rights and a state constitution in 1776</a:t>
            </a:r>
          </a:p>
          <a:p>
            <a:pPr>
              <a:defRPr>
                <a:latin typeface="Gill Sans MT"/>
                <a:ea typeface="Gill Sans MT"/>
                <a:cs typeface="Gill Sans MT"/>
                <a:sym typeface="Gill Sans MT"/>
              </a:defRPr>
            </a:pPr>
            <a:r>
              <a:t>The state officially became a state in the Union in 1778</a:t>
            </a:r>
          </a:p>
          <a:p>
            <a:pPr>
              <a:defRPr>
                <a:latin typeface="Gill Sans MT"/>
                <a:ea typeface="Gill Sans MT"/>
                <a:cs typeface="Gill Sans MT"/>
                <a:sym typeface="Gill Sans MT"/>
              </a:defRPr>
            </a:pPr>
            <a:r>
              <a:t>The Baltimore Police department was initiated in 1867 as the Baltimore City Police Force.</a:t>
            </a:r>
          </a:p>
          <a:p>
            <a:pPr>
              <a:defRPr>
                <a:latin typeface="Gill Sans MT"/>
                <a:ea typeface="Gill Sans MT"/>
                <a:cs typeface="Gill Sans MT"/>
                <a:sym typeface="Gill Sans MT"/>
              </a:defRPr>
            </a:pPr>
            <a:r>
              <a:t>Has a long history of corruption. Baltimore PD officers terrorized more than 200 African American homes in 1964, causing riots.</a:t>
            </a:r>
          </a:p>
        </p:txBody>
      </p:sp>
      <p:sp>
        <p:nvSpPr>
          <p:cNvPr id="168" name="Title 1"/>
          <p:cNvSpPr txBox="1"/>
          <p:nvPr/>
        </p:nvSpPr>
        <p:spPr>
          <a:xfrm>
            <a:off x="6902499" y="6154994"/>
            <a:ext cx="2744343" cy="67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914400">
              <a:lnSpc>
                <a:spcPct val="90000"/>
              </a:lnSpc>
              <a:defRPr sz="2000" b="1">
                <a:latin typeface="Gill Sans MT"/>
                <a:ea typeface="Gill Sans MT"/>
                <a:cs typeface="Gill Sans MT"/>
                <a:sym typeface="Gill Sans MT"/>
              </a:defRPr>
            </a:lvl1pPr>
          </a:lstStyle>
          <a:p>
            <a:r>
              <a:t>Source; Rushin (2017)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itle 1"/>
          <p:cNvSpPr txBox="1">
            <a:spLocks noGrp="1"/>
          </p:cNvSpPr>
          <p:nvPr>
            <p:ph type="title"/>
          </p:nvPr>
        </p:nvSpPr>
        <p:spPr>
          <a:xfrm>
            <a:off x="1130269" y="953323"/>
            <a:ext cx="9603276" cy="529488"/>
          </a:xfrm>
          <a:prstGeom prst="rect">
            <a:avLst/>
          </a:prstGeom>
        </p:spPr>
        <p:txBody>
          <a:bodyPr/>
          <a:lstStyle>
            <a:lvl1pPr algn="ctr">
              <a:defRPr sz="2400" b="1">
                <a:latin typeface="Gill Sans MT"/>
                <a:ea typeface="Gill Sans MT"/>
                <a:cs typeface="Gill Sans MT"/>
                <a:sym typeface="Gill Sans MT"/>
              </a:defRPr>
            </a:lvl1pPr>
          </a:lstStyle>
          <a:p>
            <a:r>
              <a:t>REPORTING CORRUPT POLICE BEHAVIOUR</a:t>
            </a:r>
          </a:p>
        </p:txBody>
      </p:sp>
      <p:sp>
        <p:nvSpPr>
          <p:cNvPr id="171" name="Content Placeholder 2"/>
          <p:cNvSpPr txBox="1">
            <a:spLocks noGrp="1"/>
          </p:cNvSpPr>
          <p:nvPr>
            <p:ph idx="1"/>
          </p:nvPr>
        </p:nvSpPr>
        <p:spPr>
          <a:xfrm>
            <a:off x="1130269" y="1594022"/>
            <a:ext cx="9603276" cy="3872323"/>
          </a:xfrm>
          <a:prstGeom prst="rect">
            <a:avLst/>
          </a:prstGeom>
        </p:spPr>
        <p:txBody>
          <a:bodyPr/>
          <a:lstStyle/>
          <a:p>
            <a:pPr>
              <a:defRPr>
                <a:latin typeface="Gill Sans MT"/>
                <a:ea typeface="Gill Sans MT"/>
                <a:cs typeface="Gill Sans MT"/>
                <a:sym typeface="Gill Sans MT"/>
              </a:defRPr>
            </a:pPr>
            <a:r>
              <a:t>The Baltimore Police Department has a clear process for reporting corrupt police behavior via a non-emergency contact 311.</a:t>
            </a:r>
          </a:p>
          <a:p>
            <a:pPr>
              <a:defRPr>
                <a:latin typeface="Gill Sans MT"/>
                <a:ea typeface="Gill Sans MT"/>
                <a:cs typeface="Gill Sans MT"/>
                <a:sym typeface="Gill Sans MT"/>
              </a:defRPr>
            </a:pPr>
            <a:r>
              <a:t>Mass complaints of police corruption can also be channeled via </a:t>
            </a:r>
            <a:r>
              <a:rPr u="sng">
                <a:solidFill>
                  <a:srgbClr val="5977C4"/>
                </a:solidFill>
                <a:uFill>
                  <a:solidFill>
                    <a:srgbClr val="5977C4"/>
                  </a:solidFill>
                </a:uFill>
                <a:hlinkClick r:id="rId2"/>
              </a:rPr>
              <a:t>mediaRelations@baltimorepolice.org</a:t>
            </a:r>
            <a: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itle 1"/>
          <p:cNvSpPr txBox="1">
            <a:spLocks noGrp="1"/>
          </p:cNvSpPr>
          <p:nvPr>
            <p:ph type="title"/>
          </p:nvPr>
        </p:nvSpPr>
        <p:spPr>
          <a:xfrm>
            <a:off x="1130269" y="953323"/>
            <a:ext cx="9603276" cy="529488"/>
          </a:xfrm>
          <a:prstGeom prst="rect">
            <a:avLst/>
          </a:prstGeom>
        </p:spPr>
        <p:txBody>
          <a:bodyPr/>
          <a:lstStyle>
            <a:lvl1pPr algn="ctr">
              <a:defRPr sz="2400" b="1">
                <a:latin typeface="Gill Sans MT"/>
                <a:ea typeface="Gill Sans MT"/>
                <a:cs typeface="Gill Sans MT"/>
                <a:sym typeface="Gill Sans MT"/>
              </a:defRPr>
            </a:lvl1pPr>
          </a:lstStyle>
          <a:p>
            <a:r>
              <a:t>CORRUPTION SCANDALS, MISCONDUCT AND INTEGRITY</a:t>
            </a:r>
          </a:p>
        </p:txBody>
      </p:sp>
      <p:sp>
        <p:nvSpPr>
          <p:cNvPr id="174" name="Content Placeholder 2"/>
          <p:cNvSpPr txBox="1">
            <a:spLocks noGrp="1"/>
          </p:cNvSpPr>
          <p:nvPr>
            <p:ph idx="1"/>
          </p:nvPr>
        </p:nvSpPr>
        <p:spPr>
          <a:xfrm>
            <a:off x="1130269" y="1594022"/>
            <a:ext cx="9603276" cy="3872323"/>
          </a:xfrm>
          <a:prstGeom prst="rect">
            <a:avLst/>
          </a:prstGeom>
        </p:spPr>
        <p:txBody>
          <a:bodyPr>
            <a:normAutofit lnSpcReduction="10000"/>
          </a:bodyPr>
          <a:lstStyle/>
          <a:p>
            <a:pPr>
              <a:defRPr>
                <a:latin typeface="Gill Sans MT"/>
                <a:ea typeface="Gill Sans MT"/>
                <a:cs typeface="Gill Sans MT"/>
                <a:sym typeface="Gill Sans MT"/>
              </a:defRPr>
            </a:pPr>
            <a:r>
              <a:t>On January 5, 2018, Sergeant Wayne Earl Jenkins, age 37 Pleaded Guilty To Racketeering, Robberies, Overtime Fraud And Planting Evidence</a:t>
            </a:r>
          </a:p>
          <a:p>
            <a:pPr>
              <a:defRPr>
                <a:latin typeface="Gill Sans MT"/>
                <a:ea typeface="Gill Sans MT"/>
                <a:cs typeface="Gill Sans MT"/>
                <a:sym typeface="Gill Sans MT"/>
              </a:defRPr>
            </a:pPr>
            <a:r>
              <a:t>At least 20 Baltimore police officers arrested, sentenced or suspended in 2019, due to scandals including the Gun Trace Task Force scandal.</a:t>
            </a:r>
          </a:p>
          <a:p>
            <a:pPr>
              <a:defRPr>
                <a:latin typeface="Gill Sans MT"/>
                <a:ea typeface="Gill Sans MT"/>
                <a:cs typeface="Gill Sans MT"/>
                <a:sym typeface="Gill Sans MT"/>
              </a:defRPr>
            </a:pPr>
            <a:r>
              <a:t>Baltimore PD officer Arthur Williams was found guilty of second-degree assault in 2019 after body-camera footage showed him punching a man, on a sidewalk in East Baltimore breaking his jaw, ribs and injuring his stomach.</a:t>
            </a:r>
          </a:p>
        </p:txBody>
      </p:sp>
      <p:sp>
        <p:nvSpPr>
          <p:cNvPr id="175" name="Title 1"/>
          <p:cNvSpPr txBox="1"/>
          <p:nvPr/>
        </p:nvSpPr>
        <p:spPr>
          <a:xfrm>
            <a:off x="6902499" y="6154994"/>
            <a:ext cx="2744343" cy="67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914400">
              <a:lnSpc>
                <a:spcPct val="90000"/>
              </a:lnSpc>
              <a:defRPr sz="2000" b="1">
                <a:latin typeface="Gill Sans MT"/>
                <a:ea typeface="Gill Sans MT"/>
                <a:cs typeface="Gill Sans MT"/>
                <a:sym typeface="Gill Sans MT"/>
              </a:defRPr>
            </a:lvl1pPr>
          </a:lstStyle>
          <a:p>
            <a:r>
              <a:t>Source; Dutelle (2019)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rgbClr val="000000"/>
      </a:dk1>
      <a:lt1>
        <a:srgbClr val="FFFFFF"/>
      </a:lt1>
      <a:dk2>
        <a:srgbClr val="A7A7A7"/>
      </a:dk2>
      <a:lt2>
        <a:srgbClr val="535353"/>
      </a:lt2>
      <a:accent1>
        <a:srgbClr val="415588"/>
      </a:accent1>
      <a:accent2>
        <a:srgbClr val="4294B6"/>
      </a:accent2>
      <a:accent3>
        <a:srgbClr val="087D7C"/>
      </a:accent3>
      <a:accent4>
        <a:srgbClr val="2CB663"/>
      </a:accent4>
      <a:accent5>
        <a:srgbClr val="DF8822"/>
      </a:accent5>
      <a:accent6>
        <a:srgbClr val="BC410A"/>
      </a:accent6>
      <a:hlink>
        <a:srgbClr val="0000FF"/>
      </a:hlink>
      <a:folHlink>
        <a:srgbClr val="FF00FF"/>
      </a:folHlink>
    </a:clrScheme>
    <a:fontScheme name="Gallery">
      <a:majorFont>
        <a:latin typeface="Helvetica"/>
        <a:ea typeface="Helvetica"/>
        <a:cs typeface="Helvetica"/>
      </a:majorFont>
      <a:minorFont>
        <a:latin typeface="Century Gothic"/>
        <a:ea typeface="Century Gothic"/>
        <a:cs typeface="Century Gothic"/>
      </a:minorFont>
    </a:fontScheme>
    <a:fmtScheme name="Galle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1077</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Unicode MS</vt:lpstr>
      <vt:lpstr>Calibri</vt:lpstr>
      <vt:lpstr>Calibri Light</vt:lpstr>
      <vt:lpstr>Century Gothic</vt:lpstr>
      <vt:lpstr>Gill Sans MT</vt:lpstr>
      <vt:lpstr>Office Theme</vt:lpstr>
      <vt:lpstr>PowerPoint Presentation</vt:lpstr>
      <vt:lpstr>Baltimore PD Corruption VS New Orleans PD Corruption</vt:lpstr>
      <vt:lpstr>OVERVIEW OF BALTIMORE &amp; NEW ORLEANS COMMUNITIES </vt:lpstr>
      <vt:lpstr>OVERVIEW OF BALTIMORE &amp; NEW ORLEANS PD’s </vt:lpstr>
      <vt:lpstr>HIRING PRACTICES OF BALTIMORE &amp; NEW ORLEANS</vt:lpstr>
      <vt:lpstr>CRIME STATS FOR BALTIMORE &amp; NEW ORLEANS PD’s</vt:lpstr>
      <vt:lpstr>HISTORICAL SLIDE OF MARYLAND &amp; BALTIMORE PD</vt:lpstr>
      <vt:lpstr>REPORTING CORRUPT POLICE BEHAVIOUR</vt:lpstr>
      <vt:lpstr>CORRUPTION SCANDALS, MISCONDUCT AND INTEGRITY</vt:lpstr>
      <vt:lpstr>CONCLUSION ON MARYLAND &amp; NEW ORLEANS PD’s</vt:lpstr>
      <vt:lpstr>RECOMMENDATIONS FOR BALTIMORE PD CLEAN-UP</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kamora</dc:creator>
  <cp:lastModifiedBy>Cuong Nguyen Duc Nam</cp:lastModifiedBy>
  <cp:revision>1</cp:revision>
  <dcterms:modified xsi:type="dcterms:W3CDTF">2023-03-07T08:59:23Z</dcterms:modified>
</cp:coreProperties>
</file>