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1959" r:id="rId2"/>
    <p:sldId id="3321" r:id="rId3"/>
    <p:sldId id="3296" r:id="rId4"/>
    <p:sldId id="3297" r:id="rId5"/>
    <p:sldId id="3298" r:id="rId6"/>
    <p:sldId id="3299" r:id="rId7"/>
    <p:sldId id="3302" r:id="rId8"/>
    <p:sldId id="3322" r:id="rId9"/>
    <p:sldId id="3300" r:id="rId10"/>
    <p:sldId id="3307" r:id="rId11"/>
    <p:sldId id="3314" r:id="rId12"/>
    <p:sldId id="3318" r:id="rId13"/>
    <p:sldId id="3319" r:id="rId14"/>
    <p:sldId id="3320" r:id="rId15"/>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5"/>
    <a:srgbClr val="FF0066"/>
    <a:srgbClr val="F79733"/>
    <a:srgbClr val="006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92411" autoAdjust="0"/>
  </p:normalViewPr>
  <p:slideViewPr>
    <p:cSldViewPr snapToGrid="0">
      <p:cViewPr varScale="1">
        <p:scale>
          <a:sx n="84" d="100"/>
          <a:sy n="84" d="100"/>
        </p:scale>
        <p:origin x="1766" y="77"/>
      </p:cViewPr>
      <p:guideLst>
        <p:guide orient="horz" pos="2160"/>
        <p:guide pos="2880"/>
      </p:guideLst>
    </p:cSldViewPr>
  </p:slideViewPr>
  <p:notesTextViewPr>
    <p:cViewPr>
      <p:scale>
        <a:sx n="3" d="2"/>
        <a:sy n="3" d="2"/>
      </p:scale>
      <p:origin x="0" y="0"/>
    </p:cViewPr>
  </p:notesTextViewPr>
  <p:sorterViewPr>
    <p:cViewPr>
      <p:scale>
        <a:sx n="110" d="100"/>
        <a:sy n="110" d="100"/>
      </p:scale>
      <p:origin x="0" y="-101632"/>
    </p:cViewPr>
  </p:sorterViewPr>
  <p:notesViewPr>
    <p:cSldViewPr snapToGrid="0">
      <p:cViewPr varScale="1">
        <p:scale>
          <a:sx n="37" d="100"/>
          <a:sy n="37" d="100"/>
        </p:scale>
        <p:origin x="2383"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604" cy="46232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160" y="1"/>
            <a:ext cx="3038604" cy="462321"/>
          </a:xfrm>
          <a:prstGeom prst="rect">
            <a:avLst/>
          </a:prstGeom>
        </p:spPr>
        <p:txBody>
          <a:bodyPr vert="horz" lIns="91440" tIns="45720" rIns="91440" bIns="45720" rtlCol="0"/>
          <a:lstStyle>
            <a:lvl1pPr algn="r">
              <a:defRPr sz="1200"/>
            </a:lvl1pPr>
          </a:lstStyle>
          <a:p>
            <a:fld id="{A2D0C3B0-187B-4D3B-A5F2-7F0C25B1E9D1}" type="datetimeFigureOut">
              <a:rPr lang="en-US" smtClean="0"/>
              <a:pPr/>
              <a:t>3/28/2021</a:t>
            </a:fld>
            <a:endParaRPr lang="en-US"/>
          </a:p>
        </p:txBody>
      </p:sp>
      <p:sp>
        <p:nvSpPr>
          <p:cNvPr id="4" name="Footer Placeholder 3"/>
          <p:cNvSpPr>
            <a:spLocks noGrp="1"/>
          </p:cNvSpPr>
          <p:nvPr>
            <p:ph type="ftr" sz="quarter" idx="2"/>
          </p:nvPr>
        </p:nvSpPr>
        <p:spPr>
          <a:xfrm>
            <a:off x="0" y="8773754"/>
            <a:ext cx="3038604" cy="46232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160" y="8773754"/>
            <a:ext cx="3038604" cy="462321"/>
          </a:xfrm>
          <a:prstGeom prst="rect">
            <a:avLst/>
          </a:prstGeom>
        </p:spPr>
        <p:txBody>
          <a:bodyPr vert="horz" lIns="91440" tIns="45720" rIns="91440" bIns="45720" rtlCol="0" anchor="b"/>
          <a:lstStyle>
            <a:lvl1pPr algn="r">
              <a:defRPr sz="1200"/>
            </a:lvl1pPr>
          </a:lstStyle>
          <a:p>
            <a:fld id="{8BBF1084-5ADA-47B3-96E0-3BB635F6B114}" type="slidenum">
              <a:rPr lang="en-US" smtClean="0"/>
              <a:pPr/>
              <a:t>‹#›</a:t>
            </a:fld>
            <a:endParaRPr lang="en-US"/>
          </a:p>
        </p:txBody>
      </p:sp>
    </p:spTree>
    <p:extLst>
      <p:ext uri="{BB962C8B-B14F-4D97-AF65-F5344CB8AC3E}">
        <p14:creationId xmlns:p14="http://schemas.microsoft.com/office/powerpoint/2010/main" val="1437974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5559" tIns="47780" rIns="95559" bIns="47780" rtlCol="0"/>
          <a:lstStyle>
            <a:lvl1pPr algn="l">
              <a:defRPr sz="1300"/>
            </a:lvl1pPr>
          </a:lstStyle>
          <a:p>
            <a:endParaRPr lang="en-US"/>
          </a:p>
        </p:txBody>
      </p:sp>
      <p:sp>
        <p:nvSpPr>
          <p:cNvPr id="3" name="Date Placeholder 2"/>
          <p:cNvSpPr>
            <a:spLocks noGrp="1"/>
          </p:cNvSpPr>
          <p:nvPr>
            <p:ph type="dt" idx="1"/>
          </p:nvPr>
        </p:nvSpPr>
        <p:spPr>
          <a:xfrm>
            <a:off x="3970939" y="0"/>
            <a:ext cx="3037840" cy="461804"/>
          </a:xfrm>
          <a:prstGeom prst="rect">
            <a:avLst/>
          </a:prstGeom>
        </p:spPr>
        <p:txBody>
          <a:bodyPr vert="horz" lIns="95559" tIns="47780" rIns="95559" bIns="47780" rtlCol="0"/>
          <a:lstStyle>
            <a:lvl1pPr algn="r">
              <a:defRPr sz="1300"/>
            </a:lvl1pPr>
          </a:lstStyle>
          <a:p>
            <a:fld id="{51A37E3A-D900-474A-BEF5-DB76C5319FAA}" type="datetimeFigureOut">
              <a:rPr lang="en-US" smtClean="0"/>
              <a:pPr/>
              <a:t>3/28/2021</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5559" tIns="47780" rIns="95559" bIns="47780" rtlCol="0" anchor="ctr"/>
          <a:lstStyle/>
          <a:p>
            <a:endParaRPr lang="en-US"/>
          </a:p>
        </p:txBody>
      </p:sp>
      <p:sp>
        <p:nvSpPr>
          <p:cNvPr id="5" name="Notes Placeholder 4"/>
          <p:cNvSpPr>
            <a:spLocks noGrp="1"/>
          </p:cNvSpPr>
          <p:nvPr>
            <p:ph type="body" sz="quarter" idx="3"/>
          </p:nvPr>
        </p:nvSpPr>
        <p:spPr>
          <a:xfrm>
            <a:off x="701041" y="4387136"/>
            <a:ext cx="5608320" cy="4156234"/>
          </a:xfrm>
          <a:prstGeom prst="rect">
            <a:avLst/>
          </a:prstGeom>
        </p:spPr>
        <p:txBody>
          <a:bodyPr vert="horz" lIns="95559" tIns="47780" rIns="95559" bIns="477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5559" tIns="47780" rIns="95559" bIns="47780" rtlCol="0" anchor="b"/>
          <a:lstStyle>
            <a:lvl1pPr algn="l">
              <a:defRPr sz="1300"/>
            </a:lvl1pPr>
          </a:lstStyle>
          <a:p>
            <a:endParaRPr lang="en-US"/>
          </a:p>
        </p:txBody>
      </p:sp>
      <p:sp>
        <p:nvSpPr>
          <p:cNvPr id="7" name="Slide Number Placeholder 6"/>
          <p:cNvSpPr>
            <a:spLocks noGrp="1"/>
          </p:cNvSpPr>
          <p:nvPr>
            <p:ph type="sldNum" sz="quarter" idx="5"/>
          </p:nvPr>
        </p:nvSpPr>
        <p:spPr>
          <a:xfrm>
            <a:off x="3970939" y="8772668"/>
            <a:ext cx="3037840" cy="461804"/>
          </a:xfrm>
          <a:prstGeom prst="rect">
            <a:avLst/>
          </a:prstGeom>
        </p:spPr>
        <p:txBody>
          <a:bodyPr vert="horz" lIns="95559" tIns="47780" rIns="95559" bIns="47780" rtlCol="0" anchor="b"/>
          <a:lstStyle>
            <a:lvl1pPr algn="r">
              <a:defRPr sz="1300"/>
            </a:lvl1pPr>
          </a:lstStyle>
          <a:p>
            <a:fld id="{3CD8C9D9-F04C-413D-B83D-D5684CA9CFAE}" type="slidenum">
              <a:rPr lang="en-US" smtClean="0"/>
              <a:pPr/>
              <a:t>‹#›</a:t>
            </a:fld>
            <a:endParaRPr lang="en-US"/>
          </a:p>
        </p:txBody>
      </p:sp>
    </p:spTree>
    <p:extLst>
      <p:ext uri="{BB962C8B-B14F-4D97-AF65-F5344CB8AC3E}">
        <p14:creationId xmlns:p14="http://schemas.microsoft.com/office/powerpoint/2010/main" val="104788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8C9D9-F04C-413D-B83D-D5684CA9CFAE}" type="slidenum">
              <a:rPr lang="en-US" smtClean="0"/>
              <a:pPr/>
              <a:t>1</a:t>
            </a:fld>
            <a:endParaRPr lang="en-US"/>
          </a:p>
        </p:txBody>
      </p:sp>
    </p:spTree>
    <p:extLst>
      <p:ext uri="{BB962C8B-B14F-4D97-AF65-F5344CB8AC3E}">
        <p14:creationId xmlns:p14="http://schemas.microsoft.com/office/powerpoint/2010/main" val="403714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914400"/>
          </a:xfrm>
        </p:spPr>
        <p:txBody>
          <a:bodyPr>
            <a:normAutofit/>
          </a:bodyPr>
          <a:lstStyle>
            <a:lvl1pPr algn="ctr">
              <a:defRPr sz="3600" b="1">
                <a:solidFill>
                  <a:srgbClr val="006CB5"/>
                </a:solidFill>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457200" y="1463040"/>
            <a:ext cx="8229600" cy="4572000"/>
          </a:xfrm>
        </p:spPr>
        <p:txBody>
          <a:bodyPr/>
          <a:lstStyle>
            <a:lvl1pPr marL="346075" indent="-346075">
              <a:lnSpc>
                <a:spcPct val="100000"/>
              </a:lnSpc>
              <a:buSzPct val="85000"/>
              <a:defRPr>
                <a:latin typeface="Times New Roman" charset="0"/>
                <a:ea typeface="Times New Roman" charset="0"/>
                <a:cs typeface="Times New Roman" charset="0"/>
              </a:defRPr>
            </a:lvl1pPr>
            <a:lvl2pPr marL="798513" indent="-341313">
              <a:lnSpc>
                <a:spcPct val="100000"/>
              </a:lnSpc>
              <a:buFont typeface="Verdana" panose="020B0604030504040204" pitchFamily="34" charset="0"/>
              <a:buChar char="−"/>
              <a:defRPr>
                <a:latin typeface="Times New Roman" charset="0"/>
                <a:ea typeface="Times New Roman" charset="0"/>
                <a:cs typeface="Times New Roman" charset="0"/>
              </a:defRPr>
            </a:lvl2pPr>
            <a:lvl3pPr marL="1260475" indent="-346075">
              <a:lnSpc>
                <a:spcPct val="100000"/>
              </a:lnSpc>
              <a:buFont typeface="Courier New" panose="02070309020205020404" pitchFamily="49" charset="0"/>
              <a:buChar char="o"/>
              <a:defRPr>
                <a:latin typeface="Times New Roman" charset="0"/>
                <a:ea typeface="Times New Roman" charset="0"/>
                <a:cs typeface="Times New Roman"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3481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Tree>
    <p:extLst>
      <p:ext uri="{BB962C8B-B14F-4D97-AF65-F5344CB8AC3E}">
        <p14:creationId xmlns:p14="http://schemas.microsoft.com/office/powerpoint/2010/main" val="1703200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
            <a:ext cx="8229600" cy="914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71600"/>
            <a:ext cx="8229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16"/>
          <p:cNvSpPr>
            <a:spLocks noChangeArrowheads="1"/>
          </p:cNvSpPr>
          <p:nvPr/>
        </p:nvSpPr>
        <p:spPr bwMode="auto">
          <a:xfrm>
            <a:off x="8167688" y="6338092"/>
            <a:ext cx="609600" cy="325437"/>
          </a:xfrm>
          <a:prstGeom prst="rect">
            <a:avLst/>
          </a:prstGeom>
          <a:noFill/>
          <a:ln w="9525">
            <a:noFill/>
            <a:miter lim="800000"/>
            <a:headEnd/>
            <a:tailEnd/>
          </a:ln>
          <a:effectLst/>
        </p:spPr>
        <p:txBody>
          <a:bodyPr/>
          <a:lstStyle/>
          <a:p>
            <a:pPr algn="r">
              <a:defRPr/>
            </a:pPr>
            <a:fld id="{038F548D-5D69-4827-A219-718510DFF04E}" type="slidenum">
              <a:rPr lang="en-US" sz="1200" b="1">
                <a:solidFill>
                  <a:srgbClr val="006CB5"/>
                </a:solidFill>
              </a:rPr>
              <a:pPr algn="r">
                <a:defRPr/>
              </a:pPr>
              <a:t>‹#›</a:t>
            </a:fld>
            <a:endParaRPr lang="en-US" sz="1200" b="1">
              <a:solidFill>
                <a:srgbClr val="006CB5"/>
              </a:solidFill>
            </a:endParaRPr>
          </a:p>
        </p:txBody>
      </p:sp>
      <p:sp>
        <p:nvSpPr>
          <p:cNvPr id="7" name="Rectangle 6"/>
          <p:cNvSpPr/>
          <p:nvPr userDrawn="1"/>
        </p:nvSpPr>
        <p:spPr>
          <a:xfrm>
            <a:off x="457200" y="6540418"/>
            <a:ext cx="6858000" cy="246221"/>
          </a:xfrm>
          <a:prstGeom prst="rect">
            <a:avLst/>
          </a:prstGeom>
        </p:spPr>
        <p:txBody>
          <a:bodyPr wrap="square" anchor="ctr">
            <a:spAutoFit/>
          </a:bodyPr>
          <a:lstStyle/>
          <a:p>
            <a:pPr marL="0" marR="0" indent="0" algn="l" defTabSz="914400" rtl="0" eaLnBrk="1" fontAlgn="base" latinLnBrk="0" hangingPunct="1">
              <a:lnSpc>
                <a:spcPct val="100000"/>
              </a:lnSpc>
              <a:spcBef>
                <a:spcPts val="300"/>
              </a:spcBef>
              <a:spcAft>
                <a:spcPct val="0"/>
              </a:spcAft>
              <a:buClrTx/>
              <a:buSzTx/>
              <a:buFontTx/>
              <a:buNone/>
              <a:tabLst/>
              <a:defRPr/>
            </a:pPr>
            <a:r>
              <a:rPr lang="en-US" sz="1000" b="0" i="0" baseline="0" dirty="0">
                <a:solidFill>
                  <a:srgbClr val="006CB5"/>
                </a:solidFill>
                <a:latin typeface="Tahoma" panose="020B0604030504040204" pitchFamily="34" charset="0"/>
                <a:ea typeface="Tahoma" panose="020B0604030504040204" pitchFamily="34" charset="0"/>
                <a:cs typeface="Tahoma" panose="020B0604030504040204" pitchFamily="34" charset="0"/>
              </a:rPr>
              <a:t>LDT.BM.03 L00038 TEAM </a:t>
            </a:r>
            <a:r>
              <a:rPr lang="en-US" sz="1000" b="0" i="0" dirty="0">
                <a:solidFill>
                  <a:srgbClr val="006CB5"/>
                </a:solidFill>
                <a:latin typeface="Tahoma" panose="020B0604030504040204" pitchFamily="34" charset="0"/>
                <a:ea typeface="Tahoma" panose="020B0604030504040204" pitchFamily="34" charset="0"/>
                <a:cs typeface="Tahoma" panose="020B0604030504040204" pitchFamily="34" charset="0"/>
              </a:rPr>
              <a:t>- BÁO CÁO THỰC HÀNH Copyright © TDTU</a:t>
            </a:r>
          </a:p>
        </p:txBody>
      </p:sp>
      <p:pic>
        <p:nvPicPr>
          <p:cNvPr id="8" name="Picture 2" descr="logoTDT-banquye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8600" y="228600"/>
            <a:ext cx="1371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482198"/>
      </p:ext>
    </p:extLst>
  </p:cSld>
  <p:clrMap bg1="lt1" tx1="dk1" bg2="lt2" tx2="dk2" accent1="accent1" accent2="accent2" accent3="accent3" accent4="accent4" accent5="accent5" accent6="accent6" hlink="hlink" folHlink="folHlink"/>
  <p:sldLayoutIdLst>
    <p:sldLayoutId id="2147483662" r:id="rId1"/>
    <p:sldLayoutId id="2147483663" r:id="rId2"/>
  </p:sldLayoutIdLst>
  <p:hf sldNum="0" hdr="0" ftr="0" dt="0"/>
  <p:txStyles>
    <p:titleStyle>
      <a:lvl1pPr algn="ctr" defTabSz="914400" rtl="0" eaLnBrk="1" latinLnBrk="0" hangingPunct="1">
        <a:lnSpc>
          <a:spcPct val="90000"/>
        </a:lnSpc>
        <a:spcBef>
          <a:spcPct val="0"/>
        </a:spcBef>
        <a:buNone/>
        <a:defRPr sz="3600" b="1" kern="1200">
          <a:solidFill>
            <a:srgbClr val="006CB5"/>
          </a:solidFill>
          <a:latin typeface="Times New Roman" charset="0"/>
          <a:ea typeface="Times New Roman" charset="0"/>
          <a:cs typeface="Times New Roman" charset="0"/>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
        <a:defRPr sz="2400" kern="1200">
          <a:solidFill>
            <a:schemeClr val="tx1"/>
          </a:solidFill>
          <a:latin typeface="Times New Roman" charset="0"/>
          <a:ea typeface="Times New Roman" charset="0"/>
          <a:cs typeface="Times New Roman" charset="0"/>
        </a:defRPr>
      </a:lvl1pPr>
      <a:lvl2pPr marL="800100" indent="-342900" algn="l" defTabSz="914400" rtl="0" eaLnBrk="1" latinLnBrk="0" hangingPunct="1">
        <a:lnSpc>
          <a:spcPct val="100000"/>
        </a:lnSpc>
        <a:spcBef>
          <a:spcPts val="500"/>
        </a:spcBef>
        <a:buFont typeface="Verdana" panose="020B0604030504040204" pitchFamily="34" charset="0"/>
        <a:buChar char="−"/>
        <a:defRPr sz="24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100000"/>
        </a:lnSpc>
        <a:spcBef>
          <a:spcPts val="500"/>
        </a:spcBef>
        <a:buFont typeface="Courier New" panose="02070309020205020404" pitchFamily="49" charset="0"/>
        <a:buChar char="o"/>
        <a:defRPr sz="24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6417" y="1676212"/>
            <a:ext cx="6165470" cy="707886"/>
          </a:xfrm>
          <a:prstGeom prst="rect">
            <a:avLst/>
          </a:prstGeom>
          <a:noFill/>
        </p:spPr>
        <p:txBody>
          <a:bodyPr wrap="none">
            <a:spAutoFit/>
            <a:scene3d>
              <a:camera prst="orthographicFront"/>
              <a:lightRig rig="soft" dir="t">
                <a:rot lat="0" lon="0" rev="15600000"/>
              </a:lightRig>
            </a:scene3d>
            <a:sp3d extrusionH="57150" prstMaterial="softEdge">
              <a:bevelT w="25400" h="38100"/>
            </a:sp3d>
          </a:bodyPr>
          <a:lstStyle/>
          <a:p>
            <a:pPr algn="ctr" defTabSz="914400">
              <a:defRPr/>
            </a:pPr>
            <a:r>
              <a:rPr lang="en-US" sz="4000" b="1" kern="0" dirty="0" err="1">
                <a:ln/>
                <a:latin typeface="Times New Roman" charset="0"/>
                <a:ea typeface="Times New Roman" charset="0"/>
                <a:cs typeface="Times New Roman" charset="0"/>
              </a:rPr>
              <a:t>Báo</a:t>
            </a:r>
            <a:r>
              <a:rPr lang="en-US" sz="4000" b="1" kern="0" dirty="0">
                <a:ln/>
                <a:latin typeface="Times New Roman" charset="0"/>
                <a:ea typeface="Times New Roman" charset="0"/>
                <a:cs typeface="Times New Roman" charset="0"/>
              </a:rPr>
              <a:t> </a:t>
            </a:r>
            <a:r>
              <a:rPr lang="en-US" sz="4000" b="1" kern="0" dirty="0" err="1">
                <a:ln/>
                <a:latin typeface="Times New Roman" charset="0"/>
                <a:ea typeface="Times New Roman" charset="0"/>
                <a:cs typeface="Times New Roman" charset="0"/>
              </a:rPr>
              <a:t>cáo</a:t>
            </a:r>
            <a:r>
              <a:rPr lang="en-US" sz="4000" b="1" kern="0" dirty="0">
                <a:ln/>
                <a:latin typeface="Times New Roman" charset="0"/>
                <a:ea typeface="Times New Roman" charset="0"/>
                <a:cs typeface="Times New Roman" charset="0"/>
              </a:rPr>
              <a:t> </a:t>
            </a:r>
            <a:r>
              <a:rPr lang="en-US" sz="4000" b="1" kern="0" dirty="0" err="1">
                <a:ln/>
                <a:latin typeface="Times New Roman" charset="0"/>
                <a:ea typeface="Times New Roman" charset="0"/>
                <a:cs typeface="Times New Roman" charset="0"/>
              </a:rPr>
              <a:t>kết</a:t>
            </a:r>
            <a:r>
              <a:rPr lang="en-US" sz="4000" b="1" kern="0" dirty="0">
                <a:ln/>
                <a:latin typeface="Times New Roman" charset="0"/>
                <a:ea typeface="Times New Roman" charset="0"/>
                <a:cs typeface="Times New Roman" charset="0"/>
              </a:rPr>
              <a:t> </a:t>
            </a:r>
            <a:r>
              <a:rPr lang="en-US" sz="4000" b="1" kern="0" dirty="0" err="1">
                <a:ln/>
                <a:latin typeface="Times New Roman" charset="0"/>
                <a:ea typeface="Times New Roman" charset="0"/>
                <a:cs typeface="Times New Roman" charset="0"/>
              </a:rPr>
              <a:t>quả</a:t>
            </a:r>
            <a:r>
              <a:rPr lang="en-US" sz="4000" b="1" kern="0" dirty="0">
                <a:ln/>
                <a:latin typeface="Times New Roman" charset="0"/>
                <a:ea typeface="Times New Roman" charset="0"/>
                <a:cs typeface="Times New Roman" charset="0"/>
              </a:rPr>
              <a:t> </a:t>
            </a:r>
            <a:r>
              <a:rPr lang="en-US" sz="4000" b="1" kern="0" dirty="0" err="1">
                <a:ln/>
                <a:latin typeface="Times New Roman" charset="0"/>
                <a:ea typeface="Times New Roman" charset="0"/>
                <a:cs typeface="Times New Roman" charset="0"/>
              </a:rPr>
              <a:t>thực</a:t>
            </a:r>
            <a:r>
              <a:rPr lang="en-US" sz="4000" b="1" kern="0" dirty="0">
                <a:ln/>
                <a:latin typeface="Times New Roman" charset="0"/>
                <a:ea typeface="Times New Roman" charset="0"/>
                <a:cs typeface="Times New Roman" charset="0"/>
              </a:rPr>
              <a:t> </a:t>
            </a:r>
            <a:r>
              <a:rPr lang="en-US" sz="4000" b="1" kern="0">
                <a:ln/>
                <a:latin typeface="Times New Roman" charset="0"/>
                <a:ea typeface="Times New Roman" charset="0"/>
                <a:cs typeface="Times New Roman" charset="0"/>
              </a:rPr>
              <a:t>hành </a:t>
            </a:r>
            <a:endParaRPr lang="en-US" sz="4000" b="1" kern="0" dirty="0">
              <a:ln/>
              <a:latin typeface="Times New Roman" charset="0"/>
              <a:ea typeface="Times New Roman" charset="0"/>
              <a:cs typeface="Times New Roman" charset="0"/>
            </a:endParaRPr>
          </a:p>
        </p:txBody>
      </p:sp>
      <p:sp>
        <p:nvSpPr>
          <p:cNvPr id="5" name="TextBox 7"/>
          <p:cNvSpPr txBox="1">
            <a:spLocks noChangeArrowheads="1"/>
          </p:cNvSpPr>
          <p:nvPr/>
        </p:nvSpPr>
        <p:spPr bwMode="auto">
          <a:xfrm>
            <a:off x="98367" y="2272867"/>
            <a:ext cx="9129716" cy="1107996"/>
          </a:xfrm>
          <a:prstGeom prst="rect">
            <a:avLst/>
          </a:prstGeom>
          <a:noFill/>
          <a:ln w="9525">
            <a:noFill/>
            <a:miter lim="800000"/>
            <a:headEnd/>
            <a:tailEnd/>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soft" dir="t">
                <a:rot lat="0" lon="0" rev="15600000"/>
              </a:lightRig>
            </a:scene3d>
            <a:sp3d extrusionH="57150" prstMaterial="softEdge">
              <a:bevelT w="25400" h="38100"/>
            </a:sp3d>
          </a:bodyPr>
          <a:lstStyle>
            <a:lvl1pPr eaLnBrk="0" hangingPunct="0">
              <a:defRPr sz="3200">
                <a:solidFill>
                  <a:schemeClr val="tx1"/>
                </a:solidFill>
                <a:latin typeface="Verdana" pitchFamily="34" charset="0"/>
              </a:defRPr>
            </a:lvl1pPr>
            <a:lvl2pPr marL="742950" indent="-285750" eaLnBrk="0" hangingPunct="0">
              <a:defRPr sz="3200">
                <a:solidFill>
                  <a:schemeClr val="tx1"/>
                </a:solidFill>
                <a:latin typeface="Verdana" pitchFamily="34" charset="0"/>
              </a:defRPr>
            </a:lvl2pPr>
            <a:lvl3pPr marL="1143000" indent="-228600" eaLnBrk="0" hangingPunct="0">
              <a:defRPr sz="3200">
                <a:solidFill>
                  <a:schemeClr val="tx1"/>
                </a:solidFill>
                <a:latin typeface="Verdana" pitchFamily="34" charset="0"/>
              </a:defRPr>
            </a:lvl3pPr>
            <a:lvl4pPr marL="1600200" indent="-228600" eaLnBrk="0" hangingPunct="0">
              <a:defRPr sz="3200">
                <a:solidFill>
                  <a:schemeClr val="tx1"/>
                </a:solidFill>
                <a:latin typeface="Verdana" pitchFamily="34" charset="0"/>
              </a:defRPr>
            </a:lvl4pPr>
            <a:lvl5pPr marL="2057400" indent="-228600" eaLnBrk="0" hangingPunct="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pPr lvl="0" algn="ctr" defTabSz="914400" eaLnBrk="1" hangingPunct="1">
              <a:lnSpc>
                <a:spcPct val="150000"/>
              </a:lnSpc>
              <a:defRPr/>
            </a:pPr>
            <a:r>
              <a:rPr lang="en-US" sz="4400" b="1" kern="0" dirty="0">
                <a:ln/>
                <a:solidFill>
                  <a:schemeClr val="accent5"/>
                </a:solidFill>
                <a:latin typeface="Times New Roman" charset="0"/>
                <a:ea typeface="Times New Roman" charset="0"/>
                <a:cs typeface="Times New Roman" charset="0"/>
              </a:rPr>
              <a:t>KỸ NĂNG LÃNH ĐẠO VÀ TEAM</a:t>
            </a:r>
            <a:endParaRPr lang="en-US" sz="4400" b="1" kern="0" dirty="0">
              <a:ln/>
              <a:solidFill>
                <a:srgbClr val="00B050"/>
              </a:solidFill>
              <a:latin typeface="Times New Roman" charset="0"/>
              <a:ea typeface="Times New Roman" charset="0"/>
              <a:cs typeface="Times New Roman"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5570806" y="4614203"/>
            <a:ext cx="2996419" cy="954107"/>
          </a:xfrm>
          <a:prstGeom prst="rect">
            <a:avLst/>
          </a:prstGeom>
          <a:noFill/>
        </p:spPr>
        <p:txBody>
          <a:bodyPr wrap="square" rtlCol="0">
            <a:spAutoFit/>
          </a:bodyPr>
          <a:lstStyle/>
          <a:p>
            <a:pPr lvl="0"/>
            <a:r>
              <a:rPr lang="en-US" sz="2800" b="1">
                <a:solidFill>
                  <a:prstClr val="black"/>
                </a:solidFill>
                <a:latin typeface="Times New Roman" panose="02020603050405020304" pitchFamily="18" charset="0"/>
                <a:cs typeface="Times New Roman" panose="02020603050405020304" pitchFamily="18" charset="0"/>
              </a:rPr>
              <a:t>Mã môn: L00038</a:t>
            </a:r>
          </a:p>
          <a:p>
            <a:pPr lvl="0"/>
            <a:r>
              <a:rPr lang="en-US" sz="2800" b="1">
                <a:solidFill>
                  <a:prstClr val="black"/>
                </a:solidFill>
                <a:latin typeface="Times New Roman" panose="02020603050405020304" pitchFamily="18" charset="0"/>
                <a:cs typeface="Times New Roman" panose="02020603050405020304" pitchFamily="18" charset="0"/>
              </a:rPr>
              <a:t>Nhóm: 33</a:t>
            </a:r>
            <a:endParaRPr lang="en-US" sz="28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85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Những</a:t>
            </a:r>
            <a:r>
              <a:rPr lang="en-US" dirty="0"/>
              <a:t> </a:t>
            </a:r>
            <a:r>
              <a:rPr lang="en-US" dirty="0" err="1"/>
              <a:t>thuận</a:t>
            </a:r>
            <a:r>
              <a:rPr lang="en-US" dirty="0"/>
              <a:t> </a:t>
            </a:r>
            <a:r>
              <a:rPr lang="en-US" dirty="0" err="1"/>
              <a:t>lợi</a:t>
            </a:r>
            <a:r>
              <a:rPr lang="en-US" dirty="0"/>
              <a:t> </a:t>
            </a:r>
            <a:r>
              <a:rPr lang="en-US" dirty="0" err="1"/>
              <a:t>khi</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dirty="0"/>
              <a:t> Phương tiện di chuyển đầy đủ.</a:t>
            </a:r>
          </a:p>
          <a:p>
            <a:r>
              <a:rPr lang="en-US" dirty="0"/>
              <a:t> Mọi thành viên trong nhóm có chung sở thích về ăn uống.</a:t>
            </a:r>
          </a:p>
          <a:p>
            <a:r>
              <a:rPr lang="en-US" dirty="0"/>
              <a:t>Mọi thành viên đều thân thiết với nhau. Dễ nói chuyện.</a:t>
            </a:r>
          </a:p>
          <a:p>
            <a:r>
              <a:rPr lang="en-US" dirty="0"/>
              <a:t>Không ai trễ hẹn, hủy hẹn.</a:t>
            </a:r>
          </a:p>
          <a:p>
            <a:r>
              <a:rPr lang="en-US" dirty="0"/>
              <a:t>Có thành viên biết cách quay phim, edit video, làm poster.</a:t>
            </a:r>
          </a:p>
          <a:p>
            <a:r>
              <a:rPr lang="en-US" dirty="0"/>
              <a:t> Người bán hàng tạo điều kiện để review đồ ăn. </a:t>
            </a:r>
          </a:p>
        </p:txBody>
      </p:sp>
    </p:spTree>
    <p:extLst>
      <p:ext uri="{BB962C8B-B14F-4D97-AF65-F5344CB8AC3E}">
        <p14:creationId xmlns:p14="http://schemas.microsoft.com/office/powerpoint/2010/main" val="147798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Những</a:t>
            </a:r>
            <a:r>
              <a:rPr lang="en-US" dirty="0"/>
              <a:t> </a:t>
            </a:r>
            <a:r>
              <a:rPr lang="en-US" dirty="0" err="1"/>
              <a:t>khó</a:t>
            </a:r>
            <a:r>
              <a:rPr lang="en-US" dirty="0"/>
              <a:t> </a:t>
            </a:r>
            <a:r>
              <a:rPr lang="en-US" dirty="0" err="1"/>
              <a:t>khăn</a:t>
            </a:r>
            <a:r>
              <a:rPr lang="en-US" dirty="0"/>
              <a:t> </a:t>
            </a:r>
            <a:r>
              <a:rPr lang="en-US" dirty="0" err="1"/>
              <a:t>gặp</a:t>
            </a:r>
            <a:r>
              <a:rPr lang="en-US" dirty="0"/>
              <a:t> </a:t>
            </a:r>
            <a:r>
              <a:rPr lang="en-US" dirty="0" err="1"/>
              <a:t>phải</a:t>
            </a:r>
            <a:endParaRPr lang="en-US" dirty="0"/>
          </a:p>
        </p:txBody>
      </p:sp>
      <p:sp>
        <p:nvSpPr>
          <p:cNvPr id="3" name="Content Placeholder 2"/>
          <p:cNvSpPr>
            <a:spLocks noGrp="1"/>
          </p:cNvSpPr>
          <p:nvPr>
            <p:ph idx="1"/>
          </p:nvPr>
        </p:nvSpPr>
        <p:spPr/>
        <p:txBody>
          <a:bodyPr>
            <a:normAutofit/>
          </a:bodyPr>
          <a:lstStyle/>
          <a:p>
            <a:r>
              <a:rPr lang="en-US" dirty="0"/>
              <a:t>Khó khăn nhóm gặp phải: </a:t>
            </a:r>
          </a:p>
          <a:p>
            <a:pPr marL="457200" indent="-457200">
              <a:buFont typeface="+mj-lt"/>
              <a:buAutoNum type="arabicPeriod"/>
            </a:pPr>
            <a:r>
              <a:rPr lang="en-US" dirty="0"/>
              <a:t>Kẹt xe </a:t>
            </a:r>
          </a:p>
          <a:p>
            <a:pPr marL="457200" indent="-457200">
              <a:buFont typeface="+mj-lt"/>
              <a:buAutoNum type="arabicPeriod"/>
            </a:pPr>
            <a:r>
              <a:rPr lang="en-US" dirty="0"/>
              <a:t>Chợ đông hơn bình thường</a:t>
            </a:r>
          </a:p>
          <a:p>
            <a:pPr marL="457200" indent="-457200">
              <a:buFont typeface="+mj-lt"/>
              <a:buAutoNum type="arabicPeriod"/>
            </a:pPr>
            <a:r>
              <a:rPr lang="en-US" dirty="0"/>
              <a:t> Tìm chỗ gửi xe</a:t>
            </a:r>
          </a:p>
          <a:p>
            <a:pPr marL="457200" indent="-457200">
              <a:buFont typeface="+mj-lt"/>
              <a:buAutoNum type="arabicPeriod"/>
            </a:pPr>
            <a:r>
              <a:rPr lang="en-US" dirty="0"/>
              <a:t>Tìm nhau trong đám đông </a:t>
            </a:r>
          </a:p>
          <a:p>
            <a:pPr marL="0" indent="0">
              <a:buNone/>
            </a:pPr>
            <a:r>
              <a:rPr lang="en-US" dirty="0"/>
              <a:t>- Về việc kẹt xe nhóm đã tính trước được khi lựa chọn  giờ xuất phát vào lúc  cao điểm </a:t>
            </a:r>
          </a:p>
          <a:p>
            <a:pPr marL="0" indent="0">
              <a:buNone/>
            </a:pPr>
            <a:r>
              <a:rPr lang="en-US" dirty="0"/>
              <a:t>- Chợ đông, tìm chỗ gửi xe và lạc mất nhau trong đám đông nhóm không lường trường được vì nhóm đã chọn ngày trong tuần để thực hành </a:t>
            </a:r>
          </a:p>
        </p:txBody>
      </p:sp>
    </p:spTree>
    <p:extLst>
      <p:ext uri="{BB962C8B-B14F-4D97-AF65-F5344CB8AC3E}">
        <p14:creationId xmlns:p14="http://schemas.microsoft.com/office/powerpoint/2010/main" val="139101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Cách</a:t>
            </a:r>
            <a:r>
              <a:rPr lang="en-US" dirty="0"/>
              <a:t> </a:t>
            </a:r>
            <a:r>
              <a:rPr lang="en-US" dirty="0" err="1"/>
              <a:t>thức</a:t>
            </a:r>
            <a:r>
              <a:rPr lang="en-US" dirty="0"/>
              <a:t> </a:t>
            </a:r>
            <a:r>
              <a:rPr lang="en-US" dirty="0" err="1"/>
              <a:t>đã</a:t>
            </a:r>
            <a:r>
              <a:rPr lang="en-US" dirty="0"/>
              <a:t> </a:t>
            </a:r>
            <a:r>
              <a:rPr lang="en-US" dirty="0" err="1"/>
              <a:t>vượt</a:t>
            </a:r>
            <a:r>
              <a:rPr lang="en-US" dirty="0"/>
              <a:t> qua </a:t>
            </a:r>
            <a:r>
              <a:rPr lang="en-US" dirty="0" err="1"/>
              <a:t>khó</a:t>
            </a:r>
            <a:r>
              <a:rPr lang="en-US" dirty="0"/>
              <a:t> </a:t>
            </a:r>
            <a:r>
              <a:rPr lang="en-US" dirty="0" err="1"/>
              <a:t>khăn</a:t>
            </a:r>
            <a:endParaRPr lang="en-US" dirty="0"/>
          </a:p>
        </p:txBody>
      </p:sp>
      <p:sp>
        <p:nvSpPr>
          <p:cNvPr id="3" name="Content Placeholder 2"/>
          <p:cNvSpPr>
            <a:spLocks noGrp="1"/>
          </p:cNvSpPr>
          <p:nvPr>
            <p:ph idx="1"/>
          </p:nvPr>
        </p:nvSpPr>
        <p:spPr/>
        <p:txBody>
          <a:bodyPr/>
          <a:lstStyle/>
          <a:p>
            <a:pPr lvl="0"/>
            <a:r>
              <a:rPr lang="en-US" dirty="0">
                <a:solidFill>
                  <a:prstClr val="black"/>
                </a:solidFill>
              </a:rPr>
              <a:t>Cách giải quyết các vấn đề của nhóm trong quá trình thực hiện </a:t>
            </a:r>
          </a:p>
          <a:p>
            <a:pPr marL="457200" lvl="0" indent="-457200">
              <a:buFont typeface="+mj-lt"/>
              <a:buAutoNum type="arabicPeriod"/>
            </a:pPr>
            <a:r>
              <a:rPr lang="en-US" dirty="0">
                <a:solidFill>
                  <a:prstClr val="black"/>
                </a:solidFill>
              </a:rPr>
              <a:t> Nhóm đã đi các con đường tắt để tránh kẹt xe</a:t>
            </a:r>
          </a:p>
          <a:p>
            <a:pPr marL="457200" lvl="0" indent="-457200">
              <a:buFont typeface="+mj-lt"/>
              <a:buAutoNum type="arabicPeriod"/>
            </a:pPr>
            <a:r>
              <a:rPr lang="en-US" dirty="0">
                <a:solidFill>
                  <a:prstClr val="black"/>
                </a:solidFill>
              </a:rPr>
              <a:t>Nhóm đã xác định các địa điểm cần đi từ trước nên chợ đông hơn bình thường vẫn có thể dễ dàng di chuyển đến quán </a:t>
            </a:r>
          </a:p>
          <a:p>
            <a:pPr marL="457200" lvl="0" indent="-457200">
              <a:buFont typeface="+mj-lt"/>
              <a:buAutoNum type="arabicPeriod"/>
            </a:pPr>
            <a:r>
              <a:rPr lang="en-US" dirty="0">
                <a:solidFill>
                  <a:prstClr val="black"/>
                </a:solidFill>
              </a:rPr>
              <a:t>Việc tìm chỗ gửi xe gặp khó khăn nhưng các thành viên đã tìm địa điểm giữ xe khác để đủ chỗ để cho các thành viên</a:t>
            </a:r>
          </a:p>
          <a:p>
            <a:pPr marL="457200" lvl="0" indent="-457200">
              <a:buFont typeface="+mj-lt"/>
              <a:buAutoNum type="arabicPeriod"/>
            </a:pPr>
            <a:r>
              <a:rPr lang="en-US" dirty="0">
                <a:solidFill>
                  <a:prstClr val="black"/>
                </a:solidFill>
              </a:rPr>
              <a:t>Khi bị lạc nhau, nhóm tìm nhau bằng cách gọi điện hẹn địa điểm và tập hợp lại </a:t>
            </a:r>
          </a:p>
          <a:p>
            <a:pPr lvl="0"/>
            <a:r>
              <a:rPr lang="en-US" dirty="0">
                <a:solidFill>
                  <a:prstClr val="black"/>
                </a:solidFill>
              </a:rPr>
              <a:t>Kết quả đạt được : Nhóm hoàn thành tốt các chỉ tiêu đề ra ,các thành viên trong nhóm trở lên gắn kết hơn .</a:t>
            </a:r>
          </a:p>
          <a:p>
            <a:endParaRPr lang="en-US" dirty="0"/>
          </a:p>
        </p:txBody>
      </p:sp>
    </p:spTree>
    <p:extLst>
      <p:ext uri="{BB962C8B-B14F-4D97-AF65-F5344CB8AC3E}">
        <p14:creationId xmlns:p14="http://schemas.microsoft.com/office/powerpoint/2010/main" val="164849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học</a:t>
            </a:r>
            <a:r>
              <a:rPr lang="en-US" dirty="0"/>
              <a:t> </a:t>
            </a:r>
            <a:r>
              <a:rPr lang="en-US" dirty="0" err="1"/>
              <a:t>kinh</a:t>
            </a:r>
            <a:r>
              <a:rPr lang="en-US" dirty="0"/>
              <a:t> </a:t>
            </a:r>
            <a:r>
              <a:rPr lang="en-US" dirty="0" err="1"/>
              <a:t>nghiệm</a:t>
            </a:r>
            <a:endParaRPr lang="en-US" dirty="0"/>
          </a:p>
        </p:txBody>
      </p:sp>
      <p:sp>
        <p:nvSpPr>
          <p:cNvPr id="3" name="Content Placeholder 2"/>
          <p:cNvSpPr>
            <a:spLocks noGrp="1"/>
          </p:cNvSpPr>
          <p:nvPr>
            <p:ph idx="1"/>
          </p:nvPr>
        </p:nvSpPr>
        <p:spPr/>
        <p:txBody>
          <a:bodyPr/>
          <a:lstStyle/>
          <a:p>
            <a:pPr>
              <a:buFontTx/>
              <a:buChar char="-"/>
            </a:pPr>
            <a:r>
              <a:rPr lang="en-US" dirty="0"/>
              <a:t>Học được cách làm việc nhóm hiệu quả</a:t>
            </a:r>
          </a:p>
          <a:p>
            <a:pPr>
              <a:buFontTx/>
              <a:buChar char="-"/>
            </a:pPr>
            <a:r>
              <a:rPr lang="en-US" dirty="0"/>
              <a:t>Học hỏi kĩ năng, kinh nghiệm lãnh đạo của nhóm trưởng</a:t>
            </a:r>
          </a:p>
          <a:p>
            <a:pPr>
              <a:buFontTx/>
              <a:buChar char="-"/>
            </a:pPr>
            <a:r>
              <a:rPr lang="en-US" dirty="0"/>
              <a:t>Học hỏi được cách quay clip và edit.</a:t>
            </a:r>
          </a:p>
          <a:p>
            <a:pPr>
              <a:buFontTx/>
              <a:buChar char="-"/>
            </a:pPr>
            <a:r>
              <a:rPr lang="en-US" dirty="0"/>
              <a:t>Học được kĩ năng làm việc nhóm với nhiều người khác nhau.</a:t>
            </a:r>
          </a:p>
          <a:p>
            <a:pPr>
              <a:buFontTx/>
              <a:buChar char="-"/>
            </a:pPr>
            <a:r>
              <a:rPr lang="en-US" dirty="0"/>
              <a:t>Học được cách lắng nghe và tôn trọng ý kiến từ các bạn trong nhóm.</a:t>
            </a:r>
          </a:p>
          <a:p>
            <a:pPr>
              <a:buFontTx/>
              <a:buChar char="-"/>
            </a:pPr>
            <a:r>
              <a:rPr lang="en-US" dirty="0"/>
              <a:t>Học được cách động viên, khích lệ lẫn nhau khi gặp khó khăn và giúp mọi người gắn kết, hiểu nhau hơn.</a:t>
            </a:r>
          </a:p>
          <a:p>
            <a:pPr>
              <a:buFontTx/>
              <a:buChar char="-"/>
            </a:pPr>
            <a:endParaRPr lang="en-US" dirty="0"/>
          </a:p>
        </p:txBody>
      </p:sp>
    </p:spTree>
    <p:extLst>
      <p:ext uri="{BB962C8B-B14F-4D97-AF65-F5344CB8AC3E}">
        <p14:creationId xmlns:p14="http://schemas.microsoft.com/office/powerpoint/2010/main" val="210038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Kế hoạch tiếp theo</a:t>
            </a:r>
            <a:endParaRPr lang="en-US" dirty="0"/>
          </a:p>
        </p:txBody>
      </p:sp>
      <p:sp>
        <p:nvSpPr>
          <p:cNvPr id="3" name="Content Placeholder 2"/>
          <p:cNvSpPr>
            <a:spLocks noGrp="1"/>
          </p:cNvSpPr>
          <p:nvPr>
            <p:ph idx="1"/>
          </p:nvPr>
        </p:nvSpPr>
        <p:spPr/>
        <p:txBody>
          <a:bodyPr/>
          <a:lstStyle/>
          <a:p>
            <a:r>
              <a:rPr lang="en-US" dirty="0"/>
              <a:t>Ra kế hoạch cụ thể rõ ràng hơn, tính toán và lựa chọn thời gian hợp lí để tránh những khó khăn như kẹt xe, đông đúc, có kế hoạch cụ thể và điểm đến, đặt mục tiêu cụ thể rõ ràng khi </a:t>
            </a:r>
            <a:r>
              <a:rPr lang="en-US" dirty="0" err="1"/>
              <a:t>thưc</a:t>
            </a:r>
            <a:r>
              <a:rPr lang="en-US" dirty="0"/>
              <a:t> hiện dự án.</a:t>
            </a:r>
          </a:p>
        </p:txBody>
      </p:sp>
    </p:spTree>
    <p:extLst>
      <p:ext uri="{BB962C8B-B14F-4D97-AF65-F5344CB8AC3E}">
        <p14:creationId xmlns:p14="http://schemas.microsoft.com/office/powerpoint/2010/main" val="207747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748" y="498575"/>
            <a:ext cx="7772400" cy="570570"/>
          </a:xfrm>
        </p:spPr>
        <p:txBody>
          <a:bodyPr>
            <a:normAutofit fontScale="90000"/>
          </a:bodyPr>
          <a:lstStyle/>
          <a:p>
            <a:r>
              <a:rPr lang="en-US" dirty="0">
                <a:latin typeface="Times New Roman" panose="02020603050405020304" pitchFamily="18" charset="0"/>
                <a:cs typeface="Times New Roman" panose="02020603050405020304" pitchFamily="18" charset="0"/>
              </a:rPr>
              <a:t>DANH SÁCH THÀNH VIÊN</a:t>
            </a:r>
            <a:br>
              <a:rPr lang="en-US" dirty="0">
                <a:latin typeface="Times New Roman" panose="02020603050405020304" pitchFamily="18" charset="0"/>
                <a:cs typeface="Times New Roman" panose="02020603050405020304" pitchFamily="18" charset="0"/>
              </a:rPr>
            </a:br>
            <a:endParaRPr lang="vi-VN" dirty="0"/>
          </a:p>
        </p:txBody>
      </p:sp>
      <p:sp>
        <p:nvSpPr>
          <p:cNvPr id="4" name="TextBox 3"/>
          <p:cNvSpPr txBox="1"/>
          <p:nvPr/>
        </p:nvSpPr>
        <p:spPr>
          <a:xfrm>
            <a:off x="2307102" y="1266092"/>
            <a:ext cx="4937760" cy="1237957"/>
          </a:xfrm>
          <a:prstGeom prst="rect">
            <a:avLst/>
          </a:prstGeom>
          <a:noFill/>
        </p:spPr>
        <p:txBody>
          <a:bodyPr wrap="square" rtlCol="0">
            <a:spAutoFit/>
          </a:bodyPr>
          <a:lstStyle/>
          <a:p>
            <a:endParaRPr lang="vi-VN" dirty="0"/>
          </a:p>
        </p:txBody>
      </p:sp>
      <p:sp>
        <p:nvSpPr>
          <p:cNvPr id="5" name="Title 1"/>
          <p:cNvSpPr txBox="1">
            <a:spLocks/>
          </p:cNvSpPr>
          <p:nvPr/>
        </p:nvSpPr>
        <p:spPr>
          <a:xfrm>
            <a:off x="425548" y="757045"/>
            <a:ext cx="8229600" cy="874808"/>
          </a:xfrm>
          <a:prstGeom prst="rect">
            <a:avLst/>
          </a:prstGeom>
        </p:spPr>
        <p:txBody>
          <a:bodyPr vert="horz" lIns="91440" tIns="45720" rIns="91440" bIns="45720" rtlCol="0" anchor="ctr">
            <a:noAutofit/>
            <a:scene3d>
              <a:camera prst="perspectiveLeft"/>
              <a:lightRig rig="threePt" dir="t"/>
            </a:scene3d>
            <a:sp3d extrusionH="57150">
              <a:bevelT h="25400" prst="softRound"/>
            </a:sp3d>
          </a:bodyPr>
          <a:lstStyle>
            <a:lvl1pPr algn="ctr" defTabSz="914400" rtl="0" eaLnBrk="1" latinLnBrk="0" hangingPunct="1">
              <a:lnSpc>
                <a:spcPct val="90000"/>
              </a:lnSpc>
              <a:spcBef>
                <a:spcPct val="0"/>
              </a:spcBef>
              <a:buNone/>
              <a:defRPr sz="3600" b="1" kern="1200">
                <a:solidFill>
                  <a:srgbClr val="006CB5"/>
                </a:solidFill>
                <a:latin typeface="Times New Roman" charset="0"/>
                <a:ea typeface="Times New Roman" charset="0"/>
                <a:cs typeface="Times New Roman" charset="0"/>
              </a:defRPr>
            </a:lvl1pPr>
          </a:lstStyle>
          <a:p>
            <a:r>
              <a:rPr lang="en-US" sz="4800" dirty="0">
                <a:effectLst>
                  <a:glow rad="63500">
                    <a:schemeClr val="accent5">
                      <a:satMod val="175000"/>
                      <a:alpha val="40000"/>
                    </a:schemeClr>
                  </a:glow>
                  <a:outerShdw blurRad="63500" sx="102000" sy="102000" algn="ctr" rotWithShape="0">
                    <a:prstClr val="black">
                      <a:alpha val="40000"/>
                    </a:prstClr>
                  </a:outerShdw>
                  <a:reflection blurRad="6350" stA="60000" endA="900" endPos="60000" dist="29997" dir="5400000" sy="-100000" algn="bl" rotWithShape="0"/>
                </a:effectLst>
              </a:rPr>
              <a:t>LONG NHONG</a:t>
            </a:r>
          </a:p>
        </p:txBody>
      </p:sp>
      <p:sp>
        <p:nvSpPr>
          <p:cNvPr id="6" name="Subtitle 5"/>
          <p:cNvSpPr>
            <a:spLocks noGrp="1"/>
          </p:cNvSpPr>
          <p:nvPr>
            <p:ph type="subTitle" idx="1"/>
          </p:nvPr>
        </p:nvSpPr>
        <p:spPr>
          <a:xfrm>
            <a:off x="1371600" y="1890323"/>
            <a:ext cx="6400800" cy="4552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342900" indent="-342900" algn="l">
              <a:buFont typeface="+mj-lt"/>
              <a:buAutoNum type="arabicPeriod"/>
            </a:pPr>
            <a:r>
              <a:rPr lang="vi-VN" sz="2000" b="1" dirty="0">
                <a:latin typeface="+mj-lt"/>
              </a:rPr>
              <a:t>Nguyễn Đỗ Thúy Hiền – 71900809 - QTKD</a:t>
            </a:r>
          </a:p>
          <a:p>
            <a:pPr marL="342900" indent="-342900" algn="l">
              <a:buFont typeface="+mj-lt"/>
              <a:buAutoNum type="arabicPeriod"/>
            </a:pPr>
            <a:r>
              <a:rPr lang="vi-VN" sz="2000" b="1" dirty="0">
                <a:latin typeface="+mj-lt"/>
              </a:rPr>
              <a:t>Nguyễn Thị Diễm Quỳnh – 71901457 - QTKD</a:t>
            </a:r>
          </a:p>
          <a:p>
            <a:pPr marL="342900" indent="-342900" algn="l">
              <a:buFont typeface="+mj-lt"/>
              <a:buAutoNum type="arabicPeriod"/>
            </a:pPr>
            <a:r>
              <a:rPr lang="vi-VN" sz="2000" b="1" dirty="0">
                <a:latin typeface="+mj-lt"/>
              </a:rPr>
              <a:t>Nguyễn Lan Anh – E1900011 – Luật</a:t>
            </a:r>
          </a:p>
          <a:p>
            <a:pPr marL="342900" indent="-342900" algn="l">
              <a:buFont typeface="+mj-lt"/>
              <a:buAutoNum type="arabicPeriod"/>
            </a:pPr>
            <a:r>
              <a:rPr lang="vi-VN" sz="2000" b="1" dirty="0">
                <a:latin typeface="+mj-lt"/>
              </a:rPr>
              <a:t>Nguyễn Ngọc Phương Thy – E1900262 – Luật</a:t>
            </a:r>
          </a:p>
          <a:p>
            <a:pPr marL="342900" indent="-342900" algn="l">
              <a:buFont typeface="+mj-lt"/>
              <a:buAutoNum type="arabicPeriod"/>
            </a:pPr>
            <a:r>
              <a:rPr lang="vi-VN" sz="2000" b="1" dirty="0">
                <a:latin typeface="+mj-lt"/>
              </a:rPr>
              <a:t>Trần Trung Tín – 71901496- QTKD</a:t>
            </a:r>
          </a:p>
          <a:p>
            <a:pPr marL="342900" indent="-342900" algn="l">
              <a:buFont typeface="+mj-lt"/>
              <a:buAutoNum type="arabicPeriod"/>
            </a:pPr>
            <a:r>
              <a:rPr lang="vi-VN" sz="2000" b="1" dirty="0">
                <a:latin typeface="+mj-lt"/>
              </a:rPr>
              <a:t>Phạm Trương Diễm Trân – E1900408 – Luật </a:t>
            </a:r>
          </a:p>
          <a:p>
            <a:pPr marL="342900" indent="-342900" algn="l">
              <a:buFont typeface="+mj-lt"/>
              <a:buAutoNum type="arabicPeriod"/>
            </a:pPr>
            <a:r>
              <a:rPr lang="vi-VN" sz="2000" b="1" dirty="0">
                <a:latin typeface="+mj-lt"/>
              </a:rPr>
              <a:t>Nguyễn Trọng Hiển – 51900332 - CNTT</a:t>
            </a:r>
          </a:p>
          <a:p>
            <a:pPr marL="342900" indent="-342900" algn="l">
              <a:buFont typeface="+mj-lt"/>
              <a:buAutoNum type="arabicPeriod"/>
            </a:pPr>
            <a:r>
              <a:rPr lang="vi-VN" sz="2000" b="1" dirty="0">
                <a:latin typeface="+mj-lt"/>
              </a:rPr>
              <a:t>Phạm Thị Thắm – B1900425 - TCNH</a:t>
            </a:r>
          </a:p>
          <a:p>
            <a:pPr marL="342900" indent="-342900" algn="l">
              <a:buFont typeface="+mj-lt"/>
              <a:buAutoNum type="arabicPeriod"/>
            </a:pPr>
            <a:r>
              <a:rPr lang="vi-VN" sz="2000" b="1" dirty="0">
                <a:latin typeface="+mj-lt"/>
              </a:rPr>
              <a:t>Phan Ngọc Thùy Dung – 219H0118 – Kế toán</a:t>
            </a:r>
          </a:p>
          <a:p>
            <a:pPr marL="342900" indent="-342900" algn="l">
              <a:buFont typeface="+mj-lt"/>
              <a:buAutoNum type="arabicPeriod"/>
            </a:pPr>
            <a:r>
              <a:rPr lang="vi-VN" sz="2000" b="1" dirty="0">
                <a:latin typeface="+mj-lt"/>
              </a:rPr>
              <a:t>Châu Hữu Phước – 11900161 - MTCN</a:t>
            </a:r>
          </a:p>
        </p:txBody>
      </p:sp>
    </p:spTree>
    <p:extLst>
      <p:ext uri="{BB962C8B-B14F-4D97-AF65-F5344CB8AC3E}">
        <p14:creationId xmlns:p14="http://schemas.microsoft.com/office/powerpoint/2010/main" val="186244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3200" dirty="0" err="1">
                <a:latin typeface="Times New Roman" charset="0"/>
                <a:ea typeface="Times New Roman" charset="0"/>
                <a:cs typeface="Times New Roman" charset="0"/>
              </a:rPr>
              <a:t>Mục</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tiêu</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thực</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hành</a:t>
            </a:r>
            <a:endParaRPr lang="en-US" sz="3200" dirty="0">
              <a:latin typeface="Times New Roman" charset="0"/>
              <a:ea typeface="Times New Roman" charset="0"/>
              <a:cs typeface="Times New Roman" charset="0"/>
            </a:endParaRPr>
          </a:p>
          <a:p>
            <a:pPr marL="514350" indent="-514350">
              <a:buFont typeface="+mj-lt"/>
              <a:buAutoNum type="arabicPeriod"/>
            </a:pPr>
            <a:r>
              <a:rPr lang="en-US" sz="3200" dirty="0" err="1">
                <a:latin typeface="Times New Roman" charset="0"/>
                <a:ea typeface="Times New Roman" charset="0"/>
                <a:cs typeface="Times New Roman" charset="0"/>
              </a:rPr>
              <a:t>Kế</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hoạch</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thực</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hành</a:t>
            </a:r>
            <a:endParaRPr lang="en-US" sz="3200" dirty="0">
              <a:latin typeface="Times New Roman" charset="0"/>
              <a:ea typeface="Times New Roman" charset="0"/>
              <a:cs typeface="Times New Roman" charset="0"/>
            </a:endParaRPr>
          </a:p>
          <a:p>
            <a:pPr marL="514350" indent="-514350">
              <a:buFont typeface="+mj-lt"/>
              <a:buAutoNum type="arabicPeriod"/>
            </a:pPr>
            <a:r>
              <a:rPr lang="en-US" sz="3200" dirty="0" err="1">
                <a:latin typeface="Times New Roman" charset="0"/>
                <a:ea typeface="Times New Roman" charset="0"/>
                <a:cs typeface="Times New Roman" charset="0"/>
              </a:rPr>
              <a:t>Quá</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trình</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thực</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hành</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thực</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tế</a:t>
            </a:r>
            <a:endParaRPr lang="en-US" sz="3200" dirty="0">
              <a:latin typeface="Times New Roman" charset="0"/>
              <a:ea typeface="Times New Roman" charset="0"/>
              <a:cs typeface="Times New Roman" charset="0"/>
            </a:endParaRPr>
          </a:p>
          <a:p>
            <a:pPr marL="514350" indent="-514350">
              <a:buFont typeface="+mj-lt"/>
              <a:buAutoNum type="arabicPeriod"/>
            </a:pPr>
            <a:r>
              <a:rPr lang="en-US" sz="3200" dirty="0" err="1">
                <a:latin typeface="Times New Roman" charset="0"/>
                <a:ea typeface="Times New Roman" charset="0"/>
                <a:cs typeface="Times New Roman" charset="0"/>
              </a:rPr>
              <a:t>Kết</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quả</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đạt</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được</a:t>
            </a:r>
            <a:r>
              <a:rPr lang="en-US" sz="3200" dirty="0">
                <a:latin typeface="Times New Roman" charset="0"/>
                <a:ea typeface="Times New Roman" charset="0"/>
                <a:cs typeface="Times New Roman" charset="0"/>
              </a:rPr>
              <a:t> so </a:t>
            </a:r>
            <a:r>
              <a:rPr lang="en-US" sz="3200" dirty="0" err="1">
                <a:latin typeface="Times New Roman" charset="0"/>
                <a:ea typeface="Times New Roman" charset="0"/>
                <a:cs typeface="Times New Roman" charset="0"/>
              </a:rPr>
              <a:t>với</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mục</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tiêu</a:t>
            </a:r>
            <a:endParaRPr lang="en-US" sz="3200" dirty="0">
              <a:latin typeface="Times New Roman" charset="0"/>
              <a:ea typeface="Times New Roman" charset="0"/>
              <a:cs typeface="Times New Roman" charset="0"/>
            </a:endParaRPr>
          </a:p>
          <a:p>
            <a:pPr marL="514350" indent="-514350">
              <a:buFont typeface="+mj-lt"/>
              <a:buAutoNum type="arabicPeriod"/>
            </a:pPr>
            <a:r>
              <a:rPr lang="en-US" sz="3200" dirty="0" err="1">
                <a:latin typeface="Times New Roman" charset="0"/>
                <a:ea typeface="Times New Roman" charset="0"/>
                <a:cs typeface="Times New Roman" charset="0"/>
              </a:rPr>
              <a:t>Tự</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đánh</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giá</a:t>
            </a:r>
            <a:endParaRPr lang="en-US" sz="3200" dirty="0">
              <a:latin typeface="Times New Roman" charset="0"/>
              <a:ea typeface="Times New Roman" charset="0"/>
              <a:cs typeface="Times New Roman" charset="0"/>
            </a:endParaRPr>
          </a:p>
          <a:p>
            <a:pPr lvl="1"/>
            <a:r>
              <a:rPr lang="en-US" sz="2800" dirty="0" err="1">
                <a:latin typeface="Times New Roman" charset="0"/>
                <a:ea typeface="Times New Roman" charset="0"/>
                <a:cs typeface="Times New Roman" charset="0"/>
              </a:rPr>
              <a:t>Thuận</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lợi</a:t>
            </a:r>
            <a:endParaRPr lang="en-US" sz="2800" dirty="0">
              <a:latin typeface="Times New Roman" charset="0"/>
              <a:ea typeface="Times New Roman" charset="0"/>
              <a:cs typeface="Times New Roman" charset="0"/>
            </a:endParaRPr>
          </a:p>
          <a:p>
            <a:pPr lvl="1"/>
            <a:r>
              <a:rPr lang="en-US" sz="2800" dirty="0" err="1">
                <a:latin typeface="Times New Roman" charset="0"/>
                <a:ea typeface="Times New Roman" charset="0"/>
                <a:cs typeface="Times New Roman" charset="0"/>
              </a:rPr>
              <a:t>Khó</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khăn</a:t>
            </a:r>
            <a:endParaRPr lang="en-US" sz="2800" dirty="0">
              <a:latin typeface="Times New Roman" charset="0"/>
              <a:ea typeface="Times New Roman" charset="0"/>
              <a:cs typeface="Times New Roman" charset="0"/>
            </a:endParaRPr>
          </a:p>
          <a:p>
            <a:pPr lvl="1"/>
            <a:r>
              <a:rPr lang="en-US" sz="2800" dirty="0" err="1">
                <a:latin typeface="Times New Roman" charset="0"/>
                <a:ea typeface="Times New Roman" charset="0"/>
                <a:cs typeface="Times New Roman" charset="0"/>
              </a:rPr>
              <a:t>Bài</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học</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kinh</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nghiệm</a:t>
            </a:r>
            <a:endParaRPr lang="en-US" sz="2800" dirty="0">
              <a:latin typeface="Times New Roman" charset="0"/>
              <a:ea typeface="Times New Roman" charset="0"/>
              <a:cs typeface="Times New Roman" charset="0"/>
            </a:endParaRPr>
          </a:p>
          <a:p>
            <a:pPr lvl="1"/>
            <a:r>
              <a:rPr lang="en-US" sz="2800" dirty="0" err="1"/>
              <a:t>Kế</a:t>
            </a:r>
            <a:r>
              <a:rPr lang="en-US" sz="2800" dirty="0"/>
              <a:t> </a:t>
            </a:r>
            <a:r>
              <a:rPr lang="en-US" sz="2800" dirty="0" err="1"/>
              <a:t>hoạch</a:t>
            </a:r>
            <a:r>
              <a:rPr lang="en-US" sz="2800" dirty="0"/>
              <a:t> </a:t>
            </a:r>
            <a:r>
              <a:rPr lang="en-US" sz="2800" dirty="0" err="1"/>
              <a:t>tiếp</a:t>
            </a:r>
            <a:r>
              <a:rPr lang="en-US" sz="2800" dirty="0"/>
              <a:t> </a:t>
            </a:r>
            <a:r>
              <a:rPr lang="en-US" sz="2800" dirty="0" err="1"/>
              <a:t>theo</a:t>
            </a:r>
            <a:endParaRPr 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9429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Mục</a:t>
            </a:r>
            <a:r>
              <a:rPr lang="en-US" dirty="0"/>
              <a:t> </a:t>
            </a:r>
            <a:r>
              <a:rPr lang="en-US" dirty="0" err="1"/>
              <a:t>tiêu</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sz="2800" b="1" i="1" dirty="0"/>
              <a:t>Mục tiêu đề ra theo tiêu chí SMART)</a:t>
            </a:r>
          </a:p>
          <a:p>
            <a:pPr>
              <a:buFont typeface="Wingdings" panose="05000000000000000000" pitchFamily="2" charset="2"/>
              <a:buChar char="Ø"/>
            </a:pPr>
            <a:r>
              <a:rPr lang="en-US" b="1" dirty="0"/>
              <a:t>Specific</a:t>
            </a:r>
            <a:r>
              <a:rPr lang="en-US" dirty="0"/>
              <a:t>: giới thiệu nhiều món ăn</a:t>
            </a:r>
          </a:p>
          <a:p>
            <a:pPr>
              <a:buFont typeface="Wingdings" panose="05000000000000000000" pitchFamily="2" charset="2"/>
              <a:buChar char="Ø"/>
            </a:pPr>
            <a:r>
              <a:rPr lang="en-US" b="1" dirty="0"/>
              <a:t>Measurable</a:t>
            </a:r>
            <a:r>
              <a:rPr lang="en-US" dirty="0"/>
              <a:t>: 7 món/lần review</a:t>
            </a:r>
          </a:p>
          <a:p>
            <a:pPr>
              <a:buFont typeface="Wingdings" panose="05000000000000000000" pitchFamily="2" charset="2"/>
              <a:buChar char="Ø"/>
            </a:pPr>
            <a:r>
              <a:rPr lang="en-US" b="1" dirty="0"/>
              <a:t>Attainable</a:t>
            </a:r>
            <a:r>
              <a:rPr lang="en-US" dirty="0"/>
              <a:t>: với số tiền 100k</a:t>
            </a:r>
          </a:p>
          <a:p>
            <a:pPr>
              <a:buFont typeface="Wingdings" panose="05000000000000000000" pitchFamily="2" charset="2"/>
              <a:buChar char="Ø"/>
            </a:pPr>
            <a:r>
              <a:rPr lang="en-US" b="1" dirty="0"/>
              <a:t>Relevant</a:t>
            </a:r>
            <a:r>
              <a:rPr lang="en-US" dirty="0"/>
              <a:t>: tìm hiểu nhiều địa điểm ăn uống khác</a:t>
            </a:r>
          </a:p>
          <a:p>
            <a:pPr>
              <a:buFont typeface="Wingdings" panose="05000000000000000000" pitchFamily="2" charset="2"/>
              <a:buChar char="Ø"/>
            </a:pPr>
            <a:r>
              <a:rPr lang="en-US" b="1" dirty="0"/>
              <a:t>Time-bound</a:t>
            </a:r>
            <a:r>
              <a:rPr lang="en-US" dirty="0"/>
              <a:t>: Có thể review trôi chảy và tự tin trong vòng 2 tháng</a:t>
            </a:r>
          </a:p>
          <a:p>
            <a:endParaRPr lang="en-US" i="1" dirty="0"/>
          </a:p>
        </p:txBody>
      </p:sp>
    </p:spTree>
    <p:extLst>
      <p:ext uri="{BB962C8B-B14F-4D97-AF65-F5344CB8AC3E}">
        <p14:creationId xmlns:p14="http://schemas.microsoft.com/office/powerpoint/2010/main" val="206376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a:xfrm>
            <a:off x="457200" y="1463040"/>
            <a:ext cx="8229600" cy="4923692"/>
          </a:xfrm>
        </p:spPr>
        <p:txBody>
          <a:bodyPr>
            <a:normAutofit fontScale="92500" lnSpcReduction="10000"/>
          </a:bodyPr>
          <a:lstStyle/>
          <a:p>
            <a:r>
              <a:rPr lang="en-US" dirty="0"/>
              <a:t>Thời gian: 18h30 ngày 24/1/2021 </a:t>
            </a:r>
          </a:p>
          <a:p>
            <a:r>
              <a:rPr lang="en-US" dirty="0"/>
              <a:t>Địa điểm: Chợ ẩm thực Hồ Thị </a:t>
            </a:r>
            <a:r>
              <a:rPr lang="en-US" dirty="0" err="1"/>
              <a:t>Kỷ</a:t>
            </a:r>
            <a:r>
              <a:rPr lang="en-US" dirty="0"/>
              <a:t> ( đường Hồ Thị </a:t>
            </a:r>
            <a:r>
              <a:rPr lang="en-US" dirty="0" err="1"/>
              <a:t>Kỷ</a:t>
            </a:r>
            <a:r>
              <a:rPr lang="en-US" dirty="0"/>
              <a:t>, phường 1, quận 10. TP. HCM)</a:t>
            </a:r>
            <a:endParaRPr lang="en-US" u="sng" dirty="0"/>
          </a:p>
          <a:p>
            <a:r>
              <a:rPr lang="en-US" dirty="0"/>
              <a:t>Nội dung:  Food Tour review các món ăn ngon – bổ - rẻ ở chợ ẩm thực Hồ Thị </a:t>
            </a:r>
            <a:r>
              <a:rPr lang="en-US" dirty="0" err="1"/>
              <a:t>Kỷ</a:t>
            </a:r>
            <a:r>
              <a:rPr lang="en-US" dirty="0"/>
              <a:t> chỉ với 100k</a:t>
            </a:r>
          </a:p>
          <a:p>
            <a:pPr lvl="0"/>
            <a:r>
              <a:rPr lang="en-US" dirty="0">
                <a:solidFill>
                  <a:prstClr val="black"/>
                </a:solidFill>
              </a:rPr>
              <a:t>Phương pháp: Xuất phát đến chợ, tìm những nơi bán đồ ăn ngon giá sinh viên xin quay phim, chụp ảnh lấy tư liệu và bắt đầu quay video review.</a:t>
            </a:r>
          </a:p>
          <a:p>
            <a:pPr lvl="0"/>
            <a:r>
              <a:rPr lang="en-US" dirty="0">
                <a:solidFill>
                  <a:prstClr val="black"/>
                </a:solidFill>
              </a:rPr>
              <a:t>Nguồn lực:</a:t>
            </a:r>
          </a:p>
          <a:p>
            <a:pPr marL="0" lvl="0" indent="0">
              <a:buNone/>
            </a:pPr>
            <a:r>
              <a:rPr lang="en-US" dirty="0">
                <a:solidFill>
                  <a:prstClr val="black"/>
                </a:solidFill>
              </a:rPr>
              <a:t>+ Nhân lực đông ( team 10 người) dễ phân chia công việc</a:t>
            </a:r>
          </a:p>
          <a:p>
            <a:pPr marL="0" lvl="0" indent="0">
              <a:buNone/>
            </a:pPr>
            <a:r>
              <a:rPr lang="en-US" dirty="0">
                <a:solidFill>
                  <a:prstClr val="black"/>
                </a:solidFill>
              </a:rPr>
              <a:t>+ Phương tiện: 6 xe máy</a:t>
            </a:r>
          </a:p>
          <a:p>
            <a:pPr marL="0" lvl="0" indent="0">
              <a:buNone/>
            </a:pPr>
            <a:r>
              <a:rPr lang="en-US" dirty="0">
                <a:solidFill>
                  <a:prstClr val="black"/>
                </a:solidFill>
              </a:rPr>
              <a:t>+ Tài chính: mỗi người 100k (10 người tổng tài chính là 1 triệu đồng)</a:t>
            </a:r>
          </a:p>
          <a:p>
            <a:pPr marL="0" lvl="0" indent="0">
              <a:buNone/>
            </a:pPr>
            <a:endParaRPr lang="en-US" dirty="0">
              <a:solidFill>
                <a:prstClr val="black"/>
              </a:solidFill>
            </a:endParaRPr>
          </a:p>
          <a:p>
            <a:endParaRPr lang="en-US" dirty="0"/>
          </a:p>
        </p:txBody>
      </p:sp>
    </p:spTree>
    <p:extLst>
      <p:ext uri="{BB962C8B-B14F-4D97-AF65-F5344CB8AC3E}">
        <p14:creationId xmlns:p14="http://schemas.microsoft.com/office/powerpoint/2010/main" val="136064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Quá</a:t>
            </a:r>
            <a:r>
              <a:rPr lang="en-US" dirty="0"/>
              <a:t> </a:t>
            </a:r>
            <a:r>
              <a:rPr lang="en-US" dirty="0" err="1"/>
              <a:t>trình</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normAutofit lnSpcReduction="10000"/>
          </a:bodyPr>
          <a:lstStyle/>
          <a:p>
            <a:r>
              <a:rPr lang="vi-VN" dirty="0"/>
              <a:t>Đầu tiên lên kế hoạch thời gian và địa điểm cụ thể: tập trung 7 giờ ở cồng 7 trường Tôn Đức Thắng, phân chia phương tiện di chuyển tới địa điểm</a:t>
            </a:r>
          </a:p>
          <a:p>
            <a:r>
              <a:rPr lang="vi-VN" dirty="0"/>
              <a:t>Tới Hồ Thị Kỷ bắt đầu phân chia cụ thể để phù hợp với quỹ tài chính của nhóm</a:t>
            </a:r>
          </a:p>
          <a:p>
            <a:r>
              <a:rPr lang="vi-VN" dirty="0"/>
              <a:t>Phân chia người quay phim, người đi mua thức ăn, người ghi lại những ý kiến, review về thức ăn. </a:t>
            </a:r>
          </a:p>
          <a:p>
            <a:r>
              <a:rPr lang="vi-VN" dirty="0"/>
              <a:t>Sau khi tổng hợp lại các video và hình ảnh thì mọi người tạm biệt nhau</a:t>
            </a:r>
          </a:p>
          <a:p>
            <a:r>
              <a:rPr lang="vi-VN" dirty="0"/>
              <a:t>Về nhà bắt đầu phân chia làm bài để hoàn thành chủ đề, mõi người làm silde và tổng hợp lại để hoàn chỉnh một bài trọn vẹn.</a:t>
            </a:r>
          </a:p>
        </p:txBody>
      </p:sp>
    </p:spTree>
    <p:extLst>
      <p:ext uri="{BB962C8B-B14F-4D97-AF65-F5344CB8AC3E}">
        <p14:creationId xmlns:p14="http://schemas.microsoft.com/office/powerpoint/2010/main" val="98187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Kết</a:t>
            </a:r>
            <a:r>
              <a:rPr lang="en-US" dirty="0"/>
              <a:t> </a:t>
            </a:r>
            <a:r>
              <a:rPr lang="en-US" dirty="0" err="1"/>
              <a:t>quả</a:t>
            </a:r>
            <a:endParaRPr lang="en-US" dirty="0"/>
          </a:p>
        </p:txBody>
      </p:sp>
      <p:sp>
        <p:nvSpPr>
          <p:cNvPr id="3" name="Content Placeholder 2"/>
          <p:cNvSpPr>
            <a:spLocks noGrp="1"/>
          </p:cNvSpPr>
          <p:nvPr>
            <p:ph idx="1"/>
          </p:nvPr>
        </p:nvSpPr>
        <p:spPr/>
        <p:txBody>
          <a:bodyPr/>
          <a:lstStyle/>
          <a:p>
            <a:r>
              <a:rPr lang="en-US" dirty="0"/>
              <a:t>Đánh giá mục tiêu đã lập: </a:t>
            </a:r>
          </a:p>
          <a:p>
            <a:r>
              <a:rPr lang="en-US" dirty="0"/>
              <a:t>Mục tiêu đã đề ra hợp lí, đúng với tiêu chí SMART.</a:t>
            </a:r>
          </a:p>
          <a:p>
            <a:r>
              <a:rPr lang="en-US" dirty="0"/>
              <a:t>Hoàn thành mục tiêu đề ra: </a:t>
            </a:r>
            <a:r>
              <a:rPr lang="en-US"/>
              <a:t>500 lượt likes </a:t>
            </a:r>
            <a:r>
              <a:rPr lang="en-US" dirty="0"/>
              <a:t>và 100 </a:t>
            </a:r>
            <a:r>
              <a:rPr lang="en-US"/>
              <a:t>lượt shares</a:t>
            </a:r>
            <a:endParaRPr lang="en-US" dirty="0"/>
          </a:p>
          <a:p>
            <a:r>
              <a:rPr lang="en-US" dirty="0"/>
              <a:t>Lý do thành công:</a:t>
            </a:r>
          </a:p>
          <a:p>
            <a:pPr marL="0" indent="0">
              <a:buNone/>
            </a:pPr>
            <a:r>
              <a:rPr lang="vi-VN" dirty="0"/>
              <a:t>+ Phân chia kế hoạch và mốc thời gian hợp lý với tất cả thành viên. </a:t>
            </a:r>
            <a:br>
              <a:rPr lang="vi-VN" dirty="0"/>
            </a:br>
            <a:r>
              <a:rPr lang="vi-VN" dirty="0"/>
              <a:t>+ Các thành viên có sự gắn kết, hiểu ý nhau nên làm việc khá nhanh và thuận lợi.</a:t>
            </a:r>
          </a:p>
          <a:p>
            <a:pPr marL="0" indent="0">
              <a:buNone/>
            </a:pPr>
            <a:r>
              <a:rPr lang="vi-VN" dirty="0"/>
              <a:t>+ Vấn đề tài chính cũng không có trở ngại bởi các thành viên quản lý quỹ rất tốt.</a:t>
            </a:r>
            <a:endParaRPr lang="en-US" sz="3600" baseline="-25000" dirty="0"/>
          </a:p>
          <a:p>
            <a:pPr marL="0" indent="0">
              <a:buNone/>
            </a:pPr>
            <a:endParaRPr lang="en-US" dirty="0"/>
          </a:p>
          <a:p>
            <a:endParaRPr lang="en-US" dirty="0"/>
          </a:p>
          <a:p>
            <a:endParaRPr lang="en-US" i="1" dirty="0"/>
          </a:p>
        </p:txBody>
      </p:sp>
    </p:spTree>
    <p:extLst>
      <p:ext uri="{BB962C8B-B14F-4D97-AF65-F5344CB8AC3E}">
        <p14:creationId xmlns:p14="http://schemas.microsoft.com/office/powerpoint/2010/main" val="116526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747" y="1052422"/>
            <a:ext cx="4037162" cy="446848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54" y="1375912"/>
            <a:ext cx="4572001" cy="2930293"/>
          </a:xfrm>
          <a:prstGeom prst="rect">
            <a:avLst/>
          </a:prstGeom>
        </p:spPr>
      </p:pic>
      <p:sp>
        <p:nvSpPr>
          <p:cNvPr id="6" name="TextBox 5"/>
          <p:cNvSpPr txBox="1"/>
          <p:nvPr/>
        </p:nvSpPr>
        <p:spPr>
          <a:xfrm>
            <a:off x="3899140" y="5707176"/>
            <a:ext cx="5003321" cy="338554"/>
          </a:xfrm>
          <a:prstGeom prst="rect">
            <a:avLst/>
          </a:prstGeom>
          <a:noFill/>
        </p:spPr>
        <p:txBody>
          <a:bodyPr wrap="square" rtlCol="0">
            <a:spAutoFit/>
          </a:bodyPr>
          <a:lstStyle/>
          <a:p>
            <a:r>
              <a:rPr lang="en-US" sz="1600" i="1" dirty="0"/>
              <a:t>Bài đăng của nhóm đã được hơn 500 likes và 100 share</a:t>
            </a:r>
            <a:r>
              <a:rPr lang="en-US" sz="1600" dirty="0"/>
              <a:t>s</a:t>
            </a:r>
          </a:p>
        </p:txBody>
      </p:sp>
    </p:spTree>
    <p:extLst>
      <p:ext uri="{BB962C8B-B14F-4D97-AF65-F5344CB8AC3E}">
        <p14:creationId xmlns:p14="http://schemas.microsoft.com/office/powerpoint/2010/main" val="129527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 </a:t>
            </a:r>
            <a:r>
              <a:rPr lang="en-US" dirty="0" err="1"/>
              <a:t>Tự</a:t>
            </a:r>
            <a:r>
              <a:rPr lang="en-US" dirty="0"/>
              <a:t> </a:t>
            </a:r>
            <a:r>
              <a:rPr lang="en-US" dirty="0" err="1"/>
              <a:t>đánh</a:t>
            </a:r>
            <a:r>
              <a:rPr lang="en-US" dirty="0"/>
              <a:t> </a:t>
            </a:r>
            <a:r>
              <a:rPr lang="en-US" dirty="0" err="1"/>
              <a:t>giá</a:t>
            </a:r>
            <a:endParaRPr lang="en-US" dirty="0"/>
          </a:p>
        </p:txBody>
      </p:sp>
    </p:spTree>
    <p:extLst>
      <p:ext uri="{BB962C8B-B14F-4D97-AF65-F5344CB8AC3E}">
        <p14:creationId xmlns:p14="http://schemas.microsoft.com/office/powerpoint/2010/main" val="84931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35548</TotalTime>
  <Words>1014</Words>
  <Application>Microsoft Office PowerPoint</Application>
  <PresentationFormat>On-screen Show (4:3)</PresentationFormat>
  <Paragraphs>90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Tahoma</vt:lpstr>
      <vt:lpstr>Times New Roman</vt:lpstr>
      <vt:lpstr>Verdana</vt:lpstr>
      <vt:lpstr>Wingdings</vt:lpstr>
      <vt:lpstr>Office Theme</vt:lpstr>
      <vt:lpstr>PowerPoint Presentation</vt:lpstr>
      <vt:lpstr>DANH SÁCH THÀNH VIÊN </vt:lpstr>
      <vt:lpstr>Nội dung báo cáo</vt:lpstr>
      <vt:lpstr>1. Mục tiêu thực hành</vt:lpstr>
      <vt:lpstr>2. Kế hoạch thực hành</vt:lpstr>
      <vt:lpstr>3. Quá trình thực hành</vt:lpstr>
      <vt:lpstr>4. Kết quả</vt:lpstr>
      <vt:lpstr>PowerPoint Presentation</vt:lpstr>
      <vt:lpstr>5. Tự đánh giá</vt:lpstr>
      <vt:lpstr>Những thuận lợi khi thực hành</vt:lpstr>
      <vt:lpstr>Những khó khăn gặp phải</vt:lpstr>
      <vt:lpstr>Cách thức đã vượt qua khó khăn</vt:lpstr>
      <vt:lpstr>Bài học kinh nghiệm</vt:lpstr>
      <vt:lpstr>Kế hoạch tiếp theo</vt:lpstr>
    </vt:vector>
  </TitlesOfParts>
  <Company>VNPI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VNPI Training Slide</dc:title>
  <dc:creator>VNPI</dc:creator>
  <cp:lastModifiedBy>Hiển Nguyễn Trọng</cp:lastModifiedBy>
  <cp:revision>1474</cp:revision>
  <cp:lastPrinted>2019-11-18T03:35:58Z</cp:lastPrinted>
  <dcterms:created xsi:type="dcterms:W3CDTF">2014-06-12T14:57:54Z</dcterms:created>
  <dcterms:modified xsi:type="dcterms:W3CDTF">2021-03-28T06:45:21Z</dcterms:modified>
</cp:coreProperties>
</file>