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notesMasterIdLst>
    <p:notesMasterId r:id="rId19"/>
  </p:notesMasterIdLst>
  <p:sldIdLst>
    <p:sldId id="256" r:id="rId2"/>
    <p:sldId id="257" r:id="rId3"/>
    <p:sldId id="258" r:id="rId4"/>
    <p:sldId id="261" r:id="rId5"/>
    <p:sldId id="259" r:id="rId6"/>
    <p:sldId id="260" r:id="rId7"/>
    <p:sldId id="275" r:id="rId8"/>
    <p:sldId id="270" r:id="rId9"/>
    <p:sldId id="273" r:id="rId10"/>
    <p:sldId id="277" r:id="rId11"/>
    <p:sldId id="278" r:id="rId12"/>
    <p:sldId id="274" r:id="rId13"/>
    <p:sldId id="271" r:id="rId14"/>
    <p:sldId id="272" r:id="rId15"/>
    <p:sldId id="27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B54DA-2D73-4A8A-8F58-39CB8B33E165}" type="datetimeFigureOut">
              <a:rPr lang="vi-VN" smtClean="0"/>
              <a:t>18/11/2016</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9AB33-9969-4151-8D95-63D2C52665DD}" type="slidenum">
              <a:rPr lang="vi-VN" smtClean="0"/>
              <a:t>‹#›</a:t>
            </a:fld>
            <a:endParaRPr lang="vi-VN"/>
          </a:p>
        </p:txBody>
      </p:sp>
    </p:spTree>
    <p:extLst>
      <p:ext uri="{BB962C8B-B14F-4D97-AF65-F5344CB8AC3E}">
        <p14:creationId xmlns:p14="http://schemas.microsoft.com/office/powerpoint/2010/main" val="916453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9CE997-BB15-4B73-B0DE-1228A66E06FF}"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19733147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FB66D-F986-4A63-9626-4051B172FFAA}"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106279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B57B3-F924-4138-8935-600F518EEF06}"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795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FD1CEC-155F-4036-BA1C-9676E24DE6B4}"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3284275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D72CE-5042-4D0B-B126-CF5B6270B43A}"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01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175AC-B6A3-4E50-93FD-11BFF55496C7}"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3320147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8AE8CA-C962-4429-8087-6E10946B9071}"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2726221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50DB9-59EA-4308-BA50-EDC656CCA28F}"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388619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40419-A127-4ACF-A3B5-98C5E321F7C8}"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72599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0A0B4-E35B-4FB1-A95D-4708F5982121}" type="datetime1">
              <a:rPr lang="vi-VN" smtClean="0"/>
              <a:t>18/11/2016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365690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7F6DB-1657-4A12-ADBE-DFBCE0A39FF4}" type="datetime1">
              <a:rPr lang="vi-VN" smtClean="0"/>
              <a:t>18/11/2016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27522076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0269A-C7C0-4C0D-B6C0-D6695676A2D3}" type="datetime1">
              <a:rPr lang="vi-VN" smtClean="0"/>
              <a:t>18/11/2016</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21191257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620C0-5668-466D-864C-5998394ECBF2}" type="datetime1">
              <a:rPr lang="vi-VN" smtClean="0"/>
              <a:t>18/11/2016</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261340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360A0-19AC-4C1C-9AA0-81A262F788E1}" type="datetime1">
              <a:rPr lang="vi-VN" smtClean="0"/>
              <a:t>18/11/2016</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26122461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3B09F8-996B-4734-8DBE-64BBF3A408C1}" type="datetime1">
              <a:rPr lang="vi-VN" smtClean="0"/>
              <a:t>18/11/2016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0895CCE-B9B3-4D50-A497-EDC326041E54}" type="slidenum">
              <a:rPr lang="vi-VN" smtClean="0"/>
              <a:t>‹#›</a:t>
            </a:fld>
            <a:endParaRPr lang="vi-VN"/>
          </a:p>
        </p:txBody>
      </p:sp>
    </p:spTree>
    <p:extLst>
      <p:ext uri="{BB962C8B-B14F-4D97-AF65-F5344CB8AC3E}">
        <p14:creationId xmlns:p14="http://schemas.microsoft.com/office/powerpoint/2010/main" val="5642040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0895CCE-B9B3-4D50-A497-EDC326041E54}" type="slidenum">
              <a:rPr lang="vi-VN" smtClean="0"/>
              <a:t>‹#›</a:t>
            </a:fld>
            <a:endParaRPr lang="vi-VN"/>
          </a:p>
        </p:txBody>
      </p:sp>
      <p:sp>
        <p:nvSpPr>
          <p:cNvPr id="5" name="Date Placeholder 4"/>
          <p:cNvSpPr>
            <a:spLocks noGrp="1"/>
          </p:cNvSpPr>
          <p:nvPr>
            <p:ph type="dt" sz="half" idx="10"/>
          </p:nvPr>
        </p:nvSpPr>
        <p:spPr/>
        <p:txBody>
          <a:bodyPr/>
          <a:lstStyle/>
          <a:p>
            <a:fld id="{992DF5EF-8185-410A-8982-8E1E0B039D26}" type="datetime1">
              <a:rPr lang="vi-VN" smtClean="0"/>
              <a:t>18/11/2016</a:t>
            </a:fld>
            <a:endParaRPr lang="vi-VN"/>
          </a:p>
        </p:txBody>
      </p:sp>
    </p:spTree>
    <p:extLst>
      <p:ext uri="{BB962C8B-B14F-4D97-AF65-F5344CB8AC3E}">
        <p14:creationId xmlns:p14="http://schemas.microsoft.com/office/powerpoint/2010/main" val="76833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9230BE-0322-4274-BF12-BDF690F5A5F4}" type="datetime1">
              <a:rPr lang="vi-VN" smtClean="0"/>
              <a:t>18/11/2016</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895CCE-B9B3-4D50-A497-EDC326041E54}" type="slidenum">
              <a:rPr lang="vi-VN" smtClean="0"/>
              <a:t>‹#›</a:t>
            </a:fld>
            <a:endParaRPr lang="vi-VN"/>
          </a:p>
        </p:txBody>
      </p:sp>
    </p:spTree>
    <p:extLst>
      <p:ext uri="{BB962C8B-B14F-4D97-AF65-F5344CB8AC3E}">
        <p14:creationId xmlns:p14="http://schemas.microsoft.com/office/powerpoint/2010/main" val="781237672"/>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 EOMP#1</a:t>
            </a:r>
            <a:endParaRPr lang="vi-VN" dirty="0"/>
          </a:p>
        </p:txBody>
      </p:sp>
      <p:sp>
        <p:nvSpPr>
          <p:cNvPr id="3" name="Subtitle 2"/>
          <p:cNvSpPr>
            <a:spLocks noGrp="1"/>
          </p:cNvSpPr>
          <p:nvPr>
            <p:ph type="subTitle" idx="1"/>
          </p:nvPr>
        </p:nvSpPr>
        <p:spPr/>
        <p:txBody>
          <a:bodyPr/>
          <a:lstStyle/>
          <a:p>
            <a:r>
              <a:rPr lang="en-US" dirty="0"/>
              <a:t>Team: Base steps solution</a:t>
            </a:r>
            <a:endParaRPr lang="vi-VN" dirty="0"/>
          </a:p>
        </p:txBody>
      </p:sp>
      <p:sp>
        <p:nvSpPr>
          <p:cNvPr id="4" name="Slide Number Placeholder 3"/>
          <p:cNvSpPr>
            <a:spLocks noGrp="1"/>
          </p:cNvSpPr>
          <p:nvPr>
            <p:ph type="sldNum" sz="quarter" idx="12"/>
          </p:nvPr>
        </p:nvSpPr>
        <p:spPr/>
        <p:txBody>
          <a:bodyPr/>
          <a:lstStyle/>
          <a:p>
            <a:fld id="{50895CCE-B9B3-4D50-A497-EDC326041E54}" type="slidenum">
              <a:rPr lang="vi-VN" smtClean="0"/>
              <a:t>1</a:t>
            </a:fld>
            <a:endParaRPr lang="vi-VN"/>
          </a:p>
        </p:txBody>
      </p:sp>
    </p:spTree>
    <p:extLst>
      <p:ext uri="{BB962C8B-B14F-4D97-AF65-F5344CB8AC3E}">
        <p14:creationId xmlns:p14="http://schemas.microsoft.com/office/powerpoint/2010/main" val="402715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4850" y="0"/>
            <a:ext cx="4657873" cy="6859655"/>
          </a:xfrm>
        </p:spPr>
      </p:pic>
      <p:sp>
        <p:nvSpPr>
          <p:cNvPr id="4" name="Slide Number Placeholder 3"/>
          <p:cNvSpPr>
            <a:spLocks noGrp="1"/>
          </p:cNvSpPr>
          <p:nvPr>
            <p:ph type="sldNum" sz="quarter" idx="12"/>
          </p:nvPr>
        </p:nvSpPr>
        <p:spPr/>
        <p:txBody>
          <a:bodyPr/>
          <a:lstStyle/>
          <a:p>
            <a:fld id="{50895CCE-B9B3-4D50-A497-EDC326041E54}" type="slidenum">
              <a:rPr lang="vi-VN" smtClean="0"/>
              <a:t>10</a:t>
            </a:fld>
            <a:endParaRPr lang="vi-VN"/>
          </a:p>
        </p:txBody>
      </p:sp>
    </p:spTree>
    <p:extLst>
      <p:ext uri="{BB962C8B-B14F-4D97-AF65-F5344CB8AC3E}">
        <p14:creationId xmlns:p14="http://schemas.microsoft.com/office/powerpoint/2010/main" val="209935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t>
            </a:r>
            <a:br>
              <a:rPr lang="en-US" dirty="0"/>
            </a:br>
            <a:r>
              <a:rPr lang="en-US" dirty="0"/>
              <a:t>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6578" y="0"/>
            <a:ext cx="3643530" cy="6848487"/>
          </a:xfrm>
        </p:spPr>
      </p:pic>
      <p:sp>
        <p:nvSpPr>
          <p:cNvPr id="4" name="Slide Number Placeholder 3"/>
          <p:cNvSpPr>
            <a:spLocks noGrp="1"/>
          </p:cNvSpPr>
          <p:nvPr>
            <p:ph type="sldNum" sz="quarter" idx="12"/>
          </p:nvPr>
        </p:nvSpPr>
        <p:spPr/>
        <p:txBody>
          <a:bodyPr/>
          <a:lstStyle/>
          <a:p>
            <a:fld id="{50895CCE-B9B3-4D50-A497-EDC326041E54}" type="slidenum">
              <a:rPr lang="vi-VN" smtClean="0"/>
              <a:t>11</a:t>
            </a:fld>
            <a:endParaRPr lang="vi-VN"/>
          </a:p>
        </p:txBody>
      </p:sp>
    </p:spTree>
    <p:extLst>
      <p:ext uri="{BB962C8B-B14F-4D97-AF65-F5344CB8AC3E}">
        <p14:creationId xmlns:p14="http://schemas.microsoft.com/office/powerpoint/2010/main" val="48657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8571" y="0"/>
            <a:ext cx="4441548" cy="6897212"/>
          </a:xfrm>
        </p:spPr>
      </p:pic>
      <p:sp>
        <p:nvSpPr>
          <p:cNvPr id="4" name="Slide Number Placeholder 3"/>
          <p:cNvSpPr>
            <a:spLocks noGrp="1"/>
          </p:cNvSpPr>
          <p:nvPr>
            <p:ph type="sldNum" sz="quarter" idx="12"/>
          </p:nvPr>
        </p:nvSpPr>
        <p:spPr/>
        <p:txBody>
          <a:bodyPr/>
          <a:lstStyle/>
          <a:p>
            <a:fld id="{50895CCE-B9B3-4D50-A497-EDC326041E54}" type="slidenum">
              <a:rPr lang="vi-VN" smtClean="0"/>
              <a:t>12</a:t>
            </a:fld>
            <a:endParaRPr lang="vi-VN"/>
          </a:p>
        </p:txBody>
      </p:sp>
    </p:spTree>
    <p:extLst>
      <p:ext uri="{BB962C8B-B14F-4D97-AF65-F5344CB8AC3E}">
        <p14:creationId xmlns:p14="http://schemas.microsoft.com/office/powerpoint/2010/main" val="20728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2332" y="0"/>
            <a:ext cx="4550209" cy="6863878"/>
          </a:xfrm>
        </p:spPr>
      </p:pic>
      <p:sp>
        <p:nvSpPr>
          <p:cNvPr id="4" name="Slide Number Placeholder 3"/>
          <p:cNvSpPr>
            <a:spLocks noGrp="1"/>
          </p:cNvSpPr>
          <p:nvPr>
            <p:ph type="sldNum" sz="quarter" idx="12"/>
          </p:nvPr>
        </p:nvSpPr>
        <p:spPr/>
        <p:txBody>
          <a:bodyPr/>
          <a:lstStyle/>
          <a:p>
            <a:fld id="{50895CCE-B9B3-4D50-A497-EDC326041E54}" type="slidenum">
              <a:rPr lang="vi-VN" smtClean="0"/>
              <a:t>13</a:t>
            </a:fld>
            <a:endParaRPr lang="vi-VN"/>
          </a:p>
        </p:txBody>
      </p:sp>
    </p:spTree>
    <p:extLst>
      <p:ext uri="{BB962C8B-B14F-4D97-AF65-F5344CB8AC3E}">
        <p14:creationId xmlns:p14="http://schemas.microsoft.com/office/powerpoint/2010/main" val="402250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458" y="1740282"/>
            <a:ext cx="7129850" cy="4464220"/>
          </a:xfrm>
        </p:spPr>
      </p:pic>
      <p:sp>
        <p:nvSpPr>
          <p:cNvPr id="4" name="Slide Number Placeholder 3"/>
          <p:cNvSpPr>
            <a:spLocks noGrp="1"/>
          </p:cNvSpPr>
          <p:nvPr>
            <p:ph type="sldNum" sz="quarter" idx="12"/>
          </p:nvPr>
        </p:nvSpPr>
        <p:spPr/>
        <p:txBody>
          <a:bodyPr/>
          <a:lstStyle/>
          <a:p>
            <a:fld id="{50895CCE-B9B3-4D50-A497-EDC326041E54}" type="slidenum">
              <a:rPr lang="vi-VN" smtClean="0"/>
              <a:t>14</a:t>
            </a:fld>
            <a:endParaRPr lang="vi-VN"/>
          </a:p>
        </p:txBody>
      </p:sp>
    </p:spTree>
    <p:extLst>
      <p:ext uri="{BB962C8B-B14F-4D97-AF65-F5344CB8AC3E}">
        <p14:creationId xmlns:p14="http://schemas.microsoft.com/office/powerpoint/2010/main" val="293605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a:t>
            </a:r>
            <a:br>
              <a:rPr lang="en-US" dirty="0"/>
            </a:br>
            <a:r>
              <a:rPr lang="en-US" dirty="0"/>
              <a:t>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556" y="0"/>
            <a:ext cx="4704286" cy="6858000"/>
          </a:xfrm>
        </p:spPr>
      </p:pic>
      <p:sp>
        <p:nvSpPr>
          <p:cNvPr id="4" name="Slide Number Placeholder 3"/>
          <p:cNvSpPr>
            <a:spLocks noGrp="1"/>
          </p:cNvSpPr>
          <p:nvPr>
            <p:ph type="sldNum" sz="quarter" idx="12"/>
          </p:nvPr>
        </p:nvSpPr>
        <p:spPr/>
        <p:txBody>
          <a:bodyPr/>
          <a:lstStyle/>
          <a:p>
            <a:fld id="{50895CCE-B9B3-4D50-A497-EDC326041E54}" type="slidenum">
              <a:rPr lang="vi-VN" smtClean="0"/>
              <a:t>15</a:t>
            </a:fld>
            <a:endParaRPr lang="vi-VN"/>
          </a:p>
        </p:txBody>
      </p:sp>
    </p:spTree>
    <p:extLst>
      <p:ext uri="{BB962C8B-B14F-4D97-AF65-F5344CB8AC3E}">
        <p14:creationId xmlns:p14="http://schemas.microsoft.com/office/powerpoint/2010/main" val="209032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list</a:t>
            </a:r>
            <a:endParaRPr lang="vi-V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58412088"/>
              </p:ext>
            </p:extLst>
          </p:nvPr>
        </p:nvGraphicFramePr>
        <p:xfrm>
          <a:off x="677334" y="1270000"/>
          <a:ext cx="10789208" cy="4948536"/>
        </p:xfrm>
        <a:graphic>
          <a:graphicData uri="http://schemas.openxmlformats.org/drawingml/2006/table">
            <a:tbl>
              <a:tblPr/>
              <a:tblGrid>
                <a:gridCol w="826759">
                  <a:extLst>
                    <a:ext uri="{9D8B030D-6E8A-4147-A177-3AD203B41FA5}">
                      <a16:colId xmlns:a16="http://schemas.microsoft.com/office/drawing/2014/main" val="2701150007"/>
                    </a:ext>
                  </a:extLst>
                </a:gridCol>
                <a:gridCol w="2383866">
                  <a:extLst>
                    <a:ext uri="{9D8B030D-6E8A-4147-A177-3AD203B41FA5}">
                      <a16:colId xmlns:a16="http://schemas.microsoft.com/office/drawing/2014/main" val="3640026096"/>
                    </a:ext>
                  </a:extLst>
                </a:gridCol>
                <a:gridCol w="7578583">
                  <a:extLst>
                    <a:ext uri="{9D8B030D-6E8A-4147-A177-3AD203B41FA5}">
                      <a16:colId xmlns:a16="http://schemas.microsoft.com/office/drawing/2014/main" val="2240259152"/>
                    </a:ext>
                  </a:extLst>
                </a:gridCol>
              </a:tblGrid>
              <a:tr h="294524">
                <a:tc>
                  <a:txBody>
                    <a:bodyPr/>
                    <a:lstStyle/>
                    <a:p>
                      <a:pPr algn="ctr" fontAlgn="ctr"/>
                      <a:r>
                        <a:rPr lang="vi-VN" sz="2000" b="1" i="0" u="none" strike="noStrike">
                          <a:solidFill>
                            <a:srgbClr val="FFFFFF"/>
                          </a:solidFill>
                          <a:effectLst/>
                          <a:latin typeface="Times New Roman" panose="02020603050405020304" pitchFamily="18" charset="0"/>
                        </a:rPr>
                        <a:t>No.</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BACC6"/>
                    </a:solidFill>
                  </a:tcPr>
                </a:tc>
                <a:tc>
                  <a:txBody>
                    <a:bodyPr/>
                    <a:lstStyle/>
                    <a:p>
                      <a:pPr algn="ctr" fontAlgn="ctr"/>
                      <a:r>
                        <a:rPr lang="vi-VN" sz="2000" b="1" i="0" u="none" strike="noStrike">
                          <a:solidFill>
                            <a:srgbClr val="FFFFFF"/>
                          </a:solidFill>
                          <a:effectLst/>
                          <a:latin typeface="Times New Roman" panose="02020603050405020304" pitchFamily="18" charset="0"/>
                        </a:rPr>
                        <a:t>Risk</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BACC6"/>
                    </a:solidFill>
                  </a:tcPr>
                </a:tc>
                <a:tc>
                  <a:txBody>
                    <a:bodyPr/>
                    <a:lstStyle/>
                    <a:p>
                      <a:pPr algn="ctr" fontAlgn="ctr"/>
                      <a:r>
                        <a:rPr lang="vi-VN" sz="2000" b="1" i="0" u="none" strike="noStrike" dirty="0">
                          <a:solidFill>
                            <a:srgbClr val="FFFFFF"/>
                          </a:solidFill>
                          <a:effectLst/>
                          <a:latin typeface="Times New Roman" panose="02020603050405020304" pitchFamily="18" charset="0"/>
                        </a:rPr>
                        <a:t>Impact</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BACC6"/>
                    </a:solidFill>
                  </a:tcPr>
                </a:tc>
                <a:extLst>
                  <a:ext uri="{0D108BD9-81ED-4DB2-BD59-A6C34878D82A}">
                    <a16:rowId xmlns:a16="http://schemas.microsoft.com/office/drawing/2014/main" val="330433605"/>
                  </a:ext>
                </a:extLst>
              </a:tr>
              <a:tr h="580631">
                <a:tc>
                  <a:txBody>
                    <a:bodyPr/>
                    <a:lstStyle/>
                    <a:p>
                      <a:pPr algn="ctr" fontAlgn="ctr"/>
                      <a:r>
                        <a:rPr lang="vi-VN" sz="2000" b="0" i="0" u="none" strike="noStrike">
                          <a:solidFill>
                            <a:srgbClr val="000000"/>
                          </a:solidFill>
                          <a:effectLst/>
                          <a:latin typeface="Times New Roman" panose="02020603050405020304" pitchFamily="18" charset="0"/>
                        </a:rPr>
                        <a:t>1</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2000" b="0" i="0" u="none" strike="noStrike">
                          <a:solidFill>
                            <a:srgbClr val="000000"/>
                          </a:solidFill>
                          <a:effectLst/>
                          <a:latin typeface="Times New Roman" panose="02020603050405020304" pitchFamily="18" charset="0"/>
                        </a:rPr>
                        <a:t>Team member turnover </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Times New Roman" panose="02020603050405020304" pitchFamily="18" charset="0"/>
                        </a:rPr>
                        <a:t>Can lead to project disruptions</a:t>
                      </a:r>
                    </a:p>
                  </a:txBody>
                  <a:tcPr marL="8967" marR="8967" marT="8967"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181905"/>
                  </a:ext>
                </a:extLst>
              </a:tr>
              <a:tr h="580631">
                <a:tc>
                  <a:txBody>
                    <a:bodyPr/>
                    <a:lstStyle/>
                    <a:p>
                      <a:pPr algn="ctr" fontAlgn="ctr"/>
                      <a:r>
                        <a:rPr lang="vi-VN" sz="2000" b="0" i="0" u="none" strike="noStrike">
                          <a:solidFill>
                            <a:srgbClr val="000000"/>
                          </a:solidFill>
                          <a:effectLst/>
                          <a:latin typeface="Times New Roman" panose="02020603050405020304" pitchFamily="18" charset="0"/>
                        </a:rPr>
                        <a:t>2</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2000" b="0" i="0" u="none" strike="noStrike">
                          <a:solidFill>
                            <a:srgbClr val="000000"/>
                          </a:solidFill>
                          <a:effectLst/>
                          <a:latin typeface="Times New Roman" panose="02020603050405020304" pitchFamily="18" charset="0"/>
                        </a:rPr>
                        <a:t>Lack of needed knowledge</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Times New Roman" panose="02020603050405020304" pitchFamily="18" charset="0"/>
                        </a:rPr>
                        <a:t>When your project team need to acquire new skills for the project there's a risk that productivity will be low.</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9685608"/>
                  </a:ext>
                </a:extLst>
              </a:tr>
              <a:tr h="866737">
                <a:tc>
                  <a:txBody>
                    <a:bodyPr/>
                    <a:lstStyle/>
                    <a:p>
                      <a:pPr algn="ctr" fontAlgn="ctr"/>
                      <a:r>
                        <a:rPr lang="vi-VN" sz="2000" b="0" i="0" u="none" strike="noStrike">
                          <a:solidFill>
                            <a:srgbClr val="000000"/>
                          </a:solidFill>
                          <a:effectLst/>
                          <a:latin typeface="Times New Roman" panose="02020603050405020304" pitchFamily="18" charset="0"/>
                        </a:rPr>
                        <a:t>3</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Times New Roman" panose="02020603050405020304" pitchFamily="18" charset="0"/>
                        </a:rPr>
                        <a:t>Team members have negative attitudes towards the project </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Times New Roman" panose="02020603050405020304" pitchFamily="18" charset="0"/>
                        </a:rPr>
                        <a:t>Members are negative towards the project may actively or passively sabotage project efforts.</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465003"/>
                  </a:ext>
                </a:extLst>
              </a:tr>
              <a:tr h="580631">
                <a:tc>
                  <a:txBody>
                    <a:bodyPr/>
                    <a:lstStyle/>
                    <a:p>
                      <a:pPr algn="ctr" fontAlgn="ctr"/>
                      <a:r>
                        <a:rPr lang="vi-VN" sz="2000" b="0" i="0" u="none" strike="noStrike">
                          <a:solidFill>
                            <a:srgbClr val="000000"/>
                          </a:solidFill>
                          <a:effectLst/>
                          <a:latin typeface="Times New Roman" panose="02020603050405020304" pitchFamily="18" charset="0"/>
                        </a:rPr>
                        <a:t>4</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2000" b="0" i="0" u="none" strike="noStrike" dirty="0">
                          <a:solidFill>
                            <a:srgbClr val="000000"/>
                          </a:solidFill>
                          <a:effectLst/>
                          <a:latin typeface="Times New Roman" panose="02020603050405020304" pitchFamily="18" charset="0"/>
                        </a:rPr>
                        <a:t>Team motivation is low</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Times New Roman" panose="02020603050405020304" pitchFamily="18" charset="0"/>
                        </a:rPr>
                        <a:t>This is a particularly common risk lead to productivity is low</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196656"/>
                  </a:ext>
                </a:extLst>
              </a:tr>
              <a:tr h="580631">
                <a:tc>
                  <a:txBody>
                    <a:bodyPr/>
                    <a:lstStyle/>
                    <a:p>
                      <a:pPr algn="ctr" fontAlgn="ctr"/>
                      <a:r>
                        <a:rPr lang="vi-VN" sz="2000" b="0" i="0" u="none" strike="noStrike">
                          <a:solidFill>
                            <a:srgbClr val="000000"/>
                          </a:solidFill>
                          <a:effectLst/>
                          <a:latin typeface="Times New Roman" panose="02020603050405020304" pitchFamily="18" charset="0"/>
                        </a:rPr>
                        <a:t>5</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2000" b="0" i="0" u="none" strike="noStrike">
                          <a:solidFill>
                            <a:srgbClr val="000000"/>
                          </a:solidFill>
                          <a:effectLst/>
                          <a:latin typeface="Times New Roman" panose="02020603050405020304" pitchFamily="18" charset="0"/>
                        </a:rPr>
                        <a:t>Requirements are ambiguous</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Times New Roman" panose="02020603050405020304" pitchFamily="18" charset="0"/>
                        </a:rPr>
                        <a:t>Requirements are unclear and difficult to analyze. Maybe lead to misunderstand requirements.</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412285"/>
                  </a:ext>
                </a:extLst>
              </a:tr>
              <a:tr h="580631">
                <a:tc>
                  <a:txBody>
                    <a:bodyPr/>
                    <a:lstStyle/>
                    <a:p>
                      <a:pPr algn="ctr" fontAlgn="ctr"/>
                      <a:r>
                        <a:rPr lang="vi-VN" sz="2000" b="0" i="0" u="none" strike="noStrike">
                          <a:solidFill>
                            <a:srgbClr val="000000"/>
                          </a:solidFill>
                          <a:effectLst/>
                          <a:latin typeface="Times New Roman" panose="02020603050405020304" pitchFamily="18" charset="0"/>
                        </a:rPr>
                        <a:t>6</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2000" b="0" i="0" u="none" strike="noStrike">
                          <a:solidFill>
                            <a:srgbClr val="000000"/>
                          </a:solidFill>
                          <a:effectLst/>
                          <a:latin typeface="Times New Roman" panose="02020603050405020304" pitchFamily="18" charset="0"/>
                        </a:rPr>
                        <a:t>Requirements are incomplete</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2000" b="0" i="0" u="none" strike="noStrike" dirty="0">
                          <a:solidFill>
                            <a:srgbClr val="000000"/>
                          </a:solidFill>
                          <a:effectLst/>
                          <a:latin typeface="Times New Roman" panose="02020603050405020304" pitchFamily="18" charset="0"/>
                        </a:rPr>
                        <a:t>Delay progress</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4615333"/>
                  </a:ext>
                </a:extLst>
              </a:tr>
              <a:tr h="580631">
                <a:tc>
                  <a:txBody>
                    <a:bodyPr/>
                    <a:lstStyle/>
                    <a:p>
                      <a:pPr algn="ctr" fontAlgn="ctr"/>
                      <a:r>
                        <a:rPr lang="vi-VN" sz="2000" b="0" i="0" u="none" strike="noStrike">
                          <a:solidFill>
                            <a:srgbClr val="000000"/>
                          </a:solidFill>
                          <a:effectLst/>
                          <a:latin typeface="Times New Roman" panose="02020603050405020304" pitchFamily="18" charset="0"/>
                        </a:rPr>
                        <a:t>7</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vi-VN" sz="2000" b="0" i="0" u="none" strike="noStrike">
                          <a:solidFill>
                            <a:srgbClr val="000000"/>
                          </a:solidFill>
                          <a:effectLst/>
                          <a:latin typeface="Times New Roman" panose="02020603050405020304" pitchFamily="18" charset="0"/>
                        </a:rPr>
                        <a:t>Customer reject the prototype</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n-US" sz="2000" b="0" i="0" u="none" strike="noStrike" dirty="0">
                          <a:solidFill>
                            <a:srgbClr val="000000"/>
                          </a:solidFill>
                          <a:effectLst/>
                          <a:latin typeface="Times New Roman" panose="02020603050405020304" pitchFamily="18" charset="0"/>
                        </a:rPr>
                        <a:t>Spend time to re-design the prototype.</a:t>
                      </a:r>
                    </a:p>
                  </a:txBody>
                  <a:tcPr marL="8967" marR="8967" marT="89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015901"/>
                  </a:ext>
                </a:extLst>
              </a:tr>
            </a:tbl>
          </a:graphicData>
        </a:graphic>
      </p:graphicFrame>
      <p:sp>
        <p:nvSpPr>
          <p:cNvPr id="4" name="Slide Number Placeholder 3"/>
          <p:cNvSpPr>
            <a:spLocks noGrp="1"/>
          </p:cNvSpPr>
          <p:nvPr>
            <p:ph type="sldNum" sz="quarter" idx="12"/>
          </p:nvPr>
        </p:nvSpPr>
        <p:spPr/>
        <p:txBody>
          <a:bodyPr/>
          <a:lstStyle/>
          <a:p>
            <a:fld id="{50895CCE-B9B3-4D50-A497-EDC326041E54}" type="slidenum">
              <a:rPr lang="vi-VN" smtClean="0"/>
              <a:t>16</a:t>
            </a:fld>
            <a:endParaRPr lang="vi-VN"/>
          </a:p>
        </p:txBody>
      </p:sp>
    </p:spTree>
    <p:extLst>
      <p:ext uri="{BB962C8B-B14F-4D97-AF65-F5344CB8AC3E}">
        <p14:creationId xmlns:p14="http://schemas.microsoft.com/office/powerpoint/2010/main" val="184376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THE END</a:t>
            </a:r>
            <a:endParaRPr lang="vi-VN" sz="4400" dirty="0"/>
          </a:p>
        </p:txBody>
      </p:sp>
      <p:sp>
        <p:nvSpPr>
          <p:cNvPr id="3" name="Content Placeholder 2"/>
          <p:cNvSpPr>
            <a:spLocks noGrp="1"/>
          </p:cNvSpPr>
          <p:nvPr>
            <p:ph idx="1"/>
          </p:nvPr>
        </p:nvSpPr>
        <p:spPr/>
        <p:txBody>
          <a:bodyPr>
            <a:normAutofit/>
          </a:bodyPr>
          <a:lstStyle/>
          <a:p>
            <a:pPr marL="0" indent="0" algn="ctr">
              <a:buNone/>
            </a:pPr>
            <a:r>
              <a:rPr lang="en-US" sz="4000" dirty="0"/>
              <a:t>Thanks for your attentions!</a:t>
            </a:r>
            <a:endParaRPr lang="vi-VN" sz="4000" dirty="0"/>
          </a:p>
        </p:txBody>
      </p:sp>
      <p:sp>
        <p:nvSpPr>
          <p:cNvPr id="4" name="Slide Number Placeholder 3"/>
          <p:cNvSpPr>
            <a:spLocks noGrp="1"/>
          </p:cNvSpPr>
          <p:nvPr>
            <p:ph type="sldNum" sz="quarter" idx="12"/>
          </p:nvPr>
        </p:nvSpPr>
        <p:spPr/>
        <p:txBody>
          <a:bodyPr/>
          <a:lstStyle/>
          <a:p>
            <a:fld id="{50895CCE-B9B3-4D50-A497-EDC326041E54}" type="slidenum">
              <a:rPr lang="vi-VN" smtClean="0"/>
              <a:t>17</a:t>
            </a:fld>
            <a:endParaRPr lang="vi-VN"/>
          </a:p>
        </p:txBody>
      </p:sp>
    </p:spTree>
    <p:extLst>
      <p:ext uri="{BB962C8B-B14F-4D97-AF65-F5344CB8AC3E}">
        <p14:creationId xmlns:p14="http://schemas.microsoft.com/office/powerpoint/2010/main" val="94330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endParaRPr lang="vi-VN" dirty="0"/>
          </a:p>
        </p:txBody>
      </p:sp>
      <p:sp>
        <p:nvSpPr>
          <p:cNvPr id="3" name="Content Placeholder 2"/>
          <p:cNvSpPr>
            <a:spLocks noGrp="1"/>
          </p:cNvSpPr>
          <p:nvPr>
            <p:ph idx="1"/>
          </p:nvPr>
        </p:nvSpPr>
        <p:spPr/>
        <p:txBody>
          <a:bodyPr/>
          <a:lstStyle/>
          <a:p>
            <a:r>
              <a:rPr lang="en-US" sz="2400" dirty="0"/>
              <a:t>Base steps solution</a:t>
            </a:r>
          </a:p>
          <a:p>
            <a:r>
              <a:rPr lang="en-US" sz="2400" dirty="0"/>
              <a:t>Team goal</a:t>
            </a:r>
          </a:p>
          <a:p>
            <a:r>
              <a:rPr lang="en-US" sz="2400" dirty="0"/>
              <a:t>Project overview</a:t>
            </a:r>
          </a:p>
          <a:p>
            <a:r>
              <a:rPr lang="en-US" sz="2400" dirty="0"/>
              <a:t>Software development process</a:t>
            </a:r>
          </a:p>
          <a:p>
            <a:r>
              <a:rPr lang="en-US" sz="2400" dirty="0"/>
              <a:t>Risk list</a:t>
            </a:r>
          </a:p>
          <a:p>
            <a:endParaRPr lang="vi-VN" dirty="0"/>
          </a:p>
        </p:txBody>
      </p:sp>
      <p:sp>
        <p:nvSpPr>
          <p:cNvPr id="4" name="Slide Number Placeholder 3"/>
          <p:cNvSpPr>
            <a:spLocks noGrp="1"/>
          </p:cNvSpPr>
          <p:nvPr>
            <p:ph type="sldNum" sz="quarter" idx="12"/>
          </p:nvPr>
        </p:nvSpPr>
        <p:spPr/>
        <p:txBody>
          <a:bodyPr/>
          <a:lstStyle/>
          <a:p>
            <a:fld id="{50895CCE-B9B3-4D50-A497-EDC326041E54}" type="slidenum">
              <a:rPr lang="vi-VN" smtClean="0"/>
              <a:t>2</a:t>
            </a:fld>
            <a:endParaRPr lang="vi-VN"/>
          </a:p>
        </p:txBody>
      </p:sp>
    </p:spTree>
    <p:extLst>
      <p:ext uri="{BB962C8B-B14F-4D97-AF65-F5344CB8AC3E}">
        <p14:creationId xmlns:p14="http://schemas.microsoft.com/office/powerpoint/2010/main" val="336271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2529"/>
            <a:ext cx="8596668" cy="1320800"/>
          </a:xfrm>
        </p:spPr>
        <p:txBody>
          <a:bodyPr/>
          <a:lstStyle/>
          <a:p>
            <a:r>
              <a:rPr lang="en-US" dirty="0"/>
              <a:t>Base steps solution</a:t>
            </a:r>
            <a:endParaRPr lang="vi-VN" dirty="0"/>
          </a:p>
        </p:txBody>
      </p:sp>
      <p:sp>
        <p:nvSpPr>
          <p:cNvPr id="3" name="Content Placeholder 2"/>
          <p:cNvSpPr>
            <a:spLocks noGrp="1"/>
          </p:cNvSpPr>
          <p:nvPr>
            <p:ph idx="1"/>
          </p:nvPr>
        </p:nvSpPr>
        <p:spPr/>
        <p:txBody>
          <a:bodyPr>
            <a:normAutofit/>
          </a:bodyPr>
          <a:lstStyle/>
          <a:p>
            <a:r>
              <a:rPr lang="en-US" sz="2000" dirty="0"/>
              <a:t>Mentor: LE SI PHU</a:t>
            </a:r>
          </a:p>
          <a:p>
            <a:r>
              <a:rPr lang="en-US" sz="2000" dirty="0"/>
              <a:t>Members:	</a:t>
            </a:r>
          </a:p>
          <a:p>
            <a:pPr lvl="1"/>
            <a:r>
              <a:rPr lang="en-US" sz="2000" dirty="0"/>
              <a:t>NGUYEN THAI HIEN</a:t>
            </a:r>
          </a:p>
          <a:p>
            <a:pPr lvl="1"/>
            <a:r>
              <a:rPr lang="en-US" sz="2000" dirty="0"/>
              <a:t>TRAN XUAN HAI</a:t>
            </a:r>
          </a:p>
          <a:p>
            <a:pPr lvl="1"/>
            <a:r>
              <a:rPr lang="en-US" sz="2000" dirty="0"/>
              <a:t>NGUYEN HOANG ANH TAI</a:t>
            </a:r>
          </a:p>
          <a:p>
            <a:pPr lvl="1"/>
            <a:r>
              <a:rPr lang="en-US" sz="2000" dirty="0"/>
              <a:t>NGUYEN ANH KHOI</a:t>
            </a:r>
          </a:p>
          <a:p>
            <a:pPr lvl="1"/>
            <a:r>
              <a:rPr lang="en-US" sz="2000" dirty="0"/>
              <a:t>DOAN ANH MINH</a:t>
            </a:r>
          </a:p>
          <a:p>
            <a:pPr lvl="1"/>
            <a:r>
              <a:rPr lang="en-US" sz="2000" dirty="0"/>
              <a:t>NGUYEN XUAN THAI HIEN</a:t>
            </a:r>
          </a:p>
          <a:p>
            <a:pPr marL="457200" lvl="1" indent="0">
              <a:buNone/>
            </a:pPr>
            <a:endParaRPr lang="en-US" dirty="0"/>
          </a:p>
        </p:txBody>
      </p:sp>
      <p:sp>
        <p:nvSpPr>
          <p:cNvPr id="4" name="Slide Number Placeholder 3"/>
          <p:cNvSpPr>
            <a:spLocks noGrp="1"/>
          </p:cNvSpPr>
          <p:nvPr>
            <p:ph type="sldNum" sz="quarter" idx="12"/>
          </p:nvPr>
        </p:nvSpPr>
        <p:spPr/>
        <p:txBody>
          <a:bodyPr/>
          <a:lstStyle/>
          <a:p>
            <a:fld id="{50895CCE-B9B3-4D50-A497-EDC326041E54}" type="slidenum">
              <a:rPr lang="vi-VN" smtClean="0"/>
              <a:t>3</a:t>
            </a:fld>
            <a:endParaRPr lang="vi-VN"/>
          </a:p>
        </p:txBody>
      </p:sp>
    </p:spTree>
    <p:extLst>
      <p:ext uri="{BB962C8B-B14F-4D97-AF65-F5344CB8AC3E}">
        <p14:creationId xmlns:p14="http://schemas.microsoft.com/office/powerpoint/2010/main" val="264222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goal</a:t>
            </a:r>
            <a:endParaRPr lang="vi-VN" dirty="0"/>
          </a:p>
        </p:txBody>
      </p:sp>
      <p:sp>
        <p:nvSpPr>
          <p:cNvPr id="3" name="Content Placeholder 2"/>
          <p:cNvSpPr>
            <a:spLocks noGrp="1"/>
          </p:cNvSpPr>
          <p:nvPr>
            <p:ph idx="1"/>
          </p:nvPr>
        </p:nvSpPr>
        <p:spPr>
          <a:xfrm>
            <a:off x="677333" y="2160589"/>
            <a:ext cx="10765023" cy="4245898"/>
          </a:xfrm>
        </p:spPr>
        <p:txBody>
          <a:bodyPr>
            <a:noAutofit/>
          </a:bodyPr>
          <a:lstStyle/>
          <a:p>
            <a:r>
              <a:rPr lang="en-US" sz="2000" b="1" dirty="0"/>
              <a:t>Mission Statement</a:t>
            </a:r>
          </a:p>
          <a:p>
            <a:pPr lvl="1"/>
            <a:r>
              <a:rPr lang="en-US" sz="2000" dirty="0"/>
              <a:t>Our mission as a team is for everyone to cooperate as well as make decisions as a group so that the team will succeed as an effective entity</a:t>
            </a:r>
          </a:p>
          <a:p>
            <a:r>
              <a:rPr lang="en-US" sz="2000" b="1" dirty="0"/>
              <a:t>What are we supposed to do as a team this term?</a:t>
            </a:r>
          </a:p>
          <a:p>
            <a:pPr lvl="1"/>
            <a:r>
              <a:rPr lang="en-US" sz="2000" dirty="0"/>
              <a:t>As a team, we are supposed to work together as well as help each other when help is required. When a team member is faced with homework or problems which are not fully understood, another teammate can be asked for help.</a:t>
            </a:r>
          </a:p>
          <a:p>
            <a:r>
              <a:rPr lang="en-US" sz="2000" b="1" dirty="0"/>
              <a:t>What are our performance goals?</a:t>
            </a:r>
          </a:p>
          <a:p>
            <a:pPr lvl="1"/>
            <a:r>
              <a:rPr lang="en-US" sz="2000" dirty="0"/>
              <a:t>Our performance goals are to do the best to our abilities, help improve on our weaknesses, and work efficiently and effectively as a team for all tasks presented.</a:t>
            </a:r>
          </a:p>
          <a:p>
            <a:endParaRPr lang="vi-VN" sz="2000" dirty="0"/>
          </a:p>
        </p:txBody>
      </p:sp>
      <p:sp>
        <p:nvSpPr>
          <p:cNvPr id="4" name="Slide Number Placeholder 3"/>
          <p:cNvSpPr>
            <a:spLocks noGrp="1"/>
          </p:cNvSpPr>
          <p:nvPr>
            <p:ph type="sldNum" sz="quarter" idx="12"/>
          </p:nvPr>
        </p:nvSpPr>
        <p:spPr/>
        <p:txBody>
          <a:bodyPr/>
          <a:lstStyle/>
          <a:p>
            <a:fld id="{50895CCE-B9B3-4D50-A497-EDC326041E54}" type="slidenum">
              <a:rPr lang="vi-VN" smtClean="0"/>
              <a:t>4</a:t>
            </a:fld>
            <a:endParaRPr lang="vi-VN"/>
          </a:p>
        </p:txBody>
      </p:sp>
    </p:spTree>
    <p:extLst>
      <p:ext uri="{BB962C8B-B14F-4D97-AF65-F5344CB8AC3E}">
        <p14:creationId xmlns:p14="http://schemas.microsoft.com/office/powerpoint/2010/main" val="32392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endParaRPr lang="vi-VN" dirty="0"/>
          </a:p>
        </p:txBody>
      </p:sp>
      <p:sp>
        <p:nvSpPr>
          <p:cNvPr id="3" name="Content Placeholder 2"/>
          <p:cNvSpPr>
            <a:spLocks noGrp="1"/>
          </p:cNvSpPr>
          <p:nvPr>
            <p:ph idx="1"/>
          </p:nvPr>
        </p:nvSpPr>
        <p:spPr>
          <a:xfrm>
            <a:off x="677333" y="2160589"/>
            <a:ext cx="9554061" cy="3880773"/>
          </a:xfrm>
        </p:spPr>
        <p:txBody>
          <a:bodyPr>
            <a:normAutofit lnSpcReduction="10000"/>
          </a:bodyPr>
          <a:lstStyle/>
          <a:p>
            <a:r>
              <a:rPr lang="en-US" sz="2000" dirty="0"/>
              <a:t>Customer: Van Lang University</a:t>
            </a:r>
          </a:p>
          <a:p>
            <a:r>
              <a:rPr lang="en-US" sz="2000" dirty="0"/>
              <a:t>Represent: NGUYEN THE QUANG</a:t>
            </a:r>
          </a:p>
          <a:p>
            <a:r>
              <a:rPr lang="en-US" sz="2000" dirty="0"/>
              <a:t>Description: Van Lang University is a non-public university, founded in 1995. Today, the school has 11,000 students enrolled. Every year, the recruitment of 3,000 new students enrolled. So support systems that promote enrollment, and enrollment management is always an important priority.</a:t>
            </a:r>
          </a:p>
          <a:p>
            <a:r>
              <a:rPr lang="en-US" sz="2000" dirty="0"/>
              <a:t>Goal: </a:t>
            </a:r>
          </a:p>
          <a:p>
            <a:pPr lvl="1"/>
            <a:r>
              <a:rPr lang="en-US" sz="2000" dirty="0"/>
              <a:t>This system manage 3,000 new students enrolled each year.</a:t>
            </a:r>
            <a:endParaRPr lang="vi-VN" sz="2000" dirty="0"/>
          </a:p>
          <a:p>
            <a:pPr lvl="1"/>
            <a:r>
              <a:rPr lang="en-US" sz="2000" dirty="0"/>
              <a:t>Students, who enrolled to Van Lang, will know all news and be counseled about admissions by mobile devices.</a:t>
            </a:r>
            <a:br>
              <a:rPr lang="en-US" sz="2000" dirty="0"/>
            </a:br>
            <a:endParaRPr lang="vi-VN" sz="2000" dirty="0"/>
          </a:p>
        </p:txBody>
      </p:sp>
      <p:sp>
        <p:nvSpPr>
          <p:cNvPr id="4" name="Slide Number Placeholder 3"/>
          <p:cNvSpPr>
            <a:spLocks noGrp="1"/>
          </p:cNvSpPr>
          <p:nvPr>
            <p:ph type="sldNum" sz="quarter" idx="12"/>
          </p:nvPr>
        </p:nvSpPr>
        <p:spPr/>
        <p:txBody>
          <a:bodyPr/>
          <a:lstStyle/>
          <a:p>
            <a:fld id="{50895CCE-B9B3-4D50-A497-EDC326041E54}" type="slidenum">
              <a:rPr lang="vi-VN" smtClean="0"/>
              <a:t>5</a:t>
            </a:fld>
            <a:endParaRPr lang="vi-VN"/>
          </a:p>
        </p:txBody>
      </p:sp>
    </p:spTree>
    <p:extLst>
      <p:ext uri="{BB962C8B-B14F-4D97-AF65-F5344CB8AC3E}">
        <p14:creationId xmlns:p14="http://schemas.microsoft.com/office/powerpoint/2010/main" val="363262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a:t>
            </a:r>
            <a:br>
              <a:rPr lang="en-US" dirty="0"/>
            </a:br>
            <a:r>
              <a:rPr lang="en-US" dirty="0"/>
              <a:t>development </a:t>
            </a:r>
            <a:br>
              <a:rPr lang="en-US" dirty="0"/>
            </a:br>
            <a:r>
              <a:rPr lang="en-US" dirty="0"/>
              <a:t>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896" y="0"/>
            <a:ext cx="6561437" cy="6858000"/>
          </a:xfrm>
        </p:spPr>
      </p:pic>
      <p:sp>
        <p:nvSpPr>
          <p:cNvPr id="4" name="Slide Number Placeholder 3"/>
          <p:cNvSpPr>
            <a:spLocks noGrp="1"/>
          </p:cNvSpPr>
          <p:nvPr>
            <p:ph type="sldNum" sz="quarter" idx="12"/>
          </p:nvPr>
        </p:nvSpPr>
        <p:spPr/>
        <p:txBody>
          <a:bodyPr/>
          <a:lstStyle/>
          <a:p>
            <a:fld id="{50895CCE-B9B3-4D50-A497-EDC326041E54}" type="slidenum">
              <a:rPr lang="vi-VN" smtClean="0"/>
              <a:t>6</a:t>
            </a:fld>
            <a:endParaRPr lang="vi-VN"/>
          </a:p>
        </p:txBody>
      </p:sp>
    </p:spTree>
    <p:extLst>
      <p:ext uri="{BB962C8B-B14F-4D97-AF65-F5344CB8AC3E}">
        <p14:creationId xmlns:p14="http://schemas.microsoft.com/office/powerpoint/2010/main" val="345357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t>
            </a:r>
            <a:br>
              <a:rPr lang="en-US" dirty="0"/>
            </a:br>
            <a:r>
              <a:rPr lang="en-US" dirty="0"/>
              <a:t>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714" y="0"/>
            <a:ext cx="5995743" cy="6771503"/>
          </a:xfrm>
        </p:spPr>
      </p:pic>
      <p:sp>
        <p:nvSpPr>
          <p:cNvPr id="4" name="Slide Number Placeholder 3"/>
          <p:cNvSpPr>
            <a:spLocks noGrp="1"/>
          </p:cNvSpPr>
          <p:nvPr>
            <p:ph type="sldNum" sz="quarter" idx="12"/>
          </p:nvPr>
        </p:nvSpPr>
        <p:spPr/>
        <p:txBody>
          <a:bodyPr/>
          <a:lstStyle/>
          <a:p>
            <a:fld id="{50895CCE-B9B3-4D50-A497-EDC326041E54}" type="slidenum">
              <a:rPr lang="vi-VN" smtClean="0"/>
              <a:t>7</a:t>
            </a:fld>
            <a:endParaRPr lang="vi-VN"/>
          </a:p>
        </p:txBody>
      </p:sp>
    </p:spTree>
    <p:extLst>
      <p:ext uri="{BB962C8B-B14F-4D97-AF65-F5344CB8AC3E}">
        <p14:creationId xmlns:p14="http://schemas.microsoft.com/office/powerpoint/2010/main" val="381365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 and </a:t>
            </a:r>
            <a:br>
              <a:rPr lang="en-US" dirty="0"/>
            </a:br>
            <a:r>
              <a:rPr lang="en-US" dirty="0"/>
              <a:t>design 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4932" y="0"/>
            <a:ext cx="4793846" cy="6858000"/>
          </a:xfrm>
        </p:spPr>
      </p:pic>
      <p:sp>
        <p:nvSpPr>
          <p:cNvPr id="4" name="Slide Number Placeholder 3"/>
          <p:cNvSpPr>
            <a:spLocks noGrp="1"/>
          </p:cNvSpPr>
          <p:nvPr>
            <p:ph type="sldNum" sz="quarter" idx="12"/>
          </p:nvPr>
        </p:nvSpPr>
        <p:spPr/>
        <p:txBody>
          <a:bodyPr/>
          <a:lstStyle/>
          <a:p>
            <a:fld id="{50895CCE-B9B3-4D50-A497-EDC326041E54}" type="slidenum">
              <a:rPr lang="vi-VN" smtClean="0"/>
              <a:t>8</a:t>
            </a:fld>
            <a:endParaRPr lang="vi-VN"/>
          </a:p>
        </p:txBody>
      </p:sp>
    </p:spTree>
    <p:extLst>
      <p:ext uri="{BB962C8B-B14F-4D97-AF65-F5344CB8AC3E}">
        <p14:creationId xmlns:p14="http://schemas.microsoft.com/office/powerpoint/2010/main" val="171302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br>
              <a:rPr lang="en-US" dirty="0"/>
            </a:br>
            <a:r>
              <a:rPr lang="en-US" dirty="0"/>
              <a:t>process</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3279" y="0"/>
            <a:ext cx="2617384" cy="6918451"/>
          </a:xfrm>
        </p:spPr>
      </p:pic>
      <p:sp>
        <p:nvSpPr>
          <p:cNvPr id="4" name="Slide Number Placeholder 3"/>
          <p:cNvSpPr>
            <a:spLocks noGrp="1"/>
          </p:cNvSpPr>
          <p:nvPr>
            <p:ph type="sldNum" sz="quarter" idx="12"/>
          </p:nvPr>
        </p:nvSpPr>
        <p:spPr/>
        <p:txBody>
          <a:bodyPr/>
          <a:lstStyle/>
          <a:p>
            <a:fld id="{50895CCE-B9B3-4D50-A497-EDC326041E54}" type="slidenum">
              <a:rPr lang="vi-VN" smtClean="0"/>
              <a:t>9</a:t>
            </a:fld>
            <a:endParaRPr lang="vi-VN"/>
          </a:p>
        </p:txBody>
      </p:sp>
    </p:spTree>
    <p:extLst>
      <p:ext uri="{BB962C8B-B14F-4D97-AF65-F5344CB8AC3E}">
        <p14:creationId xmlns:p14="http://schemas.microsoft.com/office/powerpoint/2010/main" val="2873250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TotalTime>
  <Words>409</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Tahoma</vt:lpstr>
      <vt:lpstr>Times New Roman</vt:lpstr>
      <vt:lpstr>Trebuchet MS</vt:lpstr>
      <vt:lpstr>Wingdings 3</vt:lpstr>
      <vt:lpstr>Facet</vt:lpstr>
      <vt:lpstr>CAPSTONE – EOMP#1</vt:lpstr>
      <vt:lpstr>Content</vt:lpstr>
      <vt:lpstr>Base steps solution</vt:lpstr>
      <vt:lpstr>Team goal</vt:lpstr>
      <vt:lpstr>Project overview</vt:lpstr>
      <vt:lpstr>Software  development  process</vt:lpstr>
      <vt:lpstr>Requirement  process</vt:lpstr>
      <vt:lpstr>Architect and  design process</vt:lpstr>
      <vt:lpstr>Implementation  process</vt:lpstr>
      <vt:lpstr>Testing process</vt:lpstr>
      <vt:lpstr>Test execution  process</vt:lpstr>
      <vt:lpstr>Measurement process</vt:lpstr>
      <vt:lpstr>Configuration process</vt:lpstr>
      <vt:lpstr>Change process</vt:lpstr>
      <vt:lpstr>Risk management  process</vt:lpstr>
      <vt:lpstr>Risk list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 EOMP#1</dc:title>
  <dc:creator>K19T Nguyen Thai Hien T136727</dc:creator>
  <cp:lastModifiedBy>K19T Nguyen Thai Hien T136727</cp:lastModifiedBy>
  <cp:revision>21</cp:revision>
  <dcterms:created xsi:type="dcterms:W3CDTF">2016-11-14T07:43:56Z</dcterms:created>
  <dcterms:modified xsi:type="dcterms:W3CDTF">2016-11-18T01:25:46Z</dcterms:modified>
</cp:coreProperties>
</file>