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2" r:id="rId6"/>
    <p:sldId id="271" r:id="rId7"/>
    <p:sldId id="263" r:id="rId8"/>
    <p:sldId id="264" r:id="rId9"/>
    <p:sldId id="275" r:id="rId10"/>
    <p:sldId id="265" r:id="rId11"/>
    <p:sldId id="266" r:id="rId12"/>
    <p:sldId id="267" r:id="rId13"/>
    <p:sldId id="272" r:id="rId14"/>
    <p:sldId id="268" r:id="rId15"/>
    <p:sldId id="276" r:id="rId16"/>
    <p:sldId id="269" r:id="rId17"/>
    <p:sldId id="270" r:id="rId18"/>
    <p:sldId id="277" r:id="rId19"/>
    <p:sldId id="273" r:id="rId20"/>
    <p:sldId id="274" r:id="rId21"/>
    <p:sldId id="260" r:id="rId22"/>
    <p:sldId id="261"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660"/>
  </p:normalViewPr>
  <p:slideViewPr>
    <p:cSldViewPr snapToGrid="0">
      <p:cViewPr varScale="1">
        <p:scale>
          <a:sx n="68" d="100"/>
          <a:sy n="68" d="100"/>
        </p:scale>
        <p:origin x="11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2442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72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76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57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21</a:t>
            </a:fld>
            <a:endParaRPr sz="1300">
              <a:solidFill>
                <a:schemeClr val="dk1"/>
              </a:solidFill>
              <a:latin typeface="Arial"/>
              <a:ea typeface="Arial"/>
              <a:cs typeface="Arial"/>
              <a:sym typeface="Arial"/>
            </a:endParaRPr>
          </a:p>
        </p:txBody>
      </p:sp>
    </p:spTree>
    <p:extLst>
      <p:ext uri="{BB962C8B-B14F-4D97-AF65-F5344CB8AC3E}">
        <p14:creationId xmlns:p14="http://schemas.microsoft.com/office/powerpoint/2010/main" val="86614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942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viblo.asia/p/cau-truc-du-lieu-va-giai-thuat-search-924lJYzWZ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pqhuy87it/MonthlyReport/tree/master/SearchAlgorithm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 y="3024553"/>
            <a:ext cx="9144000" cy="12836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r>
              <a:rPr lang="en-US" sz="3600" dirty="0"/>
              <a:t>BIỂU ĐỒ CA SỬ DỤNG</a:t>
            </a:r>
            <a:br>
              <a:rPr lang="en-US" sz="3600" dirty="0"/>
            </a:br>
            <a:r>
              <a:rPr lang="en-US" sz="3600" dirty="0" err="1"/>
              <a:t>Phân</a:t>
            </a:r>
            <a:r>
              <a:rPr lang="en-US" sz="3600" dirty="0"/>
              <a:t> </a:t>
            </a:r>
            <a:r>
              <a:rPr lang="en-US" sz="3600" dirty="0" err="1"/>
              <a:t>tích</a:t>
            </a:r>
            <a:r>
              <a:rPr lang="en-US" sz="3600" dirty="0"/>
              <a:t> </a:t>
            </a:r>
            <a:r>
              <a:rPr lang="en-US" sz="3600" dirty="0" err="1"/>
              <a:t>thiết</a:t>
            </a:r>
            <a:r>
              <a:rPr lang="en-US" sz="3600" dirty="0"/>
              <a:t> </a:t>
            </a:r>
            <a:r>
              <a:rPr lang="en-US" sz="3600" dirty="0" err="1"/>
              <a:t>kế</a:t>
            </a:r>
            <a:r>
              <a:rPr lang="en-US" sz="3600" dirty="0"/>
              <a:t> h</a:t>
            </a:r>
            <a:r>
              <a:rPr lang="vi-VN" sz="3600" dirty="0"/>
              <a:t>ư</a:t>
            </a:r>
            <a:r>
              <a:rPr lang="en-US" sz="3600" dirty="0" err="1"/>
              <a:t>ớng</a:t>
            </a:r>
            <a:r>
              <a:rPr lang="en-US" sz="3600" dirty="0"/>
              <a:t> </a:t>
            </a:r>
            <a:r>
              <a:rPr lang="en-US" sz="3600" dirty="0" err="1"/>
              <a:t>đối</a:t>
            </a:r>
            <a:r>
              <a:rPr lang="en-US" sz="3600" dirty="0"/>
              <a:t> t</a:t>
            </a:r>
            <a:r>
              <a:rPr lang="vi-VN" sz="3600" dirty="0"/>
              <a:t>ư</a:t>
            </a:r>
            <a:r>
              <a:rPr lang="en-US" sz="3600" dirty="0" err="1"/>
              <a:t>ợng</a:t>
            </a:r>
            <a:r>
              <a:rPr lang="en-US" sz="3600" dirty="0"/>
              <a:t> </a:t>
            </a:r>
            <a:r>
              <a:rPr lang="en-US" sz="3600" dirty="0" err="1"/>
              <a:t>với</a:t>
            </a:r>
            <a:r>
              <a:rPr lang="en-US" sz="3600" dirty="0"/>
              <a:t> UML</a:t>
            </a:r>
            <a:endParaRPr sz="3600" dirty="0">
              <a:solidFill>
                <a:srgbClr val="FFFF00"/>
              </a:solidFill>
            </a:endParaRPr>
          </a:p>
        </p:txBody>
      </p:sp>
      <p:sp>
        <p:nvSpPr>
          <p:cNvPr id="89" name="Google Shape;89;p1"/>
          <p:cNvSpPr txBox="1">
            <a:spLocks noGrp="1"/>
          </p:cNvSpPr>
          <p:nvPr>
            <p:ph type="subTitle" idx="1"/>
          </p:nvPr>
        </p:nvSpPr>
        <p:spPr>
          <a:xfrm>
            <a:off x="369278" y="4450080"/>
            <a:ext cx="5164256" cy="118579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20000"/>
              </a:lnSpc>
              <a:spcBef>
                <a:spcPts val="0"/>
              </a:spcBef>
              <a:spcAft>
                <a:spcPts val="0"/>
              </a:spcAft>
              <a:buClr>
                <a:srgbClr val="F2F2F2"/>
              </a:buClr>
              <a:buSzPts val="2000"/>
              <a:buNone/>
            </a:pPr>
            <a:r>
              <a:rPr lang="en-US" sz="2000" dirty="0" err="1"/>
              <a:t>Giảng</a:t>
            </a:r>
            <a:r>
              <a:rPr lang="en-US" sz="2000" dirty="0"/>
              <a:t> </a:t>
            </a:r>
            <a:r>
              <a:rPr lang="en-US" sz="2000" dirty="0" err="1"/>
              <a:t>viên</a:t>
            </a:r>
            <a:r>
              <a:rPr lang="en-US" sz="2000" dirty="0"/>
              <a:t>: </a:t>
            </a:r>
            <a:r>
              <a:rPr lang="en-US" sz="2000" dirty="0" err="1"/>
              <a:t>TS.Đào</a:t>
            </a:r>
            <a:r>
              <a:rPr lang="en-US" sz="2000" dirty="0"/>
              <a:t> Anh </a:t>
            </a:r>
            <a:r>
              <a:rPr lang="en-US" sz="2000" dirty="0" err="1"/>
              <a:t>Hiển</a:t>
            </a:r>
            <a:endParaRPr sz="2000" dirty="0"/>
          </a:p>
          <a:p>
            <a:pPr marL="0" lvl="0" indent="0" algn="ctr" rtl="0">
              <a:lnSpc>
                <a:spcPct val="120000"/>
              </a:lnSpc>
              <a:spcBef>
                <a:spcPts val="600"/>
              </a:spcBef>
              <a:spcAft>
                <a:spcPts val="0"/>
              </a:spcAft>
              <a:buClr>
                <a:srgbClr val="F2F2F2"/>
              </a:buClr>
              <a:buSzPts val="2000"/>
              <a:buNone/>
            </a:pPr>
            <a:r>
              <a:rPr lang="en-US" sz="2000" dirty="0"/>
              <a:t>SV </a:t>
            </a:r>
            <a:r>
              <a:rPr lang="en-US" sz="2000" dirty="0" err="1"/>
              <a:t>thực</a:t>
            </a:r>
            <a:r>
              <a:rPr lang="en-US" sz="2000" dirty="0"/>
              <a:t> </a:t>
            </a:r>
            <a:r>
              <a:rPr lang="en-US" sz="2000" dirty="0" err="1"/>
              <a:t>hiện</a:t>
            </a:r>
            <a:r>
              <a:rPr lang="en-US" sz="2000" dirty="0"/>
              <a:t>: </a:t>
            </a:r>
            <a:r>
              <a:rPr lang="en-US" sz="2000" dirty="0" err="1"/>
              <a:t>Nguyễn</a:t>
            </a:r>
            <a:r>
              <a:rPr lang="en-US" sz="2000" dirty="0"/>
              <a:t> Minh </a:t>
            </a:r>
            <a:r>
              <a:rPr lang="en-US" sz="2000" dirty="0" err="1"/>
              <a:t>Hiền</a:t>
            </a:r>
            <a:r>
              <a:rPr lang="en-US" sz="2000" dirty="0"/>
              <a:t>, Lê </a:t>
            </a:r>
            <a:r>
              <a:rPr lang="en-US" sz="2000" dirty="0" err="1"/>
              <a:t>Thị</a:t>
            </a:r>
            <a:r>
              <a:rPr lang="en-US" sz="2000" dirty="0"/>
              <a:t> </a:t>
            </a:r>
            <a:r>
              <a:rPr lang="en-US" sz="2000" dirty="0" err="1"/>
              <a:t>Ánh</a:t>
            </a:r>
            <a:r>
              <a:rPr lang="en-US" sz="2000" dirty="0"/>
              <a:t>, </a:t>
            </a:r>
            <a:r>
              <a:rPr lang="en-US" sz="2000" dirty="0" err="1"/>
              <a:t>Trần</a:t>
            </a:r>
            <a:r>
              <a:rPr lang="en-US" sz="2000" dirty="0"/>
              <a:t> Thu </a:t>
            </a:r>
            <a:r>
              <a:rPr lang="en-US" sz="2000" dirty="0" err="1"/>
              <a:t>Hà</a:t>
            </a:r>
            <a:endParaRPr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5BEF-5974-42F7-A3AF-C837355F8573}"/>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AB3C6A4E-919D-4DEC-8253-297B1861DCC8}"/>
              </a:ext>
            </a:extLst>
          </p:cNvPr>
          <p:cNvSpPr>
            <a:spLocks noGrp="1"/>
          </p:cNvSpPr>
          <p:nvPr>
            <p:ph type="body" idx="1"/>
          </p:nvPr>
        </p:nvSpPr>
        <p:spPr>
          <a:xfrm>
            <a:off x="211769" y="691828"/>
            <a:ext cx="2296300" cy="697188"/>
          </a:xfrm>
        </p:spPr>
        <p:txBody>
          <a:bodyPr/>
          <a:lstStyle/>
          <a:p>
            <a:pPr>
              <a:buFont typeface="Wingdings" panose="05000000000000000000" pitchFamily="2" charset="2"/>
              <a:buChar char="q"/>
            </a:pPr>
            <a:r>
              <a:rPr lang="en-US" b="1" i="1" u="sng" dirty="0"/>
              <a:t>Use case</a:t>
            </a:r>
          </a:p>
        </p:txBody>
      </p:sp>
      <p:sp>
        <p:nvSpPr>
          <p:cNvPr id="5" name="Text Placeholder 2">
            <a:extLst>
              <a:ext uri="{FF2B5EF4-FFF2-40B4-BE49-F238E27FC236}">
                <a16:creationId xmlns:a16="http://schemas.microsoft.com/office/drawing/2014/main" id="{B98D1857-0561-411C-BD5D-5E661010EFD7}"/>
              </a:ext>
            </a:extLst>
          </p:cNvPr>
          <p:cNvSpPr txBox="1">
            <a:spLocks/>
          </p:cNvSpPr>
          <p:nvPr/>
        </p:nvSpPr>
        <p:spPr>
          <a:xfrm>
            <a:off x="211769" y="1373778"/>
            <a:ext cx="8592597" cy="2290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Mô tả một chức năng sử dụng cụ thể của hệ thống bởi một tác nhân, đại diện cho những gì mác tác nhân muốn hệ thống làm.</a:t>
            </a:r>
          </a:p>
          <a:p>
            <a:pPr marL="114300" indent="0">
              <a:buFont typeface="Arial"/>
              <a:buNone/>
            </a:pPr>
            <a:r>
              <a:rPr lang="vi-VN" sz="2400" dirty="0"/>
              <a:t>Một ca sử dụng phải là một chuỗi các hoạt động hoàn chỉnh theo góc nhìn của tác nhân mà cung cấp giá trị cho tác nhân</a:t>
            </a:r>
          </a:p>
        </p:txBody>
      </p:sp>
      <p:pic>
        <p:nvPicPr>
          <p:cNvPr id="3074" name="Picture 2" descr="UML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154" y="3997235"/>
            <a:ext cx="3161212" cy="246517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B98D1857-0561-411C-BD5D-5E661010EFD7}"/>
              </a:ext>
            </a:extLst>
          </p:cNvPr>
          <p:cNvSpPr txBox="1">
            <a:spLocks/>
          </p:cNvSpPr>
          <p:nvPr/>
        </p:nvSpPr>
        <p:spPr>
          <a:xfrm>
            <a:off x="290146" y="3664132"/>
            <a:ext cx="5296402" cy="93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Đặt tên: cụm động danh từ (động từ + danh từ)</a:t>
            </a:r>
          </a:p>
        </p:txBody>
      </p:sp>
      <p:sp>
        <p:nvSpPr>
          <p:cNvPr id="10" name="Text Placeholder 2">
            <a:extLst>
              <a:ext uri="{FF2B5EF4-FFF2-40B4-BE49-F238E27FC236}">
                <a16:creationId xmlns:a16="http://schemas.microsoft.com/office/drawing/2014/main" id="{B98D1857-0561-411C-BD5D-5E661010EFD7}"/>
              </a:ext>
            </a:extLst>
          </p:cNvPr>
          <p:cNvSpPr txBox="1">
            <a:spLocks/>
          </p:cNvSpPr>
          <p:nvPr/>
        </p:nvSpPr>
        <p:spPr>
          <a:xfrm>
            <a:off x="290146" y="4600303"/>
            <a:ext cx="5296402" cy="21749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Giữa các actors với usecase: liên kết (association)</a:t>
            </a:r>
          </a:p>
          <a:p>
            <a:pPr marL="114300" indent="0">
              <a:buNone/>
            </a:pPr>
            <a:r>
              <a:rPr lang="vi-VN" sz="2400" dirty="0"/>
              <a:t>Giữa usecase với usecase: </a:t>
            </a:r>
            <a:r>
              <a:rPr lang="en-US" sz="2400" dirty="0" err="1"/>
              <a:t>Tổng</a:t>
            </a:r>
            <a:r>
              <a:rPr lang="en-US" sz="2400" dirty="0"/>
              <a:t> </a:t>
            </a:r>
            <a:r>
              <a:rPr lang="en-US" sz="2400" dirty="0" err="1"/>
              <a:t>quát</a:t>
            </a:r>
            <a:r>
              <a:rPr lang="en-US" sz="2400" dirty="0"/>
              <a:t> </a:t>
            </a:r>
            <a:r>
              <a:rPr lang="en-US" sz="2400" dirty="0" err="1"/>
              <a:t>hóa</a:t>
            </a:r>
            <a:r>
              <a:rPr lang="en-US" sz="2400" dirty="0"/>
              <a:t> (generation), </a:t>
            </a:r>
            <a:r>
              <a:rPr lang="en-US" sz="2400" dirty="0" err="1"/>
              <a:t>bao</a:t>
            </a:r>
            <a:r>
              <a:rPr lang="en-US" sz="2400" dirty="0"/>
              <a:t> </a:t>
            </a:r>
            <a:r>
              <a:rPr lang="en-US" sz="2400" dirty="0" err="1"/>
              <a:t>gồm</a:t>
            </a:r>
            <a:r>
              <a:rPr lang="en-US" sz="2400" dirty="0"/>
              <a:t> (inclusion), </a:t>
            </a:r>
            <a:r>
              <a:rPr lang="en-US" sz="2400" dirty="0" err="1"/>
              <a:t>và</a:t>
            </a:r>
            <a:r>
              <a:rPr lang="en-US" sz="2400" dirty="0"/>
              <a:t> </a:t>
            </a:r>
            <a:r>
              <a:rPr lang="en-US" sz="2400" dirty="0" err="1"/>
              <a:t>mở</a:t>
            </a:r>
            <a:r>
              <a:rPr lang="en-US" sz="2400" dirty="0"/>
              <a:t> </a:t>
            </a:r>
            <a:r>
              <a:rPr lang="en-US" sz="2400" dirty="0" err="1"/>
              <a:t>rộng</a:t>
            </a:r>
            <a:r>
              <a:rPr lang="en-US" sz="2400" dirty="0"/>
              <a:t> (extension)</a:t>
            </a:r>
            <a:endParaRPr lang="vi-VN" sz="2400" dirty="0"/>
          </a:p>
        </p:txBody>
      </p:sp>
    </p:spTree>
    <p:extLst>
      <p:ext uri="{BB962C8B-B14F-4D97-AF65-F5344CB8AC3E}">
        <p14:creationId xmlns:p14="http://schemas.microsoft.com/office/powerpoint/2010/main" val="18021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5DAE-BD5C-4A55-8025-75D2C7C7A9FE}"/>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8C8E4A19-149C-474C-B372-724710A41EDB}"/>
              </a:ext>
            </a:extLst>
          </p:cNvPr>
          <p:cNvSpPr>
            <a:spLocks noGrp="1"/>
          </p:cNvSpPr>
          <p:nvPr>
            <p:ph type="body" idx="1"/>
          </p:nvPr>
        </p:nvSpPr>
        <p:spPr>
          <a:xfrm>
            <a:off x="290146" y="861646"/>
            <a:ext cx="4778243" cy="4189325"/>
          </a:xfrm>
        </p:spPr>
        <p:txBody>
          <a:bodyPr>
            <a:normAutofit/>
          </a:bodyPr>
          <a:lstStyle/>
          <a:p>
            <a:pPr>
              <a:buFont typeface="Wingdings" panose="05000000000000000000" pitchFamily="2" charset="2"/>
              <a:buChar char="q"/>
            </a:pPr>
            <a:r>
              <a:rPr lang="vi-VN" sz="2400" b="1" i="1" u="sng" dirty="0"/>
              <a:t>Boundary of system</a:t>
            </a:r>
            <a:endParaRPr lang="en-US" sz="2400" b="1" i="1" u="sng" dirty="0"/>
          </a:p>
          <a:p>
            <a:pPr>
              <a:buFontTx/>
              <a:buChar char="-"/>
            </a:pPr>
            <a:r>
              <a:rPr lang="en-US" sz="2400" dirty="0" err="1"/>
              <a:t>Thể</a:t>
            </a:r>
            <a:r>
              <a:rPr lang="en-US" sz="2400" dirty="0"/>
              <a:t> </a:t>
            </a:r>
            <a:r>
              <a:rPr lang="en-US" sz="2400" dirty="0" err="1"/>
              <a:t>hiện</a:t>
            </a:r>
            <a:r>
              <a:rPr lang="en-US" sz="2400" dirty="0"/>
              <a:t> </a:t>
            </a:r>
            <a:r>
              <a:rPr lang="en-US" sz="2400" dirty="0" err="1"/>
              <a:t>ranh</a:t>
            </a:r>
            <a:r>
              <a:rPr lang="en-US" sz="2400" dirty="0"/>
              <a:t> </a:t>
            </a:r>
            <a:r>
              <a:rPr lang="en-US" sz="2400" dirty="0" err="1"/>
              <a:t>giới</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r>
              <a:rPr lang="en-US" sz="2400" dirty="0"/>
              <a:t> </a:t>
            </a:r>
            <a:r>
              <a:rPr lang="en-US" sz="2400" dirty="0" err="1"/>
              <a:t>với</a:t>
            </a:r>
            <a:r>
              <a:rPr lang="en-US" sz="2400" dirty="0"/>
              <a:t> </a:t>
            </a:r>
            <a:r>
              <a:rPr lang="en-US" sz="2400" dirty="0" err="1"/>
              <a:t>các</a:t>
            </a:r>
            <a:r>
              <a:rPr lang="en-US" sz="2400" dirty="0"/>
              <a:t> actor.</a:t>
            </a:r>
          </a:p>
          <a:p>
            <a:pPr>
              <a:buFontTx/>
              <a:buChar char="-"/>
            </a:pPr>
            <a:r>
              <a:rPr lang="vi-VN" sz="2400" dirty="0"/>
              <a:t>Biên hệ thống có thể là toàn bộ hệ thống được định nghĩa trong tài liệu yêu cầu. Nếu hệ thống lớn thì các phân hệ là các biên hệ thống</a:t>
            </a:r>
            <a:endParaRPr lang="en-US" sz="2400" dirty="0"/>
          </a:p>
        </p:txBody>
      </p:sp>
      <p:pic>
        <p:nvPicPr>
          <p:cNvPr id="4" name="Picture 3"/>
          <p:cNvPicPr>
            <a:picLocks noChangeAspect="1"/>
          </p:cNvPicPr>
          <p:nvPr/>
        </p:nvPicPr>
        <p:blipFill>
          <a:blip r:embed="rId2"/>
          <a:stretch>
            <a:fillRect/>
          </a:stretch>
        </p:blipFill>
        <p:spPr>
          <a:xfrm>
            <a:off x="5514464" y="1549396"/>
            <a:ext cx="3005187" cy="3005187"/>
          </a:xfrm>
          <a:prstGeom prst="rect">
            <a:avLst/>
          </a:prstGeom>
        </p:spPr>
      </p:pic>
    </p:spTree>
    <p:extLst>
      <p:ext uri="{BB962C8B-B14F-4D97-AF65-F5344CB8AC3E}">
        <p14:creationId xmlns:p14="http://schemas.microsoft.com/office/powerpoint/2010/main" val="52557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43E4F237-9968-496E-9496-56500A3FC989}"/>
              </a:ext>
            </a:extLst>
          </p:cNvPr>
          <p:cNvSpPr>
            <a:spLocks noGrp="1"/>
          </p:cNvSpPr>
          <p:nvPr>
            <p:ph type="body" idx="1"/>
          </p:nvPr>
        </p:nvSpPr>
        <p:spPr/>
        <p:txBody>
          <a:bodyPr/>
          <a:lstStyle/>
          <a:p>
            <a:pPr>
              <a:buFont typeface="Wingdings" panose="05000000000000000000" pitchFamily="2" charset="2"/>
              <a:buChar char="q"/>
            </a:pPr>
            <a:r>
              <a:rPr lang="vi-VN" sz="2400" b="1" dirty="0"/>
              <a:t>Relationship</a:t>
            </a:r>
            <a:endParaRPr lang="en-US" sz="2400" b="1" dirty="0"/>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9098872"/>
              </p:ext>
            </p:extLst>
          </p:nvPr>
        </p:nvGraphicFramePr>
        <p:xfrm>
          <a:off x="290145" y="1396998"/>
          <a:ext cx="8572500" cy="4816484"/>
        </p:xfrm>
        <a:graphic>
          <a:graphicData uri="http://schemas.openxmlformats.org/drawingml/2006/table">
            <a:tbl>
              <a:tblPr firstRow="1" bandRow="1">
                <a:tableStyleId>{5940675A-B579-460E-94D1-54222C63F5DA}</a:tableStyleId>
              </a:tblPr>
              <a:tblGrid>
                <a:gridCol w="2453055">
                  <a:extLst>
                    <a:ext uri="{9D8B030D-6E8A-4147-A177-3AD203B41FA5}">
                      <a16:colId xmlns:a16="http://schemas.microsoft.com/office/drawing/2014/main" val="20000"/>
                    </a:ext>
                  </a:extLst>
                </a:gridCol>
                <a:gridCol w="2386149">
                  <a:extLst>
                    <a:ext uri="{9D8B030D-6E8A-4147-A177-3AD203B41FA5}">
                      <a16:colId xmlns:a16="http://schemas.microsoft.com/office/drawing/2014/main" val="20001"/>
                    </a:ext>
                  </a:extLst>
                </a:gridCol>
                <a:gridCol w="3733296">
                  <a:extLst>
                    <a:ext uri="{9D8B030D-6E8A-4147-A177-3AD203B41FA5}">
                      <a16:colId xmlns:a16="http://schemas.microsoft.com/office/drawing/2014/main" val="20002"/>
                    </a:ext>
                  </a:extLst>
                </a:gridCol>
              </a:tblGrid>
              <a:tr h="693059">
                <a:tc>
                  <a:txBody>
                    <a:bodyPr/>
                    <a:lstStyle/>
                    <a:p>
                      <a:pPr algn="ctr">
                        <a:lnSpc>
                          <a:spcPct val="200000"/>
                        </a:lnSpc>
                      </a:pPr>
                      <a:r>
                        <a:rPr lang="vi-VN" sz="1800" dirty="0"/>
                        <a:t>Quan hệ</a:t>
                      </a:r>
                      <a:endParaRPr lang="en-US" sz="1800" dirty="0"/>
                    </a:p>
                  </a:txBody>
                  <a:tcPr/>
                </a:tc>
                <a:tc>
                  <a:txBody>
                    <a:bodyPr/>
                    <a:lstStyle/>
                    <a:p>
                      <a:pPr algn="ctr">
                        <a:lnSpc>
                          <a:spcPct val="200000"/>
                        </a:lnSpc>
                      </a:pPr>
                      <a:r>
                        <a:rPr lang="vi-VN" sz="1800" dirty="0"/>
                        <a:t>Kí hiệu</a:t>
                      </a:r>
                      <a:endParaRPr lang="en-US" sz="1800" dirty="0"/>
                    </a:p>
                  </a:txBody>
                  <a:tcPr/>
                </a:tc>
                <a:tc>
                  <a:txBody>
                    <a:bodyPr/>
                    <a:lstStyle/>
                    <a:p>
                      <a:pPr algn="ctr">
                        <a:lnSpc>
                          <a:spcPct val="200000"/>
                        </a:lnSpc>
                      </a:pPr>
                      <a:r>
                        <a:rPr lang="vi-VN" sz="1800" dirty="0"/>
                        <a:t>Mô tả</a:t>
                      </a:r>
                      <a:endParaRPr lang="en-US" sz="1800" dirty="0"/>
                    </a:p>
                  </a:txBody>
                  <a:tcPr/>
                </a:tc>
                <a:extLst>
                  <a:ext uri="{0D108BD9-81ED-4DB2-BD59-A6C34878D82A}">
                    <a16:rowId xmlns:a16="http://schemas.microsoft.com/office/drawing/2014/main" val="10000"/>
                  </a:ext>
                </a:extLst>
              </a:tr>
              <a:tr h="809897">
                <a:tc>
                  <a:txBody>
                    <a:bodyPr/>
                    <a:lstStyle/>
                    <a:p>
                      <a:pPr algn="ctr">
                        <a:lnSpc>
                          <a:spcPct val="250000"/>
                        </a:lnSpc>
                      </a:pPr>
                      <a:r>
                        <a:rPr lang="vi-VN" sz="1800" dirty="0"/>
                        <a:t>Liên kết (Association)</a:t>
                      </a:r>
                      <a:endParaRPr lang="en-US" sz="1800" dirty="0"/>
                    </a:p>
                  </a:txBody>
                  <a:tcPr/>
                </a:tc>
                <a:tc>
                  <a:txBody>
                    <a:bodyPr/>
                    <a:lstStyle/>
                    <a:p>
                      <a:endParaRPr lang="en-US" dirty="0"/>
                    </a:p>
                  </a:txBody>
                  <a:tcPr/>
                </a:tc>
                <a:tc>
                  <a:txBody>
                    <a:bodyPr/>
                    <a:lstStyle/>
                    <a:p>
                      <a:pPr algn="just"/>
                      <a:r>
                        <a:rPr lang="vi-VN" dirty="0"/>
                        <a:t>Giữa actor với usecase. Thể hiện sự tương tác và giao tiếp. Nếu tương tác và giao tiếp là một chiều thì là liên kết có hướng.</a:t>
                      </a:r>
                      <a:endParaRPr lang="en-US" dirty="0"/>
                    </a:p>
                  </a:txBody>
                  <a:tcPr/>
                </a:tc>
                <a:extLst>
                  <a:ext uri="{0D108BD9-81ED-4DB2-BD59-A6C34878D82A}">
                    <a16:rowId xmlns:a16="http://schemas.microsoft.com/office/drawing/2014/main" val="10001"/>
                  </a:ext>
                </a:extLst>
              </a:tr>
              <a:tr h="1262743">
                <a:tc>
                  <a:txBody>
                    <a:bodyPr/>
                    <a:lstStyle/>
                    <a:p>
                      <a:pPr algn="ctr">
                        <a:lnSpc>
                          <a:spcPct val="250000"/>
                        </a:lnSpc>
                      </a:pPr>
                      <a:r>
                        <a:rPr lang="vi-VN" sz="1800" dirty="0"/>
                        <a:t>Kế thừa (Generalization)</a:t>
                      </a:r>
                      <a:endParaRPr lang="en-US" sz="1800" dirty="0"/>
                    </a:p>
                  </a:txBody>
                  <a:tcPr/>
                </a:tc>
                <a:tc>
                  <a:txBody>
                    <a:bodyPr/>
                    <a:lstStyle/>
                    <a:p>
                      <a:endParaRPr lang="en-US" dirty="0"/>
                    </a:p>
                  </a:txBody>
                  <a:tcPr/>
                </a:tc>
                <a:tc>
                  <a:txBody>
                    <a:bodyPr/>
                    <a:lstStyle/>
                    <a:p>
                      <a:pPr algn="just"/>
                      <a:r>
                        <a:rPr lang="vi-VN" dirty="0"/>
                        <a:t>Giữa actor với actor, usecase với usecase. Tác nhân được kế thừa có thể có tất cả các chức năng</a:t>
                      </a:r>
                      <a:r>
                        <a:rPr lang="vi-VN" baseline="0" dirty="0"/>
                        <a:t> được thừa kế từ tác nhân trước. Với usecase được kế thừa có tất cả các hành vi, tính chất và có thể ghi đè, thêm.</a:t>
                      </a:r>
                      <a:endParaRPr lang="en-US" dirty="0"/>
                    </a:p>
                  </a:txBody>
                  <a:tcPr/>
                </a:tc>
                <a:extLst>
                  <a:ext uri="{0D108BD9-81ED-4DB2-BD59-A6C34878D82A}">
                    <a16:rowId xmlns:a16="http://schemas.microsoft.com/office/drawing/2014/main" val="10002"/>
                  </a:ext>
                </a:extLst>
              </a:tr>
              <a:tr h="984934">
                <a:tc>
                  <a:txBody>
                    <a:bodyPr/>
                    <a:lstStyle/>
                    <a:p>
                      <a:pPr algn="ctr">
                        <a:lnSpc>
                          <a:spcPct val="250000"/>
                        </a:lnSpc>
                      </a:pPr>
                      <a:r>
                        <a:rPr lang="vi-VN" sz="1800" dirty="0"/>
                        <a:t>Bao gồm (Include)</a:t>
                      </a:r>
                      <a:endParaRPr lang="en-US" sz="1800" dirty="0"/>
                    </a:p>
                  </a:txBody>
                  <a:tcPr/>
                </a:tc>
                <a:tc>
                  <a:txBody>
                    <a:bodyPr/>
                    <a:lstStyle/>
                    <a:p>
                      <a:endParaRPr lang="en-US" dirty="0"/>
                    </a:p>
                  </a:txBody>
                  <a:tcPr/>
                </a:tc>
                <a:tc>
                  <a:txBody>
                    <a:bodyPr/>
                    <a:lstStyle/>
                    <a:p>
                      <a:pPr algn="just"/>
                      <a:r>
                        <a:rPr lang="vi-VN" dirty="0"/>
                        <a:t>Giữa usecase với usecase. Usecase này chứa hành vi được định nghĩa trong ca sử dụng khác. Có thể chia nhỏ hay tổ chức lại usecase.</a:t>
                      </a:r>
                      <a:endParaRPr lang="en-US" dirty="0"/>
                    </a:p>
                  </a:txBody>
                  <a:tcPr/>
                </a:tc>
                <a:extLst>
                  <a:ext uri="{0D108BD9-81ED-4DB2-BD59-A6C34878D82A}">
                    <a16:rowId xmlns:a16="http://schemas.microsoft.com/office/drawing/2014/main" val="10003"/>
                  </a:ext>
                </a:extLst>
              </a:tr>
              <a:tr h="984934">
                <a:tc>
                  <a:txBody>
                    <a:bodyPr/>
                    <a:lstStyle/>
                    <a:p>
                      <a:pPr algn="ctr">
                        <a:lnSpc>
                          <a:spcPct val="250000"/>
                        </a:lnSpc>
                      </a:pPr>
                      <a:r>
                        <a:rPr lang="vi-VN" sz="1800" dirty="0"/>
                        <a:t>Mở rộng (Extend)</a:t>
                      </a:r>
                      <a:endParaRPr lang="en-US" sz="1800" dirty="0"/>
                    </a:p>
                  </a:txBody>
                  <a:tcPr/>
                </a:tc>
                <a:tc>
                  <a:txBody>
                    <a:bodyPr/>
                    <a:lstStyle/>
                    <a:p>
                      <a:endParaRPr lang="en-US" dirty="0"/>
                    </a:p>
                  </a:txBody>
                  <a:tcPr/>
                </a:tc>
                <a:tc>
                  <a:txBody>
                    <a:bodyPr/>
                    <a:lstStyle/>
                    <a:p>
                      <a:pPr algn="just"/>
                      <a:r>
                        <a:rPr lang="vi-VN" dirty="0"/>
                        <a:t>Giữa usecase với usecase. Mở rộng hành vi của usecase trên</a:t>
                      </a:r>
                      <a:r>
                        <a:rPr lang="vi-VN" baseline="0" dirty="0"/>
                        <a:t> usecase khác. Usecase được mở rộng phải độc lập và không dựa vào hành vi của ca sử dụng mở rộng.</a:t>
                      </a:r>
                      <a:endParaRPr lang="en-US" dirty="0"/>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stretch>
            <a:fillRect/>
          </a:stretch>
        </p:blipFill>
        <p:spPr>
          <a:xfrm>
            <a:off x="2841422" y="2402351"/>
            <a:ext cx="2089360" cy="253521"/>
          </a:xfrm>
          <a:prstGeom prst="rect">
            <a:avLst/>
          </a:prstGeom>
        </p:spPr>
      </p:pic>
      <p:pic>
        <p:nvPicPr>
          <p:cNvPr id="6" name="Picture 5"/>
          <p:cNvPicPr>
            <a:picLocks noChangeAspect="1"/>
          </p:cNvPicPr>
          <p:nvPr/>
        </p:nvPicPr>
        <p:blipFill>
          <a:blip r:embed="rId3"/>
          <a:stretch>
            <a:fillRect/>
          </a:stretch>
        </p:blipFill>
        <p:spPr>
          <a:xfrm>
            <a:off x="2809627" y="3527297"/>
            <a:ext cx="2152950" cy="457264"/>
          </a:xfrm>
          <a:prstGeom prst="rect">
            <a:avLst/>
          </a:prstGeom>
        </p:spPr>
      </p:pic>
      <p:pic>
        <p:nvPicPr>
          <p:cNvPr id="7" name="Picture 6"/>
          <p:cNvPicPr>
            <a:picLocks noChangeAspect="1"/>
          </p:cNvPicPr>
          <p:nvPr/>
        </p:nvPicPr>
        <p:blipFill rotWithShape="1">
          <a:blip r:embed="rId4"/>
          <a:srcRect r="10038"/>
          <a:stretch/>
        </p:blipFill>
        <p:spPr>
          <a:xfrm>
            <a:off x="2766847" y="4528089"/>
            <a:ext cx="2107146" cy="428685"/>
          </a:xfrm>
          <a:prstGeom prst="rect">
            <a:avLst/>
          </a:prstGeom>
        </p:spPr>
      </p:pic>
      <p:pic>
        <p:nvPicPr>
          <p:cNvPr id="9" name="Picture 8"/>
          <p:cNvPicPr>
            <a:picLocks noChangeAspect="1"/>
          </p:cNvPicPr>
          <p:nvPr/>
        </p:nvPicPr>
        <p:blipFill>
          <a:blip r:embed="rId5"/>
          <a:stretch>
            <a:fillRect/>
          </a:stretch>
        </p:blipFill>
        <p:spPr>
          <a:xfrm>
            <a:off x="2826854" y="5610726"/>
            <a:ext cx="2032571" cy="352474"/>
          </a:xfrm>
          <a:prstGeom prst="rect">
            <a:avLst/>
          </a:prstGeom>
        </p:spPr>
      </p:pic>
    </p:spTree>
    <p:extLst>
      <p:ext uri="{BB962C8B-B14F-4D97-AF65-F5344CB8AC3E}">
        <p14:creationId xmlns:p14="http://schemas.microsoft.com/office/powerpoint/2010/main" val="46167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EACF-5B41-4EAC-B109-4A0E229C72B9}"/>
              </a:ext>
            </a:extLst>
          </p:cNvPr>
          <p:cNvSpPr>
            <a:spLocks noGrp="1"/>
          </p:cNvSpPr>
          <p:nvPr>
            <p:ph type="title"/>
          </p:nvPr>
        </p:nvSpPr>
        <p:spPr/>
        <p:txBody>
          <a:bodyPr/>
          <a:lstStyle/>
          <a:p>
            <a:r>
              <a:rPr lang="en-US" dirty="0" err="1"/>
              <a:t>Nội</a:t>
            </a:r>
            <a:r>
              <a:rPr lang="en-US" dirty="0"/>
              <a:t> dung</a:t>
            </a:r>
          </a:p>
        </p:txBody>
      </p:sp>
      <p:sp>
        <p:nvSpPr>
          <p:cNvPr id="5" name="Google Shape;160;p3">
            <a:extLst>
              <a:ext uri="{FF2B5EF4-FFF2-40B4-BE49-F238E27FC236}">
                <a16:creationId xmlns:a16="http://schemas.microsoft.com/office/drawing/2014/main" id="{8A27A72E-21CB-41E5-9508-4ED75CFB27B1}"/>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b</a:t>
            </a:r>
            <a:r>
              <a:rPr lang="vi-VN" sz="1800" b="1" dirty="0">
                <a:solidFill>
                  <a:schemeClr val="tx1"/>
                </a:solidFill>
              </a:rPr>
              <a:t>ư</a:t>
            </a:r>
            <a:r>
              <a:rPr lang="en-US" sz="1800" b="1" dirty="0" err="1">
                <a:solidFill>
                  <a:schemeClr val="tx1"/>
                </a:solidFill>
              </a:rPr>
              <a:t>ớc</a:t>
            </a:r>
            <a:r>
              <a:rPr lang="en-US" sz="1800" b="1" dirty="0">
                <a:solidFill>
                  <a:schemeClr val="tx1"/>
                </a:solidFill>
              </a:rPr>
              <a:t> </a:t>
            </a:r>
            <a:r>
              <a:rPr lang="en-US" sz="1800" b="1" dirty="0" err="1">
                <a:solidFill>
                  <a:schemeClr val="tx1"/>
                </a:solidFill>
              </a:rPr>
              <a:t>xây</a:t>
            </a:r>
            <a:r>
              <a:rPr lang="en-US" sz="1800" b="1" dirty="0">
                <a:solidFill>
                  <a:schemeClr val="tx1"/>
                </a:solidFill>
              </a:rPr>
              <a:t> </a:t>
            </a:r>
            <a:r>
              <a:rPr lang="en-US" sz="1800" b="1" dirty="0" err="1">
                <a:solidFill>
                  <a:schemeClr val="tx1"/>
                </a:solidFill>
              </a:rPr>
              <a:t>dựng</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6" name="Google Shape;161;p3">
            <a:extLst>
              <a:ext uri="{FF2B5EF4-FFF2-40B4-BE49-F238E27FC236}">
                <a16:creationId xmlns:a16="http://schemas.microsoft.com/office/drawing/2014/main" id="{6A442AFE-A857-4B15-AD91-CE89C9E14C0F}"/>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7" name="Google Shape;162;p3">
            <a:extLst>
              <a:ext uri="{FF2B5EF4-FFF2-40B4-BE49-F238E27FC236}">
                <a16:creationId xmlns:a16="http://schemas.microsoft.com/office/drawing/2014/main" id="{D08B6B76-09DF-417A-A11D-3AF5C0058E1E}"/>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8" name="Google Shape;163;p3">
            <a:extLst>
              <a:ext uri="{FF2B5EF4-FFF2-40B4-BE49-F238E27FC236}">
                <a16:creationId xmlns:a16="http://schemas.microsoft.com/office/drawing/2014/main" id="{3AF95ED6-E057-494C-BAF9-BA4A987EA999}"/>
              </a:ext>
            </a:extLst>
          </p:cNvPr>
          <p:cNvGrpSpPr/>
          <p:nvPr/>
        </p:nvGrpSpPr>
        <p:grpSpPr>
          <a:xfrm>
            <a:off x="1472079" y="1154995"/>
            <a:ext cx="381000" cy="381000"/>
            <a:chOff x="2078" y="1680"/>
            <a:chExt cx="1615" cy="1615"/>
          </a:xfrm>
        </p:grpSpPr>
        <p:sp>
          <p:nvSpPr>
            <p:cNvPr id="9" name="Google Shape;164;p3">
              <a:extLst>
                <a:ext uri="{FF2B5EF4-FFF2-40B4-BE49-F238E27FC236}">
                  <a16:creationId xmlns:a16="http://schemas.microsoft.com/office/drawing/2014/main" id="{DB95E9E9-E075-400D-ADD9-9E13FF17874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5;p3">
              <a:extLst>
                <a:ext uri="{FF2B5EF4-FFF2-40B4-BE49-F238E27FC236}">
                  <a16:creationId xmlns:a16="http://schemas.microsoft.com/office/drawing/2014/main" id="{49F78CF2-B0AA-43A1-8CA0-A014D7E014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6;p3">
              <a:extLst>
                <a:ext uri="{FF2B5EF4-FFF2-40B4-BE49-F238E27FC236}">
                  <a16:creationId xmlns:a16="http://schemas.microsoft.com/office/drawing/2014/main" id="{869802C9-C440-4D81-8DCF-E05E2A05B1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7;p3">
              <a:extLst>
                <a:ext uri="{FF2B5EF4-FFF2-40B4-BE49-F238E27FC236}">
                  <a16:creationId xmlns:a16="http://schemas.microsoft.com/office/drawing/2014/main" id="{AE283430-AED0-41CD-8530-A35C59B958F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8;p3">
              <a:extLst>
                <a:ext uri="{FF2B5EF4-FFF2-40B4-BE49-F238E27FC236}">
                  <a16:creationId xmlns:a16="http://schemas.microsoft.com/office/drawing/2014/main" id="{73218BA6-1E20-4737-A20E-14D1A03BE45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69;p3">
              <a:extLst>
                <a:ext uri="{FF2B5EF4-FFF2-40B4-BE49-F238E27FC236}">
                  <a16:creationId xmlns:a16="http://schemas.microsoft.com/office/drawing/2014/main" id="{8FB95EB2-9389-439C-B647-D222D273FE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 name="Google Shape;170;p3">
            <a:extLst>
              <a:ext uri="{FF2B5EF4-FFF2-40B4-BE49-F238E27FC236}">
                <a16:creationId xmlns:a16="http://schemas.microsoft.com/office/drawing/2014/main" id="{026C221F-8E70-4C6D-931E-50EB29F5CAE3}"/>
              </a:ext>
            </a:extLst>
          </p:cNvPr>
          <p:cNvGrpSpPr/>
          <p:nvPr/>
        </p:nvGrpSpPr>
        <p:grpSpPr>
          <a:xfrm>
            <a:off x="2344698" y="2467986"/>
            <a:ext cx="381000" cy="381000"/>
            <a:chOff x="2078" y="1680"/>
            <a:chExt cx="1615" cy="1615"/>
          </a:xfrm>
        </p:grpSpPr>
        <p:sp>
          <p:nvSpPr>
            <p:cNvPr id="16" name="Google Shape;171;p3">
              <a:extLst>
                <a:ext uri="{FF2B5EF4-FFF2-40B4-BE49-F238E27FC236}">
                  <a16:creationId xmlns:a16="http://schemas.microsoft.com/office/drawing/2014/main" id="{EA12685C-0535-4C21-9B77-13487D252F8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2;p3">
              <a:extLst>
                <a:ext uri="{FF2B5EF4-FFF2-40B4-BE49-F238E27FC236}">
                  <a16:creationId xmlns:a16="http://schemas.microsoft.com/office/drawing/2014/main" id="{D0528977-706F-477D-B1A7-4D73D35C6EF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3;p3">
              <a:extLst>
                <a:ext uri="{FF2B5EF4-FFF2-40B4-BE49-F238E27FC236}">
                  <a16:creationId xmlns:a16="http://schemas.microsoft.com/office/drawing/2014/main" id="{46C2E202-AC04-4CB0-AB26-B9EC976F2C8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4;p3">
              <a:extLst>
                <a:ext uri="{FF2B5EF4-FFF2-40B4-BE49-F238E27FC236}">
                  <a16:creationId xmlns:a16="http://schemas.microsoft.com/office/drawing/2014/main" id="{C5B7D7A3-5BC2-46CC-ADC5-50B2B858EB85}"/>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5;p3">
              <a:extLst>
                <a:ext uri="{FF2B5EF4-FFF2-40B4-BE49-F238E27FC236}">
                  <a16:creationId xmlns:a16="http://schemas.microsoft.com/office/drawing/2014/main" id="{B5F75C77-FD66-40CD-9962-9671674FFAC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176;p3">
              <a:extLst>
                <a:ext uri="{FF2B5EF4-FFF2-40B4-BE49-F238E27FC236}">
                  <a16:creationId xmlns:a16="http://schemas.microsoft.com/office/drawing/2014/main" id="{1FF3FAE7-EE1D-43A2-9D53-031478C9C0E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 name="Google Shape;177;p3">
            <a:extLst>
              <a:ext uri="{FF2B5EF4-FFF2-40B4-BE49-F238E27FC236}">
                <a16:creationId xmlns:a16="http://schemas.microsoft.com/office/drawing/2014/main" id="{84AC31BD-94DA-4135-8997-406B1A8768EB}"/>
              </a:ext>
            </a:extLst>
          </p:cNvPr>
          <p:cNvGrpSpPr/>
          <p:nvPr/>
        </p:nvGrpSpPr>
        <p:grpSpPr>
          <a:xfrm>
            <a:off x="2448345" y="4018486"/>
            <a:ext cx="381000" cy="381000"/>
            <a:chOff x="2078" y="1680"/>
            <a:chExt cx="1615" cy="1615"/>
          </a:xfrm>
        </p:grpSpPr>
        <p:sp>
          <p:nvSpPr>
            <p:cNvPr id="23" name="Google Shape;178;p3">
              <a:extLst>
                <a:ext uri="{FF2B5EF4-FFF2-40B4-BE49-F238E27FC236}">
                  <a16:creationId xmlns:a16="http://schemas.microsoft.com/office/drawing/2014/main" id="{254A14FF-43D7-422E-A352-C65E7FB17B5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79;p3">
              <a:extLst>
                <a:ext uri="{FF2B5EF4-FFF2-40B4-BE49-F238E27FC236}">
                  <a16:creationId xmlns:a16="http://schemas.microsoft.com/office/drawing/2014/main" id="{6D5215C4-D188-46DB-A524-2BBEB1E74D6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0;p3">
              <a:extLst>
                <a:ext uri="{FF2B5EF4-FFF2-40B4-BE49-F238E27FC236}">
                  <a16:creationId xmlns:a16="http://schemas.microsoft.com/office/drawing/2014/main" id="{66E66CBF-C36E-4559-B774-38FFFC0B750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1;p3">
              <a:extLst>
                <a:ext uri="{FF2B5EF4-FFF2-40B4-BE49-F238E27FC236}">
                  <a16:creationId xmlns:a16="http://schemas.microsoft.com/office/drawing/2014/main" id="{88A5F05E-B239-49BA-A4F3-1136CDA69D4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2;p3">
              <a:extLst>
                <a:ext uri="{FF2B5EF4-FFF2-40B4-BE49-F238E27FC236}">
                  <a16:creationId xmlns:a16="http://schemas.microsoft.com/office/drawing/2014/main" id="{69406EFD-AED6-4778-B91E-A9E7D844DDF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183;p3">
              <a:extLst>
                <a:ext uri="{FF2B5EF4-FFF2-40B4-BE49-F238E27FC236}">
                  <a16:creationId xmlns:a16="http://schemas.microsoft.com/office/drawing/2014/main" id="{9BBDC2A1-EF58-4B00-80AF-689CB635CCB1}"/>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 name="Google Shape;199;p3">
            <a:extLst>
              <a:ext uri="{FF2B5EF4-FFF2-40B4-BE49-F238E27FC236}">
                <a16:creationId xmlns:a16="http://schemas.microsoft.com/office/drawing/2014/main" id="{FC3D87FF-5281-4ECD-BE9E-3D87E89DC77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0;p3">
            <a:extLst>
              <a:ext uri="{FF2B5EF4-FFF2-40B4-BE49-F238E27FC236}">
                <a16:creationId xmlns:a16="http://schemas.microsoft.com/office/drawing/2014/main" id="{F4063545-6FCD-4437-BD07-C85F54566E52}"/>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202;p3">
            <a:extLst>
              <a:ext uri="{FF2B5EF4-FFF2-40B4-BE49-F238E27FC236}">
                <a16:creationId xmlns:a16="http://schemas.microsoft.com/office/drawing/2014/main" id="{4CE7BF19-21C2-4342-AB4F-244641422EA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32" name="Google Shape;203;p3">
            <a:extLst>
              <a:ext uri="{FF2B5EF4-FFF2-40B4-BE49-F238E27FC236}">
                <a16:creationId xmlns:a16="http://schemas.microsoft.com/office/drawing/2014/main" id="{D0CFE224-CABA-49AD-BB4F-B6A4F4347AE8}"/>
              </a:ext>
            </a:extLst>
          </p:cNvPr>
          <p:cNvGrpSpPr/>
          <p:nvPr/>
        </p:nvGrpSpPr>
        <p:grpSpPr>
          <a:xfrm>
            <a:off x="1740657" y="5456586"/>
            <a:ext cx="381000" cy="381000"/>
            <a:chOff x="2078" y="1680"/>
            <a:chExt cx="1615" cy="1615"/>
          </a:xfrm>
        </p:grpSpPr>
        <p:sp>
          <p:nvSpPr>
            <p:cNvPr id="33" name="Google Shape;204;p3">
              <a:extLst>
                <a:ext uri="{FF2B5EF4-FFF2-40B4-BE49-F238E27FC236}">
                  <a16:creationId xmlns:a16="http://schemas.microsoft.com/office/drawing/2014/main" id="{ADA77C57-B344-43CC-9E82-257EA570719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5;p3">
              <a:extLst>
                <a:ext uri="{FF2B5EF4-FFF2-40B4-BE49-F238E27FC236}">
                  <a16:creationId xmlns:a16="http://schemas.microsoft.com/office/drawing/2014/main" id="{FD4FC7CC-69D9-4410-B9C4-AB4335D04A6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6;p3">
              <a:extLst>
                <a:ext uri="{FF2B5EF4-FFF2-40B4-BE49-F238E27FC236}">
                  <a16:creationId xmlns:a16="http://schemas.microsoft.com/office/drawing/2014/main" id="{9AEA99E7-8B39-4104-B7C3-5CCC6B5F9E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7;p3">
              <a:extLst>
                <a:ext uri="{FF2B5EF4-FFF2-40B4-BE49-F238E27FC236}">
                  <a16:creationId xmlns:a16="http://schemas.microsoft.com/office/drawing/2014/main" id="{7414FFEC-C057-4B16-966C-A05FF1F93B7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8;p3">
              <a:extLst>
                <a:ext uri="{FF2B5EF4-FFF2-40B4-BE49-F238E27FC236}">
                  <a16:creationId xmlns:a16="http://schemas.microsoft.com/office/drawing/2014/main" id="{DC2A015A-C3CD-4B80-81E4-232189F525A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209;p3">
              <a:extLst>
                <a:ext uri="{FF2B5EF4-FFF2-40B4-BE49-F238E27FC236}">
                  <a16:creationId xmlns:a16="http://schemas.microsoft.com/office/drawing/2014/main" id="{36F55875-6EDF-41F7-8F76-01E3A9490B3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1745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04E19840-75A0-4F77-8941-BED6C7332C8E}"/>
              </a:ext>
            </a:extLst>
          </p:cNvPr>
          <p:cNvSpPr>
            <a:spLocks noGrp="1"/>
          </p:cNvSpPr>
          <p:nvPr>
            <p:ph type="body" idx="1"/>
          </p:nvPr>
        </p:nvSpPr>
        <p:spPr/>
        <p:txBody>
          <a:bodyPr>
            <a:normAutofit lnSpcReduction="10000"/>
          </a:bodyPr>
          <a:lstStyle/>
          <a:p>
            <a:pPr marL="114300" indent="0">
              <a:buNone/>
            </a:pPr>
            <a:r>
              <a:rPr lang="en-US" b="1" dirty="0"/>
              <a:t>B</a:t>
            </a:r>
            <a:r>
              <a:rPr lang="vi-VN" b="1" dirty="0"/>
              <a:t>ư</a:t>
            </a:r>
            <a:r>
              <a:rPr lang="en-US" b="1" dirty="0" err="1"/>
              <a:t>ớc</a:t>
            </a:r>
            <a:r>
              <a:rPr lang="en-US" b="1" dirty="0"/>
              <a:t> 1: </a:t>
            </a:r>
            <a:r>
              <a:rPr lang="en-US" b="1" dirty="0" err="1"/>
              <a:t>Tìm</a:t>
            </a:r>
            <a:r>
              <a:rPr lang="en-US" b="1" dirty="0"/>
              <a:t> </a:t>
            </a:r>
            <a:r>
              <a:rPr lang="en-US" b="1" dirty="0" err="1"/>
              <a:t>tác</a:t>
            </a:r>
            <a:r>
              <a:rPr lang="en-US" b="1" dirty="0"/>
              <a:t> </a:t>
            </a:r>
            <a:r>
              <a:rPr lang="en-US" b="1" dirty="0" err="1"/>
              <a:t>nhân</a:t>
            </a:r>
            <a:r>
              <a:rPr lang="en-US" b="1" dirty="0"/>
              <a:t>:</a:t>
            </a:r>
            <a:endParaRPr lang="en-US" dirty="0"/>
          </a:p>
          <a:p>
            <a:pPr>
              <a:buFont typeface="Arial" panose="020B0604020202020204" pitchFamily="34" charset="0"/>
              <a:buChar char="•"/>
            </a:pPr>
            <a:r>
              <a:rPr lang="en-US" dirty="0"/>
              <a:t>Ai </a:t>
            </a:r>
            <a:r>
              <a:rPr lang="en-US" dirty="0" err="1"/>
              <a:t>sẽ</a:t>
            </a:r>
            <a:r>
              <a:rPr lang="en-US" dirty="0"/>
              <a:t> </a:t>
            </a:r>
            <a:r>
              <a:rPr lang="en-US" dirty="0" err="1"/>
              <a:t>cung</a:t>
            </a:r>
            <a:r>
              <a:rPr lang="en-US" dirty="0"/>
              <a:t> </a:t>
            </a:r>
            <a:r>
              <a:rPr lang="en-US" dirty="0" err="1"/>
              <a:t>cấp</a:t>
            </a:r>
            <a:r>
              <a:rPr lang="en-US" dirty="0"/>
              <a:t>, </a:t>
            </a:r>
            <a:r>
              <a:rPr lang="en-US" dirty="0" err="1"/>
              <a:t>sử</a:t>
            </a:r>
            <a:r>
              <a:rPr lang="en-US" dirty="0"/>
              <a:t> </a:t>
            </a:r>
            <a:r>
              <a:rPr lang="en-US" dirty="0" err="1"/>
              <a:t>dụng</a:t>
            </a:r>
            <a:r>
              <a:rPr lang="en-US" dirty="0"/>
              <a:t>, </a:t>
            </a:r>
            <a:r>
              <a:rPr lang="en-US" dirty="0" err="1"/>
              <a:t>hoặc</a:t>
            </a:r>
            <a:r>
              <a:rPr lang="en-US" dirty="0"/>
              <a:t> </a:t>
            </a:r>
            <a:r>
              <a:rPr lang="en-US" dirty="0" err="1"/>
              <a:t>loại</a:t>
            </a:r>
            <a:r>
              <a:rPr lang="en-US" dirty="0"/>
              <a:t> </a:t>
            </a:r>
            <a:r>
              <a:rPr lang="en-US" dirty="0" err="1"/>
              <a:t>bỏ</a:t>
            </a:r>
            <a:r>
              <a:rPr lang="en-US" dirty="0"/>
              <a:t> </a:t>
            </a:r>
            <a:r>
              <a:rPr lang="en-US" dirty="0" err="1"/>
              <a:t>thông</a:t>
            </a:r>
            <a:r>
              <a:rPr lang="en-US" dirty="0"/>
              <a:t> tin </a:t>
            </a:r>
            <a:r>
              <a:rPr lang="en-US" dirty="0" err="1"/>
              <a:t>trong</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en-US" dirty="0"/>
              <a:t>Ai </a:t>
            </a:r>
            <a:r>
              <a:rPr lang="en-US" dirty="0" err="1"/>
              <a:t>sẽ</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này</a:t>
            </a:r>
            <a:r>
              <a:rPr lang="en-US" dirty="0"/>
              <a:t> </a:t>
            </a:r>
            <a:r>
              <a:rPr lang="en-US" dirty="0" err="1"/>
              <a:t>của</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en-US" dirty="0"/>
              <a:t>Ai </a:t>
            </a:r>
            <a:r>
              <a:rPr lang="en-US" dirty="0" err="1"/>
              <a:t>quan</a:t>
            </a:r>
            <a:r>
              <a:rPr lang="en-US" dirty="0"/>
              <a:t> </a:t>
            </a:r>
            <a:r>
              <a:rPr lang="en-US" dirty="0" err="1"/>
              <a:t>tâm</a:t>
            </a:r>
            <a:r>
              <a:rPr lang="en-US" dirty="0"/>
              <a:t> </a:t>
            </a:r>
            <a:r>
              <a:rPr lang="en-US" dirty="0" err="1"/>
              <a:t>đến</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vi-VN" dirty="0"/>
              <a:t>Hệ thống được sử dụng ở đâu trong tổ chức?</a:t>
            </a:r>
            <a:endParaRPr lang="en-US" dirty="0"/>
          </a:p>
          <a:p>
            <a:pPr>
              <a:buFont typeface="Arial" panose="020B0604020202020204" pitchFamily="34" charset="0"/>
              <a:buChar char="•"/>
            </a:pPr>
            <a:r>
              <a:rPr lang="vi-VN" dirty="0"/>
              <a:t>Ai là người bảo trì, quản trị</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en-US" dirty="0" err="1"/>
              <a:t>Xác</a:t>
            </a:r>
            <a:r>
              <a:rPr lang="en-US" dirty="0"/>
              <a:t> </a:t>
            </a:r>
            <a:r>
              <a:rPr lang="en-US" dirty="0" err="1"/>
              <a:t>định</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r>
              <a:rPr lang="en-US" dirty="0"/>
              <a:t> </a:t>
            </a:r>
            <a:r>
              <a:rPr lang="en-US" dirty="0" err="1"/>
              <a:t>cần</a:t>
            </a:r>
            <a:r>
              <a:rPr lang="en-US" dirty="0"/>
              <a:t> t</a:t>
            </a:r>
            <a:r>
              <a:rPr lang="vi-VN" dirty="0"/>
              <a:t>ư</a:t>
            </a:r>
            <a:r>
              <a:rPr lang="en-US" dirty="0" err="1"/>
              <a:t>ơng</a:t>
            </a:r>
            <a:r>
              <a:rPr lang="en-US" dirty="0"/>
              <a:t> </a:t>
            </a:r>
            <a:r>
              <a:rPr lang="en-US" dirty="0" err="1"/>
              <a:t>tác</a:t>
            </a:r>
            <a:r>
              <a:rPr lang="en-US" dirty="0"/>
              <a:t> </a:t>
            </a:r>
            <a:r>
              <a:rPr lang="en-US" dirty="0" err="1"/>
              <a:t>và</a:t>
            </a:r>
            <a:r>
              <a:rPr lang="en-US" dirty="0"/>
              <a:t> </a:t>
            </a:r>
            <a:r>
              <a:rPr lang="en-US" dirty="0" err="1"/>
              <a:t>biên</a:t>
            </a:r>
            <a:r>
              <a:rPr lang="en-US" dirty="0"/>
              <a:t> </a:t>
            </a:r>
            <a:r>
              <a:rPr lang="en-US" dirty="0" err="1"/>
              <a:t>giới</a:t>
            </a:r>
            <a:r>
              <a:rPr lang="en-US" dirty="0"/>
              <a:t> </a:t>
            </a:r>
            <a:r>
              <a:rPr lang="en-US" dirty="0" err="1"/>
              <a:t>giữa</a:t>
            </a:r>
            <a:r>
              <a:rPr lang="en-US" dirty="0"/>
              <a:t> </a:t>
            </a:r>
            <a:r>
              <a:rPr lang="en-US" dirty="0" err="1"/>
              <a:t>hệ</a:t>
            </a:r>
            <a:r>
              <a:rPr lang="en-US" dirty="0"/>
              <a:t> </a:t>
            </a:r>
            <a:r>
              <a:rPr lang="en-US" dirty="0" err="1"/>
              <a:t>thống</a:t>
            </a:r>
            <a:r>
              <a:rPr lang="en-US" dirty="0"/>
              <a:t> </a:t>
            </a:r>
            <a:r>
              <a:rPr lang="en-US" dirty="0" err="1"/>
              <a:t>mới</a:t>
            </a:r>
            <a:r>
              <a:rPr lang="en-US" dirty="0"/>
              <a:t> </a:t>
            </a:r>
            <a:r>
              <a:rPr lang="en-US" dirty="0" err="1"/>
              <a:t>và</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hiện</a:t>
            </a:r>
            <a:r>
              <a:rPr lang="en-US" dirty="0"/>
              <a:t> </a:t>
            </a:r>
            <a:r>
              <a:rPr lang="en-US" dirty="0" err="1"/>
              <a:t>có</a:t>
            </a:r>
            <a:r>
              <a:rPr lang="en-US" dirty="0"/>
              <a: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48130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3AF1-872C-4FE2-BFBC-D179DBCF5E04}"/>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9F4FA44-59D8-4B22-BEDB-9734E824297D}"/>
              </a:ext>
            </a:extLst>
          </p:cNvPr>
          <p:cNvSpPr>
            <a:spLocks noGrp="1"/>
          </p:cNvSpPr>
          <p:nvPr>
            <p:ph type="body" idx="1"/>
          </p:nvPr>
        </p:nvSpPr>
        <p:spPr/>
        <p:txBody>
          <a:bodyPr/>
          <a:lstStyle/>
          <a:p>
            <a:pPr marL="114300" indent="0">
              <a:buNone/>
            </a:pPr>
            <a:r>
              <a:rPr lang="vi-VN" b="1" dirty="0"/>
              <a:t>Bước 2: Tìm ca sử dụng</a:t>
            </a:r>
          </a:p>
          <a:p>
            <a:r>
              <a:rPr lang="en-US" dirty="0"/>
              <a:t>X</a:t>
            </a:r>
            <a:r>
              <a:rPr lang="vi-VN" dirty="0"/>
              <a:t>ác định ca sử dụng của hệ thống dựa trên các chức năng cần thiết, yêu cầu truy cập và lưu trữ thông tin, các thông báo cần thiết, các sự kiện bên ngoài, và việc đơn giản hóa công việc cho tác nhân.</a:t>
            </a:r>
            <a:endParaRPr lang="en-US" dirty="0"/>
          </a:p>
          <a:p>
            <a:r>
              <a:rPr lang="en-US" dirty="0" err="1"/>
              <a:t>Lưu</a:t>
            </a:r>
            <a:r>
              <a:rPr lang="en-US" dirty="0"/>
              <a:t> ý, </a:t>
            </a:r>
            <a:r>
              <a:rPr lang="en-US" dirty="0" err="1"/>
              <a:t>một</a:t>
            </a:r>
            <a:r>
              <a:rPr lang="en-US" dirty="0"/>
              <a:t> ca </a:t>
            </a:r>
            <a:r>
              <a:rPr lang="en-US" dirty="0" err="1"/>
              <a:t>sử</a:t>
            </a:r>
            <a:r>
              <a:rPr lang="en-US" dirty="0"/>
              <a:t> </a:t>
            </a:r>
            <a:r>
              <a:rPr lang="en-US" dirty="0" err="1"/>
              <a:t>dụng</a:t>
            </a:r>
            <a:r>
              <a:rPr lang="en-US" dirty="0"/>
              <a:t> bao </a:t>
            </a:r>
            <a:r>
              <a:rPr lang="en-US" dirty="0" err="1"/>
              <a:t>giờ</a:t>
            </a:r>
            <a:r>
              <a:rPr lang="en-US" dirty="0"/>
              <a:t> </a:t>
            </a:r>
            <a:r>
              <a:rPr lang="en-US" dirty="0" err="1"/>
              <a:t>cũng</a:t>
            </a:r>
            <a:r>
              <a:rPr lang="en-US" dirty="0"/>
              <a:t> </a:t>
            </a:r>
            <a:r>
              <a:rPr lang="en-US" dirty="0" err="1"/>
              <a:t>phải</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một</a:t>
            </a:r>
            <a:r>
              <a:rPr lang="en-US" dirty="0"/>
              <a:t> </a:t>
            </a:r>
            <a:r>
              <a:rPr lang="en-US" dirty="0" err="1"/>
              <a:t>tác</a:t>
            </a:r>
            <a:r>
              <a:rPr lang="en-US" dirty="0"/>
              <a:t> </a:t>
            </a:r>
            <a:r>
              <a:rPr lang="en-US" dirty="0" err="1"/>
              <a:t>nhân</a:t>
            </a:r>
            <a:endParaRPr lang="vi-VN" dirty="0"/>
          </a:p>
          <a:p>
            <a:pPr marL="114300" indent="0">
              <a:buNone/>
            </a:pPr>
            <a:endParaRPr lang="en-US" dirty="0"/>
          </a:p>
        </p:txBody>
      </p:sp>
    </p:spTree>
    <p:extLst>
      <p:ext uri="{BB962C8B-B14F-4D97-AF65-F5344CB8AC3E}">
        <p14:creationId xmlns:p14="http://schemas.microsoft.com/office/powerpoint/2010/main" val="213716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F162-21A5-4A7E-BEA1-6FC982984606}"/>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8D3A6EF-1462-4B1D-975B-CB4318CBCFAB}"/>
              </a:ext>
            </a:extLst>
          </p:cNvPr>
          <p:cNvSpPr>
            <a:spLocks noGrp="1"/>
          </p:cNvSpPr>
          <p:nvPr>
            <p:ph type="body" idx="1"/>
          </p:nvPr>
        </p:nvSpPr>
        <p:spPr/>
        <p:txBody>
          <a:bodyPr>
            <a:normAutofit fontScale="92500" lnSpcReduction="10000"/>
          </a:bodyPr>
          <a:lstStyle/>
          <a:p>
            <a:pPr marL="114300" indent="0">
              <a:buNone/>
            </a:pPr>
            <a:r>
              <a:rPr lang="en-US" b="1" dirty="0"/>
              <a:t>B</a:t>
            </a:r>
            <a:r>
              <a:rPr lang="vi-VN" b="1" dirty="0"/>
              <a:t>ư</a:t>
            </a:r>
            <a:r>
              <a:rPr lang="en-US" b="1" dirty="0" err="1"/>
              <a:t>ớc</a:t>
            </a:r>
            <a:r>
              <a:rPr lang="en-US" b="1" dirty="0"/>
              <a:t> 3: </a:t>
            </a:r>
            <a:r>
              <a:rPr lang="en-US" b="1" dirty="0" err="1"/>
              <a:t>Cấu</a:t>
            </a:r>
            <a:r>
              <a:rPr lang="en-US" b="1" dirty="0"/>
              <a:t> </a:t>
            </a:r>
            <a:r>
              <a:rPr lang="en-US" b="1" dirty="0" err="1"/>
              <a:t>trúc</a:t>
            </a:r>
            <a:r>
              <a:rPr lang="en-US" b="1" dirty="0"/>
              <a:t> </a:t>
            </a:r>
            <a:r>
              <a:rPr lang="en-US" b="1" dirty="0" err="1"/>
              <a:t>hóa</a:t>
            </a:r>
            <a:r>
              <a:rPr lang="en-US" b="1" dirty="0"/>
              <a:t> </a:t>
            </a:r>
            <a:r>
              <a:rPr lang="en-US" b="1" dirty="0" err="1"/>
              <a:t>biểu</a:t>
            </a:r>
            <a:r>
              <a:rPr lang="en-US" b="1" dirty="0"/>
              <a:t> </a:t>
            </a:r>
            <a:r>
              <a:rPr lang="en-US" b="1" dirty="0" err="1"/>
              <a:t>đồ</a:t>
            </a:r>
            <a:r>
              <a:rPr lang="en-US" b="1" dirty="0"/>
              <a:t> </a:t>
            </a:r>
            <a:r>
              <a:rPr lang="en-US" b="1" dirty="0" err="1"/>
              <a:t>bằng</a:t>
            </a:r>
            <a:r>
              <a:rPr lang="en-US" b="1" dirty="0"/>
              <a:t> </a:t>
            </a:r>
            <a:r>
              <a:rPr lang="en-US" b="1" dirty="0" err="1"/>
              <a:t>mối</a:t>
            </a:r>
            <a:r>
              <a:rPr lang="en-US" b="1" dirty="0"/>
              <a:t> </a:t>
            </a:r>
            <a:r>
              <a:rPr lang="en-US" b="1" dirty="0" err="1"/>
              <a:t>quan</a:t>
            </a:r>
            <a:r>
              <a:rPr lang="en-US" b="1" dirty="0"/>
              <a:t> </a:t>
            </a:r>
            <a:r>
              <a:rPr lang="en-US" b="1" dirty="0" err="1"/>
              <a:t>hệ</a:t>
            </a:r>
            <a:r>
              <a:rPr lang="en-US" b="1" dirty="0"/>
              <a:t> </a:t>
            </a:r>
            <a:r>
              <a:rPr lang="en-US" b="1" dirty="0" err="1"/>
              <a:t>gồm</a:t>
            </a:r>
            <a:r>
              <a:rPr lang="en-US" b="1" dirty="0"/>
              <a:t>:</a:t>
            </a:r>
          </a:p>
          <a:p>
            <a:r>
              <a:rPr lang="en-US" dirty="0" err="1"/>
              <a:t>Các</a:t>
            </a:r>
            <a:r>
              <a:rPr lang="en-US" dirty="0"/>
              <a:t> </a:t>
            </a:r>
            <a:r>
              <a:rPr lang="en-US" dirty="0" err="1"/>
              <a:t>dạng</a:t>
            </a:r>
            <a:r>
              <a:rPr lang="en-US" dirty="0"/>
              <a:t> </a:t>
            </a:r>
            <a:r>
              <a:rPr lang="en-US" dirty="0" err="1"/>
              <a:t>quan</a:t>
            </a:r>
            <a:r>
              <a:rPr lang="en-US" dirty="0"/>
              <a:t> </a:t>
            </a:r>
            <a:r>
              <a:rPr lang="en-US" dirty="0" err="1"/>
              <a:t>hệ</a:t>
            </a:r>
            <a:r>
              <a:rPr lang="en-US" dirty="0"/>
              <a:t> </a:t>
            </a:r>
            <a:r>
              <a:rPr lang="en-US" dirty="0" err="1"/>
              <a:t>trong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a:t>
            </a:r>
          </a:p>
          <a:p>
            <a:pPr marL="114300" indent="0">
              <a:buNone/>
            </a:pPr>
            <a:r>
              <a:rPr lang="en-US" dirty="0"/>
              <a:t>	+ Quan </a:t>
            </a:r>
            <a:r>
              <a:rPr lang="en-US" dirty="0" err="1"/>
              <a:t>hệ</a:t>
            </a:r>
            <a:r>
              <a:rPr lang="en-US" dirty="0"/>
              <a:t> </a:t>
            </a:r>
            <a:r>
              <a:rPr lang="en-US" dirty="0" err="1"/>
              <a:t>kết</a:t>
            </a:r>
            <a:r>
              <a:rPr lang="en-US" dirty="0"/>
              <a:t> </a:t>
            </a:r>
            <a:r>
              <a:rPr lang="en-US" dirty="0" err="1"/>
              <a:t>hợp</a:t>
            </a:r>
            <a:endParaRPr lang="en-US" dirty="0"/>
          </a:p>
          <a:p>
            <a:pPr marL="114300" indent="0">
              <a:buNone/>
            </a:pPr>
            <a:r>
              <a:rPr lang="en-US" dirty="0"/>
              <a:t>	+ Quan </a:t>
            </a:r>
            <a:r>
              <a:rPr lang="en-US" dirty="0" err="1"/>
              <a:t>hệ</a:t>
            </a:r>
            <a:r>
              <a:rPr lang="en-US" dirty="0"/>
              <a:t> &lt;&lt;include&gt;&gt;</a:t>
            </a:r>
          </a:p>
          <a:p>
            <a:pPr marL="114300" indent="0">
              <a:buNone/>
            </a:pPr>
            <a:r>
              <a:rPr lang="en-US" dirty="0"/>
              <a:t>	+ Quan </a:t>
            </a:r>
            <a:r>
              <a:rPr lang="en-US" dirty="0" err="1"/>
              <a:t>hệ</a:t>
            </a:r>
            <a:r>
              <a:rPr lang="en-US" dirty="0"/>
              <a:t> </a:t>
            </a:r>
            <a:r>
              <a:rPr lang="en-US" dirty="0" err="1"/>
              <a:t>mở</a:t>
            </a:r>
            <a:r>
              <a:rPr lang="en-US" dirty="0"/>
              <a:t> </a:t>
            </a:r>
            <a:r>
              <a:rPr lang="en-US" dirty="0" err="1"/>
              <a:t>rộng</a:t>
            </a:r>
            <a:r>
              <a:rPr lang="en-US" dirty="0"/>
              <a:t> &lt;&lt;extend&gt;&gt;</a:t>
            </a:r>
          </a:p>
          <a:p>
            <a:pPr marL="114300" indent="0">
              <a:buNone/>
            </a:pPr>
            <a:r>
              <a:rPr lang="en-US" dirty="0"/>
              <a:t>	+ Quan </a:t>
            </a:r>
            <a:r>
              <a:rPr lang="en-US" dirty="0" err="1"/>
              <a:t>hệ</a:t>
            </a:r>
            <a:r>
              <a:rPr lang="en-US" dirty="0"/>
              <a:t> </a:t>
            </a:r>
            <a:r>
              <a:rPr lang="en-US" dirty="0" err="1"/>
              <a:t>kế</a:t>
            </a:r>
            <a:r>
              <a:rPr lang="en-US" dirty="0"/>
              <a:t> </a:t>
            </a:r>
            <a:r>
              <a:rPr lang="en-US" dirty="0" err="1"/>
              <a:t>thừa</a:t>
            </a:r>
            <a:r>
              <a:rPr lang="en-US" dirty="0"/>
              <a:t> generalization</a:t>
            </a:r>
          </a:p>
          <a:p>
            <a:r>
              <a:rPr lang="en-US" dirty="0" err="1"/>
              <a:t>Nguyên</a:t>
            </a:r>
            <a:r>
              <a:rPr lang="en-US" dirty="0"/>
              <a:t> </a:t>
            </a:r>
            <a:r>
              <a:rPr lang="en-US" dirty="0" err="1"/>
              <a:t>tắc</a:t>
            </a:r>
            <a:r>
              <a:rPr lang="en-US" dirty="0"/>
              <a:t> </a:t>
            </a:r>
            <a:r>
              <a:rPr lang="en-US" dirty="0" err="1"/>
              <a:t>phân</a:t>
            </a:r>
            <a:r>
              <a:rPr lang="en-US" dirty="0"/>
              <a:t> </a:t>
            </a:r>
            <a:r>
              <a:rPr lang="en-US" dirty="0" err="1"/>
              <a:t>rã</a:t>
            </a:r>
            <a:r>
              <a:rPr lang="en-US" dirty="0"/>
              <a:t> </a:t>
            </a:r>
            <a:r>
              <a:rPr lang="en-US" dirty="0" err="1"/>
              <a:t>biểu</a:t>
            </a:r>
            <a:r>
              <a:rPr lang="en-US" dirty="0"/>
              <a:t> </a:t>
            </a:r>
            <a:r>
              <a:rPr lang="en-US" dirty="0" err="1"/>
              <a:t>đồ</a:t>
            </a:r>
            <a:r>
              <a:rPr lang="en-US" dirty="0"/>
              <a:t>:</a:t>
            </a:r>
          </a:p>
          <a:p>
            <a:pPr marL="114300" indent="0">
              <a:buNone/>
            </a:pPr>
            <a:r>
              <a:rPr lang="en-US" dirty="0"/>
              <a:t>	+ </a:t>
            </a:r>
            <a:r>
              <a:rPr lang="en-US" dirty="0" err="1"/>
              <a:t>Xác</a:t>
            </a:r>
            <a:r>
              <a:rPr lang="en-US" dirty="0"/>
              <a:t> </a:t>
            </a:r>
            <a:r>
              <a:rPr lang="en-US" dirty="0" err="1"/>
              <a:t>định</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a:t>
            </a:r>
            <a:r>
              <a:rPr lang="en-US" dirty="0" err="1"/>
              <a:t>mức</a:t>
            </a:r>
            <a:r>
              <a:rPr lang="en-US" dirty="0"/>
              <a:t> </a:t>
            </a:r>
            <a:r>
              <a:rPr lang="en-US" dirty="0" err="1"/>
              <a:t>tổng</a:t>
            </a:r>
            <a:r>
              <a:rPr lang="en-US" dirty="0"/>
              <a:t> </a:t>
            </a:r>
            <a:r>
              <a:rPr lang="en-US" dirty="0" err="1"/>
              <a:t>quát</a:t>
            </a:r>
            <a:endParaRPr lang="en-US" dirty="0"/>
          </a:p>
          <a:p>
            <a:pPr marL="114300" indent="0">
              <a:buNone/>
            </a:pPr>
            <a:r>
              <a:rPr lang="en-US" dirty="0"/>
              <a:t>	+ </a:t>
            </a:r>
            <a:r>
              <a:rPr lang="en-US" dirty="0" err="1"/>
              <a:t>Phân</a:t>
            </a:r>
            <a:r>
              <a:rPr lang="en-US" dirty="0"/>
              <a:t> </a:t>
            </a:r>
            <a:r>
              <a:rPr lang="en-US" dirty="0" err="1"/>
              <a:t>rã</a:t>
            </a:r>
            <a:r>
              <a:rPr lang="en-US" dirty="0"/>
              <a:t> </a:t>
            </a:r>
            <a:r>
              <a:rPr lang="en-US" dirty="0" err="1"/>
              <a:t>mức</a:t>
            </a:r>
            <a:r>
              <a:rPr lang="en-US" dirty="0"/>
              <a:t> </a:t>
            </a:r>
            <a:r>
              <a:rPr lang="en-US" dirty="0" err="1"/>
              <a:t>cao</a:t>
            </a:r>
            <a:endParaRPr lang="en-US" dirty="0"/>
          </a:p>
          <a:p>
            <a:pPr marL="114300" indent="0">
              <a:buNone/>
            </a:pPr>
            <a:r>
              <a:rPr lang="en-US" dirty="0"/>
              <a:t>	+ </a:t>
            </a:r>
            <a:r>
              <a:rPr lang="en-US" dirty="0" err="1"/>
              <a:t>Phân</a:t>
            </a:r>
            <a:r>
              <a:rPr lang="en-US" dirty="0"/>
              <a:t> </a:t>
            </a:r>
            <a:r>
              <a:rPr lang="en-US" dirty="0" err="1"/>
              <a:t>rã</a:t>
            </a:r>
            <a:r>
              <a:rPr lang="en-US" dirty="0"/>
              <a:t> </a:t>
            </a:r>
            <a:r>
              <a:rPr lang="en-US" dirty="0" err="1"/>
              <a:t>đến</a:t>
            </a:r>
            <a:r>
              <a:rPr lang="en-US" dirty="0"/>
              <a:t> </a:t>
            </a:r>
            <a:r>
              <a:rPr lang="en-US" dirty="0" err="1"/>
              <a:t>khi</a:t>
            </a:r>
            <a:r>
              <a:rPr lang="en-US" dirty="0"/>
              <a:t> </a:t>
            </a:r>
            <a:r>
              <a:rPr lang="en-US" dirty="0" err="1"/>
              <a:t>gặp</a:t>
            </a:r>
            <a:r>
              <a:rPr lang="en-US" dirty="0"/>
              <a:t> ca </a:t>
            </a:r>
            <a:r>
              <a:rPr lang="en-US" dirty="0" err="1"/>
              <a:t>sử</a:t>
            </a:r>
            <a:r>
              <a:rPr lang="en-US" dirty="0"/>
              <a:t> </a:t>
            </a:r>
            <a:r>
              <a:rPr lang="en-US" dirty="0" err="1"/>
              <a:t>dụng</a:t>
            </a:r>
            <a:r>
              <a:rPr lang="en-US" dirty="0"/>
              <a:t> ở </a:t>
            </a:r>
            <a:r>
              <a:rPr lang="en-US" dirty="0" err="1"/>
              <a:t>nút</a:t>
            </a:r>
            <a:r>
              <a:rPr lang="en-US" dirty="0"/>
              <a:t> </a:t>
            </a:r>
            <a:r>
              <a:rPr lang="en-US" dirty="0" err="1"/>
              <a:t>lá</a:t>
            </a:r>
            <a:endParaRPr lang="en-US" dirty="0"/>
          </a:p>
          <a:p>
            <a:pPr marL="114300" indent="0">
              <a:buNone/>
            </a:pPr>
            <a:r>
              <a:rPr lang="en-US" dirty="0"/>
              <a:t>	+ </a:t>
            </a:r>
            <a:r>
              <a:rPr lang="en-US" dirty="0" err="1"/>
              <a:t>Hoàn</a:t>
            </a:r>
            <a:r>
              <a:rPr lang="en-US" dirty="0"/>
              <a:t> </a:t>
            </a:r>
            <a:r>
              <a:rPr lang="en-US" dirty="0" err="1"/>
              <a:t>thiện</a:t>
            </a:r>
            <a:r>
              <a:rPr lang="en-US" dirty="0"/>
              <a:t> </a:t>
            </a:r>
            <a:r>
              <a:rPr lang="en-US" dirty="0" err="1"/>
              <a:t>biểu</a:t>
            </a:r>
            <a:r>
              <a:rPr lang="en-US" dirty="0"/>
              <a:t> </a:t>
            </a:r>
            <a:r>
              <a:rPr lang="en-US" dirty="0" err="1"/>
              <a:t>đồ</a:t>
            </a:r>
            <a:endParaRPr lang="en-US" dirty="0"/>
          </a:p>
        </p:txBody>
      </p:sp>
    </p:spTree>
    <p:extLst>
      <p:ext uri="{BB962C8B-B14F-4D97-AF65-F5344CB8AC3E}">
        <p14:creationId xmlns:p14="http://schemas.microsoft.com/office/powerpoint/2010/main" val="197531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39CD1093-197B-4827-8F7B-5396F002D546}"/>
              </a:ext>
            </a:extLst>
          </p:cNvPr>
          <p:cNvSpPr>
            <a:spLocks noGrp="1"/>
          </p:cNvSpPr>
          <p:nvPr>
            <p:ph type="body" idx="1"/>
          </p:nvPr>
        </p:nvSpPr>
        <p:spPr/>
        <p:txBody>
          <a:bodyPr>
            <a:normAutofit lnSpcReduction="10000"/>
          </a:bodyPr>
          <a:lstStyle/>
          <a:p>
            <a:pPr marL="114300" indent="0">
              <a:buNone/>
            </a:pPr>
            <a:r>
              <a:rPr lang="en-US" b="1" dirty="0" err="1"/>
              <a:t>Bước</a:t>
            </a:r>
            <a:r>
              <a:rPr lang="en-US" b="1" dirty="0"/>
              <a:t> 4: </a:t>
            </a:r>
            <a:r>
              <a:rPr lang="en-US" b="1" dirty="0" err="1"/>
              <a:t>Mô</a:t>
            </a:r>
            <a:r>
              <a:rPr lang="en-US" b="1" dirty="0"/>
              <a:t> </a:t>
            </a:r>
            <a:r>
              <a:rPr lang="en-US" b="1" dirty="0" err="1"/>
              <a:t>tả</a:t>
            </a:r>
            <a:r>
              <a:rPr lang="en-US" b="1" dirty="0"/>
              <a:t> </a:t>
            </a:r>
            <a:r>
              <a:rPr lang="en-US" b="1" dirty="0" err="1"/>
              <a:t>luồng</a:t>
            </a:r>
            <a:r>
              <a:rPr lang="en-US" b="1" dirty="0"/>
              <a:t> </a:t>
            </a:r>
            <a:r>
              <a:rPr lang="en-US" b="1" dirty="0" err="1"/>
              <a:t>sự</a:t>
            </a:r>
            <a:r>
              <a:rPr lang="en-US" b="1" dirty="0"/>
              <a:t> </a:t>
            </a:r>
            <a:r>
              <a:rPr lang="en-US" b="1" dirty="0" err="1"/>
              <a:t>kiện</a:t>
            </a:r>
            <a:r>
              <a:rPr lang="en-US" b="1" dirty="0"/>
              <a:t>: </a:t>
            </a:r>
          </a:p>
          <a:p>
            <a:pPr marL="114300" indent="0">
              <a:buNone/>
            </a:pPr>
            <a:r>
              <a:rPr lang="en-US" dirty="0"/>
              <a:t>	</a:t>
            </a:r>
            <a:r>
              <a:rPr lang="en-US" dirty="0" err="1"/>
              <a:t>Một</a:t>
            </a:r>
            <a:r>
              <a:rPr lang="en-US" dirty="0"/>
              <a:t> </a:t>
            </a:r>
            <a:r>
              <a:rPr lang="en-US" dirty="0" err="1"/>
              <a:t>mẫu</a:t>
            </a:r>
            <a:r>
              <a:rPr lang="en-US" dirty="0"/>
              <a:t> </a:t>
            </a:r>
            <a:r>
              <a:rPr lang="en-US" dirty="0" err="1"/>
              <a:t>mô</a:t>
            </a:r>
            <a:r>
              <a:rPr lang="en-US" dirty="0"/>
              <a:t> </a:t>
            </a:r>
            <a:r>
              <a:rPr lang="en-US" dirty="0" err="1"/>
              <a:t>tả</a:t>
            </a:r>
            <a:r>
              <a:rPr lang="en-US" dirty="0"/>
              <a:t> ca </a:t>
            </a:r>
            <a:r>
              <a:rPr lang="en-US" dirty="0" err="1"/>
              <a:t>sử</a:t>
            </a:r>
            <a:r>
              <a:rPr lang="en-US" dirty="0"/>
              <a:t> </a:t>
            </a:r>
            <a:r>
              <a:rPr lang="en-US" dirty="0" err="1"/>
              <a:t>dụng</a:t>
            </a:r>
            <a:r>
              <a:rPr lang="en-US" dirty="0"/>
              <a:t> </a:t>
            </a:r>
            <a:r>
              <a:rPr lang="en-US" dirty="0" err="1"/>
              <a:t>th</a:t>
            </a:r>
            <a:r>
              <a:rPr lang="vi-VN" dirty="0"/>
              <a:t>ư</a:t>
            </a:r>
            <a:r>
              <a:rPr lang="en-US" dirty="0" err="1"/>
              <a:t>ờng</a:t>
            </a:r>
            <a:r>
              <a:rPr lang="en-US" dirty="0"/>
              <a:t> </a:t>
            </a:r>
            <a:r>
              <a:rPr lang="en-US" dirty="0" err="1"/>
              <a:t>có</a:t>
            </a:r>
            <a:r>
              <a:rPr lang="en-US" dirty="0"/>
              <a:t> 2 </a:t>
            </a:r>
            <a:r>
              <a:rPr lang="en-US" dirty="0" err="1"/>
              <a:t>phần</a:t>
            </a:r>
            <a:r>
              <a:rPr lang="en-US" dirty="0"/>
              <a:t>:</a:t>
            </a:r>
          </a:p>
          <a:p>
            <a:pPr>
              <a:buFont typeface="Arial" panose="020B0604020202020204" pitchFamily="34" charset="0"/>
              <a:buChar char="•"/>
            </a:pPr>
            <a:r>
              <a:rPr lang="en-US" dirty="0"/>
              <a:t>C</a:t>
            </a:r>
            <a:r>
              <a:rPr lang="vi-VN" dirty="0"/>
              <a:t>ác trường thông tin</a:t>
            </a:r>
            <a:r>
              <a:rPr lang="en-US" dirty="0"/>
              <a:t> </a:t>
            </a:r>
            <a:r>
              <a:rPr lang="vi-VN" dirty="0"/>
              <a:t>mô tả chung của ca sử dụng như tên ca sử dụng (name), tác nhân chính</a:t>
            </a:r>
            <a:r>
              <a:rPr lang="en-US" dirty="0"/>
              <a:t> </a:t>
            </a:r>
            <a:r>
              <a:rPr lang="vi-VN" dirty="0"/>
              <a:t>(primary actors), tác nhân phụ (secondary actors), tiền điều kiện</a:t>
            </a:r>
            <a:r>
              <a:rPr lang="en-US" dirty="0"/>
              <a:t> </a:t>
            </a:r>
            <a:r>
              <a:rPr lang="vi-VN" dirty="0"/>
              <a:t>(precondition), hậu điều kiện (post condition)</a:t>
            </a:r>
            <a:endParaRPr lang="en-US" dirty="0"/>
          </a:p>
          <a:p>
            <a:pPr>
              <a:buFont typeface="Arial" panose="020B0604020202020204" pitchFamily="34" charset="0"/>
              <a:buChar char="•"/>
            </a:pPr>
            <a:r>
              <a:rPr lang="en-US" dirty="0"/>
              <a:t>P</a:t>
            </a:r>
            <a:r>
              <a:rPr lang="vi-VN" dirty="0"/>
              <a:t>hần mô tả chi tiết của</a:t>
            </a:r>
            <a:r>
              <a:rPr lang="en-US" dirty="0"/>
              <a:t> </a:t>
            </a:r>
            <a:r>
              <a:rPr lang="vi-VN" dirty="0"/>
              <a:t>các kịch bản tương tác của ca sử dụng được mô tả trong các luồng sự</a:t>
            </a:r>
            <a:r>
              <a:rPr lang="en-US" dirty="0"/>
              <a:t> </a:t>
            </a:r>
            <a:r>
              <a:rPr lang="vi-VN" dirty="0"/>
              <a:t>kiện</a:t>
            </a:r>
            <a:r>
              <a:rPr lang="en-US" dirty="0"/>
              <a:t> (</a:t>
            </a:r>
            <a:r>
              <a:rPr lang="en-US" dirty="0" err="1"/>
              <a:t>luồng</a:t>
            </a:r>
            <a:r>
              <a:rPr lang="en-US" dirty="0"/>
              <a:t> </a:t>
            </a:r>
            <a:r>
              <a:rPr lang="en-US" dirty="0" err="1"/>
              <a:t>sự</a:t>
            </a:r>
            <a:r>
              <a:rPr lang="en-US" dirty="0"/>
              <a:t> </a:t>
            </a:r>
            <a:r>
              <a:rPr lang="en-US" dirty="0" err="1"/>
              <a:t>kiện</a:t>
            </a:r>
            <a:r>
              <a:rPr lang="en-US" dirty="0"/>
              <a:t> </a:t>
            </a:r>
            <a:r>
              <a:rPr lang="en-US" dirty="0" err="1"/>
              <a:t>chính</a:t>
            </a:r>
            <a:r>
              <a:rPr lang="en-US" dirty="0"/>
              <a:t> </a:t>
            </a:r>
            <a:r>
              <a:rPr lang="en-US" dirty="0" err="1"/>
              <a:t>và</a:t>
            </a:r>
            <a:r>
              <a:rPr lang="en-US" dirty="0"/>
              <a:t> </a:t>
            </a:r>
            <a:r>
              <a:rPr lang="en-US" dirty="0" err="1"/>
              <a:t>luồng</a:t>
            </a:r>
            <a:r>
              <a:rPr lang="en-US" dirty="0"/>
              <a:t> </a:t>
            </a:r>
            <a:r>
              <a:rPr lang="en-US" dirty="0" err="1"/>
              <a:t>sự</a:t>
            </a:r>
            <a:r>
              <a:rPr lang="en-US" dirty="0"/>
              <a:t> </a:t>
            </a:r>
            <a:r>
              <a:rPr lang="en-US" dirty="0" err="1"/>
              <a:t>kiện</a:t>
            </a:r>
            <a:r>
              <a:rPr lang="en-US" dirty="0"/>
              <a:t> </a:t>
            </a:r>
            <a:r>
              <a:rPr lang="en-US" dirty="0" err="1"/>
              <a:t>thay</a:t>
            </a:r>
            <a:r>
              <a:rPr lang="en-US" dirty="0"/>
              <a:t> </a:t>
            </a:r>
            <a:r>
              <a:rPr lang="en-US" dirty="0" err="1"/>
              <a:t>thế</a:t>
            </a:r>
            <a:r>
              <a:rPr lang="en-US" dirty="0"/>
              <a:t>)</a:t>
            </a:r>
            <a:r>
              <a:rPr lang="vi-VN" dirty="0"/>
              <a:t>. </a:t>
            </a:r>
            <a:endParaRPr lang="en-US" dirty="0"/>
          </a:p>
        </p:txBody>
      </p:sp>
    </p:spTree>
    <p:extLst>
      <p:ext uri="{BB962C8B-B14F-4D97-AF65-F5344CB8AC3E}">
        <p14:creationId xmlns:p14="http://schemas.microsoft.com/office/powerpoint/2010/main" val="199483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12DA-9DD8-42BD-80F7-CEE06F2AEDE4}"/>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97AFCF44-2518-4527-8BDF-4BEF59ECF669}"/>
              </a:ext>
            </a:extLst>
          </p:cNvPr>
          <p:cNvSpPr>
            <a:spLocks noGrp="1"/>
          </p:cNvSpPr>
          <p:nvPr>
            <p:ph type="body" idx="1"/>
          </p:nvPr>
        </p:nvSpPr>
        <p:spPr/>
        <p:txBody>
          <a:bodyPr>
            <a:normAutofit lnSpcReduction="10000"/>
          </a:bodyPr>
          <a:lstStyle/>
          <a:p>
            <a:pPr marL="114300" indent="0">
              <a:buNone/>
            </a:pPr>
            <a:r>
              <a:rPr lang="en-US" b="1" dirty="0"/>
              <a:t>B</a:t>
            </a:r>
            <a:r>
              <a:rPr lang="vi-VN" b="1" dirty="0"/>
              <a:t>ư</a:t>
            </a:r>
            <a:r>
              <a:rPr lang="en-US" b="1" dirty="0" err="1"/>
              <a:t>ớc</a:t>
            </a:r>
            <a:r>
              <a:rPr lang="en-US" b="1" dirty="0"/>
              <a:t> 5: H</a:t>
            </a:r>
            <a:r>
              <a:rPr lang="vi-VN" b="1" dirty="0"/>
              <a:t>iệu chỉnh mô hình</a:t>
            </a:r>
            <a:endParaRPr lang="en-US" b="1" dirty="0"/>
          </a:p>
          <a:p>
            <a:pPr>
              <a:buFont typeface="Arial" panose="020B0604020202020204" pitchFamily="34" charset="0"/>
              <a:buChar char="•"/>
            </a:pPr>
            <a:r>
              <a:rPr lang="en-US" sz="2400" dirty="0" err="1"/>
              <a:t>Mục</a:t>
            </a:r>
            <a:r>
              <a:rPr lang="en-US" sz="2400" dirty="0"/>
              <a:t> </a:t>
            </a:r>
            <a:r>
              <a:rPr lang="en-US" sz="2400" dirty="0" err="1"/>
              <a:t>đích</a:t>
            </a:r>
            <a:r>
              <a:rPr lang="en-US" sz="2400" dirty="0"/>
              <a:t>: </a:t>
            </a:r>
            <a:r>
              <a:rPr lang="en-US" sz="2400" dirty="0" err="1"/>
              <a:t>đảm</a:t>
            </a:r>
            <a:r>
              <a:rPr lang="en-US" sz="2400" dirty="0"/>
              <a:t> </a:t>
            </a:r>
            <a:r>
              <a:rPr lang="en-US" sz="2400" dirty="0" err="1"/>
              <a:t>bảo</a:t>
            </a:r>
            <a:r>
              <a:rPr lang="en-US" sz="2400" dirty="0"/>
              <a:t> </a:t>
            </a:r>
            <a:r>
              <a:rPr lang="en-US" sz="2400" dirty="0" err="1"/>
              <a:t>biểu</a:t>
            </a:r>
            <a:r>
              <a:rPr lang="en-US" sz="2400" dirty="0"/>
              <a:t> </a:t>
            </a:r>
            <a:r>
              <a:rPr lang="en-US" sz="2400" dirty="0" err="1"/>
              <a:t>đồ</a:t>
            </a:r>
            <a:r>
              <a:rPr lang="en-US" sz="2400" dirty="0"/>
              <a:t> ca </a:t>
            </a:r>
            <a:r>
              <a:rPr lang="en-US" sz="2400" dirty="0" err="1"/>
              <a:t>sử</a:t>
            </a:r>
            <a:r>
              <a:rPr lang="en-US" sz="2400" dirty="0"/>
              <a:t> </a:t>
            </a:r>
            <a:r>
              <a:rPr lang="en-US" sz="2400" dirty="0" err="1"/>
              <a:t>dụng</a:t>
            </a:r>
            <a:r>
              <a:rPr lang="en-US" sz="2400" dirty="0"/>
              <a:t> </a:t>
            </a:r>
            <a:r>
              <a:rPr lang="en-US" sz="2400" dirty="0" err="1"/>
              <a:t>và</a:t>
            </a:r>
            <a:r>
              <a:rPr lang="en-US" sz="2400" dirty="0"/>
              <a:t> </a:t>
            </a:r>
            <a:r>
              <a:rPr lang="en-US" sz="2400" dirty="0" err="1"/>
              <a:t>các</a:t>
            </a:r>
            <a:r>
              <a:rPr lang="en-US" sz="2400" dirty="0"/>
              <a:t> </a:t>
            </a:r>
            <a:r>
              <a:rPr lang="en-US" sz="2400" dirty="0" err="1"/>
              <a:t>tài</a:t>
            </a:r>
            <a:r>
              <a:rPr lang="en-US" sz="2400" dirty="0"/>
              <a:t> </a:t>
            </a:r>
            <a:r>
              <a:rPr lang="en-US" sz="2400" dirty="0" err="1"/>
              <a:t>liệu</a:t>
            </a:r>
            <a:r>
              <a:rPr lang="en-US" sz="2400" dirty="0"/>
              <a:t> </a:t>
            </a:r>
            <a:r>
              <a:rPr lang="en-US" sz="2400" dirty="0" err="1"/>
              <a:t>liên</a:t>
            </a:r>
            <a:r>
              <a:rPr lang="en-US" sz="2400" dirty="0"/>
              <a:t> </a:t>
            </a:r>
            <a:r>
              <a:rPr lang="en-US" sz="2400" dirty="0" err="1"/>
              <a:t>quan</a:t>
            </a:r>
            <a:r>
              <a:rPr lang="en-US" sz="2400" dirty="0"/>
              <a:t> </a:t>
            </a:r>
            <a:r>
              <a:rPr lang="en-US" sz="2400" dirty="0" err="1"/>
              <a:t>đều</a:t>
            </a:r>
            <a:r>
              <a:rPr lang="en-US" sz="2400" dirty="0"/>
              <a:t> </a:t>
            </a:r>
            <a:r>
              <a:rPr lang="en-US" sz="2400" dirty="0" err="1"/>
              <a:t>chính</a:t>
            </a:r>
            <a:r>
              <a:rPr lang="en-US" sz="2400" dirty="0"/>
              <a:t> </a:t>
            </a:r>
            <a:r>
              <a:rPr lang="en-US" sz="2400" dirty="0" err="1"/>
              <a:t>xác</a:t>
            </a:r>
            <a:r>
              <a:rPr lang="en-US" sz="2400" dirty="0"/>
              <a:t>, </a:t>
            </a:r>
            <a:r>
              <a:rPr lang="en-US" sz="2400" dirty="0" err="1"/>
              <a:t>hoàn</a:t>
            </a:r>
            <a:r>
              <a:rPr lang="en-US" sz="2400" dirty="0"/>
              <a:t> </a:t>
            </a:r>
            <a:r>
              <a:rPr lang="en-US" sz="2400" dirty="0" err="1"/>
              <a:t>chỉnh</a:t>
            </a:r>
            <a:endParaRPr lang="en-US" sz="2400" dirty="0"/>
          </a:p>
          <a:p>
            <a:pPr>
              <a:buFont typeface="Arial" panose="020B0604020202020204" pitchFamily="34" charset="0"/>
              <a:buChar char="•"/>
            </a:pPr>
            <a:r>
              <a:rPr lang="en-US" sz="2400" dirty="0" err="1"/>
              <a:t>Quy</a:t>
            </a:r>
            <a:r>
              <a:rPr lang="en-US" sz="2400" dirty="0"/>
              <a:t> </a:t>
            </a:r>
            <a:r>
              <a:rPr lang="en-US" sz="2400" dirty="0" err="1"/>
              <a:t>trình</a:t>
            </a:r>
            <a:r>
              <a:rPr lang="en-US" sz="2400" dirty="0"/>
              <a:t>:</a:t>
            </a:r>
          </a:p>
          <a:p>
            <a:pPr marL="571500" lvl="1" indent="0">
              <a:buNone/>
            </a:pPr>
            <a:r>
              <a:rPr lang="en-US" dirty="0"/>
              <a:t>+ </a:t>
            </a:r>
            <a:r>
              <a:rPr lang="en-US" dirty="0" err="1"/>
              <a:t>Kiểm</a:t>
            </a:r>
            <a:r>
              <a:rPr lang="en-US" dirty="0"/>
              <a:t> </a:t>
            </a:r>
            <a:r>
              <a:rPr lang="en-US" dirty="0" err="1"/>
              <a:t>tra</a:t>
            </a:r>
            <a:r>
              <a:rPr lang="en-US" dirty="0"/>
              <a:t> </a:t>
            </a:r>
            <a:r>
              <a:rPr lang="en-US" dirty="0" err="1"/>
              <a:t>lại</a:t>
            </a:r>
            <a:r>
              <a:rPr lang="en-US" dirty="0"/>
              <a:t> </a:t>
            </a:r>
            <a:r>
              <a:rPr lang="en-US" dirty="0" err="1"/>
              <a:t>toàn</a:t>
            </a:r>
            <a:r>
              <a:rPr lang="en-US" dirty="0"/>
              <a:t> </a:t>
            </a:r>
            <a:r>
              <a:rPr lang="en-US" dirty="0" err="1"/>
              <a:t>bộ</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a:p>
            <a:pPr marL="571500" lvl="1" indent="0">
              <a:buNone/>
            </a:pPr>
            <a:r>
              <a:rPr lang="en-US" dirty="0"/>
              <a:t>+ </a:t>
            </a:r>
            <a:r>
              <a:rPr lang="en-US" dirty="0" err="1"/>
              <a:t>Bổ</a:t>
            </a:r>
            <a:r>
              <a:rPr lang="en-US" dirty="0"/>
              <a:t> sung </a:t>
            </a:r>
            <a:r>
              <a:rPr lang="en-US" dirty="0" err="1"/>
              <a:t>hoặc</a:t>
            </a:r>
            <a:r>
              <a:rPr lang="en-US" dirty="0"/>
              <a:t> </a:t>
            </a:r>
            <a:r>
              <a:rPr lang="en-US" dirty="0" err="1"/>
              <a:t>thay</a:t>
            </a:r>
            <a:r>
              <a:rPr lang="en-US" dirty="0"/>
              <a:t> </a:t>
            </a:r>
            <a:r>
              <a:rPr lang="en-US" dirty="0" err="1"/>
              <a:t>đổi</a:t>
            </a:r>
            <a:r>
              <a:rPr lang="en-US" dirty="0"/>
              <a:t> </a:t>
            </a:r>
            <a:r>
              <a:rPr lang="en-US" dirty="0" err="1"/>
              <a:t>thông</a:t>
            </a:r>
            <a:r>
              <a:rPr lang="en-US" dirty="0"/>
              <a:t> tin </a:t>
            </a:r>
            <a:r>
              <a:rPr lang="en-US" dirty="0" err="1"/>
              <a:t>ch</a:t>
            </a:r>
            <a:r>
              <a:rPr lang="vi-VN" dirty="0"/>
              <a:t>ư</a:t>
            </a:r>
            <a:r>
              <a:rPr lang="en-US" dirty="0"/>
              <a:t>a </a:t>
            </a:r>
            <a:r>
              <a:rPr lang="en-US" dirty="0" err="1"/>
              <a:t>phù</a:t>
            </a:r>
            <a:r>
              <a:rPr lang="en-US" dirty="0"/>
              <a:t> </a:t>
            </a:r>
            <a:r>
              <a:rPr lang="en-US" dirty="0" err="1"/>
              <a:t>hợp</a:t>
            </a:r>
            <a:endParaRPr lang="en-US" dirty="0"/>
          </a:p>
          <a:p>
            <a:pPr marL="571500" lvl="1" indent="0">
              <a:buNone/>
            </a:pPr>
            <a:r>
              <a:rPr lang="en-US" dirty="0"/>
              <a:t>+ </a:t>
            </a:r>
            <a:r>
              <a:rPr lang="en-US" dirty="0" err="1"/>
              <a:t>Chuyển</a:t>
            </a:r>
            <a:r>
              <a:rPr lang="en-US" dirty="0"/>
              <a:t> </a:t>
            </a:r>
            <a:r>
              <a:rPr lang="en-US" dirty="0" err="1"/>
              <a:t>tài</a:t>
            </a:r>
            <a:r>
              <a:rPr lang="en-US" dirty="0"/>
              <a:t> </a:t>
            </a:r>
            <a:r>
              <a:rPr lang="en-US" dirty="0" err="1"/>
              <a:t>liệu</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a:t>
            </a:r>
            <a:r>
              <a:rPr lang="en-US" dirty="0" err="1"/>
              <a:t>các</a:t>
            </a:r>
            <a:r>
              <a:rPr lang="en-US" dirty="0"/>
              <a:t> scenario, </a:t>
            </a:r>
            <a:r>
              <a:rPr lang="en-US" dirty="0" err="1"/>
              <a:t>tài</a:t>
            </a:r>
            <a:r>
              <a:rPr lang="en-US" dirty="0"/>
              <a:t> </a:t>
            </a:r>
            <a:r>
              <a:rPr lang="en-US" dirty="0" err="1"/>
              <a:t>liệu</a:t>
            </a:r>
            <a:r>
              <a:rPr lang="en-US" dirty="0"/>
              <a:t> </a:t>
            </a:r>
            <a:r>
              <a:rPr lang="en-US" dirty="0" err="1"/>
              <a:t>liên</a:t>
            </a:r>
            <a:r>
              <a:rPr lang="en-US" dirty="0"/>
              <a:t> </a:t>
            </a:r>
            <a:r>
              <a:rPr lang="en-US" dirty="0" err="1"/>
              <a:t>quan</a:t>
            </a:r>
            <a:r>
              <a:rPr lang="en-US" dirty="0"/>
              <a:t>)</a:t>
            </a:r>
          </a:p>
          <a:p>
            <a:pPr marL="571500" lvl="1" indent="0">
              <a:buNone/>
            </a:pPr>
            <a:r>
              <a:rPr lang="en-US" dirty="0"/>
              <a:t>+ </a:t>
            </a:r>
            <a:r>
              <a:rPr lang="en-US" dirty="0" err="1"/>
              <a:t>Lắng</a:t>
            </a:r>
            <a:r>
              <a:rPr lang="en-US" dirty="0"/>
              <a:t> </a:t>
            </a:r>
            <a:r>
              <a:rPr lang="en-US" dirty="0" err="1"/>
              <a:t>nghe</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khách</a:t>
            </a:r>
            <a:r>
              <a:rPr lang="en-US" dirty="0"/>
              <a:t> </a:t>
            </a:r>
            <a:r>
              <a:rPr lang="en-US" dirty="0" err="1"/>
              <a:t>hàng</a:t>
            </a:r>
            <a:endParaRPr lang="en-US" dirty="0"/>
          </a:p>
          <a:p>
            <a:pPr marL="571500" lvl="1" indent="0">
              <a:buNone/>
            </a:pPr>
            <a:r>
              <a:rPr lang="en-US" dirty="0"/>
              <a:t>+ </a:t>
            </a:r>
            <a:r>
              <a:rPr lang="en-US" dirty="0" err="1"/>
              <a:t>Sửa</a:t>
            </a:r>
            <a:r>
              <a:rPr lang="en-US" dirty="0"/>
              <a:t> </a:t>
            </a:r>
            <a:r>
              <a:rPr lang="en-US" dirty="0" err="1"/>
              <a:t>đổi</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khách</a:t>
            </a:r>
            <a:r>
              <a:rPr lang="en-US" dirty="0"/>
              <a:t> </a:t>
            </a:r>
            <a:r>
              <a:rPr lang="en-US" dirty="0" err="1"/>
              <a:t>hàng</a:t>
            </a:r>
            <a:endParaRPr lang="en-US" dirty="0"/>
          </a:p>
          <a:p>
            <a:pPr marL="571500" lvl="1" indent="0">
              <a:buNone/>
            </a:pPr>
            <a:r>
              <a:rPr lang="en-US" dirty="0"/>
              <a:t>+ </a:t>
            </a:r>
            <a:r>
              <a:rPr lang="en-US" dirty="0" err="1"/>
              <a:t>Hoàn</a:t>
            </a:r>
            <a:r>
              <a:rPr lang="en-US" dirty="0"/>
              <a:t> </a:t>
            </a:r>
            <a:r>
              <a:rPr lang="en-US" dirty="0" err="1"/>
              <a:t>tất</a:t>
            </a:r>
            <a:r>
              <a:rPr lang="en-US" dirty="0"/>
              <a:t> b</a:t>
            </a:r>
            <a:r>
              <a:rPr lang="vi-VN" dirty="0"/>
              <a:t>ư</a:t>
            </a:r>
            <a:r>
              <a:rPr lang="en-US" dirty="0" err="1"/>
              <a:t>ớc</a:t>
            </a:r>
            <a:r>
              <a:rPr lang="en-US" dirty="0"/>
              <a:t> </a:t>
            </a:r>
            <a:r>
              <a:rPr lang="en-US" dirty="0" err="1"/>
              <a:t>xác</a:t>
            </a:r>
            <a:r>
              <a:rPr lang="en-US" dirty="0"/>
              <a:t> </a:t>
            </a:r>
            <a:r>
              <a:rPr lang="en-US" dirty="0" err="1"/>
              <a:t>nhận</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đã</a:t>
            </a:r>
            <a:r>
              <a:rPr lang="en-US" dirty="0"/>
              <a:t> </a:t>
            </a:r>
            <a:r>
              <a:rPr lang="en-US" dirty="0" err="1"/>
              <a:t>đạt</a:t>
            </a:r>
            <a:r>
              <a:rPr lang="en-US" dirty="0"/>
              <a:t> đ</a:t>
            </a:r>
            <a:r>
              <a:rPr lang="vi-VN" dirty="0"/>
              <a:t>ư</a:t>
            </a:r>
            <a:r>
              <a:rPr lang="en-US" dirty="0" err="1"/>
              <a:t>ợc</a:t>
            </a:r>
            <a:r>
              <a:rPr lang="en-US" dirty="0"/>
              <a:t> </a:t>
            </a:r>
            <a:r>
              <a:rPr lang="en-US" dirty="0" err="1"/>
              <a:t>sự</a:t>
            </a:r>
            <a:r>
              <a:rPr lang="en-US" dirty="0"/>
              <a:t> </a:t>
            </a:r>
            <a:r>
              <a:rPr lang="en-US" dirty="0" err="1"/>
              <a:t>thống</a:t>
            </a:r>
            <a:r>
              <a:rPr lang="en-US" dirty="0"/>
              <a:t> </a:t>
            </a:r>
            <a:r>
              <a:rPr lang="en-US" dirty="0" err="1"/>
              <a:t>nhất</a:t>
            </a:r>
            <a:r>
              <a:rPr lang="en-US" dirty="0"/>
              <a:t>)</a:t>
            </a:r>
          </a:p>
          <a:p>
            <a:pPr>
              <a:buFont typeface="Arial" panose="020B0604020202020204" pitchFamily="34" charset="0"/>
              <a:buChar char="•"/>
            </a:pPr>
            <a:endParaRPr lang="en-US" dirty="0"/>
          </a:p>
          <a:p>
            <a:pPr marL="114300" indent="0">
              <a:buNone/>
            </a:pPr>
            <a:endParaRPr lang="en-US" dirty="0"/>
          </a:p>
        </p:txBody>
      </p:sp>
    </p:spTree>
    <p:extLst>
      <p:ext uri="{BB962C8B-B14F-4D97-AF65-F5344CB8AC3E}">
        <p14:creationId xmlns:p14="http://schemas.microsoft.com/office/powerpoint/2010/main" val="37544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B976-DFB9-4BCF-909B-AD7402CB5834}"/>
              </a:ext>
            </a:extLst>
          </p:cNvPr>
          <p:cNvSpPr>
            <a:spLocks noGrp="1"/>
          </p:cNvSpPr>
          <p:nvPr>
            <p:ph type="title"/>
          </p:nvPr>
        </p:nvSpPr>
        <p:spPr/>
        <p:txBody>
          <a:bodyPr/>
          <a:lstStyle/>
          <a:p>
            <a:r>
              <a:rPr lang="en-US" dirty="0" err="1"/>
              <a:t>Nội</a:t>
            </a:r>
            <a:r>
              <a:rPr lang="en-US" dirty="0"/>
              <a:t> dung</a:t>
            </a:r>
          </a:p>
        </p:txBody>
      </p:sp>
      <p:sp>
        <p:nvSpPr>
          <p:cNvPr id="4" name="Google Shape;160;p3">
            <a:extLst>
              <a:ext uri="{FF2B5EF4-FFF2-40B4-BE49-F238E27FC236}">
                <a16:creationId xmlns:a16="http://schemas.microsoft.com/office/drawing/2014/main" id="{C3677F29-6316-4C3E-BED2-FCC858D52B85}"/>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5" name="Google Shape;161;p3">
            <a:extLst>
              <a:ext uri="{FF2B5EF4-FFF2-40B4-BE49-F238E27FC236}">
                <a16:creationId xmlns:a16="http://schemas.microsoft.com/office/drawing/2014/main" id="{928356A9-A7B0-4595-9DD3-4C75ECB6C5C6}"/>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6" name="Google Shape;162;p3">
            <a:extLst>
              <a:ext uri="{FF2B5EF4-FFF2-40B4-BE49-F238E27FC236}">
                <a16:creationId xmlns:a16="http://schemas.microsoft.com/office/drawing/2014/main" id="{8346D467-0818-4BB1-B738-520AB69689D2}"/>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85000"/>
                  </a:schemeClr>
                </a:solidFill>
              </a:rPr>
              <a:t>Khái</a:t>
            </a:r>
            <a:r>
              <a:rPr lang="en-US" sz="1800" b="1" dirty="0">
                <a:solidFill>
                  <a:schemeClr val="bg1">
                    <a:lumMod val="85000"/>
                  </a:schemeClr>
                </a:solidFill>
              </a:rPr>
              <a:t> </a:t>
            </a:r>
            <a:r>
              <a:rPr lang="en-US" sz="1800" b="1" dirty="0" err="1">
                <a:solidFill>
                  <a:schemeClr val="bg1">
                    <a:lumMod val="85000"/>
                  </a:schemeClr>
                </a:solidFill>
              </a:rPr>
              <a:t>niệm</a:t>
            </a:r>
            <a:endParaRPr dirty="0">
              <a:solidFill>
                <a:schemeClr val="bg1">
                  <a:lumMod val="85000"/>
                </a:schemeClr>
              </a:solidFill>
            </a:endParaRPr>
          </a:p>
        </p:txBody>
      </p:sp>
      <p:grpSp>
        <p:nvGrpSpPr>
          <p:cNvPr id="7" name="Google Shape;163;p3">
            <a:extLst>
              <a:ext uri="{FF2B5EF4-FFF2-40B4-BE49-F238E27FC236}">
                <a16:creationId xmlns:a16="http://schemas.microsoft.com/office/drawing/2014/main" id="{E6817529-B90C-413A-9AC9-DEF483BD0901}"/>
              </a:ext>
            </a:extLst>
          </p:cNvPr>
          <p:cNvGrpSpPr/>
          <p:nvPr/>
        </p:nvGrpSpPr>
        <p:grpSpPr>
          <a:xfrm>
            <a:off x="1472079" y="1154995"/>
            <a:ext cx="381000" cy="381000"/>
            <a:chOff x="2078" y="1680"/>
            <a:chExt cx="1615" cy="1615"/>
          </a:xfrm>
        </p:grpSpPr>
        <p:sp>
          <p:nvSpPr>
            <p:cNvPr id="8" name="Google Shape;164;p3">
              <a:extLst>
                <a:ext uri="{FF2B5EF4-FFF2-40B4-BE49-F238E27FC236}">
                  <a16:creationId xmlns:a16="http://schemas.microsoft.com/office/drawing/2014/main" id="{CD8DC5DD-3B99-41B2-A229-89BF2B48B3E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65;p3">
              <a:extLst>
                <a:ext uri="{FF2B5EF4-FFF2-40B4-BE49-F238E27FC236}">
                  <a16:creationId xmlns:a16="http://schemas.microsoft.com/office/drawing/2014/main" id="{C017C226-E0AD-4882-849A-AA8CC8981B6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6;p3">
              <a:extLst>
                <a:ext uri="{FF2B5EF4-FFF2-40B4-BE49-F238E27FC236}">
                  <a16:creationId xmlns:a16="http://schemas.microsoft.com/office/drawing/2014/main" id="{75F9A301-236C-4C49-BCCB-53175FC5D4E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7;p3">
              <a:extLst>
                <a:ext uri="{FF2B5EF4-FFF2-40B4-BE49-F238E27FC236}">
                  <a16:creationId xmlns:a16="http://schemas.microsoft.com/office/drawing/2014/main" id="{F77C696C-2CEC-402A-8806-BB4568020B0F}"/>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8;p3">
              <a:extLst>
                <a:ext uri="{FF2B5EF4-FFF2-40B4-BE49-F238E27FC236}">
                  <a16:creationId xmlns:a16="http://schemas.microsoft.com/office/drawing/2014/main" id="{FC3AA40F-CC6D-443D-AC0B-D1924CDC946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9;p3">
              <a:extLst>
                <a:ext uri="{FF2B5EF4-FFF2-40B4-BE49-F238E27FC236}">
                  <a16:creationId xmlns:a16="http://schemas.microsoft.com/office/drawing/2014/main" id="{7D710282-E9D5-4F6D-B0AB-FECCD670DAB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 name="Google Shape;170;p3">
            <a:extLst>
              <a:ext uri="{FF2B5EF4-FFF2-40B4-BE49-F238E27FC236}">
                <a16:creationId xmlns:a16="http://schemas.microsoft.com/office/drawing/2014/main" id="{35CBE95F-DF17-4BFB-B9A1-8484F5E5DA71}"/>
              </a:ext>
            </a:extLst>
          </p:cNvPr>
          <p:cNvGrpSpPr/>
          <p:nvPr/>
        </p:nvGrpSpPr>
        <p:grpSpPr>
          <a:xfrm>
            <a:off x="2344698" y="2467986"/>
            <a:ext cx="381000" cy="381000"/>
            <a:chOff x="2078" y="1680"/>
            <a:chExt cx="1615" cy="1615"/>
          </a:xfrm>
        </p:grpSpPr>
        <p:sp>
          <p:nvSpPr>
            <p:cNvPr id="15" name="Google Shape;171;p3">
              <a:extLst>
                <a:ext uri="{FF2B5EF4-FFF2-40B4-BE49-F238E27FC236}">
                  <a16:creationId xmlns:a16="http://schemas.microsoft.com/office/drawing/2014/main" id="{97D024F6-9B4B-40B8-B5AB-6A7A0007376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72;p3">
              <a:extLst>
                <a:ext uri="{FF2B5EF4-FFF2-40B4-BE49-F238E27FC236}">
                  <a16:creationId xmlns:a16="http://schemas.microsoft.com/office/drawing/2014/main" id="{38C7AB3B-C1DA-42E8-B39A-50CEB18A7FD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3;p3">
              <a:extLst>
                <a:ext uri="{FF2B5EF4-FFF2-40B4-BE49-F238E27FC236}">
                  <a16:creationId xmlns:a16="http://schemas.microsoft.com/office/drawing/2014/main" id="{788C0B6D-3B41-4DB0-A5A3-2ECF5752D17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4;p3">
              <a:extLst>
                <a:ext uri="{FF2B5EF4-FFF2-40B4-BE49-F238E27FC236}">
                  <a16:creationId xmlns:a16="http://schemas.microsoft.com/office/drawing/2014/main" id="{F448598D-8D67-49F6-9398-10E03BE8812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5;p3">
              <a:extLst>
                <a:ext uri="{FF2B5EF4-FFF2-40B4-BE49-F238E27FC236}">
                  <a16:creationId xmlns:a16="http://schemas.microsoft.com/office/drawing/2014/main" id="{FE3DB652-DBB6-428F-AF8F-FE4E6E47FCD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6;p3">
              <a:extLst>
                <a:ext uri="{FF2B5EF4-FFF2-40B4-BE49-F238E27FC236}">
                  <a16:creationId xmlns:a16="http://schemas.microsoft.com/office/drawing/2014/main" id="{C63266FA-6470-4ABD-ABB4-CC199C4B6724}"/>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 name="Google Shape;177;p3">
            <a:extLst>
              <a:ext uri="{FF2B5EF4-FFF2-40B4-BE49-F238E27FC236}">
                <a16:creationId xmlns:a16="http://schemas.microsoft.com/office/drawing/2014/main" id="{D22B314E-6F17-4411-98CA-618F32D92BB9}"/>
              </a:ext>
            </a:extLst>
          </p:cNvPr>
          <p:cNvGrpSpPr/>
          <p:nvPr/>
        </p:nvGrpSpPr>
        <p:grpSpPr>
          <a:xfrm>
            <a:off x="2448345" y="4018486"/>
            <a:ext cx="381000" cy="381000"/>
            <a:chOff x="2078" y="1680"/>
            <a:chExt cx="1615" cy="1615"/>
          </a:xfrm>
        </p:grpSpPr>
        <p:sp>
          <p:nvSpPr>
            <p:cNvPr id="22" name="Google Shape;178;p3">
              <a:extLst>
                <a:ext uri="{FF2B5EF4-FFF2-40B4-BE49-F238E27FC236}">
                  <a16:creationId xmlns:a16="http://schemas.microsoft.com/office/drawing/2014/main" id="{55CB81FB-1632-4874-819B-EB6190CE7A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179;p3">
              <a:extLst>
                <a:ext uri="{FF2B5EF4-FFF2-40B4-BE49-F238E27FC236}">
                  <a16:creationId xmlns:a16="http://schemas.microsoft.com/office/drawing/2014/main" id="{FFB13F36-BE45-4401-90AD-EAB139E228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80;p3">
              <a:extLst>
                <a:ext uri="{FF2B5EF4-FFF2-40B4-BE49-F238E27FC236}">
                  <a16:creationId xmlns:a16="http://schemas.microsoft.com/office/drawing/2014/main" id="{167838BC-4629-4DA4-A2EF-7FBE40EF9E3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1;p3">
              <a:extLst>
                <a:ext uri="{FF2B5EF4-FFF2-40B4-BE49-F238E27FC236}">
                  <a16:creationId xmlns:a16="http://schemas.microsoft.com/office/drawing/2014/main" id="{90DF401D-45EA-4FA4-B159-3EADC52B144D}"/>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2;p3">
              <a:extLst>
                <a:ext uri="{FF2B5EF4-FFF2-40B4-BE49-F238E27FC236}">
                  <a16:creationId xmlns:a16="http://schemas.microsoft.com/office/drawing/2014/main" id="{171CDBCF-F3A3-4965-9EE0-8429AB84555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3;p3">
              <a:extLst>
                <a:ext uri="{FF2B5EF4-FFF2-40B4-BE49-F238E27FC236}">
                  <a16:creationId xmlns:a16="http://schemas.microsoft.com/office/drawing/2014/main" id="{23DA7BEE-153D-4848-BA56-48B79E5315C5}"/>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 name="Google Shape;199;p3">
            <a:extLst>
              <a:ext uri="{FF2B5EF4-FFF2-40B4-BE49-F238E27FC236}">
                <a16:creationId xmlns:a16="http://schemas.microsoft.com/office/drawing/2014/main" id="{37D92122-4633-40DD-958E-272CE043A04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00;p3">
            <a:extLst>
              <a:ext uri="{FF2B5EF4-FFF2-40B4-BE49-F238E27FC236}">
                <a16:creationId xmlns:a16="http://schemas.microsoft.com/office/drawing/2014/main" id="{3FC5D8DF-CC66-44E6-8FE8-FE3EED0F2244}"/>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2;p3">
            <a:extLst>
              <a:ext uri="{FF2B5EF4-FFF2-40B4-BE49-F238E27FC236}">
                <a16:creationId xmlns:a16="http://schemas.microsoft.com/office/drawing/2014/main" id="{A58F5BE4-9475-4CCE-A3DE-E52DDB49681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tx1"/>
                </a:solidFill>
              </a:rPr>
              <a:t>Demo</a:t>
            </a:r>
            <a:endParaRPr sz="1800" b="1" dirty="0">
              <a:solidFill>
                <a:schemeClr val="tx1"/>
              </a:solidFill>
              <a:sym typeface="Arial"/>
            </a:endParaRPr>
          </a:p>
        </p:txBody>
      </p:sp>
      <p:grpSp>
        <p:nvGrpSpPr>
          <p:cNvPr id="31" name="Google Shape;203;p3">
            <a:extLst>
              <a:ext uri="{FF2B5EF4-FFF2-40B4-BE49-F238E27FC236}">
                <a16:creationId xmlns:a16="http://schemas.microsoft.com/office/drawing/2014/main" id="{446591B6-1443-41C3-87C2-2552F70D319D}"/>
              </a:ext>
            </a:extLst>
          </p:cNvPr>
          <p:cNvGrpSpPr/>
          <p:nvPr/>
        </p:nvGrpSpPr>
        <p:grpSpPr>
          <a:xfrm>
            <a:off x="1740657" y="5456586"/>
            <a:ext cx="381000" cy="381000"/>
            <a:chOff x="2078" y="1680"/>
            <a:chExt cx="1615" cy="1615"/>
          </a:xfrm>
        </p:grpSpPr>
        <p:sp>
          <p:nvSpPr>
            <p:cNvPr id="32" name="Google Shape;204;p3">
              <a:extLst>
                <a:ext uri="{FF2B5EF4-FFF2-40B4-BE49-F238E27FC236}">
                  <a16:creationId xmlns:a16="http://schemas.microsoft.com/office/drawing/2014/main" id="{E8858A6C-A42F-4F8A-ACA5-DEB8FCCF31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205;p3">
              <a:extLst>
                <a:ext uri="{FF2B5EF4-FFF2-40B4-BE49-F238E27FC236}">
                  <a16:creationId xmlns:a16="http://schemas.microsoft.com/office/drawing/2014/main" id="{F11A9FCB-AF73-453A-8EB6-3768D35994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6;p3">
              <a:extLst>
                <a:ext uri="{FF2B5EF4-FFF2-40B4-BE49-F238E27FC236}">
                  <a16:creationId xmlns:a16="http://schemas.microsoft.com/office/drawing/2014/main" id="{29DEFA5E-63AF-4D0E-B169-7145282F0F9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7;p3">
              <a:extLst>
                <a:ext uri="{FF2B5EF4-FFF2-40B4-BE49-F238E27FC236}">
                  <a16:creationId xmlns:a16="http://schemas.microsoft.com/office/drawing/2014/main" id="{983DDB1E-3C76-4ED6-85A4-2AD91D89864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8;p3">
              <a:extLst>
                <a:ext uri="{FF2B5EF4-FFF2-40B4-BE49-F238E27FC236}">
                  <a16:creationId xmlns:a16="http://schemas.microsoft.com/office/drawing/2014/main" id="{AC43F410-DCFA-49F1-8174-5698BFADB79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9;p3">
              <a:extLst>
                <a:ext uri="{FF2B5EF4-FFF2-40B4-BE49-F238E27FC236}">
                  <a16:creationId xmlns:a16="http://schemas.microsoft.com/office/drawing/2014/main" id="{DBBE192F-4A80-4D5B-B0C9-2A8488FECF7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70152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7" name="Google Shape;97;p2"/>
          <p:cNvSpPr/>
          <p:nvPr/>
        </p:nvSpPr>
        <p:spPr>
          <a:xfrm>
            <a:off x="2892687" y="394845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b</a:t>
            </a:r>
            <a:r>
              <a:rPr lang="vi-VN" sz="1800" b="1" dirty="0">
                <a:solidFill>
                  <a:schemeClr val="dk1"/>
                </a:solidFill>
              </a:rPr>
              <a:t>ư</a:t>
            </a:r>
            <a:r>
              <a:rPr lang="en-US" sz="1800" b="1" dirty="0" err="1">
                <a:solidFill>
                  <a:schemeClr val="dk1"/>
                </a:solidFill>
              </a:rPr>
              <a:t>ớc</a:t>
            </a:r>
            <a:r>
              <a:rPr lang="en-US" sz="1800" b="1" dirty="0">
                <a:solidFill>
                  <a:schemeClr val="dk1"/>
                </a:solidFill>
              </a:rPr>
              <a:t> </a:t>
            </a:r>
            <a:r>
              <a:rPr lang="en-US" sz="1800" b="1" dirty="0" err="1">
                <a:solidFill>
                  <a:schemeClr val="dk1"/>
                </a:solidFill>
              </a:rPr>
              <a:t>xây</a:t>
            </a:r>
            <a:r>
              <a:rPr lang="en-US" sz="1800" b="1" dirty="0">
                <a:solidFill>
                  <a:schemeClr val="dk1"/>
                </a:solidFill>
              </a:rPr>
              <a:t> </a:t>
            </a:r>
            <a:r>
              <a:rPr lang="en-US" sz="1800" b="1" dirty="0" err="1">
                <a:solidFill>
                  <a:schemeClr val="dk1"/>
                </a:solidFill>
              </a:rPr>
              <a:t>dựng</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8" name="Google Shape;98;p2"/>
          <p:cNvSpPr/>
          <p:nvPr/>
        </p:nvSpPr>
        <p:spPr>
          <a:xfrm>
            <a:off x="2790616" y="243327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a:t>
            </a:r>
            <a:r>
              <a:rPr lang="en-US" sz="1800" b="1" dirty="0" err="1">
                <a:solidFill>
                  <a:schemeClr val="dk1"/>
                </a:solidFill>
              </a:rPr>
              <a:t>ký</a:t>
            </a:r>
            <a:r>
              <a:rPr lang="en-US" sz="1800" b="1" dirty="0">
                <a:solidFill>
                  <a:schemeClr val="dk1"/>
                </a:solidFill>
              </a:rPr>
              <a:t> </a:t>
            </a:r>
            <a:r>
              <a:rPr lang="en-US" sz="1800" b="1" dirty="0" err="1">
                <a:solidFill>
                  <a:schemeClr val="dk1"/>
                </a:solidFill>
              </a:rPr>
              <a:t>pháp</a:t>
            </a:r>
            <a:r>
              <a:rPr lang="en-US" sz="1800" b="1" dirty="0">
                <a:solidFill>
                  <a:schemeClr val="dk1"/>
                </a:solidFill>
              </a:rPr>
              <a:t> </a:t>
            </a:r>
            <a:r>
              <a:rPr lang="en-US" sz="1800" b="1" dirty="0" err="1">
                <a:solidFill>
                  <a:schemeClr val="dk1"/>
                </a:solidFill>
              </a:rPr>
              <a:t>của</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9" name="Google Shape;99;p2"/>
          <p:cNvSpPr/>
          <p:nvPr/>
        </p:nvSpPr>
        <p:spPr>
          <a:xfrm>
            <a:off x="2080072" y="1335645"/>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00" name="Google Shape;100;p2"/>
          <p:cNvGrpSpPr/>
          <p:nvPr/>
        </p:nvGrpSpPr>
        <p:grpSpPr>
          <a:xfrm>
            <a:off x="1616424" y="1404341"/>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411975" y="2521051"/>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87710" y="4012313"/>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2"/>
          <p:cNvSpPr/>
          <p:nvPr/>
        </p:nvSpPr>
        <p:spPr>
          <a:xfrm>
            <a:off x="2372144" y="521299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Demo</a:t>
            </a:r>
            <a:endParaRPr sz="1800" b="1" dirty="0">
              <a:solidFill>
                <a:schemeClr val="dk1"/>
              </a:solidFill>
              <a:latin typeface="Arial"/>
              <a:ea typeface="Arial"/>
              <a:cs typeface="Arial"/>
              <a:sym typeface="Arial"/>
            </a:endParaRPr>
          </a:p>
        </p:txBody>
      </p:sp>
      <p:grpSp>
        <p:nvGrpSpPr>
          <p:cNvPr id="140" name="Google Shape;140;p2"/>
          <p:cNvGrpSpPr/>
          <p:nvPr/>
        </p:nvGrpSpPr>
        <p:grpSpPr>
          <a:xfrm>
            <a:off x="1889690" y="5276851"/>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9F2A-405C-4783-8BF2-9B2DAEEB5A11}"/>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FC3107FD-E101-4B2B-B229-5DE38F79634D}"/>
              </a:ext>
            </a:extLst>
          </p:cNvPr>
          <p:cNvSpPr>
            <a:spLocks noGrp="1"/>
          </p:cNvSpPr>
          <p:nvPr>
            <p:ph type="body" idx="1"/>
          </p:nvPr>
        </p:nvSpPr>
        <p:spPr/>
        <p:txBody>
          <a:bodyPr/>
          <a:lstStyle/>
          <a:p>
            <a:pPr marL="114300" indent="0">
              <a:buNone/>
            </a:pPr>
            <a:r>
              <a:rPr lang="en-US" dirty="0"/>
              <a:t>	Demo </a:t>
            </a:r>
            <a:r>
              <a:rPr lang="en-US" dirty="0" err="1"/>
              <a:t>trên</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i="1" dirty="0"/>
              <a:t>“</a:t>
            </a:r>
            <a:r>
              <a:rPr lang="en-US" i="1" dirty="0" err="1"/>
              <a:t>Phân</a:t>
            </a:r>
            <a:r>
              <a:rPr lang="en-US" i="1" dirty="0"/>
              <a:t> </a:t>
            </a:r>
            <a:r>
              <a:rPr lang="en-US" i="1" dirty="0" err="1"/>
              <a:t>tích</a:t>
            </a:r>
            <a:r>
              <a:rPr lang="en-US" i="1" dirty="0"/>
              <a:t> </a:t>
            </a:r>
            <a:r>
              <a:rPr lang="en-US" i="1" dirty="0" err="1"/>
              <a:t>thiết</a:t>
            </a:r>
            <a:r>
              <a:rPr lang="en-US" i="1" dirty="0"/>
              <a:t> </a:t>
            </a:r>
            <a:r>
              <a:rPr lang="en-US" i="1" dirty="0" err="1"/>
              <a:t>kế</a:t>
            </a:r>
            <a:r>
              <a:rPr lang="en-US" i="1" dirty="0"/>
              <a:t> </a:t>
            </a:r>
            <a:r>
              <a:rPr lang="en-US" i="1" dirty="0" err="1"/>
              <a:t>và</a:t>
            </a:r>
            <a:r>
              <a:rPr lang="en-US" i="1" dirty="0"/>
              <a:t> </a:t>
            </a:r>
            <a:r>
              <a:rPr lang="en-US" i="1" dirty="0" err="1"/>
              <a:t>xây</a:t>
            </a:r>
            <a:r>
              <a:rPr lang="en-US" i="1" dirty="0"/>
              <a:t> </a:t>
            </a:r>
            <a:r>
              <a:rPr lang="en-US" i="1" dirty="0" err="1"/>
              <a:t>dựng</a:t>
            </a:r>
            <a:r>
              <a:rPr lang="en-US" i="1" dirty="0"/>
              <a:t> </a:t>
            </a:r>
            <a:r>
              <a:rPr lang="en-US" i="1" dirty="0" err="1"/>
              <a:t>phần</a:t>
            </a:r>
            <a:r>
              <a:rPr lang="en-US" i="1" dirty="0"/>
              <a:t> </a:t>
            </a:r>
            <a:r>
              <a:rPr lang="en-US" i="1" dirty="0" err="1"/>
              <a:t>mềm</a:t>
            </a:r>
            <a:r>
              <a:rPr lang="en-US" i="1" dirty="0"/>
              <a:t> </a:t>
            </a:r>
            <a:r>
              <a:rPr lang="en-US" i="1" dirty="0" err="1"/>
              <a:t>quản</a:t>
            </a:r>
            <a:r>
              <a:rPr lang="en-US" i="1" dirty="0"/>
              <a:t> </a:t>
            </a:r>
            <a:r>
              <a:rPr lang="en-US" i="1" dirty="0" err="1"/>
              <a:t>lý</a:t>
            </a:r>
            <a:r>
              <a:rPr lang="en-US" i="1" dirty="0"/>
              <a:t> </a:t>
            </a:r>
            <a:r>
              <a:rPr lang="en-US" i="1" dirty="0" err="1"/>
              <a:t>cửa</a:t>
            </a:r>
            <a:r>
              <a:rPr lang="en-US" i="1" dirty="0"/>
              <a:t> </a:t>
            </a:r>
            <a:r>
              <a:rPr lang="en-US" i="1" dirty="0" err="1"/>
              <a:t>hàng</a:t>
            </a:r>
            <a:r>
              <a:rPr lang="en-US" i="1" dirty="0"/>
              <a:t> </a:t>
            </a:r>
            <a:r>
              <a:rPr lang="en-US" i="1" dirty="0" err="1"/>
              <a:t>văn</a:t>
            </a:r>
            <a:r>
              <a:rPr lang="en-US" i="1" dirty="0"/>
              <a:t> </a:t>
            </a:r>
            <a:r>
              <a:rPr lang="en-US" i="1" dirty="0" err="1"/>
              <a:t>phòng</a:t>
            </a:r>
            <a:r>
              <a:rPr lang="en-US" i="1" dirty="0"/>
              <a:t> </a:t>
            </a:r>
            <a:r>
              <a:rPr lang="en-US" i="1" dirty="0" err="1"/>
              <a:t>văn</a:t>
            </a:r>
            <a:r>
              <a:rPr lang="en-US" i="1" dirty="0"/>
              <a:t> </a:t>
            </a:r>
            <a:r>
              <a:rPr lang="en-US" i="1" dirty="0" err="1"/>
              <a:t>phòng</a:t>
            </a:r>
            <a:r>
              <a:rPr lang="en-US" i="1" dirty="0"/>
              <a:t> </a:t>
            </a:r>
            <a:r>
              <a:rPr lang="en-US" i="1" dirty="0" err="1"/>
              <a:t>phẩm</a:t>
            </a:r>
            <a:r>
              <a:rPr lang="en-US" i="1" dirty="0"/>
              <a:t>”</a:t>
            </a:r>
          </a:p>
        </p:txBody>
      </p:sp>
    </p:spTree>
    <p:extLst>
      <p:ext uri="{BB962C8B-B14F-4D97-AF65-F5344CB8AC3E}">
        <p14:creationId xmlns:p14="http://schemas.microsoft.com/office/powerpoint/2010/main" val="3539807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t>Tài liệu tham khảo</a:t>
            </a:r>
            <a:endParaRPr/>
          </a:p>
        </p:txBody>
      </p:sp>
      <p:sp>
        <p:nvSpPr>
          <p:cNvPr id="229" name="Google Shape;229;p5"/>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108"/>
              <a:buFont typeface="Noto Sans Symbols"/>
              <a:buNone/>
            </a:pPr>
            <a:fld id="{00000000-1234-1234-1234-123412341234}" type="slidenum">
              <a:rPr lang="en-US" sz="1108">
                <a:solidFill>
                  <a:schemeClr val="dk1"/>
                </a:solidFill>
                <a:latin typeface="Garamond"/>
                <a:ea typeface="Garamond"/>
                <a:cs typeface="Garamond"/>
                <a:sym typeface="Garamond"/>
              </a:rPr>
              <a:t>21</a:t>
            </a:fld>
            <a:endParaRPr sz="1108">
              <a:solidFill>
                <a:schemeClr val="dk1"/>
              </a:solidFill>
              <a:latin typeface="Garamond"/>
              <a:ea typeface="Garamond"/>
              <a:cs typeface="Garamond"/>
              <a:sym typeface="Garamond"/>
            </a:endParaRPr>
          </a:p>
        </p:txBody>
      </p:sp>
      <p:sp>
        <p:nvSpPr>
          <p:cNvPr id="230" name="Google Shape;230;p5"/>
          <p:cNvSpPr txBox="1"/>
          <p:nvPr/>
        </p:nvSpPr>
        <p:spPr>
          <a:xfrm>
            <a:off x="562708" y="1600200"/>
            <a:ext cx="8088923" cy="447235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https://viblo.asia/p/cau-truc-du-lieu-va-giai-thuat-search-924lJYzWZPM</a:t>
            </a:r>
            <a:endParaRPr sz="1662">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https://github.com/pqhuy87it/MonthlyReport/tree/master/SearchAlgorithms</a:t>
            </a:r>
            <a:endParaRPr sz="1662">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
        <p:nvSpPr>
          <p:cNvPr id="160" name="Google Shape;160;p3"/>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1" name="Google Shape;161;p3"/>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a:t>
            </a:r>
            <a:r>
              <a:rPr lang="en-US" sz="1800" b="1" dirty="0" err="1">
                <a:solidFill>
                  <a:srgbClr val="D0CECE"/>
                </a:solidFill>
              </a:rPr>
              <a:t>ký</a:t>
            </a:r>
            <a:r>
              <a:rPr lang="en-US" sz="1800" b="1" dirty="0">
                <a:solidFill>
                  <a:srgbClr val="D0CECE"/>
                </a:solidFill>
              </a:rPr>
              <a:t> </a:t>
            </a:r>
            <a:r>
              <a:rPr lang="en-US" sz="1800" b="1" dirty="0" err="1">
                <a:solidFill>
                  <a:srgbClr val="D0CECE"/>
                </a:solidFill>
              </a:rPr>
              <a:t>pháp</a:t>
            </a:r>
            <a:r>
              <a:rPr lang="en-US" sz="1800" b="1" dirty="0">
                <a:solidFill>
                  <a:srgbClr val="D0CECE"/>
                </a:solidFill>
              </a:rPr>
              <a:t> </a:t>
            </a:r>
            <a:r>
              <a:rPr lang="en-US" sz="1800" b="1" dirty="0" err="1">
                <a:solidFill>
                  <a:srgbClr val="D0CECE"/>
                </a:solidFill>
              </a:rPr>
              <a:t>của</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2" name="Google Shape;162;p3"/>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63" name="Google Shape;163;p3"/>
          <p:cNvGrpSpPr/>
          <p:nvPr/>
        </p:nvGrpSpPr>
        <p:grpSpPr>
          <a:xfrm>
            <a:off x="1472079" y="1154995"/>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p:cNvGrpSpPr/>
          <p:nvPr/>
        </p:nvGrpSpPr>
        <p:grpSpPr>
          <a:xfrm>
            <a:off x="2344698" y="2467986"/>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p:cNvGrpSpPr/>
          <p:nvPr/>
        </p:nvGrpSpPr>
        <p:grpSpPr>
          <a:xfrm>
            <a:off x="2448345" y="4018486"/>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203" name="Google Shape;203;p3"/>
          <p:cNvGrpSpPr/>
          <p:nvPr/>
        </p:nvGrpSpPr>
        <p:grpSpPr>
          <a:xfrm>
            <a:off x="1740657" y="5456586"/>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dirty="0" err="1"/>
              <a:t>Khái</a:t>
            </a:r>
            <a:r>
              <a:rPr lang="en-US" dirty="0"/>
              <a:t> </a:t>
            </a:r>
            <a:r>
              <a:rPr lang="en-US" dirty="0" err="1"/>
              <a:t>niệm</a:t>
            </a:r>
            <a:endParaRPr dirty="0"/>
          </a:p>
        </p:txBody>
      </p:sp>
      <p:sp>
        <p:nvSpPr>
          <p:cNvPr id="222" name="Google Shape;222;p4"/>
          <p:cNvSpPr txBox="1">
            <a:spLocks noGrp="1"/>
          </p:cNvSpPr>
          <p:nvPr>
            <p:ph type="body" idx="1"/>
          </p:nvPr>
        </p:nvSpPr>
        <p:spPr>
          <a:xfrm>
            <a:off x="290146" y="861646"/>
            <a:ext cx="8572500" cy="1472251"/>
          </a:xfrm>
          <a:prstGeom prst="rect">
            <a:avLst/>
          </a:prstGeom>
          <a:noFill/>
          <a:ln>
            <a:noFill/>
          </a:ln>
        </p:spPr>
        <p:txBody>
          <a:bodyPr spcFirstLastPara="1" wrap="square" lIns="91425" tIns="45700" rIns="91425" bIns="45700" anchor="t" anchorCtr="0">
            <a:normAutofit/>
          </a:bodyPr>
          <a:lstStyle/>
          <a:p>
            <a:pPr marL="0" lvl="0" indent="0">
              <a:buSzPts val="2400"/>
              <a:buNone/>
            </a:pPr>
            <a:r>
              <a:rPr lang="vi-VN" sz="2400" dirty="0"/>
              <a:t>Mô tả cách người dùng sử dụng hệ thống để hoàn thành một mục tiêu cụ thể và thường được xây dựng trong giai đoạn ban đầu</a:t>
            </a:r>
            <a:endParaRPr lang="en-US" sz="2400" dirty="0"/>
          </a:p>
        </p:txBody>
      </p:sp>
      <p:sp>
        <p:nvSpPr>
          <p:cNvPr id="4" name="Google Shape;222;p4"/>
          <p:cNvSpPr txBox="1">
            <a:spLocks/>
          </p:cNvSpPr>
          <p:nvPr/>
        </p:nvSpPr>
        <p:spPr>
          <a:xfrm>
            <a:off x="290146" y="2333897"/>
            <a:ext cx="3332620" cy="43107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a:t>Một biểu đồ ca sử dụng gồm: </a:t>
            </a:r>
          </a:p>
          <a:p>
            <a:pPr marL="342900" algn="l">
              <a:buSzPts val="2400"/>
            </a:pPr>
            <a:r>
              <a:rPr lang="vi-VN" sz="2400" dirty="0"/>
              <a:t>Hệ thống (System)</a:t>
            </a:r>
          </a:p>
          <a:p>
            <a:pPr marL="342900" algn="l">
              <a:buSzPts val="2400"/>
            </a:pPr>
            <a:r>
              <a:rPr lang="vi-VN" sz="2400" dirty="0"/>
              <a:t>Các ca sử dụng (Use case)</a:t>
            </a:r>
          </a:p>
          <a:p>
            <a:pPr marL="342900" algn="l">
              <a:buSzPts val="2400"/>
            </a:pPr>
            <a:r>
              <a:rPr lang="vi-VN" sz="2400" dirty="0"/>
              <a:t>Các tác nhân (Actors)</a:t>
            </a:r>
          </a:p>
          <a:p>
            <a:pPr marL="342900" algn="l">
              <a:buSzPts val="2400"/>
            </a:pPr>
            <a:r>
              <a:rPr lang="vi-VN" sz="2400" dirty="0"/>
              <a:t>Các mối quan hệ (Relationship)</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042" y="1925274"/>
            <a:ext cx="5143940" cy="45103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EDBE-6551-445D-AAA8-D79B8398BB83}"/>
              </a:ext>
            </a:extLst>
          </p:cNvPr>
          <p:cNvSpPr>
            <a:spLocks noGrp="1"/>
          </p:cNvSpPr>
          <p:nvPr>
            <p:ph type="title"/>
          </p:nvPr>
        </p:nvSpPr>
        <p:spPr/>
        <p:txBody>
          <a:bodyPr/>
          <a:lstStyle/>
          <a:p>
            <a:r>
              <a:rPr lang="en-US" sz="2400" dirty="0" err="1"/>
              <a:t>Khái</a:t>
            </a:r>
            <a:r>
              <a:rPr lang="en-US" sz="2400" dirty="0"/>
              <a:t> </a:t>
            </a:r>
            <a:r>
              <a:rPr lang="en-US" sz="2400" dirty="0" err="1"/>
              <a:t>niệm</a:t>
            </a:r>
            <a:endParaRPr lang="en-US" sz="2400" dirty="0"/>
          </a:p>
        </p:txBody>
      </p:sp>
      <p:sp>
        <p:nvSpPr>
          <p:cNvPr id="3" name="Text Placeholder 2">
            <a:extLst>
              <a:ext uri="{FF2B5EF4-FFF2-40B4-BE49-F238E27FC236}">
                <a16:creationId xmlns:a16="http://schemas.microsoft.com/office/drawing/2014/main" id="{B98D1857-0561-411C-BD5D-5E661010EFD7}"/>
              </a:ext>
            </a:extLst>
          </p:cNvPr>
          <p:cNvSpPr>
            <a:spLocks noGrp="1"/>
          </p:cNvSpPr>
          <p:nvPr>
            <p:ph type="body" idx="1"/>
          </p:nvPr>
        </p:nvSpPr>
        <p:spPr>
          <a:xfrm>
            <a:off x="290146" y="861647"/>
            <a:ext cx="8572500" cy="1245828"/>
          </a:xfrm>
        </p:spPr>
        <p:txBody>
          <a:bodyPr>
            <a:normAutofit/>
          </a:bodyPr>
          <a:lstStyle/>
          <a:p>
            <a:pPr marL="114300" indent="0">
              <a:buNone/>
            </a:pPr>
            <a:r>
              <a:rPr lang="vi-VN" sz="2400" dirty="0"/>
              <a:t>Đơn giản và không hiển thị chi tiết, cung cấp cái nhìn tổng thể về mô hình</a:t>
            </a:r>
          </a:p>
        </p:txBody>
      </p:sp>
      <p:sp>
        <p:nvSpPr>
          <p:cNvPr id="4" name="Google Shape;222;p4"/>
          <p:cNvSpPr txBox="1">
            <a:spLocks/>
          </p:cNvSpPr>
          <p:nvPr/>
        </p:nvSpPr>
        <p:spPr>
          <a:xfrm>
            <a:off x="4188822" y="1828800"/>
            <a:ext cx="4673823" cy="4659086"/>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a:t>Mục đích: </a:t>
            </a:r>
          </a:p>
          <a:p>
            <a:pPr marL="342900" algn="l">
              <a:buSzPts val="2400"/>
            </a:pPr>
            <a:r>
              <a:rPr lang="vi-VN" sz="2400" dirty="0"/>
              <a:t>Xác định ngữ cảnh của hệ thống</a:t>
            </a:r>
          </a:p>
          <a:p>
            <a:pPr marL="342900" algn="l">
              <a:buSzPts val="2400"/>
            </a:pPr>
            <a:r>
              <a:rPr lang="vi-VN" sz="2400" dirty="0"/>
              <a:t>Nắm bắt các yêu cầu của một hệ thống</a:t>
            </a:r>
          </a:p>
          <a:p>
            <a:pPr marL="342900" algn="l">
              <a:buSzPts val="2400"/>
            </a:pPr>
            <a:r>
              <a:rPr lang="vi-VN" sz="2400" dirty="0"/>
              <a:t>Xác thực kiến trúc hệ thống</a:t>
            </a:r>
          </a:p>
          <a:p>
            <a:pPr marL="342900" algn="l">
              <a:buSzPts val="2400"/>
            </a:pPr>
            <a:r>
              <a:rPr lang="vi-VN" sz="2400" dirty="0"/>
              <a:t>Triển khai và xây dựng các ca kiểm thử</a:t>
            </a:r>
          </a:p>
          <a:p>
            <a:pPr marL="342900" algn="l">
              <a:buSzPts val="2400"/>
            </a:pPr>
            <a:r>
              <a:rPr lang="vi-VN" sz="2400" dirty="0"/>
              <a:t>Được phát triển bởi các nhà phân tích và các chuyên gia miền</a:t>
            </a:r>
            <a:endParaRPr lang="en-US" sz="2400" dirty="0"/>
          </a:p>
        </p:txBody>
      </p:sp>
      <p:pic>
        <p:nvPicPr>
          <p:cNvPr id="1026" name="Picture 2" descr="Use Case Diagram For Car Manufactur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09" y="1828801"/>
            <a:ext cx="3846887" cy="44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3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60;p3">
            <a:extLst>
              <a:ext uri="{FF2B5EF4-FFF2-40B4-BE49-F238E27FC236}">
                <a16:creationId xmlns:a16="http://schemas.microsoft.com/office/drawing/2014/main" id="{9CA7A4B2-6E91-4217-92B4-68872B81FC48}"/>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39" name="Google Shape;161;p3">
            <a:extLst>
              <a:ext uri="{FF2B5EF4-FFF2-40B4-BE49-F238E27FC236}">
                <a16:creationId xmlns:a16="http://schemas.microsoft.com/office/drawing/2014/main" id="{91A4F115-4525-4C11-A1B3-6973BF1BFFF4}"/>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a:t>
            </a:r>
            <a:r>
              <a:rPr lang="en-US" sz="1800" b="1" dirty="0" err="1">
                <a:solidFill>
                  <a:schemeClr val="tx1"/>
                </a:solidFill>
              </a:rPr>
              <a:t>ký</a:t>
            </a:r>
            <a:r>
              <a:rPr lang="en-US" sz="1800" b="1" dirty="0">
                <a:solidFill>
                  <a:schemeClr val="tx1"/>
                </a:solidFill>
              </a:rPr>
              <a:t> </a:t>
            </a:r>
            <a:r>
              <a:rPr lang="en-US" sz="1800" b="1" dirty="0" err="1">
                <a:solidFill>
                  <a:schemeClr val="tx1"/>
                </a:solidFill>
              </a:rPr>
              <a:t>pháp</a:t>
            </a:r>
            <a:r>
              <a:rPr lang="en-US" sz="1800" b="1" dirty="0">
                <a:solidFill>
                  <a:schemeClr val="tx1"/>
                </a:solidFill>
              </a:rPr>
              <a:t> </a:t>
            </a:r>
            <a:r>
              <a:rPr lang="en-US" sz="1800" b="1" dirty="0" err="1">
                <a:solidFill>
                  <a:schemeClr val="tx1"/>
                </a:solidFill>
              </a:rPr>
              <a:t>của</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40" name="Google Shape;162;p3">
            <a:extLst>
              <a:ext uri="{FF2B5EF4-FFF2-40B4-BE49-F238E27FC236}">
                <a16:creationId xmlns:a16="http://schemas.microsoft.com/office/drawing/2014/main" id="{19651886-856A-47EC-AD00-1095ACA104D9}"/>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41" name="Google Shape;163;p3">
            <a:extLst>
              <a:ext uri="{FF2B5EF4-FFF2-40B4-BE49-F238E27FC236}">
                <a16:creationId xmlns:a16="http://schemas.microsoft.com/office/drawing/2014/main" id="{384739BC-5866-43D5-A9B3-8BF14A8F779C}"/>
              </a:ext>
            </a:extLst>
          </p:cNvPr>
          <p:cNvGrpSpPr/>
          <p:nvPr/>
        </p:nvGrpSpPr>
        <p:grpSpPr>
          <a:xfrm>
            <a:off x="1472079" y="1154995"/>
            <a:ext cx="381000" cy="381000"/>
            <a:chOff x="2078" y="1680"/>
            <a:chExt cx="1615" cy="1615"/>
          </a:xfrm>
        </p:grpSpPr>
        <p:sp>
          <p:nvSpPr>
            <p:cNvPr id="42" name="Google Shape;164;p3">
              <a:extLst>
                <a:ext uri="{FF2B5EF4-FFF2-40B4-BE49-F238E27FC236}">
                  <a16:creationId xmlns:a16="http://schemas.microsoft.com/office/drawing/2014/main" id="{B1CEF79A-D92A-4C0C-A6C1-586CC7EB940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165;p3">
              <a:extLst>
                <a:ext uri="{FF2B5EF4-FFF2-40B4-BE49-F238E27FC236}">
                  <a16:creationId xmlns:a16="http://schemas.microsoft.com/office/drawing/2014/main" id="{0FA55039-D9CF-421E-941B-F62A8A40DE7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166;p3">
              <a:extLst>
                <a:ext uri="{FF2B5EF4-FFF2-40B4-BE49-F238E27FC236}">
                  <a16:creationId xmlns:a16="http://schemas.microsoft.com/office/drawing/2014/main" id="{16991CD3-1F1E-430C-8636-C3BD5A642DD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167;p3">
              <a:extLst>
                <a:ext uri="{FF2B5EF4-FFF2-40B4-BE49-F238E27FC236}">
                  <a16:creationId xmlns:a16="http://schemas.microsoft.com/office/drawing/2014/main" id="{AD69F6AF-364C-4683-B04E-146EFF43D9B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168;p3">
              <a:extLst>
                <a:ext uri="{FF2B5EF4-FFF2-40B4-BE49-F238E27FC236}">
                  <a16:creationId xmlns:a16="http://schemas.microsoft.com/office/drawing/2014/main" id="{9BA2D550-F896-483A-9C84-C2ADD15F757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169;p3">
              <a:extLst>
                <a:ext uri="{FF2B5EF4-FFF2-40B4-BE49-F238E27FC236}">
                  <a16:creationId xmlns:a16="http://schemas.microsoft.com/office/drawing/2014/main" id="{0F58DF80-0A0E-443F-B975-8DD6DE1A8E2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 name="Google Shape;170;p3">
            <a:extLst>
              <a:ext uri="{FF2B5EF4-FFF2-40B4-BE49-F238E27FC236}">
                <a16:creationId xmlns:a16="http://schemas.microsoft.com/office/drawing/2014/main" id="{D72014F9-CAEB-41DF-8C25-1FA61A126D97}"/>
              </a:ext>
            </a:extLst>
          </p:cNvPr>
          <p:cNvGrpSpPr/>
          <p:nvPr/>
        </p:nvGrpSpPr>
        <p:grpSpPr>
          <a:xfrm>
            <a:off x="2344698" y="2467986"/>
            <a:ext cx="381000" cy="381000"/>
            <a:chOff x="2078" y="1680"/>
            <a:chExt cx="1615" cy="1615"/>
          </a:xfrm>
        </p:grpSpPr>
        <p:sp>
          <p:nvSpPr>
            <p:cNvPr id="49" name="Google Shape;171;p3">
              <a:extLst>
                <a:ext uri="{FF2B5EF4-FFF2-40B4-BE49-F238E27FC236}">
                  <a16:creationId xmlns:a16="http://schemas.microsoft.com/office/drawing/2014/main" id="{29C1CB3E-F7A5-43D1-A177-97F2B8D3081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172;p3">
              <a:extLst>
                <a:ext uri="{FF2B5EF4-FFF2-40B4-BE49-F238E27FC236}">
                  <a16:creationId xmlns:a16="http://schemas.microsoft.com/office/drawing/2014/main" id="{4637AF86-1DD4-4678-9981-89AE9098C88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173;p3">
              <a:extLst>
                <a:ext uri="{FF2B5EF4-FFF2-40B4-BE49-F238E27FC236}">
                  <a16:creationId xmlns:a16="http://schemas.microsoft.com/office/drawing/2014/main" id="{18D0AE4D-EAAF-4488-A66B-9FCA73E65D4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174;p3">
              <a:extLst>
                <a:ext uri="{FF2B5EF4-FFF2-40B4-BE49-F238E27FC236}">
                  <a16:creationId xmlns:a16="http://schemas.microsoft.com/office/drawing/2014/main" id="{7B8E4A56-CCEC-45B3-ACCC-B4A4358EB7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175;p3">
              <a:extLst>
                <a:ext uri="{FF2B5EF4-FFF2-40B4-BE49-F238E27FC236}">
                  <a16:creationId xmlns:a16="http://schemas.microsoft.com/office/drawing/2014/main" id="{C7A678D3-8080-49E8-89F2-DD3C808AB11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176;p3">
              <a:extLst>
                <a:ext uri="{FF2B5EF4-FFF2-40B4-BE49-F238E27FC236}">
                  <a16:creationId xmlns:a16="http://schemas.microsoft.com/office/drawing/2014/main" id="{294A50A5-B148-404E-B048-85759EEF881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5" name="Google Shape;177;p3">
            <a:extLst>
              <a:ext uri="{FF2B5EF4-FFF2-40B4-BE49-F238E27FC236}">
                <a16:creationId xmlns:a16="http://schemas.microsoft.com/office/drawing/2014/main" id="{3FF105E1-8915-47A5-8C34-4FE19C0E1ED6}"/>
              </a:ext>
            </a:extLst>
          </p:cNvPr>
          <p:cNvGrpSpPr/>
          <p:nvPr/>
        </p:nvGrpSpPr>
        <p:grpSpPr>
          <a:xfrm>
            <a:off x="2448345" y="4018486"/>
            <a:ext cx="381000" cy="381000"/>
            <a:chOff x="2078" y="1680"/>
            <a:chExt cx="1615" cy="1615"/>
          </a:xfrm>
        </p:grpSpPr>
        <p:sp>
          <p:nvSpPr>
            <p:cNvPr id="56" name="Google Shape;178;p3">
              <a:extLst>
                <a:ext uri="{FF2B5EF4-FFF2-40B4-BE49-F238E27FC236}">
                  <a16:creationId xmlns:a16="http://schemas.microsoft.com/office/drawing/2014/main" id="{E34A763D-D516-481A-B77E-4DB3301CB43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79;p3">
              <a:extLst>
                <a:ext uri="{FF2B5EF4-FFF2-40B4-BE49-F238E27FC236}">
                  <a16:creationId xmlns:a16="http://schemas.microsoft.com/office/drawing/2014/main" id="{8BA0D066-E53B-414A-8D7D-7FC58881D77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180;p3">
              <a:extLst>
                <a:ext uri="{FF2B5EF4-FFF2-40B4-BE49-F238E27FC236}">
                  <a16:creationId xmlns:a16="http://schemas.microsoft.com/office/drawing/2014/main" id="{E1E90CFE-0313-4CE8-887F-615C8C113C8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181;p3">
              <a:extLst>
                <a:ext uri="{FF2B5EF4-FFF2-40B4-BE49-F238E27FC236}">
                  <a16:creationId xmlns:a16="http://schemas.microsoft.com/office/drawing/2014/main" id="{7BD17487-0D4C-4958-A19A-BB7AE1B0B9B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182;p3">
              <a:extLst>
                <a:ext uri="{FF2B5EF4-FFF2-40B4-BE49-F238E27FC236}">
                  <a16:creationId xmlns:a16="http://schemas.microsoft.com/office/drawing/2014/main" id="{28A60444-34BE-4255-A549-0A49C146595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183;p3">
              <a:extLst>
                <a:ext uri="{FF2B5EF4-FFF2-40B4-BE49-F238E27FC236}">
                  <a16:creationId xmlns:a16="http://schemas.microsoft.com/office/drawing/2014/main" id="{F32FAB47-3345-4C5B-9A42-DDC5F7C4445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199;p3">
            <a:extLst>
              <a:ext uri="{FF2B5EF4-FFF2-40B4-BE49-F238E27FC236}">
                <a16:creationId xmlns:a16="http://schemas.microsoft.com/office/drawing/2014/main" id="{BE31818E-0E3E-4269-89BA-F1C874CF2D0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200;p3">
            <a:extLst>
              <a:ext uri="{FF2B5EF4-FFF2-40B4-BE49-F238E27FC236}">
                <a16:creationId xmlns:a16="http://schemas.microsoft.com/office/drawing/2014/main" id="{0A2CCDE7-2A8B-45C5-B711-113F99524CF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202;p3">
            <a:extLst>
              <a:ext uri="{FF2B5EF4-FFF2-40B4-BE49-F238E27FC236}">
                <a16:creationId xmlns:a16="http://schemas.microsoft.com/office/drawing/2014/main" id="{CF22479A-6026-4DFD-B5CE-D9AB77185134}"/>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65" name="Google Shape;203;p3">
            <a:extLst>
              <a:ext uri="{FF2B5EF4-FFF2-40B4-BE49-F238E27FC236}">
                <a16:creationId xmlns:a16="http://schemas.microsoft.com/office/drawing/2014/main" id="{4640EE5E-486C-4591-8BD3-67F9A8F91ECF}"/>
              </a:ext>
            </a:extLst>
          </p:cNvPr>
          <p:cNvGrpSpPr/>
          <p:nvPr/>
        </p:nvGrpSpPr>
        <p:grpSpPr>
          <a:xfrm>
            <a:off x="1740657" y="5456586"/>
            <a:ext cx="381000" cy="381000"/>
            <a:chOff x="2078" y="1680"/>
            <a:chExt cx="1615" cy="1615"/>
          </a:xfrm>
        </p:grpSpPr>
        <p:sp>
          <p:nvSpPr>
            <p:cNvPr id="66" name="Google Shape;204;p3">
              <a:extLst>
                <a:ext uri="{FF2B5EF4-FFF2-40B4-BE49-F238E27FC236}">
                  <a16:creationId xmlns:a16="http://schemas.microsoft.com/office/drawing/2014/main" id="{21C1FE22-963D-42ED-8A2C-36A10632537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205;p3">
              <a:extLst>
                <a:ext uri="{FF2B5EF4-FFF2-40B4-BE49-F238E27FC236}">
                  <a16:creationId xmlns:a16="http://schemas.microsoft.com/office/drawing/2014/main" id="{472D6B0E-65E5-43BD-99E4-9ABA94BD97D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206;p3">
              <a:extLst>
                <a:ext uri="{FF2B5EF4-FFF2-40B4-BE49-F238E27FC236}">
                  <a16:creationId xmlns:a16="http://schemas.microsoft.com/office/drawing/2014/main" id="{2A81CB49-FBCB-4664-ADB4-623334465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207;p3">
              <a:extLst>
                <a:ext uri="{FF2B5EF4-FFF2-40B4-BE49-F238E27FC236}">
                  <a16:creationId xmlns:a16="http://schemas.microsoft.com/office/drawing/2014/main" id="{E7AAF2FD-36E1-42EF-B148-A4ED8BB3B91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208;p3">
              <a:extLst>
                <a:ext uri="{FF2B5EF4-FFF2-40B4-BE49-F238E27FC236}">
                  <a16:creationId xmlns:a16="http://schemas.microsoft.com/office/drawing/2014/main" id="{270CA44A-AF7C-4C7F-91C7-9DAA5ADE10F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09;p3">
              <a:extLst>
                <a:ext uri="{FF2B5EF4-FFF2-40B4-BE49-F238E27FC236}">
                  <a16:creationId xmlns:a16="http://schemas.microsoft.com/office/drawing/2014/main" id="{475554B4-AE93-4AAC-9D3C-5FE7EEE3A0F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 name="Google Shape;158;p3">
            <a:extLst>
              <a:ext uri="{FF2B5EF4-FFF2-40B4-BE49-F238E27FC236}">
                <a16:creationId xmlns:a16="http://schemas.microsoft.com/office/drawing/2014/main" id="{B317176D-FA30-4772-B8FF-A1108DC6D0A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Tree>
    <p:extLst>
      <p:ext uri="{BB962C8B-B14F-4D97-AF65-F5344CB8AC3E}">
        <p14:creationId xmlns:p14="http://schemas.microsoft.com/office/powerpoint/2010/main" val="107033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CFF-E6A0-4256-8D35-4113225D4BB1}"/>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EB0FED39-D7F7-46D4-81ED-6EDD34268DF5}"/>
              </a:ext>
            </a:extLst>
          </p:cNvPr>
          <p:cNvSpPr>
            <a:spLocks noGrp="1"/>
          </p:cNvSpPr>
          <p:nvPr>
            <p:ph type="body" idx="1"/>
          </p:nvPr>
        </p:nvSpPr>
        <p:spPr>
          <a:xfrm>
            <a:off x="200297" y="731018"/>
            <a:ext cx="1645920" cy="671062"/>
          </a:xfrm>
        </p:spPr>
        <p:txBody>
          <a:bodyPr>
            <a:normAutofit/>
          </a:bodyPr>
          <a:lstStyle/>
          <a:p>
            <a:pPr>
              <a:buFont typeface="Wingdings" panose="05000000000000000000" pitchFamily="2" charset="2"/>
              <a:buChar char="q"/>
            </a:pPr>
            <a:r>
              <a:rPr lang="en-US" b="1" i="1" u="sng" dirty="0"/>
              <a:t>Actor</a:t>
            </a:r>
            <a:endParaRPr lang="vi-VN" b="1" i="1" u="sng" dirty="0"/>
          </a:p>
        </p:txBody>
      </p:sp>
      <p:sp>
        <p:nvSpPr>
          <p:cNvPr id="4" name="Text Placeholder 2">
            <a:extLst>
              <a:ext uri="{FF2B5EF4-FFF2-40B4-BE49-F238E27FC236}">
                <a16:creationId xmlns:a16="http://schemas.microsoft.com/office/drawing/2014/main" id="{B98D1857-0561-411C-BD5D-5E661010EFD7}"/>
              </a:ext>
            </a:extLst>
          </p:cNvPr>
          <p:cNvSpPr txBox="1">
            <a:spLocks/>
          </p:cNvSpPr>
          <p:nvPr/>
        </p:nvSpPr>
        <p:spPr>
          <a:xfrm>
            <a:off x="2508070" y="1402079"/>
            <a:ext cx="6354576" cy="1863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Có thể là một người, một hệ thống, hoặc các kích hoạt thời gian hoặc sự kiện đứng ben ngoài hệ thống tương tác với hệ thống, sử dụng hệ thống cần phát triển</a:t>
            </a:r>
          </a:p>
        </p:txBody>
      </p:sp>
      <p:pic>
        <p:nvPicPr>
          <p:cNvPr id="2054" name="Picture 6" descr="Use Case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t="17716" b="18110"/>
          <a:stretch/>
        </p:blipFill>
        <p:spPr bwMode="auto">
          <a:xfrm>
            <a:off x="487681" y="1476102"/>
            <a:ext cx="1933302" cy="195942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B98D1857-0561-411C-BD5D-5E661010EFD7}"/>
              </a:ext>
            </a:extLst>
          </p:cNvPr>
          <p:cNvSpPr txBox="1">
            <a:spLocks/>
          </p:cNvSpPr>
          <p:nvPr/>
        </p:nvSpPr>
        <p:spPr>
          <a:xfrm>
            <a:off x="352698" y="3509552"/>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Tác nhân thực hiện hay tương tác với các ca sử dụng </a:t>
            </a:r>
          </a:p>
          <a:p>
            <a:pPr marL="114300" indent="0">
              <a:buFont typeface="Arial"/>
              <a:buNone/>
            </a:pPr>
            <a:r>
              <a:rPr lang="vi-VN" sz="2400" dirty="0">
                <a:sym typeface="Wingdings" panose="05000000000000000000" pitchFamily="2" charset="2"/>
              </a:rPr>
              <a:t> gửi/nhận các thông điệp, thay đổi thông tin</a:t>
            </a:r>
            <a:endParaRPr lang="vi-VN" sz="2400" dirty="0"/>
          </a:p>
        </p:txBody>
      </p:sp>
      <p:sp>
        <p:nvSpPr>
          <p:cNvPr id="9" name="Text Placeholder 2">
            <a:extLst>
              <a:ext uri="{FF2B5EF4-FFF2-40B4-BE49-F238E27FC236}">
                <a16:creationId xmlns:a16="http://schemas.microsoft.com/office/drawing/2014/main" id="{B98D1857-0561-411C-BD5D-5E661010EFD7}"/>
              </a:ext>
            </a:extLst>
          </p:cNvPr>
          <p:cNvSpPr txBox="1">
            <a:spLocks/>
          </p:cNvSpPr>
          <p:nvPr/>
        </p:nvSpPr>
        <p:spPr>
          <a:xfrm>
            <a:off x="352698" y="4519749"/>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Đặt tên: danh từ, phản ánh vai trò của tác nhân trong hệ thống</a:t>
            </a:r>
          </a:p>
        </p:txBody>
      </p:sp>
      <p:sp>
        <p:nvSpPr>
          <p:cNvPr id="10" name="Text Placeholder 2">
            <a:extLst>
              <a:ext uri="{FF2B5EF4-FFF2-40B4-BE49-F238E27FC236}">
                <a16:creationId xmlns:a16="http://schemas.microsoft.com/office/drawing/2014/main" id="{B98D1857-0561-411C-BD5D-5E661010EFD7}"/>
              </a:ext>
            </a:extLst>
          </p:cNvPr>
          <p:cNvSpPr txBox="1">
            <a:spLocks/>
          </p:cNvSpPr>
          <p:nvPr/>
        </p:nvSpPr>
        <p:spPr>
          <a:xfrm>
            <a:off x="352698" y="5373186"/>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Gồm 2 loại: tác nhân chính (primary actor) và tác nhân phụ (secondary actor)</a:t>
            </a:r>
          </a:p>
        </p:txBody>
      </p:sp>
    </p:spTree>
    <p:extLst>
      <p:ext uri="{BB962C8B-B14F-4D97-AF65-F5344CB8AC3E}">
        <p14:creationId xmlns:p14="http://schemas.microsoft.com/office/powerpoint/2010/main" val="363805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vi-VN" sz="2400" b="1" u="sng" dirty="0"/>
              <a:t>Chủ cửa hàng </a:t>
            </a:r>
            <a:r>
              <a:rPr lang="vi-VN" sz="2400" dirty="0"/>
              <a:t>khi thuê một </a:t>
            </a:r>
            <a:r>
              <a:rPr lang="vi-VN" sz="2400" b="1" u="sng" dirty="0"/>
              <a:t>nhân viên </a:t>
            </a:r>
            <a:r>
              <a:rPr lang="vi-VN" sz="2400" dirty="0"/>
              <a:t>mới sẽ tiến hành đăng kí thông tin cho nhân viên gồm (mã nhân viên, tên nhân viên, số điện thoại, địa chỉ, ngày bắt đầu làm việc lương, trạng thái (đang làm – nghỉ) và gmail)</a:t>
            </a:r>
          </a:p>
          <a:p>
            <a:pPr marL="114300" indent="0">
              <a:buNone/>
            </a:pP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en-US" sz="2400" b="1" dirty="0" err="1">
                <a:sym typeface="Wingdings" panose="05000000000000000000" pitchFamily="2" charset="2"/>
              </a:rPr>
              <a:t>nhân</a:t>
            </a:r>
            <a:r>
              <a:rPr lang="en-US" sz="2400" b="1" dirty="0">
                <a:sym typeface="Wingdings" panose="05000000000000000000" pitchFamily="2" charset="2"/>
              </a:rPr>
              <a:t> </a:t>
            </a:r>
            <a:r>
              <a:rPr lang="en-US" sz="2400" b="1" dirty="0" err="1">
                <a:sym typeface="Wingdings" panose="05000000000000000000" pitchFamily="2" charset="2"/>
              </a:rPr>
              <a:t>viên</a:t>
            </a:r>
            <a:r>
              <a:rPr lang="en-US" sz="2400" dirty="0">
                <a:sym typeface="Wingdings" panose="05000000000000000000" pitchFamily="2" charset="2"/>
              </a:rPr>
              <a:t>, </a:t>
            </a:r>
            <a:r>
              <a:rPr lang="en-US" sz="2400" b="1" dirty="0" err="1">
                <a:sym typeface="Wingdings" panose="05000000000000000000" pitchFamily="2" charset="2"/>
              </a:rPr>
              <a:t>chủ</a:t>
            </a:r>
            <a:r>
              <a:rPr lang="en-US" sz="2400" b="1" dirty="0">
                <a:sym typeface="Wingdings" panose="05000000000000000000" pitchFamily="2" charset="2"/>
              </a:rPr>
              <a:t> </a:t>
            </a:r>
            <a:r>
              <a:rPr lang="en-US" sz="2400" b="1" dirty="0" err="1">
                <a:sym typeface="Wingdings" panose="05000000000000000000" pitchFamily="2" charset="2"/>
              </a:rPr>
              <a:t>cửa</a:t>
            </a:r>
            <a:r>
              <a:rPr lang="en-US" sz="2400" b="1" dirty="0">
                <a:sym typeface="Wingdings" panose="05000000000000000000" pitchFamily="2" charset="2"/>
              </a:rPr>
              <a:t> </a:t>
            </a:r>
            <a:r>
              <a:rPr lang="en-US" sz="2400" b="1" dirty="0" err="1">
                <a:sym typeface="Wingdings" panose="05000000000000000000" pitchFamily="2" charset="2"/>
              </a:rPr>
              <a:t>hàng</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35614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en-US" sz="2400" dirty="0" err="1"/>
              <a:t>Hệ</a:t>
            </a:r>
            <a:r>
              <a:rPr lang="en-US" sz="2400" dirty="0"/>
              <a:t> </a:t>
            </a:r>
            <a:r>
              <a:rPr lang="en-US" sz="2400" dirty="0" err="1"/>
              <a:t>thống</a:t>
            </a:r>
            <a:r>
              <a:rPr lang="en-US" sz="2400" dirty="0"/>
              <a:t> </a:t>
            </a:r>
            <a:r>
              <a:rPr lang="en-US" sz="2400" dirty="0" err="1"/>
              <a:t>bán</a:t>
            </a:r>
            <a:r>
              <a:rPr lang="en-US" sz="2400" dirty="0"/>
              <a:t> </a:t>
            </a:r>
            <a:r>
              <a:rPr lang="en-US" sz="2400" dirty="0" err="1"/>
              <a:t>hàng</a:t>
            </a:r>
            <a:r>
              <a:rPr lang="en-US" sz="2400" dirty="0"/>
              <a:t> </a:t>
            </a:r>
            <a:r>
              <a:rPr lang="en-US" sz="2400" dirty="0" err="1"/>
              <a:t>trực</a:t>
            </a:r>
            <a:r>
              <a:rPr lang="en-US" sz="2400" dirty="0"/>
              <a:t> </a:t>
            </a:r>
            <a:r>
              <a:rPr lang="en-US" sz="2400" dirty="0" err="1"/>
              <a:t>tuyến</a:t>
            </a:r>
            <a:r>
              <a:rPr lang="en-US" sz="2400" dirty="0"/>
              <a:t> </a:t>
            </a:r>
            <a:r>
              <a:rPr lang="en-US" sz="2400" dirty="0" err="1"/>
              <a:t>cho</a:t>
            </a:r>
            <a:r>
              <a:rPr lang="en-US" sz="2400" dirty="0"/>
              <a:t> </a:t>
            </a:r>
            <a:r>
              <a:rPr lang="en-US" sz="2400" dirty="0" err="1"/>
              <a:t>phép</a:t>
            </a:r>
            <a:r>
              <a:rPr lang="en-US" sz="2400" dirty="0"/>
              <a:t> </a:t>
            </a:r>
            <a:r>
              <a:rPr lang="en-US" sz="2400" b="1" dirty="0" err="1"/>
              <a:t>khách</a:t>
            </a:r>
            <a:r>
              <a:rPr lang="en-US" sz="2400" b="1" dirty="0"/>
              <a:t> </a:t>
            </a:r>
            <a:r>
              <a:rPr lang="en-US" sz="2400" b="1" dirty="0" err="1"/>
              <a:t>hàng</a:t>
            </a:r>
            <a:r>
              <a:rPr lang="en-US" sz="2400" dirty="0"/>
              <a:t> </a:t>
            </a:r>
            <a:r>
              <a:rPr lang="en-US" sz="2400" dirty="0" err="1"/>
              <a:t>tìm</a:t>
            </a:r>
            <a:r>
              <a:rPr lang="en-US" sz="2400" dirty="0"/>
              <a:t> </a:t>
            </a:r>
            <a:r>
              <a:rPr lang="en-US" sz="2400" dirty="0" err="1"/>
              <a:t>kiếm</a:t>
            </a:r>
            <a:r>
              <a:rPr lang="en-US" sz="2400" dirty="0"/>
              <a:t> </a:t>
            </a:r>
            <a:r>
              <a:rPr lang="en-US" sz="2400" dirty="0" err="1"/>
              <a:t>và</a:t>
            </a:r>
            <a:r>
              <a:rPr lang="en-US" sz="2400" dirty="0"/>
              <a:t> </a:t>
            </a:r>
            <a:r>
              <a:rPr lang="en-US" sz="2400" dirty="0" err="1"/>
              <a:t>mua</a:t>
            </a:r>
            <a:r>
              <a:rPr lang="en-US" sz="2400" dirty="0"/>
              <a:t> </a:t>
            </a:r>
            <a:r>
              <a:rPr lang="en-US" sz="2400" dirty="0" err="1"/>
              <a:t>sản</a:t>
            </a:r>
            <a:r>
              <a:rPr lang="en-US" sz="2400" dirty="0"/>
              <a:t> </a:t>
            </a:r>
            <a:r>
              <a:rPr lang="en-US" sz="2400" dirty="0" err="1"/>
              <a:t>phẩm</a:t>
            </a:r>
            <a:r>
              <a:rPr lang="en-US" sz="2400" dirty="0"/>
              <a:t>. </a:t>
            </a:r>
            <a:r>
              <a:rPr lang="en-US" sz="2400" b="1" dirty="0" err="1"/>
              <a:t>Quản</a:t>
            </a:r>
            <a:r>
              <a:rPr lang="en-US" sz="2400" b="1" dirty="0"/>
              <a:t> </a:t>
            </a:r>
            <a:r>
              <a:rPr lang="en-US" sz="2400" b="1" dirty="0" err="1"/>
              <a:t>trị</a:t>
            </a:r>
            <a:r>
              <a:rPr lang="en-US" sz="2400" b="1" dirty="0"/>
              <a:t> </a:t>
            </a:r>
            <a:r>
              <a:rPr lang="en-US" sz="2400" b="1" dirty="0" err="1"/>
              <a:t>viên</a:t>
            </a:r>
            <a:r>
              <a:rPr lang="en-US" sz="2400" dirty="0"/>
              <a:t> </a:t>
            </a:r>
            <a:r>
              <a:rPr lang="en-US" sz="2400" dirty="0" err="1"/>
              <a:t>có</a:t>
            </a:r>
            <a:r>
              <a:rPr lang="en-US" sz="2400" dirty="0"/>
              <a:t> </a:t>
            </a:r>
            <a:r>
              <a:rPr lang="en-US" sz="2400" dirty="0" err="1"/>
              <a:t>thể</a:t>
            </a:r>
            <a:r>
              <a:rPr lang="en-US" sz="2400" dirty="0"/>
              <a:t> </a:t>
            </a:r>
            <a:r>
              <a:rPr lang="en-US" sz="2400" dirty="0" err="1"/>
              <a:t>quản</a:t>
            </a:r>
            <a:r>
              <a:rPr lang="en-US" sz="2400" dirty="0"/>
              <a:t> </a:t>
            </a:r>
            <a:r>
              <a:rPr lang="en-US" sz="2400" dirty="0" err="1"/>
              <a:t>lý</a:t>
            </a:r>
            <a:r>
              <a:rPr lang="en-US" sz="2400" dirty="0"/>
              <a:t> </a:t>
            </a:r>
            <a:r>
              <a:rPr lang="en-US" sz="2400" dirty="0" err="1"/>
              <a:t>các</a:t>
            </a:r>
            <a:r>
              <a:rPr lang="en-US" sz="2400" dirty="0"/>
              <a:t> </a:t>
            </a:r>
            <a:r>
              <a:rPr lang="en-US" sz="2400" dirty="0" err="1"/>
              <a:t>sản</a:t>
            </a:r>
            <a:r>
              <a:rPr lang="en-US" sz="2400" dirty="0"/>
              <a:t> </a:t>
            </a:r>
            <a:r>
              <a:rPr lang="en-US" sz="2400" dirty="0" err="1"/>
              <a:t>phẩm</a:t>
            </a:r>
            <a:r>
              <a:rPr lang="en-US" sz="2400" dirty="0"/>
              <a:t> </a:t>
            </a:r>
            <a:r>
              <a:rPr lang="en-US" sz="2400" dirty="0" err="1"/>
              <a:t>và</a:t>
            </a:r>
            <a:r>
              <a:rPr lang="en-US" sz="2400" dirty="0"/>
              <a:t> </a:t>
            </a:r>
            <a:r>
              <a:rPr lang="en-US" sz="2400" dirty="0" err="1"/>
              <a:t>cập</a:t>
            </a:r>
            <a:r>
              <a:rPr lang="en-US" sz="2400" dirty="0"/>
              <a:t> </a:t>
            </a:r>
            <a:r>
              <a:rPr lang="en-US" sz="2400" dirty="0" err="1"/>
              <a:t>nhật</a:t>
            </a:r>
            <a:r>
              <a:rPr lang="en-US" sz="2400" dirty="0"/>
              <a:t> </a:t>
            </a:r>
            <a:r>
              <a:rPr lang="en-US" sz="2400" dirty="0" err="1"/>
              <a:t>thông</a:t>
            </a:r>
            <a:r>
              <a:rPr lang="en-US" sz="2400" dirty="0"/>
              <a:t> tin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Hệ</a:t>
            </a:r>
            <a:r>
              <a:rPr lang="en-US" sz="2400" dirty="0"/>
              <a:t> </a:t>
            </a:r>
            <a:r>
              <a:rPr lang="en-US" sz="2400" dirty="0" err="1"/>
              <a:t>thống</a:t>
            </a:r>
            <a:r>
              <a:rPr lang="en-US" sz="2400" dirty="0"/>
              <a:t> </a:t>
            </a:r>
            <a:r>
              <a:rPr lang="en-US" sz="2400" dirty="0" err="1"/>
              <a:t>cũng</a:t>
            </a:r>
            <a:r>
              <a:rPr lang="en-US" sz="2400" dirty="0"/>
              <a:t> </a:t>
            </a:r>
            <a:r>
              <a:rPr lang="en-US" sz="2400" dirty="0" err="1"/>
              <a:t>liên</a:t>
            </a:r>
            <a:r>
              <a:rPr lang="en-US" sz="2400" dirty="0"/>
              <a:t> </a:t>
            </a:r>
            <a:r>
              <a:rPr lang="en-US" sz="2400" dirty="0" err="1"/>
              <a:t>kết</a:t>
            </a:r>
            <a:r>
              <a:rPr lang="en-US" sz="2400" dirty="0"/>
              <a:t> </a:t>
            </a:r>
            <a:r>
              <a:rPr lang="en-US" sz="2400" dirty="0" err="1"/>
              <a:t>với</a:t>
            </a:r>
            <a:r>
              <a:rPr lang="en-US" sz="2400" dirty="0"/>
              <a:t> </a:t>
            </a:r>
            <a:r>
              <a:rPr lang="en-US" sz="2400" b="1" dirty="0" err="1"/>
              <a:t>cổng</a:t>
            </a:r>
            <a:r>
              <a:rPr lang="en-US" sz="2400" b="1" dirty="0"/>
              <a:t> </a:t>
            </a:r>
            <a:r>
              <a:rPr lang="en-US" sz="2400" b="1" dirty="0" err="1"/>
              <a:t>thanh</a:t>
            </a:r>
            <a:r>
              <a:rPr lang="en-US" sz="2400" b="1" dirty="0"/>
              <a:t> </a:t>
            </a:r>
            <a:r>
              <a:rPr lang="en-US" sz="2400" b="1" dirty="0" err="1"/>
              <a:t>toán</a:t>
            </a:r>
            <a:r>
              <a:rPr lang="en-US" sz="2400" dirty="0"/>
              <a:t> </a:t>
            </a:r>
            <a:r>
              <a:rPr lang="en-US" sz="2400" dirty="0" err="1"/>
              <a:t>để</a:t>
            </a:r>
            <a:r>
              <a:rPr lang="en-US" sz="2400" dirty="0"/>
              <a:t> </a:t>
            </a:r>
            <a:r>
              <a:rPr lang="en-US" sz="2400" dirty="0" err="1"/>
              <a:t>xử</a:t>
            </a:r>
            <a:r>
              <a:rPr lang="en-US" sz="2400" dirty="0"/>
              <a:t> </a:t>
            </a:r>
            <a:r>
              <a:rPr lang="en-US" sz="2400" dirty="0" err="1"/>
              <a:t>lý</a:t>
            </a:r>
            <a:r>
              <a:rPr lang="en-US" sz="2400" dirty="0"/>
              <a:t> </a:t>
            </a:r>
            <a:r>
              <a:rPr lang="en-US" sz="2400" dirty="0" err="1"/>
              <a:t>giao</a:t>
            </a:r>
            <a:r>
              <a:rPr lang="en-US" sz="2400" dirty="0"/>
              <a:t> </a:t>
            </a:r>
            <a:r>
              <a:rPr lang="en-US" sz="2400" dirty="0" err="1"/>
              <a:t>dịch</a:t>
            </a:r>
            <a:r>
              <a:rPr lang="en-US" sz="2400" dirty="0"/>
              <a:t> </a:t>
            </a:r>
            <a:r>
              <a:rPr lang="en-US" sz="2400" dirty="0" err="1"/>
              <a:t>trực</a:t>
            </a:r>
            <a:r>
              <a:rPr lang="en-US" sz="2400" dirty="0"/>
              <a:t> </a:t>
            </a:r>
            <a:r>
              <a:rPr lang="en-US" sz="2400" dirty="0" err="1"/>
              <a:t>tuyến</a:t>
            </a:r>
            <a:r>
              <a:rPr lang="en-US" sz="2400" dirty="0"/>
              <a:t> </a:t>
            </a: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vi-VN" sz="2400" b="1" dirty="0">
                <a:sym typeface="Wingdings" panose="05000000000000000000" pitchFamily="2" charset="2"/>
              </a:rPr>
              <a:t>khách hàng</a:t>
            </a:r>
            <a:r>
              <a:rPr lang="en-US" sz="2400" dirty="0">
                <a:sym typeface="Wingdings" panose="05000000000000000000" pitchFamily="2" charset="2"/>
              </a:rPr>
              <a:t>, </a:t>
            </a:r>
            <a:r>
              <a:rPr lang="vi-VN" sz="2400" b="1" dirty="0">
                <a:sym typeface="Wingdings" panose="05000000000000000000" pitchFamily="2" charset="2"/>
              </a:rPr>
              <a:t>quản trị viên</a:t>
            </a:r>
          </a:p>
          <a:p>
            <a:pPr>
              <a:buFont typeface="Wingdings" panose="05000000000000000000" pitchFamily="2" charset="2"/>
              <a:buChar char="à"/>
            </a:pPr>
            <a:r>
              <a:rPr lang="vi-VN" sz="2400" dirty="0">
                <a:sym typeface="Wingdings" panose="05000000000000000000" pitchFamily="2" charset="2"/>
              </a:rPr>
              <a:t>Tác nhân phụ: </a:t>
            </a:r>
            <a:r>
              <a:rPr lang="vi-VN" sz="2400" b="1" dirty="0">
                <a:sym typeface="Wingdings" panose="05000000000000000000" pitchFamily="2" charset="2"/>
              </a:rPr>
              <a:t>cổng thanh toán</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6485705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1543</Words>
  <Application>Microsoft Office PowerPoint</Application>
  <PresentationFormat>On-screen Show (4:3)</PresentationFormat>
  <Paragraphs>134</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Schoolbook</vt:lpstr>
      <vt:lpstr>Garamond</vt:lpstr>
      <vt:lpstr>Noto Sans Symbols</vt:lpstr>
      <vt:lpstr>Wingdings</vt:lpstr>
      <vt:lpstr>Office Theme</vt:lpstr>
      <vt:lpstr>BIỂU ĐỒ CA SỬ DỤNG Phân tích thiết kế hướng đối tượng với UML</vt:lpstr>
      <vt:lpstr>Nội dung</vt:lpstr>
      <vt:lpstr>Nội dung</vt:lpstr>
      <vt:lpstr>Khái niệm</vt:lpstr>
      <vt:lpstr>Khái niệm</vt:lpstr>
      <vt:lpstr>Nội dung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Nội dung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Nội dung</vt:lpstr>
      <vt:lpstr>Demo</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BIỂU ĐỒ CA SỬ DỤNG Phân tích thiết kế hướng đối tượng với UML</dc:title>
  <dc:creator>Đỗ Thị Thu Trang</dc:creator>
  <cp:lastModifiedBy>Administrator</cp:lastModifiedBy>
  <cp:revision>43</cp:revision>
  <dcterms:created xsi:type="dcterms:W3CDTF">2024-09-27T15:40:07Z</dcterms:created>
  <dcterms:modified xsi:type="dcterms:W3CDTF">2024-11-15T04:31:04Z</dcterms:modified>
</cp:coreProperties>
</file>