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2" r:id="rId14"/>
    <p:sldId id="268" r:id="rId15"/>
    <p:sldId id="276" r:id="rId16"/>
    <p:sldId id="269" r:id="rId17"/>
    <p:sldId id="270" r:id="rId18"/>
    <p:sldId id="277" r:id="rId19"/>
    <p:sldId id="273" r:id="rId20"/>
    <p:sldId id="274" r:id="rId21"/>
    <p:sldId id="260" r:id="rId22"/>
    <p:sldId id="26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varScale="1">
        <p:scale>
          <a:sx n="68" d="100"/>
          <a:sy n="68" d="100"/>
        </p:scale>
        <p:origin x="119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21</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164256"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AB3C6A4E-919D-4DEC-8253-297B1861DCC8}"/>
              </a:ext>
            </a:extLst>
          </p:cNvPr>
          <p:cNvSpPr>
            <a:spLocks noGrp="1"/>
          </p:cNvSpPr>
          <p:nvPr>
            <p:ph type="body" idx="1"/>
          </p:nvPr>
        </p:nvSpPr>
        <p:spPr>
          <a:xfrm>
            <a:off x="211769" y="691828"/>
            <a:ext cx="2296300" cy="697188"/>
          </a:xfrm>
        </p:spPr>
        <p:txBody>
          <a:bodyPr/>
          <a:lstStyle/>
          <a:p>
            <a:pPr>
              <a:buFont typeface="Wingdings" panose="05000000000000000000" pitchFamily="2" charset="2"/>
              <a:buChar char="q"/>
            </a:pPr>
            <a:r>
              <a:rPr lang="en-US" b="1" i="1" u="sng" dirty="0"/>
              <a:t>Use case</a:t>
            </a:r>
          </a:p>
        </p:txBody>
      </p:sp>
      <p:sp>
        <p:nvSpPr>
          <p:cNvPr id="5" name="Text Placeholder 2">
            <a:extLst>
              <a:ext uri="{FF2B5EF4-FFF2-40B4-BE49-F238E27FC236}">
                <a16:creationId xmlns:a16="http://schemas.microsoft.com/office/drawing/2014/main" id="{B98D1857-0561-411C-BD5D-5E661010EFD7}"/>
              </a:ext>
            </a:extLst>
          </p:cNvPr>
          <p:cNvSpPr txBox="1">
            <a:spLocks/>
          </p:cNvSpPr>
          <p:nvPr/>
        </p:nvSpPr>
        <p:spPr>
          <a:xfrm>
            <a:off x="211769" y="1373778"/>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Mô tả một chức năng sử dụng cụ thể của hệ thống bởi một tác nhân, đại diện cho những gì mác tác nhân muốn hệ thống làm.</a:t>
            </a:r>
          </a:p>
          <a:p>
            <a:pPr marL="114300" indent="0">
              <a:buFont typeface="Arial"/>
              <a:buNone/>
            </a:pPr>
            <a:r>
              <a:rPr lang="vi-VN" sz="2400" dirty="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154" y="3997235"/>
            <a:ext cx="316121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290146" y="3664132"/>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cụm động danh từ (động từ + danh từ)</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290146" y="460030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Giữa các actors với usecase: liên kết (association)</a:t>
            </a:r>
          </a:p>
          <a:p>
            <a:pPr marL="114300" indent="0">
              <a:buNone/>
            </a:pPr>
            <a:r>
              <a:rPr lang="vi-VN" sz="2400" dirty="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a:p>
        </p:txBody>
      </p:sp>
    </p:spTree>
    <p:extLst>
      <p:ext uri="{BB962C8B-B14F-4D97-AF65-F5344CB8AC3E}">
        <p14:creationId xmlns:p14="http://schemas.microsoft.com/office/powerpoint/2010/main" val="18021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a:t>Boundary of system</a:t>
            </a:r>
            <a:endParaRPr lang="en-US" sz="2400" b="1" i="1" u="sng" dirty="0"/>
          </a:p>
          <a:p>
            <a:pPr>
              <a:buFontTx/>
              <a:buChar char="-"/>
            </a:pPr>
            <a:r>
              <a:rPr lang="en-US" sz="2400" dirty="0" err="1"/>
              <a:t>Thể</a:t>
            </a:r>
            <a:r>
              <a:rPr lang="en-US" sz="2400" dirty="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098872"/>
              </p:ext>
            </p:extLst>
          </p:nvPr>
        </p:nvGraphicFramePr>
        <p:xfrm>
          <a:off x="290145" y="1396998"/>
          <a:ext cx="8572500" cy="4816484"/>
        </p:xfrm>
        <a:graphic>
          <a:graphicData uri="http://schemas.openxmlformats.org/drawingml/2006/table">
            <a:tbl>
              <a:tblPr firstRow="1" bandRow="1">
                <a:tableStyleId>{5940675A-B579-460E-94D1-54222C63F5DA}</a:tableStyleId>
              </a:tblPr>
              <a:tblGrid>
                <a:gridCol w="2453055">
                  <a:extLst>
                    <a:ext uri="{9D8B030D-6E8A-4147-A177-3AD203B41FA5}">
                      <a16:colId xmlns:a16="http://schemas.microsoft.com/office/drawing/2014/main" val="20000"/>
                    </a:ext>
                  </a:extLst>
                </a:gridCol>
                <a:gridCol w="2386149">
                  <a:extLst>
                    <a:ext uri="{9D8B030D-6E8A-4147-A177-3AD203B41FA5}">
                      <a16:colId xmlns:a16="http://schemas.microsoft.com/office/drawing/2014/main" val="20001"/>
                    </a:ext>
                  </a:extLst>
                </a:gridCol>
                <a:gridCol w="3733296">
                  <a:extLst>
                    <a:ext uri="{9D8B030D-6E8A-4147-A177-3AD203B41FA5}">
                      <a16:colId xmlns:a16="http://schemas.microsoft.com/office/drawing/2014/main" val="20002"/>
                    </a:ext>
                  </a:extLst>
                </a:gridCol>
              </a:tblGrid>
              <a:tr h="693059">
                <a:tc>
                  <a:txBody>
                    <a:bodyPr/>
                    <a:lstStyle/>
                    <a:p>
                      <a:pPr algn="ctr">
                        <a:lnSpc>
                          <a:spcPct val="200000"/>
                        </a:lnSpc>
                      </a:pPr>
                      <a:r>
                        <a:rPr lang="vi-VN" sz="1800" dirty="0"/>
                        <a:t>Quan hệ</a:t>
                      </a:r>
                      <a:endParaRPr lang="en-US" sz="1800" dirty="0"/>
                    </a:p>
                  </a:txBody>
                  <a:tcPr/>
                </a:tc>
                <a:tc>
                  <a:txBody>
                    <a:bodyPr/>
                    <a:lstStyle/>
                    <a:p>
                      <a:pPr algn="ctr">
                        <a:lnSpc>
                          <a:spcPct val="200000"/>
                        </a:lnSpc>
                      </a:pPr>
                      <a:r>
                        <a:rPr lang="vi-VN" sz="1800" dirty="0"/>
                        <a:t>Kí hiệu</a:t>
                      </a:r>
                      <a:endParaRPr lang="en-US" sz="1800" dirty="0"/>
                    </a:p>
                  </a:txBody>
                  <a:tcPr/>
                </a:tc>
                <a:tc>
                  <a:txBody>
                    <a:bodyPr/>
                    <a:lstStyle/>
                    <a:p>
                      <a:pPr algn="ctr">
                        <a:lnSpc>
                          <a:spcPct val="200000"/>
                        </a:lnSpc>
                      </a:pPr>
                      <a:r>
                        <a:rPr lang="vi-VN" sz="1800" dirty="0"/>
                        <a:t>Mô tả</a:t>
                      </a:r>
                      <a:endParaRPr lang="en-US" sz="1800" dirty="0"/>
                    </a:p>
                  </a:txBody>
                  <a:tcPr/>
                </a:tc>
                <a:extLst>
                  <a:ext uri="{0D108BD9-81ED-4DB2-BD59-A6C34878D82A}">
                    <a16:rowId xmlns:a16="http://schemas.microsoft.com/office/drawing/2014/main" val="10000"/>
                  </a:ext>
                </a:extLst>
              </a:tr>
              <a:tr h="809897">
                <a:tc>
                  <a:txBody>
                    <a:bodyPr/>
                    <a:lstStyle/>
                    <a:p>
                      <a:pPr algn="ctr">
                        <a:lnSpc>
                          <a:spcPct val="250000"/>
                        </a:lnSpc>
                      </a:pPr>
                      <a:r>
                        <a:rPr lang="vi-VN" sz="1800" dirty="0"/>
                        <a:t>Liên kết (Association)</a:t>
                      </a:r>
                      <a:endParaRPr lang="en-US" sz="1800" dirty="0"/>
                    </a:p>
                  </a:txBody>
                  <a:tcPr/>
                </a:tc>
                <a:tc>
                  <a:txBody>
                    <a:bodyPr/>
                    <a:lstStyle/>
                    <a:p>
                      <a:endParaRPr lang="en-US" dirty="0"/>
                    </a:p>
                  </a:txBody>
                  <a:tcPr/>
                </a:tc>
                <a:tc>
                  <a:txBody>
                    <a:bodyPr/>
                    <a:lstStyle/>
                    <a:p>
                      <a:pPr algn="just"/>
                      <a:r>
                        <a:rPr lang="vi-VN" dirty="0"/>
                        <a:t>Giữa actor với usecase. Thể hiện sự tương tác và giao tiếp. Nếu tương tác và giao tiếp là một chiều thì là liên kết có hướng.</a:t>
                      </a:r>
                      <a:endParaRPr lang="en-US" dirty="0"/>
                    </a:p>
                  </a:txBody>
                  <a:tcPr/>
                </a:tc>
                <a:extLst>
                  <a:ext uri="{0D108BD9-81ED-4DB2-BD59-A6C34878D82A}">
                    <a16:rowId xmlns:a16="http://schemas.microsoft.com/office/drawing/2014/main" val="10001"/>
                  </a:ext>
                </a:extLst>
              </a:tr>
              <a:tr h="1262743">
                <a:tc>
                  <a:txBody>
                    <a:bodyPr/>
                    <a:lstStyle/>
                    <a:p>
                      <a:pPr algn="ctr">
                        <a:lnSpc>
                          <a:spcPct val="250000"/>
                        </a:lnSpc>
                      </a:pPr>
                      <a:r>
                        <a:rPr lang="vi-VN" sz="1800" dirty="0"/>
                        <a:t>Kế thừa (Generalization)</a:t>
                      </a:r>
                      <a:endParaRPr lang="en-US" sz="1800" dirty="0"/>
                    </a:p>
                  </a:txBody>
                  <a:tcPr/>
                </a:tc>
                <a:tc>
                  <a:txBody>
                    <a:bodyPr/>
                    <a:lstStyle/>
                    <a:p>
                      <a:endParaRPr lang="en-US" dirty="0"/>
                    </a:p>
                  </a:txBody>
                  <a:tcPr/>
                </a:tc>
                <a:tc>
                  <a:txBody>
                    <a:bodyPr/>
                    <a:lstStyle/>
                    <a:p>
                      <a:pPr algn="just"/>
                      <a:r>
                        <a:rPr lang="vi-VN" dirty="0"/>
                        <a:t>Giữa actor với actor, usecase với usecase. Tác nhân được kế thừa có thể có tất cả các chức năng</a:t>
                      </a:r>
                      <a:r>
                        <a:rPr lang="vi-VN" baseline="0" dirty="0"/>
                        <a:t> được thừa kế từ tác nhân trước. Với usecase được kế thừa có tất cả các hành vi, tính chất và có thể ghi đè, thêm.</a:t>
                      </a:r>
                      <a:endParaRPr lang="en-US" dirty="0"/>
                    </a:p>
                  </a:txBody>
                  <a:tcPr/>
                </a:tc>
                <a:extLst>
                  <a:ext uri="{0D108BD9-81ED-4DB2-BD59-A6C34878D82A}">
                    <a16:rowId xmlns:a16="http://schemas.microsoft.com/office/drawing/2014/main" val="10002"/>
                  </a:ext>
                </a:extLst>
              </a:tr>
              <a:tr h="984934">
                <a:tc>
                  <a:txBody>
                    <a:bodyPr/>
                    <a:lstStyle/>
                    <a:p>
                      <a:pPr algn="ctr">
                        <a:lnSpc>
                          <a:spcPct val="250000"/>
                        </a:lnSpc>
                      </a:pPr>
                      <a:r>
                        <a:rPr lang="vi-VN" sz="1800" dirty="0"/>
                        <a:t>Bao gồm (Include)</a:t>
                      </a:r>
                      <a:endParaRPr lang="en-US" sz="1800" dirty="0"/>
                    </a:p>
                  </a:txBody>
                  <a:tcPr/>
                </a:tc>
                <a:tc>
                  <a:txBody>
                    <a:bodyPr/>
                    <a:lstStyle/>
                    <a:p>
                      <a:endParaRPr lang="en-US" dirty="0"/>
                    </a:p>
                  </a:txBody>
                  <a:tcPr/>
                </a:tc>
                <a:tc>
                  <a:txBody>
                    <a:bodyPr/>
                    <a:lstStyle/>
                    <a:p>
                      <a:pPr algn="just"/>
                      <a:r>
                        <a:rPr lang="vi-VN" dirty="0"/>
                        <a:t>Giữa usecase với usecase. Usecase này chứa hành vi được định nghĩa trong ca sử dụng khác. Có thể chia nhỏ hay tổ chức lại usecase.</a:t>
                      </a:r>
                      <a:endParaRPr lang="en-US" dirty="0"/>
                    </a:p>
                  </a:txBody>
                  <a:tcPr/>
                </a:tc>
                <a:extLst>
                  <a:ext uri="{0D108BD9-81ED-4DB2-BD59-A6C34878D82A}">
                    <a16:rowId xmlns:a16="http://schemas.microsoft.com/office/drawing/2014/main" val="10003"/>
                  </a:ext>
                </a:extLst>
              </a:tr>
              <a:tr h="984934">
                <a:tc>
                  <a:txBody>
                    <a:bodyPr/>
                    <a:lstStyle/>
                    <a:p>
                      <a:pPr algn="ctr">
                        <a:lnSpc>
                          <a:spcPct val="250000"/>
                        </a:lnSpc>
                      </a:pPr>
                      <a:r>
                        <a:rPr lang="vi-VN" sz="1800" dirty="0"/>
                        <a:t>Mở rộng (Extend)</a:t>
                      </a:r>
                      <a:endParaRPr lang="en-US" sz="1800" dirty="0"/>
                    </a:p>
                  </a:txBody>
                  <a:tcPr/>
                </a:tc>
                <a:tc>
                  <a:txBody>
                    <a:bodyPr/>
                    <a:lstStyle/>
                    <a:p>
                      <a:endParaRPr lang="en-US" dirty="0"/>
                    </a:p>
                  </a:txBody>
                  <a:tcPr/>
                </a:tc>
                <a:tc>
                  <a:txBody>
                    <a:bodyPr/>
                    <a:lstStyle/>
                    <a:p>
                      <a:pPr algn="just"/>
                      <a:r>
                        <a:rPr lang="vi-VN" dirty="0"/>
                        <a:t>Giữa usecase với usecase. Mở rộng hành vi của usecase trên</a:t>
                      </a:r>
                      <a:r>
                        <a:rPr lang="vi-VN" baseline="0" dirty="0"/>
                        <a:t> usecase khác. Usecase được mở rộng phải độc lập và không dựa vào hành vi của ca sử dụng mở rộng.</a:t>
                      </a:r>
                      <a:endParaRPr lang="en-US"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527297"/>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a16="http://schemas.microsoft.com/office/drawing/2014/main"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a16="http://schemas.microsoft.com/office/drawing/2014/main"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a16="http://schemas.microsoft.com/office/drawing/2014/main"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a16="http://schemas.microsoft.com/office/drawing/2014/main"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a16="http://schemas.microsoft.com/office/drawing/2014/main"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a16="http://schemas.microsoft.com/office/drawing/2014/main"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a16="http://schemas.microsoft.com/office/drawing/2014/main"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a16="http://schemas.microsoft.com/office/drawing/2014/main"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a16="http://schemas.microsoft.com/office/drawing/2014/main"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a16="http://schemas.microsoft.com/office/drawing/2014/main"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a16="http://schemas.microsoft.com/office/drawing/2014/main"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a16="http://schemas.microsoft.com/office/drawing/2014/main"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a16="http://schemas.microsoft.com/office/drawing/2014/main"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a16="http://schemas.microsoft.com/office/drawing/2014/main"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a16="http://schemas.microsoft.com/office/drawing/2014/main"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a16="http://schemas.microsoft.com/office/drawing/2014/main"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a16="http://schemas.microsoft.com/office/drawing/2014/main"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a16="http://schemas.microsoft.com/office/drawing/2014/main"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a16="http://schemas.microsoft.com/office/drawing/2014/main"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a16="http://schemas.microsoft.com/office/drawing/2014/main"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a16="http://schemas.microsoft.com/office/drawing/2014/main"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a16="http://schemas.microsoft.com/office/drawing/2014/main"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a16="http://schemas.microsoft.com/office/drawing/2014/main"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a16="http://schemas.microsoft.com/office/drawing/2014/main"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a16="http://schemas.microsoft.com/office/drawing/2014/main"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a16="http://schemas.microsoft.com/office/drawing/2014/main"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a16="http://schemas.microsoft.com/office/drawing/2014/main"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a16="http://schemas.microsoft.com/office/drawing/2014/main"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a16="http://schemas.microsoft.com/office/drawing/2014/main"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a16="http://schemas.microsoft.com/office/drawing/2014/main"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a16="http://schemas.microsoft.com/office/drawing/2014/main"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a16="http://schemas.microsoft.com/office/drawing/2014/main"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a16="http://schemas.microsoft.com/office/drawing/2014/main"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a16="http://schemas.microsoft.com/office/drawing/2014/main"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04E19840-75A0-4F77-8941-BED6C7332C8E}"/>
              </a:ext>
            </a:extLst>
          </p:cNvPr>
          <p:cNvSpPr>
            <a:spLocks noGrp="1"/>
          </p:cNvSpPr>
          <p:nvPr>
            <p:ph type="body" idx="1"/>
          </p:nvPr>
        </p:nvSpPr>
        <p:spPr/>
        <p:txBody>
          <a:bodyPr>
            <a:normAutofit lnSpcReduction="10000"/>
          </a:bodyPr>
          <a:lstStyle/>
          <a:p>
            <a:pPr>
              <a:buFontTx/>
              <a:buChar char="-"/>
            </a:pPr>
            <a:r>
              <a:rPr lang="en-US" b="1" dirty="0"/>
              <a:t>B</a:t>
            </a:r>
            <a:r>
              <a:rPr lang="vi-VN" b="1" dirty="0"/>
              <a:t>ư</a:t>
            </a:r>
            <a:r>
              <a:rPr lang="en-US" b="1" dirty="0" err="1"/>
              <a:t>ớc</a:t>
            </a:r>
            <a:r>
              <a:rPr lang="en-US" b="1" dirty="0"/>
              <a:t> 1: </a:t>
            </a:r>
            <a:r>
              <a:rPr lang="en-US" b="1" dirty="0" err="1"/>
              <a:t>Tìm</a:t>
            </a:r>
            <a:r>
              <a:rPr lang="en-US" b="1" dirty="0"/>
              <a:t> </a:t>
            </a:r>
            <a:r>
              <a:rPr lang="en-US" b="1" dirty="0" err="1"/>
              <a:t>tác</a:t>
            </a:r>
            <a:r>
              <a:rPr lang="en-US" b="1" dirty="0"/>
              <a:t> </a:t>
            </a:r>
            <a:r>
              <a:rPr lang="en-US" b="1" dirty="0" err="1"/>
              <a:t>nhân</a:t>
            </a:r>
            <a:r>
              <a:rPr lang="en-US" b="1" dirty="0"/>
              <a:t>: </a:t>
            </a:r>
            <a:r>
              <a:rPr lang="en-US" dirty="0" err="1"/>
              <a:t>trả</a:t>
            </a:r>
            <a:r>
              <a:rPr lang="en-US" dirty="0"/>
              <a:t> </a:t>
            </a:r>
            <a:r>
              <a:rPr lang="en-US" dirty="0" err="1"/>
              <a:t>lời</a:t>
            </a:r>
            <a:r>
              <a:rPr lang="en-US" dirty="0"/>
              <a:t> </a:t>
            </a:r>
            <a:r>
              <a:rPr lang="en-US" dirty="0" err="1"/>
              <a:t>các</a:t>
            </a:r>
            <a:r>
              <a:rPr lang="en-US" dirty="0"/>
              <a:t> </a:t>
            </a:r>
            <a:r>
              <a:rPr lang="en-US" dirty="0" err="1"/>
              <a:t>câu</a:t>
            </a:r>
            <a:r>
              <a:rPr lang="en-US" dirty="0"/>
              <a:t> </a:t>
            </a:r>
            <a:r>
              <a:rPr lang="en-US" dirty="0" err="1"/>
              <a:t>hỏi</a:t>
            </a:r>
            <a:endParaRPr lang="en-US" dirty="0"/>
          </a:p>
          <a:p>
            <a:pPr>
              <a:buFont typeface="Arial" panose="020B0604020202020204" pitchFamily="34" charset="0"/>
              <a:buChar char="•"/>
            </a:pPr>
            <a:r>
              <a:rPr lang="en-US" dirty="0"/>
              <a:t>Ai </a:t>
            </a:r>
            <a:r>
              <a:rPr lang="en-US" dirty="0" err="1"/>
              <a:t>sẽ</a:t>
            </a:r>
            <a:r>
              <a:rPr lang="en-US" dirty="0"/>
              <a:t> </a:t>
            </a:r>
            <a:r>
              <a:rPr lang="en-US" dirty="0" err="1"/>
              <a:t>cung</a:t>
            </a:r>
            <a:r>
              <a:rPr lang="en-US" dirty="0"/>
              <a:t> </a:t>
            </a:r>
            <a:r>
              <a:rPr lang="en-US" dirty="0" err="1"/>
              <a:t>cấp</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loại</a:t>
            </a:r>
            <a:r>
              <a:rPr lang="en-US" dirty="0"/>
              <a:t> </a:t>
            </a:r>
            <a:r>
              <a:rPr lang="en-US" dirty="0" err="1"/>
              <a:t>bỏ</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a:t>Ai </a:t>
            </a:r>
            <a:r>
              <a:rPr lang="en-US" dirty="0" err="1"/>
              <a:t>sẽ</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của</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a:t>Ai </a:t>
            </a:r>
            <a:r>
              <a:rPr lang="en-US" dirty="0" err="1"/>
              <a:t>quan</a:t>
            </a:r>
            <a:r>
              <a:rPr lang="en-US" dirty="0"/>
              <a:t> </a:t>
            </a:r>
            <a:r>
              <a:rPr lang="en-US" dirty="0" err="1"/>
              <a:t>tâm</a:t>
            </a:r>
            <a:r>
              <a:rPr lang="en-US" dirty="0"/>
              <a:t> </a:t>
            </a:r>
            <a:r>
              <a:rPr lang="en-US" dirty="0" err="1"/>
              <a:t>đến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vi-VN" dirty="0"/>
              <a:t>Hệ thống được sử dụng ở đâu trong tổ chức?</a:t>
            </a:r>
            <a:endParaRPr lang="en-US" dirty="0"/>
          </a:p>
          <a:p>
            <a:pPr>
              <a:buFont typeface="Arial" panose="020B0604020202020204" pitchFamily="34" charset="0"/>
              <a:buChar char="•"/>
            </a:pPr>
            <a:r>
              <a:rPr lang="vi-VN" dirty="0"/>
              <a:t>Ai là người bảo trì, quản trị</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err="1"/>
              <a:t>Xác</a:t>
            </a:r>
            <a:r>
              <a:rPr lang="en-US" dirty="0"/>
              <a:t> </a:t>
            </a:r>
            <a:r>
              <a:rPr lang="en-US" dirty="0" err="1"/>
              <a:t>định</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cần</a:t>
            </a:r>
            <a:r>
              <a:rPr lang="en-US" dirty="0"/>
              <a:t> t</a:t>
            </a:r>
            <a:r>
              <a:rPr lang="vi-VN" dirty="0"/>
              <a:t>ư</a:t>
            </a:r>
            <a:r>
              <a:rPr lang="en-US" dirty="0" err="1"/>
              <a:t>ơng</a:t>
            </a:r>
            <a:r>
              <a:rPr lang="en-US" dirty="0"/>
              <a:t> </a:t>
            </a:r>
            <a:r>
              <a:rPr lang="en-US" dirty="0" err="1"/>
              <a:t>tác</a:t>
            </a:r>
            <a:r>
              <a:rPr lang="en-US" dirty="0"/>
              <a:t> </a:t>
            </a:r>
            <a:r>
              <a:rPr lang="en-US" dirty="0" err="1"/>
              <a:t>và</a:t>
            </a:r>
            <a:r>
              <a:rPr lang="en-US" dirty="0"/>
              <a:t> </a:t>
            </a:r>
            <a:r>
              <a:rPr lang="en-US" dirty="0" err="1"/>
              <a:t>biên</a:t>
            </a:r>
            <a:r>
              <a:rPr lang="en-US" dirty="0"/>
              <a:t> </a:t>
            </a:r>
            <a:r>
              <a:rPr lang="en-US" dirty="0" err="1"/>
              <a:t>giới</a:t>
            </a:r>
            <a:r>
              <a:rPr lang="en-US" dirty="0"/>
              <a:t> </a:t>
            </a:r>
            <a:r>
              <a:rPr lang="en-US" dirty="0" err="1"/>
              <a:t>giữa</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và</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có</a:t>
            </a:r>
            <a:r>
              <a:rPr lang="en-US" dirty="0"/>
              <a: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8130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3AF1-872C-4FE2-BFBC-D179DBCF5E0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9F4FA44-59D8-4B22-BEDB-9734E824297D}"/>
              </a:ext>
            </a:extLst>
          </p:cNvPr>
          <p:cNvSpPr>
            <a:spLocks noGrp="1"/>
          </p:cNvSpPr>
          <p:nvPr>
            <p:ph type="body" idx="1"/>
          </p:nvPr>
        </p:nvSpPr>
        <p:spPr/>
        <p:txBody>
          <a:bodyPr/>
          <a:lstStyle/>
          <a:p>
            <a:pPr marL="114300" indent="0">
              <a:buNone/>
            </a:pPr>
            <a:r>
              <a:rPr lang="en-US" dirty="0"/>
              <a:t>- </a:t>
            </a:r>
            <a:r>
              <a:rPr lang="vi-VN" b="1" dirty="0"/>
              <a:t>Bước 2: Tìm ca sử dụng</a:t>
            </a:r>
          </a:p>
          <a:p>
            <a:r>
              <a:rPr lang="en-US" dirty="0"/>
              <a:t>X</a:t>
            </a:r>
            <a:r>
              <a:rPr lang="vi-VN" dirty="0"/>
              <a:t>ác định ca sử dụng của hệ thống dựa trên các chức năng cần thiết, yêu cầu truy cập và lưu trữ thông tin, các thông báo cần thiết, các sự kiện bên ngoài, và việc đơn giản hóa công việc cho tác nhân.</a:t>
            </a:r>
            <a:endParaRPr lang="en-US" dirty="0"/>
          </a:p>
          <a:p>
            <a:r>
              <a:rPr lang="en-US" dirty="0" err="1"/>
              <a:t>Lưu</a:t>
            </a:r>
            <a:r>
              <a:rPr lang="en-US" dirty="0"/>
              <a:t> ý, </a:t>
            </a:r>
            <a:r>
              <a:rPr lang="en-US" dirty="0" err="1"/>
              <a:t>một</a:t>
            </a:r>
            <a:r>
              <a:rPr lang="en-US" dirty="0"/>
              <a:t> ca </a:t>
            </a:r>
            <a:r>
              <a:rPr lang="en-US" dirty="0" err="1"/>
              <a:t>sử</a:t>
            </a:r>
            <a:r>
              <a:rPr lang="en-US" dirty="0"/>
              <a:t> </a:t>
            </a:r>
            <a:r>
              <a:rPr lang="en-US" dirty="0" err="1"/>
              <a:t>dụng</a:t>
            </a:r>
            <a:r>
              <a:rPr lang="en-US" dirty="0"/>
              <a:t> bao </a:t>
            </a:r>
            <a:r>
              <a:rPr lang="en-US" dirty="0" err="1"/>
              <a:t>giờ</a:t>
            </a:r>
            <a:r>
              <a:rPr lang="en-US" dirty="0"/>
              <a:t> </a:t>
            </a:r>
            <a:r>
              <a:rPr lang="en-US" dirty="0" err="1"/>
              <a:t>cũng</a:t>
            </a:r>
            <a:r>
              <a:rPr lang="en-US" dirty="0"/>
              <a:t> </a:t>
            </a:r>
            <a:r>
              <a:rPr lang="en-US" dirty="0" err="1"/>
              <a:t>phải</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một</a:t>
            </a:r>
            <a:r>
              <a:rPr lang="en-US" dirty="0"/>
              <a:t> </a:t>
            </a:r>
            <a:r>
              <a:rPr lang="en-US" dirty="0" err="1"/>
              <a:t>tác</a:t>
            </a:r>
            <a:r>
              <a:rPr lang="en-US" dirty="0"/>
              <a:t> </a:t>
            </a:r>
            <a:r>
              <a:rPr lang="en-US" dirty="0" err="1"/>
              <a:t>nhân</a:t>
            </a:r>
            <a:endParaRPr lang="vi-VN" dirty="0"/>
          </a:p>
          <a:p>
            <a:pPr marL="114300" indent="0">
              <a:buNone/>
            </a:pPr>
            <a:endParaRPr lang="en-US" dirty="0"/>
          </a:p>
        </p:txBody>
      </p:sp>
    </p:spTree>
    <p:extLst>
      <p:ext uri="{BB962C8B-B14F-4D97-AF65-F5344CB8AC3E}">
        <p14:creationId xmlns:p14="http://schemas.microsoft.com/office/powerpoint/2010/main" val="213716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8D3A6EF-1462-4B1D-975B-CB4318CBCFAB}"/>
              </a:ext>
            </a:extLst>
          </p:cNvPr>
          <p:cNvSpPr>
            <a:spLocks noGrp="1"/>
          </p:cNvSpPr>
          <p:nvPr>
            <p:ph type="body" idx="1"/>
          </p:nvPr>
        </p:nvSpPr>
        <p:spPr/>
        <p:txBody>
          <a:bodyPr>
            <a:normAutofit fontScale="92500" lnSpcReduction="10000"/>
          </a:bodyPr>
          <a:lstStyle/>
          <a:p>
            <a:pPr>
              <a:buFontTx/>
              <a:buChar char="-"/>
            </a:pPr>
            <a:r>
              <a:rPr lang="en-US" b="1" dirty="0"/>
              <a:t>B</a:t>
            </a:r>
            <a:r>
              <a:rPr lang="vi-VN" b="1" dirty="0"/>
              <a:t>ư</a:t>
            </a:r>
            <a:r>
              <a:rPr lang="en-US" b="1" dirty="0" err="1"/>
              <a:t>ớc</a:t>
            </a:r>
            <a:r>
              <a:rPr lang="en-US" b="1" dirty="0"/>
              <a:t> 3: </a:t>
            </a:r>
            <a:r>
              <a:rPr lang="en-US" b="1" dirty="0" err="1"/>
              <a:t>Cấu</a:t>
            </a:r>
            <a:r>
              <a:rPr lang="en-US" b="1" dirty="0"/>
              <a:t> </a:t>
            </a:r>
            <a:r>
              <a:rPr lang="en-US" b="1" dirty="0" err="1"/>
              <a:t>trúc</a:t>
            </a:r>
            <a:r>
              <a:rPr lang="en-US" b="1" dirty="0"/>
              <a:t> </a:t>
            </a:r>
            <a:r>
              <a:rPr lang="en-US" b="1" dirty="0" err="1"/>
              <a:t>hóa</a:t>
            </a:r>
            <a:r>
              <a:rPr lang="en-US" b="1" dirty="0"/>
              <a:t> </a:t>
            </a:r>
            <a:r>
              <a:rPr lang="en-US" b="1" dirty="0" err="1"/>
              <a:t>biểu</a:t>
            </a:r>
            <a:r>
              <a:rPr lang="en-US" b="1" dirty="0"/>
              <a:t> </a:t>
            </a:r>
            <a:r>
              <a:rPr lang="en-US" b="1" dirty="0" err="1"/>
              <a:t>đồ</a:t>
            </a:r>
            <a:r>
              <a:rPr lang="en-US" b="1" dirty="0"/>
              <a:t> </a:t>
            </a:r>
            <a:r>
              <a:rPr lang="en-US" b="1" dirty="0" err="1"/>
              <a:t>bằng</a:t>
            </a:r>
            <a:r>
              <a:rPr lang="en-US" b="1" dirty="0"/>
              <a:t> </a:t>
            </a:r>
            <a:r>
              <a:rPr lang="en-US" b="1" dirty="0" err="1"/>
              <a:t>mối</a:t>
            </a:r>
            <a:r>
              <a:rPr lang="en-US" b="1" dirty="0"/>
              <a:t> </a:t>
            </a:r>
            <a:r>
              <a:rPr lang="en-US" b="1" dirty="0" err="1"/>
              <a:t>quan</a:t>
            </a:r>
            <a:r>
              <a:rPr lang="en-US" b="1" dirty="0"/>
              <a:t> </a:t>
            </a:r>
            <a:r>
              <a:rPr lang="en-US" b="1" dirty="0" err="1"/>
              <a:t>hệ</a:t>
            </a:r>
            <a:r>
              <a:rPr lang="en-US" b="1" dirty="0"/>
              <a:t> </a:t>
            </a:r>
            <a:r>
              <a:rPr lang="en-US" b="1" dirty="0" err="1"/>
              <a:t>gồm</a:t>
            </a:r>
            <a:r>
              <a:rPr lang="en-US" b="1" dirty="0"/>
              <a:t>:</a:t>
            </a:r>
          </a:p>
          <a:p>
            <a:r>
              <a:rPr lang="en-US" dirty="0" err="1"/>
              <a:t>Các</a:t>
            </a:r>
            <a:r>
              <a:rPr lang="en-US" dirty="0"/>
              <a:t> </a:t>
            </a:r>
            <a:r>
              <a:rPr lang="en-US" dirty="0" err="1"/>
              <a:t>dạng</a:t>
            </a:r>
            <a:r>
              <a:rPr lang="en-US" dirty="0"/>
              <a:t> </a:t>
            </a:r>
            <a:r>
              <a:rPr lang="en-US" dirty="0" err="1"/>
              <a:t>quan</a:t>
            </a:r>
            <a:r>
              <a:rPr lang="en-US" dirty="0"/>
              <a:t> </a:t>
            </a:r>
            <a:r>
              <a:rPr lang="en-US" dirty="0" err="1"/>
              <a:t>hệ</a:t>
            </a:r>
            <a:r>
              <a:rPr lang="en-US" dirty="0"/>
              <a:t> </a:t>
            </a:r>
            <a:r>
              <a:rPr lang="en-US" dirty="0" err="1"/>
              <a:t>trong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a:t>
            </a:r>
          </a:p>
          <a:p>
            <a:pPr marL="114300" indent="0">
              <a:buNone/>
            </a:pPr>
            <a:r>
              <a:rPr lang="en-US" dirty="0"/>
              <a:t>	+ Quan </a:t>
            </a:r>
            <a:r>
              <a:rPr lang="en-US" dirty="0" err="1"/>
              <a:t>hệ</a:t>
            </a:r>
            <a:r>
              <a:rPr lang="en-US" dirty="0"/>
              <a:t> </a:t>
            </a:r>
            <a:r>
              <a:rPr lang="en-US" dirty="0" err="1"/>
              <a:t>kết</a:t>
            </a:r>
            <a:r>
              <a:rPr lang="en-US" dirty="0"/>
              <a:t> </a:t>
            </a:r>
            <a:r>
              <a:rPr lang="en-US" dirty="0" err="1"/>
              <a:t>hợp</a:t>
            </a:r>
            <a:endParaRPr lang="en-US" dirty="0"/>
          </a:p>
          <a:p>
            <a:pPr marL="114300" indent="0">
              <a:buNone/>
            </a:pPr>
            <a:r>
              <a:rPr lang="en-US" dirty="0"/>
              <a:t>	+ Quan </a:t>
            </a:r>
            <a:r>
              <a:rPr lang="en-US" dirty="0" err="1"/>
              <a:t>hệ</a:t>
            </a:r>
            <a:r>
              <a:rPr lang="en-US" dirty="0"/>
              <a:t> &lt;&lt;include&gt;&gt;</a:t>
            </a:r>
          </a:p>
          <a:p>
            <a:pPr marL="114300" indent="0">
              <a:buNone/>
            </a:pPr>
            <a:r>
              <a:rPr lang="en-US" dirty="0"/>
              <a:t>	+ Quan </a:t>
            </a:r>
            <a:r>
              <a:rPr lang="en-US" dirty="0" err="1"/>
              <a:t>hệ</a:t>
            </a:r>
            <a:r>
              <a:rPr lang="en-US" dirty="0"/>
              <a:t> </a:t>
            </a:r>
            <a:r>
              <a:rPr lang="en-US" dirty="0" err="1"/>
              <a:t>mở</a:t>
            </a:r>
            <a:r>
              <a:rPr lang="en-US" dirty="0"/>
              <a:t> </a:t>
            </a:r>
            <a:r>
              <a:rPr lang="en-US" dirty="0" err="1"/>
              <a:t>rộng</a:t>
            </a:r>
            <a:r>
              <a:rPr lang="en-US" dirty="0"/>
              <a:t> &lt;&lt;extend&gt;&gt;</a:t>
            </a:r>
          </a:p>
          <a:p>
            <a:pPr marL="114300" indent="0">
              <a:buNone/>
            </a:pPr>
            <a:r>
              <a:rPr lang="en-US" dirty="0"/>
              <a:t>	+ Quan </a:t>
            </a:r>
            <a:r>
              <a:rPr lang="en-US" dirty="0" err="1"/>
              <a:t>hệ</a:t>
            </a:r>
            <a:r>
              <a:rPr lang="en-US" dirty="0"/>
              <a:t> </a:t>
            </a:r>
            <a:r>
              <a:rPr lang="en-US" dirty="0" err="1"/>
              <a:t>kế</a:t>
            </a:r>
            <a:r>
              <a:rPr lang="en-US" dirty="0"/>
              <a:t> </a:t>
            </a:r>
            <a:r>
              <a:rPr lang="en-US" dirty="0" err="1"/>
              <a:t>thừa</a:t>
            </a:r>
            <a:r>
              <a:rPr lang="en-US" dirty="0"/>
              <a:t> generalization</a:t>
            </a:r>
          </a:p>
          <a:p>
            <a:r>
              <a:rPr lang="en-US" dirty="0" err="1"/>
              <a:t>Nguyên</a:t>
            </a:r>
            <a:r>
              <a:rPr lang="en-US" dirty="0"/>
              <a:t> </a:t>
            </a:r>
            <a:r>
              <a:rPr lang="en-US" dirty="0" err="1"/>
              <a:t>tắc</a:t>
            </a:r>
            <a:r>
              <a:rPr lang="en-US" dirty="0"/>
              <a:t> </a:t>
            </a:r>
            <a:r>
              <a:rPr lang="en-US" dirty="0" err="1"/>
              <a:t>phân</a:t>
            </a:r>
            <a:r>
              <a:rPr lang="en-US" dirty="0"/>
              <a:t> </a:t>
            </a:r>
            <a:r>
              <a:rPr lang="en-US" dirty="0" err="1"/>
              <a:t>rã</a:t>
            </a:r>
            <a:r>
              <a:rPr lang="en-US" dirty="0"/>
              <a:t> </a:t>
            </a:r>
            <a:r>
              <a:rPr lang="en-US" dirty="0" err="1"/>
              <a:t>biểu</a:t>
            </a:r>
            <a:r>
              <a:rPr lang="en-US" dirty="0"/>
              <a:t> </a:t>
            </a:r>
            <a:r>
              <a:rPr lang="en-US" dirty="0" err="1"/>
              <a:t>đồ</a:t>
            </a:r>
            <a:r>
              <a:rPr lang="en-US" dirty="0"/>
              <a:t>:</a:t>
            </a:r>
          </a:p>
          <a:p>
            <a:pPr marL="114300" indent="0">
              <a:buNone/>
            </a:pPr>
            <a:r>
              <a:rPr lang="en-US" dirty="0"/>
              <a:t>	+ </a:t>
            </a:r>
            <a:r>
              <a:rPr lang="en-US" dirty="0" err="1"/>
              <a:t>Xác</a:t>
            </a:r>
            <a:r>
              <a:rPr lang="en-US" dirty="0"/>
              <a:t> </a:t>
            </a:r>
            <a:r>
              <a:rPr lang="en-US" dirty="0" err="1"/>
              <a:t>định</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mức</a:t>
            </a:r>
            <a:r>
              <a:rPr lang="en-US" dirty="0"/>
              <a:t> </a:t>
            </a:r>
            <a:r>
              <a:rPr lang="en-US" dirty="0" err="1"/>
              <a:t>tổng</a:t>
            </a:r>
            <a:r>
              <a:rPr lang="en-US" dirty="0"/>
              <a:t> </a:t>
            </a:r>
            <a:r>
              <a:rPr lang="en-US" dirty="0" err="1"/>
              <a:t>quát</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mức</a:t>
            </a:r>
            <a:r>
              <a:rPr lang="en-US" dirty="0"/>
              <a:t> </a:t>
            </a:r>
            <a:r>
              <a:rPr lang="en-US" dirty="0" err="1"/>
              <a:t>cao</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đến</a:t>
            </a:r>
            <a:r>
              <a:rPr lang="en-US" dirty="0"/>
              <a:t> </a:t>
            </a:r>
            <a:r>
              <a:rPr lang="en-US" dirty="0" err="1"/>
              <a:t>khi</a:t>
            </a:r>
            <a:r>
              <a:rPr lang="en-US" dirty="0"/>
              <a:t> </a:t>
            </a:r>
            <a:r>
              <a:rPr lang="en-US" dirty="0" err="1"/>
              <a:t>gặp</a:t>
            </a:r>
            <a:r>
              <a:rPr lang="en-US" dirty="0"/>
              <a:t> ca </a:t>
            </a:r>
            <a:r>
              <a:rPr lang="en-US" dirty="0" err="1"/>
              <a:t>sử</a:t>
            </a:r>
            <a:r>
              <a:rPr lang="en-US" dirty="0"/>
              <a:t> </a:t>
            </a:r>
            <a:r>
              <a:rPr lang="en-US" dirty="0" err="1"/>
              <a:t>dụng</a:t>
            </a:r>
            <a:r>
              <a:rPr lang="en-US" dirty="0"/>
              <a:t> ở </a:t>
            </a:r>
            <a:r>
              <a:rPr lang="en-US" dirty="0" err="1"/>
              <a:t>nút</a:t>
            </a:r>
            <a:r>
              <a:rPr lang="en-US" dirty="0"/>
              <a:t> </a:t>
            </a:r>
            <a:r>
              <a:rPr lang="en-US" dirty="0" err="1"/>
              <a:t>lá</a:t>
            </a:r>
            <a:endParaRPr lang="en-US" dirty="0"/>
          </a:p>
          <a:p>
            <a:pPr marL="114300" indent="0">
              <a:buNone/>
            </a:pPr>
            <a:r>
              <a:rPr lang="en-US" dirty="0"/>
              <a:t>	+ </a:t>
            </a:r>
            <a:r>
              <a:rPr lang="en-US" dirty="0" err="1"/>
              <a:t>Hoàn</a:t>
            </a:r>
            <a:r>
              <a:rPr lang="en-US" dirty="0"/>
              <a:t> </a:t>
            </a:r>
            <a:r>
              <a:rPr lang="en-US" dirty="0" err="1"/>
              <a:t>thiện</a:t>
            </a:r>
            <a:r>
              <a:rPr lang="en-US" dirty="0"/>
              <a:t> </a:t>
            </a:r>
            <a:r>
              <a:rPr lang="en-US" dirty="0" err="1"/>
              <a:t>biểu</a:t>
            </a:r>
            <a:r>
              <a:rPr lang="en-US" dirty="0"/>
              <a:t> </a:t>
            </a:r>
            <a:r>
              <a:rPr lang="en-US" dirty="0" err="1"/>
              <a:t>đồ</a:t>
            </a:r>
            <a:endParaRPr lang="en-US" dirty="0"/>
          </a:p>
        </p:txBody>
      </p:sp>
    </p:spTree>
    <p:extLst>
      <p:ext uri="{BB962C8B-B14F-4D97-AF65-F5344CB8AC3E}">
        <p14:creationId xmlns:p14="http://schemas.microsoft.com/office/powerpoint/2010/main" val="19753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39CD1093-197B-4827-8F7B-5396F002D546}"/>
              </a:ext>
            </a:extLst>
          </p:cNvPr>
          <p:cNvSpPr>
            <a:spLocks noGrp="1"/>
          </p:cNvSpPr>
          <p:nvPr>
            <p:ph type="body" idx="1"/>
          </p:nvPr>
        </p:nvSpPr>
        <p:spPr/>
        <p:txBody>
          <a:bodyPr>
            <a:normAutofit lnSpcReduction="10000"/>
          </a:bodyPr>
          <a:lstStyle/>
          <a:p>
            <a:pPr>
              <a:buFontTx/>
              <a:buChar char="-"/>
            </a:pPr>
            <a:r>
              <a:rPr lang="en-US" b="1" dirty="0" err="1"/>
              <a:t>Bước</a:t>
            </a:r>
            <a:r>
              <a:rPr lang="en-US" b="1" dirty="0"/>
              <a:t> 4: </a:t>
            </a:r>
            <a:r>
              <a:rPr lang="en-US" b="1" dirty="0" err="1"/>
              <a:t>Mô</a:t>
            </a:r>
            <a:r>
              <a:rPr lang="en-US" b="1" dirty="0"/>
              <a:t> </a:t>
            </a:r>
            <a:r>
              <a:rPr lang="en-US" b="1" dirty="0" err="1"/>
              <a:t>tả</a:t>
            </a:r>
            <a:r>
              <a:rPr lang="en-US" b="1" dirty="0"/>
              <a:t> </a:t>
            </a:r>
            <a:r>
              <a:rPr lang="en-US" b="1" dirty="0" err="1"/>
              <a:t>luồng</a:t>
            </a:r>
            <a:r>
              <a:rPr lang="en-US" b="1" dirty="0"/>
              <a:t> </a:t>
            </a:r>
            <a:r>
              <a:rPr lang="en-US" b="1" dirty="0" err="1"/>
              <a:t>sự</a:t>
            </a:r>
            <a:r>
              <a:rPr lang="en-US" b="1" dirty="0"/>
              <a:t> </a:t>
            </a:r>
            <a:r>
              <a:rPr lang="en-US" b="1" dirty="0" err="1"/>
              <a:t>kiện</a:t>
            </a:r>
            <a:r>
              <a:rPr lang="en-US" b="1" dirty="0"/>
              <a:t>: </a:t>
            </a:r>
          </a:p>
          <a:p>
            <a:pPr marL="114300" indent="0">
              <a:buNone/>
            </a:pPr>
            <a:r>
              <a:rPr lang="en-US" dirty="0"/>
              <a:t>	</a:t>
            </a:r>
            <a:r>
              <a:rPr lang="en-US" dirty="0" err="1"/>
              <a:t>Một</a:t>
            </a:r>
            <a:r>
              <a:rPr lang="en-US" dirty="0"/>
              <a:t> </a:t>
            </a:r>
            <a:r>
              <a:rPr lang="en-US" dirty="0" err="1"/>
              <a:t>mẫu</a:t>
            </a:r>
            <a:r>
              <a:rPr lang="en-US" dirty="0"/>
              <a:t> </a:t>
            </a:r>
            <a:r>
              <a:rPr lang="en-US" dirty="0" err="1"/>
              <a:t>mô</a:t>
            </a:r>
            <a:r>
              <a:rPr lang="en-US" dirty="0"/>
              <a:t> </a:t>
            </a:r>
            <a:r>
              <a:rPr lang="en-US" dirty="0" err="1"/>
              <a:t>tả</a:t>
            </a:r>
            <a:r>
              <a:rPr lang="en-US" dirty="0"/>
              <a:t> ca </a:t>
            </a:r>
            <a:r>
              <a:rPr lang="en-US" dirty="0" err="1"/>
              <a:t>sử</a:t>
            </a:r>
            <a:r>
              <a:rPr lang="en-US" dirty="0"/>
              <a:t> </a:t>
            </a:r>
            <a:r>
              <a:rPr lang="en-US" dirty="0" err="1"/>
              <a:t>dụng</a:t>
            </a:r>
            <a:r>
              <a:rPr lang="en-US" dirty="0"/>
              <a:t> </a:t>
            </a:r>
            <a:r>
              <a:rPr lang="en-US" dirty="0" err="1"/>
              <a:t>th</a:t>
            </a:r>
            <a:r>
              <a:rPr lang="vi-VN" dirty="0"/>
              <a:t>ư</a:t>
            </a:r>
            <a:r>
              <a:rPr lang="en-US" dirty="0" err="1"/>
              <a:t>ờng</a:t>
            </a:r>
            <a:r>
              <a:rPr lang="en-US" dirty="0"/>
              <a:t> </a:t>
            </a:r>
            <a:r>
              <a:rPr lang="en-US" dirty="0" err="1"/>
              <a:t>có</a:t>
            </a:r>
            <a:r>
              <a:rPr lang="en-US" dirty="0"/>
              <a:t> 2 </a:t>
            </a:r>
            <a:r>
              <a:rPr lang="en-US" dirty="0" err="1"/>
              <a:t>phần</a:t>
            </a:r>
            <a:r>
              <a:rPr lang="en-US" dirty="0"/>
              <a:t>:</a:t>
            </a:r>
          </a:p>
          <a:p>
            <a:pPr>
              <a:buFont typeface="Arial" panose="020B0604020202020204" pitchFamily="34" charset="0"/>
              <a:buChar char="•"/>
            </a:pPr>
            <a:r>
              <a:rPr lang="en-US" dirty="0"/>
              <a:t>C</a:t>
            </a:r>
            <a:r>
              <a:rPr lang="vi-VN" dirty="0"/>
              <a:t>ác trường thông tin</a:t>
            </a:r>
            <a:r>
              <a:rPr lang="en-US" dirty="0"/>
              <a:t> </a:t>
            </a:r>
            <a:r>
              <a:rPr lang="vi-VN" dirty="0"/>
              <a:t>mô tả chung của ca sử dụng như tên ca sử dụng (name), tác nhân chính</a:t>
            </a:r>
            <a:r>
              <a:rPr lang="en-US" dirty="0"/>
              <a:t> </a:t>
            </a:r>
            <a:r>
              <a:rPr lang="vi-VN" dirty="0"/>
              <a:t>(primary actors), tác nhân phụ (secondary actors), tiền điều kiện</a:t>
            </a:r>
            <a:r>
              <a:rPr lang="en-US" dirty="0"/>
              <a:t> </a:t>
            </a:r>
            <a:r>
              <a:rPr lang="vi-VN" dirty="0"/>
              <a:t>(precondition), hậu điều kiện (post condition)</a:t>
            </a:r>
            <a:endParaRPr lang="en-US" dirty="0"/>
          </a:p>
          <a:p>
            <a:pPr>
              <a:buFont typeface="Arial" panose="020B0604020202020204" pitchFamily="34" charset="0"/>
              <a:buChar char="•"/>
            </a:pPr>
            <a:r>
              <a:rPr lang="en-US" dirty="0"/>
              <a:t>P</a:t>
            </a:r>
            <a:r>
              <a:rPr lang="vi-VN" dirty="0"/>
              <a:t>hần mô tả chi tiết của</a:t>
            </a:r>
            <a:r>
              <a:rPr lang="en-US" dirty="0"/>
              <a:t> </a:t>
            </a:r>
            <a:r>
              <a:rPr lang="vi-VN" dirty="0"/>
              <a:t>các kịch bản tương tác của ca sử dụng được mô tả trong các luồng sự</a:t>
            </a:r>
            <a:r>
              <a:rPr lang="en-US" dirty="0"/>
              <a:t> </a:t>
            </a:r>
            <a:r>
              <a:rPr lang="vi-VN" dirty="0"/>
              <a:t>kiện</a:t>
            </a:r>
            <a:r>
              <a:rPr lang="en-US" dirty="0"/>
              <a:t> (</a:t>
            </a:r>
            <a:r>
              <a:rPr lang="en-US" dirty="0" err="1"/>
              <a:t>luồng</a:t>
            </a:r>
            <a:r>
              <a:rPr lang="en-US" dirty="0"/>
              <a:t> </a:t>
            </a:r>
            <a:r>
              <a:rPr lang="en-US" dirty="0" err="1"/>
              <a:t>sự</a:t>
            </a:r>
            <a:r>
              <a:rPr lang="en-US" dirty="0"/>
              <a:t> </a:t>
            </a:r>
            <a:r>
              <a:rPr lang="en-US" dirty="0" err="1"/>
              <a:t>kiện</a:t>
            </a:r>
            <a:r>
              <a:rPr lang="en-US" dirty="0"/>
              <a:t> </a:t>
            </a:r>
            <a:r>
              <a:rPr lang="en-US" dirty="0" err="1"/>
              <a:t>chính</a:t>
            </a:r>
            <a:r>
              <a:rPr lang="en-US" dirty="0"/>
              <a:t> </a:t>
            </a:r>
            <a:r>
              <a:rPr lang="en-US" dirty="0" err="1"/>
              <a:t>và</a:t>
            </a:r>
            <a:r>
              <a:rPr lang="en-US" dirty="0"/>
              <a:t> </a:t>
            </a:r>
            <a:r>
              <a:rPr lang="en-US" dirty="0" err="1"/>
              <a:t>luồng</a:t>
            </a:r>
            <a:r>
              <a:rPr lang="en-US" dirty="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a:t>
            </a:r>
            <a:r>
              <a:rPr lang="vi-VN" dirty="0"/>
              <a:t>. </a:t>
            </a:r>
            <a:endParaRPr lang="en-US" dirty="0"/>
          </a:p>
        </p:txBody>
      </p:sp>
    </p:spTree>
    <p:extLst>
      <p:ext uri="{BB962C8B-B14F-4D97-AF65-F5344CB8AC3E}">
        <p14:creationId xmlns:p14="http://schemas.microsoft.com/office/powerpoint/2010/main" val="199483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2DA-9DD8-42BD-80F7-CEE06F2AEDE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97AFCF44-2518-4527-8BDF-4BEF59ECF669}"/>
              </a:ext>
            </a:extLst>
          </p:cNvPr>
          <p:cNvSpPr>
            <a:spLocks noGrp="1"/>
          </p:cNvSpPr>
          <p:nvPr>
            <p:ph type="body" idx="1"/>
          </p:nvPr>
        </p:nvSpPr>
        <p:spPr/>
        <p:txBody>
          <a:bodyPr>
            <a:normAutofit lnSpcReduction="10000"/>
          </a:bodyPr>
          <a:lstStyle/>
          <a:p>
            <a:pPr>
              <a:buFontTx/>
              <a:buChar char="-"/>
            </a:pPr>
            <a:r>
              <a:rPr lang="en-US" b="1" dirty="0"/>
              <a:t>B</a:t>
            </a:r>
            <a:r>
              <a:rPr lang="vi-VN" b="1" dirty="0"/>
              <a:t>ư</a:t>
            </a:r>
            <a:r>
              <a:rPr lang="en-US" b="1" dirty="0" err="1"/>
              <a:t>ớc</a:t>
            </a:r>
            <a:r>
              <a:rPr lang="en-US" b="1" dirty="0"/>
              <a:t> 5: H</a:t>
            </a:r>
            <a:r>
              <a:rPr lang="vi-VN" b="1" dirty="0"/>
              <a:t>iệu chỉnh mô hình</a:t>
            </a:r>
            <a:endParaRPr lang="en-US" b="1" dirty="0"/>
          </a:p>
          <a:p>
            <a:pPr>
              <a:buFont typeface="Arial" panose="020B0604020202020204" pitchFamily="34" charset="0"/>
              <a:buChar char="•"/>
            </a:pPr>
            <a:r>
              <a:rPr lang="en-US" sz="2400" dirty="0" err="1"/>
              <a:t>Mục</a:t>
            </a:r>
            <a:r>
              <a:rPr lang="en-US" sz="2400" dirty="0"/>
              <a:t> </a:t>
            </a:r>
            <a:r>
              <a:rPr lang="en-US" sz="2400" dirty="0" err="1"/>
              <a:t>đích</a:t>
            </a:r>
            <a:r>
              <a:rPr lang="en-US" sz="2400" dirty="0"/>
              <a:t>: </a:t>
            </a:r>
            <a:r>
              <a:rPr lang="en-US" sz="2400" dirty="0" err="1"/>
              <a:t>đảm</a:t>
            </a:r>
            <a:r>
              <a:rPr lang="en-US" sz="2400" dirty="0"/>
              <a:t> </a:t>
            </a:r>
            <a:r>
              <a:rPr lang="en-US" sz="2400" dirty="0" err="1"/>
              <a:t>bảo</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 </a:t>
            </a:r>
            <a:r>
              <a:rPr lang="en-US" sz="2400" dirty="0" err="1"/>
              <a:t>và</a:t>
            </a:r>
            <a:r>
              <a:rPr lang="en-US" sz="2400" dirty="0"/>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liên</a:t>
            </a:r>
            <a:r>
              <a:rPr lang="en-US" sz="2400" dirty="0"/>
              <a:t> </a:t>
            </a:r>
            <a:r>
              <a:rPr lang="en-US" sz="2400" dirty="0" err="1"/>
              <a:t>quan</a:t>
            </a:r>
            <a:r>
              <a:rPr lang="en-US" sz="2400" dirty="0"/>
              <a:t> </a:t>
            </a:r>
            <a:r>
              <a:rPr lang="en-US" sz="2400" dirty="0" err="1"/>
              <a:t>đều</a:t>
            </a:r>
            <a:r>
              <a:rPr lang="en-US" sz="2400" dirty="0"/>
              <a:t> </a:t>
            </a:r>
            <a:r>
              <a:rPr lang="en-US" sz="2400" dirty="0" err="1"/>
              <a:t>chính</a:t>
            </a:r>
            <a:r>
              <a:rPr lang="en-US" sz="2400" dirty="0"/>
              <a:t> </a:t>
            </a:r>
            <a:r>
              <a:rPr lang="en-US" sz="2400" dirty="0" err="1"/>
              <a:t>xác</a:t>
            </a:r>
            <a:r>
              <a:rPr lang="en-US" sz="2400" dirty="0"/>
              <a:t>, </a:t>
            </a:r>
            <a:r>
              <a:rPr lang="en-US" sz="2400" dirty="0" err="1"/>
              <a:t>hoàn</a:t>
            </a:r>
            <a:r>
              <a:rPr lang="en-US" sz="2400" dirty="0"/>
              <a:t> </a:t>
            </a:r>
            <a:r>
              <a:rPr lang="en-US" sz="2400" dirty="0" err="1"/>
              <a:t>chỉnh</a:t>
            </a:r>
            <a:endParaRPr lang="en-US" sz="2400" dirty="0"/>
          </a:p>
          <a:p>
            <a:pPr>
              <a:buFont typeface="Arial" panose="020B0604020202020204" pitchFamily="34" charset="0"/>
              <a:buChar char="•"/>
            </a:pPr>
            <a:r>
              <a:rPr lang="en-US" sz="2400" dirty="0" err="1"/>
              <a:t>Quy</a:t>
            </a:r>
            <a:r>
              <a:rPr lang="en-US" sz="2400" dirty="0"/>
              <a:t> </a:t>
            </a:r>
            <a:r>
              <a:rPr lang="en-US" sz="2400" dirty="0" err="1"/>
              <a:t>trình</a:t>
            </a:r>
            <a:r>
              <a:rPr lang="en-US" sz="2400" dirty="0"/>
              <a:t>:</a:t>
            </a:r>
          </a:p>
          <a:p>
            <a:pPr marL="571500" lvl="1" indent="0">
              <a:buNone/>
            </a:pPr>
            <a:r>
              <a:rPr lang="en-US" dirty="0"/>
              <a:t>+ </a:t>
            </a:r>
            <a:r>
              <a:rPr lang="en-US" dirty="0" err="1"/>
              <a:t>Kiểm</a:t>
            </a:r>
            <a:r>
              <a:rPr lang="en-US" dirty="0"/>
              <a:t> </a:t>
            </a:r>
            <a:r>
              <a:rPr lang="en-US" dirty="0" err="1"/>
              <a:t>tra</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a:p>
            <a:pPr marL="571500" lvl="1" indent="0">
              <a:buNone/>
            </a:pPr>
            <a:r>
              <a:rPr lang="en-US" dirty="0"/>
              <a:t>+ </a:t>
            </a:r>
            <a:r>
              <a:rPr lang="en-US" dirty="0" err="1"/>
              <a:t>Bổ</a:t>
            </a:r>
            <a:r>
              <a:rPr lang="en-US" dirty="0"/>
              <a:t> sung </a:t>
            </a:r>
            <a:r>
              <a:rPr lang="en-US" dirty="0" err="1"/>
              <a:t>hoặc</a:t>
            </a:r>
            <a:r>
              <a:rPr lang="en-US" dirty="0"/>
              <a:t> </a:t>
            </a:r>
            <a:r>
              <a:rPr lang="en-US" dirty="0" err="1"/>
              <a:t>thay</a:t>
            </a:r>
            <a:r>
              <a:rPr lang="en-US" dirty="0"/>
              <a:t> </a:t>
            </a:r>
            <a:r>
              <a:rPr lang="en-US" dirty="0" err="1"/>
              <a:t>đổi</a:t>
            </a:r>
            <a:r>
              <a:rPr lang="en-US" dirty="0"/>
              <a:t> </a:t>
            </a:r>
            <a:r>
              <a:rPr lang="en-US" dirty="0" err="1"/>
              <a:t>thông</a:t>
            </a:r>
            <a:r>
              <a:rPr lang="en-US" dirty="0"/>
              <a:t> tin </a:t>
            </a:r>
            <a:r>
              <a:rPr lang="en-US" dirty="0" err="1"/>
              <a:t>ch</a:t>
            </a:r>
            <a:r>
              <a:rPr lang="vi-VN" dirty="0"/>
              <a:t>ư</a:t>
            </a:r>
            <a:r>
              <a:rPr lang="en-US" dirty="0"/>
              <a:t>a </a:t>
            </a:r>
            <a:r>
              <a:rPr lang="en-US" dirty="0" err="1"/>
              <a:t>phù</a:t>
            </a:r>
            <a:r>
              <a:rPr lang="en-US" dirty="0"/>
              <a:t> </a:t>
            </a:r>
            <a:r>
              <a:rPr lang="en-US" dirty="0" err="1"/>
              <a:t>hợp</a:t>
            </a:r>
            <a:endParaRPr lang="en-US" dirty="0"/>
          </a:p>
          <a:p>
            <a:pPr marL="571500" lvl="1" indent="0">
              <a:buNone/>
            </a:pPr>
            <a:r>
              <a:rPr lang="en-US" dirty="0"/>
              <a:t>+ </a:t>
            </a:r>
            <a:r>
              <a:rPr lang="en-US" dirty="0" err="1"/>
              <a:t>Chuyển</a:t>
            </a:r>
            <a:r>
              <a:rPr lang="en-US" dirty="0"/>
              <a:t> </a:t>
            </a:r>
            <a:r>
              <a:rPr lang="en-US" dirty="0" err="1"/>
              <a:t>tài</a:t>
            </a:r>
            <a:r>
              <a:rPr lang="en-US" dirty="0"/>
              <a:t> </a:t>
            </a:r>
            <a:r>
              <a:rPr lang="en-US" dirty="0" err="1"/>
              <a:t>liệu</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các</a:t>
            </a:r>
            <a:r>
              <a:rPr lang="en-US" dirty="0"/>
              <a:t> scenario, </a:t>
            </a:r>
            <a:r>
              <a:rPr lang="en-US" dirty="0" err="1"/>
              <a:t>tài</a:t>
            </a:r>
            <a:r>
              <a:rPr lang="en-US" dirty="0"/>
              <a:t> </a:t>
            </a:r>
            <a:r>
              <a:rPr lang="en-US" dirty="0" err="1"/>
              <a:t>liệu</a:t>
            </a:r>
            <a:r>
              <a:rPr lang="en-US" dirty="0"/>
              <a:t> </a:t>
            </a:r>
            <a:r>
              <a:rPr lang="en-US" dirty="0" err="1"/>
              <a:t>liên</a:t>
            </a:r>
            <a:r>
              <a:rPr lang="en-US" dirty="0"/>
              <a:t> </a:t>
            </a:r>
            <a:r>
              <a:rPr lang="en-US" dirty="0" err="1"/>
              <a:t>quan</a:t>
            </a:r>
            <a:r>
              <a:rPr lang="en-US" dirty="0"/>
              <a:t>)</a:t>
            </a:r>
          </a:p>
          <a:p>
            <a:pPr marL="571500" lvl="1" indent="0">
              <a:buNone/>
            </a:pPr>
            <a:r>
              <a:rPr lang="en-US" dirty="0"/>
              <a:t>+ </a:t>
            </a:r>
            <a:r>
              <a:rPr lang="en-US" dirty="0" err="1"/>
              <a:t>Lắng</a:t>
            </a:r>
            <a:r>
              <a:rPr lang="en-US" dirty="0"/>
              <a:t> </a:t>
            </a:r>
            <a:r>
              <a:rPr lang="en-US" dirty="0" err="1"/>
              <a:t>nghe</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khách</a:t>
            </a:r>
            <a:r>
              <a:rPr lang="en-US" dirty="0"/>
              <a:t> </a:t>
            </a:r>
            <a:r>
              <a:rPr lang="en-US" dirty="0" err="1"/>
              <a:t>hàng</a:t>
            </a:r>
            <a:endParaRPr lang="en-US" dirty="0"/>
          </a:p>
          <a:p>
            <a:pPr marL="571500" lvl="1" indent="0">
              <a:buNone/>
            </a:pPr>
            <a:r>
              <a:rPr lang="en-US" dirty="0"/>
              <a:t>+ </a:t>
            </a:r>
            <a:r>
              <a:rPr lang="en-US" dirty="0" err="1"/>
              <a:t>Sửa</a:t>
            </a:r>
            <a:r>
              <a:rPr lang="en-US" dirty="0"/>
              <a:t> </a:t>
            </a:r>
            <a:r>
              <a:rPr lang="en-US" dirty="0" err="1"/>
              <a:t>đổi</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khách</a:t>
            </a:r>
            <a:r>
              <a:rPr lang="en-US" dirty="0"/>
              <a:t> </a:t>
            </a:r>
            <a:r>
              <a:rPr lang="en-US" dirty="0" err="1"/>
              <a:t>hàng</a:t>
            </a:r>
            <a:endParaRPr lang="en-US" dirty="0"/>
          </a:p>
          <a:p>
            <a:pPr marL="571500" lvl="1" indent="0">
              <a:buNone/>
            </a:pPr>
            <a:r>
              <a:rPr lang="en-US" dirty="0"/>
              <a:t>+ </a:t>
            </a:r>
            <a:r>
              <a:rPr lang="en-US" dirty="0" err="1"/>
              <a:t>Hoàn</a:t>
            </a:r>
            <a:r>
              <a:rPr lang="en-US" dirty="0"/>
              <a:t> </a:t>
            </a:r>
            <a:r>
              <a:rPr lang="en-US" dirty="0" err="1"/>
              <a:t>tất</a:t>
            </a:r>
            <a:r>
              <a:rPr lang="en-US" dirty="0"/>
              <a:t> b</a:t>
            </a:r>
            <a:r>
              <a:rPr lang="vi-VN" dirty="0"/>
              <a:t>ư</a:t>
            </a:r>
            <a:r>
              <a:rPr lang="en-US" dirty="0" err="1"/>
              <a:t>ớc</a:t>
            </a:r>
            <a:r>
              <a:rPr lang="en-US" dirty="0"/>
              <a:t> </a:t>
            </a:r>
            <a:r>
              <a:rPr lang="en-US" dirty="0" err="1"/>
              <a:t>xác</a:t>
            </a:r>
            <a:r>
              <a:rPr lang="en-US" dirty="0"/>
              <a:t> </a:t>
            </a:r>
            <a:r>
              <a:rPr lang="en-US" dirty="0" err="1"/>
              <a:t>nhận</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đã</a:t>
            </a:r>
            <a:r>
              <a:rPr lang="en-US" dirty="0"/>
              <a:t> </a:t>
            </a:r>
            <a:r>
              <a:rPr lang="en-US" dirty="0" err="1"/>
              <a:t>đạt</a:t>
            </a:r>
            <a:r>
              <a:rPr lang="en-US" dirty="0"/>
              <a:t> đ</a:t>
            </a:r>
            <a:r>
              <a:rPr lang="vi-VN" dirty="0"/>
              <a:t>ư</a:t>
            </a:r>
            <a:r>
              <a:rPr lang="en-US" dirty="0" err="1"/>
              <a:t>ợc</a:t>
            </a:r>
            <a:r>
              <a:rPr lang="en-US" dirty="0"/>
              <a:t> </a:t>
            </a:r>
            <a:r>
              <a:rPr lang="en-US" dirty="0" err="1"/>
              <a:t>sự</a:t>
            </a:r>
            <a:r>
              <a:rPr lang="en-US" dirty="0"/>
              <a:t> </a:t>
            </a:r>
            <a:r>
              <a:rPr lang="en-US" dirty="0" err="1"/>
              <a:t>thống</a:t>
            </a:r>
            <a:r>
              <a:rPr lang="en-US" dirty="0"/>
              <a:t> </a:t>
            </a:r>
            <a:r>
              <a:rPr lang="en-US" dirty="0" err="1"/>
              <a:t>nhất</a:t>
            </a:r>
            <a:r>
              <a:rPr lang="en-US" dirty="0"/>
              <a:t>)</a:t>
            </a:r>
          </a:p>
          <a:p>
            <a:pPr>
              <a:buFont typeface="Arial" panose="020B0604020202020204" pitchFamily="34" charset="0"/>
              <a:buChar char="•"/>
            </a:pPr>
            <a:endParaRPr lang="en-US" dirty="0"/>
          </a:p>
          <a:p>
            <a:pPr marL="114300" indent="0">
              <a:buNone/>
            </a:pPr>
            <a:endParaRPr lang="en-US" dirty="0"/>
          </a:p>
        </p:txBody>
      </p:sp>
    </p:spTree>
    <p:extLst>
      <p:ext uri="{BB962C8B-B14F-4D97-AF65-F5344CB8AC3E}">
        <p14:creationId xmlns:p14="http://schemas.microsoft.com/office/powerpoint/2010/main" val="37544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a16="http://schemas.microsoft.com/office/drawing/2014/main"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a16="http://schemas.microsoft.com/office/drawing/2014/main"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a16="http://schemas.microsoft.com/office/drawing/2014/main"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a16="http://schemas.microsoft.com/office/drawing/2014/main"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a16="http://schemas.microsoft.com/office/drawing/2014/main"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a16="http://schemas.microsoft.com/office/drawing/2014/main"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a16="http://schemas.microsoft.com/office/drawing/2014/main"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a16="http://schemas.microsoft.com/office/drawing/2014/main"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a16="http://schemas.microsoft.com/office/drawing/2014/main"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a16="http://schemas.microsoft.com/office/drawing/2014/main"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a16="http://schemas.microsoft.com/office/drawing/2014/main"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a16="http://schemas.microsoft.com/office/drawing/2014/main"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a16="http://schemas.microsoft.com/office/drawing/2014/main"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a16="http://schemas.microsoft.com/office/drawing/2014/main"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a16="http://schemas.microsoft.com/office/drawing/2014/main"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a16="http://schemas.microsoft.com/office/drawing/2014/main"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a16="http://schemas.microsoft.com/office/drawing/2014/main"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a16="http://schemas.microsoft.com/office/drawing/2014/main"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a16="http://schemas.microsoft.com/office/drawing/2014/main"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a16="http://schemas.microsoft.com/office/drawing/2014/main"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a16="http://schemas.microsoft.com/office/drawing/2014/main"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a16="http://schemas.microsoft.com/office/drawing/2014/main"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a16="http://schemas.microsoft.com/office/drawing/2014/main"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a16="http://schemas.microsoft.com/office/drawing/2014/main"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a16="http://schemas.microsoft.com/office/drawing/2014/main"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a16="http://schemas.microsoft.com/office/drawing/2014/main"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a16="http://schemas.microsoft.com/office/drawing/2014/main"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a16="http://schemas.microsoft.com/office/drawing/2014/main"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a16="http://schemas.microsoft.com/office/drawing/2014/main"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a16="http://schemas.microsoft.com/office/drawing/2014/main"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a16="http://schemas.microsoft.com/office/drawing/2014/main"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a16="http://schemas.microsoft.com/office/drawing/2014/main"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a16="http://schemas.microsoft.com/office/drawing/2014/main"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a16="http://schemas.microsoft.com/office/drawing/2014/main"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21</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Một biểu đồ ca sử dụng gồm: </a:t>
            </a:r>
          </a:p>
          <a:p>
            <a:pPr marL="342900" algn="l">
              <a:buSzPts val="2400"/>
            </a:pPr>
            <a:r>
              <a:rPr lang="vi-VN" sz="2400" dirty="0"/>
              <a:t>Hệ thống (System)</a:t>
            </a:r>
          </a:p>
          <a:p>
            <a:pPr marL="342900" algn="l">
              <a:buSzPts val="2400"/>
            </a:pPr>
            <a:r>
              <a:rPr lang="vi-VN" sz="2400" dirty="0"/>
              <a:t>Các ca sử dụng (Use case)</a:t>
            </a:r>
          </a:p>
          <a:p>
            <a:pPr marL="342900" algn="l">
              <a:buSzPts val="2400"/>
            </a:pPr>
            <a:r>
              <a:rPr lang="vi-VN" sz="2400" dirty="0"/>
              <a:t>Các tác nhân (Actors)</a:t>
            </a:r>
          </a:p>
          <a:p>
            <a:pPr marL="342900" algn="l">
              <a:buSzPts val="2400"/>
            </a:pPr>
            <a:r>
              <a:rPr lang="vi-VN" sz="2400" dirty="0"/>
              <a:t>Các mối quan hệ (Relationship)</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042" y="1925274"/>
            <a:ext cx="5143940" cy="45103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a16="http://schemas.microsoft.com/office/drawing/2014/main"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a:t>Đơn giản và không hiển thị chi tiết, cung cấp cái nhìn tổng thể về mô 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Mục đích: </a:t>
            </a:r>
          </a:p>
          <a:p>
            <a:pPr marL="342900" algn="l">
              <a:buSzPts val="2400"/>
            </a:pPr>
            <a:r>
              <a:rPr lang="vi-VN" sz="2400" dirty="0"/>
              <a:t>Xác định ngữ cảnh của hệ thống</a:t>
            </a:r>
          </a:p>
          <a:p>
            <a:pPr marL="342900" algn="l">
              <a:buSzPts val="2400"/>
            </a:pPr>
            <a:r>
              <a:rPr lang="vi-VN" sz="2400" dirty="0"/>
              <a:t>Nắm bắt các yêu cầu của một hệ thống</a:t>
            </a:r>
          </a:p>
          <a:p>
            <a:pPr marL="342900" algn="l">
              <a:buSzPts val="2400"/>
            </a:pPr>
            <a:r>
              <a:rPr lang="vi-VN" sz="2400" dirty="0"/>
              <a:t>Xác thực kiến trúc hệ thống</a:t>
            </a:r>
          </a:p>
          <a:p>
            <a:pPr marL="342900" algn="l">
              <a:buSzPts val="2400"/>
            </a:pPr>
            <a:r>
              <a:rPr lang="vi-VN" sz="2400" dirty="0"/>
              <a:t>Triển khai và xây dựng các ca kiểm thử</a:t>
            </a:r>
          </a:p>
          <a:p>
            <a:pPr marL="342900" algn="l">
              <a:buSzPts val="2400"/>
            </a:pPr>
            <a:r>
              <a:rPr lang="vi-VN" sz="2400" dirty="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a16="http://schemas.microsoft.com/office/drawing/2014/main"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a16="http://schemas.microsoft.com/office/drawing/2014/main"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a16="http://schemas.microsoft.com/office/drawing/2014/main"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a16="http://schemas.microsoft.com/office/drawing/2014/main"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a16="http://schemas.microsoft.com/office/drawing/2014/main"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a16="http://schemas.microsoft.com/office/drawing/2014/main"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a16="http://schemas.microsoft.com/office/drawing/2014/main"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a16="http://schemas.microsoft.com/office/drawing/2014/main"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a16="http://schemas.microsoft.com/office/drawing/2014/main"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a16="http://schemas.microsoft.com/office/drawing/2014/main"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a16="http://schemas.microsoft.com/office/drawing/2014/main"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a16="http://schemas.microsoft.com/office/drawing/2014/main"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a16="http://schemas.microsoft.com/office/drawing/2014/main"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a16="http://schemas.microsoft.com/office/drawing/2014/main"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a16="http://schemas.microsoft.com/office/drawing/2014/main"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a16="http://schemas.microsoft.com/office/drawing/2014/main"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a16="http://schemas.microsoft.com/office/drawing/2014/main"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a16="http://schemas.microsoft.com/office/drawing/2014/main"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a16="http://schemas.microsoft.com/office/drawing/2014/main"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a16="http://schemas.microsoft.com/office/drawing/2014/main"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a16="http://schemas.microsoft.com/office/drawing/2014/main"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a16="http://schemas.microsoft.com/office/drawing/2014/main"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a16="http://schemas.microsoft.com/office/drawing/2014/main"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a16="http://schemas.microsoft.com/office/drawing/2014/main"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a16="http://schemas.microsoft.com/office/drawing/2014/main"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a16="http://schemas.microsoft.com/office/drawing/2014/main"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a16="http://schemas.microsoft.com/office/drawing/2014/main"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a16="http://schemas.microsoft.com/office/drawing/2014/main"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a16="http://schemas.microsoft.com/office/drawing/2014/main"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a16="http://schemas.microsoft.com/office/drawing/2014/main"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a16="http://schemas.microsoft.com/office/drawing/2014/main"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a16="http://schemas.microsoft.com/office/drawing/2014/main"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a16="http://schemas.microsoft.com/office/drawing/2014/main"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a16="http://schemas.microsoft.com/office/drawing/2014/main"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a16="http://schemas.microsoft.com/office/drawing/2014/main"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a:t>Actor</a:t>
            </a:r>
            <a:endParaRPr lang="vi-VN" b="1" i="1" u="sng" dirty="0"/>
          </a:p>
        </p:txBody>
      </p:sp>
      <p:sp>
        <p:nvSpPr>
          <p:cNvPr id="4" name="Text Placeholder 2">
            <a:extLst>
              <a:ext uri="{FF2B5EF4-FFF2-40B4-BE49-F238E27FC236}">
                <a16:creationId xmlns:a16="http://schemas.microsoft.com/office/drawing/2014/main"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Có thể là một người, một hệ thống, hoặc các kích hoạt thời gian hoặc sự kiện đứng ben 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Tác nhân thực hiện hay tương tác với các ca sử dụng </a:t>
            </a:r>
          </a:p>
          <a:p>
            <a:pPr marL="114300" indent="0">
              <a:buFont typeface="Arial"/>
              <a:buNone/>
            </a:pPr>
            <a:r>
              <a:rPr lang="vi-VN" sz="2400" dirty="0">
                <a:sym typeface="Wingdings" panose="05000000000000000000" pitchFamily="2" charset="2"/>
              </a:rPr>
              <a:t> gửi/nhận các thông điệp, thay đổi thông tin</a:t>
            </a:r>
            <a:endParaRPr lang="vi-VN" sz="2400" dirty="0"/>
          </a:p>
        </p:txBody>
      </p:sp>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danh từ, phản ánh vai trò của tác nhân trong hệ thống</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a:t>Hệ</a:t>
            </a:r>
            <a:r>
              <a:rPr lang="en-US" sz="2400" dirty="0"/>
              <a:t> </a:t>
            </a:r>
            <a:r>
              <a:rPr lang="en-US" sz="2400" dirty="0" err="1"/>
              <a:t>thống</a:t>
            </a:r>
            <a:r>
              <a:rPr lang="en-US" sz="2400" dirty="0"/>
              <a:t> </a:t>
            </a:r>
            <a:r>
              <a:rPr lang="en-US" sz="2400" dirty="0" err="1"/>
              <a:t>bán</a:t>
            </a:r>
            <a:r>
              <a:rPr lang="en-US" sz="2400" dirty="0"/>
              <a:t> </a:t>
            </a:r>
            <a:r>
              <a:rPr lang="en-US" sz="2400" dirty="0" err="1"/>
              <a:t>hàng</a:t>
            </a:r>
            <a:r>
              <a:rPr lang="en-US" sz="2400" dirty="0"/>
              <a:t> </a:t>
            </a:r>
            <a:r>
              <a:rPr lang="en-US" sz="2400" dirty="0" err="1"/>
              <a:t>trực</a:t>
            </a:r>
            <a:r>
              <a:rPr lang="en-US" sz="2400" dirty="0"/>
              <a:t> </a:t>
            </a:r>
            <a:r>
              <a:rPr lang="en-US" sz="2400" dirty="0" err="1"/>
              <a:t>tuyến</a:t>
            </a:r>
            <a:r>
              <a:rPr lang="en-US" sz="2400" dirty="0"/>
              <a:t> </a:t>
            </a:r>
            <a:r>
              <a:rPr lang="en-US" sz="2400" dirty="0" err="1"/>
              <a:t>cho</a:t>
            </a:r>
            <a:r>
              <a:rPr lang="en-US" sz="2400" dirty="0"/>
              <a:t> </a:t>
            </a:r>
            <a:r>
              <a:rPr lang="en-US" sz="2400" dirty="0" err="1"/>
              <a:t>phép</a:t>
            </a:r>
            <a:r>
              <a:rPr lang="en-US" sz="2400" dirty="0"/>
              <a:t> </a:t>
            </a:r>
            <a:r>
              <a:rPr lang="en-US" sz="2400" b="1" dirty="0" err="1"/>
              <a:t>khách</a:t>
            </a:r>
            <a:r>
              <a:rPr lang="en-US" sz="2400" b="1" dirty="0"/>
              <a:t> </a:t>
            </a:r>
            <a:r>
              <a:rPr lang="en-US" sz="2400" b="1" dirty="0" err="1"/>
              <a:t>hàng</a:t>
            </a:r>
            <a:r>
              <a:rPr lang="en-US" sz="2400" dirty="0"/>
              <a:t> </a:t>
            </a:r>
            <a:r>
              <a:rPr lang="en-US" sz="2400" dirty="0" err="1"/>
              <a:t>tìm</a:t>
            </a:r>
            <a:r>
              <a:rPr lang="en-US" sz="2400" dirty="0"/>
              <a:t> </a:t>
            </a:r>
            <a:r>
              <a:rPr lang="en-US" sz="2400" dirty="0" err="1"/>
              <a:t>kiếm</a:t>
            </a:r>
            <a:r>
              <a:rPr lang="en-US" sz="2400" dirty="0"/>
              <a:t> </a:t>
            </a:r>
            <a:r>
              <a:rPr lang="en-US" sz="2400" dirty="0" err="1"/>
              <a:t>và</a:t>
            </a:r>
            <a:r>
              <a:rPr lang="en-US" sz="2400" dirty="0"/>
              <a:t> </a:t>
            </a:r>
            <a:r>
              <a:rPr lang="en-US" sz="2400" dirty="0" err="1"/>
              <a:t>mua</a:t>
            </a:r>
            <a:r>
              <a:rPr lang="en-US" sz="2400" dirty="0"/>
              <a:t> </a:t>
            </a:r>
            <a:r>
              <a:rPr lang="en-US" sz="2400" dirty="0" err="1"/>
              <a:t>sản</a:t>
            </a:r>
            <a:r>
              <a:rPr lang="en-US" sz="2400" dirty="0"/>
              <a:t> </a:t>
            </a:r>
            <a:r>
              <a:rPr lang="en-US" sz="2400" dirty="0" err="1"/>
              <a:t>phẩm</a:t>
            </a:r>
            <a:r>
              <a:rPr lang="en-US" sz="2400" dirty="0"/>
              <a:t>. </a:t>
            </a:r>
            <a:r>
              <a:rPr lang="en-US" sz="2400" b="1" dirty="0" err="1"/>
              <a:t>Quản</a:t>
            </a:r>
            <a:r>
              <a:rPr lang="en-US" sz="2400" b="1" dirty="0"/>
              <a:t> </a:t>
            </a:r>
            <a:r>
              <a:rPr lang="en-US" sz="2400" b="1" dirty="0" err="1"/>
              <a:t>trị</a:t>
            </a:r>
            <a:r>
              <a:rPr lang="en-US" sz="2400" b="1" dirty="0"/>
              <a:t> </a:t>
            </a:r>
            <a:r>
              <a:rPr lang="en-US" sz="2400" b="1" dirty="0" err="1"/>
              <a:t>viên</a:t>
            </a:r>
            <a:r>
              <a:rPr lang="en-US" sz="2400" dirty="0"/>
              <a:t> </a:t>
            </a:r>
            <a:r>
              <a:rPr lang="en-US" sz="2400" dirty="0" err="1"/>
              <a:t>có</a:t>
            </a:r>
            <a:r>
              <a:rPr lang="en-US" sz="2400" dirty="0"/>
              <a:t> </a:t>
            </a:r>
            <a:r>
              <a:rPr lang="en-US" sz="2400" dirty="0" err="1"/>
              <a:t>thể</a:t>
            </a:r>
            <a:r>
              <a:rPr lang="en-US" sz="2400" dirty="0"/>
              <a:t> </a:t>
            </a:r>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và</a:t>
            </a:r>
            <a:r>
              <a:rPr lang="en-US" sz="2400" dirty="0"/>
              <a:t> </a:t>
            </a:r>
            <a:r>
              <a:rPr lang="en-US" sz="2400" dirty="0" err="1"/>
              <a:t>cập</a:t>
            </a:r>
            <a:r>
              <a:rPr lang="en-US" sz="2400" dirty="0"/>
              <a:t> </a:t>
            </a:r>
            <a:r>
              <a:rPr lang="en-US" sz="2400" dirty="0" err="1"/>
              <a:t>nhật</a:t>
            </a:r>
            <a:r>
              <a:rPr lang="en-US" sz="2400" dirty="0"/>
              <a:t> </a:t>
            </a:r>
            <a:r>
              <a:rPr lang="en-US" sz="2400" dirty="0" err="1"/>
              <a:t>thông</a:t>
            </a:r>
            <a:r>
              <a:rPr lang="en-US" sz="2400" dirty="0"/>
              <a:t> tin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Hệ</a:t>
            </a:r>
            <a:r>
              <a:rPr lang="en-US" sz="2400" dirty="0"/>
              <a:t> </a:t>
            </a:r>
            <a:r>
              <a:rPr lang="en-US" sz="2400" dirty="0" err="1"/>
              <a:t>thống</a:t>
            </a:r>
            <a:r>
              <a:rPr lang="en-US" sz="2400" dirty="0"/>
              <a:t> </a:t>
            </a:r>
            <a:r>
              <a:rPr lang="en-US" sz="2400" dirty="0" err="1"/>
              <a:t>cũng</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b="1" dirty="0" err="1"/>
              <a:t>cổng</a:t>
            </a:r>
            <a:r>
              <a:rPr lang="en-US" sz="2400" b="1" dirty="0"/>
              <a:t> </a:t>
            </a:r>
            <a:r>
              <a:rPr lang="en-US" sz="2400" b="1" dirty="0" err="1"/>
              <a:t>thanh</a:t>
            </a:r>
            <a:r>
              <a:rPr lang="en-US" sz="2400" b="1" dirty="0"/>
              <a:t> </a:t>
            </a:r>
            <a:r>
              <a:rPr lang="en-US" sz="2400" b="1" dirty="0" err="1"/>
              <a:t>toán</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giao</a:t>
            </a:r>
            <a:r>
              <a:rPr lang="en-US" sz="2400" dirty="0"/>
              <a:t> </a:t>
            </a:r>
            <a:r>
              <a:rPr lang="en-US" sz="2400" dirty="0" err="1"/>
              <a:t>dịch</a:t>
            </a:r>
            <a:r>
              <a:rPr lang="en-US" sz="2400" dirty="0"/>
              <a:t> </a:t>
            </a:r>
            <a:r>
              <a:rPr lang="en-US" sz="2400" dirty="0" err="1"/>
              <a:t>trực</a:t>
            </a:r>
            <a:r>
              <a:rPr lang="en-US" sz="2400" dirty="0"/>
              <a:t> </a:t>
            </a:r>
            <a:r>
              <a:rPr lang="en-US" sz="2400" dirty="0" err="1"/>
              <a:t>tuyến</a:t>
            </a:r>
            <a:r>
              <a:rPr lang="en-US" sz="2400" dirty="0"/>
              <a:t> </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vi-VN" sz="2400" b="1" dirty="0">
                <a:sym typeface="Wingdings" panose="05000000000000000000" pitchFamily="2" charset="2"/>
              </a:rPr>
              <a:t>khách hàng</a:t>
            </a:r>
            <a:r>
              <a:rPr lang="en-US" sz="2400" dirty="0">
                <a:sym typeface="Wingdings" panose="05000000000000000000" pitchFamily="2" charset="2"/>
              </a:rPr>
              <a:t>, </a:t>
            </a:r>
            <a:r>
              <a:rPr lang="vi-VN" sz="2400" b="1" dirty="0">
                <a:sym typeface="Wingdings" panose="05000000000000000000" pitchFamily="2" charset="2"/>
              </a:rPr>
              <a:t>quản trị viên</a:t>
            </a:r>
          </a:p>
          <a:p>
            <a:pPr>
              <a:buFont typeface="Wingdings" panose="05000000000000000000" pitchFamily="2" charset="2"/>
              <a:buChar char="à"/>
            </a:pPr>
            <a:r>
              <a:rPr lang="vi-VN" sz="2400" dirty="0">
                <a:sym typeface="Wingdings" panose="05000000000000000000" pitchFamily="2" charset="2"/>
              </a:rPr>
              <a:t>Tác nhân phụ: </a:t>
            </a:r>
            <a:r>
              <a:rPr lang="vi-VN" sz="2400" b="1" dirty="0">
                <a:sym typeface="Wingdings" panose="05000000000000000000" pitchFamily="2" charset="2"/>
              </a:rPr>
              <a:t>cổng thanh toán</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6485705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1549</Words>
  <Application>Microsoft Office PowerPoint</Application>
  <PresentationFormat>On-screen Show (4:3)</PresentationFormat>
  <Paragraphs>134</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Administrator</cp:lastModifiedBy>
  <cp:revision>42</cp:revision>
  <dcterms:created xsi:type="dcterms:W3CDTF">2024-09-27T15:40:07Z</dcterms:created>
  <dcterms:modified xsi:type="dcterms:W3CDTF">2024-11-14T16:18:01Z</dcterms:modified>
</cp:coreProperties>
</file>