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62" r:id="rId6"/>
    <p:sldId id="271" r:id="rId7"/>
    <p:sldId id="263" r:id="rId8"/>
    <p:sldId id="264" r:id="rId9"/>
    <p:sldId id="275" r:id="rId10"/>
    <p:sldId id="265" r:id="rId11"/>
    <p:sldId id="266" r:id="rId12"/>
    <p:sldId id="267" r:id="rId13"/>
    <p:sldId id="278" r:id="rId14"/>
    <p:sldId id="272" r:id="rId15"/>
    <p:sldId id="268" r:id="rId16"/>
    <p:sldId id="276" r:id="rId17"/>
    <p:sldId id="269" r:id="rId18"/>
    <p:sldId id="270" r:id="rId19"/>
    <p:sldId id="277" r:id="rId20"/>
    <p:sldId id="273" r:id="rId21"/>
    <p:sldId id="274" r:id="rId22"/>
    <p:sldId id="260" r:id="rId23"/>
    <p:sldId id="261"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zalF4DGvfEshU7BVqSP7oz0qt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3" autoAdjust="0"/>
    <p:restoredTop sz="94660"/>
  </p:normalViewPr>
  <p:slideViewPr>
    <p:cSldViewPr snapToGrid="0">
      <p:cViewPr varScale="1">
        <p:scale>
          <a:sx n="88" d="100"/>
          <a:sy n="88" d="100"/>
        </p:scale>
        <p:origin x="125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24424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0812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772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676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572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226" name="Google Shape;22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Arial"/>
                <a:ea typeface="Arial"/>
                <a:cs typeface="Arial"/>
                <a:sym typeface="Arial"/>
              </a:rPr>
              <a:t>22</a:t>
            </a:fld>
            <a:endParaRPr sz="1300">
              <a:solidFill>
                <a:schemeClr val="dk1"/>
              </a:solidFill>
              <a:latin typeface="Arial"/>
              <a:ea typeface="Arial"/>
              <a:cs typeface="Arial"/>
              <a:sym typeface="Arial"/>
            </a:endParaRPr>
          </a:p>
        </p:txBody>
      </p:sp>
    </p:spTree>
    <p:extLst>
      <p:ext uri="{BB962C8B-B14F-4D97-AF65-F5344CB8AC3E}">
        <p14:creationId xmlns:p14="http://schemas.microsoft.com/office/powerpoint/2010/main" val="866141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3942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369278" y="3666392"/>
            <a:ext cx="5196254" cy="1283677"/>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FEE599"/>
              </a:buClr>
              <a:buSzPts val="4500"/>
              <a:buFont typeface="Calibri"/>
              <a:buNone/>
              <a:defRPr sz="4500" b="1">
                <a:solidFill>
                  <a:srgbClr val="FEE59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369278" y="5178670"/>
            <a:ext cx="4848765" cy="457200"/>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0"/>
              </a:spcBef>
              <a:spcAft>
                <a:spcPts val="0"/>
              </a:spcAft>
              <a:buClr>
                <a:srgbClr val="F2F2F2"/>
              </a:buClr>
              <a:buSzPts val="2400"/>
              <a:buNone/>
              <a:defRPr sz="2400">
                <a:solidFill>
                  <a:srgbClr val="F2F2F2"/>
                </a:solidFill>
              </a:defRPr>
            </a:lvl1pPr>
            <a:lvl2pPr lvl="1" algn="ctr">
              <a:lnSpc>
                <a:spcPct val="120000"/>
              </a:lnSpc>
              <a:spcBef>
                <a:spcPts val="600"/>
              </a:spcBef>
              <a:spcAft>
                <a:spcPts val="0"/>
              </a:spcAft>
              <a:buClr>
                <a:schemeClr val="dk1"/>
              </a:buClr>
              <a:buSzPts val="2000"/>
              <a:buNone/>
              <a:defRPr sz="2000"/>
            </a:lvl2pPr>
            <a:lvl3pPr lvl="2" algn="ctr">
              <a:lnSpc>
                <a:spcPct val="120000"/>
              </a:lnSpc>
              <a:spcBef>
                <a:spcPts val="600"/>
              </a:spcBef>
              <a:spcAft>
                <a:spcPts val="0"/>
              </a:spcAft>
              <a:buClr>
                <a:schemeClr val="dk1"/>
              </a:buClr>
              <a:buSzPts val="1800"/>
              <a:buNone/>
              <a:defRPr sz="1800"/>
            </a:lvl3pPr>
            <a:lvl4pPr lvl="3" algn="ctr">
              <a:lnSpc>
                <a:spcPct val="120000"/>
              </a:lnSpc>
              <a:spcBef>
                <a:spcPts val="600"/>
              </a:spcBef>
              <a:spcAft>
                <a:spcPts val="0"/>
              </a:spcAft>
              <a:buClr>
                <a:schemeClr val="dk1"/>
              </a:buClr>
              <a:buSzPts val="1600"/>
              <a:buNone/>
              <a:defRPr sz="1600"/>
            </a:lvl4pPr>
            <a:lvl5pPr lvl="4" algn="ctr">
              <a:lnSpc>
                <a:spcPct val="120000"/>
              </a:lnSpc>
              <a:spcBef>
                <a:spcPts val="600"/>
              </a:spcBef>
              <a:spcAft>
                <a:spcPts val="0"/>
              </a:spcAft>
              <a:buClr>
                <a:schemeClr val="dk1"/>
              </a:buClr>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rgbClr val="7F7F7F"/>
              </a:buClr>
              <a:buSzPts val="2000"/>
              <a:buNone/>
              <a:defRPr sz="2000">
                <a:solidFill>
                  <a:srgbClr val="7F7F7F"/>
                </a:solidFill>
              </a:defRPr>
            </a:lvl1pPr>
            <a:lvl2pPr marL="914400" lvl="1" indent="-228600" algn="just">
              <a:lnSpc>
                <a:spcPct val="120000"/>
              </a:lnSpc>
              <a:spcBef>
                <a:spcPts val="600"/>
              </a:spcBef>
              <a:spcAft>
                <a:spcPts val="0"/>
              </a:spcAft>
              <a:buClr>
                <a:schemeClr val="dk1"/>
              </a:buClr>
              <a:buSzPts val="2400"/>
              <a:buNone/>
              <a:defRPr/>
            </a:lvl2pPr>
            <a:lvl3pPr marL="1371600" lvl="2" indent="-228600" algn="just">
              <a:lnSpc>
                <a:spcPct val="120000"/>
              </a:lnSpc>
              <a:spcBef>
                <a:spcPts val="600"/>
              </a:spcBef>
              <a:spcAft>
                <a:spcPts val="0"/>
              </a:spcAft>
              <a:buClr>
                <a:schemeClr val="dk1"/>
              </a:buClr>
              <a:buSzPts val="2000"/>
              <a:buNone/>
              <a:defRPr/>
            </a:lvl3pPr>
            <a:lvl4pPr marL="1828800" lvl="3" indent="-228600" algn="just">
              <a:lnSpc>
                <a:spcPct val="120000"/>
              </a:lnSpc>
              <a:spcBef>
                <a:spcPts val="600"/>
              </a:spcBef>
              <a:spcAft>
                <a:spcPts val="0"/>
              </a:spcAft>
              <a:buClr>
                <a:schemeClr val="dk1"/>
              </a:buClr>
              <a:buSzPts val="1800"/>
              <a:buNone/>
              <a:defRPr/>
            </a:lvl4pPr>
            <a:lvl5pPr marL="2286000" lvl="4" indent="-228600" algn="just">
              <a:lnSpc>
                <a:spcPct val="120000"/>
              </a:lnSpc>
              <a:spcBef>
                <a:spcPts val="600"/>
              </a:spcBef>
              <a:spcAft>
                <a:spcPts val="0"/>
              </a:spcAft>
              <a:buClr>
                <a:schemeClr val="dk1"/>
              </a:buClr>
              <a:buSzPts val="1800"/>
              <a:buNone/>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07732" y="16976"/>
            <a:ext cx="7526213" cy="57211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2F2F2"/>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3887390" y="987426"/>
            <a:ext cx="4948877" cy="5307866"/>
          </a:xfrm>
          <a:prstGeom prst="rect">
            <a:avLst/>
          </a:prstGeom>
          <a:noFill/>
          <a:ln>
            <a:noFill/>
          </a:ln>
        </p:spPr>
      </p:sp>
      <p:sp>
        <p:nvSpPr>
          <p:cNvPr id="68" name="Google Shape;68;p17"/>
          <p:cNvSpPr txBox="1">
            <a:spLocks noGrp="1"/>
          </p:cNvSpPr>
          <p:nvPr>
            <p:ph type="body" idx="1"/>
          </p:nvPr>
        </p:nvSpPr>
        <p:spPr>
          <a:xfrm>
            <a:off x="307732" y="987425"/>
            <a:ext cx="3271287" cy="530786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1833197" y="-646235"/>
            <a:ext cx="5512777" cy="8563706"/>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4893835" y="2555448"/>
            <a:ext cx="5271356"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572418" y="640922"/>
            <a:ext cx="5271355" cy="5800725"/>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9"/>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Calibri"/>
              <a:buNone/>
              <a:defRPr sz="36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9"/>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9"/>
          <p:cNvSpPr txBox="1">
            <a:spLocks noGrp="1"/>
          </p:cNvSpPr>
          <p:nvPr>
            <p:ph type="dt" idx="10"/>
          </p:nvPr>
        </p:nvSpPr>
        <p:spPr>
          <a:xfrm>
            <a:off x="7163533" y="6559062"/>
            <a:ext cx="995729" cy="2989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290147" y="6559062"/>
            <a:ext cx="6873386" cy="2989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307732" y="395654"/>
            <a:ext cx="844940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2400"/>
              <a:buNone/>
              <a:defRPr sz="2400">
                <a:solidFill>
                  <a:schemeClr val="dk1"/>
                </a:solidFill>
              </a:defRPr>
            </a:lvl1pPr>
            <a:lvl2pPr marL="914400" lvl="1" indent="-228600" algn="just">
              <a:lnSpc>
                <a:spcPct val="120000"/>
              </a:lnSpc>
              <a:spcBef>
                <a:spcPts val="600"/>
              </a:spcBef>
              <a:spcAft>
                <a:spcPts val="0"/>
              </a:spcAft>
              <a:buClr>
                <a:srgbClr val="888888"/>
              </a:buClr>
              <a:buSzPts val="2000"/>
              <a:buNone/>
              <a:defRPr sz="2000">
                <a:solidFill>
                  <a:srgbClr val="888888"/>
                </a:solidFill>
              </a:defRPr>
            </a:lvl2pPr>
            <a:lvl3pPr marL="1371600" lvl="2" indent="-228600" algn="just">
              <a:lnSpc>
                <a:spcPct val="120000"/>
              </a:lnSpc>
              <a:spcBef>
                <a:spcPts val="600"/>
              </a:spcBef>
              <a:spcAft>
                <a:spcPts val="0"/>
              </a:spcAft>
              <a:buClr>
                <a:srgbClr val="888888"/>
              </a:buClr>
              <a:buSzPts val="1800"/>
              <a:buNone/>
              <a:defRPr sz="1800">
                <a:solidFill>
                  <a:srgbClr val="888888"/>
                </a:solidFill>
              </a:defRPr>
            </a:lvl3pPr>
            <a:lvl4pPr marL="1828800" lvl="3" indent="-228600" algn="just">
              <a:lnSpc>
                <a:spcPct val="120000"/>
              </a:lnSpc>
              <a:spcBef>
                <a:spcPts val="600"/>
              </a:spcBef>
              <a:spcAft>
                <a:spcPts val="0"/>
              </a:spcAft>
              <a:buClr>
                <a:srgbClr val="888888"/>
              </a:buClr>
              <a:buSzPts val="1600"/>
              <a:buNone/>
              <a:defRPr sz="1600">
                <a:solidFill>
                  <a:srgbClr val="888888"/>
                </a:solidFill>
              </a:defRPr>
            </a:lvl4pPr>
            <a:lvl5pPr marL="2286000" lvl="4" indent="-228600" algn="just">
              <a:lnSpc>
                <a:spcPct val="120000"/>
              </a:lnSpc>
              <a:spcBef>
                <a:spcPts val="600"/>
              </a:spcBef>
              <a:spcAft>
                <a:spcPts val="0"/>
              </a:spcAft>
              <a:buClr>
                <a:srgbClr val="888888"/>
              </a:buClr>
              <a:buSzPts val="1600"/>
              <a:buNone/>
              <a:defRPr sz="1600">
                <a:solidFill>
                  <a:srgbClr val="888888"/>
                </a:solidFill>
              </a:defRPr>
            </a:lvl5pPr>
            <a:lvl6pPr marL="2743200" lvl="5" indent="-228600" algn="l">
              <a:lnSpc>
                <a:spcPct val="90000"/>
              </a:lnSpc>
              <a:spcBef>
                <a:spcPts val="6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1"/>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6286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2"/>
          <p:cNvSpPr txBox="1">
            <a:spLocks noGrp="1"/>
          </p:cNvSpPr>
          <p:nvPr>
            <p:ph type="body" idx="2"/>
          </p:nvPr>
        </p:nvSpPr>
        <p:spPr>
          <a:xfrm>
            <a:off x="46291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2"/>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629841" y="866777"/>
            <a:ext cx="7886700" cy="82391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629841" y="987426"/>
            <a:ext cx="2949178" cy="106997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just">
              <a:lnSpc>
                <a:spcPct val="120000"/>
              </a:lnSpc>
              <a:spcBef>
                <a:spcPts val="0"/>
              </a:spcBef>
              <a:spcAft>
                <a:spcPts val="0"/>
              </a:spcAft>
              <a:buClr>
                <a:schemeClr val="dk1"/>
              </a:buClr>
              <a:buSzPts val="3200"/>
              <a:buChar char="•"/>
              <a:defRPr sz="3200"/>
            </a:lvl1pPr>
            <a:lvl2pPr marL="914400" lvl="1" indent="-406400" algn="just">
              <a:lnSpc>
                <a:spcPct val="120000"/>
              </a:lnSpc>
              <a:spcBef>
                <a:spcPts val="600"/>
              </a:spcBef>
              <a:spcAft>
                <a:spcPts val="0"/>
              </a:spcAft>
              <a:buClr>
                <a:schemeClr val="dk1"/>
              </a:buClr>
              <a:buSzPts val="2800"/>
              <a:buChar char="•"/>
              <a:defRPr sz="2800"/>
            </a:lvl2pPr>
            <a:lvl3pPr marL="1371600" lvl="2" indent="-381000" algn="just">
              <a:lnSpc>
                <a:spcPct val="120000"/>
              </a:lnSpc>
              <a:spcBef>
                <a:spcPts val="600"/>
              </a:spcBef>
              <a:spcAft>
                <a:spcPts val="0"/>
              </a:spcAft>
              <a:buClr>
                <a:schemeClr val="dk1"/>
              </a:buClr>
              <a:buSzPts val="2400"/>
              <a:buChar char="•"/>
              <a:defRPr sz="2400"/>
            </a:lvl3pPr>
            <a:lvl4pPr marL="1828800" lvl="3" indent="-355600" algn="just">
              <a:lnSpc>
                <a:spcPct val="120000"/>
              </a:lnSpc>
              <a:spcBef>
                <a:spcPts val="600"/>
              </a:spcBef>
              <a:spcAft>
                <a:spcPts val="0"/>
              </a:spcAft>
              <a:buClr>
                <a:schemeClr val="dk1"/>
              </a:buClr>
              <a:buSzPts val="2000"/>
              <a:buChar char="•"/>
              <a:defRPr sz="2000"/>
            </a:lvl4pPr>
            <a:lvl5pPr marL="2286000" lvl="4" indent="-355600" algn="just">
              <a:lnSpc>
                <a:spcPct val="120000"/>
              </a:lnSpc>
              <a:spcBef>
                <a:spcPts val="600"/>
              </a:spcBef>
              <a:spcAft>
                <a:spcPts val="0"/>
              </a:spcAft>
              <a:buClr>
                <a:schemeClr val="dk1"/>
              </a:buClr>
              <a:buSzPts val="2000"/>
              <a:buChar char="•"/>
              <a:defRPr sz="2000"/>
            </a:lvl5pPr>
            <a:lvl6pPr marL="2743200" lvl="5" indent="-355600" algn="l">
              <a:lnSpc>
                <a:spcPct val="90000"/>
              </a:lnSpc>
              <a:spcBef>
                <a:spcPts val="6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2F2F2"/>
              </a:buClr>
              <a:buSzPts val="3200"/>
              <a:buFont typeface="Calibri"/>
              <a:buNone/>
              <a:defRPr sz="3200" b="1" i="0" u="none" strike="noStrike" cap="none">
                <a:solidFill>
                  <a:srgbClr val="F2F2F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307732" y="879230"/>
            <a:ext cx="8563706" cy="5512777"/>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120000"/>
              </a:lnSpc>
              <a:spcBef>
                <a:spcPts val="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just" rtl="0">
              <a:lnSpc>
                <a:spcPct val="12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just" rtl="0">
              <a:lnSpc>
                <a:spcPct val="12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2F2F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1F3864"/>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viblo.asia/p/cau-truc-du-lieu-va-giai-thuat-search-924lJYzWZP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pqhuy87it/MonthlyReport/tree/master/SearchAlgorithm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0" y="3024553"/>
            <a:ext cx="9144000" cy="128367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EE599"/>
              </a:buClr>
              <a:buSzPts val="3600"/>
              <a:buFont typeface="Calibri"/>
              <a:buNone/>
            </a:pPr>
            <a:r>
              <a:rPr lang="en-US" sz="3600" dirty="0"/>
              <a:t>BIỂU ĐỒ CA SỬ DỤNG</a:t>
            </a:r>
            <a:br>
              <a:rPr lang="en-US" sz="3600" dirty="0"/>
            </a:br>
            <a:r>
              <a:rPr lang="en-US" sz="3600" dirty="0" err="1"/>
              <a:t>Phân</a:t>
            </a:r>
            <a:r>
              <a:rPr lang="en-US" sz="3600" dirty="0"/>
              <a:t> </a:t>
            </a:r>
            <a:r>
              <a:rPr lang="en-US" sz="3600" dirty="0" err="1"/>
              <a:t>tích</a:t>
            </a:r>
            <a:r>
              <a:rPr lang="en-US" sz="3600" dirty="0"/>
              <a:t> </a:t>
            </a:r>
            <a:r>
              <a:rPr lang="en-US" sz="3600" dirty="0" err="1"/>
              <a:t>thiết</a:t>
            </a:r>
            <a:r>
              <a:rPr lang="en-US" sz="3600" dirty="0"/>
              <a:t> </a:t>
            </a:r>
            <a:r>
              <a:rPr lang="en-US" sz="3600" dirty="0" err="1"/>
              <a:t>kế</a:t>
            </a:r>
            <a:r>
              <a:rPr lang="en-US" sz="3600" dirty="0"/>
              <a:t> h</a:t>
            </a:r>
            <a:r>
              <a:rPr lang="vi-VN" sz="3600" dirty="0"/>
              <a:t>ư</a:t>
            </a:r>
            <a:r>
              <a:rPr lang="en-US" sz="3600" dirty="0" err="1"/>
              <a:t>ớng</a:t>
            </a:r>
            <a:r>
              <a:rPr lang="en-US" sz="3600" dirty="0"/>
              <a:t> </a:t>
            </a:r>
            <a:r>
              <a:rPr lang="en-US" sz="3600" dirty="0" err="1"/>
              <a:t>đối</a:t>
            </a:r>
            <a:r>
              <a:rPr lang="en-US" sz="3600" dirty="0"/>
              <a:t> t</a:t>
            </a:r>
            <a:r>
              <a:rPr lang="vi-VN" sz="3600" dirty="0"/>
              <a:t>ư</a:t>
            </a:r>
            <a:r>
              <a:rPr lang="en-US" sz="3600" dirty="0" err="1"/>
              <a:t>ợng</a:t>
            </a:r>
            <a:r>
              <a:rPr lang="en-US" sz="3600" dirty="0"/>
              <a:t> </a:t>
            </a:r>
            <a:r>
              <a:rPr lang="en-US" sz="3600" dirty="0" err="1"/>
              <a:t>với</a:t>
            </a:r>
            <a:r>
              <a:rPr lang="en-US" sz="3600" dirty="0"/>
              <a:t> UML</a:t>
            </a:r>
            <a:endParaRPr sz="3600" dirty="0">
              <a:solidFill>
                <a:srgbClr val="FFFF00"/>
              </a:solidFill>
            </a:endParaRPr>
          </a:p>
        </p:txBody>
      </p:sp>
      <p:sp>
        <p:nvSpPr>
          <p:cNvPr id="89" name="Google Shape;89;p1"/>
          <p:cNvSpPr txBox="1">
            <a:spLocks noGrp="1"/>
          </p:cNvSpPr>
          <p:nvPr>
            <p:ph type="subTitle" idx="1"/>
          </p:nvPr>
        </p:nvSpPr>
        <p:spPr>
          <a:xfrm>
            <a:off x="369278" y="4450080"/>
            <a:ext cx="5247751" cy="118579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120000"/>
              </a:lnSpc>
              <a:spcBef>
                <a:spcPts val="0"/>
              </a:spcBef>
              <a:spcAft>
                <a:spcPts val="0"/>
              </a:spcAft>
              <a:buClr>
                <a:srgbClr val="F2F2F2"/>
              </a:buClr>
              <a:buSzPts val="2000"/>
              <a:buNone/>
            </a:pPr>
            <a:r>
              <a:rPr lang="en-US" sz="2000" dirty="0" err="1"/>
              <a:t>Giảng</a:t>
            </a:r>
            <a:r>
              <a:rPr lang="en-US" sz="2000" dirty="0"/>
              <a:t> </a:t>
            </a:r>
            <a:r>
              <a:rPr lang="en-US" sz="2000" dirty="0" err="1"/>
              <a:t>viên</a:t>
            </a:r>
            <a:r>
              <a:rPr lang="en-US" sz="2000" dirty="0"/>
              <a:t>: </a:t>
            </a:r>
            <a:r>
              <a:rPr lang="en-US" sz="2000" dirty="0" err="1"/>
              <a:t>TS.Đào</a:t>
            </a:r>
            <a:r>
              <a:rPr lang="en-US" sz="2000" dirty="0"/>
              <a:t> Anh </a:t>
            </a:r>
            <a:r>
              <a:rPr lang="en-US" sz="2000" dirty="0" err="1"/>
              <a:t>Hiển</a:t>
            </a:r>
            <a:endParaRPr sz="2000" dirty="0"/>
          </a:p>
          <a:p>
            <a:pPr marL="0" lvl="0" indent="0" algn="ctr" rtl="0">
              <a:lnSpc>
                <a:spcPct val="120000"/>
              </a:lnSpc>
              <a:spcBef>
                <a:spcPts val="600"/>
              </a:spcBef>
              <a:spcAft>
                <a:spcPts val="0"/>
              </a:spcAft>
              <a:buClr>
                <a:srgbClr val="F2F2F2"/>
              </a:buClr>
              <a:buSzPts val="2000"/>
              <a:buNone/>
            </a:pPr>
            <a:r>
              <a:rPr lang="en-US" sz="2000" dirty="0"/>
              <a:t>SV </a:t>
            </a:r>
            <a:r>
              <a:rPr lang="en-US" sz="2000" dirty="0" err="1"/>
              <a:t>thực</a:t>
            </a:r>
            <a:r>
              <a:rPr lang="en-US" sz="2000" dirty="0"/>
              <a:t> </a:t>
            </a:r>
            <a:r>
              <a:rPr lang="en-US" sz="2000" dirty="0" err="1"/>
              <a:t>hiện</a:t>
            </a:r>
            <a:r>
              <a:rPr lang="en-US" sz="2000" dirty="0"/>
              <a:t>: </a:t>
            </a:r>
            <a:r>
              <a:rPr lang="en-US" sz="2000" dirty="0" err="1"/>
              <a:t>Nguyễn</a:t>
            </a:r>
            <a:r>
              <a:rPr lang="en-US" sz="2000" dirty="0"/>
              <a:t> Minh </a:t>
            </a:r>
            <a:r>
              <a:rPr lang="en-US" sz="2000" dirty="0" err="1"/>
              <a:t>Hiền</a:t>
            </a:r>
            <a:r>
              <a:rPr lang="en-US" sz="2000" dirty="0"/>
              <a:t>, Lê </a:t>
            </a:r>
            <a:r>
              <a:rPr lang="en-US" sz="2000" dirty="0" err="1"/>
              <a:t>Thị</a:t>
            </a:r>
            <a:r>
              <a:rPr lang="en-US" sz="2000" dirty="0"/>
              <a:t> </a:t>
            </a:r>
            <a:r>
              <a:rPr lang="en-US" sz="2000" dirty="0" err="1"/>
              <a:t>Ánh</a:t>
            </a:r>
            <a:r>
              <a:rPr lang="en-US" sz="2000" dirty="0"/>
              <a:t>, </a:t>
            </a:r>
            <a:r>
              <a:rPr lang="en-US" sz="2000" dirty="0" err="1"/>
              <a:t>Trần</a:t>
            </a:r>
            <a:r>
              <a:rPr lang="en-US" sz="2000" dirty="0"/>
              <a:t> Thu </a:t>
            </a:r>
            <a:r>
              <a:rPr lang="en-US" sz="2000" dirty="0" err="1"/>
              <a:t>Hà</a:t>
            </a:r>
            <a:endParaRPr dirty="0"/>
          </a:p>
        </p:txBody>
      </p:sp>
      <p:sp>
        <p:nvSpPr>
          <p:cNvPr id="90" name="Google Shape;90;p1"/>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2F5496"/>
              </a:buClr>
              <a:buSzPts val="2000"/>
              <a:buNone/>
            </a:pPr>
            <a:r>
              <a:rPr lang="en-US" b="1">
                <a:solidFill>
                  <a:srgbClr val="2F5496"/>
                </a:solidFill>
                <a:latin typeface="Arial"/>
                <a:ea typeface="Arial"/>
                <a:cs typeface="Arial"/>
                <a:sym typeface="Arial"/>
              </a:rPr>
              <a:t>KHOA CNTT</a:t>
            </a:r>
            <a:endParaRPr/>
          </a:p>
          <a:p>
            <a:pPr marL="0" lvl="0" indent="0" algn="ctr" rtl="0">
              <a:lnSpc>
                <a:spcPct val="120000"/>
              </a:lnSpc>
              <a:spcBef>
                <a:spcPts val="600"/>
              </a:spcBef>
              <a:spcAft>
                <a:spcPts val="0"/>
              </a:spcAft>
              <a:buClr>
                <a:srgbClr val="2F5496"/>
              </a:buClr>
              <a:buSzPts val="2000"/>
              <a:buNone/>
            </a:pPr>
            <a:r>
              <a:rPr lang="en-US" b="1">
                <a:solidFill>
                  <a:srgbClr val="2F5496"/>
                </a:solidFill>
                <a:latin typeface="Arial"/>
                <a:ea typeface="Arial"/>
                <a:cs typeface="Arial"/>
                <a:sym typeface="Arial"/>
              </a:rPr>
              <a:t>TRƯỜNG ĐẠI HỌC SPKT HƯNG YÊN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B95BEF-5974-42F7-A3AF-C837355F8573}"/>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AB3C6A4E-919D-4DEC-8253-297B1861DCC8}"/>
              </a:ext>
            </a:extLst>
          </p:cNvPr>
          <p:cNvSpPr>
            <a:spLocks noGrp="1"/>
          </p:cNvSpPr>
          <p:nvPr>
            <p:ph type="body" idx="1"/>
          </p:nvPr>
        </p:nvSpPr>
        <p:spPr>
          <a:xfrm>
            <a:off x="211769" y="585653"/>
            <a:ext cx="2296300" cy="640079"/>
          </a:xfrm>
        </p:spPr>
        <p:txBody>
          <a:bodyPr/>
          <a:lstStyle/>
          <a:p>
            <a:pPr>
              <a:buFont typeface="Wingdings" panose="05000000000000000000" pitchFamily="2" charset="2"/>
              <a:buChar char="q"/>
            </a:pPr>
            <a:r>
              <a:rPr lang="en-US" b="1" i="1" u="sng" dirty="0"/>
              <a:t>Use </a:t>
            </a:r>
            <a:r>
              <a:rPr lang="en-US" b="1" i="1" u="sng" dirty="0" smtClean="0"/>
              <a:t>case</a:t>
            </a:r>
            <a:endParaRPr lang="en-US" b="1" i="1" u="sng" dirty="0"/>
          </a:p>
        </p:txBody>
      </p:sp>
      <p:sp>
        <p:nvSpPr>
          <p:cNvPr id="5" name="Text Placeholder 2">
            <a:extLst>
              <a:ext uri="{FF2B5EF4-FFF2-40B4-BE49-F238E27FC236}">
                <a16:creationId xmlns="" xmlns:a16="http://schemas.microsoft.com/office/drawing/2014/main" id="{B98D1857-0561-411C-BD5D-5E661010EFD7}"/>
              </a:ext>
            </a:extLst>
          </p:cNvPr>
          <p:cNvSpPr txBox="1">
            <a:spLocks/>
          </p:cNvSpPr>
          <p:nvPr/>
        </p:nvSpPr>
        <p:spPr>
          <a:xfrm>
            <a:off x="211769" y="1147983"/>
            <a:ext cx="8592597" cy="229035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Mô tả một chức năng sử dụng cụ thể của hệ thống bởi một tác nhân, đại diện cho những gì mác tác nhân muốn hệ thống làm.</a:t>
            </a:r>
          </a:p>
          <a:p>
            <a:pPr marL="114300" indent="0">
              <a:buFont typeface="Arial"/>
              <a:buNone/>
            </a:pPr>
            <a:r>
              <a:rPr lang="vi-VN" sz="2400" dirty="0" smtClean="0"/>
              <a:t>Một ca sử dụng phải là một chuỗi các hoạt động hoàn chỉnh theo góc nhìn của tác nhân mà cung cấp giá trị cho tác nhân</a:t>
            </a:r>
          </a:p>
        </p:txBody>
      </p:sp>
      <p:pic>
        <p:nvPicPr>
          <p:cNvPr id="3074" name="Picture 2" descr="UML Block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994" y="3997235"/>
            <a:ext cx="2917372" cy="2465174"/>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 xmlns:a16="http://schemas.microsoft.com/office/drawing/2014/main" id="{B98D1857-0561-411C-BD5D-5E661010EFD7}"/>
              </a:ext>
            </a:extLst>
          </p:cNvPr>
          <p:cNvSpPr txBox="1">
            <a:spLocks/>
          </p:cNvSpPr>
          <p:nvPr/>
        </p:nvSpPr>
        <p:spPr>
          <a:xfrm>
            <a:off x="211769" y="3438337"/>
            <a:ext cx="5296402" cy="93617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Đặt tên: cụm động danh từ (động từ + danh từ)</a:t>
            </a:r>
          </a:p>
        </p:txBody>
      </p:sp>
      <p:sp>
        <p:nvSpPr>
          <p:cNvPr id="10" name="Text Placeholder 2">
            <a:extLst>
              <a:ext uri="{FF2B5EF4-FFF2-40B4-BE49-F238E27FC236}">
                <a16:creationId xmlns="" xmlns:a16="http://schemas.microsoft.com/office/drawing/2014/main" id="{B98D1857-0561-411C-BD5D-5E661010EFD7}"/>
              </a:ext>
            </a:extLst>
          </p:cNvPr>
          <p:cNvSpPr txBox="1">
            <a:spLocks/>
          </p:cNvSpPr>
          <p:nvPr/>
        </p:nvSpPr>
        <p:spPr>
          <a:xfrm>
            <a:off x="211769" y="4287443"/>
            <a:ext cx="5296402" cy="217496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Giữa các actors với usecase: liên kết (association)</a:t>
            </a:r>
          </a:p>
          <a:p>
            <a:pPr marL="114300" indent="0">
              <a:buNone/>
            </a:pPr>
            <a:r>
              <a:rPr lang="vi-VN" sz="2400" dirty="0" smtClean="0"/>
              <a:t>Giữa usecase với usecase: </a:t>
            </a:r>
            <a:r>
              <a:rPr lang="en-US" sz="2400" dirty="0" err="1"/>
              <a:t>Tổng</a:t>
            </a:r>
            <a:r>
              <a:rPr lang="en-US" sz="2400" dirty="0"/>
              <a:t> </a:t>
            </a:r>
            <a:r>
              <a:rPr lang="en-US" sz="2400" dirty="0" err="1"/>
              <a:t>quát</a:t>
            </a:r>
            <a:r>
              <a:rPr lang="en-US" sz="2400" dirty="0"/>
              <a:t> </a:t>
            </a:r>
            <a:r>
              <a:rPr lang="en-US" sz="2400" dirty="0" err="1"/>
              <a:t>hóa</a:t>
            </a:r>
            <a:r>
              <a:rPr lang="en-US" sz="2400" dirty="0"/>
              <a:t> (generation), </a:t>
            </a:r>
            <a:r>
              <a:rPr lang="en-US" sz="2400" dirty="0" err="1"/>
              <a:t>bao</a:t>
            </a:r>
            <a:r>
              <a:rPr lang="en-US" sz="2400" dirty="0"/>
              <a:t> </a:t>
            </a:r>
            <a:r>
              <a:rPr lang="en-US" sz="2400" dirty="0" err="1"/>
              <a:t>gồm</a:t>
            </a:r>
            <a:r>
              <a:rPr lang="en-US" sz="2400" dirty="0"/>
              <a:t> (inclusion), </a:t>
            </a:r>
            <a:r>
              <a:rPr lang="en-US" sz="2400" dirty="0" err="1"/>
              <a:t>và</a:t>
            </a:r>
            <a:r>
              <a:rPr lang="en-US" sz="2400" dirty="0"/>
              <a:t> </a:t>
            </a:r>
            <a:r>
              <a:rPr lang="en-US" sz="2400" dirty="0" err="1"/>
              <a:t>mở</a:t>
            </a:r>
            <a:r>
              <a:rPr lang="en-US" sz="2400" dirty="0"/>
              <a:t> </a:t>
            </a:r>
            <a:r>
              <a:rPr lang="en-US" sz="2400" dirty="0" err="1"/>
              <a:t>rộng</a:t>
            </a:r>
            <a:r>
              <a:rPr lang="en-US" sz="2400" dirty="0"/>
              <a:t> (extension)</a:t>
            </a:r>
            <a:endParaRPr lang="vi-VN" sz="2400" dirty="0" smtClean="0"/>
          </a:p>
        </p:txBody>
      </p:sp>
    </p:spTree>
    <p:extLst>
      <p:ext uri="{BB962C8B-B14F-4D97-AF65-F5344CB8AC3E}">
        <p14:creationId xmlns:p14="http://schemas.microsoft.com/office/powerpoint/2010/main" val="1802118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455DAE-BD5C-4A55-8025-75D2C7C7A9FE}"/>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8C8E4A19-149C-474C-B372-724710A41EDB}"/>
              </a:ext>
            </a:extLst>
          </p:cNvPr>
          <p:cNvSpPr>
            <a:spLocks noGrp="1"/>
          </p:cNvSpPr>
          <p:nvPr>
            <p:ph type="body" idx="1"/>
          </p:nvPr>
        </p:nvSpPr>
        <p:spPr>
          <a:xfrm>
            <a:off x="290146" y="861646"/>
            <a:ext cx="4778243" cy="4189325"/>
          </a:xfrm>
        </p:spPr>
        <p:txBody>
          <a:bodyPr>
            <a:normAutofit/>
          </a:bodyPr>
          <a:lstStyle/>
          <a:p>
            <a:pPr>
              <a:buFont typeface="Wingdings" panose="05000000000000000000" pitchFamily="2" charset="2"/>
              <a:buChar char="q"/>
            </a:pPr>
            <a:r>
              <a:rPr lang="vi-VN" sz="2400" b="1" i="1" u="sng" dirty="0" smtClean="0"/>
              <a:t>Boundary of system</a:t>
            </a:r>
            <a:endParaRPr lang="en-US" sz="2400" b="1" i="1" u="sng" dirty="0" smtClean="0"/>
          </a:p>
          <a:p>
            <a:pPr>
              <a:buFontTx/>
              <a:buChar char="-"/>
            </a:pPr>
            <a:r>
              <a:rPr lang="en-US" sz="2400" dirty="0" err="1" smtClean="0"/>
              <a:t>Thể</a:t>
            </a:r>
            <a:r>
              <a:rPr lang="en-US" sz="2400" dirty="0" smtClean="0"/>
              <a:t> </a:t>
            </a:r>
            <a:r>
              <a:rPr lang="en-US" sz="2400" dirty="0" err="1"/>
              <a:t>hiện</a:t>
            </a:r>
            <a:r>
              <a:rPr lang="en-US" sz="2400" dirty="0"/>
              <a:t> </a:t>
            </a:r>
            <a:r>
              <a:rPr lang="en-US" sz="2400" dirty="0" err="1"/>
              <a:t>ranh</a:t>
            </a:r>
            <a:r>
              <a:rPr lang="en-US" sz="2400" dirty="0"/>
              <a:t> </a:t>
            </a:r>
            <a:r>
              <a:rPr lang="en-US" sz="2400" dirty="0" err="1"/>
              <a:t>giới</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cần</a:t>
            </a:r>
            <a:r>
              <a:rPr lang="en-US" sz="2400" dirty="0"/>
              <a:t> </a:t>
            </a:r>
            <a:r>
              <a:rPr lang="en-US" sz="2400" dirty="0" err="1"/>
              <a:t>phát</a:t>
            </a:r>
            <a:r>
              <a:rPr lang="en-US" sz="2400" dirty="0"/>
              <a:t> </a:t>
            </a:r>
            <a:r>
              <a:rPr lang="en-US" sz="2400" dirty="0" err="1"/>
              <a:t>triển</a:t>
            </a:r>
            <a:r>
              <a:rPr lang="en-US" sz="2400" dirty="0"/>
              <a:t> </a:t>
            </a:r>
            <a:r>
              <a:rPr lang="en-US" sz="2400" dirty="0" err="1"/>
              <a:t>với</a:t>
            </a:r>
            <a:r>
              <a:rPr lang="en-US" sz="2400" dirty="0"/>
              <a:t> </a:t>
            </a:r>
            <a:r>
              <a:rPr lang="en-US" sz="2400" dirty="0" err="1"/>
              <a:t>các</a:t>
            </a:r>
            <a:r>
              <a:rPr lang="en-US" sz="2400" dirty="0"/>
              <a:t> actor.</a:t>
            </a:r>
          </a:p>
          <a:p>
            <a:pPr>
              <a:buFontTx/>
              <a:buChar char="-"/>
            </a:pPr>
            <a:r>
              <a:rPr lang="vi-VN" sz="2400" dirty="0"/>
              <a:t>Biên hệ thống có thể là toàn bộ hệ thống được định nghĩa trong tài liệu yêu cầu. Nếu hệ thống lớn thì các phân hệ là các biên hệ thống</a:t>
            </a:r>
            <a:endParaRPr lang="en-US" sz="2400" dirty="0"/>
          </a:p>
        </p:txBody>
      </p:sp>
      <p:pic>
        <p:nvPicPr>
          <p:cNvPr id="4" name="Picture 3"/>
          <p:cNvPicPr>
            <a:picLocks noChangeAspect="1"/>
          </p:cNvPicPr>
          <p:nvPr/>
        </p:nvPicPr>
        <p:blipFill>
          <a:blip r:embed="rId2"/>
          <a:stretch>
            <a:fillRect/>
          </a:stretch>
        </p:blipFill>
        <p:spPr>
          <a:xfrm>
            <a:off x="5514464" y="1549396"/>
            <a:ext cx="3005187" cy="3005187"/>
          </a:xfrm>
          <a:prstGeom prst="rect">
            <a:avLst/>
          </a:prstGeom>
        </p:spPr>
      </p:pic>
    </p:spTree>
    <p:extLst>
      <p:ext uri="{BB962C8B-B14F-4D97-AF65-F5344CB8AC3E}">
        <p14:creationId xmlns:p14="http://schemas.microsoft.com/office/powerpoint/2010/main" val="525570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95B60-48C6-4F01-A08F-533FC7622445}"/>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43E4F237-9968-496E-9496-56500A3FC989}"/>
              </a:ext>
            </a:extLst>
          </p:cNvPr>
          <p:cNvSpPr>
            <a:spLocks noGrp="1"/>
          </p:cNvSpPr>
          <p:nvPr>
            <p:ph type="body" idx="1"/>
          </p:nvPr>
        </p:nvSpPr>
        <p:spPr/>
        <p:txBody>
          <a:bodyPr/>
          <a:lstStyle/>
          <a:p>
            <a:pPr>
              <a:buFont typeface="Wingdings" panose="05000000000000000000" pitchFamily="2" charset="2"/>
              <a:buChar char="q"/>
            </a:pPr>
            <a:r>
              <a:rPr lang="vi-VN" sz="2400" b="1" dirty="0"/>
              <a:t>Relationship</a:t>
            </a:r>
            <a:endParaRPr lang="en-US" sz="2400" b="1" dirty="0" smtClean="0"/>
          </a:p>
          <a:p>
            <a:pPr marL="11430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05371104"/>
              </p:ext>
            </p:extLst>
          </p:nvPr>
        </p:nvGraphicFramePr>
        <p:xfrm>
          <a:off x="290145" y="1396998"/>
          <a:ext cx="8572500" cy="4816484"/>
        </p:xfrm>
        <a:graphic>
          <a:graphicData uri="http://schemas.openxmlformats.org/drawingml/2006/table">
            <a:tbl>
              <a:tblPr firstRow="1" bandRow="1">
                <a:tableStyleId>{5940675A-B579-460E-94D1-54222C63F5DA}</a:tableStyleId>
              </a:tblPr>
              <a:tblGrid>
                <a:gridCol w="2453055"/>
                <a:gridCol w="2386149"/>
                <a:gridCol w="3733296"/>
              </a:tblGrid>
              <a:tr h="693059">
                <a:tc>
                  <a:txBody>
                    <a:bodyPr/>
                    <a:lstStyle/>
                    <a:p>
                      <a:pPr algn="ctr">
                        <a:lnSpc>
                          <a:spcPct val="200000"/>
                        </a:lnSpc>
                      </a:pPr>
                      <a:r>
                        <a:rPr lang="vi-VN" sz="1800" dirty="0" smtClean="0"/>
                        <a:t>Quan hệ</a:t>
                      </a:r>
                      <a:endParaRPr lang="en-US" sz="1800" dirty="0"/>
                    </a:p>
                  </a:txBody>
                  <a:tcPr/>
                </a:tc>
                <a:tc>
                  <a:txBody>
                    <a:bodyPr/>
                    <a:lstStyle/>
                    <a:p>
                      <a:pPr algn="ctr">
                        <a:lnSpc>
                          <a:spcPct val="200000"/>
                        </a:lnSpc>
                      </a:pPr>
                      <a:r>
                        <a:rPr lang="vi-VN" sz="1800" dirty="0" smtClean="0"/>
                        <a:t>Kí hiệu</a:t>
                      </a:r>
                      <a:endParaRPr lang="en-US" sz="1800" dirty="0"/>
                    </a:p>
                  </a:txBody>
                  <a:tcPr/>
                </a:tc>
                <a:tc>
                  <a:txBody>
                    <a:bodyPr/>
                    <a:lstStyle/>
                    <a:p>
                      <a:pPr algn="ctr">
                        <a:lnSpc>
                          <a:spcPct val="200000"/>
                        </a:lnSpc>
                      </a:pPr>
                      <a:r>
                        <a:rPr lang="vi-VN" sz="1800" dirty="0" smtClean="0"/>
                        <a:t>Mô tả</a:t>
                      </a:r>
                      <a:endParaRPr lang="en-US" sz="1800" dirty="0"/>
                    </a:p>
                  </a:txBody>
                  <a:tcPr/>
                </a:tc>
              </a:tr>
              <a:tr h="809897">
                <a:tc>
                  <a:txBody>
                    <a:bodyPr/>
                    <a:lstStyle/>
                    <a:p>
                      <a:pPr algn="ctr">
                        <a:lnSpc>
                          <a:spcPct val="250000"/>
                        </a:lnSpc>
                      </a:pPr>
                      <a:r>
                        <a:rPr lang="vi-VN" sz="1800" dirty="0" smtClean="0"/>
                        <a:t>Liên kết (Association)</a:t>
                      </a:r>
                      <a:endParaRPr lang="en-US" sz="1800" dirty="0"/>
                    </a:p>
                  </a:txBody>
                  <a:tcPr/>
                </a:tc>
                <a:tc>
                  <a:txBody>
                    <a:bodyPr/>
                    <a:lstStyle/>
                    <a:p>
                      <a:endParaRPr lang="en-US" dirty="0"/>
                    </a:p>
                  </a:txBody>
                  <a:tcPr/>
                </a:tc>
                <a:tc>
                  <a:txBody>
                    <a:bodyPr/>
                    <a:lstStyle/>
                    <a:p>
                      <a:pPr algn="just"/>
                      <a:r>
                        <a:rPr lang="vi-VN" dirty="0" smtClean="0"/>
                        <a:t>Giữa actor với usecase. Thể hiện sự tương tác và giao tiếp. Nếu tương tác và giao tiếp là một chiều thì là liên kết có hướng.</a:t>
                      </a:r>
                      <a:endParaRPr lang="en-US" dirty="0"/>
                    </a:p>
                  </a:txBody>
                  <a:tcPr/>
                </a:tc>
              </a:tr>
              <a:tr h="1184366">
                <a:tc>
                  <a:txBody>
                    <a:bodyPr/>
                    <a:lstStyle/>
                    <a:p>
                      <a:pPr algn="ctr">
                        <a:lnSpc>
                          <a:spcPct val="250000"/>
                        </a:lnSpc>
                      </a:pPr>
                      <a:r>
                        <a:rPr lang="vi-VN" sz="1800" dirty="0" smtClean="0"/>
                        <a:t>Kế thừa (Generalization)</a:t>
                      </a:r>
                      <a:endParaRPr lang="en-US" sz="1800" dirty="0"/>
                    </a:p>
                  </a:txBody>
                  <a:tcPr/>
                </a:tc>
                <a:tc>
                  <a:txBody>
                    <a:bodyPr/>
                    <a:lstStyle/>
                    <a:p>
                      <a:endParaRPr lang="en-US" dirty="0"/>
                    </a:p>
                  </a:txBody>
                  <a:tcPr/>
                </a:tc>
                <a:tc>
                  <a:txBody>
                    <a:bodyPr/>
                    <a:lstStyle/>
                    <a:p>
                      <a:pPr algn="just"/>
                      <a:r>
                        <a:rPr lang="vi-VN" dirty="0" smtClean="0"/>
                        <a:t>Giữa actor với actor, usecase với usecase. Tác nhân được kế thừa có thể có tất cả các chức năng</a:t>
                      </a:r>
                      <a:r>
                        <a:rPr lang="vi-VN" baseline="0" dirty="0" smtClean="0"/>
                        <a:t> được thừa kế từ tác nhân trước. Với usecase được kế thừa có tất cả các hành vi, tính chất và có thể ghi đè, thêm.</a:t>
                      </a:r>
                      <a:endParaRPr lang="en-US" dirty="0"/>
                    </a:p>
                  </a:txBody>
                  <a:tcPr/>
                </a:tc>
              </a:tr>
              <a:tr h="984934">
                <a:tc>
                  <a:txBody>
                    <a:bodyPr/>
                    <a:lstStyle/>
                    <a:p>
                      <a:pPr algn="ctr">
                        <a:lnSpc>
                          <a:spcPct val="250000"/>
                        </a:lnSpc>
                      </a:pPr>
                      <a:r>
                        <a:rPr lang="vi-VN" sz="1800" dirty="0" smtClean="0"/>
                        <a:t>Bao gồm (Include)</a:t>
                      </a:r>
                      <a:endParaRPr lang="en-US" sz="1800" dirty="0"/>
                    </a:p>
                  </a:txBody>
                  <a:tcPr/>
                </a:tc>
                <a:tc>
                  <a:txBody>
                    <a:bodyPr/>
                    <a:lstStyle/>
                    <a:p>
                      <a:endParaRPr lang="en-US" dirty="0"/>
                    </a:p>
                  </a:txBody>
                  <a:tcPr/>
                </a:tc>
                <a:tc>
                  <a:txBody>
                    <a:bodyPr/>
                    <a:lstStyle/>
                    <a:p>
                      <a:pPr algn="just"/>
                      <a:r>
                        <a:rPr lang="vi-VN" dirty="0" smtClean="0"/>
                        <a:t>Giữa usecase với usecase. Usecase này chứa hành vi được định nghĩa trong ca sử dụng khác. Có thể chia nhỏ hay tổ chức lại usecase.</a:t>
                      </a:r>
                      <a:endParaRPr lang="en-US" dirty="0"/>
                    </a:p>
                  </a:txBody>
                  <a:tcPr/>
                </a:tc>
              </a:tr>
              <a:tr h="984934">
                <a:tc>
                  <a:txBody>
                    <a:bodyPr/>
                    <a:lstStyle/>
                    <a:p>
                      <a:pPr algn="ctr">
                        <a:lnSpc>
                          <a:spcPct val="250000"/>
                        </a:lnSpc>
                      </a:pPr>
                      <a:r>
                        <a:rPr lang="vi-VN" sz="1800" dirty="0" smtClean="0"/>
                        <a:t>Mở rộng (Extend)</a:t>
                      </a:r>
                      <a:endParaRPr lang="en-US" sz="1800" dirty="0"/>
                    </a:p>
                  </a:txBody>
                  <a:tcPr/>
                </a:tc>
                <a:tc>
                  <a:txBody>
                    <a:bodyPr/>
                    <a:lstStyle/>
                    <a:p>
                      <a:endParaRPr lang="en-US" dirty="0"/>
                    </a:p>
                  </a:txBody>
                  <a:tcPr/>
                </a:tc>
                <a:tc>
                  <a:txBody>
                    <a:bodyPr/>
                    <a:lstStyle/>
                    <a:p>
                      <a:pPr algn="just"/>
                      <a:r>
                        <a:rPr lang="vi-VN" dirty="0" smtClean="0"/>
                        <a:t>Giữa usecase với usecase. Mở rộng hành vi của usecase trên</a:t>
                      </a:r>
                      <a:r>
                        <a:rPr lang="vi-VN" baseline="0" dirty="0" smtClean="0"/>
                        <a:t> usecase khác. Usecase được mở rộng phải độc lập và không dựa vào hành vi của ca sử dụng mở rộng.</a:t>
                      </a:r>
                      <a:endParaRPr lang="en-US" dirty="0"/>
                    </a:p>
                  </a:txBody>
                  <a:tcPr/>
                </a:tc>
              </a:tr>
            </a:tbl>
          </a:graphicData>
        </a:graphic>
      </p:graphicFrame>
      <p:pic>
        <p:nvPicPr>
          <p:cNvPr id="5" name="Picture 4"/>
          <p:cNvPicPr>
            <a:picLocks noChangeAspect="1"/>
          </p:cNvPicPr>
          <p:nvPr/>
        </p:nvPicPr>
        <p:blipFill>
          <a:blip r:embed="rId2"/>
          <a:stretch>
            <a:fillRect/>
          </a:stretch>
        </p:blipFill>
        <p:spPr>
          <a:xfrm>
            <a:off x="2841422" y="2402351"/>
            <a:ext cx="2089360" cy="253521"/>
          </a:xfrm>
          <a:prstGeom prst="rect">
            <a:avLst/>
          </a:prstGeom>
        </p:spPr>
      </p:pic>
      <p:pic>
        <p:nvPicPr>
          <p:cNvPr id="6" name="Picture 5"/>
          <p:cNvPicPr>
            <a:picLocks noChangeAspect="1"/>
          </p:cNvPicPr>
          <p:nvPr/>
        </p:nvPicPr>
        <p:blipFill>
          <a:blip r:embed="rId3"/>
          <a:stretch>
            <a:fillRect/>
          </a:stretch>
        </p:blipFill>
        <p:spPr>
          <a:xfrm>
            <a:off x="2809627" y="3347976"/>
            <a:ext cx="2152950" cy="457264"/>
          </a:xfrm>
          <a:prstGeom prst="rect">
            <a:avLst/>
          </a:prstGeom>
        </p:spPr>
      </p:pic>
      <p:pic>
        <p:nvPicPr>
          <p:cNvPr id="7" name="Picture 6"/>
          <p:cNvPicPr>
            <a:picLocks noChangeAspect="1"/>
          </p:cNvPicPr>
          <p:nvPr/>
        </p:nvPicPr>
        <p:blipFill rotWithShape="1">
          <a:blip r:embed="rId4"/>
          <a:srcRect r="10038"/>
          <a:stretch/>
        </p:blipFill>
        <p:spPr>
          <a:xfrm>
            <a:off x="2766847" y="4528089"/>
            <a:ext cx="2107146" cy="428685"/>
          </a:xfrm>
          <a:prstGeom prst="rect">
            <a:avLst/>
          </a:prstGeom>
        </p:spPr>
      </p:pic>
      <p:pic>
        <p:nvPicPr>
          <p:cNvPr id="9" name="Picture 8"/>
          <p:cNvPicPr>
            <a:picLocks noChangeAspect="1"/>
          </p:cNvPicPr>
          <p:nvPr/>
        </p:nvPicPr>
        <p:blipFill>
          <a:blip r:embed="rId5"/>
          <a:stretch>
            <a:fillRect/>
          </a:stretch>
        </p:blipFill>
        <p:spPr>
          <a:xfrm>
            <a:off x="2826854" y="5610726"/>
            <a:ext cx="2032571" cy="352474"/>
          </a:xfrm>
          <a:prstGeom prst="rect">
            <a:avLst/>
          </a:prstGeom>
        </p:spPr>
      </p:pic>
    </p:spTree>
    <p:extLst>
      <p:ext uri="{BB962C8B-B14F-4D97-AF65-F5344CB8AC3E}">
        <p14:creationId xmlns:p14="http://schemas.microsoft.com/office/powerpoint/2010/main" val="461677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95B60-48C6-4F01-A08F-533FC7622445}"/>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43E4F237-9968-496E-9496-56500A3FC989}"/>
              </a:ext>
            </a:extLst>
          </p:cNvPr>
          <p:cNvSpPr>
            <a:spLocks noGrp="1"/>
          </p:cNvSpPr>
          <p:nvPr>
            <p:ph type="body" idx="1"/>
          </p:nvPr>
        </p:nvSpPr>
        <p:spPr/>
        <p:txBody>
          <a:bodyPr/>
          <a:lstStyle/>
          <a:p>
            <a:pPr marL="114300" indent="0">
              <a:buNone/>
            </a:pP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33" y="1338994"/>
            <a:ext cx="8272326" cy="4505325"/>
          </a:xfrm>
          <a:prstGeom prst="rect">
            <a:avLst/>
          </a:prstGeom>
        </p:spPr>
      </p:pic>
    </p:spTree>
    <p:extLst>
      <p:ext uri="{BB962C8B-B14F-4D97-AF65-F5344CB8AC3E}">
        <p14:creationId xmlns:p14="http://schemas.microsoft.com/office/powerpoint/2010/main" val="2089296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40EACF-5B41-4EAC-B109-4A0E229C72B9}"/>
              </a:ext>
            </a:extLst>
          </p:cNvPr>
          <p:cNvSpPr>
            <a:spLocks noGrp="1"/>
          </p:cNvSpPr>
          <p:nvPr>
            <p:ph type="title"/>
          </p:nvPr>
        </p:nvSpPr>
        <p:spPr/>
        <p:txBody>
          <a:bodyPr/>
          <a:lstStyle/>
          <a:p>
            <a:r>
              <a:rPr lang="en-US" dirty="0" err="1"/>
              <a:t>Nội</a:t>
            </a:r>
            <a:r>
              <a:rPr lang="en-US" dirty="0"/>
              <a:t> dung</a:t>
            </a:r>
          </a:p>
        </p:txBody>
      </p:sp>
      <p:sp>
        <p:nvSpPr>
          <p:cNvPr id="5" name="Google Shape;160;p3">
            <a:extLst>
              <a:ext uri="{FF2B5EF4-FFF2-40B4-BE49-F238E27FC236}">
                <a16:creationId xmlns="" xmlns:a16="http://schemas.microsoft.com/office/drawing/2014/main" id="{8A27A72E-21CB-41E5-9508-4ED75CFB27B1}"/>
              </a:ext>
            </a:extLst>
          </p:cNvPr>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tx1"/>
                </a:solidFill>
              </a:rPr>
              <a:t>Các</a:t>
            </a:r>
            <a:r>
              <a:rPr lang="en-US" sz="1800" b="1" dirty="0">
                <a:solidFill>
                  <a:schemeClr val="tx1"/>
                </a:solidFill>
              </a:rPr>
              <a:t> b</a:t>
            </a:r>
            <a:r>
              <a:rPr lang="vi-VN" sz="1800" b="1" dirty="0">
                <a:solidFill>
                  <a:schemeClr val="tx1"/>
                </a:solidFill>
              </a:rPr>
              <a:t>ư</a:t>
            </a:r>
            <a:r>
              <a:rPr lang="en-US" sz="1800" b="1" dirty="0" err="1">
                <a:solidFill>
                  <a:schemeClr val="tx1"/>
                </a:solidFill>
              </a:rPr>
              <a:t>ớc</a:t>
            </a:r>
            <a:r>
              <a:rPr lang="en-US" sz="1800" b="1" dirty="0">
                <a:solidFill>
                  <a:schemeClr val="tx1"/>
                </a:solidFill>
              </a:rPr>
              <a:t> </a:t>
            </a:r>
            <a:r>
              <a:rPr lang="en-US" sz="1800" b="1" dirty="0" err="1">
                <a:solidFill>
                  <a:schemeClr val="tx1"/>
                </a:solidFill>
              </a:rPr>
              <a:t>xây</a:t>
            </a:r>
            <a:r>
              <a:rPr lang="en-US" sz="1800" b="1" dirty="0">
                <a:solidFill>
                  <a:schemeClr val="tx1"/>
                </a:solidFill>
              </a:rPr>
              <a:t> </a:t>
            </a:r>
            <a:r>
              <a:rPr lang="en-US" sz="1800" b="1" dirty="0" err="1">
                <a:solidFill>
                  <a:schemeClr val="tx1"/>
                </a:solidFill>
              </a:rPr>
              <a:t>dựng</a:t>
            </a:r>
            <a:r>
              <a:rPr lang="en-US" sz="1800" b="1" dirty="0">
                <a:solidFill>
                  <a:schemeClr val="tx1"/>
                </a:solidFill>
              </a:rPr>
              <a:t> </a:t>
            </a:r>
            <a:r>
              <a:rPr lang="en-US" sz="1800" b="1" dirty="0" err="1">
                <a:solidFill>
                  <a:schemeClr val="tx1"/>
                </a:solidFill>
              </a:rPr>
              <a:t>biểu</a:t>
            </a:r>
            <a:r>
              <a:rPr lang="en-US" sz="1800" b="1" dirty="0">
                <a:solidFill>
                  <a:schemeClr val="tx1"/>
                </a:solidFill>
              </a:rPr>
              <a:t> </a:t>
            </a:r>
            <a:r>
              <a:rPr lang="en-US" sz="1800" b="1" dirty="0" err="1">
                <a:solidFill>
                  <a:schemeClr val="tx1"/>
                </a:solidFill>
              </a:rPr>
              <a:t>đồ</a:t>
            </a:r>
            <a:r>
              <a:rPr lang="en-US" sz="1800" b="1" dirty="0">
                <a:solidFill>
                  <a:schemeClr val="tx1"/>
                </a:solidFill>
              </a:rPr>
              <a:t> ca </a:t>
            </a:r>
            <a:r>
              <a:rPr lang="en-US" sz="1800" b="1" dirty="0" err="1">
                <a:solidFill>
                  <a:schemeClr val="tx1"/>
                </a:solidFill>
              </a:rPr>
              <a:t>sử</a:t>
            </a:r>
            <a:r>
              <a:rPr lang="en-US" sz="1800" b="1" dirty="0">
                <a:solidFill>
                  <a:schemeClr val="tx1"/>
                </a:solidFill>
              </a:rPr>
              <a:t> </a:t>
            </a:r>
            <a:r>
              <a:rPr lang="en-US" sz="1800" b="1" dirty="0" err="1">
                <a:solidFill>
                  <a:schemeClr val="tx1"/>
                </a:solidFill>
              </a:rPr>
              <a:t>dụng</a:t>
            </a:r>
            <a:endParaRPr dirty="0">
              <a:solidFill>
                <a:schemeClr val="tx1"/>
              </a:solidFill>
            </a:endParaRPr>
          </a:p>
        </p:txBody>
      </p:sp>
      <p:sp>
        <p:nvSpPr>
          <p:cNvPr id="6" name="Google Shape;161;p3">
            <a:extLst>
              <a:ext uri="{FF2B5EF4-FFF2-40B4-BE49-F238E27FC236}">
                <a16:creationId xmlns="" xmlns:a16="http://schemas.microsoft.com/office/drawing/2014/main" id="{6A442AFE-A857-4B15-AD91-CE89C9E14C0F}"/>
              </a:ext>
            </a:extLst>
          </p:cNvPr>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Các</a:t>
            </a:r>
            <a:r>
              <a:rPr lang="en-US" sz="1800" b="1" dirty="0">
                <a:solidFill>
                  <a:schemeClr val="bg1">
                    <a:lumMod val="75000"/>
                  </a:schemeClr>
                </a:solidFill>
              </a:rPr>
              <a:t> </a:t>
            </a:r>
            <a:r>
              <a:rPr lang="en-US" sz="1800" b="1" dirty="0" err="1">
                <a:solidFill>
                  <a:schemeClr val="bg1">
                    <a:lumMod val="75000"/>
                  </a:schemeClr>
                </a:solidFill>
              </a:rPr>
              <a:t>ký</a:t>
            </a:r>
            <a:r>
              <a:rPr lang="en-US" sz="1800" b="1" dirty="0">
                <a:solidFill>
                  <a:schemeClr val="bg1">
                    <a:lumMod val="75000"/>
                  </a:schemeClr>
                </a:solidFill>
              </a:rPr>
              <a:t> </a:t>
            </a:r>
            <a:r>
              <a:rPr lang="en-US" sz="1800" b="1" dirty="0" err="1">
                <a:solidFill>
                  <a:schemeClr val="bg1">
                    <a:lumMod val="75000"/>
                  </a:schemeClr>
                </a:solidFill>
              </a:rPr>
              <a:t>pháp</a:t>
            </a:r>
            <a:r>
              <a:rPr lang="en-US" sz="1800" b="1" dirty="0">
                <a:solidFill>
                  <a:schemeClr val="bg1">
                    <a:lumMod val="75000"/>
                  </a:schemeClr>
                </a:solidFill>
              </a:rPr>
              <a:t> </a:t>
            </a:r>
            <a:r>
              <a:rPr lang="en-US" sz="1800" b="1" dirty="0" err="1">
                <a:solidFill>
                  <a:schemeClr val="bg1">
                    <a:lumMod val="75000"/>
                  </a:schemeClr>
                </a:solidFill>
              </a:rPr>
              <a:t>của</a:t>
            </a:r>
            <a:r>
              <a:rPr lang="en-US" sz="1800" b="1" dirty="0">
                <a:solidFill>
                  <a:schemeClr val="bg1">
                    <a:lumMod val="75000"/>
                  </a:schemeClr>
                </a:solidFill>
              </a:rPr>
              <a:t> </a:t>
            </a:r>
            <a:r>
              <a:rPr lang="en-US" sz="1800" b="1" dirty="0" err="1">
                <a:solidFill>
                  <a:schemeClr val="bg1">
                    <a:lumMod val="75000"/>
                  </a:schemeClr>
                </a:solidFill>
              </a:rPr>
              <a:t>biểu</a:t>
            </a:r>
            <a:r>
              <a:rPr lang="en-US" sz="1800" b="1" dirty="0">
                <a:solidFill>
                  <a:schemeClr val="bg1">
                    <a:lumMod val="75000"/>
                  </a:schemeClr>
                </a:solidFill>
              </a:rPr>
              <a:t> </a:t>
            </a:r>
            <a:r>
              <a:rPr lang="en-US" sz="1800" b="1" dirty="0" err="1">
                <a:solidFill>
                  <a:schemeClr val="bg1">
                    <a:lumMod val="75000"/>
                  </a:schemeClr>
                </a:solidFill>
              </a:rPr>
              <a:t>đồ</a:t>
            </a:r>
            <a:r>
              <a:rPr lang="en-US" sz="1800" b="1" dirty="0">
                <a:solidFill>
                  <a:schemeClr val="bg1">
                    <a:lumMod val="75000"/>
                  </a:schemeClr>
                </a:solidFill>
              </a:rPr>
              <a:t> ca </a:t>
            </a:r>
            <a:r>
              <a:rPr lang="en-US" sz="1800" b="1" dirty="0" err="1">
                <a:solidFill>
                  <a:schemeClr val="bg1">
                    <a:lumMod val="75000"/>
                  </a:schemeClr>
                </a:solidFill>
              </a:rPr>
              <a:t>sử</a:t>
            </a:r>
            <a:r>
              <a:rPr lang="en-US" sz="1800" b="1" dirty="0">
                <a:solidFill>
                  <a:schemeClr val="bg1">
                    <a:lumMod val="75000"/>
                  </a:schemeClr>
                </a:solidFill>
              </a:rPr>
              <a:t> </a:t>
            </a:r>
            <a:r>
              <a:rPr lang="en-US" sz="1800" b="1" dirty="0" err="1">
                <a:solidFill>
                  <a:schemeClr val="bg1">
                    <a:lumMod val="75000"/>
                  </a:schemeClr>
                </a:solidFill>
              </a:rPr>
              <a:t>dụng</a:t>
            </a:r>
            <a:endParaRPr dirty="0">
              <a:solidFill>
                <a:schemeClr val="bg1">
                  <a:lumMod val="75000"/>
                </a:schemeClr>
              </a:solidFill>
            </a:endParaRPr>
          </a:p>
        </p:txBody>
      </p:sp>
      <p:sp>
        <p:nvSpPr>
          <p:cNvPr id="7" name="Google Shape;162;p3">
            <a:extLst>
              <a:ext uri="{FF2B5EF4-FFF2-40B4-BE49-F238E27FC236}">
                <a16:creationId xmlns="" xmlns:a16="http://schemas.microsoft.com/office/drawing/2014/main" id="{D08B6B76-09DF-417A-A11D-3AF5C0058E1E}"/>
              </a:ext>
            </a:extLst>
          </p:cNvPr>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Khái</a:t>
            </a:r>
            <a:r>
              <a:rPr lang="en-US" sz="1800" b="1" dirty="0">
                <a:solidFill>
                  <a:schemeClr val="bg1">
                    <a:lumMod val="75000"/>
                  </a:schemeClr>
                </a:solidFill>
              </a:rPr>
              <a:t> </a:t>
            </a:r>
            <a:r>
              <a:rPr lang="en-US" sz="1800" b="1" dirty="0" err="1">
                <a:solidFill>
                  <a:schemeClr val="bg1">
                    <a:lumMod val="75000"/>
                  </a:schemeClr>
                </a:solidFill>
              </a:rPr>
              <a:t>niệm</a:t>
            </a:r>
            <a:endParaRPr dirty="0">
              <a:solidFill>
                <a:schemeClr val="bg1">
                  <a:lumMod val="75000"/>
                </a:schemeClr>
              </a:solidFill>
            </a:endParaRPr>
          </a:p>
        </p:txBody>
      </p:sp>
      <p:grpSp>
        <p:nvGrpSpPr>
          <p:cNvPr id="8" name="Google Shape;163;p3">
            <a:extLst>
              <a:ext uri="{FF2B5EF4-FFF2-40B4-BE49-F238E27FC236}">
                <a16:creationId xmlns="" xmlns:a16="http://schemas.microsoft.com/office/drawing/2014/main" id="{3AF95ED6-E057-494C-BAF9-BA4A987EA999}"/>
              </a:ext>
            </a:extLst>
          </p:cNvPr>
          <p:cNvGrpSpPr/>
          <p:nvPr/>
        </p:nvGrpSpPr>
        <p:grpSpPr>
          <a:xfrm>
            <a:off x="1472079" y="1154995"/>
            <a:ext cx="381000" cy="381000"/>
            <a:chOff x="2078" y="1680"/>
            <a:chExt cx="1615" cy="1615"/>
          </a:xfrm>
        </p:grpSpPr>
        <p:sp>
          <p:nvSpPr>
            <p:cNvPr id="9" name="Google Shape;164;p3">
              <a:extLst>
                <a:ext uri="{FF2B5EF4-FFF2-40B4-BE49-F238E27FC236}">
                  <a16:creationId xmlns="" xmlns:a16="http://schemas.microsoft.com/office/drawing/2014/main" id="{DB95E9E9-E075-400D-ADD9-9E13FF17874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65;p3">
              <a:extLst>
                <a:ext uri="{FF2B5EF4-FFF2-40B4-BE49-F238E27FC236}">
                  <a16:creationId xmlns="" xmlns:a16="http://schemas.microsoft.com/office/drawing/2014/main" id="{49F78CF2-B0AA-43A1-8CA0-A014D7E0144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66;p3">
              <a:extLst>
                <a:ext uri="{FF2B5EF4-FFF2-40B4-BE49-F238E27FC236}">
                  <a16:creationId xmlns="" xmlns:a16="http://schemas.microsoft.com/office/drawing/2014/main" id="{869802C9-C440-4D81-8DCF-E05E2A05B16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67;p3">
              <a:extLst>
                <a:ext uri="{FF2B5EF4-FFF2-40B4-BE49-F238E27FC236}">
                  <a16:creationId xmlns="" xmlns:a16="http://schemas.microsoft.com/office/drawing/2014/main" id="{AE283430-AED0-41CD-8530-A35C59B958F4}"/>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68;p3">
              <a:extLst>
                <a:ext uri="{FF2B5EF4-FFF2-40B4-BE49-F238E27FC236}">
                  <a16:creationId xmlns="" xmlns:a16="http://schemas.microsoft.com/office/drawing/2014/main" id="{73218BA6-1E20-4737-A20E-14D1A03BE45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69;p3">
              <a:extLst>
                <a:ext uri="{FF2B5EF4-FFF2-40B4-BE49-F238E27FC236}">
                  <a16:creationId xmlns="" xmlns:a16="http://schemas.microsoft.com/office/drawing/2014/main" id="{8FB95EB2-9389-439C-B647-D222D273FECC}"/>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 name="Google Shape;170;p3">
            <a:extLst>
              <a:ext uri="{FF2B5EF4-FFF2-40B4-BE49-F238E27FC236}">
                <a16:creationId xmlns="" xmlns:a16="http://schemas.microsoft.com/office/drawing/2014/main" id="{026C221F-8E70-4C6D-931E-50EB29F5CAE3}"/>
              </a:ext>
            </a:extLst>
          </p:cNvPr>
          <p:cNvGrpSpPr/>
          <p:nvPr/>
        </p:nvGrpSpPr>
        <p:grpSpPr>
          <a:xfrm>
            <a:off x="2344698" y="2467986"/>
            <a:ext cx="381000" cy="381000"/>
            <a:chOff x="2078" y="1680"/>
            <a:chExt cx="1615" cy="1615"/>
          </a:xfrm>
        </p:grpSpPr>
        <p:sp>
          <p:nvSpPr>
            <p:cNvPr id="16" name="Google Shape;171;p3">
              <a:extLst>
                <a:ext uri="{FF2B5EF4-FFF2-40B4-BE49-F238E27FC236}">
                  <a16:creationId xmlns="" xmlns:a16="http://schemas.microsoft.com/office/drawing/2014/main" id="{EA12685C-0535-4C21-9B77-13487D252F8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2;p3">
              <a:extLst>
                <a:ext uri="{FF2B5EF4-FFF2-40B4-BE49-F238E27FC236}">
                  <a16:creationId xmlns="" xmlns:a16="http://schemas.microsoft.com/office/drawing/2014/main" id="{D0528977-706F-477D-B1A7-4D73D35C6EFE}"/>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73;p3">
              <a:extLst>
                <a:ext uri="{FF2B5EF4-FFF2-40B4-BE49-F238E27FC236}">
                  <a16:creationId xmlns="" xmlns:a16="http://schemas.microsoft.com/office/drawing/2014/main" id="{46C2E202-AC04-4CB0-AB26-B9EC976F2C80}"/>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74;p3">
              <a:extLst>
                <a:ext uri="{FF2B5EF4-FFF2-40B4-BE49-F238E27FC236}">
                  <a16:creationId xmlns="" xmlns:a16="http://schemas.microsoft.com/office/drawing/2014/main" id="{C5B7D7A3-5BC2-46CC-ADC5-50B2B858EB85}"/>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175;p3">
              <a:extLst>
                <a:ext uri="{FF2B5EF4-FFF2-40B4-BE49-F238E27FC236}">
                  <a16:creationId xmlns="" xmlns:a16="http://schemas.microsoft.com/office/drawing/2014/main" id="{B5F75C77-FD66-40CD-9962-9671674FFAC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176;p3">
              <a:extLst>
                <a:ext uri="{FF2B5EF4-FFF2-40B4-BE49-F238E27FC236}">
                  <a16:creationId xmlns="" xmlns:a16="http://schemas.microsoft.com/office/drawing/2014/main" id="{1FF3FAE7-EE1D-43A2-9D53-031478C9C0E9}"/>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2" name="Google Shape;177;p3">
            <a:extLst>
              <a:ext uri="{FF2B5EF4-FFF2-40B4-BE49-F238E27FC236}">
                <a16:creationId xmlns="" xmlns:a16="http://schemas.microsoft.com/office/drawing/2014/main" id="{84AC31BD-94DA-4135-8997-406B1A8768EB}"/>
              </a:ext>
            </a:extLst>
          </p:cNvPr>
          <p:cNvGrpSpPr/>
          <p:nvPr/>
        </p:nvGrpSpPr>
        <p:grpSpPr>
          <a:xfrm>
            <a:off x="2448345" y="4018486"/>
            <a:ext cx="381000" cy="381000"/>
            <a:chOff x="2078" y="1680"/>
            <a:chExt cx="1615" cy="1615"/>
          </a:xfrm>
        </p:grpSpPr>
        <p:sp>
          <p:nvSpPr>
            <p:cNvPr id="23" name="Google Shape;178;p3">
              <a:extLst>
                <a:ext uri="{FF2B5EF4-FFF2-40B4-BE49-F238E27FC236}">
                  <a16:creationId xmlns="" xmlns:a16="http://schemas.microsoft.com/office/drawing/2014/main" id="{254A14FF-43D7-422E-A352-C65E7FB17B5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179;p3">
              <a:extLst>
                <a:ext uri="{FF2B5EF4-FFF2-40B4-BE49-F238E27FC236}">
                  <a16:creationId xmlns="" xmlns:a16="http://schemas.microsoft.com/office/drawing/2014/main" id="{6D5215C4-D188-46DB-A524-2BBEB1E74D67}"/>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180;p3">
              <a:extLst>
                <a:ext uri="{FF2B5EF4-FFF2-40B4-BE49-F238E27FC236}">
                  <a16:creationId xmlns="" xmlns:a16="http://schemas.microsoft.com/office/drawing/2014/main" id="{66E66CBF-C36E-4559-B774-38FFFC0B750F}"/>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181;p3">
              <a:extLst>
                <a:ext uri="{FF2B5EF4-FFF2-40B4-BE49-F238E27FC236}">
                  <a16:creationId xmlns="" xmlns:a16="http://schemas.microsoft.com/office/drawing/2014/main" id="{88A5F05E-B239-49BA-A4F3-1136CDA69D44}"/>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182;p3">
              <a:extLst>
                <a:ext uri="{FF2B5EF4-FFF2-40B4-BE49-F238E27FC236}">
                  <a16:creationId xmlns="" xmlns:a16="http://schemas.microsoft.com/office/drawing/2014/main" id="{69406EFD-AED6-4778-B91E-A9E7D844DDF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183;p3">
              <a:extLst>
                <a:ext uri="{FF2B5EF4-FFF2-40B4-BE49-F238E27FC236}">
                  <a16:creationId xmlns="" xmlns:a16="http://schemas.microsoft.com/office/drawing/2014/main" id="{9BBDC2A1-EF58-4B00-80AF-689CB635CCB1}"/>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 name="Google Shape;199;p3">
            <a:extLst>
              <a:ext uri="{FF2B5EF4-FFF2-40B4-BE49-F238E27FC236}">
                <a16:creationId xmlns="" xmlns:a16="http://schemas.microsoft.com/office/drawing/2014/main" id="{FC3D87FF-5281-4ECD-BE9E-3D87E89DC773}"/>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200;p3">
            <a:extLst>
              <a:ext uri="{FF2B5EF4-FFF2-40B4-BE49-F238E27FC236}">
                <a16:creationId xmlns="" xmlns:a16="http://schemas.microsoft.com/office/drawing/2014/main" id="{F4063545-6FCD-4437-BD07-C85F54566E52}"/>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202;p3">
            <a:extLst>
              <a:ext uri="{FF2B5EF4-FFF2-40B4-BE49-F238E27FC236}">
                <a16:creationId xmlns="" xmlns:a16="http://schemas.microsoft.com/office/drawing/2014/main" id="{4CE7BF19-21C2-4342-AB4F-244641422EA7}"/>
              </a:ext>
            </a:extLst>
          </p:cNvPr>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Demo</a:t>
            </a:r>
            <a:endParaRPr sz="1800" b="1" dirty="0">
              <a:solidFill>
                <a:srgbClr val="D0CECE"/>
              </a:solidFill>
              <a:latin typeface="Arial"/>
              <a:ea typeface="Arial"/>
              <a:cs typeface="Arial"/>
              <a:sym typeface="Arial"/>
            </a:endParaRPr>
          </a:p>
        </p:txBody>
      </p:sp>
      <p:grpSp>
        <p:nvGrpSpPr>
          <p:cNvPr id="32" name="Google Shape;203;p3">
            <a:extLst>
              <a:ext uri="{FF2B5EF4-FFF2-40B4-BE49-F238E27FC236}">
                <a16:creationId xmlns="" xmlns:a16="http://schemas.microsoft.com/office/drawing/2014/main" id="{D0CFE224-CABA-49AD-BB4F-B6A4F4347AE8}"/>
              </a:ext>
            </a:extLst>
          </p:cNvPr>
          <p:cNvGrpSpPr/>
          <p:nvPr/>
        </p:nvGrpSpPr>
        <p:grpSpPr>
          <a:xfrm>
            <a:off x="1740657" y="5456586"/>
            <a:ext cx="381000" cy="381000"/>
            <a:chOff x="2078" y="1680"/>
            <a:chExt cx="1615" cy="1615"/>
          </a:xfrm>
        </p:grpSpPr>
        <p:sp>
          <p:nvSpPr>
            <p:cNvPr id="33" name="Google Shape;204;p3">
              <a:extLst>
                <a:ext uri="{FF2B5EF4-FFF2-40B4-BE49-F238E27FC236}">
                  <a16:creationId xmlns="" xmlns:a16="http://schemas.microsoft.com/office/drawing/2014/main" id="{ADA77C57-B344-43CC-9E82-257EA570719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205;p3">
              <a:extLst>
                <a:ext uri="{FF2B5EF4-FFF2-40B4-BE49-F238E27FC236}">
                  <a16:creationId xmlns="" xmlns:a16="http://schemas.microsoft.com/office/drawing/2014/main" id="{FD4FC7CC-69D9-4410-B9C4-AB4335D04A65}"/>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206;p3">
              <a:extLst>
                <a:ext uri="{FF2B5EF4-FFF2-40B4-BE49-F238E27FC236}">
                  <a16:creationId xmlns="" xmlns:a16="http://schemas.microsoft.com/office/drawing/2014/main" id="{9AEA99E7-8B39-4104-B7C3-5CCC6B5F9EB8}"/>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207;p3">
              <a:extLst>
                <a:ext uri="{FF2B5EF4-FFF2-40B4-BE49-F238E27FC236}">
                  <a16:creationId xmlns="" xmlns:a16="http://schemas.microsoft.com/office/drawing/2014/main" id="{7414FFEC-C057-4B16-966C-A05FF1F93B7A}"/>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208;p3">
              <a:extLst>
                <a:ext uri="{FF2B5EF4-FFF2-40B4-BE49-F238E27FC236}">
                  <a16:creationId xmlns="" xmlns:a16="http://schemas.microsoft.com/office/drawing/2014/main" id="{DC2A015A-C3CD-4B80-81E4-232189F525AB}"/>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209;p3">
              <a:extLst>
                <a:ext uri="{FF2B5EF4-FFF2-40B4-BE49-F238E27FC236}">
                  <a16:creationId xmlns="" xmlns:a16="http://schemas.microsoft.com/office/drawing/2014/main" id="{36F55875-6EDF-41F7-8F76-01E3A9490B33}"/>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017459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9981E3-C5D5-4789-BFD0-B96ED31C3361}"/>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04E19840-75A0-4F77-8941-BED6C7332C8E}"/>
              </a:ext>
            </a:extLst>
          </p:cNvPr>
          <p:cNvSpPr>
            <a:spLocks noGrp="1"/>
          </p:cNvSpPr>
          <p:nvPr>
            <p:ph type="body" idx="1"/>
          </p:nvPr>
        </p:nvSpPr>
        <p:spPr>
          <a:xfrm>
            <a:off x="290146" y="861646"/>
            <a:ext cx="8418425" cy="5460023"/>
          </a:xfrm>
        </p:spPr>
        <p:txBody>
          <a:bodyPr>
            <a:normAutofit/>
          </a:bodyPr>
          <a:lstStyle/>
          <a:p>
            <a:pPr marL="114300" indent="0">
              <a:buNone/>
            </a:pPr>
            <a:r>
              <a:rPr lang="vi-VN" sz="2400" b="1" dirty="0"/>
              <a:t>Bước 1: Tìm tác nhân: trả lời các câu hỏi</a:t>
            </a:r>
          </a:p>
          <a:p>
            <a:pPr>
              <a:buFontTx/>
              <a:buChar char="-"/>
            </a:pPr>
            <a:r>
              <a:rPr lang="vi-VN" sz="2400" dirty="0" smtClean="0"/>
              <a:t>Ai sẽ cung cấp, sử dụng, hoặc loại bỏ thông tin trong hệ thống?</a:t>
            </a:r>
          </a:p>
          <a:p>
            <a:pPr>
              <a:buFontTx/>
              <a:buChar char="-"/>
            </a:pPr>
            <a:r>
              <a:rPr lang="vi-VN" sz="2400" dirty="0" smtClean="0"/>
              <a:t>Ai sẽ sử dụng các chức năng này của hệ thống?</a:t>
            </a:r>
          </a:p>
          <a:p>
            <a:pPr>
              <a:buFontTx/>
              <a:buChar char="-"/>
            </a:pPr>
            <a:r>
              <a:rPr lang="vi-VN" sz="2400" dirty="0" smtClean="0"/>
              <a:t>Ai quan tâm đến các yêu cầu cụ thể của hệ thống?</a:t>
            </a:r>
          </a:p>
          <a:p>
            <a:pPr>
              <a:buFontTx/>
              <a:buChar char="-"/>
            </a:pPr>
            <a:r>
              <a:rPr lang="vi-VN" sz="2400" dirty="0" smtClean="0"/>
              <a:t>Hệ thống được sử dụng ở đâu trong tổ chức?</a:t>
            </a:r>
          </a:p>
          <a:p>
            <a:pPr>
              <a:buFontTx/>
              <a:buChar char="-"/>
            </a:pPr>
            <a:r>
              <a:rPr lang="vi-VN" sz="2400" dirty="0" smtClean="0"/>
              <a:t>Ai là người bảo trì, quản trị hệ thống?</a:t>
            </a:r>
          </a:p>
          <a:p>
            <a:pPr>
              <a:buFontTx/>
              <a:buChar char="-"/>
            </a:pPr>
            <a:r>
              <a:rPr lang="vi-VN" sz="2400" dirty="0" smtClean="0"/>
              <a:t>Xác định các hệ thống khác cần tương tác và biên giới giữa hệ thống mới và các hệ thống hiện có …</a:t>
            </a:r>
            <a:endParaRPr lang="en-US" sz="2400" dirty="0" smtClean="0"/>
          </a:p>
        </p:txBody>
      </p:sp>
    </p:spTree>
    <p:extLst>
      <p:ext uri="{BB962C8B-B14F-4D97-AF65-F5344CB8AC3E}">
        <p14:creationId xmlns:p14="http://schemas.microsoft.com/office/powerpoint/2010/main" val="1481304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9981E3-C5D5-4789-BFD0-B96ED31C3361}"/>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04E19840-75A0-4F77-8941-BED6C7332C8E}"/>
              </a:ext>
            </a:extLst>
          </p:cNvPr>
          <p:cNvSpPr>
            <a:spLocks noGrp="1"/>
          </p:cNvSpPr>
          <p:nvPr>
            <p:ph type="body" idx="1"/>
          </p:nvPr>
        </p:nvSpPr>
        <p:spPr>
          <a:xfrm>
            <a:off x="400594" y="861646"/>
            <a:ext cx="8247017" cy="5460023"/>
          </a:xfrm>
        </p:spPr>
        <p:txBody>
          <a:bodyPr>
            <a:normAutofit/>
          </a:bodyPr>
          <a:lstStyle/>
          <a:p>
            <a:pPr marL="114300" indent="0">
              <a:buNone/>
            </a:pPr>
            <a:r>
              <a:rPr lang="en-US" sz="2400" b="1" dirty="0" smtClean="0"/>
              <a:t>B</a:t>
            </a:r>
            <a:r>
              <a:rPr lang="vi-VN" sz="2400" b="1" dirty="0"/>
              <a:t>ư</a:t>
            </a:r>
            <a:r>
              <a:rPr lang="en-US" sz="2400" b="1" dirty="0" err="1"/>
              <a:t>ớc</a:t>
            </a:r>
            <a:r>
              <a:rPr lang="en-US" sz="2400" b="1" dirty="0"/>
              <a:t> 2: </a:t>
            </a:r>
            <a:r>
              <a:rPr lang="vi-VN" sz="2400" b="1" dirty="0"/>
              <a:t>Tìm ca sử </a:t>
            </a:r>
            <a:r>
              <a:rPr lang="vi-VN" sz="2400" b="1" dirty="0" smtClean="0"/>
              <a:t>dụng</a:t>
            </a:r>
            <a:endParaRPr lang="en-US" sz="2400" b="1" dirty="0" smtClean="0"/>
          </a:p>
          <a:p>
            <a:pPr>
              <a:buFont typeface="Wingdings" panose="05000000000000000000" pitchFamily="2" charset="2"/>
              <a:buChar char="§"/>
            </a:pPr>
            <a:r>
              <a:rPr lang="vi-VN" sz="2400" dirty="0" smtClean="0"/>
              <a:t>Xác định ca sử dụng của hệ thống dựa trên các chức năng cần thiết, yêu cầu truy cập và lưu trữ thông tin, các thông báo cần thiết, các sự kiện bên ngoài, và việc đơn giản hóa công việc cho tác nhân.</a:t>
            </a:r>
          </a:p>
          <a:p>
            <a:pPr>
              <a:buFont typeface="Wingdings" panose="05000000000000000000" pitchFamily="2" charset="2"/>
              <a:buChar char="§"/>
            </a:pPr>
            <a:r>
              <a:rPr lang="vi-VN" sz="2400" dirty="0" smtClean="0"/>
              <a:t>Lưu </a:t>
            </a:r>
            <a:r>
              <a:rPr lang="vi-VN" sz="2400" dirty="0"/>
              <a:t>ý, một ca sử dụng bao giờ cũng phải liên kết với một tác nhân</a:t>
            </a:r>
            <a:endParaRPr lang="en-US" sz="2400" dirty="0"/>
          </a:p>
        </p:txBody>
      </p:sp>
    </p:spTree>
    <p:extLst>
      <p:ext uri="{BB962C8B-B14F-4D97-AF65-F5344CB8AC3E}">
        <p14:creationId xmlns:p14="http://schemas.microsoft.com/office/powerpoint/2010/main" val="3912459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51F162-21A5-4A7E-BEA1-6FC982984606}"/>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18D3A6EF-1462-4B1D-975B-CB4318CBCFAB}"/>
              </a:ext>
            </a:extLst>
          </p:cNvPr>
          <p:cNvSpPr>
            <a:spLocks noGrp="1"/>
          </p:cNvSpPr>
          <p:nvPr>
            <p:ph type="body" idx="1"/>
          </p:nvPr>
        </p:nvSpPr>
        <p:spPr/>
        <p:txBody>
          <a:bodyPr>
            <a:normAutofit/>
          </a:bodyPr>
          <a:lstStyle/>
          <a:p>
            <a:pPr marL="114300" indent="0">
              <a:buNone/>
            </a:pPr>
            <a:r>
              <a:rPr lang="en-US" sz="2400" b="1" dirty="0"/>
              <a:t>B</a:t>
            </a:r>
            <a:r>
              <a:rPr lang="vi-VN" sz="2400" b="1" dirty="0"/>
              <a:t>ư</a:t>
            </a:r>
            <a:r>
              <a:rPr lang="en-US" sz="2400" b="1" dirty="0" err="1"/>
              <a:t>ớc</a:t>
            </a:r>
            <a:r>
              <a:rPr lang="en-US" sz="2400" b="1" dirty="0"/>
              <a:t> 3: </a:t>
            </a:r>
            <a:r>
              <a:rPr lang="en-US" sz="2400" b="1" dirty="0" err="1"/>
              <a:t>Cấu</a:t>
            </a:r>
            <a:r>
              <a:rPr lang="en-US" sz="2400" b="1" dirty="0"/>
              <a:t> </a:t>
            </a:r>
            <a:r>
              <a:rPr lang="en-US" sz="2400" b="1" dirty="0" err="1"/>
              <a:t>trúc</a:t>
            </a:r>
            <a:r>
              <a:rPr lang="en-US" sz="2400" b="1" dirty="0"/>
              <a:t> </a:t>
            </a:r>
            <a:r>
              <a:rPr lang="en-US" sz="2400" b="1" dirty="0" err="1"/>
              <a:t>hóa</a:t>
            </a:r>
            <a:r>
              <a:rPr lang="en-US" sz="2400" b="1" dirty="0"/>
              <a:t> </a:t>
            </a:r>
            <a:r>
              <a:rPr lang="en-US" sz="2400" b="1" dirty="0" err="1"/>
              <a:t>biểu</a:t>
            </a:r>
            <a:r>
              <a:rPr lang="en-US" sz="2400" b="1" dirty="0"/>
              <a:t> </a:t>
            </a:r>
            <a:r>
              <a:rPr lang="en-US" sz="2400" b="1" dirty="0" err="1"/>
              <a:t>đồ</a:t>
            </a:r>
            <a:r>
              <a:rPr lang="en-US" sz="2400" b="1" dirty="0"/>
              <a:t> </a:t>
            </a:r>
            <a:r>
              <a:rPr lang="en-US" sz="2400" b="1" dirty="0" err="1"/>
              <a:t>bằng</a:t>
            </a:r>
            <a:r>
              <a:rPr lang="en-US" sz="2400" b="1" dirty="0"/>
              <a:t> </a:t>
            </a:r>
            <a:r>
              <a:rPr lang="en-US" sz="2400" b="1" dirty="0" err="1"/>
              <a:t>mối</a:t>
            </a:r>
            <a:r>
              <a:rPr lang="en-US" sz="2400" b="1" dirty="0"/>
              <a:t> </a:t>
            </a:r>
            <a:r>
              <a:rPr lang="en-US" sz="2400" b="1" dirty="0" err="1"/>
              <a:t>quan</a:t>
            </a:r>
            <a:r>
              <a:rPr lang="en-US" sz="2400" b="1" dirty="0"/>
              <a:t> </a:t>
            </a:r>
            <a:r>
              <a:rPr lang="en-US" sz="2400" b="1" dirty="0" err="1"/>
              <a:t>hệ</a:t>
            </a:r>
            <a:r>
              <a:rPr lang="en-US" sz="2400" b="1" dirty="0"/>
              <a:t> </a:t>
            </a:r>
            <a:r>
              <a:rPr lang="en-US" sz="2400" b="1" dirty="0" err="1"/>
              <a:t>gồm</a:t>
            </a:r>
            <a:r>
              <a:rPr lang="en-US" sz="2400" b="1" dirty="0"/>
              <a:t>:</a:t>
            </a:r>
          </a:p>
          <a:p>
            <a:pPr marL="114300" indent="0">
              <a:buNone/>
            </a:pPr>
            <a:r>
              <a:rPr lang="en-US" sz="2400" dirty="0" smtClean="0"/>
              <a:t>- </a:t>
            </a:r>
            <a:r>
              <a:rPr lang="en-US" sz="2400" dirty="0" err="1"/>
              <a:t>Các</a:t>
            </a:r>
            <a:r>
              <a:rPr lang="en-US" sz="2400" dirty="0"/>
              <a:t> </a:t>
            </a:r>
            <a:r>
              <a:rPr lang="en-US" sz="2400" dirty="0" err="1"/>
              <a:t>dạng</a:t>
            </a:r>
            <a:r>
              <a:rPr lang="en-US" sz="2400" dirty="0"/>
              <a:t> </a:t>
            </a:r>
            <a:r>
              <a:rPr lang="en-US" sz="2400" dirty="0" err="1"/>
              <a:t>quan</a:t>
            </a:r>
            <a:r>
              <a:rPr lang="en-US" sz="2400" dirty="0"/>
              <a:t> </a:t>
            </a:r>
            <a:r>
              <a:rPr lang="en-US" sz="2400" dirty="0" err="1"/>
              <a:t>hệ</a:t>
            </a:r>
            <a:r>
              <a:rPr lang="en-US" sz="2400" dirty="0"/>
              <a:t> </a:t>
            </a:r>
            <a:r>
              <a:rPr lang="en-US" sz="2400" dirty="0" err="1"/>
              <a:t>trong</a:t>
            </a:r>
            <a:r>
              <a:rPr lang="en-US" sz="2400" dirty="0"/>
              <a:t> </a:t>
            </a:r>
            <a:r>
              <a:rPr lang="en-US" sz="2400" dirty="0" err="1"/>
              <a:t>biểu</a:t>
            </a:r>
            <a:r>
              <a:rPr lang="en-US" sz="2400" dirty="0"/>
              <a:t> </a:t>
            </a:r>
            <a:r>
              <a:rPr lang="en-US" sz="2400" dirty="0" err="1"/>
              <a:t>đồ</a:t>
            </a:r>
            <a:r>
              <a:rPr lang="en-US" sz="2400" dirty="0"/>
              <a:t> ca </a:t>
            </a:r>
            <a:r>
              <a:rPr lang="en-US" sz="2400" dirty="0" err="1"/>
              <a:t>sử</a:t>
            </a:r>
            <a:r>
              <a:rPr lang="en-US" sz="2400" dirty="0"/>
              <a:t> </a:t>
            </a:r>
            <a:r>
              <a:rPr lang="en-US" sz="2400" dirty="0" err="1"/>
              <a:t>dụng</a:t>
            </a:r>
            <a:r>
              <a:rPr lang="en-US" sz="2400" dirty="0"/>
              <a:t>:</a:t>
            </a:r>
          </a:p>
          <a:p>
            <a:pPr marL="114300" indent="0">
              <a:buNone/>
            </a:pPr>
            <a:r>
              <a:rPr lang="en-US" sz="2400" dirty="0"/>
              <a:t>	+ </a:t>
            </a:r>
            <a:r>
              <a:rPr lang="en-US" sz="2400" dirty="0" err="1"/>
              <a:t>Quan</a:t>
            </a:r>
            <a:r>
              <a:rPr lang="en-US" sz="2400" dirty="0"/>
              <a:t> </a:t>
            </a:r>
            <a:r>
              <a:rPr lang="en-US" sz="2400" dirty="0" err="1"/>
              <a:t>hệ</a:t>
            </a:r>
            <a:r>
              <a:rPr lang="en-US" sz="2400" dirty="0"/>
              <a:t> </a:t>
            </a:r>
            <a:r>
              <a:rPr lang="en-US" sz="2400" dirty="0" err="1"/>
              <a:t>kết</a:t>
            </a:r>
            <a:r>
              <a:rPr lang="en-US" sz="2400" dirty="0"/>
              <a:t> </a:t>
            </a:r>
            <a:r>
              <a:rPr lang="en-US" sz="2400" dirty="0" err="1"/>
              <a:t>hợp</a:t>
            </a:r>
            <a:endParaRPr lang="en-US" sz="2400" dirty="0"/>
          </a:p>
          <a:p>
            <a:pPr marL="114300" indent="0">
              <a:buNone/>
            </a:pPr>
            <a:r>
              <a:rPr lang="en-US" sz="2400" dirty="0"/>
              <a:t>	+ </a:t>
            </a:r>
            <a:r>
              <a:rPr lang="en-US" sz="2400" dirty="0" err="1"/>
              <a:t>Quan</a:t>
            </a:r>
            <a:r>
              <a:rPr lang="en-US" sz="2400" dirty="0"/>
              <a:t> </a:t>
            </a:r>
            <a:r>
              <a:rPr lang="en-US" sz="2400" dirty="0" err="1"/>
              <a:t>hệ</a:t>
            </a:r>
            <a:r>
              <a:rPr lang="en-US" sz="2400" dirty="0"/>
              <a:t> &lt;&lt;include&gt;&gt;</a:t>
            </a:r>
          </a:p>
          <a:p>
            <a:pPr marL="114300" indent="0">
              <a:buNone/>
            </a:pPr>
            <a:r>
              <a:rPr lang="en-US" sz="2400" dirty="0"/>
              <a:t>	+ </a:t>
            </a:r>
            <a:r>
              <a:rPr lang="en-US" sz="2400" dirty="0" err="1"/>
              <a:t>Quan</a:t>
            </a:r>
            <a:r>
              <a:rPr lang="en-US" sz="2400" dirty="0"/>
              <a:t> </a:t>
            </a:r>
            <a:r>
              <a:rPr lang="en-US" sz="2400" dirty="0" err="1"/>
              <a:t>hệ</a:t>
            </a:r>
            <a:r>
              <a:rPr lang="en-US" sz="2400" dirty="0"/>
              <a:t> </a:t>
            </a:r>
            <a:r>
              <a:rPr lang="en-US" sz="2400" dirty="0" err="1"/>
              <a:t>mở</a:t>
            </a:r>
            <a:r>
              <a:rPr lang="en-US" sz="2400" dirty="0"/>
              <a:t> </a:t>
            </a:r>
            <a:r>
              <a:rPr lang="en-US" sz="2400" dirty="0" err="1"/>
              <a:t>rộng</a:t>
            </a:r>
            <a:r>
              <a:rPr lang="en-US" sz="2400" dirty="0"/>
              <a:t> &lt;&lt;extend&gt;&gt;</a:t>
            </a:r>
          </a:p>
          <a:p>
            <a:pPr marL="114300" indent="0">
              <a:buNone/>
            </a:pPr>
            <a:r>
              <a:rPr lang="en-US" sz="2400" dirty="0"/>
              <a:t>	+ </a:t>
            </a:r>
            <a:r>
              <a:rPr lang="en-US" sz="2400" dirty="0" err="1"/>
              <a:t>Quan</a:t>
            </a:r>
            <a:r>
              <a:rPr lang="en-US" sz="2400" dirty="0"/>
              <a:t> </a:t>
            </a:r>
            <a:r>
              <a:rPr lang="en-US" sz="2400" dirty="0" err="1"/>
              <a:t>hệ</a:t>
            </a:r>
            <a:r>
              <a:rPr lang="en-US" sz="2400" dirty="0"/>
              <a:t> </a:t>
            </a:r>
            <a:r>
              <a:rPr lang="en-US" sz="2400" dirty="0" err="1"/>
              <a:t>kế</a:t>
            </a:r>
            <a:r>
              <a:rPr lang="en-US" sz="2400" dirty="0"/>
              <a:t> </a:t>
            </a:r>
            <a:r>
              <a:rPr lang="en-US" sz="2400" dirty="0" err="1"/>
              <a:t>thừa</a:t>
            </a:r>
            <a:r>
              <a:rPr lang="en-US" sz="2400" dirty="0"/>
              <a:t> generalization</a:t>
            </a:r>
          </a:p>
          <a:p>
            <a:pPr marL="114300" indent="0">
              <a:buNone/>
            </a:pPr>
            <a:r>
              <a:rPr lang="en-US" sz="2400" dirty="0"/>
              <a:t>- </a:t>
            </a:r>
            <a:r>
              <a:rPr lang="en-US" sz="2400" dirty="0" err="1"/>
              <a:t>Nguyên</a:t>
            </a:r>
            <a:r>
              <a:rPr lang="en-US" sz="2400" dirty="0"/>
              <a:t> </a:t>
            </a:r>
            <a:r>
              <a:rPr lang="en-US" sz="2400" dirty="0" err="1"/>
              <a:t>tắc</a:t>
            </a:r>
            <a:r>
              <a:rPr lang="en-US" sz="2400" dirty="0"/>
              <a:t> </a:t>
            </a:r>
            <a:r>
              <a:rPr lang="en-US" sz="2400" dirty="0" err="1"/>
              <a:t>phân</a:t>
            </a:r>
            <a:r>
              <a:rPr lang="en-US" sz="2400" dirty="0"/>
              <a:t> </a:t>
            </a:r>
            <a:r>
              <a:rPr lang="en-US" sz="2400" dirty="0" err="1"/>
              <a:t>rã</a:t>
            </a:r>
            <a:r>
              <a:rPr lang="en-US" sz="2400" dirty="0"/>
              <a:t> </a:t>
            </a:r>
            <a:r>
              <a:rPr lang="en-US" sz="2400" dirty="0" err="1"/>
              <a:t>biểu</a:t>
            </a:r>
            <a:r>
              <a:rPr lang="en-US" sz="2400" dirty="0"/>
              <a:t> </a:t>
            </a:r>
            <a:r>
              <a:rPr lang="en-US" sz="2400" dirty="0" err="1"/>
              <a:t>đồ</a:t>
            </a:r>
            <a:r>
              <a:rPr lang="en-US" sz="2400" dirty="0"/>
              <a:t>:</a:t>
            </a:r>
          </a:p>
          <a:p>
            <a:pPr marL="114300" indent="0">
              <a:buNone/>
            </a:pPr>
            <a:r>
              <a:rPr lang="en-US" sz="2400" dirty="0"/>
              <a:t>	+ </a:t>
            </a:r>
            <a:r>
              <a:rPr lang="en-US" sz="2400" dirty="0" err="1"/>
              <a:t>Xác</a:t>
            </a:r>
            <a:r>
              <a:rPr lang="en-US" sz="2400" dirty="0"/>
              <a:t> </a:t>
            </a:r>
            <a:r>
              <a:rPr lang="en-US" sz="2400" dirty="0" err="1"/>
              <a:t>định</a:t>
            </a:r>
            <a:r>
              <a:rPr lang="en-US" sz="2400" dirty="0"/>
              <a:t> </a:t>
            </a:r>
            <a:r>
              <a:rPr lang="en-US" sz="2400" dirty="0" err="1"/>
              <a:t>biểu</a:t>
            </a:r>
            <a:r>
              <a:rPr lang="en-US" sz="2400" dirty="0"/>
              <a:t> </a:t>
            </a:r>
            <a:r>
              <a:rPr lang="en-US" sz="2400" dirty="0" err="1"/>
              <a:t>đồ</a:t>
            </a:r>
            <a:r>
              <a:rPr lang="en-US" sz="2400" dirty="0"/>
              <a:t> ca </a:t>
            </a:r>
            <a:r>
              <a:rPr lang="en-US" sz="2400" dirty="0" err="1"/>
              <a:t>sử</a:t>
            </a:r>
            <a:r>
              <a:rPr lang="en-US" sz="2400" dirty="0"/>
              <a:t> </a:t>
            </a:r>
            <a:r>
              <a:rPr lang="en-US" sz="2400" dirty="0" err="1"/>
              <a:t>dụng</a:t>
            </a:r>
            <a:r>
              <a:rPr lang="en-US" sz="2400" dirty="0"/>
              <a:t> </a:t>
            </a:r>
            <a:r>
              <a:rPr lang="en-US" sz="2400" dirty="0" err="1"/>
              <a:t>mức</a:t>
            </a:r>
            <a:r>
              <a:rPr lang="en-US" sz="2400" dirty="0"/>
              <a:t> </a:t>
            </a:r>
            <a:r>
              <a:rPr lang="en-US" sz="2400" dirty="0" err="1"/>
              <a:t>tổng</a:t>
            </a:r>
            <a:r>
              <a:rPr lang="en-US" sz="2400" dirty="0"/>
              <a:t> </a:t>
            </a:r>
            <a:r>
              <a:rPr lang="en-US" sz="2400" dirty="0" err="1"/>
              <a:t>quát</a:t>
            </a:r>
            <a:endParaRPr lang="en-US" sz="2400" dirty="0"/>
          </a:p>
          <a:p>
            <a:pPr marL="114300" indent="0">
              <a:buNone/>
            </a:pPr>
            <a:r>
              <a:rPr lang="en-US" sz="2400" dirty="0"/>
              <a:t>	+ </a:t>
            </a:r>
            <a:r>
              <a:rPr lang="en-US" sz="2400" dirty="0" err="1"/>
              <a:t>Phân</a:t>
            </a:r>
            <a:r>
              <a:rPr lang="en-US" sz="2400" dirty="0"/>
              <a:t> </a:t>
            </a:r>
            <a:r>
              <a:rPr lang="en-US" sz="2400" dirty="0" err="1"/>
              <a:t>rã</a:t>
            </a:r>
            <a:r>
              <a:rPr lang="en-US" sz="2400" dirty="0"/>
              <a:t> </a:t>
            </a:r>
            <a:r>
              <a:rPr lang="en-US" sz="2400" dirty="0" err="1"/>
              <a:t>mức</a:t>
            </a:r>
            <a:r>
              <a:rPr lang="en-US" sz="2400" dirty="0"/>
              <a:t> </a:t>
            </a:r>
            <a:r>
              <a:rPr lang="en-US" sz="2400" dirty="0" err="1"/>
              <a:t>cao</a:t>
            </a:r>
            <a:endParaRPr lang="en-US" sz="2400" dirty="0"/>
          </a:p>
          <a:p>
            <a:pPr marL="114300" indent="0">
              <a:buNone/>
            </a:pPr>
            <a:r>
              <a:rPr lang="en-US" sz="2400" dirty="0"/>
              <a:t>	+ </a:t>
            </a:r>
            <a:r>
              <a:rPr lang="en-US" sz="2400" dirty="0" err="1"/>
              <a:t>Phân</a:t>
            </a:r>
            <a:r>
              <a:rPr lang="en-US" sz="2400" dirty="0"/>
              <a:t> </a:t>
            </a:r>
            <a:r>
              <a:rPr lang="en-US" sz="2400" dirty="0" err="1"/>
              <a:t>rã</a:t>
            </a:r>
            <a:r>
              <a:rPr lang="en-US" sz="2400" dirty="0"/>
              <a:t> </a:t>
            </a:r>
            <a:r>
              <a:rPr lang="en-US" sz="2400" dirty="0" err="1"/>
              <a:t>đến</a:t>
            </a:r>
            <a:r>
              <a:rPr lang="en-US" sz="2400" dirty="0"/>
              <a:t> </a:t>
            </a:r>
            <a:r>
              <a:rPr lang="en-US" sz="2400" dirty="0" err="1"/>
              <a:t>khi</a:t>
            </a:r>
            <a:r>
              <a:rPr lang="en-US" sz="2400" dirty="0"/>
              <a:t> </a:t>
            </a:r>
            <a:r>
              <a:rPr lang="en-US" sz="2400" dirty="0" err="1"/>
              <a:t>gặp</a:t>
            </a:r>
            <a:r>
              <a:rPr lang="en-US" sz="2400" dirty="0"/>
              <a:t> ca </a:t>
            </a:r>
            <a:r>
              <a:rPr lang="en-US" sz="2400" dirty="0" err="1"/>
              <a:t>sử</a:t>
            </a:r>
            <a:r>
              <a:rPr lang="en-US" sz="2400" dirty="0"/>
              <a:t> </a:t>
            </a:r>
            <a:r>
              <a:rPr lang="en-US" sz="2400" dirty="0" err="1"/>
              <a:t>dụng</a:t>
            </a:r>
            <a:r>
              <a:rPr lang="en-US" sz="2400" dirty="0"/>
              <a:t> ở </a:t>
            </a:r>
            <a:r>
              <a:rPr lang="en-US" sz="2400" dirty="0" err="1"/>
              <a:t>nút</a:t>
            </a:r>
            <a:r>
              <a:rPr lang="en-US" sz="2400" dirty="0"/>
              <a:t> </a:t>
            </a:r>
            <a:r>
              <a:rPr lang="en-US" sz="2400" dirty="0" err="1"/>
              <a:t>lá</a:t>
            </a:r>
            <a:endParaRPr lang="en-US" sz="2400" dirty="0"/>
          </a:p>
          <a:p>
            <a:pPr marL="114300" indent="0">
              <a:buNone/>
            </a:pPr>
            <a:r>
              <a:rPr lang="en-US" sz="2400" dirty="0"/>
              <a:t>	+ </a:t>
            </a:r>
            <a:r>
              <a:rPr lang="en-US" sz="2400" dirty="0" err="1"/>
              <a:t>Hoàn</a:t>
            </a:r>
            <a:r>
              <a:rPr lang="en-US" sz="2400" dirty="0"/>
              <a:t> </a:t>
            </a:r>
            <a:r>
              <a:rPr lang="en-US" sz="2400" dirty="0" err="1"/>
              <a:t>thiện</a:t>
            </a:r>
            <a:r>
              <a:rPr lang="en-US" sz="2400" dirty="0"/>
              <a:t> </a:t>
            </a:r>
            <a:r>
              <a:rPr lang="en-US" sz="2400" dirty="0" err="1"/>
              <a:t>biểu</a:t>
            </a:r>
            <a:r>
              <a:rPr lang="en-US" sz="2400" dirty="0"/>
              <a:t> </a:t>
            </a:r>
            <a:r>
              <a:rPr lang="en-US" sz="2400" dirty="0" err="1"/>
              <a:t>đồ</a:t>
            </a:r>
            <a:endParaRPr lang="en-US" sz="2400" dirty="0"/>
          </a:p>
        </p:txBody>
      </p:sp>
    </p:spTree>
    <p:extLst>
      <p:ext uri="{BB962C8B-B14F-4D97-AF65-F5344CB8AC3E}">
        <p14:creationId xmlns:p14="http://schemas.microsoft.com/office/powerpoint/2010/main" val="1975319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DFACF-02F6-4DA1-B480-E710AB0CA9BE}"/>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39CD1093-197B-4827-8F7B-5396F002D546}"/>
              </a:ext>
            </a:extLst>
          </p:cNvPr>
          <p:cNvSpPr>
            <a:spLocks noGrp="1"/>
          </p:cNvSpPr>
          <p:nvPr>
            <p:ph type="body" idx="1"/>
          </p:nvPr>
        </p:nvSpPr>
        <p:spPr>
          <a:xfrm>
            <a:off x="290146" y="861646"/>
            <a:ext cx="8331340" cy="5460023"/>
          </a:xfrm>
        </p:spPr>
        <p:txBody>
          <a:bodyPr>
            <a:normAutofit/>
          </a:bodyPr>
          <a:lstStyle/>
          <a:p>
            <a:pPr marL="114300" indent="0">
              <a:buNone/>
            </a:pPr>
            <a:r>
              <a:rPr lang="en-US" sz="2400" b="1" dirty="0" err="1"/>
              <a:t>Bước</a:t>
            </a:r>
            <a:r>
              <a:rPr lang="en-US" sz="2400" b="1" dirty="0"/>
              <a:t> 4: </a:t>
            </a:r>
            <a:r>
              <a:rPr lang="en-US" sz="2400" b="1" dirty="0" err="1"/>
              <a:t>Mô</a:t>
            </a:r>
            <a:r>
              <a:rPr lang="en-US" sz="2400" b="1" dirty="0"/>
              <a:t> </a:t>
            </a:r>
            <a:r>
              <a:rPr lang="en-US" sz="2400" b="1" dirty="0" err="1"/>
              <a:t>tả</a:t>
            </a:r>
            <a:r>
              <a:rPr lang="en-US" sz="2400" b="1" dirty="0"/>
              <a:t> </a:t>
            </a:r>
            <a:r>
              <a:rPr lang="en-US" sz="2400" b="1" dirty="0" err="1"/>
              <a:t>luồng</a:t>
            </a:r>
            <a:r>
              <a:rPr lang="en-US" sz="2400" b="1" dirty="0"/>
              <a:t> </a:t>
            </a:r>
            <a:r>
              <a:rPr lang="en-US" sz="2400" b="1" dirty="0" err="1"/>
              <a:t>sự</a:t>
            </a:r>
            <a:r>
              <a:rPr lang="en-US" sz="2400" b="1" dirty="0"/>
              <a:t> </a:t>
            </a:r>
            <a:r>
              <a:rPr lang="en-US" sz="2400" b="1" dirty="0" err="1"/>
              <a:t>kiện</a:t>
            </a:r>
            <a:r>
              <a:rPr lang="en-US" sz="2400" b="1" dirty="0"/>
              <a:t>: </a:t>
            </a:r>
          </a:p>
          <a:p>
            <a:pPr marL="114300" indent="0">
              <a:buNone/>
            </a:pPr>
            <a:r>
              <a:rPr lang="en-US" sz="2400" dirty="0"/>
              <a:t>	</a:t>
            </a:r>
            <a:r>
              <a:rPr lang="vi-VN" sz="2400" dirty="0"/>
              <a:t>Một mẫu mô tả ca sử dụng thường có 2 phần:</a:t>
            </a:r>
          </a:p>
          <a:p>
            <a:pPr marL="114300" indent="0">
              <a:buNone/>
            </a:pPr>
            <a:r>
              <a:rPr lang="vi-VN" sz="2400" dirty="0"/>
              <a:t>- Các trường thông tin mô tả chung của ca sử dụng như tên ca sử dụng (name), tác nhân chính (primary actors), tác nhân phụ (secondary actors), tiền điều kiện (precondition), hậu điều kiện (post condition)</a:t>
            </a:r>
          </a:p>
          <a:p>
            <a:pPr marL="114300" indent="0">
              <a:buNone/>
            </a:pPr>
            <a:r>
              <a:rPr lang="vi-VN" sz="2400" dirty="0"/>
              <a:t>- Phần mô tả chi tiết của các kịch bản tương tác của ca sử dụng được mô tả trong các luồng sự kiện (luồng sự kiện chính và luồng sự kiện thay thế). </a:t>
            </a:r>
          </a:p>
        </p:txBody>
      </p:sp>
    </p:spTree>
    <p:extLst>
      <p:ext uri="{BB962C8B-B14F-4D97-AF65-F5344CB8AC3E}">
        <p14:creationId xmlns:p14="http://schemas.microsoft.com/office/powerpoint/2010/main" val="1994838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DFACF-02F6-4DA1-B480-E710AB0CA9BE}"/>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39CD1093-197B-4827-8F7B-5396F002D546}"/>
              </a:ext>
            </a:extLst>
          </p:cNvPr>
          <p:cNvSpPr>
            <a:spLocks noGrp="1"/>
          </p:cNvSpPr>
          <p:nvPr>
            <p:ph type="body" idx="1"/>
          </p:nvPr>
        </p:nvSpPr>
        <p:spPr>
          <a:xfrm>
            <a:off x="290146" y="861646"/>
            <a:ext cx="8514220" cy="5460023"/>
          </a:xfrm>
        </p:spPr>
        <p:txBody>
          <a:bodyPr>
            <a:normAutofit/>
          </a:bodyPr>
          <a:lstStyle/>
          <a:p>
            <a:pPr marL="114300" indent="0">
              <a:buNone/>
            </a:pPr>
            <a:r>
              <a:rPr lang="en-US" sz="2400" b="1" dirty="0" smtClean="0"/>
              <a:t>B</a:t>
            </a:r>
            <a:r>
              <a:rPr lang="vi-VN" sz="2400" b="1" dirty="0"/>
              <a:t>ư</a:t>
            </a:r>
            <a:r>
              <a:rPr lang="en-US" sz="2400" b="1" dirty="0" err="1"/>
              <a:t>ớc</a:t>
            </a:r>
            <a:r>
              <a:rPr lang="en-US" sz="2400" b="1" dirty="0"/>
              <a:t> 5: </a:t>
            </a:r>
            <a:r>
              <a:rPr lang="en-US" sz="2400" b="1" dirty="0" smtClean="0"/>
              <a:t>H</a:t>
            </a:r>
            <a:r>
              <a:rPr lang="vi-VN" sz="2400" b="1" dirty="0" smtClean="0"/>
              <a:t>iệu </a:t>
            </a:r>
            <a:r>
              <a:rPr lang="vi-VN" sz="2400" b="1" dirty="0"/>
              <a:t>chỉnh mô </a:t>
            </a:r>
            <a:r>
              <a:rPr lang="vi-VN" sz="2400" b="1" dirty="0" smtClean="0"/>
              <a:t>hình</a:t>
            </a:r>
          </a:p>
          <a:p>
            <a:pPr marL="114300" indent="0">
              <a:buNone/>
            </a:pPr>
            <a:r>
              <a:rPr lang="vi-VN" sz="2400" dirty="0"/>
              <a:t>- Mục đích: đảm bảo biểu đồ ca sử dụng và các tài liệu liên quan đều chính xác, hoàn chỉnh</a:t>
            </a:r>
          </a:p>
          <a:p>
            <a:pPr marL="114300" indent="0">
              <a:buNone/>
            </a:pPr>
            <a:r>
              <a:rPr lang="vi-VN" sz="2400" dirty="0"/>
              <a:t>- Quy trình:</a:t>
            </a:r>
          </a:p>
          <a:p>
            <a:pPr marL="114300" indent="0">
              <a:buNone/>
            </a:pPr>
            <a:r>
              <a:rPr lang="vi-VN" sz="2400" dirty="0"/>
              <a:t>+ Kiểm tra lại toàn bộ biểu đồ ca sử dụng</a:t>
            </a:r>
          </a:p>
          <a:p>
            <a:pPr marL="114300" indent="0">
              <a:buNone/>
            </a:pPr>
            <a:r>
              <a:rPr lang="vi-VN" sz="2400" dirty="0"/>
              <a:t>+ Bổ sung hoặc thay đổi thông tin chưa phù hợp</a:t>
            </a:r>
          </a:p>
          <a:p>
            <a:pPr marL="114300" indent="0">
              <a:buNone/>
            </a:pPr>
            <a:r>
              <a:rPr lang="vi-VN" sz="2400" dirty="0"/>
              <a:t>+ Chuyển tài liệu cho khách hàng (biểu đồ ca sử dụng, các scenario, tài liệu liên quan)</a:t>
            </a:r>
          </a:p>
          <a:p>
            <a:pPr marL="114300" indent="0">
              <a:buNone/>
            </a:pPr>
            <a:r>
              <a:rPr lang="vi-VN" sz="2400" dirty="0"/>
              <a:t>+ Lắng nghe phản hồi từ khách hàng</a:t>
            </a:r>
          </a:p>
          <a:p>
            <a:pPr marL="114300" indent="0">
              <a:buNone/>
            </a:pPr>
            <a:r>
              <a:rPr lang="vi-VN" sz="2400" dirty="0"/>
              <a:t>+ Sửa đổi biểu đồ ca sử dụng theo yêu cầu khách hàng</a:t>
            </a:r>
          </a:p>
          <a:p>
            <a:pPr marL="114300" indent="0">
              <a:buNone/>
            </a:pPr>
            <a:r>
              <a:rPr lang="vi-VN" sz="2400" dirty="0"/>
              <a:t>+ Hoàn tất bước xác nhận (khách hàng và nhà phát triển đã đạt được sự thống nhất)</a:t>
            </a:r>
            <a:endParaRPr lang="en-US" sz="2400" dirty="0"/>
          </a:p>
        </p:txBody>
      </p:sp>
    </p:spTree>
    <p:extLst>
      <p:ext uri="{BB962C8B-B14F-4D97-AF65-F5344CB8AC3E}">
        <p14:creationId xmlns:p14="http://schemas.microsoft.com/office/powerpoint/2010/main" val="293427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7" name="Google Shape;97;p2"/>
          <p:cNvSpPr/>
          <p:nvPr/>
        </p:nvSpPr>
        <p:spPr>
          <a:xfrm>
            <a:off x="2892687" y="394845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Các</a:t>
            </a:r>
            <a:r>
              <a:rPr lang="en-US" sz="1800" b="1" dirty="0">
                <a:solidFill>
                  <a:schemeClr val="dk1"/>
                </a:solidFill>
              </a:rPr>
              <a:t> b</a:t>
            </a:r>
            <a:r>
              <a:rPr lang="vi-VN" sz="1800" b="1" dirty="0">
                <a:solidFill>
                  <a:schemeClr val="dk1"/>
                </a:solidFill>
              </a:rPr>
              <a:t>ư</a:t>
            </a:r>
            <a:r>
              <a:rPr lang="en-US" sz="1800" b="1" dirty="0" err="1">
                <a:solidFill>
                  <a:schemeClr val="dk1"/>
                </a:solidFill>
              </a:rPr>
              <a:t>ớc</a:t>
            </a:r>
            <a:r>
              <a:rPr lang="en-US" sz="1800" b="1" dirty="0">
                <a:solidFill>
                  <a:schemeClr val="dk1"/>
                </a:solidFill>
              </a:rPr>
              <a:t> </a:t>
            </a:r>
            <a:r>
              <a:rPr lang="en-US" sz="1800" b="1" dirty="0" err="1">
                <a:solidFill>
                  <a:schemeClr val="dk1"/>
                </a:solidFill>
              </a:rPr>
              <a:t>xây</a:t>
            </a:r>
            <a:r>
              <a:rPr lang="en-US" sz="1800" b="1" dirty="0">
                <a:solidFill>
                  <a:schemeClr val="dk1"/>
                </a:solidFill>
              </a:rPr>
              <a:t> </a:t>
            </a:r>
            <a:r>
              <a:rPr lang="en-US" sz="1800" b="1" dirty="0" err="1">
                <a:solidFill>
                  <a:schemeClr val="dk1"/>
                </a:solidFill>
              </a:rPr>
              <a:t>dựng</a:t>
            </a:r>
            <a:r>
              <a:rPr lang="en-US" sz="1800" b="1" dirty="0">
                <a:solidFill>
                  <a:schemeClr val="dk1"/>
                </a:solidFill>
              </a:rPr>
              <a:t> </a:t>
            </a:r>
            <a:r>
              <a:rPr lang="en-US" sz="1800" b="1" dirty="0" err="1">
                <a:solidFill>
                  <a:schemeClr val="dk1"/>
                </a:solidFill>
              </a:rPr>
              <a:t>biểu</a:t>
            </a:r>
            <a:r>
              <a:rPr lang="en-US" sz="1800" b="1" dirty="0">
                <a:solidFill>
                  <a:schemeClr val="dk1"/>
                </a:solidFill>
              </a:rPr>
              <a:t> </a:t>
            </a:r>
            <a:r>
              <a:rPr lang="en-US" sz="1800" b="1" dirty="0" err="1">
                <a:solidFill>
                  <a:schemeClr val="dk1"/>
                </a:solidFill>
              </a:rPr>
              <a:t>đồ</a:t>
            </a:r>
            <a:r>
              <a:rPr lang="en-US" sz="1800" b="1" dirty="0">
                <a:solidFill>
                  <a:schemeClr val="dk1"/>
                </a:solidFill>
              </a:rPr>
              <a:t> ca </a:t>
            </a:r>
            <a:r>
              <a:rPr lang="en-US" sz="1800" b="1" dirty="0" err="1">
                <a:solidFill>
                  <a:schemeClr val="dk1"/>
                </a:solidFill>
              </a:rPr>
              <a:t>sử</a:t>
            </a:r>
            <a:r>
              <a:rPr lang="en-US" sz="1800" b="1" dirty="0">
                <a:solidFill>
                  <a:schemeClr val="dk1"/>
                </a:solidFill>
              </a:rPr>
              <a:t> </a:t>
            </a:r>
            <a:r>
              <a:rPr lang="en-US" sz="1800" b="1" dirty="0" err="1">
                <a:solidFill>
                  <a:schemeClr val="dk1"/>
                </a:solidFill>
              </a:rPr>
              <a:t>dụng</a:t>
            </a:r>
            <a:endParaRPr dirty="0"/>
          </a:p>
        </p:txBody>
      </p:sp>
      <p:sp>
        <p:nvSpPr>
          <p:cNvPr id="98" name="Google Shape;98;p2"/>
          <p:cNvSpPr/>
          <p:nvPr/>
        </p:nvSpPr>
        <p:spPr>
          <a:xfrm>
            <a:off x="2790616" y="243327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Các</a:t>
            </a:r>
            <a:r>
              <a:rPr lang="en-US" sz="1800" b="1" dirty="0">
                <a:solidFill>
                  <a:schemeClr val="dk1"/>
                </a:solidFill>
              </a:rPr>
              <a:t> </a:t>
            </a:r>
            <a:r>
              <a:rPr lang="en-US" sz="1800" b="1" dirty="0" err="1">
                <a:solidFill>
                  <a:schemeClr val="dk1"/>
                </a:solidFill>
              </a:rPr>
              <a:t>ký</a:t>
            </a:r>
            <a:r>
              <a:rPr lang="en-US" sz="1800" b="1" dirty="0">
                <a:solidFill>
                  <a:schemeClr val="dk1"/>
                </a:solidFill>
              </a:rPr>
              <a:t> </a:t>
            </a:r>
            <a:r>
              <a:rPr lang="en-US" sz="1800" b="1" dirty="0" err="1">
                <a:solidFill>
                  <a:schemeClr val="dk1"/>
                </a:solidFill>
              </a:rPr>
              <a:t>pháp</a:t>
            </a:r>
            <a:r>
              <a:rPr lang="en-US" sz="1800" b="1" dirty="0">
                <a:solidFill>
                  <a:schemeClr val="dk1"/>
                </a:solidFill>
              </a:rPr>
              <a:t> </a:t>
            </a:r>
            <a:r>
              <a:rPr lang="en-US" sz="1800" b="1" dirty="0" err="1">
                <a:solidFill>
                  <a:schemeClr val="dk1"/>
                </a:solidFill>
              </a:rPr>
              <a:t>của</a:t>
            </a:r>
            <a:r>
              <a:rPr lang="en-US" sz="1800" b="1" dirty="0">
                <a:solidFill>
                  <a:schemeClr val="dk1"/>
                </a:solidFill>
              </a:rPr>
              <a:t> </a:t>
            </a:r>
            <a:r>
              <a:rPr lang="en-US" sz="1800" b="1" dirty="0" err="1">
                <a:solidFill>
                  <a:schemeClr val="dk1"/>
                </a:solidFill>
              </a:rPr>
              <a:t>biểu</a:t>
            </a:r>
            <a:r>
              <a:rPr lang="en-US" sz="1800" b="1" dirty="0">
                <a:solidFill>
                  <a:schemeClr val="dk1"/>
                </a:solidFill>
              </a:rPr>
              <a:t> </a:t>
            </a:r>
            <a:r>
              <a:rPr lang="en-US" sz="1800" b="1" dirty="0" err="1">
                <a:solidFill>
                  <a:schemeClr val="dk1"/>
                </a:solidFill>
              </a:rPr>
              <a:t>đồ</a:t>
            </a:r>
            <a:r>
              <a:rPr lang="en-US" sz="1800" b="1" dirty="0">
                <a:solidFill>
                  <a:schemeClr val="dk1"/>
                </a:solidFill>
              </a:rPr>
              <a:t> ca </a:t>
            </a:r>
            <a:r>
              <a:rPr lang="en-US" sz="1800" b="1" dirty="0" err="1">
                <a:solidFill>
                  <a:schemeClr val="dk1"/>
                </a:solidFill>
              </a:rPr>
              <a:t>sử</a:t>
            </a:r>
            <a:r>
              <a:rPr lang="en-US" sz="1800" b="1" dirty="0">
                <a:solidFill>
                  <a:schemeClr val="dk1"/>
                </a:solidFill>
              </a:rPr>
              <a:t> </a:t>
            </a:r>
            <a:r>
              <a:rPr lang="en-US" sz="1800" b="1" dirty="0" err="1">
                <a:solidFill>
                  <a:schemeClr val="dk1"/>
                </a:solidFill>
              </a:rPr>
              <a:t>dụng</a:t>
            </a:r>
            <a:endParaRPr dirty="0"/>
          </a:p>
        </p:txBody>
      </p:sp>
      <p:sp>
        <p:nvSpPr>
          <p:cNvPr id="99" name="Google Shape;99;p2"/>
          <p:cNvSpPr/>
          <p:nvPr/>
        </p:nvSpPr>
        <p:spPr>
          <a:xfrm>
            <a:off x="2080072" y="1335645"/>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Khái</a:t>
            </a:r>
            <a:r>
              <a:rPr lang="en-US" sz="1800" b="1" dirty="0">
                <a:solidFill>
                  <a:schemeClr val="dk1"/>
                </a:solidFill>
              </a:rPr>
              <a:t> </a:t>
            </a:r>
            <a:r>
              <a:rPr lang="en-US" sz="1800" b="1" dirty="0" err="1">
                <a:solidFill>
                  <a:schemeClr val="dk1"/>
                </a:solidFill>
              </a:rPr>
              <a:t>niệm</a:t>
            </a:r>
            <a:endParaRPr dirty="0"/>
          </a:p>
        </p:txBody>
      </p:sp>
      <p:grpSp>
        <p:nvGrpSpPr>
          <p:cNvPr id="100" name="Google Shape;100;p2"/>
          <p:cNvGrpSpPr/>
          <p:nvPr/>
        </p:nvGrpSpPr>
        <p:grpSpPr>
          <a:xfrm>
            <a:off x="1616424" y="1404341"/>
            <a:ext cx="381000" cy="381000"/>
            <a:chOff x="2078" y="1680"/>
            <a:chExt cx="1615" cy="1615"/>
          </a:xfrm>
        </p:grpSpPr>
        <p:sp>
          <p:nvSpPr>
            <p:cNvPr id="101" name="Google Shape;10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p:cNvGrpSpPr/>
          <p:nvPr/>
        </p:nvGrpSpPr>
        <p:grpSpPr>
          <a:xfrm>
            <a:off x="2411975" y="2521051"/>
            <a:ext cx="381000" cy="381000"/>
            <a:chOff x="2078" y="1680"/>
            <a:chExt cx="1615" cy="1615"/>
          </a:xfrm>
        </p:grpSpPr>
        <p:sp>
          <p:nvSpPr>
            <p:cNvPr id="108" name="Google Shape;108;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p:cNvGrpSpPr/>
          <p:nvPr/>
        </p:nvGrpSpPr>
        <p:grpSpPr>
          <a:xfrm>
            <a:off x="2487710" y="4012313"/>
            <a:ext cx="381000" cy="381000"/>
            <a:chOff x="2078" y="1680"/>
            <a:chExt cx="1615" cy="1615"/>
          </a:xfrm>
        </p:grpSpPr>
        <p:sp>
          <p:nvSpPr>
            <p:cNvPr id="115" name="Google Shape;115;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2"/>
          <p:cNvSpPr/>
          <p:nvPr/>
        </p:nvSpPr>
        <p:spPr>
          <a:xfrm>
            <a:off x="2372144" y="521299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dk1"/>
                </a:solidFill>
              </a:rPr>
              <a:t>Demo</a:t>
            </a:r>
            <a:endParaRPr sz="1800" b="1" dirty="0">
              <a:solidFill>
                <a:schemeClr val="dk1"/>
              </a:solidFill>
              <a:latin typeface="Arial"/>
              <a:ea typeface="Arial"/>
              <a:cs typeface="Arial"/>
              <a:sym typeface="Arial"/>
            </a:endParaRPr>
          </a:p>
        </p:txBody>
      </p:sp>
      <p:grpSp>
        <p:nvGrpSpPr>
          <p:cNvPr id="140" name="Google Shape;140;p2"/>
          <p:cNvGrpSpPr/>
          <p:nvPr/>
        </p:nvGrpSpPr>
        <p:grpSpPr>
          <a:xfrm>
            <a:off x="1889690" y="5276851"/>
            <a:ext cx="381000" cy="381000"/>
            <a:chOff x="2078" y="1680"/>
            <a:chExt cx="1615" cy="1615"/>
          </a:xfrm>
        </p:grpSpPr>
        <p:sp>
          <p:nvSpPr>
            <p:cNvPr id="141" name="Google Shape;14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E5B976-DFB9-4BCF-909B-AD7402CB5834}"/>
              </a:ext>
            </a:extLst>
          </p:cNvPr>
          <p:cNvSpPr>
            <a:spLocks noGrp="1"/>
          </p:cNvSpPr>
          <p:nvPr>
            <p:ph type="title"/>
          </p:nvPr>
        </p:nvSpPr>
        <p:spPr/>
        <p:txBody>
          <a:bodyPr/>
          <a:lstStyle/>
          <a:p>
            <a:r>
              <a:rPr lang="en-US" dirty="0" err="1"/>
              <a:t>Nội</a:t>
            </a:r>
            <a:r>
              <a:rPr lang="en-US" dirty="0"/>
              <a:t> dung</a:t>
            </a:r>
          </a:p>
        </p:txBody>
      </p:sp>
      <p:sp>
        <p:nvSpPr>
          <p:cNvPr id="4" name="Google Shape;160;p3">
            <a:extLst>
              <a:ext uri="{FF2B5EF4-FFF2-40B4-BE49-F238E27FC236}">
                <a16:creationId xmlns="" xmlns:a16="http://schemas.microsoft.com/office/drawing/2014/main" id="{C3677F29-6316-4C3E-BED2-FCC858D52B85}"/>
              </a:ext>
            </a:extLst>
          </p:cNvPr>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b</a:t>
            </a:r>
            <a:r>
              <a:rPr lang="vi-VN" sz="1800" b="1" dirty="0">
                <a:solidFill>
                  <a:srgbClr val="D0CECE"/>
                </a:solidFill>
              </a:rPr>
              <a:t>ư</a:t>
            </a:r>
            <a:r>
              <a:rPr lang="en-US" sz="1800" b="1" dirty="0" err="1">
                <a:solidFill>
                  <a:srgbClr val="D0CECE"/>
                </a:solidFill>
              </a:rPr>
              <a:t>ớc</a:t>
            </a:r>
            <a:r>
              <a:rPr lang="en-US" sz="1800" b="1" dirty="0">
                <a:solidFill>
                  <a:srgbClr val="D0CECE"/>
                </a:solidFill>
              </a:rPr>
              <a:t> </a:t>
            </a:r>
            <a:r>
              <a:rPr lang="en-US" sz="1800" b="1" dirty="0" err="1">
                <a:solidFill>
                  <a:srgbClr val="D0CECE"/>
                </a:solidFill>
              </a:rPr>
              <a:t>xây</a:t>
            </a:r>
            <a:r>
              <a:rPr lang="en-US" sz="1800" b="1" dirty="0">
                <a:solidFill>
                  <a:srgbClr val="D0CECE"/>
                </a:solidFill>
              </a:rPr>
              <a:t> </a:t>
            </a:r>
            <a:r>
              <a:rPr lang="en-US" sz="1800" b="1" dirty="0" err="1">
                <a:solidFill>
                  <a:srgbClr val="D0CECE"/>
                </a:solidFill>
              </a:rPr>
              <a:t>dựng</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5" name="Google Shape;161;p3">
            <a:extLst>
              <a:ext uri="{FF2B5EF4-FFF2-40B4-BE49-F238E27FC236}">
                <a16:creationId xmlns="" xmlns:a16="http://schemas.microsoft.com/office/drawing/2014/main" id="{928356A9-A7B0-4595-9DD3-4C75ECB6C5C6}"/>
              </a:ext>
            </a:extLst>
          </p:cNvPr>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Các</a:t>
            </a:r>
            <a:r>
              <a:rPr lang="en-US" sz="1800" b="1" dirty="0">
                <a:solidFill>
                  <a:schemeClr val="bg1">
                    <a:lumMod val="75000"/>
                  </a:schemeClr>
                </a:solidFill>
              </a:rPr>
              <a:t> </a:t>
            </a:r>
            <a:r>
              <a:rPr lang="en-US" sz="1800" b="1" dirty="0" err="1">
                <a:solidFill>
                  <a:schemeClr val="bg1">
                    <a:lumMod val="75000"/>
                  </a:schemeClr>
                </a:solidFill>
              </a:rPr>
              <a:t>ký</a:t>
            </a:r>
            <a:r>
              <a:rPr lang="en-US" sz="1800" b="1" dirty="0">
                <a:solidFill>
                  <a:schemeClr val="bg1">
                    <a:lumMod val="75000"/>
                  </a:schemeClr>
                </a:solidFill>
              </a:rPr>
              <a:t> </a:t>
            </a:r>
            <a:r>
              <a:rPr lang="en-US" sz="1800" b="1" dirty="0" err="1">
                <a:solidFill>
                  <a:schemeClr val="bg1">
                    <a:lumMod val="75000"/>
                  </a:schemeClr>
                </a:solidFill>
              </a:rPr>
              <a:t>pháp</a:t>
            </a:r>
            <a:r>
              <a:rPr lang="en-US" sz="1800" b="1" dirty="0">
                <a:solidFill>
                  <a:schemeClr val="bg1">
                    <a:lumMod val="75000"/>
                  </a:schemeClr>
                </a:solidFill>
              </a:rPr>
              <a:t> </a:t>
            </a:r>
            <a:r>
              <a:rPr lang="en-US" sz="1800" b="1" dirty="0" err="1">
                <a:solidFill>
                  <a:schemeClr val="bg1">
                    <a:lumMod val="75000"/>
                  </a:schemeClr>
                </a:solidFill>
              </a:rPr>
              <a:t>của</a:t>
            </a:r>
            <a:r>
              <a:rPr lang="en-US" sz="1800" b="1" dirty="0">
                <a:solidFill>
                  <a:schemeClr val="bg1">
                    <a:lumMod val="75000"/>
                  </a:schemeClr>
                </a:solidFill>
              </a:rPr>
              <a:t> </a:t>
            </a:r>
            <a:r>
              <a:rPr lang="en-US" sz="1800" b="1" dirty="0" err="1">
                <a:solidFill>
                  <a:schemeClr val="bg1">
                    <a:lumMod val="75000"/>
                  </a:schemeClr>
                </a:solidFill>
              </a:rPr>
              <a:t>biểu</a:t>
            </a:r>
            <a:r>
              <a:rPr lang="en-US" sz="1800" b="1" dirty="0">
                <a:solidFill>
                  <a:schemeClr val="bg1">
                    <a:lumMod val="75000"/>
                  </a:schemeClr>
                </a:solidFill>
              </a:rPr>
              <a:t> </a:t>
            </a:r>
            <a:r>
              <a:rPr lang="en-US" sz="1800" b="1" dirty="0" err="1">
                <a:solidFill>
                  <a:schemeClr val="bg1">
                    <a:lumMod val="75000"/>
                  </a:schemeClr>
                </a:solidFill>
              </a:rPr>
              <a:t>đồ</a:t>
            </a:r>
            <a:r>
              <a:rPr lang="en-US" sz="1800" b="1" dirty="0">
                <a:solidFill>
                  <a:schemeClr val="bg1">
                    <a:lumMod val="75000"/>
                  </a:schemeClr>
                </a:solidFill>
              </a:rPr>
              <a:t> ca </a:t>
            </a:r>
            <a:r>
              <a:rPr lang="en-US" sz="1800" b="1" dirty="0" err="1">
                <a:solidFill>
                  <a:schemeClr val="bg1">
                    <a:lumMod val="75000"/>
                  </a:schemeClr>
                </a:solidFill>
              </a:rPr>
              <a:t>sử</a:t>
            </a:r>
            <a:r>
              <a:rPr lang="en-US" sz="1800" b="1" dirty="0">
                <a:solidFill>
                  <a:schemeClr val="bg1">
                    <a:lumMod val="75000"/>
                  </a:schemeClr>
                </a:solidFill>
              </a:rPr>
              <a:t> </a:t>
            </a:r>
            <a:r>
              <a:rPr lang="en-US" sz="1800" b="1" dirty="0" err="1">
                <a:solidFill>
                  <a:schemeClr val="bg1">
                    <a:lumMod val="75000"/>
                  </a:schemeClr>
                </a:solidFill>
              </a:rPr>
              <a:t>dụng</a:t>
            </a:r>
            <a:endParaRPr dirty="0">
              <a:solidFill>
                <a:schemeClr val="bg1">
                  <a:lumMod val="75000"/>
                </a:schemeClr>
              </a:solidFill>
            </a:endParaRPr>
          </a:p>
        </p:txBody>
      </p:sp>
      <p:sp>
        <p:nvSpPr>
          <p:cNvPr id="6" name="Google Shape;162;p3">
            <a:extLst>
              <a:ext uri="{FF2B5EF4-FFF2-40B4-BE49-F238E27FC236}">
                <a16:creationId xmlns="" xmlns:a16="http://schemas.microsoft.com/office/drawing/2014/main" id="{8346D467-0818-4BB1-B738-520AB69689D2}"/>
              </a:ext>
            </a:extLst>
          </p:cNvPr>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85000"/>
                  </a:schemeClr>
                </a:solidFill>
              </a:rPr>
              <a:t>Khái</a:t>
            </a:r>
            <a:r>
              <a:rPr lang="en-US" sz="1800" b="1" dirty="0">
                <a:solidFill>
                  <a:schemeClr val="bg1">
                    <a:lumMod val="85000"/>
                  </a:schemeClr>
                </a:solidFill>
              </a:rPr>
              <a:t> </a:t>
            </a:r>
            <a:r>
              <a:rPr lang="en-US" sz="1800" b="1" dirty="0" err="1">
                <a:solidFill>
                  <a:schemeClr val="bg1">
                    <a:lumMod val="85000"/>
                  </a:schemeClr>
                </a:solidFill>
              </a:rPr>
              <a:t>niệm</a:t>
            </a:r>
            <a:endParaRPr dirty="0">
              <a:solidFill>
                <a:schemeClr val="bg1">
                  <a:lumMod val="85000"/>
                </a:schemeClr>
              </a:solidFill>
            </a:endParaRPr>
          </a:p>
        </p:txBody>
      </p:sp>
      <p:grpSp>
        <p:nvGrpSpPr>
          <p:cNvPr id="7" name="Google Shape;163;p3">
            <a:extLst>
              <a:ext uri="{FF2B5EF4-FFF2-40B4-BE49-F238E27FC236}">
                <a16:creationId xmlns="" xmlns:a16="http://schemas.microsoft.com/office/drawing/2014/main" id="{E6817529-B90C-413A-9AC9-DEF483BD0901}"/>
              </a:ext>
            </a:extLst>
          </p:cNvPr>
          <p:cNvGrpSpPr/>
          <p:nvPr/>
        </p:nvGrpSpPr>
        <p:grpSpPr>
          <a:xfrm>
            <a:off x="1472079" y="1154995"/>
            <a:ext cx="381000" cy="381000"/>
            <a:chOff x="2078" y="1680"/>
            <a:chExt cx="1615" cy="1615"/>
          </a:xfrm>
        </p:grpSpPr>
        <p:sp>
          <p:nvSpPr>
            <p:cNvPr id="8" name="Google Shape;164;p3">
              <a:extLst>
                <a:ext uri="{FF2B5EF4-FFF2-40B4-BE49-F238E27FC236}">
                  <a16:creationId xmlns="" xmlns:a16="http://schemas.microsoft.com/office/drawing/2014/main" id="{CD8DC5DD-3B99-41B2-A229-89BF2B48B3EF}"/>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165;p3">
              <a:extLst>
                <a:ext uri="{FF2B5EF4-FFF2-40B4-BE49-F238E27FC236}">
                  <a16:creationId xmlns="" xmlns:a16="http://schemas.microsoft.com/office/drawing/2014/main" id="{C017C226-E0AD-4882-849A-AA8CC8981B64}"/>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66;p3">
              <a:extLst>
                <a:ext uri="{FF2B5EF4-FFF2-40B4-BE49-F238E27FC236}">
                  <a16:creationId xmlns="" xmlns:a16="http://schemas.microsoft.com/office/drawing/2014/main" id="{75F9A301-236C-4C49-BCCB-53175FC5D4E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67;p3">
              <a:extLst>
                <a:ext uri="{FF2B5EF4-FFF2-40B4-BE49-F238E27FC236}">
                  <a16:creationId xmlns="" xmlns:a16="http://schemas.microsoft.com/office/drawing/2014/main" id="{F77C696C-2CEC-402A-8806-BB4568020B0F}"/>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68;p3">
              <a:extLst>
                <a:ext uri="{FF2B5EF4-FFF2-40B4-BE49-F238E27FC236}">
                  <a16:creationId xmlns="" xmlns:a16="http://schemas.microsoft.com/office/drawing/2014/main" id="{FC3AA40F-CC6D-443D-AC0B-D1924CDC946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69;p3">
              <a:extLst>
                <a:ext uri="{FF2B5EF4-FFF2-40B4-BE49-F238E27FC236}">
                  <a16:creationId xmlns="" xmlns:a16="http://schemas.microsoft.com/office/drawing/2014/main" id="{7D710282-E9D5-4F6D-B0AB-FECCD670DAB3}"/>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4" name="Google Shape;170;p3">
            <a:extLst>
              <a:ext uri="{FF2B5EF4-FFF2-40B4-BE49-F238E27FC236}">
                <a16:creationId xmlns="" xmlns:a16="http://schemas.microsoft.com/office/drawing/2014/main" id="{35CBE95F-DF17-4BFB-B9A1-8484F5E5DA71}"/>
              </a:ext>
            </a:extLst>
          </p:cNvPr>
          <p:cNvGrpSpPr/>
          <p:nvPr/>
        </p:nvGrpSpPr>
        <p:grpSpPr>
          <a:xfrm>
            <a:off x="2344698" y="2467986"/>
            <a:ext cx="381000" cy="381000"/>
            <a:chOff x="2078" y="1680"/>
            <a:chExt cx="1615" cy="1615"/>
          </a:xfrm>
        </p:grpSpPr>
        <p:sp>
          <p:nvSpPr>
            <p:cNvPr id="15" name="Google Shape;171;p3">
              <a:extLst>
                <a:ext uri="{FF2B5EF4-FFF2-40B4-BE49-F238E27FC236}">
                  <a16:creationId xmlns="" xmlns:a16="http://schemas.microsoft.com/office/drawing/2014/main" id="{97D024F6-9B4B-40B8-B5AB-6A7A0007376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72;p3">
              <a:extLst>
                <a:ext uri="{FF2B5EF4-FFF2-40B4-BE49-F238E27FC236}">
                  <a16:creationId xmlns="" xmlns:a16="http://schemas.microsoft.com/office/drawing/2014/main" id="{38C7AB3B-C1DA-42E8-B39A-50CEB18A7FD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3;p3">
              <a:extLst>
                <a:ext uri="{FF2B5EF4-FFF2-40B4-BE49-F238E27FC236}">
                  <a16:creationId xmlns="" xmlns:a16="http://schemas.microsoft.com/office/drawing/2014/main" id="{788C0B6D-3B41-4DB0-A5A3-2ECF5752D173}"/>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74;p3">
              <a:extLst>
                <a:ext uri="{FF2B5EF4-FFF2-40B4-BE49-F238E27FC236}">
                  <a16:creationId xmlns="" xmlns:a16="http://schemas.microsoft.com/office/drawing/2014/main" id="{F448598D-8D67-49F6-9398-10E03BE88126}"/>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75;p3">
              <a:extLst>
                <a:ext uri="{FF2B5EF4-FFF2-40B4-BE49-F238E27FC236}">
                  <a16:creationId xmlns="" xmlns:a16="http://schemas.microsoft.com/office/drawing/2014/main" id="{FE3DB652-DBB6-428F-AF8F-FE4E6E47FCD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176;p3">
              <a:extLst>
                <a:ext uri="{FF2B5EF4-FFF2-40B4-BE49-F238E27FC236}">
                  <a16:creationId xmlns="" xmlns:a16="http://schemas.microsoft.com/office/drawing/2014/main" id="{C63266FA-6470-4ABD-ABB4-CC199C4B6724}"/>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1" name="Google Shape;177;p3">
            <a:extLst>
              <a:ext uri="{FF2B5EF4-FFF2-40B4-BE49-F238E27FC236}">
                <a16:creationId xmlns="" xmlns:a16="http://schemas.microsoft.com/office/drawing/2014/main" id="{D22B314E-6F17-4411-98CA-618F32D92BB9}"/>
              </a:ext>
            </a:extLst>
          </p:cNvPr>
          <p:cNvGrpSpPr/>
          <p:nvPr/>
        </p:nvGrpSpPr>
        <p:grpSpPr>
          <a:xfrm>
            <a:off x="2448345" y="4018486"/>
            <a:ext cx="381000" cy="381000"/>
            <a:chOff x="2078" y="1680"/>
            <a:chExt cx="1615" cy="1615"/>
          </a:xfrm>
        </p:grpSpPr>
        <p:sp>
          <p:nvSpPr>
            <p:cNvPr id="22" name="Google Shape;178;p3">
              <a:extLst>
                <a:ext uri="{FF2B5EF4-FFF2-40B4-BE49-F238E27FC236}">
                  <a16:creationId xmlns="" xmlns:a16="http://schemas.microsoft.com/office/drawing/2014/main" id="{55CB81FB-1632-4874-819B-EB6190CE7AE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179;p3">
              <a:extLst>
                <a:ext uri="{FF2B5EF4-FFF2-40B4-BE49-F238E27FC236}">
                  <a16:creationId xmlns="" xmlns:a16="http://schemas.microsoft.com/office/drawing/2014/main" id="{FFB13F36-BE45-4401-90AD-EAB139E228C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180;p3">
              <a:extLst>
                <a:ext uri="{FF2B5EF4-FFF2-40B4-BE49-F238E27FC236}">
                  <a16:creationId xmlns="" xmlns:a16="http://schemas.microsoft.com/office/drawing/2014/main" id="{167838BC-4629-4DA4-A2EF-7FBE40EF9E33}"/>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181;p3">
              <a:extLst>
                <a:ext uri="{FF2B5EF4-FFF2-40B4-BE49-F238E27FC236}">
                  <a16:creationId xmlns="" xmlns:a16="http://schemas.microsoft.com/office/drawing/2014/main" id="{90DF401D-45EA-4FA4-B159-3EADC52B144D}"/>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182;p3">
              <a:extLst>
                <a:ext uri="{FF2B5EF4-FFF2-40B4-BE49-F238E27FC236}">
                  <a16:creationId xmlns="" xmlns:a16="http://schemas.microsoft.com/office/drawing/2014/main" id="{171CDBCF-F3A3-4965-9EE0-8429AB84555F}"/>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183;p3">
              <a:extLst>
                <a:ext uri="{FF2B5EF4-FFF2-40B4-BE49-F238E27FC236}">
                  <a16:creationId xmlns="" xmlns:a16="http://schemas.microsoft.com/office/drawing/2014/main" id="{23DA7BEE-153D-4848-BA56-48B79E5315C5}"/>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 name="Google Shape;199;p3">
            <a:extLst>
              <a:ext uri="{FF2B5EF4-FFF2-40B4-BE49-F238E27FC236}">
                <a16:creationId xmlns="" xmlns:a16="http://schemas.microsoft.com/office/drawing/2014/main" id="{37D92122-4633-40DD-958E-272CE043A043}"/>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200;p3">
            <a:extLst>
              <a:ext uri="{FF2B5EF4-FFF2-40B4-BE49-F238E27FC236}">
                <a16:creationId xmlns="" xmlns:a16="http://schemas.microsoft.com/office/drawing/2014/main" id="{3FC5D8DF-CC66-44E6-8FE8-FE3EED0F2244}"/>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202;p3">
            <a:extLst>
              <a:ext uri="{FF2B5EF4-FFF2-40B4-BE49-F238E27FC236}">
                <a16:creationId xmlns="" xmlns:a16="http://schemas.microsoft.com/office/drawing/2014/main" id="{A58F5BE4-9475-4CCE-A3DE-E52DDB496817}"/>
              </a:ext>
            </a:extLst>
          </p:cNvPr>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tx1"/>
                </a:solidFill>
              </a:rPr>
              <a:t>Demo</a:t>
            </a:r>
            <a:endParaRPr sz="1800" b="1" dirty="0">
              <a:solidFill>
                <a:schemeClr val="tx1"/>
              </a:solidFill>
              <a:sym typeface="Arial"/>
            </a:endParaRPr>
          </a:p>
        </p:txBody>
      </p:sp>
      <p:grpSp>
        <p:nvGrpSpPr>
          <p:cNvPr id="31" name="Google Shape;203;p3">
            <a:extLst>
              <a:ext uri="{FF2B5EF4-FFF2-40B4-BE49-F238E27FC236}">
                <a16:creationId xmlns="" xmlns:a16="http://schemas.microsoft.com/office/drawing/2014/main" id="{446591B6-1443-41C3-87C2-2552F70D319D}"/>
              </a:ext>
            </a:extLst>
          </p:cNvPr>
          <p:cNvGrpSpPr/>
          <p:nvPr/>
        </p:nvGrpSpPr>
        <p:grpSpPr>
          <a:xfrm>
            <a:off x="1740657" y="5456586"/>
            <a:ext cx="381000" cy="381000"/>
            <a:chOff x="2078" y="1680"/>
            <a:chExt cx="1615" cy="1615"/>
          </a:xfrm>
        </p:grpSpPr>
        <p:sp>
          <p:nvSpPr>
            <p:cNvPr id="32" name="Google Shape;204;p3">
              <a:extLst>
                <a:ext uri="{FF2B5EF4-FFF2-40B4-BE49-F238E27FC236}">
                  <a16:creationId xmlns="" xmlns:a16="http://schemas.microsoft.com/office/drawing/2014/main" id="{E8858A6C-A42F-4F8A-ACA5-DEB8FCCF31D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205;p3">
              <a:extLst>
                <a:ext uri="{FF2B5EF4-FFF2-40B4-BE49-F238E27FC236}">
                  <a16:creationId xmlns="" xmlns:a16="http://schemas.microsoft.com/office/drawing/2014/main" id="{F11A9FCB-AF73-453A-8EB6-3768D35994C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206;p3">
              <a:extLst>
                <a:ext uri="{FF2B5EF4-FFF2-40B4-BE49-F238E27FC236}">
                  <a16:creationId xmlns="" xmlns:a16="http://schemas.microsoft.com/office/drawing/2014/main" id="{29DEFA5E-63AF-4D0E-B169-7145282F0F9E}"/>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207;p3">
              <a:extLst>
                <a:ext uri="{FF2B5EF4-FFF2-40B4-BE49-F238E27FC236}">
                  <a16:creationId xmlns="" xmlns:a16="http://schemas.microsoft.com/office/drawing/2014/main" id="{983DDB1E-3C76-4ED6-85A4-2AD91D898644}"/>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208;p3">
              <a:extLst>
                <a:ext uri="{FF2B5EF4-FFF2-40B4-BE49-F238E27FC236}">
                  <a16:creationId xmlns="" xmlns:a16="http://schemas.microsoft.com/office/drawing/2014/main" id="{AC43F410-DCFA-49F1-8174-5698BFADB79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209;p3">
              <a:extLst>
                <a:ext uri="{FF2B5EF4-FFF2-40B4-BE49-F238E27FC236}">
                  <a16:creationId xmlns="" xmlns:a16="http://schemas.microsoft.com/office/drawing/2014/main" id="{DBBE192F-4A80-4D5B-B0C9-2A8488FECF79}"/>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701524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5D9F2A-405C-4783-8BF2-9B2DAEEB5A11}"/>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 xmlns:a16="http://schemas.microsoft.com/office/drawing/2014/main" id="{FC3107FD-E101-4B2B-B229-5DE38F79634D}"/>
              </a:ext>
            </a:extLst>
          </p:cNvPr>
          <p:cNvSpPr>
            <a:spLocks noGrp="1"/>
          </p:cNvSpPr>
          <p:nvPr>
            <p:ph type="body" idx="1"/>
          </p:nvPr>
        </p:nvSpPr>
        <p:spPr/>
        <p:txBody>
          <a:bodyPr/>
          <a:lstStyle/>
          <a:p>
            <a:pPr marL="114300" indent="0">
              <a:buNone/>
            </a:pPr>
            <a:r>
              <a:rPr lang="en-US" dirty="0"/>
              <a:t>	Demo </a:t>
            </a:r>
            <a:r>
              <a:rPr lang="en-US" dirty="0" err="1"/>
              <a:t>trên</a:t>
            </a:r>
            <a:r>
              <a:rPr lang="en-US" dirty="0"/>
              <a:t> </a:t>
            </a:r>
            <a:r>
              <a:rPr lang="en-US" dirty="0" err="1"/>
              <a:t>bài</a:t>
            </a:r>
            <a:r>
              <a:rPr lang="en-US" dirty="0"/>
              <a:t> </a:t>
            </a:r>
            <a:r>
              <a:rPr lang="en-US" dirty="0" err="1"/>
              <a:t>tập</a:t>
            </a:r>
            <a:r>
              <a:rPr lang="en-US" dirty="0"/>
              <a:t> </a:t>
            </a:r>
            <a:r>
              <a:rPr lang="en-US" dirty="0" err="1"/>
              <a:t>lớn</a:t>
            </a:r>
            <a:r>
              <a:rPr lang="en-US" dirty="0"/>
              <a:t> </a:t>
            </a:r>
            <a:r>
              <a:rPr lang="en-US" i="1" dirty="0"/>
              <a:t>“</a:t>
            </a:r>
            <a:r>
              <a:rPr lang="en-US" i="1" dirty="0" err="1"/>
              <a:t>Phân</a:t>
            </a:r>
            <a:r>
              <a:rPr lang="en-US" i="1" dirty="0"/>
              <a:t> </a:t>
            </a:r>
            <a:r>
              <a:rPr lang="en-US" i="1" dirty="0" err="1"/>
              <a:t>tích</a:t>
            </a:r>
            <a:r>
              <a:rPr lang="en-US" i="1" dirty="0"/>
              <a:t> </a:t>
            </a:r>
            <a:r>
              <a:rPr lang="en-US" i="1" dirty="0" err="1"/>
              <a:t>thiết</a:t>
            </a:r>
            <a:r>
              <a:rPr lang="en-US" i="1" dirty="0"/>
              <a:t> </a:t>
            </a:r>
            <a:r>
              <a:rPr lang="en-US" i="1" dirty="0" err="1"/>
              <a:t>kế</a:t>
            </a:r>
            <a:r>
              <a:rPr lang="en-US" i="1" dirty="0"/>
              <a:t> </a:t>
            </a:r>
            <a:r>
              <a:rPr lang="en-US" i="1" dirty="0" err="1"/>
              <a:t>và</a:t>
            </a:r>
            <a:r>
              <a:rPr lang="en-US" i="1" dirty="0"/>
              <a:t> </a:t>
            </a:r>
            <a:r>
              <a:rPr lang="en-US" i="1" dirty="0" err="1"/>
              <a:t>xây</a:t>
            </a:r>
            <a:r>
              <a:rPr lang="en-US" i="1" dirty="0"/>
              <a:t> </a:t>
            </a:r>
            <a:r>
              <a:rPr lang="en-US" i="1" dirty="0" err="1"/>
              <a:t>dựng</a:t>
            </a:r>
            <a:r>
              <a:rPr lang="en-US" i="1" dirty="0"/>
              <a:t> </a:t>
            </a:r>
            <a:r>
              <a:rPr lang="en-US" i="1" dirty="0" err="1"/>
              <a:t>phần</a:t>
            </a:r>
            <a:r>
              <a:rPr lang="en-US" i="1" dirty="0"/>
              <a:t> </a:t>
            </a:r>
            <a:r>
              <a:rPr lang="en-US" i="1" dirty="0" err="1"/>
              <a:t>mềm</a:t>
            </a:r>
            <a:r>
              <a:rPr lang="en-US" i="1" dirty="0"/>
              <a:t> </a:t>
            </a:r>
            <a:r>
              <a:rPr lang="en-US" i="1" dirty="0" err="1"/>
              <a:t>quản</a:t>
            </a:r>
            <a:r>
              <a:rPr lang="en-US" i="1" dirty="0"/>
              <a:t> </a:t>
            </a:r>
            <a:r>
              <a:rPr lang="en-US" i="1" dirty="0" err="1"/>
              <a:t>lý</a:t>
            </a:r>
            <a:r>
              <a:rPr lang="en-US" i="1" dirty="0"/>
              <a:t> </a:t>
            </a:r>
            <a:r>
              <a:rPr lang="en-US" i="1" dirty="0" err="1"/>
              <a:t>cửa</a:t>
            </a:r>
            <a:r>
              <a:rPr lang="en-US" i="1" dirty="0"/>
              <a:t> </a:t>
            </a:r>
            <a:r>
              <a:rPr lang="en-US" i="1" dirty="0" err="1"/>
              <a:t>hàng</a:t>
            </a:r>
            <a:r>
              <a:rPr lang="en-US" i="1" dirty="0"/>
              <a:t> </a:t>
            </a:r>
            <a:r>
              <a:rPr lang="en-US" i="1" dirty="0" err="1"/>
              <a:t>văn</a:t>
            </a:r>
            <a:r>
              <a:rPr lang="en-US" i="1" dirty="0"/>
              <a:t> </a:t>
            </a:r>
            <a:r>
              <a:rPr lang="en-US" i="1" dirty="0" err="1"/>
              <a:t>phòng</a:t>
            </a:r>
            <a:r>
              <a:rPr lang="en-US" i="1" dirty="0"/>
              <a:t> </a:t>
            </a:r>
            <a:r>
              <a:rPr lang="en-US" i="1" dirty="0" err="1"/>
              <a:t>văn</a:t>
            </a:r>
            <a:r>
              <a:rPr lang="en-US" i="1" dirty="0"/>
              <a:t> </a:t>
            </a:r>
            <a:r>
              <a:rPr lang="en-US" i="1" dirty="0" err="1"/>
              <a:t>phòng</a:t>
            </a:r>
            <a:r>
              <a:rPr lang="en-US" i="1" dirty="0"/>
              <a:t> </a:t>
            </a:r>
            <a:r>
              <a:rPr lang="en-US" i="1" dirty="0" err="1"/>
              <a:t>phẩm</a:t>
            </a:r>
            <a:r>
              <a:rPr lang="en-US" i="1" dirty="0"/>
              <a:t>”</a:t>
            </a:r>
          </a:p>
        </p:txBody>
      </p:sp>
    </p:spTree>
    <p:extLst>
      <p:ext uri="{BB962C8B-B14F-4D97-AF65-F5344CB8AC3E}">
        <p14:creationId xmlns:p14="http://schemas.microsoft.com/office/powerpoint/2010/main" val="3539807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5"/>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en-US"/>
              <a:t>Tài liệu tham khảo</a:t>
            </a:r>
            <a:endParaRPr/>
          </a:p>
        </p:txBody>
      </p:sp>
      <p:sp>
        <p:nvSpPr>
          <p:cNvPr id="229" name="Google Shape;229;p5"/>
          <p:cNvSpPr txBox="1">
            <a:spLocks noGrp="1"/>
          </p:cNvSpPr>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108"/>
              <a:buFont typeface="Noto Sans Symbols"/>
              <a:buNone/>
            </a:pPr>
            <a:fld id="{00000000-1234-1234-1234-123412341234}" type="slidenum">
              <a:rPr lang="en-US" sz="1108">
                <a:solidFill>
                  <a:schemeClr val="dk1"/>
                </a:solidFill>
                <a:latin typeface="Garamond"/>
                <a:ea typeface="Garamond"/>
                <a:cs typeface="Garamond"/>
                <a:sym typeface="Garamond"/>
              </a:rPr>
              <a:t>22</a:t>
            </a:fld>
            <a:endParaRPr sz="1108">
              <a:solidFill>
                <a:schemeClr val="dk1"/>
              </a:solidFill>
              <a:latin typeface="Garamond"/>
              <a:ea typeface="Garamond"/>
              <a:cs typeface="Garamond"/>
              <a:sym typeface="Garamond"/>
            </a:endParaRPr>
          </a:p>
        </p:txBody>
      </p:sp>
      <p:sp>
        <p:nvSpPr>
          <p:cNvPr id="230" name="Google Shape;230;p5"/>
          <p:cNvSpPr txBox="1"/>
          <p:nvPr/>
        </p:nvSpPr>
        <p:spPr>
          <a:xfrm>
            <a:off x="562708" y="1600200"/>
            <a:ext cx="8088923" cy="4472354"/>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50000"/>
              </a:lnSpc>
              <a:spcBef>
                <a:spcPts val="0"/>
              </a:spcBef>
              <a:spcAft>
                <a:spcPts val="0"/>
              </a:spcAft>
              <a:buClr>
                <a:schemeClr val="accent1"/>
              </a:buClr>
              <a:buSzPts val="1080"/>
              <a:buFont typeface="Century Schoolbook"/>
              <a:buAutoNum type="arabicPeriod"/>
            </a:pPr>
            <a:r>
              <a:rPr lang="en-US" sz="1662" u="sng">
                <a:solidFill>
                  <a:schemeClr val="dk1"/>
                </a:solidFill>
                <a:latin typeface="Arial"/>
                <a:ea typeface="Arial"/>
                <a:cs typeface="Arial"/>
                <a:sym typeface="Arial"/>
                <a:hlinkClick r:id="rId3">
                  <a:extLst>
                    <a:ext uri="{A12FA001-AC4F-418D-AE19-62706E023703}">
                      <ahyp:hlinkClr xmlns="" xmlns:ahyp="http://schemas.microsoft.com/office/drawing/2018/hyperlinkcolor" val="tx"/>
                    </a:ext>
                  </a:extLst>
                </a:hlinkClick>
              </a:rPr>
              <a:t>https://viblo.asia/p/cau-truc-du-lieu-va-giai-thuat-search-924lJYzWZPM</a:t>
            </a:r>
            <a:endParaRPr sz="1662">
              <a:solidFill>
                <a:schemeClr val="dk1"/>
              </a:solidFill>
              <a:latin typeface="Arial"/>
              <a:ea typeface="Arial"/>
              <a:cs typeface="Arial"/>
              <a:sym typeface="Arial"/>
            </a:endParaRPr>
          </a:p>
          <a:p>
            <a:pPr marL="457200" marR="0" lvl="0" indent="-457200" algn="just" rtl="0">
              <a:lnSpc>
                <a:spcPct val="150000"/>
              </a:lnSpc>
              <a:spcBef>
                <a:spcPts val="332"/>
              </a:spcBef>
              <a:spcAft>
                <a:spcPts val="0"/>
              </a:spcAft>
              <a:buClr>
                <a:schemeClr val="accent1"/>
              </a:buClr>
              <a:buSzPts val="1080"/>
              <a:buFont typeface="Century Schoolbook"/>
              <a:buAutoNum type="arabicPeriod"/>
            </a:pPr>
            <a:r>
              <a:rPr lang="en-US" sz="1662" u="sng">
                <a:solidFill>
                  <a:schemeClr val="dk1"/>
                </a:solidFill>
                <a:latin typeface="Arial"/>
                <a:ea typeface="Arial"/>
                <a:cs typeface="Arial"/>
                <a:sym typeface="Arial"/>
                <a:hlinkClick r:id="rId4">
                  <a:extLst>
                    <a:ext uri="{A12FA001-AC4F-418D-AE19-62706E023703}">
                      <ahyp:hlinkClr xmlns="" xmlns:ahyp="http://schemas.microsoft.com/office/drawing/2018/hyperlinkcolor" val="tx"/>
                    </a:ext>
                  </a:extLst>
                </a:hlinkClick>
              </a:rPr>
              <a:t>https://github.com/pqhuy87it/MonthlyReport/tree/master/SearchAlgorithms</a:t>
            </a:r>
            <a:endParaRPr sz="1662">
              <a:solidFill>
                <a:schemeClr val="dk1"/>
              </a:solidFill>
              <a:latin typeface="Arial"/>
              <a:ea typeface="Arial"/>
              <a:cs typeface="Arial"/>
              <a:sym typeface="Arial"/>
            </a:endParaRPr>
          </a:p>
          <a:p>
            <a:pPr marL="457200" marR="0" lvl="0" indent="-388600" algn="just" rtl="0">
              <a:lnSpc>
                <a:spcPct val="150000"/>
              </a:lnSpc>
              <a:spcBef>
                <a:spcPts val="332"/>
              </a:spcBef>
              <a:spcAft>
                <a:spcPts val="0"/>
              </a:spcAft>
              <a:buClr>
                <a:schemeClr val="accent1"/>
              </a:buClr>
              <a:buSzPts val="1080"/>
              <a:buFont typeface="Century Schoolbook"/>
              <a:buNone/>
            </a:pPr>
            <a:endParaRPr sz="1662">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628650" y="355795"/>
            <a:ext cx="7886700" cy="6145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dirty="0" err="1"/>
              <a:t>Nội</a:t>
            </a:r>
            <a:r>
              <a:rPr lang="en-US" sz="3200" dirty="0"/>
              <a:t> dung</a:t>
            </a:r>
            <a:endParaRPr dirty="0"/>
          </a:p>
        </p:txBody>
      </p:sp>
      <p:sp>
        <p:nvSpPr>
          <p:cNvPr id="160" name="Google Shape;160;p3"/>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b</a:t>
            </a:r>
            <a:r>
              <a:rPr lang="vi-VN" sz="1800" b="1" dirty="0">
                <a:solidFill>
                  <a:srgbClr val="D0CECE"/>
                </a:solidFill>
              </a:rPr>
              <a:t>ư</a:t>
            </a:r>
            <a:r>
              <a:rPr lang="en-US" sz="1800" b="1" dirty="0" err="1">
                <a:solidFill>
                  <a:srgbClr val="D0CECE"/>
                </a:solidFill>
              </a:rPr>
              <a:t>ớc</a:t>
            </a:r>
            <a:r>
              <a:rPr lang="en-US" sz="1800" b="1" dirty="0">
                <a:solidFill>
                  <a:srgbClr val="D0CECE"/>
                </a:solidFill>
              </a:rPr>
              <a:t> </a:t>
            </a:r>
            <a:r>
              <a:rPr lang="en-US" sz="1800" b="1" dirty="0" err="1">
                <a:solidFill>
                  <a:srgbClr val="D0CECE"/>
                </a:solidFill>
              </a:rPr>
              <a:t>xây</a:t>
            </a:r>
            <a:r>
              <a:rPr lang="en-US" sz="1800" b="1" dirty="0">
                <a:solidFill>
                  <a:srgbClr val="D0CECE"/>
                </a:solidFill>
              </a:rPr>
              <a:t> </a:t>
            </a:r>
            <a:r>
              <a:rPr lang="en-US" sz="1800" b="1" dirty="0" err="1">
                <a:solidFill>
                  <a:srgbClr val="D0CECE"/>
                </a:solidFill>
              </a:rPr>
              <a:t>dựng</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161" name="Google Shape;161;p3"/>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a:t>
            </a:r>
            <a:r>
              <a:rPr lang="en-US" sz="1800" b="1" dirty="0" err="1">
                <a:solidFill>
                  <a:srgbClr val="D0CECE"/>
                </a:solidFill>
              </a:rPr>
              <a:t>ký</a:t>
            </a:r>
            <a:r>
              <a:rPr lang="en-US" sz="1800" b="1" dirty="0">
                <a:solidFill>
                  <a:srgbClr val="D0CECE"/>
                </a:solidFill>
              </a:rPr>
              <a:t> </a:t>
            </a:r>
            <a:r>
              <a:rPr lang="en-US" sz="1800" b="1" dirty="0" err="1">
                <a:solidFill>
                  <a:srgbClr val="D0CECE"/>
                </a:solidFill>
              </a:rPr>
              <a:t>pháp</a:t>
            </a:r>
            <a:r>
              <a:rPr lang="en-US" sz="1800" b="1" dirty="0">
                <a:solidFill>
                  <a:srgbClr val="D0CECE"/>
                </a:solidFill>
              </a:rPr>
              <a:t> </a:t>
            </a:r>
            <a:r>
              <a:rPr lang="en-US" sz="1800" b="1" dirty="0" err="1">
                <a:solidFill>
                  <a:srgbClr val="D0CECE"/>
                </a:solidFill>
              </a:rPr>
              <a:t>của</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162" name="Google Shape;162;p3"/>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Khái</a:t>
            </a:r>
            <a:r>
              <a:rPr lang="en-US" sz="1800" b="1" dirty="0">
                <a:solidFill>
                  <a:schemeClr val="dk1"/>
                </a:solidFill>
              </a:rPr>
              <a:t> </a:t>
            </a:r>
            <a:r>
              <a:rPr lang="en-US" sz="1800" b="1" dirty="0" err="1">
                <a:solidFill>
                  <a:schemeClr val="dk1"/>
                </a:solidFill>
              </a:rPr>
              <a:t>niệm</a:t>
            </a:r>
            <a:endParaRPr dirty="0"/>
          </a:p>
        </p:txBody>
      </p:sp>
      <p:grpSp>
        <p:nvGrpSpPr>
          <p:cNvPr id="163" name="Google Shape;163;p3"/>
          <p:cNvGrpSpPr/>
          <p:nvPr/>
        </p:nvGrpSpPr>
        <p:grpSpPr>
          <a:xfrm>
            <a:off x="1472079" y="1154995"/>
            <a:ext cx="381000" cy="381000"/>
            <a:chOff x="2078" y="1680"/>
            <a:chExt cx="1615" cy="1615"/>
          </a:xfrm>
        </p:grpSpPr>
        <p:sp>
          <p:nvSpPr>
            <p:cNvPr id="164" name="Google Shape;16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0" name="Google Shape;170;p3"/>
          <p:cNvGrpSpPr/>
          <p:nvPr/>
        </p:nvGrpSpPr>
        <p:grpSpPr>
          <a:xfrm>
            <a:off x="2344698" y="2467986"/>
            <a:ext cx="381000" cy="381000"/>
            <a:chOff x="2078" y="1680"/>
            <a:chExt cx="1615" cy="1615"/>
          </a:xfrm>
        </p:grpSpPr>
        <p:sp>
          <p:nvSpPr>
            <p:cNvPr id="171" name="Google Shape;17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7" name="Google Shape;177;p3"/>
          <p:cNvGrpSpPr/>
          <p:nvPr/>
        </p:nvGrpSpPr>
        <p:grpSpPr>
          <a:xfrm>
            <a:off x="2448345" y="4018486"/>
            <a:ext cx="381000" cy="381000"/>
            <a:chOff x="2078" y="1680"/>
            <a:chExt cx="1615" cy="1615"/>
          </a:xfrm>
        </p:grpSpPr>
        <p:sp>
          <p:nvSpPr>
            <p:cNvPr id="178" name="Google Shape;178;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3"/>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3"/>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9" name="Google Shape;199;p3"/>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3"/>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3"/>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Demo</a:t>
            </a:r>
            <a:endParaRPr sz="1800" b="1" dirty="0">
              <a:solidFill>
                <a:srgbClr val="D0CECE"/>
              </a:solidFill>
              <a:latin typeface="Arial"/>
              <a:ea typeface="Arial"/>
              <a:cs typeface="Arial"/>
              <a:sym typeface="Arial"/>
            </a:endParaRPr>
          </a:p>
        </p:txBody>
      </p:sp>
      <p:grpSp>
        <p:nvGrpSpPr>
          <p:cNvPr id="203" name="Google Shape;203;p3"/>
          <p:cNvGrpSpPr/>
          <p:nvPr/>
        </p:nvGrpSpPr>
        <p:grpSpPr>
          <a:xfrm>
            <a:off x="1740657" y="5456586"/>
            <a:ext cx="381000" cy="381000"/>
            <a:chOff x="2078" y="1680"/>
            <a:chExt cx="1615" cy="1615"/>
          </a:xfrm>
        </p:grpSpPr>
        <p:sp>
          <p:nvSpPr>
            <p:cNvPr id="204" name="Google Shape;20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en-US" dirty="0" err="1"/>
              <a:t>Khái</a:t>
            </a:r>
            <a:r>
              <a:rPr lang="en-US" dirty="0"/>
              <a:t> </a:t>
            </a:r>
            <a:r>
              <a:rPr lang="en-US" dirty="0" err="1"/>
              <a:t>niệm</a:t>
            </a:r>
            <a:endParaRPr dirty="0"/>
          </a:p>
        </p:txBody>
      </p:sp>
      <p:sp>
        <p:nvSpPr>
          <p:cNvPr id="222" name="Google Shape;222;p4"/>
          <p:cNvSpPr txBox="1">
            <a:spLocks noGrp="1"/>
          </p:cNvSpPr>
          <p:nvPr>
            <p:ph type="body" idx="1"/>
          </p:nvPr>
        </p:nvSpPr>
        <p:spPr>
          <a:xfrm>
            <a:off x="290146" y="861646"/>
            <a:ext cx="8572500" cy="1472251"/>
          </a:xfrm>
          <a:prstGeom prst="rect">
            <a:avLst/>
          </a:prstGeom>
          <a:noFill/>
          <a:ln>
            <a:noFill/>
          </a:ln>
        </p:spPr>
        <p:txBody>
          <a:bodyPr spcFirstLastPara="1" wrap="square" lIns="91425" tIns="45700" rIns="91425" bIns="45700" anchor="t" anchorCtr="0">
            <a:normAutofit/>
          </a:bodyPr>
          <a:lstStyle/>
          <a:p>
            <a:pPr marL="0" lvl="0" indent="0">
              <a:buSzPts val="2400"/>
              <a:buNone/>
            </a:pPr>
            <a:r>
              <a:rPr lang="vi-VN" sz="2400" dirty="0"/>
              <a:t>Mô tả cách người dùng sử dụng hệ thống để hoàn thành một mục tiêu cụ thể và thường được xây dựng trong giai đoạn ban </a:t>
            </a:r>
            <a:r>
              <a:rPr lang="vi-VN" sz="2400" dirty="0" smtClean="0"/>
              <a:t>đầu</a:t>
            </a:r>
            <a:endParaRPr lang="en-US" sz="2400" dirty="0"/>
          </a:p>
        </p:txBody>
      </p:sp>
      <p:sp>
        <p:nvSpPr>
          <p:cNvPr id="4" name="Google Shape;222;p4"/>
          <p:cNvSpPr txBox="1">
            <a:spLocks/>
          </p:cNvSpPr>
          <p:nvPr/>
        </p:nvSpPr>
        <p:spPr>
          <a:xfrm>
            <a:off x="290146" y="2333897"/>
            <a:ext cx="3332620" cy="431074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l">
              <a:buSzPts val="2400"/>
              <a:buFont typeface="Arial"/>
              <a:buNone/>
            </a:pPr>
            <a:r>
              <a:rPr lang="vi-VN" sz="2400" dirty="0" smtClean="0"/>
              <a:t>Một biểu đồ ca sử dụng gồm: </a:t>
            </a:r>
          </a:p>
          <a:p>
            <a:pPr marL="342900" algn="l">
              <a:buSzPts val="2400"/>
            </a:pPr>
            <a:r>
              <a:rPr lang="vi-VN" sz="2400" dirty="0" smtClean="0"/>
              <a:t>Hệ thống (System)</a:t>
            </a:r>
          </a:p>
          <a:p>
            <a:pPr marL="342900" algn="l">
              <a:buSzPts val="2400"/>
            </a:pPr>
            <a:r>
              <a:rPr lang="vi-VN" sz="2400" dirty="0" smtClean="0"/>
              <a:t>Các ca sử dụng (Use case)</a:t>
            </a:r>
          </a:p>
          <a:p>
            <a:pPr marL="342900" algn="l">
              <a:buSzPts val="2400"/>
            </a:pPr>
            <a:r>
              <a:rPr lang="vi-VN" sz="2400" dirty="0" smtClean="0"/>
              <a:t>Các tác nhân (Actors)</a:t>
            </a:r>
          </a:p>
          <a:p>
            <a:pPr marL="342900" algn="l">
              <a:buSzPts val="2400"/>
            </a:pPr>
            <a:r>
              <a:rPr lang="vi-VN" sz="2400" dirty="0" smtClean="0"/>
              <a:t>Các mối quan hệ (Relationship)</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2766" y="1890440"/>
            <a:ext cx="5239880" cy="45053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2AEDBE-6551-445D-AAA8-D79B8398BB83}"/>
              </a:ext>
            </a:extLst>
          </p:cNvPr>
          <p:cNvSpPr>
            <a:spLocks noGrp="1"/>
          </p:cNvSpPr>
          <p:nvPr>
            <p:ph type="title"/>
          </p:nvPr>
        </p:nvSpPr>
        <p:spPr/>
        <p:txBody>
          <a:bodyPr/>
          <a:lstStyle/>
          <a:p>
            <a:r>
              <a:rPr lang="en-US" sz="2400" dirty="0" err="1"/>
              <a:t>Khái</a:t>
            </a:r>
            <a:r>
              <a:rPr lang="en-US" sz="2400" dirty="0"/>
              <a:t> </a:t>
            </a:r>
            <a:r>
              <a:rPr lang="en-US" sz="2400" dirty="0" err="1"/>
              <a:t>niệm</a:t>
            </a:r>
            <a:endParaRPr lang="en-US" sz="2400" dirty="0"/>
          </a:p>
        </p:txBody>
      </p:sp>
      <p:sp>
        <p:nvSpPr>
          <p:cNvPr id="3" name="Text Placeholder 2">
            <a:extLst>
              <a:ext uri="{FF2B5EF4-FFF2-40B4-BE49-F238E27FC236}">
                <a16:creationId xmlns="" xmlns:a16="http://schemas.microsoft.com/office/drawing/2014/main" id="{B98D1857-0561-411C-BD5D-5E661010EFD7}"/>
              </a:ext>
            </a:extLst>
          </p:cNvPr>
          <p:cNvSpPr>
            <a:spLocks noGrp="1"/>
          </p:cNvSpPr>
          <p:nvPr>
            <p:ph type="body" idx="1"/>
          </p:nvPr>
        </p:nvSpPr>
        <p:spPr>
          <a:xfrm>
            <a:off x="290146" y="861647"/>
            <a:ext cx="8572500" cy="1245828"/>
          </a:xfrm>
        </p:spPr>
        <p:txBody>
          <a:bodyPr>
            <a:normAutofit/>
          </a:bodyPr>
          <a:lstStyle/>
          <a:p>
            <a:pPr marL="114300" indent="0">
              <a:buNone/>
            </a:pPr>
            <a:r>
              <a:rPr lang="vi-VN" sz="2400" dirty="0" smtClean="0"/>
              <a:t>Đơn giản </a:t>
            </a:r>
            <a:r>
              <a:rPr lang="vi-VN" sz="2400" dirty="0"/>
              <a:t>và không hiển thị chi tiết, cung cấp cái nhìn tổng thể về mô </a:t>
            </a:r>
            <a:r>
              <a:rPr lang="vi-VN" sz="2400" dirty="0" smtClean="0"/>
              <a:t>hình</a:t>
            </a:r>
          </a:p>
        </p:txBody>
      </p:sp>
      <p:sp>
        <p:nvSpPr>
          <p:cNvPr id="4" name="Google Shape;222;p4"/>
          <p:cNvSpPr txBox="1">
            <a:spLocks/>
          </p:cNvSpPr>
          <p:nvPr/>
        </p:nvSpPr>
        <p:spPr>
          <a:xfrm>
            <a:off x="4188822" y="1828800"/>
            <a:ext cx="4673823" cy="4659086"/>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l">
              <a:buSzPts val="2400"/>
              <a:buFont typeface="Arial"/>
              <a:buNone/>
            </a:pPr>
            <a:r>
              <a:rPr lang="vi-VN" sz="2400" dirty="0" smtClean="0"/>
              <a:t>Mục đích: </a:t>
            </a:r>
          </a:p>
          <a:p>
            <a:pPr marL="342900" algn="l">
              <a:buSzPts val="2400"/>
            </a:pPr>
            <a:r>
              <a:rPr lang="vi-VN" sz="2400" dirty="0" smtClean="0"/>
              <a:t>Xác định ngữ cảnh của hệ thống</a:t>
            </a:r>
          </a:p>
          <a:p>
            <a:pPr marL="342900" algn="l">
              <a:buSzPts val="2400"/>
            </a:pPr>
            <a:r>
              <a:rPr lang="vi-VN" sz="2400" dirty="0" smtClean="0"/>
              <a:t>Nắm bắt các yêu cầu của một hệ thống</a:t>
            </a:r>
          </a:p>
          <a:p>
            <a:pPr marL="342900" algn="l">
              <a:buSzPts val="2400"/>
            </a:pPr>
            <a:r>
              <a:rPr lang="vi-VN" sz="2400" dirty="0" smtClean="0"/>
              <a:t>Xác thực kiến trúc hệ thống</a:t>
            </a:r>
          </a:p>
          <a:p>
            <a:pPr marL="342900" algn="l">
              <a:buSzPts val="2400"/>
            </a:pPr>
            <a:r>
              <a:rPr lang="vi-VN" sz="2400" dirty="0" smtClean="0"/>
              <a:t>Triển khai và xây dựng các ca kiểm thử</a:t>
            </a:r>
          </a:p>
          <a:p>
            <a:pPr marL="342900" algn="l">
              <a:buSzPts val="2400"/>
            </a:pPr>
            <a:r>
              <a:rPr lang="vi-VN" sz="2400" dirty="0" smtClean="0"/>
              <a:t>Được phát triển bởi các nhà phân tích và các chuyên gia miền</a:t>
            </a:r>
            <a:endParaRPr lang="en-US" sz="2400" dirty="0"/>
          </a:p>
        </p:txBody>
      </p:sp>
      <p:pic>
        <p:nvPicPr>
          <p:cNvPr id="1026" name="Picture 2" descr="Use Case Diagram For Car Manufacturing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309" y="1828801"/>
            <a:ext cx="3846887" cy="440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332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160;p3">
            <a:extLst>
              <a:ext uri="{FF2B5EF4-FFF2-40B4-BE49-F238E27FC236}">
                <a16:creationId xmlns="" xmlns:a16="http://schemas.microsoft.com/office/drawing/2014/main" id="{9CA7A4B2-6E91-4217-92B4-68872B81FC48}"/>
              </a:ext>
            </a:extLst>
          </p:cNvPr>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b</a:t>
            </a:r>
            <a:r>
              <a:rPr lang="vi-VN" sz="1800" b="1" dirty="0">
                <a:solidFill>
                  <a:srgbClr val="D0CECE"/>
                </a:solidFill>
              </a:rPr>
              <a:t>ư</a:t>
            </a:r>
            <a:r>
              <a:rPr lang="en-US" sz="1800" b="1" dirty="0" err="1">
                <a:solidFill>
                  <a:srgbClr val="D0CECE"/>
                </a:solidFill>
              </a:rPr>
              <a:t>ớc</a:t>
            </a:r>
            <a:r>
              <a:rPr lang="en-US" sz="1800" b="1" dirty="0">
                <a:solidFill>
                  <a:srgbClr val="D0CECE"/>
                </a:solidFill>
              </a:rPr>
              <a:t> </a:t>
            </a:r>
            <a:r>
              <a:rPr lang="en-US" sz="1800" b="1" dirty="0" err="1">
                <a:solidFill>
                  <a:srgbClr val="D0CECE"/>
                </a:solidFill>
              </a:rPr>
              <a:t>xây</a:t>
            </a:r>
            <a:r>
              <a:rPr lang="en-US" sz="1800" b="1" dirty="0">
                <a:solidFill>
                  <a:srgbClr val="D0CECE"/>
                </a:solidFill>
              </a:rPr>
              <a:t> </a:t>
            </a:r>
            <a:r>
              <a:rPr lang="en-US" sz="1800" b="1" dirty="0" err="1">
                <a:solidFill>
                  <a:srgbClr val="D0CECE"/>
                </a:solidFill>
              </a:rPr>
              <a:t>dựng</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39" name="Google Shape;161;p3">
            <a:extLst>
              <a:ext uri="{FF2B5EF4-FFF2-40B4-BE49-F238E27FC236}">
                <a16:creationId xmlns="" xmlns:a16="http://schemas.microsoft.com/office/drawing/2014/main" id="{91A4F115-4525-4C11-A1B3-6973BF1BFFF4}"/>
              </a:ext>
            </a:extLst>
          </p:cNvPr>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tx1"/>
                </a:solidFill>
              </a:rPr>
              <a:t>Các</a:t>
            </a:r>
            <a:r>
              <a:rPr lang="en-US" sz="1800" b="1" dirty="0">
                <a:solidFill>
                  <a:schemeClr val="tx1"/>
                </a:solidFill>
              </a:rPr>
              <a:t> </a:t>
            </a:r>
            <a:r>
              <a:rPr lang="en-US" sz="1800" b="1" dirty="0" err="1">
                <a:solidFill>
                  <a:schemeClr val="tx1"/>
                </a:solidFill>
              </a:rPr>
              <a:t>ký</a:t>
            </a:r>
            <a:r>
              <a:rPr lang="en-US" sz="1800" b="1" dirty="0">
                <a:solidFill>
                  <a:schemeClr val="tx1"/>
                </a:solidFill>
              </a:rPr>
              <a:t> </a:t>
            </a:r>
            <a:r>
              <a:rPr lang="en-US" sz="1800" b="1" dirty="0" err="1">
                <a:solidFill>
                  <a:schemeClr val="tx1"/>
                </a:solidFill>
              </a:rPr>
              <a:t>pháp</a:t>
            </a:r>
            <a:r>
              <a:rPr lang="en-US" sz="1800" b="1" dirty="0">
                <a:solidFill>
                  <a:schemeClr val="tx1"/>
                </a:solidFill>
              </a:rPr>
              <a:t> </a:t>
            </a:r>
            <a:r>
              <a:rPr lang="en-US" sz="1800" b="1" dirty="0" err="1">
                <a:solidFill>
                  <a:schemeClr val="tx1"/>
                </a:solidFill>
              </a:rPr>
              <a:t>của</a:t>
            </a:r>
            <a:r>
              <a:rPr lang="en-US" sz="1800" b="1" dirty="0">
                <a:solidFill>
                  <a:schemeClr val="tx1"/>
                </a:solidFill>
              </a:rPr>
              <a:t> </a:t>
            </a:r>
            <a:r>
              <a:rPr lang="en-US" sz="1800" b="1" dirty="0" err="1">
                <a:solidFill>
                  <a:schemeClr val="tx1"/>
                </a:solidFill>
              </a:rPr>
              <a:t>biểu</a:t>
            </a:r>
            <a:r>
              <a:rPr lang="en-US" sz="1800" b="1" dirty="0">
                <a:solidFill>
                  <a:schemeClr val="tx1"/>
                </a:solidFill>
              </a:rPr>
              <a:t> </a:t>
            </a:r>
            <a:r>
              <a:rPr lang="en-US" sz="1800" b="1" dirty="0" err="1">
                <a:solidFill>
                  <a:schemeClr val="tx1"/>
                </a:solidFill>
              </a:rPr>
              <a:t>đồ</a:t>
            </a:r>
            <a:r>
              <a:rPr lang="en-US" sz="1800" b="1" dirty="0">
                <a:solidFill>
                  <a:schemeClr val="tx1"/>
                </a:solidFill>
              </a:rPr>
              <a:t> ca </a:t>
            </a:r>
            <a:r>
              <a:rPr lang="en-US" sz="1800" b="1" dirty="0" err="1">
                <a:solidFill>
                  <a:schemeClr val="tx1"/>
                </a:solidFill>
              </a:rPr>
              <a:t>sử</a:t>
            </a:r>
            <a:r>
              <a:rPr lang="en-US" sz="1800" b="1" dirty="0">
                <a:solidFill>
                  <a:schemeClr val="tx1"/>
                </a:solidFill>
              </a:rPr>
              <a:t> </a:t>
            </a:r>
            <a:r>
              <a:rPr lang="en-US" sz="1800" b="1" dirty="0" err="1">
                <a:solidFill>
                  <a:schemeClr val="tx1"/>
                </a:solidFill>
              </a:rPr>
              <a:t>dụng</a:t>
            </a:r>
            <a:endParaRPr dirty="0">
              <a:solidFill>
                <a:schemeClr val="tx1"/>
              </a:solidFill>
            </a:endParaRPr>
          </a:p>
        </p:txBody>
      </p:sp>
      <p:sp>
        <p:nvSpPr>
          <p:cNvPr id="40" name="Google Shape;162;p3">
            <a:extLst>
              <a:ext uri="{FF2B5EF4-FFF2-40B4-BE49-F238E27FC236}">
                <a16:creationId xmlns="" xmlns:a16="http://schemas.microsoft.com/office/drawing/2014/main" id="{19651886-856A-47EC-AD00-1095ACA104D9}"/>
              </a:ext>
            </a:extLst>
          </p:cNvPr>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Khái</a:t>
            </a:r>
            <a:r>
              <a:rPr lang="en-US" sz="1800" b="1" dirty="0">
                <a:solidFill>
                  <a:schemeClr val="bg1">
                    <a:lumMod val="75000"/>
                  </a:schemeClr>
                </a:solidFill>
              </a:rPr>
              <a:t> </a:t>
            </a:r>
            <a:r>
              <a:rPr lang="en-US" sz="1800" b="1" dirty="0" err="1">
                <a:solidFill>
                  <a:schemeClr val="bg1">
                    <a:lumMod val="75000"/>
                  </a:schemeClr>
                </a:solidFill>
              </a:rPr>
              <a:t>niệm</a:t>
            </a:r>
            <a:endParaRPr dirty="0">
              <a:solidFill>
                <a:schemeClr val="bg1">
                  <a:lumMod val="75000"/>
                </a:schemeClr>
              </a:solidFill>
            </a:endParaRPr>
          </a:p>
        </p:txBody>
      </p:sp>
      <p:grpSp>
        <p:nvGrpSpPr>
          <p:cNvPr id="41" name="Google Shape;163;p3">
            <a:extLst>
              <a:ext uri="{FF2B5EF4-FFF2-40B4-BE49-F238E27FC236}">
                <a16:creationId xmlns="" xmlns:a16="http://schemas.microsoft.com/office/drawing/2014/main" id="{384739BC-5866-43D5-A9B3-8BF14A8F779C}"/>
              </a:ext>
            </a:extLst>
          </p:cNvPr>
          <p:cNvGrpSpPr/>
          <p:nvPr/>
        </p:nvGrpSpPr>
        <p:grpSpPr>
          <a:xfrm>
            <a:off x="1472079" y="1154995"/>
            <a:ext cx="381000" cy="381000"/>
            <a:chOff x="2078" y="1680"/>
            <a:chExt cx="1615" cy="1615"/>
          </a:xfrm>
        </p:grpSpPr>
        <p:sp>
          <p:nvSpPr>
            <p:cNvPr id="42" name="Google Shape;164;p3">
              <a:extLst>
                <a:ext uri="{FF2B5EF4-FFF2-40B4-BE49-F238E27FC236}">
                  <a16:creationId xmlns="" xmlns:a16="http://schemas.microsoft.com/office/drawing/2014/main" id="{B1CEF79A-D92A-4C0C-A6C1-586CC7EB940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165;p3">
              <a:extLst>
                <a:ext uri="{FF2B5EF4-FFF2-40B4-BE49-F238E27FC236}">
                  <a16:creationId xmlns="" xmlns:a16="http://schemas.microsoft.com/office/drawing/2014/main" id="{0FA55039-D9CF-421E-941B-F62A8A40DE7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166;p3">
              <a:extLst>
                <a:ext uri="{FF2B5EF4-FFF2-40B4-BE49-F238E27FC236}">
                  <a16:creationId xmlns="" xmlns:a16="http://schemas.microsoft.com/office/drawing/2014/main" id="{16991CD3-1F1E-430C-8636-C3BD5A642DD0}"/>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167;p3">
              <a:extLst>
                <a:ext uri="{FF2B5EF4-FFF2-40B4-BE49-F238E27FC236}">
                  <a16:creationId xmlns="" xmlns:a16="http://schemas.microsoft.com/office/drawing/2014/main" id="{AD69F6AF-364C-4683-B04E-146EFF43D9BC}"/>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168;p3">
              <a:extLst>
                <a:ext uri="{FF2B5EF4-FFF2-40B4-BE49-F238E27FC236}">
                  <a16:creationId xmlns="" xmlns:a16="http://schemas.microsoft.com/office/drawing/2014/main" id="{9BA2D550-F896-483A-9C84-C2ADD15F757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169;p3">
              <a:extLst>
                <a:ext uri="{FF2B5EF4-FFF2-40B4-BE49-F238E27FC236}">
                  <a16:creationId xmlns="" xmlns:a16="http://schemas.microsoft.com/office/drawing/2014/main" id="{0F58DF80-0A0E-443F-B975-8DD6DE1A8E2D}"/>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8" name="Google Shape;170;p3">
            <a:extLst>
              <a:ext uri="{FF2B5EF4-FFF2-40B4-BE49-F238E27FC236}">
                <a16:creationId xmlns="" xmlns:a16="http://schemas.microsoft.com/office/drawing/2014/main" id="{D72014F9-CAEB-41DF-8C25-1FA61A126D97}"/>
              </a:ext>
            </a:extLst>
          </p:cNvPr>
          <p:cNvGrpSpPr/>
          <p:nvPr/>
        </p:nvGrpSpPr>
        <p:grpSpPr>
          <a:xfrm>
            <a:off x="2344698" y="2467986"/>
            <a:ext cx="381000" cy="381000"/>
            <a:chOff x="2078" y="1680"/>
            <a:chExt cx="1615" cy="1615"/>
          </a:xfrm>
        </p:grpSpPr>
        <p:sp>
          <p:nvSpPr>
            <p:cNvPr id="49" name="Google Shape;171;p3">
              <a:extLst>
                <a:ext uri="{FF2B5EF4-FFF2-40B4-BE49-F238E27FC236}">
                  <a16:creationId xmlns="" xmlns:a16="http://schemas.microsoft.com/office/drawing/2014/main" id="{29C1CB3E-F7A5-43D1-A177-97F2B8D3081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172;p3">
              <a:extLst>
                <a:ext uri="{FF2B5EF4-FFF2-40B4-BE49-F238E27FC236}">
                  <a16:creationId xmlns="" xmlns:a16="http://schemas.microsoft.com/office/drawing/2014/main" id="{4637AF86-1DD4-4678-9981-89AE9098C88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173;p3">
              <a:extLst>
                <a:ext uri="{FF2B5EF4-FFF2-40B4-BE49-F238E27FC236}">
                  <a16:creationId xmlns="" xmlns:a16="http://schemas.microsoft.com/office/drawing/2014/main" id="{18D0AE4D-EAAF-4488-A66B-9FCA73E65D42}"/>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174;p3">
              <a:extLst>
                <a:ext uri="{FF2B5EF4-FFF2-40B4-BE49-F238E27FC236}">
                  <a16:creationId xmlns="" xmlns:a16="http://schemas.microsoft.com/office/drawing/2014/main" id="{7B8E4A56-CCEC-45B3-ACCC-B4A4358EB788}"/>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175;p3">
              <a:extLst>
                <a:ext uri="{FF2B5EF4-FFF2-40B4-BE49-F238E27FC236}">
                  <a16:creationId xmlns="" xmlns:a16="http://schemas.microsoft.com/office/drawing/2014/main" id="{C7A678D3-8080-49E8-89F2-DD3C808AB117}"/>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176;p3">
              <a:extLst>
                <a:ext uri="{FF2B5EF4-FFF2-40B4-BE49-F238E27FC236}">
                  <a16:creationId xmlns="" xmlns:a16="http://schemas.microsoft.com/office/drawing/2014/main" id="{294A50A5-B148-404E-B048-85759EEF881A}"/>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5" name="Google Shape;177;p3">
            <a:extLst>
              <a:ext uri="{FF2B5EF4-FFF2-40B4-BE49-F238E27FC236}">
                <a16:creationId xmlns="" xmlns:a16="http://schemas.microsoft.com/office/drawing/2014/main" id="{3FF105E1-8915-47A5-8C34-4FE19C0E1ED6}"/>
              </a:ext>
            </a:extLst>
          </p:cNvPr>
          <p:cNvGrpSpPr/>
          <p:nvPr/>
        </p:nvGrpSpPr>
        <p:grpSpPr>
          <a:xfrm>
            <a:off x="2448345" y="4018486"/>
            <a:ext cx="381000" cy="381000"/>
            <a:chOff x="2078" y="1680"/>
            <a:chExt cx="1615" cy="1615"/>
          </a:xfrm>
        </p:grpSpPr>
        <p:sp>
          <p:nvSpPr>
            <p:cNvPr id="56" name="Google Shape;178;p3">
              <a:extLst>
                <a:ext uri="{FF2B5EF4-FFF2-40B4-BE49-F238E27FC236}">
                  <a16:creationId xmlns="" xmlns:a16="http://schemas.microsoft.com/office/drawing/2014/main" id="{E34A763D-D516-481A-B77E-4DB3301CB43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179;p3">
              <a:extLst>
                <a:ext uri="{FF2B5EF4-FFF2-40B4-BE49-F238E27FC236}">
                  <a16:creationId xmlns="" xmlns:a16="http://schemas.microsoft.com/office/drawing/2014/main" id="{8BA0D066-E53B-414A-8D7D-7FC58881D77D}"/>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180;p3">
              <a:extLst>
                <a:ext uri="{FF2B5EF4-FFF2-40B4-BE49-F238E27FC236}">
                  <a16:creationId xmlns="" xmlns:a16="http://schemas.microsoft.com/office/drawing/2014/main" id="{E1E90CFE-0313-4CE8-887F-615C8C113C8B}"/>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181;p3">
              <a:extLst>
                <a:ext uri="{FF2B5EF4-FFF2-40B4-BE49-F238E27FC236}">
                  <a16:creationId xmlns="" xmlns:a16="http://schemas.microsoft.com/office/drawing/2014/main" id="{7BD17487-0D4C-4958-A19A-BB7AE1B0B9B4}"/>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182;p3">
              <a:extLst>
                <a:ext uri="{FF2B5EF4-FFF2-40B4-BE49-F238E27FC236}">
                  <a16:creationId xmlns="" xmlns:a16="http://schemas.microsoft.com/office/drawing/2014/main" id="{28A60444-34BE-4255-A549-0A49C146595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183;p3">
              <a:extLst>
                <a:ext uri="{FF2B5EF4-FFF2-40B4-BE49-F238E27FC236}">
                  <a16:creationId xmlns="" xmlns:a16="http://schemas.microsoft.com/office/drawing/2014/main" id="{F32FAB47-3345-4C5B-9A42-DDC5F7C44452}"/>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2" name="Google Shape;199;p3">
            <a:extLst>
              <a:ext uri="{FF2B5EF4-FFF2-40B4-BE49-F238E27FC236}">
                <a16:creationId xmlns="" xmlns:a16="http://schemas.microsoft.com/office/drawing/2014/main" id="{BE31818E-0E3E-4269-89BA-F1C874CF2D09}"/>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200;p3">
            <a:extLst>
              <a:ext uri="{FF2B5EF4-FFF2-40B4-BE49-F238E27FC236}">
                <a16:creationId xmlns="" xmlns:a16="http://schemas.microsoft.com/office/drawing/2014/main" id="{0A2CCDE7-2A8B-45C5-B711-113F99524CF8}"/>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202;p3">
            <a:extLst>
              <a:ext uri="{FF2B5EF4-FFF2-40B4-BE49-F238E27FC236}">
                <a16:creationId xmlns="" xmlns:a16="http://schemas.microsoft.com/office/drawing/2014/main" id="{CF22479A-6026-4DFD-B5CE-D9AB77185134}"/>
              </a:ext>
            </a:extLst>
          </p:cNvPr>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Demo</a:t>
            </a:r>
            <a:endParaRPr sz="1800" b="1" dirty="0">
              <a:solidFill>
                <a:srgbClr val="D0CECE"/>
              </a:solidFill>
              <a:latin typeface="Arial"/>
              <a:ea typeface="Arial"/>
              <a:cs typeface="Arial"/>
              <a:sym typeface="Arial"/>
            </a:endParaRPr>
          </a:p>
        </p:txBody>
      </p:sp>
      <p:grpSp>
        <p:nvGrpSpPr>
          <p:cNvPr id="65" name="Google Shape;203;p3">
            <a:extLst>
              <a:ext uri="{FF2B5EF4-FFF2-40B4-BE49-F238E27FC236}">
                <a16:creationId xmlns="" xmlns:a16="http://schemas.microsoft.com/office/drawing/2014/main" id="{4640EE5E-486C-4591-8BD3-67F9A8F91ECF}"/>
              </a:ext>
            </a:extLst>
          </p:cNvPr>
          <p:cNvGrpSpPr/>
          <p:nvPr/>
        </p:nvGrpSpPr>
        <p:grpSpPr>
          <a:xfrm>
            <a:off x="1740657" y="5456586"/>
            <a:ext cx="381000" cy="381000"/>
            <a:chOff x="2078" y="1680"/>
            <a:chExt cx="1615" cy="1615"/>
          </a:xfrm>
        </p:grpSpPr>
        <p:sp>
          <p:nvSpPr>
            <p:cNvPr id="66" name="Google Shape;204;p3">
              <a:extLst>
                <a:ext uri="{FF2B5EF4-FFF2-40B4-BE49-F238E27FC236}">
                  <a16:creationId xmlns="" xmlns:a16="http://schemas.microsoft.com/office/drawing/2014/main" id="{21C1FE22-963D-42ED-8A2C-36A10632537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205;p3">
              <a:extLst>
                <a:ext uri="{FF2B5EF4-FFF2-40B4-BE49-F238E27FC236}">
                  <a16:creationId xmlns="" xmlns:a16="http://schemas.microsoft.com/office/drawing/2014/main" id="{472D6B0E-65E5-43BD-99E4-9ABA94BD97D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206;p3">
              <a:extLst>
                <a:ext uri="{FF2B5EF4-FFF2-40B4-BE49-F238E27FC236}">
                  <a16:creationId xmlns="" xmlns:a16="http://schemas.microsoft.com/office/drawing/2014/main" id="{2A81CB49-FBCB-4664-ADB4-623334465376}"/>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207;p3">
              <a:extLst>
                <a:ext uri="{FF2B5EF4-FFF2-40B4-BE49-F238E27FC236}">
                  <a16:creationId xmlns="" xmlns:a16="http://schemas.microsoft.com/office/drawing/2014/main" id="{E7AAF2FD-36E1-42EF-B148-A4ED8BB3B911}"/>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208;p3">
              <a:extLst>
                <a:ext uri="{FF2B5EF4-FFF2-40B4-BE49-F238E27FC236}">
                  <a16:creationId xmlns="" xmlns:a16="http://schemas.microsoft.com/office/drawing/2014/main" id="{270CA44A-AF7C-4C7F-91C7-9DAA5ADE10F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209;p3">
              <a:extLst>
                <a:ext uri="{FF2B5EF4-FFF2-40B4-BE49-F238E27FC236}">
                  <a16:creationId xmlns="" xmlns:a16="http://schemas.microsoft.com/office/drawing/2014/main" id="{475554B4-AE93-4AAC-9D3C-5FE7EEE3A0F5}"/>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2" name="Google Shape;158;p3">
            <a:extLst>
              <a:ext uri="{FF2B5EF4-FFF2-40B4-BE49-F238E27FC236}">
                <a16:creationId xmlns="" xmlns:a16="http://schemas.microsoft.com/office/drawing/2014/main" id="{B317176D-FA30-4772-B8FF-A1108DC6D0AC}"/>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dirty="0" err="1"/>
              <a:t>Nội</a:t>
            </a:r>
            <a:r>
              <a:rPr lang="en-US" sz="3200" dirty="0"/>
              <a:t> dung</a:t>
            </a:r>
            <a:endParaRPr dirty="0"/>
          </a:p>
        </p:txBody>
      </p:sp>
    </p:spTree>
    <p:extLst>
      <p:ext uri="{BB962C8B-B14F-4D97-AF65-F5344CB8AC3E}">
        <p14:creationId xmlns:p14="http://schemas.microsoft.com/office/powerpoint/2010/main" val="1070332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1AACFF-E6A0-4256-8D35-4113225D4BB1}"/>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EB0FED39-D7F7-46D4-81ED-6EDD34268DF5}"/>
              </a:ext>
            </a:extLst>
          </p:cNvPr>
          <p:cNvSpPr>
            <a:spLocks noGrp="1"/>
          </p:cNvSpPr>
          <p:nvPr>
            <p:ph type="body" idx="1"/>
          </p:nvPr>
        </p:nvSpPr>
        <p:spPr>
          <a:xfrm>
            <a:off x="200297" y="731018"/>
            <a:ext cx="1645920" cy="671062"/>
          </a:xfrm>
        </p:spPr>
        <p:txBody>
          <a:bodyPr>
            <a:normAutofit/>
          </a:bodyPr>
          <a:lstStyle/>
          <a:p>
            <a:pPr>
              <a:buFont typeface="Wingdings" panose="05000000000000000000" pitchFamily="2" charset="2"/>
              <a:buChar char="q"/>
            </a:pPr>
            <a:r>
              <a:rPr lang="en-US" b="1" i="1" u="sng" dirty="0" smtClean="0"/>
              <a:t>Actor</a:t>
            </a:r>
            <a:endParaRPr lang="vi-VN" b="1" i="1" u="sng" dirty="0" smtClean="0"/>
          </a:p>
        </p:txBody>
      </p:sp>
      <p:sp>
        <p:nvSpPr>
          <p:cNvPr id="4" name="Text Placeholder 2">
            <a:extLst>
              <a:ext uri="{FF2B5EF4-FFF2-40B4-BE49-F238E27FC236}">
                <a16:creationId xmlns="" xmlns:a16="http://schemas.microsoft.com/office/drawing/2014/main" id="{B98D1857-0561-411C-BD5D-5E661010EFD7}"/>
              </a:ext>
            </a:extLst>
          </p:cNvPr>
          <p:cNvSpPr txBox="1">
            <a:spLocks/>
          </p:cNvSpPr>
          <p:nvPr/>
        </p:nvSpPr>
        <p:spPr>
          <a:xfrm>
            <a:off x="2508070" y="1402079"/>
            <a:ext cx="6354576" cy="186363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Có thể là một người, một hệ thống, hoặc các kích hoạt thời gian hoặc sự kiện đứng </a:t>
            </a:r>
            <a:r>
              <a:rPr lang="vi-VN" sz="2400" dirty="0" smtClean="0"/>
              <a:t>bên </a:t>
            </a:r>
            <a:r>
              <a:rPr lang="vi-VN" sz="2400" dirty="0" smtClean="0"/>
              <a:t>ngoài hệ thống tương tác với hệ thống, sử dụng hệ thống cần phát triển</a:t>
            </a:r>
          </a:p>
        </p:txBody>
      </p:sp>
      <p:pic>
        <p:nvPicPr>
          <p:cNvPr id="2054" name="Picture 6" descr="Use Case 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t="17716" b="18110"/>
          <a:stretch/>
        </p:blipFill>
        <p:spPr bwMode="auto">
          <a:xfrm>
            <a:off x="487681" y="1476102"/>
            <a:ext cx="1933302" cy="1959428"/>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 xmlns:a16="http://schemas.microsoft.com/office/drawing/2014/main" id="{B98D1857-0561-411C-BD5D-5E661010EFD7}"/>
              </a:ext>
            </a:extLst>
          </p:cNvPr>
          <p:cNvSpPr txBox="1">
            <a:spLocks/>
          </p:cNvSpPr>
          <p:nvPr/>
        </p:nvSpPr>
        <p:spPr>
          <a:xfrm>
            <a:off x="352698" y="3509552"/>
            <a:ext cx="8509948" cy="1010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Tác nhân thực hiện hay tương tác với các ca sử dụng </a:t>
            </a:r>
          </a:p>
          <a:p>
            <a:pPr marL="114300" indent="0">
              <a:buFont typeface="Arial"/>
              <a:buNone/>
            </a:pPr>
            <a:r>
              <a:rPr lang="vi-VN" sz="2400" dirty="0" smtClean="0">
                <a:sym typeface="Wingdings" panose="05000000000000000000" pitchFamily="2" charset="2"/>
              </a:rPr>
              <a:t> gửi/nhận các thông điệp, thay đổi thông tin</a:t>
            </a:r>
            <a:endParaRPr lang="vi-VN" sz="2400" dirty="0" smtClean="0"/>
          </a:p>
        </p:txBody>
      </p:sp>
      <p:sp>
        <p:nvSpPr>
          <p:cNvPr id="9" name="Text Placeholder 2">
            <a:extLst>
              <a:ext uri="{FF2B5EF4-FFF2-40B4-BE49-F238E27FC236}">
                <a16:creationId xmlns="" xmlns:a16="http://schemas.microsoft.com/office/drawing/2014/main" id="{B98D1857-0561-411C-BD5D-5E661010EFD7}"/>
              </a:ext>
            </a:extLst>
          </p:cNvPr>
          <p:cNvSpPr txBox="1">
            <a:spLocks/>
          </p:cNvSpPr>
          <p:nvPr/>
        </p:nvSpPr>
        <p:spPr>
          <a:xfrm>
            <a:off x="352698" y="4519749"/>
            <a:ext cx="8509948" cy="1010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Đặt tên: danh từ, phản ánh vai trò của tác nhân trong hệ thống</a:t>
            </a:r>
          </a:p>
        </p:txBody>
      </p:sp>
      <p:sp>
        <p:nvSpPr>
          <p:cNvPr id="10" name="Text Placeholder 2">
            <a:extLst>
              <a:ext uri="{FF2B5EF4-FFF2-40B4-BE49-F238E27FC236}">
                <a16:creationId xmlns="" xmlns:a16="http://schemas.microsoft.com/office/drawing/2014/main" id="{B98D1857-0561-411C-BD5D-5E661010EFD7}"/>
              </a:ext>
            </a:extLst>
          </p:cNvPr>
          <p:cNvSpPr txBox="1">
            <a:spLocks/>
          </p:cNvSpPr>
          <p:nvPr/>
        </p:nvSpPr>
        <p:spPr>
          <a:xfrm>
            <a:off x="352698" y="5373186"/>
            <a:ext cx="8509948" cy="1010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Gồm 2 loại: tác nhân chính (primary actor) và tác nhân phụ (secondary actor)</a:t>
            </a:r>
          </a:p>
        </p:txBody>
      </p:sp>
    </p:spTree>
    <p:extLst>
      <p:ext uri="{BB962C8B-B14F-4D97-AF65-F5344CB8AC3E}">
        <p14:creationId xmlns:p14="http://schemas.microsoft.com/office/powerpoint/2010/main" val="3638054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B9761D-23C7-4AD0-88CA-BE64B32E2D69}"/>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1FFFFD45-EA13-49A4-B259-FFBA3D9EFCEE}"/>
              </a:ext>
            </a:extLst>
          </p:cNvPr>
          <p:cNvSpPr>
            <a:spLocks noGrp="1"/>
          </p:cNvSpPr>
          <p:nvPr>
            <p:ph type="body" idx="1"/>
          </p:nvPr>
        </p:nvSpPr>
        <p:spPr>
          <a:xfrm>
            <a:off x="290146" y="861646"/>
            <a:ext cx="8572500" cy="4354787"/>
          </a:xfrm>
        </p:spPr>
        <p:txBody>
          <a:bodyPr>
            <a:normAutofit/>
          </a:bodyPr>
          <a:lstStyle/>
          <a:p>
            <a:pPr marL="114300" indent="0">
              <a:buNone/>
            </a:pPr>
            <a:r>
              <a:rPr lang="en-US" i="1" dirty="0" err="1"/>
              <a:t>Ví</a:t>
            </a:r>
            <a:r>
              <a:rPr lang="en-US" i="1" dirty="0"/>
              <a:t> </a:t>
            </a:r>
            <a:r>
              <a:rPr lang="en-US" i="1" dirty="0" err="1"/>
              <a:t>dụ</a:t>
            </a:r>
            <a:r>
              <a:rPr lang="en-US" i="1" dirty="0"/>
              <a:t>:</a:t>
            </a:r>
          </a:p>
          <a:p>
            <a:pPr marL="114300" indent="0">
              <a:buNone/>
            </a:pPr>
            <a:r>
              <a:rPr lang="en-US" i="1" dirty="0"/>
              <a:t>	</a:t>
            </a:r>
            <a:r>
              <a:rPr lang="vi-VN" sz="2400" b="1" u="sng" dirty="0"/>
              <a:t>Chủ cửa hàng </a:t>
            </a:r>
            <a:r>
              <a:rPr lang="vi-VN" sz="2400" dirty="0"/>
              <a:t>khi thuê một </a:t>
            </a:r>
            <a:r>
              <a:rPr lang="vi-VN" sz="2400" b="1" u="sng" dirty="0"/>
              <a:t>nhân viên </a:t>
            </a:r>
            <a:r>
              <a:rPr lang="vi-VN" sz="2400" dirty="0"/>
              <a:t>mới sẽ tiến hành đăng kí thông tin cho nhân viên gồm (mã nhân viên, tên nhân viên, số điện thoại, địa chỉ, ngày bắt đầu làm việc lương, trạng thái (đang làm – nghỉ) và gmail</a:t>
            </a:r>
            <a:r>
              <a:rPr lang="vi-VN" sz="2400" dirty="0" smtClean="0"/>
              <a:t>)</a:t>
            </a:r>
          </a:p>
          <a:p>
            <a:pPr marL="114300" indent="0">
              <a:buNone/>
            </a:pPr>
            <a:endParaRPr lang="vi-VN" sz="2400" dirty="0"/>
          </a:p>
          <a:p>
            <a:pPr marL="114300" indent="0">
              <a:buNone/>
            </a:pPr>
            <a:endParaRPr lang="en-US" sz="2400" dirty="0"/>
          </a:p>
          <a:p>
            <a:pPr>
              <a:buFont typeface="Wingdings" panose="05000000000000000000" pitchFamily="2" charset="2"/>
              <a:buChar char="à"/>
            </a:pPr>
            <a:r>
              <a:rPr lang="en-US" sz="2400" dirty="0" err="1">
                <a:sym typeface="Wingdings" panose="05000000000000000000" pitchFamily="2" charset="2"/>
              </a:rPr>
              <a:t>Tác</a:t>
            </a:r>
            <a:r>
              <a:rPr lang="en-US" sz="2400" dirty="0">
                <a:sym typeface="Wingdings" panose="05000000000000000000" pitchFamily="2" charset="2"/>
              </a:rPr>
              <a:t> </a:t>
            </a:r>
            <a:r>
              <a:rPr lang="en-US" sz="2400" dirty="0" err="1">
                <a:sym typeface="Wingdings" panose="05000000000000000000" pitchFamily="2" charset="2"/>
              </a:rPr>
              <a:t>nhân</a:t>
            </a:r>
            <a:r>
              <a:rPr lang="en-US" sz="2400" dirty="0">
                <a:sym typeface="Wingdings" panose="05000000000000000000" pitchFamily="2" charset="2"/>
              </a:rPr>
              <a:t> </a:t>
            </a:r>
            <a:r>
              <a:rPr lang="en-US" sz="2400" dirty="0" err="1">
                <a:sym typeface="Wingdings" panose="05000000000000000000" pitchFamily="2" charset="2"/>
              </a:rPr>
              <a:t>chính</a:t>
            </a:r>
            <a:r>
              <a:rPr lang="en-US" sz="2400" dirty="0">
                <a:sym typeface="Wingdings" panose="05000000000000000000" pitchFamily="2" charset="2"/>
              </a:rPr>
              <a:t>: </a:t>
            </a:r>
            <a:r>
              <a:rPr lang="en-US" sz="2400" b="1" dirty="0" err="1">
                <a:sym typeface="Wingdings" panose="05000000000000000000" pitchFamily="2" charset="2"/>
              </a:rPr>
              <a:t>nhân</a:t>
            </a:r>
            <a:r>
              <a:rPr lang="en-US" sz="2400" b="1" dirty="0">
                <a:sym typeface="Wingdings" panose="05000000000000000000" pitchFamily="2" charset="2"/>
              </a:rPr>
              <a:t> </a:t>
            </a:r>
            <a:r>
              <a:rPr lang="en-US" sz="2400" b="1" dirty="0" err="1">
                <a:sym typeface="Wingdings" panose="05000000000000000000" pitchFamily="2" charset="2"/>
              </a:rPr>
              <a:t>viên</a:t>
            </a:r>
            <a:r>
              <a:rPr lang="en-US" sz="2400" dirty="0">
                <a:sym typeface="Wingdings" panose="05000000000000000000" pitchFamily="2" charset="2"/>
              </a:rPr>
              <a:t>, </a:t>
            </a:r>
            <a:r>
              <a:rPr lang="en-US" sz="2400" b="1" dirty="0" err="1">
                <a:sym typeface="Wingdings" panose="05000000000000000000" pitchFamily="2" charset="2"/>
              </a:rPr>
              <a:t>chủ</a:t>
            </a:r>
            <a:r>
              <a:rPr lang="en-US" sz="2400" b="1" dirty="0">
                <a:sym typeface="Wingdings" panose="05000000000000000000" pitchFamily="2" charset="2"/>
              </a:rPr>
              <a:t> </a:t>
            </a:r>
            <a:r>
              <a:rPr lang="en-US" sz="2400" b="1" dirty="0" err="1">
                <a:sym typeface="Wingdings" panose="05000000000000000000" pitchFamily="2" charset="2"/>
              </a:rPr>
              <a:t>cửa</a:t>
            </a:r>
            <a:r>
              <a:rPr lang="en-US" sz="2400" b="1" dirty="0">
                <a:sym typeface="Wingdings" panose="05000000000000000000" pitchFamily="2" charset="2"/>
              </a:rPr>
              <a:t> </a:t>
            </a:r>
            <a:r>
              <a:rPr lang="en-US" sz="2400" b="1" dirty="0" err="1">
                <a:sym typeface="Wingdings" panose="05000000000000000000" pitchFamily="2" charset="2"/>
              </a:rPr>
              <a:t>hàng</a:t>
            </a:r>
            <a:endParaRPr lang="en-US" sz="2400" b="1" dirty="0">
              <a:sym typeface="Wingdings" panose="05000000000000000000" pitchFamily="2" charset="2"/>
            </a:endParaRPr>
          </a:p>
          <a:p>
            <a:pPr marL="114300" indent="0">
              <a:buNone/>
            </a:pPr>
            <a:endParaRPr lang="en-US" sz="2400" dirty="0"/>
          </a:p>
        </p:txBody>
      </p:sp>
    </p:spTree>
    <p:extLst>
      <p:ext uri="{BB962C8B-B14F-4D97-AF65-F5344CB8AC3E}">
        <p14:creationId xmlns:p14="http://schemas.microsoft.com/office/powerpoint/2010/main" val="2356147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B9761D-23C7-4AD0-88CA-BE64B32E2D69}"/>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1FFFFD45-EA13-49A4-B259-FFBA3D9EFCEE}"/>
              </a:ext>
            </a:extLst>
          </p:cNvPr>
          <p:cNvSpPr>
            <a:spLocks noGrp="1"/>
          </p:cNvSpPr>
          <p:nvPr>
            <p:ph type="body" idx="1"/>
          </p:nvPr>
        </p:nvSpPr>
        <p:spPr>
          <a:xfrm>
            <a:off x="290146" y="861646"/>
            <a:ext cx="8572500" cy="4354787"/>
          </a:xfrm>
        </p:spPr>
        <p:txBody>
          <a:bodyPr>
            <a:normAutofit/>
          </a:bodyPr>
          <a:lstStyle/>
          <a:p>
            <a:pPr marL="114300" indent="0">
              <a:buNone/>
            </a:pPr>
            <a:r>
              <a:rPr lang="en-US" i="1" dirty="0" err="1"/>
              <a:t>Ví</a:t>
            </a:r>
            <a:r>
              <a:rPr lang="en-US" i="1" dirty="0"/>
              <a:t> </a:t>
            </a:r>
            <a:r>
              <a:rPr lang="en-US" i="1" dirty="0" err="1"/>
              <a:t>dụ</a:t>
            </a:r>
            <a:r>
              <a:rPr lang="en-US" i="1" dirty="0"/>
              <a:t>:</a:t>
            </a:r>
          </a:p>
          <a:p>
            <a:pPr marL="114300" indent="0">
              <a:buNone/>
            </a:pPr>
            <a:r>
              <a:rPr lang="en-US" i="1" dirty="0"/>
              <a:t>	</a:t>
            </a:r>
            <a:r>
              <a:rPr lang="en-US" sz="2400" dirty="0" err="1"/>
              <a:t>Hệ</a:t>
            </a:r>
            <a:r>
              <a:rPr lang="en-US" sz="2400" dirty="0"/>
              <a:t> </a:t>
            </a:r>
            <a:r>
              <a:rPr lang="en-US" sz="2400" dirty="0" err="1"/>
              <a:t>thống</a:t>
            </a:r>
            <a:r>
              <a:rPr lang="en-US" sz="2400" dirty="0"/>
              <a:t> </a:t>
            </a:r>
            <a:r>
              <a:rPr lang="en-US" sz="2400" dirty="0" err="1"/>
              <a:t>bán</a:t>
            </a:r>
            <a:r>
              <a:rPr lang="en-US" sz="2400" dirty="0"/>
              <a:t> </a:t>
            </a:r>
            <a:r>
              <a:rPr lang="en-US" sz="2400" dirty="0" err="1"/>
              <a:t>hàng</a:t>
            </a:r>
            <a:r>
              <a:rPr lang="en-US" sz="2400" dirty="0"/>
              <a:t> </a:t>
            </a:r>
            <a:r>
              <a:rPr lang="en-US" sz="2400" dirty="0" err="1"/>
              <a:t>trực</a:t>
            </a:r>
            <a:r>
              <a:rPr lang="en-US" sz="2400" dirty="0"/>
              <a:t> </a:t>
            </a:r>
            <a:r>
              <a:rPr lang="en-US" sz="2400" dirty="0" err="1"/>
              <a:t>tuyến</a:t>
            </a:r>
            <a:r>
              <a:rPr lang="en-US" sz="2400" dirty="0"/>
              <a:t> </a:t>
            </a:r>
            <a:r>
              <a:rPr lang="en-US" sz="2400" dirty="0" err="1"/>
              <a:t>cho</a:t>
            </a:r>
            <a:r>
              <a:rPr lang="en-US" sz="2400" dirty="0"/>
              <a:t> </a:t>
            </a:r>
            <a:r>
              <a:rPr lang="en-US" sz="2400" dirty="0" err="1"/>
              <a:t>phép</a:t>
            </a:r>
            <a:r>
              <a:rPr lang="en-US" sz="2400" dirty="0"/>
              <a:t> </a:t>
            </a:r>
            <a:r>
              <a:rPr lang="en-US" sz="2400" b="1" dirty="0" err="1"/>
              <a:t>khách</a:t>
            </a:r>
            <a:r>
              <a:rPr lang="en-US" sz="2400" b="1" dirty="0"/>
              <a:t> </a:t>
            </a:r>
            <a:r>
              <a:rPr lang="en-US" sz="2400" b="1" dirty="0" err="1"/>
              <a:t>hàng</a:t>
            </a:r>
            <a:r>
              <a:rPr lang="en-US" sz="2400" dirty="0"/>
              <a:t> </a:t>
            </a:r>
            <a:r>
              <a:rPr lang="en-US" sz="2400" dirty="0" err="1"/>
              <a:t>tìm</a:t>
            </a:r>
            <a:r>
              <a:rPr lang="en-US" sz="2400" dirty="0"/>
              <a:t> </a:t>
            </a:r>
            <a:r>
              <a:rPr lang="en-US" sz="2400" dirty="0" err="1"/>
              <a:t>kiếm</a:t>
            </a:r>
            <a:r>
              <a:rPr lang="en-US" sz="2400" dirty="0"/>
              <a:t> </a:t>
            </a:r>
            <a:r>
              <a:rPr lang="en-US" sz="2400" dirty="0" err="1"/>
              <a:t>và</a:t>
            </a:r>
            <a:r>
              <a:rPr lang="en-US" sz="2400" dirty="0"/>
              <a:t> </a:t>
            </a:r>
            <a:r>
              <a:rPr lang="en-US" sz="2400" dirty="0" err="1"/>
              <a:t>mua</a:t>
            </a:r>
            <a:r>
              <a:rPr lang="en-US" sz="2400" dirty="0"/>
              <a:t> </a:t>
            </a:r>
            <a:r>
              <a:rPr lang="en-US" sz="2400" dirty="0" err="1"/>
              <a:t>sản</a:t>
            </a:r>
            <a:r>
              <a:rPr lang="en-US" sz="2400" dirty="0"/>
              <a:t> </a:t>
            </a:r>
            <a:r>
              <a:rPr lang="en-US" sz="2400" dirty="0" err="1"/>
              <a:t>phẩm</a:t>
            </a:r>
            <a:r>
              <a:rPr lang="en-US" sz="2400" dirty="0"/>
              <a:t>. </a:t>
            </a:r>
            <a:r>
              <a:rPr lang="en-US" sz="2400" b="1" dirty="0" err="1" smtClean="0"/>
              <a:t>Quản</a:t>
            </a:r>
            <a:r>
              <a:rPr lang="en-US" sz="2400" b="1" dirty="0" smtClean="0"/>
              <a:t> </a:t>
            </a:r>
            <a:r>
              <a:rPr lang="en-US" sz="2400" b="1" dirty="0" err="1"/>
              <a:t>trị</a:t>
            </a:r>
            <a:r>
              <a:rPr lang="en-US" sz="2400" b="1" dirty="0"/>
              <a:t> </a:t>
            </a:r>
            <a:r>
              <a:rPr lang="en-US" sz="2400" b="1" dirty="0" err="1"/>
              <a:t>viên</a:t>
            </a:r>
            <a:r>
              <a:rPr lang="en-US" sz="2400" dirty="0"/>
              <a:t> </a:t>
            </a:r>
            <a:r>
              <a:rPr lang="en-US" sz="2400" dirty="0" err="1"/>
              <a:t>có</a:t>
            </a:r>
            <a:r>
              <a:rPr lang="en-US" sz="2400" dirty="0"/>
              <a:t> </a:t>
            </a:r>
            <a:r>
              <a:rPr lang="en-US" sz="2400" dirty="0" err="1"/>
              <a:t>thể</a:t>
            </a:r>
            <a:r>
              <a:rPr lang="en-US" sz="2400" dirty="0"/>
              <a:t> </a:t>
            </a:r>
            <a:r>
              <a:rPr lang="en-US" sz="2400" dirty="0" err="1"/>
              <a:t>quản</a:t>
            </a:r>
            <a:r>
              <a:rPr lang="en-US" sz="2400" dirty="0"/>
              <a:t> </a:t>
            </a:r>
            <a:r>
              <a:rPr lang="en-US" sz="2400" dirty="0" err="1"/>
              <a:t>lý</a:t>
            </a:r>
            <a:r>
              <a:rPr lang="en-US" sz="2400" dirty="0"/>
              <a:t> </a:t>
            </a:r>
            <a:r>
              <a:rPr lang="en-US" sz="2400" dirty="0" err="1"/>
              <a:t>các</a:t>
            </a:r>
            <a:r>
              <a:rPr lang="en-US" sz="2400" dirty="0"/>
              <a:t> </a:t>
            </a:r>
            <a:r>
              <a:rPr lang="en-US" sz="2400" dirty="0" err="1"/>
              <a:t>sản</a:t>
            </a:r>
            <a:r>
              <a:rPr lang="en-US" sz="2400" dirty="0"/>
              <a:t> </a:t>
            </a:r>
            <a:r>
              <a:rPr lang="en-US" sz="2400" dirty="0" err="1"/>
              <a:t>phẩm</a:t>
            </a:r>
            <a:r>
              <a:rPr lang="en-US" sz="2400" dirty="0"/>
              <a:t> </a:t>
            </a:r>
            <a:r>
              <a:rPr lang="en-US" sz="2400" dirty="0" err="1"/>
              <a:t>và</a:t>
            </a:r>
            <a:r>
              <a:rPr lang="en-US" sz="2400" dirty="0"/>
              <a:t> </a:t>
            </a:r>
            <a:r>
              <a:rPr lang="en-US" sz="2400" dirty="0" err="1"/>
              <a:t>cập</a:t>
            </a:r>
            <a:r>
              <a:rPr lang="en-US" sz="2400" dirty="0"/>
              <a:t> </a:t>
            </a:r>
            <a:r>
              <a:rPr lang="en-US" sz="2400" dirty="0" err="1"/>
              <a:t>nhật</a:t>
            </a:r>
            <a:r>
              <a:rPr lang="en-US" sz="2400" dirty="0"/>
              <a:t> </a:t>
            </a:r>
            <a:r>
              <a:rPr lang="en-US" sz="2400" dirty="0" err="1"/>
              <a:t>thông</a:t>
            </a:r>
            <a:r>
              <a:rPr lang="en-US" sz="2400" dirty="0"/>
              <a:t> tin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Hệ</a:t>
            </a:r>
            <a:r>
              <a:rPr lang="en-US" sz="2400" dirty="0"/>
              <a:t> </a:t>
            </a:r>
            <a:r>
              <a:rPr lang="en-US" sz="2400" dirty="0" err="1"/>
              <a:t>thống</a:t>
            </a:r>
            <a:r>
              <a:rPr lang="en-US" sz="2400" dirty="0"/>
              <a:t> </a:t>
            </a:r>
            <a:r>
              <a:rPr lang="en-US" sz="2400" dirty="0" err="1"/>
              <a:t>cũng</a:t>
            </a:r>
            <a:r>
              <a:rPr lang="en-US" sz="2400" dirty="0"/>
              <a:t> </a:t>
            </a:r>
            <a:r>
              <a:rPr lang="en-US" sz="2400" dirty="0" err="1"/>
              <a:t>liên</a:t>
            </a:r>
            <a:r>
              <a:rPr lang="en-US" sz="2400" dirty="0"/>
              <a:t> </a:t>
            </a:r>
            <a:r>
              <a:rPr lang="en-US" sz="2400" dirty="0" err="1"/>
              <a:t>kết</a:t>
            </a:r>
            <a:r>
              <a:rPr lang="en-US" sz="2400" dirty="0"/>
              <a:t> </a:t>
            </a:r>
            <a:r>
              <a:rPr lang="en-US" sz="2400" dirty="0" err="1"/>
              <a:t>với</a:t>
            </a:r>
            <a:r>
              <a:rPr lang="en-US" sz="2400" dirty="0"/>
              <a:t> </a:t>
            </a:r>
            <a:r>
              <a:rPr lang="en-US" sz="2400" b="1" dirty="0" err="1"/>
              <a:t>cổng</a:t>
            </a:r>
            <a:r>
              <a:rPr lang="en-US" sz="2400" b="1" dirty="0"/>
              <a:t> </a:t>
            </a:r>
            <a:r>
              <a:rPr lang="en-US" sz="2400" b="1" dirty="0" err="1"/>
              <a:t>thanh</a:t>
            </a:r>
            <a:r>
              <a:rPr lang="en-US" sz="2400" b="1" dirty="0"/>
              <a:t> </a:t>
            </a:r>
            <a:r>
              <a:rPr lang="en-US" sz="2400" b="1" dirty="0" err="1"/>
              <a:t>toán</a:t>
            </a:r>
            <a:r>
              <a:rPr lang="en-US" sz="2400" dirty="0"/>
              <a:t> </a:t>
            </a:r>
            <a:r>
              <a:rPr lang="en-US" sz="2400" dirty="0" err="1"/>
              <a:t>để</a:t>
            </a:r>
            <a:r>
              <a:rPr lang="en-US" sz="2400" dirty="0"/>
              <a:t> </a:t>
            </a:r>
            <a:r>
              <a:rPr lang="en-US" sz="2400" dirty="0" err="1"/>
              <a:t>xử</a:t>
            </a:r>
            <a:r>
              <a:rPr lang="en-US" sz="2400" dirty="0"/>
              <a:t> </a:t>
            </a:r>
            <a:r>
              <a:rPr lang="en-US" sz="2400" dirty="0" err="1"/>
              <a:t>lý</a:t>
            </a:r>
            <a:r>
              <a:rPr lang="en-US" sz="2400" dirty="0"/>
              <a:t> </a:t>
            </a:r>
            <a:r>
              <a:rPr lang="en-US" sz="2400" dirty="0" err="1"/>
              <a:t>giao</a:t>
            </a:r>
            <a:r>
              <a:rPr lang="en-US" sz="2400" dirty="0"/>
              <a:t> </a:t>
            </a:r>
            <a:r>
              <a:rPr lang="en-US" sz="2400" dirty="0" err="1"/>
              <a:t>dịch</a:t>
            </a:r>
            <a:r>
              <a:rPr lang="en-US" sz="2400" dirty="0"/>
              <a:t> </a:t>
            </a:r>
            <a:r>
              <a:rPr lang="en-US" sz="2400" dirty="0" err="1"/>
              <a:t>trực</a:t>
            </a:r>
            <a:r>
              <a:rPr lang="en-US" sz="2400" dirty="0"/>
              <a:t> </a:t>
            </a:r>
            <a:r>
              <a:rPr lang="en-US" sz="2400" dirty="0" err="1"/>
              <a:t>tuyến</a:t>
            </a:r>
            <a:r>
              <a:rPr lang="en-US" sz="2400" dirty="0"/>
              <a:t> </a:t>
            </a:r>
            <a:endParaRPr lang="vi-VN" sz="2400" dirty="0"/>
          </a:p>
          <a:p>
            <a:pPr marL="114300" indent="0">
              <a:buNone/>
            </a:pPr>
            <a:endParaRPr lang="en-US" sz="2400" dirty="0"/>
          </a:p>
          <a:p>
            <a:pPr>
              <a:buFont typeface="Wingdings" panose="05000000000000000000" pitchFamily="2" charset="2"/>
              <a:buChar char="à"/>
            </a:pPr>
            <a:r>
              <a:rPr lang="en-US" sz="2400" dirty="0" err="1">
                <a:sym typeface="Wingdings" panose="05000000000000000000" pitchFamily="2" charset="2"/>
              </a:rPr>
              <a:t>Tác</a:t>
            </a:r>
            <a:r>
              <a:rPr lang="en-US" sz="2400" dirty="0">
                <a:sym typeface="Wingdings" panose="05000000000000000000" pitchFamily="2" charset="2"/>
              </a:rPr>
              <a:t> </a:t>
            </a:r>
            <a:r>
              <a:rPr lang="en-US" sz="2400" dirty="0" err="1">
                <a:sym typeface="Wingdings" panose="05000000000000000000" pitchFamily="2" charset="2"/>
              </a:rPr>
              <a:t>nhân</a:t>
            </a:r>
            <a:r>
              <a:rPr lang="en-US" sz="2400" dirty="0">
                <a:sym typeface="Wingdings" panose="05000000000000000000" pitchFamily="2" charset="2"/>
              </a:rPr>
              <a:t> </a:t>
            </a:r>
            <a:r>
              <a:rPr lang="en-US" sz="2400" dirty="0" err="1">
                <a:sym typeface="Wingdings" panose="05000000000000000000" pitchFamily="2" charset="2"/>
              </a:rPr>
              <a:t>chính</a:t>
            </a:r>
            <a:r>
              <a:rPr lang="en-US" sz="2400" dirty="0">
                <a:sym typeface="Wingdings" panose="05000000000000000000" pitchFamily="2" charset="2"/>
              </a:rPr>
              <a:t>: </a:t>
            </a:r>
            <a:r>
              <a:rPr lang="vi-VN" sz="2400" b="1" dirty="0" smtClean="0">
                <a:sym typeface="Wingdings" panose="05000000000000000000" pitchFamily="2" charset="2"/>
              </a:rPr>
              <a:t>khách hàng</a:t>
            </a:r>
            <a:r>
              <a:rPr lang="en-US" sz="2400" dirty="0" smtClean="0">
                <a:sym typeface="Wingdings" panose="05000000000000000000" pitchFamily="2" charset="2"/>
              </a:rPr>
              <a:t>, </a:t>
            </a:r>
            <a:r>
              <a:rPr lang="vi-VN" sz="2400" b="1" dirty="0" smtClean="0">
                <a:sym typeface="Wingdings" panose="05000000000000000000" pitchFamily="2" charset="2"/>
              </a:rPr>
              <a:t>quản trị viên</a:t>
            </a:r>
          </a:p>
          <a:p>
            <a:pPr>
              <a:buFont typeface="Wingdings" panose="05000000000000000000" pitchFamily="2" charset="2"/>
              <a:buChar char="à"/>
            </a:pPr>
            <a:r>
              <a:rPr lang="vi-VN" sz="2400" dirty="0" smtClean="0">
                <a:sym typeface="Wingdings" panose="05000000000000000000" pitchFamily="2" charset="2"/>
              </a:rPr>
              <a:t>Tác nhân phụ: </a:t>
            </a:r>
            <a:r>
              <a:rPr lang="vi-VN" sz="2400" b="1" dirty="0" smtClean="0">
                <a:sym typeface="Wingdings" panose="05000000000000000000" pitchFamily="2" charset="2"/>
              </a:rPr>
              <a:t>cổng thanh toán</a:t>
            </a:r>
            <a:endParaRPr lang="en-US" sz="2400" b="1" dirty="0">
              <a:sym typeface="Wingdings" panose="05000000000000000000" pitchFamily="2" charset="2"/>
            </a:endParaRPr>
          </a:p>
          <a:p>
            <a:pPr marL="114300" indent="0">
              <a:buNone/>
            </a:pPr>
            <a:endParaRPr lang="en-US" sz="2400" dirty="0"/>
          </a:p>
        </p:txBody>
      </p:sp>
    </p:spTree>
    <p:extLst>
      <p:ext uri="{BB962C8B-B14F-4D97-AF65-F5344CB8AC3E}">
        <p14:creationId xmlns:p14="http://schemas.microsoft.com/office/powerpoint/2010/main" val="2648570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1182</Words>
  <Application>Microsoft Office PowerPoint</Application>
  <PresentationFormat>On-screen Show (4:3)</PresentationFormat>
  <Paragraphs>135</Paragraphs>
  <Slides>23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Schoolbook</vt:lpstr>
      <vt:lpstr>Garamond</vt:lpstr>
      <vt:lpstr>Noto Sans Symbols</vt:lpstr>
      <vt:lpstr>Wingdings</vt:lpstr>
      <vt:lpstr>Office Theme</vt:lpstr>
      <vt:lpstr>BIỂU ĐỒ CA SỬ DỤNG Phân tích thiết kế hướng đối tượng với UML</vt:lpstr>
      <vt:lpstr>Nội dung</vt:lpstr>
      <vt:lpstr>Nội dung</vt:lpstr>
      <vt:lpstr>Khái niệm</vt:lpstr>
      <vt:lpstr>Khái niệm</vt:lpstr>
      <vt:lpstr>Nội dung</vt:lpstr>
      <vt:lpstr>Các ký pháp của biểu đồ ca sử dụng</vt:lpstr>
      <vt:lpstr>Các ký pháp của biểu đồ ca sử dụng</vt:lpstr>
      <vt:lpstr>Các ký pháp của biểu đồ ca sử dụng</vt:lpstr>
      <vt:lpstr>Các ký pháp của biểu đồ ca sử dụng</vt:lpstr>
      <vt:lpstr>Các ký pháp của biểu đồ ca sử dụng</vt:lpstr>
      <vt:lpstr>Các ký pháp của biểu đồ ca sử dụng</vt:lpstr>
      <vt:lpstr>Các ký pháp của biểu đồ ca sử dụng</vt:lpstr>
      <vt:lpstr>Nội dung</vt:lpstr>
      <vt:lpstr>Các bước xây dựng biểu đồ ca sử dụng</vt:lpstr>
      <vt:lpstr>Các bước xây dựng biểu đồ ca sử dụng</vt:lpstr>
      <vt:lpstr>Các bước xây dựng biểu đồ ca sử dụng</vt:lpstr>
      <vt:lpstr>Các bước xây dựng biểu đồ ca sử dụng</vt:lpstr>
      <vt:lpstr>Các bước xây dựng biểu đồ ca sử dụng</vt:lpstr>
      <vt:lpstr>Nội dung</vt:lpstr>
      <vt:lpstr>Demo</vt:lpstr>
      <vt:lpstr>Tài liệu tham khảo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BIỂU ĐỒ CA SỬ DỤNG Phân tích thiết kế hướng đối tượng với UML</dc:title>
  <dc:creator>Đỗ Thị Thu Trang</dc:creator>
  <cp:lastModifiedBy>Microsoft account</cp:lastModifiedBy>
  <cp:revision>44</cp:revision>
  <dcterms:created xsi:type="dcterms:W3CDTF">2024-09-27T15:40:07Z</dcterms:created>
  <dcterms:modified xsi:type="dcterms:W3CDTF">2024-11-14T16:52:21Z</dcterms:modified>
</cp:coreProperties>
</file>