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1" autoAdjust="0"/>
    <p:restoredTop sz="94660"/>
  </p:normalViewPr>
  <p:slideViewPr>
    <p:cSldViewPr>
      <p:cViewPr varScale="1">
        <p:scale>
          <a:sx n="81" d="100"/>
          <a:sy n="81" d="100"/>
        </p:scale>
        <p:origin x="-20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14276D-8562-4D8D-9DD7-5446B031ED11}" type="datetimeFigureOut">
              <a:rPr lang="en-US" smtClean="0"/>
              <a:t>11/21/21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4276D-8562-4D8D-9DD7-5446B031ED11}" type="datetimeFigureOut">
              <a:rPr lang="en-US" smtClean="0"/>
              <a:t>11/21/21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14276D-8562-4D8D-9DD7-5446B031ED11}" type="datetimeFigureOut">
              <a:rPr lang="en-US" smtClean="0"/>
              <a:t>11/21/21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087C-B57E-42A8-A687-CE13A12A27C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682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583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358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3940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181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475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5999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310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4276D-8562-4D8D-9DD7-5446B031ED11}" type="datetimeFigureOut">
              <a:rPr lang="en-US" smtClean="0"/>
              <a:t>11/21/21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087C-B57E-42A8-A687-CE13A12A27C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6277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4068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75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14276D-8562-4D8D-9DD7-5446B031ED11}" type="datetimeFigureOut">
              <a:rPr lang="en-US" smtClean="0"/>
              <a:t>11/21/21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314276D-8562-4D8D-9DD7-5446B031ED11}" type="datetimeFigureOut">
              <a:rPr lang="en-US" smtClean="0"/>
              <a:t>11/21/21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087C-B57E-42A8-A687-CE13A12A27C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14276D-8562-4D8D-9DD7-5446B031ED11}" type="datetimeFigureOut">
              <a:rPr lang="en-US" smtClean="0"/>
              <a:t>11/21/21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14276D-8562-4D8D-9DD7-5446B031ED11}" type="datetimeFigureOut">
              <a:rPr lang="en-US" smtClean="0"/>
              <a:t>11/21/21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314276D-8562-4D8D-9DD7-5446B031ED11}" type="datetimeFigureOut">
              <a:rPr lang="en-US" smtClean="0"/>
              <a:t>11/21/21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5087C-B57E-42A8-A687-CE13A12A27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314276D-8562-4D8D-9DD7-5446B031ED11}" type="datetimeFigureOut">
              <a:rPr lang="en-US" smtClean="0"/>
              <a:t>11/21/21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087C-B57E-42A8-A687-CE13A12A27C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4276D-8562-4D8D-9DD7-5446B031ED11}" type="datetimeFigureOut">
              <a:rPr lang="en-US" smtClean="0"/>
              <a:t>11/21/21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087C-B57E-42A8-A687-CE13A12A27C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314276D-8562-4D8D-9DD7-5446B031ED11}" type="datetimeFigureOut">
              <a:rPr lang="en-US" smtClean="0"/>
              <a:t>11/21/21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F65087C-B57E-42A8-A687-CE13A12A27C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09B95-488A-43A7-A00E-E196F8CE6995}" type="datetimeFigureOut">
              <a:rPr lang="en-US">
                <a:solidFill>
                  <a:prstClr val="black">
                    <a:tint val="75000"/>
                  </a:prstClr>
                </a:solidFill>
              </a:rPr>
              <a:pPr/>
              <a:t>11/21/21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EB013-237C-4D7F-8DF7-0F500FD3389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4010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3600" dirty="0" smtClean="0"/>
              <a:t>Báo Cáo Môn Công Nghệ Web</a:t>
            </a:r>
            <a:br>
              <a:rPr lang="vi-VN" sz="3600" dirty="0" smtClean="0"/>
            </a:br>
            <a:r>
              <a:rPr lang="vi-VN" sz="3600" dirty="0" smtClean="0"/>
              <a:t>Đề Tài:Xây dựng </a:t>
            </a:r>
            <a:r>
              <a:rPr lang="vi-VN" sz="3600" dirty="0"/>
              <a:t>website barbershop  </a:t>
            </a:r>
            <a:endParaRPr lang="en-US" sz="3600" dirty="0"/>
          </a:p>
        </p:txBody>
      </p:sp>
      <p:sp>
        <p:nvSpPr>
          <p:cNvPr id="3" name="Subtitle 2"/>
          <p:cNvSpPr>
            <a:spLocks noGrp="1"/>
          </p:cNvSpPr>
          <p:nvPr>
            <p:ph type="subTitle" idx="1"/>
          </p:nvPr>
        </p:nvSpPr>
        <p:spPr/>
        <p:txBody>
          <a:bodyPr>
            <a:normAutofit fontScale="85000" lnSpcReduction="10000"/>
          </a:bodyPr>
          <a:lstStyle/>
          <a:p>
            <a:r>
              <a:rPr lang="vi-VN" dirty="0" smtClean="0"/>
              <a:t>GVHD: Nguyễn Hải Yến</a:t>
            </a:r>
          </a:p>
          <a:p>
            <a:r>
              <a:rPr lang="vi-VN" dirty="0" smtClean="0"/>
              <a:t>Nhóm 5: </a:t>
            </a:r>
          </a:p>
          <a:p>
            <a:r>
              <a:rPr lang="vi-VN" dirty="0" smtClean="0"/>
              <a:t>Thành Viên:    Trần Văn Hiền (nhóm Trưởng)</a:t>
            </a:r>
          </a:p>
          <a:p>
            <a:r>
              <a:rPr lang="vi-VN" dirty="0"/>
              <a:t> </a:t>
            </a:r>
            <a:r>
              <a:rPr lang="vi-VN" dirty="0" smtClean="0"/>
              <a:t>  Ngô Quang Hùng  </a:t>
            </a:r>
          </a:p>
          <a:p>
            <a:r>
              <a:rPr lang="vi-VN" dirty="0" smtClean="0"/>
              <a:t> Nguyễn Cao Trí </a:t>
            </a:r>
            <a:endParaRPr lang="en-US" dirty="0"/>
          </a:p>
        </p:txBody>
      </p:sp>
    </p:spTree>
    <p:extLst>
      <p:ext uri="{BB962C8B-B14F-4D97-AF65-F5344CB8AC3E}">
        <p14:creationId xmlns:p14="http://schemas.microsoft.com/office/powerpoint/2010/main" val="3057840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000" dirty="0" err="1"/>
              <a:t>Phân</a:t>
            </a:r>
            <a:r>
              <a:rPr lang="en-US" sz="4000" dirty="0"/>
              <a:t> </a:t>
            </a:r>
            <a:r>
              <a:rPr lang="en-US" sz="4000" dirty="0" err="1"/>
              <a:t>tích</a:t>
            </a:r>
            <a:r>
              <a:rPr lang="en-US" sz="4000" dirty="0"/>
              <a:t> </a:t>
            </a:r>
            <a:r>
              <a:rPr lang="en-US" sz="4000" dirty="0" err="1"/>
              <a:t>thiết</a:t>
            </a:r>
            <a:r>
              <a:rPr lang="en-US" sz="4000" dirty="0"/>
              <a:t> </a:t>
            </a:r>
            <a:r>
              <a:rPr lang="en-US" sz="4000" dirty="0" err="1"/>
              <a:t>kế</a:t>
            </a:r>
            <a:r>
              <a:rPr lang="en-US" sz="4000" dirty="0"/>
              <a:t> CSDL(SQL)</a:t>
            </a:r>
          </a:p>
        </p:txBody>
      </p:sp>
      <p:sp>
        <p:nvSpPr>
          <p:cNvPr id="3" name="TextBox 2"/>
          <p:cNvSpPr txBox="1"/>
          <p:nvPr/>
        </p:nvSpPr>
        <p:spPr>
          <a:xfrm>
            <a:off x="228600" y="2438400"/>
            <a:ext cx="8763000" cy="2246769"/>
          </a:xfrm>
          <a:prstGeom prst="rect">
            <a:avLst/>
          </a:prstGeom>
          <a:noFill/>
        </p:spPr>
        <p:txBody>
          <a:bodyPr wrap="square" rtlCol="0">
            <a:spAutoFit/>
          </a:bodyPr>
          <a:lstStyle/>
          <a:p>
            <a:pPr marL="342900" indent="-342900">
              <a:buFont typeface="Wingdings" panose="05000000000000000000" pitchFamily="2" charset="2"/>
              <a:buChar char="v"/>
            </a:pPr>
            <a:r>
              <a:rPr lang="vi-VN" sz="2000" dirty="0" smtClean="0"/>
              <a:t>Ràng buộc: </a:t>
            </a:r>
          </a:p>
          <a:p>
            <a:pPr marL="342900" indent="-342900">
              <a:buFont typeface="Wingdings" panose="05000000000000000000" pitchFamily="2" charset="2"/>
              <a:buChar char="§"/>
            </a:pPr>
            <a:r>
              <a:rPr lang="vi-VN" sz="2000" dirty="0" smtClean="0"/>
              <a:t>	 Mỗi sản phẩm thuộc một loại sản phẩm (CategoryProduct)</a:t>
            </a:r>
          </a:p>
          <a:p>
            <a:pPr marL="342900" indent="-342900">
              <a:buFont typeface="Wingdings" panose="05000000000000000000" pitchFamily="2" charset="2"/>
              <a:buChar char="§"/>
            </a:pPr>
            <a:r>
              <a:rPr lang="vi-VN" sz="2000" dirty="0" smtClean="0"/>
              <a:t>	- Mỗi sản phẩm sẽ có giảm giá hoặc không (Discount)</a:t>
            </a:r>
          </a:p>
          <a:p>
            <a:pPr marL="342900" indent="-342900">
              <a:buFont typeface="Wingdings" panose="05000000000000000000" pitchFamily="2" charset="2"/>
              <a:buChar char="§"/>
            </a:pPr>
            <a:r>
              <a:rPr lang="vi-VN" sz="2000" dirty="0" smtClean="0"/>
              <a:t>	- Mỗi loại sản phẩm sẽ thuộc 1 nhóm sản phẩm (GroupProduct)</a:t>
            </a:r>
          </a:p>
          <a:p>
            <a:r>
              <a:rPr lang="vi-VN" sz="2000" b="1" dirty="0" smtClean="0"/>
              <a:t>Ví dụ</a:t>
            </a:r>
            <a:r>
              <a:rPr lang="vi-VN" sz="2000" dirty="0" smtClean="0"/>
              <a:t>: 1 sản phẩm thuộc 1 nhóm sản phẩm nào đó rồi thuộc cả danh mục nào đó</a:t>
            </a:r>
          </a:p>
          <a:p>
            <a:r>
              <a:rPr lang="vi-VN" sz="2000" dirty="0" smtClean="0"/>
              <a:t>	=&gt; Sáp vuốt tóc GLANZEN FOX thuộc loại sáp vuốt tóc thuộc nhóm tạo kiểu tóc</a:t>
            </a:r>
            <a:r>
              <a:rPr lang="vi-VN" dirty="0" smtClean="0"/>
              <a:t>.</a:t>
            </a:r>
            <a:endParaRPr lang="vi-VN" dirty="0"/>
          </a:p>
        </p:txBody>
      </p:sp>
    </p:spTree>
    <p:extLst>
      <p:ext uri="{BB962C8B-B14F-4D97-AF65-F5344CB8AC3E}">
        <p14:creationId xmlns:p14="http://schemas.microsoft.com/office/powerpoint/2010/main" val="3392761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000" dirty="0" err="1"/>
              <a:t>Phân</a:t>
            </a:r>
            <a:r>
              <a:rPr lang="en-US" sz="4000" dirty="0"/>
              <a:t> </a:t>
            </a:r>
            <a:r>
              <a:rPr lang="en-US" sz="4000" dirty="0" err="1"/>
              <a:t>tích</a:t>
            </a:r>
            <a:r>
              <a:rPr lang="en-US" sz="4000" dirty="0"/>
              <a:t> </a:t>
            </a:r>
            <a:r>
              <a:rPr lang="en-US" sz="4000" dirty="0" err="1"/>
              <a:t>thiết</a:t>
            </a:r>
            <a:r>
              <a:rPr lang="en-US" sz="4000" dirty="0"/>
              <a:t> </a:t>
            </a:r>
            <a:r>
              <a:rPr lang="en-US" sz="4000" dirty="0" err="1"/>
              <a:t>kế</a:t>
            </a:r>
            <a:r>
              <a:rPr lang="en-US" sz="4000" dirty="0"/>
              <a:t> CSDL(SQL)</a:t>
            </a:r>
          </a:p>
        </p:txBody>
      </p:sp>
      <p:sp>
        <p:nvSpPr>
          <p:cNvPr id="3" name="TextBox 2"/>
          <p:cNvSpPr txBox="1"/>
          <p:nvPr/>
        </p:nvSpPr>
        <p:spPr>
          <a:xfrm>
            <a:off x="228600" y="2589229"/>
            <a:ext cx="8839200" cy="400110"/>
          </a:xfrm>
          <a:prstGeom prst="rect">
            <a:avLst/>
          </a:prstGeom>
          <a:noFill/>
        </p:spPr>
        <p:txBody>
          <a:bodyPr wrap="square" rtlCol="0">
            <a:spAutoFit/>
          </a:bodyPr>
          <a:lstStyle/>
          <a:p>
            <a:pPr marL="342900" indent="-342900">
              <a:buFont typeface="+mj-lt"/>
              <a:buAutoNum type="arabicPeriod" startAt="2"/>
            </a:pPr>
            <a:r>
              <a:rPr lang="en-US" sz="2000" dirty="0" err="1" smtClean="0"/>
              <a:t>Thiết</a:t>
            </a:r>
            <a:r>
              <a:rPr lang="en-US" sz="2000" dirty="0" smtClean="0"/>
              <a:t> </a:t>
            </a:r>
            <a:r>
              <a:rPr lang="en-US" sz="2000" dirty="0" err="1" smtClean="0"/>
              <a:t>kế</a:t>
            </a:r>
            <a:r>
              <a:rPr lang="en-US" sz="2000" dirty="0" smtClean="0"/>
              <a:t> </a:t>
            </a:r>
            <a:r>
              <a:rPr lang="en-US" sz="2000" dirty="0" err="1" smtClean="0"/>
              <a:t>bảng</a:t>
            </a:r>
            <a:r>
              <a:rPr lang="en-US" sz="2000" dirty="0" smtClean="0"/>
              <a:t> </a:t>
            </a:r>
            <a:r>
              <a:rPr lang="en-US" sz="2000" dirty="0" err="1" smtClean="0"/>
              <a:t>khách</a:t>
            </a:r>
            <a:r>
              <a:rPr lang="en-US" sz="2000" dirty="0" smtClean="0"/>
              <a:t> </a:t>
            </a:r>
            <a:r>
              <a:rPr lang="en-US" sz="2000" dirty="0" err="1" smtClean="0"/>
              <a:t>hàng</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3505200"/>
            <a:ext cx="2590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033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000" dirty="0" err="1"/>
              <a:t>Phân</a:t>
            </a:r>
            <a:r>
              <a:rPr lang="en-US" sz="4000" dirty="0"/>
              <a:t> </a:t>
            </a:r>
            <a:r>
              <a:rPr lang="en-US" sz="4000" dirty="0" err="1"/>
              <a:t>tích</a:t>
            </a:r>
            <a:r>
              <a:rPr lang="en-US" sz="4000" dirty="0"/>
              <a:t> </a:t>
            </a:r>
            <a:r>
              <a:rPr lang="en-US" sz="4000" dirty="0" err="1"/>
              <a:t>thiết</a:t>
            </a:r>
            <a:r>
              <a:rPr lang="en-US" sz="4000" dirty="0"/>
              <a:t> </a:t>
            </a:r>
            <a:r>
              <a:rPr lang="en-US" sz="4000" dirty="0" err="1"/>
              <a:t>kế</a:t>
            </a:r>
            <a:r>
              <a:rPr lang="en-US" sz="4000" dirty="0"/>
              <a:t> CSDL(SQL)</a:t>
            </a:r>
          </a:p>
        </p:txBody>
      </p:sp>
      <p:sp>
        <p:nvSpPr>
          <p:cNvPr id="4" name="TextBox 3"/>
          <p:cNvSpPr txBox="1"/>
          <p:nvPr/>
        </p:nvSpPr>
        <p:spPr>
          <a:xfrm>
            <a:off x="228600" y="2590800"/>
            <a:ext cx="8686800" cy="3693319"/>
          </a:xfrm>
          <a:prstGeom prst="rect">
            <a:avLst/>
          </a:prstGeom>
          <a:noFill/>
        </p:spPr>
        <p:txBody>
          <a:bodyPr wrap="square" rtlCol="0">
            <a:spAutoFit/>
          </a:bodyPr>
          <a:lstStyle/>
          <a:p>
            <a:pPr marL="285750" indent="-285750">
              <a:buFont typeface="Wingdings" panose="05000000000000000000" pitchFamily="2" charset="2"/>
              <a:buChar char="Ø"/>
            </a:pPr>
            <a:r>
              <a:rPr lang="vi-VN" dirty="0" smtClean="0"/>
              <a:t>Bảng Khách Hàng Gồm</a:t>
            </a:r>
            <a:r>
              <a:rPr lang="vi-VN" dirty="0"/>
              <a:t>:</a:t>
            </a:r>
            <a:endParaRPr lang="en-US" dirty="0"/>
          </a:p>
          <a:p>
            <a:pPr marL="285750" lvl="0" indent="-285750">
              <a:buFont typeface="Courier New" panose="02070309020205020404" pitchFamily="49" charset="0"/>
              <a:buChar char="o"/>
            </a:pPr>
            <a:r>
              <a:rPr lang="vi-VN" dirty="0"/>
              <a:t>Mã khách hàng (CustomerID) – khóa chính</a:t>
            </a:r>
            <a:endParaRPr lang="en-US" dirty="0"/>
          </a:p>
          <a:p>
            <a:pPr marL="285750" lvl="0" indent="-285750">
              <a:buFont typeface="Courier New" panose="02070309020205020404" pitchFamily="49" charset="0"/>
              <a:buChar char="o"/>
            </a:pPr>
            <a:r>
              <a:rPr lang="vi-VN" dirty="0"/>
              <a:t>Tên khác hàng (Name)</a:t>
            </a:r>
            <a:endParaRPr lang="en-US" dirty="0"/>
          </a:p>
          <a:p>
            <a:pPr marL="285750" lvl="0" indent="-285750">
              <a:buFont typeface="Courier New" panose="02070309020205020404" pitchFamily="49" charset="0"/>
              <a:buChar char="o"/>
            </a:pPr>
            <a:r>
              <a:rPr lang="vi-VN" dirty="0"/>
              <a:t>Số điện thoại (PhoneNumber)</a:t>
            </a:r>
            <a:endParaRPr lang="en-US" dirty="0"/>
          </a:p>
          <a:p>
            <a:pPr marL="285750" lvl="0" indent="-285750">
              <a:buFont typeface="Courier New" panose="02070309020205020404" pitchFamily="49" charset="0"/>
              <a:buChar char="o"/>
            </a:pPr>
            <a:r>
              <a:rPr lang="vi-VN" dirty="0"/>
              <a:t>Gmail </a:t>
            </a:r>
            <a:endParaRPr lang="en-US" dirty="0"/>
          </a:p>
          <a:p>
            <a:pPr marL="285750" lvl="0" indent="-285750">
              <a:buFont typeface="Courier New" panose="02070309020205020404" pitchFamily="49" charset="0"/>
              <a:buChar char="o"/>
            </a:pPr>
            <a:r>
              <a:rPr lang="vi-VN" dirty="0"/>
              <a:t>Địa chỉ (Address)</a:t>
            </a:r>
            <a:endParaRPr lang="en-US" dirty="0"/>
          </a:p>
          <a:p>
            <a:pPr marL="285750" lvl="0" indent="-285750">
              <a:buFont typeface="Courier New" panose="02070309020205020404" pitchFamily="49" charset="0"/>
              <a:buChar char="o"/>
            </a:pPr>
            <a:r>
              <a:rPr lang="vi-VN" dirty="0"/>
              <a:t>Ngày tháng năm sinh (Birthday)</a:t>
            </a:r>
            <a:endParaRPr lang="en-US" dirty="0"/>
          </a:p>
          <a:p>
            <a:pPr marL="285750" lvl="0" indent="-285750">
              <a:buFont typeface="Courier New" panose="02070309020205020404" pitchFamily="49" charset="0"/>
              <a:buChar char="o"/>
            </a:pPr>
            <a:r>
              <a:rPr lang="vi-VN" dirty="0"/>
              <a:t>Password (mật khẩu)</a:t>
            </a:r>
            <a:endParaRPr lang="en-US" dirty="0"/>
          </a:p>
          <a:p>
            <a:pPr marL="285750" lvl="0" indent="-285750">
              <a:buFont typeface="Courier New" panose="02070309020205020404" pitchFamily="49" charset="0"/>
              <a:buChar char="o"/>
            </a:pPr>
            <a:r>
              <a:rPr lang="vi-VN" dirty="0"/>
              <a:t>Điểm số (Sẽ tăng khi khách hàng sử dụng dịch vụ tại 30shine) nhằm có những khuyến mãi) – Coin</a:t>
            </a:r>
            <a:endParaRPr lang="en-US" dirty="0"/>
          </a:p>
          <a:p>
            <a:pPr marL="285750" lvl="0" indent="-285750">
              <a:buFont typeface="Courier New" panose="02070309020205020404" pitchFamily="49" charset="0"/>
              <a:buChar char="o"/>
            </a:pPr>
            <a:r>
              <a:rPr lang="vi-VN" dirty="0"/>
              <a:t>Giới tính (Sex)</a:t>
            </a:r>
            <a:endParaRPr lang="en-US" dirty="0"/>
          </a:p>
          <a:p>
            <a:pPr marL="285750" lvl="0" indent="-285750">
              <a:buFont typeface="Courier New" panose="02070309020205020404" pitchFamily="49" charset="0"/>
              <a:buChar char="o"/>
            </a:pPr>
            <a:r>
              <a:rPr lang="vi-VN" dirty="0"/>
              <a:t>Trạng thái tài khoản (Status) – được sử dụng hoặc không</a:t>
            </a: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6041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000" dirty="0" err="1"/>
              <a:t>Phân</a:t>
            </a:r>
            <a:r>
              <a:rPr lang="en-US" sz="4000" dirty="0"/>
              <a:t> </a:t>
            </a:r>
            <a:r>
              <a:rPr lang="en-US" sz="4000" dirty="0" err="1"/>
              <a:t>tích</a:t>
            </a:r>
            <a:r>
              <a:rPr lang="en-US" sz="4000" dirty="0"/>
              <a:t> </a:t>
            </a:r>
            <a:r>
              <a:rPr lang="en-US" sz="4000" dirty="0" err="1"/>
              <a:t>thiết</a:t>
            </a:r>
            <a:r>
              <a:rPr lang="en-US" sz="4000" dirty="0"/>
              <a:t> </a:t>
            </a:r>
            <a:r>
              <a:rPr lang="en-US" sz="4000" dirty="0" err="1"/>
              <a:t>kế</a:t>
            </a:r>
            <a:r>
              <a:rPr lang="en-US" sz="4000" dirty="0"/>
              <a:t> CSDL(SQL)</a:t>
            </a:r>
          </a:p>
        </p:txBody>
      </p:sp>
      <p:sp>
        <p:nvSpPr>
          <p:cNvPr id="3" name="TextBox 2"/>
          <p:cNvSpPr txBox="1"/>
          <p:nvPr/>
        </p:nvSpPr>
        <p:spPr>
          <a:xfrm>
            <a:off x="228600" y="2514600"/>
            <a:ext cx="8763000" cy="400110"/>
          </a:xfrm>
          <a:prstGeom prst="rect">
            <a:avLst/>
          </a:prstGeom>
          <a:noFill/>
        </p:spPr>
        <p:txBody>
          <a:bodyPr wrap="square" rtlCol="0">
            <a:spAutoFit/>
          </a:bodyPr>
          <a:lstStyle/>
          <a:p>
            <a:pPr marL="457200" indent="-457200">
              <a:buFont typeface="+mj-lt"/>
              <a:buAutoNum type="arabicPeriod" startAt="3"/>
            </a:pPr>
            <a:r>
              <a:rPr lang="vi-VN" sz="2000" b="1" dirty="0" smtClean="0"/>
              <a:t>Thiết kế bảng nhân viên</a:t>
            </a:r>
            <a:endParaRPr lang="en-US"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76600"/>
            <a:ext cx="2362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39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4000" dirty="0" err="1"/>
              <a:t>Phân</a:t>
            </a:r>
            <a:r>
              <a:rPr lang="en-US" sz="4000" dirty="0"/>
              <a:t> </a:t>
            </a:r>
            <a:r>
              <a:rPr lang="en-US" sz="4000" dirty="0" err="1"/>
              <a:t>tích</a:t>
            </a:r>
            <a:r>
              <a:rPr lang="en-US" sz="4000" dirty="0"/>
              <a:t> </a:t>
            </a:r>
            <a:r>
              <a:rPr lang="en-US" sz="4000" dirty="0" err="1"/>
              <a:t>thiết</a:t>
            </a:r>
            <a:r>
              <a:rPr lang="en-US" sz="4000" dirty="0"/>
              <a:t> </a:t>
            </a:r>
            <a:r>
              <a:rPr lang="en-US" sz="4000" dirty="0" err="1"/>
              <a:t>kế</a:t>
            </a:r>
            <a:r>
              <a:rPr lang="en-US" sz="4000" dirty="0"/>
              <a:t> CSDL(SQL)</a:t>
            </a:r>
          </a:p>
        </p:txBody>
      </p:sp>
      <p:sp>
        <p:nvSpPr>
          <p:cNvPr id="3" name="TextBox 2"/>
          <p:cNvSpPr txBox="1"/>
          <p:nvPr/>
        </p:nvSpPr>
        <p:spPr>
          <a:xfrm>
            <a:off x="164969" y="2057400"/>
            <a:ext cx="8686800" cy="4524315"/>
          </a:xfrm>
          <a:prstGeom prst="rect">
            <a:avLst/>
          </a:prstGeom>
          <a:noFill/>
        </p:spPr>
        <p:txBody>
          <a:bodyPr wrap="square" rtlCol="0">
            <a:spAutoFit/>
          </a:bodyPr>
          <a:lstStyle/>
          <a:p>
            <a:pPr marL="285750" indent="-285750">
              <a:buFont typeface="Wingdings" panose="05000000000000000000" pitchFamily="2" charset="2"/>
              <a:buChar char="Ø"/>
            </a:pPr>
            <a:r>
              <a:rPr lang="vi-VN" sz="1500" dirty="0" smtClean="0"/>
              <a:t>Bảng Nhân Viên Gồm</a:t>
            </a:r>
            <a:r>
              <a:rPr lang="vi-VN" sz="1500" dirty="0"/>
              <a:t>:</a:t>
            </a:r>
            <a:endParaRPr lang="en-US" sz="1500" dirty="0"/>
          </a:p>
          <a:p>
            <a:pPr marL="285750" lvl="0" indent="-285750">
              <a:buFont typeface="Courier New" panose="02070309020205020404" pitchFamily="49" charset="0"/>
              <a:buChar char="o"/>
            </a:pPr>
            <a:r>
              <a:rPr lang="vi-VN" sz="1500" dirty="0"/>
              <a:t>Mã nhân viên (StaffID)</a:t>
            </a:r>
            <a:endParaRPr lang="en-US" sz="1500" dirty="0"/>
          </a:p>
          <a:p>
            <a:pPr marL="285750" lvl="0" indent="-285750">
              <a:buFont typeface="Courier New" panose="02070309020205020404" pitchFamily="49" charset="0"/>
              <a:buChar char="o"/>
            </a:pPr>
            <a:r>
              <a:rPr lang="vi-VN" sz="1500" dirty="0"/>
              <a:t>Tên nhân viên (Name)</a:t>
            </a:r>
            <a:endParaRPr lang="en-US" sz="1500" dirty="0"/>
          </a:p>
          <a:p>
            <a:pPr marL="285750" lvl="0" indent="-285750">
              <a:buFont typeface="Courier New" panose="02070309020205020404" pitchFamily="49" charset="0"/>
              <a:buChar char="o"/>
            </a:pPr>
            <a:r>
              <a:rPr lang="vi-VN" sz="1500" dirty="0"/>
              <a:t>Ngày tháng năm sinh (Birthday)</a:t>
            </a:r>
            <a:endParaRPr lang="en-US" sz="1500" dirty="0"/>
          </a:p>
          <a:p>
            <a:pPr marL="285750" lvl="0" indent="-285750">
              <a:buFont typeface="Courier New" panose="02070309020205020404" pitchFamily="49" charset="0"/>
              <a:buChar char="o"/>
            </a:pPr>
            <a:r>
              <a:rPr lang="vi-VN" sz="1500" dirty="0"/>
              <a:t>Số điện thoại (Phone)</a:t>
            </a:r>
            <a:endParaRPr lang="en-US" sz="1500" dirty="0"/>
          </a:p>
          <a:p>
            <a:pPr marL="285750" lvl="0" indent="-285750">
              <a:buFont typeface="Courier New" panose="02070309020205020404" pitchFamily="49" charset="0"/>
              <a:buChar char="o"/>
            </a:pPr>
            <a:r>
              <a:rPr lang="vi-VN" sz="1500" dirty="0"/>
              <a:t>Gmail</a:t>
            </a:r>
            <a:endParaRPr lang="en-US" sz="1500" dirty="0"/>
          </a:p>
          <a:p>
            <a:pPr marL="285750" lvl="0" indent="-285750">
              <a:buFont typeface="Courier New" panose="02070309020205020404" pitchFamily="49" charset="0"/>
              <a:buChar char="o"/>
            </a:pPr>
            <a:r>
              <a:rPr lang="vi-VN" sz="1500" dirty="0"/>
              <a:t>Giới tính (Sex)</a:t>
            </a:r>
            <a:endParaRPr lang="en-US" sz="1500" dirty="0"/>
          </a:p>
          <a:p>
            <a:pPr marL="285750" lvl="0" indent="-285750">
              <a:buFont typeface="Courier New" panose="02070309020205020404" pitchFamily="49" charset="0"/>
              <a:buChar char="o"/>
            </a:pPr>
            <a:r>
              <a:rPr lang="vi-VN" sz="1500" dirty="0"/>
              <a:t>Mật khẩu (Password)</a:t>
            </a:r>
            <a:endParaRPr lang="en-US" sz="1500" dirty="0"/>
          </a:p>
          <a:p>
            <a:pPr marL="285750" lvl="0" indent="-285750">
              <a:buFont typeface="Courier New" panose="02070309020205020404" pitchFamily="49" charset="0"/>
              <a:buChar char="o"/>
            </a:pPr>
            <a:r>
              <a:rPr lang="vi-VN" sz="1500" dirty="0"/>
              <a:t>Vị trí (Position)</a:t>
            </a:r>
            <a:endParaRPr lang="en-US" sz="1500" dirty="0"/>
          </a:p>
          <a:p>
            <a:pPr marL="285750" lvl="0" indent="-285750">
              <a:buFont typeface="Courier New" panose="02070309020205020404" pitchFamily="49" charset="0"/>
              <a:buChar char="o"/>
            </a:pPr>
            <a:r>
              <a:rPr lang="vi-VN" sz="1500" dirty="0"/>
              <a:t>Lương (Salary)</a:t>
            </a:r>
            <a:endParaRPr lang="en-US" sz="1500" dirty="0"/>
          </a:p>
          <a:p>
            <a:pPr marL="285750" lvl="0" indent="-285750">
              <a:buFont typeface="Courier New" panose="02070309020205020404" pitchFamily="49" charset="0"/>
              <a:buChar char="o"/>
            </a:pPr>
            <a:r>
              <a:rPr lang="vi-VN" sz="1500" dirty="0"/>
              <a:t>Ngày vào làm (DayWork)</a:t>
            </a:r>
            <a:endParaRPr lang="en-US" sz="1500" dirty="0"/>
          </a:p>
          <a:p>
            <a:pPr marL="285750" lvl="0" indent="-285750">
              <a:buFont typeface="Courier New" panose="02070309020205020404" pitchFamily="49" charset="0"/>
              <a:buChar char="o"/>
            </a:pPr>
            <a:r>
              <a:rPr lang="vi-VN" sz="1500" dirty="0"/>
              <a:t>Trạng thái tài khoản (Status)</a:t>
            </a:r>
            <a:endParaRPr lang="en-US" sz="1500" dirty="0"/>
          </a:p>
          <a:p>
            <a:pPr marL="285750" indent="-285750">
              <a:buFont typeface="Wingdings" panose="05000000000000000000" pitchFamily="2" charset="2"/>
              <a:buChar char="Ø"/>
            </a:pPr>
            <a:r>
              <a:rPr lang="vi-VN" sz="1500" dirty="0"/>
              <a:t>Ngoài ra còn các bảng dữ liệu khác: </a:t>
            </a:r>
            <a:endParaRPr lang="en-US" sz="1500" dirty="0"/>
          </a:p>
          <a:p>
            <a:pPr marL="285750" indent="-285750">
              <a:buFont typeface="Courier New" panose="02070309020205020404" pitchFamily="49" charset="0"/>
              <a:buChar char="o"/>
            </a:pPr>
            <a:r>
              <a:rPr lang="vi-VN" sz="1500" dirty="0"/>
              <a:t>- Bảng bài đăng (Post)</a:t>
            </a:r>
            <a:endParaRPr lang="en-US" sz="1500" dirty="0"/>
          </a:p>
          <a:p>
            <a:pPr marL="285750" indent="-285750">
              <a:buFont typeface="Courier New" panose="02070309020205020404" pitchFamily="49" charset="0"/>
              <a:buChar char="o"/>
            </a:pPr>
            <a:r>
              <a:rPr lang="vi-VN" sz="1500" dirty="0"/>
              <a:t>- Bảng dịch vụ (Service)</a:t>
            </a:r>
            <a:endParaRPr lang="en-US" sz="1500" dirty="0"/>
          </a:p>
          <a:p>
            <a:pPr marL="285750" indent="-285750">
              <a:buFont typeface="Courier New" panose="02070309020205020404" pitchFamily="49" charset="0"/>
              <a:buChar char="o"/>
            </a:pPr>
            <a:r>
              <a:rPr lang="vi-VN" sz="1500" dirty="0"/>
              <a:t>- Bảng cửa hàng (Store)</a:t>
            </a:r>
            <a:endParaRPr lang="en-US" sz="1500" dirty="0"/>
          </a:p>
          <a:p>
            <a:pPr marL="285750" indent="-285750">
              <a:buFont typeface="Courier New" panose="02070309020205020404" pitchFamily="49" charset="0"/>
              <a:buChar char="o"/>
            </a:pPr>
            <a:r>
              <a:rPr lang="vi-VN" sz="1500" dirty="0"/>
              <a:t>- Bảng biên lai (Receipt)</a:t>
            </a:r>
            <a:endParaRPr lang="en-US" sz="1500" dirty="0"/>
          </a:p>
          <a:p>
            <a:pPr marL="285750" indent="-285750">
              <a:buFont typeface="Courier New" panose="02070309020205020404" pitchFamily="49" charset="0"/>
              <a:buChar char="o"/>
            </a:pPr>
            <a:r>
              <a:rPr lang="vi-VN" sz="1500" dirty="0"/>
              <a:t>- ...</a:t>
            </a:r>
            <a:endParaRPr lang="en-US" sz="1500" dirty="0"/>
          </a:p>
          <a:p>
            <a:endParaRPr lang="en-US" dirty="0"/>
          </a:p>
        </p:txBody>
      </p:sp>
    </p:spTree>
    <p:extLst>
      <p:ext uri="{BB962C8B-B14F-4D97-AF65-F5344CB8AC3E}">
        <p14:creationId xmlns:p14="http://schemas.microsoft.com/office/powerpoint/2010/main" val="4207127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3"/>
            </a:pPr>
            <a:r>
              <a:rPr lang="vi-VN" sz="4000" dirty="0">
                <a:latin typeface="Times New Roman" panose="02020603050405020304" pitchFamily="18" charset="0"/>
                <a:cs typeface="Times New Roman" panose="02020603050405020304" pitchFamily="18" charset="0"/>
              </a:rPr>
              <a:t>Xây dựng và </a:t>
            </a:r>
            <a:r>
              <a:rPr lang="vi-VN" sz="4000" dirty="0" smtClean="0">
                <a:latin typeface="Times New Roman" panose="02020603050405020304" pitchFamily="18" charset="0"/>
                <a:cs typeface="Times New Roman" panose="02020603050405020304" pitchFamily="18" charset="0"/>
              </a:rPr>
              <a:t>demo Trang chủ</a:t>
            </a:r>
            <a:endParaRPr lang="en-US" sz="40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2286000"/>
            <a:ext cx="6775450" cy="407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641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1554637"/>
            <a:ext cx="6788150" cy="49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835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1524000"/>
            <a:ext cx="7073900" cy="50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896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80085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491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vi-VN" dirty="0">
                <a:latin typeface="Times New Roman" panose="02020603050405020304" pitchFamily="18" charset="0"/>
                <a:cs typeface="Times New Roman" panose="02020603050405020304" pitchFamily="18" charset="0"/>
              </a:rPr>
              <a:t>Xây dựng và demo </a:t>
            </a:r>
            <a:r>
              <a:rPr lang="vi-VN" dirty="0" smtClean="0">
                <a:latin typeface="Times New Roman" panose="02020603050405020304" pitchFamily="18" charset="0"/>
                <a:cs typeface="Times New Roman" panose="02020603050405020304" pitchFamily="18" charset="0"/>
              </a:rPr>
              <a:t>sản phẩm</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772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191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smtClean="0">
                <a:latin typeface="Times New Roman" panose="02020603050405020304" pitchFamily="18" charset="0"/>
                <a:cs typeface="Times New Roman" panose="02020603050405020304" pitchFamily="18" charset="0"/>
              </a:rPr>
              <a:t>ĐÁNH GIÁ THÀNH VIÊN</a:t>
            </a:r>
            <a:endParaRPr lang="en-US" sz="4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9428987"/>
              </p:ext>
            </p:extLst>
          </p:nvPr>
        </p:nvGraphicFramePr>
        <p:xfrm>
          <a:off x="533400" y="2667000"/>
          <a:ext cx="8382000" cy="2308860"/>
        </p:xfrm>
        <a:graphic>
          <a:graphicData uri="http://schemas.openxmlformats.org/drawingml/2006/table">
            <a:tbl>
              <a:tblPr firstRow="1" bandRow="1">
                <a:tableStyleId>{5C22544A-7EE6-4342-B048-85BDC9FD1C3A}</a:tableStyleId>
              </a:tblPr>
              <a:tblGrid>
                <a:gridCol w="2133600"/>
                <a:gridCol w="4267200"/>
                <a:gridCol w="1981200"/>
              </a:tblGrid>
              <a:tr h="495300">
                <a:tc>
                  <a:txBody>
                    <a:bodyPr/>
                    <a:lstStyle/>
                    <a:p>
                      <a:pPr algn="ctr"/>
                      <a:r>
                        <a:rPr lang="vi-VN" sz="2400" dirty="0" smtClean="0">
                          <a:latin typeface="Times New Roman" panose="02020603050405020304" pitchFamily="18" charset="0"/>
                          <a:cs typeface="Times New Roman" panose="02020603050405020304" pitchFamily="18" charset="0"/>
                        </a:rPr>
                        <a:t>Mã Số sinh viên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Họ Tên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Đánh Giá</a:t>
                      </a:r>
                      <a:endParaRPr lang="en-US" sz="2400" dirty="0">
                        <a:latin typeface="Times New Roman" panose="02020603050405020304" pitchFamily="18" charset="0"/>
                        <a:cs typeface="Times New Roman" panose="02020603050405020304" pitchFamily="18" charset="0"/>
                      </a:endParaRPr>
                    </a:p>
                  </a:txBody>
                  <a:tcPr/>
                </a:tc>
              </a:tr>
              <a:tr h="495300">
                <a:tc>
                  <a:txBody>
                    <a:bodyPr/>
                    <a:lstStyle/>
                    <a:p>
                      <a:pPr algn="ctr"/>
                      <a:r>
                        <a:rPr lang="vi-VN" sz="2400" dirty="0" smtClean="0">
                          <a:latin typeface="Times New Roman" panose="02020603050405020304" pitchFamily="18" charset="0"/>
                          <a:cs typeface="Times New Roman" panose="02020603050405020304" pitchFamily="18" charset="0"/>
                        </a:rPr>
                        <a:t>2001190525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Trần Văn Hiền(Nhóm Trưởng)</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40%</a:t>
                      </a:r>
                      <a:endParaRPr lang="en-US" sz="2400" dirty="0">
                        <a:latin typeface="Times New Roman" panose="02020603050405020304" pitchFamily="18" charset="0"/>
                        <a:cs typeface="Times New Roman" panose="02020603050405020304" pitchFamily="18" charset="0"/>
                      </a:endParaRPr>
                    </a:p>
                  </a:txBody>
                  <a:tcPr/>
                </a:tc>
              </a:tr>
              <a:tr h="495300">
                <a:tc>
                  <a:txBody>
                    <a:bodyPr/>
                    <a:lstStyle/>
                    <a:p>
                      <a:pPr algn="ctr"/>
                      <a:r>
                        <a:rPr lang="vi-VN" sz="2400" dirty="0" smtClean="0">
                          <a:latin typeface="Times New Roman" panose="02020603050405020304" pitchFamily="18" charset="0"/>
                          <a:cs typeface="Times New Roman" panose="02020603050405020304" pitchFamily="18" charset="0"/>
                        </a:rPr>
                        <a:t>2001190553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Ngô Quang Hùng</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30%</a:t>
                      </a:r>
                      <a:endParaRPr lang="en-US" sz="2400" dirty="0">
                        <a:latin typeface="Times New Roman" panose="02020603050405020304" pitchFamily="18" charset="0"/>
                        <a:cs typeface="Times New Roman" panose="02020603050405020304" pitchFamily="18" charset="0"/>
                      </a:endParaRPr>
                    </a:p>
                  </a:txBody>
                  <a:tcPr/>
                </a:tc>
              </a:tr>
              <a:tr h="495300">
                <a:tc>
                  <a:txBody>
                    <a:bodyPr/>
                    <a:lstStyle/>
                    <a:p>
                      <a:pPr algn="ctr"/>
                      <a:r>
                        <a:rPr lang="vi-VN" sz="2400" dirty="0" smtClean="0">
                          <a:latin typeface="Times New Roman" panose="02020603050405020304" pitchFamily="18" charset="0"/>
                          <a:cs typeface="Times New Roman" panose="02020603050405020304" pitchFamily="18" charset="0"/>
                        </a:rPr>
                        <a:t>2001190885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Nguyễn Cao Trí</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vi-VN" sz="2400" dirty="0" smtClean="0">
                          <a:latin typeface="Times New Roman" panose="02020603050405020304" pitchFamily="18" charset="0"/>
                          <a:cs typeface="Times New Roman" panose="02020603050405020304" pitchFamily="18" charset="0"/>
                        </a:rPr>
                        <a:t>30%</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5069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77240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6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latin typeface="Times New Roman" panose="02020603050405020304" pitchFamily="18" charset="0"/>
                <a:cs typeface="Times New Roman" panose="02020603050405020304" pitchFamily="18" charset="0"/>
              </a:rPr>
              <a:t>Xây dựng và demo </a:t>
            </a:r>
            <a:r>
              <a:rPr lang="vi-VN" dirty="0" smtClean="0">
                <a:latin typeface="Times New Roman" panose="02020603050405020304" pitchFamily="18" charset="0"/>
                <a:cs typeface="Times New Roman" panose="02020603050405020304" pitchFamily="18" charset="0"/>
              </a:rPr>
              <a:t>chi tiết sản </a:t>
            </a:r>
            <a:r>
              <a:rPr lang="vi-VN" dirty="0">
                <a:latin typeface="Times New Roman" panose="02020603050405020304" pitchFamily="18" charset="0"/>
                <a:cs typeface="Times New Roman" panose="02020603050405020304" pitchFamily="18" charset="0"/>
              </a:rPr>
              <a:t>phẩm</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8128000" cy="419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64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Times New Roman" panose="02020603050405020304" pitchFamily="18" charset="0"/>
                <a:cs typeface="Times New Roman" panose="02020603050405020304" pitchFamily="18" charset="0"/>
              </a:rPr>
              <a:t>Xây dựng và demo </a:t>
            </a:r>
            <a:r>
              <a:rPr lang="vi-VN" dirty="0" smtClean="0">
                <a:latin typeface="Times New Roman" panose="02020603050405020304" pitchFamily="18" charset="0"/>
                <a:cs typeface="Times New Roman" panose="02020603050405020304" pitchFamily="18" charset="0"/>
              </a:rPr>
              <a:t>giỏ hàng</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6565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269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latin typeface="Times New Roman" panose="02020603050405020304" pitchFamily="18" charset="0"/>
                <a:cs typeface="Times New Roman" panose="02020603050405020304" pitchFamily="18" charset="0"/>
              </a:rPr>
              <a:t>Xây dựng và demo </a:t>
            </a:r>
            <a:r>
              <a:rPr lang="vi-VN" dirty="0" smtClean="0">
                <a:latin typeface="Times New Roman" panose="02020603050405020304" pitchFamily="18" charset="0"/>
                <a:cs typeface="Times New Roman" panose="02020603050405020304" pitchFamily="18" charset="0"/>
              </a:rPr>
              <a:t>đăng nhập admin</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487680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605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Xây dựng và demo đăng k</a:t>
            </a:r>
            <a:r>
              <a:rPr lang="vi-VN" dirty="0" smtClean="0"/>
              <a:t>ý </a:t>
            </a:r>
            <a:r>
              <a:rPr lang="vi-VN" dirty="0"/>
              <a:t>admin</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41148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632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Xây dựng và demo </a:t>
            </a:r>
            <a:r>
              <a:rPr lang="vi-VN" dirty="0" smtClean="0"/>
              <a:t>Table admin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772400" cy="227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206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657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smtClean="0"/>
              <a:t>NỘI DUNG BÁO CÁO</a:t>
            </a:r>
            <a:endParaRPr lang="en-US" sz="4000" dirty="0"/>
          </a:p>
        </p:txBody>
      </p:sp>
      <p:sp>
        <p:nvSpPr>
          <p:cNvPr id="3" name="TextBox 2"/>
          <p:cNvSpPr txBox="1"/>
          <p:nvPr/>
        </p:nvSpPr>
        <p:spPr>
          <a:xfrm>
            <a:off x="304800" y="2438400"/>
            <a:ext cx="8686800" cy="523220"/>
          </a:xfrm>
          <a:prstGeom prst="rect">
            <a:avLst/>
          </a:prstGeom>
          <a:noFill/>
        </p:spPr>
        <p:txBody>
          <a:bodyPr wrap="square" rtlCol="0">
            <a:spAutoFit/>
          </a:bodyPr>
          <a:lstStyle/>
          <a:p>
            <a:pPr marL="342900" indent="-342900">
              <a:buFont typeface="+mj-lt"/>
              <a:buAutoNum type="arabicPeriod"/>
            </a:pPr>
            <a:r>
              <a:rPr lang="vi-VN" sz="2800" dirty="0" smtClean="0">
                <a:latin typeface="Times New Roman" panose="02020603050405020304" pitchFamily="18" charset="0"/>
                <a:cs typeface="Times New Roman" panose="02020603050405020304" pitchFamily="18" charset="0"/>
              </a:rPr>
              <a:t>Tính Cấp Thiết, Mục tiêu, nội dung đề tài.</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3200400"/>
            <a:ext cx="8686800" cy="523220"/>
          </a:xfrm>
          <a:prstGeom prst="rect">
            <a:avLst/>
          </a:prstGeom>
          <a:noFill/>
        </p:spPr>
        <p:txBody>
          <a:bodyPr wrap="square" rtlCol="0">
            <a:spAutoFit/>
          </a:bodyPr>
          <a:lstStyle/>
          <a:p>
            <a:pPr marL="342900" indent="-342900">
              <a:buFont typeface="+mj-lt"/>
              <a:buAutoNum type="arabicPeriod" startAt="2"/>
            </a:pPr>
            <a:r>
              <a:rPr lang="vi-VN" sz="2800" dirty="0" smtClean="0">
                <a:latin typeface="Times New Roman" panose="02020603050405020304" pitchFamily="18" charset="0"/>
                <a:cs typeface="Times New Roman" panose="02020603050405020304" pitchFamily="18" charset="0"/>
              </a:rPr>
              <a:t>Phân tích thiết kế CSDL(SQL).</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800" y="4006785"/>
            <a:ext cx="8458200" cy="523220"/>
          </a:xfrm>
          <a:prstGeom prst="rect">
            <a:avLst/>
          </a:prstGeom>
          <a:noFill/>
        </p:spPr>
        <p:txBody>
          <a:bodyPr wrap="square" rtlCol="0">
            <a:spAutoFit/>
          </a:bodyPr>
          <a:lstStyle/>
          <a:p>
            <a:pPr marL="342900" indent="-342900">
              <a:buFont typeface="+mj-lt"/>
              <a:buAutoNum type="arabicPeriod" startAt="3"/>
            </a:pPr>
            <a:r>
              <a:rPr lang="vi-VN" sz="2800" dirty="0" smtClean="0">
                <a:latin typeface="Times New Roman" panose="02020603050405020304" pitchFamily="18" charset="0"/>
                <a:cs typeface="Times New Roman" panose="02020603050405020304" pitchFamily="18" charset="0"/>
              </a:rPr>
              <a:t>Xây dựng và demo.</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0674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QÚA TRÌNH XÂY DỰNG ĐỀ TÀI</a:t>
            </a:r>
            <a:endParaRPr lang="en-US" dirty="0"/>
          </a:p>
        </p:txBody>
      </p:sp>
      <p:sp>
        <p:nvSpPr>
          <p:cNvPr id="3" name="TextBox 2"/>
          <p:cNvSpPr txBox="1"/>
          <p:nvPr/>
        </p:nvSpPr>
        <p:spPr>
          <a:xfrm>
            <a:off x="228600" y="2209800"/>
            <a:ext cx="8686800" cy="3970318"/>
          </a:xfrm>
          <a:prstGeom prst="rect">
            <a:avLst/>
          </a:prstGeom>
          <a:noFill/>
        </p:spPr>
        <p:txBody>
          <a:bodyPr wrap="square" rtlCol="0">
            <a:spAutoFit/>
          </a:bodyPr>
          <a:lstStyle/>
          <a:p>
            <a:r>
              <a:rPr lang="vi-VN" sz="2800" dirty="0" smtClean="0">
                <a:latin typeface="Times New Roman" panose="02020603050405020304" pitchFamily="18" charset="0"/>
                <a:cs typeface="Times New Roman" panose="02020603050405020304" pitchFamily="18" charset="0"/>
              </a:rPr>
              <a:t>1. Họp nhóm phân tích chọn đề tài.</a:t>
            </a:r>
          </a:p>
          <a:p>
            <a:r>
              <a:rPr lang="vi-VN" sz="2800" dirty="0" smtClean="0">
                <a:latin typeface="Times New Roman" panose="02020603050405020304" pitchFamily="18" charset="0"/>
                <a:cs typeface="Times New Roman" panose="02020603050405020304" pitchFamily="18" charset="0"/>
              </a:rPr>
              <a:t>2. Mô phỏng ý tưởng của mỗi cá nhân</a:t>
            </a:r>
          </a:p>
          <a:p>
            <a:r>
              <a:rPr lang="vi-VN" sz="2800" dirty="0" smtClean="0">
                <a:latin typeface="Times New Roman" panose="02020603050405020304" pitchFamily="18" charset="0"/>
                <a:cs typeface="Times New Roman" panose="02020603050405020304" pitchFamily="18" charset="0"/>
              </a:rPr>
              <a:t>3. Chọn lọc ý tưởng từ đó bắt đầu xây dựng khung web</a:t>
            </a:r>
          </a:p>
          <a:p>
            <a:r>
              <a:rPr lang="vi-VN" sz="2800" dirty="0" smtClean="0">
                <a:latin typeface="Times New Roman" panose="02020603050405020304" pitchFamily="18" charset="0"/>
                <a:cs typeface="Times New Roman" panose="02020603050405020304" pitchFamily="18" charset="0"/>
              </a:rPr>
              <a:t>4. Phân chia công việc cho từng thành viên</a:t>
            </a:r>
          </a:p>
          <a:p>
            <a:r>
              <a:rPr lang="vi-VN" sz="2800" dirty="0" smtClean="0">
                <a:latin typeface="Times New Roman" panose="02020603050405020304" pitchFamily="18" charset="0"/>
                <a:cs typeface="Times New Roman" panose="02020603050405020304" pitchFamily="18" charset="0"/>
              </a:rPr>
              <a:t>5. Tổng hợp các bài của thành viên trong nhóm</a:t>
            </a:r>
          </a:p>
          <a:p>
            <a:r>
              <a:rPr lang="vi-VN" sz="2800" dirty="0" smtClean="0">
                <a:latin typeface="Times New Roman" panose="02020603050405020304" pitchFamily="18" charset="0"/>
                <a:cs typeface="Times New Roman" panose="02020603050405020304" pitchFamily="18" charset="0"/>
              </a:rPr>
              <a:t>6. Chạy demo.</a:t>
            </a:r>
          </a:p>
          <a:p>
            <a:r>
              <a:rPr lang="vi-VN" sz="2800" dirty="0" smtClean="0">
                <a:latin typeface="Times New Roman" panose="02020603050405020304" pitchFamily="18" charset="0"/>
                <a:cs typeface="Times New Roman" panose="02020603050405020304" pitchFamily="18" charset="0"/>
              </a:rPr>
              <a:t>7. Kiểm tra, bắt lỗi, sửa lỗi.</a:t>
            </a:r>
          </a:p>
          <a:p>
            <a:r>
              <a:rPr lang="vi-VN" sz="2800" dirty="0" smtClean="0">
                <a:latin typeface="Times New Roman" panose="02020603050405020304" pitchFamily="18" charset="0"/>
                <a:cs typeface="Times New Roman" panose="02020603050405020304" pitchFamily="18" charset="0"/>
              </a:rPr>
              <a:t>8. Kiểm tra.</a:t>
            </a:r>
          </a:p>
          <a:p>
            <a:r>
              <a:rPr lang="vi-VN" sz="2800" dirty="0" smtClean="0">
                <a:latin typeface="Times New Roman" panose="02020603050405020304" pitchFamily="18" charset="0"/>
                <a:cs typeface="Times New Roman" panose="02020603050405020304" pitchFamily="18" charset="0"/>
              </a:rPr>
              <a:t>9. Báo cáo.</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88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8328"/>
            <a:ext cx="8610600" cy="1252728"/>
          </a:xfrm>
        </p:spPr>
        <p:txBody>
          <a:bodyPr>
            <a:normAutofit/>
          </a:bodyPr>
          <a:lstStyle/>
          <a:p>
            <a:pPr marL="742950" indent="-742950">
              <a:buFont typeface="+mj-lt"/>
              <a:buAutoNum type="arabicPeriod"/>
            </a:pPr>
            <a:r>
              <a:rPr lang="vi-VN" sz="3600" dirty="0">
                <a:latin typeface="Times New Roman" panose="02020603050405020304" pitchFamily="18" charset="0"/>
                <a:cs typeface="Times New Roman" panose="02020603050405020304" pitchFamily="18" charset="0"/>
              </a:rPr>
              <a:t>Tính Cấp Thiết, Mục tiêu, nội dung đề tài</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28600" y="2514600"/>
            <a:ext cx="8763000" cy="523220"/>
          </a:xfrm>
          <a:prstGeom prst="rect">
            <a:avLst/>
          </a:prstGeom>
          <a:noFill/>
        </p:spPr>
        <p:txBody>
          <a:bodyPr wrap="square" rtlCol="0">
            <a:spAutoFit/>
          </a:bodyPr>
          <a:lstStyle/>
          <a:p>
            <a:pPr marL="342900" indent="-342900">
              <a:buFont typeface="Wingdings" panose="05000000000000000000" pitchFamily="2" charset="2"/>
              <a:buChar char="Ø"/>
            </a:pPr>
            <a:r>
              <a:rPr lang="vi-VN" sz="2800" b="1" dirty="0" smtClean="0">
                <a:latin typeface="Times New Roman" panose="02020603050405020304" pitchFamily="18" charset="0"/>
                <a:cs typeface="Times New Roman" panose="02020603050405020304" pitchFamily="18" charset="0"/>
              </a:rPr>
              <a:t>Tính cấp thiết:</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3200" y="3276600"/>
            <a:ext cx="8763000" cy="1754326"/>
          </a:xfrm>
          <a:prstGeom prst="rect">
            <a:avLst/>
          </a:prstGeom>
          <a:noFill/>
        </p:spPr>
        <p:txBody>
          <a:bodyPr wrap="square" rtlCol="0">
            <a:spAutoFit/>
          </a:bodyPr>
          <a:lstStyle/>
          <a:p>
            <a:pPr marL="285750" indent="-285750">
              <a:buFont typeface="Courier New" panose="02070309020205020404" pitchFamily="49" charset="0"/>
              <a:buChar char="o"/>
            </a:pPr>
            <a:r>
              <a:rPr lang="vi-VN" dirty="0" smtClean="0"/>
              <a:t>Do tình hình dịch COVID đang diễn ra khá phức tạp người dân gặp rất nhiều khó khăn và cần nhiều nhu cầu. Trong đó cắt tóc cũng là một nhu cầu cấp thiết khi rất nhiều tháng người dân không thể ra đường để có thể cắt cho mình một mái tóc thật là phù hợp nhưng họ lại ngại đến những nơi đông người. Nên sự phát triển vượt bậc của công nghệ (internet) sẽ giải quyết được nhu cầu của người dân về dịch vụ đặt chỗ cắt tóc để chọn một giờ phù hợp.  </a:t>
            </a:r>
            <a:endParaRPr lang="en-US" dirty="0"/>
          </a:p>
        </p:txBody>
      </p:sp>
      <p:sp>
        <p:nvSpPr>
          <p:cNvPr id="5" name="TextBox 4"/>
          <p:cNvSpPr txBox="1"/>
          <p:nvPr/>
        </p:nvSpPr>
        <p:spPr>
          <a:xfrm>
            <a:off x="228600" y="5181600"/>
            <a:ext cx="8610600" cy="646331"/>
          </a:xfrm>
          <a:prstGeom prst="rect">
            <a:avLst/>
          </a:prstGeom>
          <a:noFill/>
        </p:spPr>
        <p:txBody>
          <a:bodyPr wrap="square" rtlCol="0">
            <a:spAutoFit/>
          </a:bodyPr>
          <a:lstStyle/>
          <a:p>
            <a:pPr marL="285750" indent="-285750">
              <a:buFont typeface="Courier New" panose="02070309020205020404" pitchFamily="49" charset="0"/>
              <a:buChar char="o"/>
            </a:pPr>
            <a:r>
              <a:rPr lang="vi-VN" dirty="0" smtClean="0"/>
              <a:t>Xuất phát từ nhu cầu học hỏi và muốn bản thân xây dựng một sản phẩm để có thể học tập, tích lũy thêm kinh nghiệm và phát triển nhiều hơn trong tương lai.</a:t>
            </a:r>
            <a:endParaRPr lang="en-US" dirty="0"/>
          </a:p>
        </p:txBody>
      </p:sp>
    </p:spTree>
    <p:extLst>
      <p:ext uri="{BB962C8B-B14F-4D97-AF65-F5344CB8AC3E}">
        <p14:creationId xmlns:p14="http://schemas.microsoft.com/office/powerpoint/2010/main" val="31472487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8328"/>
            <a:ext cx="8686800" cy="1252728"/>
          </a:xfrm>
        </p:spPr>
        <p:txBody>
          <a:bodyPr>
            <a:normAutofit/>
          </a:bodyPr>
          <a:lstStyle/>
          <a:p>
            <a:pPr marL="742950" indent="-742950">
              <a:buFont typeface="+mj-lt"/>
              <a:buAutoNum type="arabicPeriod"/>
            </a:pPr>
            <a:r>
              <a:rPr lang="vi-VN" sz="3600" dirty="0">
                <a:latin typeface="Times New Roman" panose="02020603050405020304" pitchFamily="18" charset="0"/>
                <a:cs typeface="Times New Roman" panose="02020603050405020304" pitchFamily="18" charset="0"/>
              </a:rPr>
              <a:t>Tính Cấp Thiết, Mục tiêu, nội dung đề tài</a:t>
            </a:r>
            <a:endParaRPr lang="en-US" sz="3600" dirty="0"/>
          </a:p>
        </p:txBody>
      </p:sp>
      <p:sp>
        <p:nvSpPr>
          <p:cNvPr id="4" name="TextBox 3"/>
          <p:cNvSpPr txBox="1"/>
          <p:nvPr/>
        </p:nvSpPr>
        <p:spPr>
          <a:xfrm>
            <a:off x="228600" y="2286000"/>
            <a:ext cx="8686800" cy="369332"/>
          </a:xfrm>
          <a:prstGeom prst="rect">
            <a:avLst/>
          </a:prstGeom>
          <a:noFill/>
        </p:spPr>
        <p:txBody>
          <a:bodyPr wrap="square" rtlCol="0">
            <a:spAutoFit/>
          </a:bodyPr>
          <a:lstStyle/>
          <a:p>
            <a:endParaRPr lang="en-US" dirty="0"/>
          </a:p>
        </p:txBody>
      </p:sp>
      <p:sp>
        <p:nvSpPr>
          <p:cNvPr id="5" name="TextBox 4"/>
          <p:cNvSpPr txBox="1"/>
          <p:nvPr/>
        </p:nvSpPr>
        <p:spPr>
          <a:xfrm>
            <a:off x="246888" y="2590800"/>
            <a:ext cx="8686800" cy="523220"/>
          </a:xfrm>
          <a:prstGeom prst="rect">
            <a:avLst/>
          </a:prstGeom>
          <a:noFill/>
        </p:spPr>
        <p:txBody>
          <a:bodyPr wrap="square" rtlCol="0">
            <a:spAutoFit/>
          </a:bodyPr>
          <a:lstStyle/>
          <a:p>
            <a:pPr marL="457200" indent="-457200">
              <a:buFont typeface="Wingdings" panose="05000000000000000000" pitchFamily="2" charset="2"/>
              <a:buChar char="Ø"/>
            </a:pPr>
            <a:r>
              <a:rPr lang="vi-VN" sz="2800" b="1" dirty="0" smtClean="0">
                <a:latin typeface="Times New Roman" panose="02020603050405020304" pitchFamily="18" charset="0"/>
                <a:cs typeface="Times New Roman" panose="02020603050405020304" pitchFamily="18" charset="0"/>
              </a:rPr>
              <a:t>Mục Tiêu: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80416" y="3114020"/>
            <a:ext cx="8610600" cy="2369880"/>
          </a:xfrm>
          <a:prstGeom prst="rect">
            <a:avLst/>
          </a:prstGeom>
          <a:noFill/>
        </p:spPr>
        <p:txBody>
          <a:bodyPr wrap="square" rtlCol="0">
            <a:spAutoFit/>
          </a:bodyPr>
          <a:lstStyle/>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Xây dựng hoàn thiện website barbershop.</a:t>
            </a:r>
          </a:p>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Tìm hiểu thêm được những công nghệ mới để xây dựng lên một website hoàn thiện.</a:t>
            </a:r>
          </a:p>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Xây dựng các chức năng và thiết kế hệ thống cho website.</a:t>
            </a:r>
          </a:p>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Thiết kế một CSDL có một tầm nhìn dài hạn.</a:t>
            </a:r>
          </a:p>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Website có hiển thị sản phẩm đẹp, thu hút người dùng</a:t>
            </a:r>
            <a:r>
              <a:rPr lang="vi-VN"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02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8328"/>
            <a:ext cx="8686800" cy="1252728"/>
          </a:xfrm>
        </p:spPr>
        <p:txBody>
          <a:bodyPr>
            <a:normAutofit/>
          </a:bodyPr>
          <a:lstStyle/>
          <a:p>
            <a:pPr marL="742950" indent="-742950">
              <a:buFont typeface="+mj-lt"/>
              <a:buAutoNum type="arabicPeriod"/>
            </a:pPr>
            <a:r>
              <a:rPr lang="vi-VN" sz="3600" dirty="0">
                <a:latin typeface="Times New Roman" panose="02020603050405020304" pitchFamily="18" charset="0"/>
                <a:cs typeface="Times New Roman" panose="02020603050405020304" pitchFamily="18" charset="0"/>
              </a:rPr>
              <a:t>Tính Cấp Thiết, Mục tiêu, nội dung đề tài</a:t>
            </a:r>
            <a:endParaRPr lang="en-US" sz="3600" dirty="0"/>
          </a:p>
        </p:txBody>
      </p:sp>
      <p:sp>
        <p:nvSpPr>
          <p:cNvPr id="3" name="TextBox 2"/>
          <p:cNvSpPr txBox="1"/>
          <p:nvPr/>
        </p:nvSpPr>
        <p:spPr>
          <a:xfrm>
            <a:off x="228600" y="2514600"/>
            <a:ext cx="8763000" cy="523220"/>
          </a:xfrm>
          <a:prstGeom prst="rect">
            <a:avLst/>
          </a:prstGeom>
          <a:noFill/>
        </p:spPr>
        <p:txBody>
          <a:bodyPr wrap="square" rtlCol="0">
            <a:spAutoFit/>
          </a:bodyPr>
          <a:lstStyle/>
          <a:p>
            <a:pPr marL="457200" indent="-457200">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Nội dung:</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3429000"/>
            <a:ext cx="8534400" cy="830997"/>
          </a:xfrm>
          <a:prstGeom prst="rect">
            <a:avLst/>
          </a:prstGeom>
          <a:noFill/>
        </p:spPr>
        <p:txBody>
          <a:bodyPr wrap="square" rtlCol="0">
            <a:spAutoFit/>
          </a:bodyPr>
          <a:lstStyle/>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Xây dựng CSDL trên SQL Server.</a:t>
            </a:r>
          </a:p>
          <a:p>
            <a:pPr marL="285750" indent="-285750">
              <a:buFont typeface="Courier New" panose="02070309020205020404" pitchFamily="49" charset="0"/>
              <a:buChar char="o"/>
            </a:pPr>
            <a:r>
              <a:rPr lang="vi-VN" sz="2400" dirty="0" smtClean="0">
                <a:latin typeface="Times New Roman" panose="02020603050405020304" pitchFamily="18" charset="0"/>
                <a:cs typeface="Times New Roman" panose="02020603050405020304" pitchFamily="18" charset="0"/>
              </a:rPr>
              <a:t>Xây dựng website quản lý barbershop</a:t>
            </a:r>
            <a:r>
              <a:rPr lang="vi-VN" dirty="0" smtClean="0"/>
              <a:t>.</a:t>
            </a:r>
            <a:endParaRPr lang="en-US" dirty="0"/>
          </a:p>
        </p:txBody>
      </p:sp>
    </p:spTree>
    <p:extLst>
      <p:ext uri="{BB962C8B-B14F-4D97-AF65-F5344CB8AC3E}">
        <p14:creationId xmlns:p14="http://schemas.microsoft.com/office/powerpoint/2010/main" val="22650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vi-VN" sz="4000" dirty="0">
                <a:latin typeface="Times New Roman" panose="02020603050405020304" pitchFamily="18" charset="0"/>
                <a:cs typeface="Times New Roman" panose="02020603050405020304" pitchFamily="18" charset="0"/>
              </a:rPr>
              <a:t>Phân tích thiết kế CSDL(SQL)</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72961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2000" y="2209800"/>
            <a:ext cx="4220835" cy="461665"/>
          </a:xfrm>
          <a:prstGeom prst="rect">
            <a:avLst/>
          </a:prstGeom>
          <a:noFill/>
        </p:spPr>
        <p:txBody>
          <a:bodyPr wrap="none" rtlCol="0">
            <a:spAutoFit/>
          </a:bodyPr>
          <a:lstStyle/>
          <a:p>
            <a:pPr marL="342900" indent="-342900">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Tổng Quan CSDL barbershop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75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vi-VN" sz="4000" dirty="0">
                <a:latin typeface="Times New Roman" panose="02020603050405020304" pitchFamily="18" charset="0"/>
                <a:cs typeface="Times New Roman" panose="02020603050405020304" pitchFamily="18" charset="0"/>
              </a:rPr>
              <a:t>Phân tích thiết kế CSDL(SQL)</a:t>
            </a:r>
            <a:endParaRPr lang="en-US" sz="4000" dirty="0"/>
          </a:p>
        </p:txBody>
      </p:sp>
      <p:sp>
        <p:nvSpPr>
          <p:cNvPr id="4" name="TextBox 3"/>
          <p:cNvSpPr txBox="1"/>
          <p:nvPr/>
        </p:nvSpPr>
        <p:spPr>
          <a:xfrm>
            <a:off x="227029" y="2362200"/>
            <a:ext cx="8686800" cy="369332"/>
          </a:xfrm>
          <a:prstGeom prst="rect">
            <a:avLst/>
          </a:prstGeom>
          <a:noFill/>
        </p:spPr>
        <p:txBody>
          <a:bodyPr wrap="square" rtlCol="0">
            <a:spAutoFit/>
          </a:bodyPr>
          <a:lstStyle/>
          <a:p>
            <a:pPr marL="342900" indent="-342900">
              <a:buFont typeface="+mj-lt"/>
              <a:buAutoNum type="arabicPeriod"/>
            </a:pPr>
            <a:r>
              <a:rPr lang="vi-VN" dirty="0" smtClean="0"/>
              <a:t>Thiết kế bảng sản phẩm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867400" cy="371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505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ustom 1">
      <a:majorFont>
        <a:latin typeface="Times New Roman"/>
        <a:ea typeface=""/>
        <a:cs typeface=""/>
      </a:majorFont>
      <a:minorFont>
        <a:latin typeface="Times New Roman"/>
        <a:ea typeface=""/>
        <a:cs typeface=""/>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221</TotalTime>
  <Words>732</Words>
  <Application>Microsoft Office PowerPoint</Application>
  <PresentationFormat>On-screen Show (4:3)</PresentationFormat>
  <Paragraphs>101</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Waveform</vt:lpstr>
      <vt:lpstr>Office Theme</vt:lpstr>
      <vt:lpstr>Báo Cáo Môn Công Nghệ Web Đề Tài:Xây dựng website barbershop  </vt:lpstr>
      <vt:lpstr>ĐÁNH GIÁ THÀNH VIÊN</vt:lpstr>
      <vt:lpstr>NỘI DUNG BÁO CÁO</vt:lpstr>
      <vt:lpstr>QÚA TRÌNH XÂY DỰNG ĐỀ TÀI</vt:lpstr>
      <vt:lpstr>Tính Cấp Thiết, Mục tiêu, nội dung đề tài</vt:lpstr>
      <vt:lpstr>Tính Cấp Thiết, Mục tiêu, nội dung đề tài</vt:lpstr>
      <vt:lpstr>Tính Cấp Thiết, Mục tiêu, nội dung đề tài</vt:lpstr>
      <vt:lpstr>Phân tích thiết kế CSDL(SQL)</vt:lpstr>
      <vt:lpstr>Phân tích thiết kế CSDL(SQL)</vt:lpstr>
      <vt:lpstr>Phân tích thiết kế CSDL(SQL)</vt:lpstr>
      <vt:lpstr>Phân tích thiết kế CSDL(SQL)</vt:lpstr>
      <vt:lpstr>Phân tích thiết kế CSDL(SQL)</vt:lpstr>
      <vt:lpstr>Phân tích thiết kế CSDL(SQL)</vt:lpstr>
      <vt:lpstr>Phân tích thiết kế CSDL(SQL)</vt:lpstr>
      <vt:lpstr>Xây dựng và demo Trang chủ</vt:lpstr>
      <vt:lpstr>PowerPoint Presentation</vt:lpstr>
      <vt:lpstr>PowerPoint Presentation</vt:lpstr>
      <vt:lpstr>PowerPoint Presentation</vt:lpstr>
      <vt:lpstr>Xây dựng và demo sản phẩm</vt:lpstr>
      <vt:lpstr>PowerPoint Presentation</vt:lpstr>
      <vt:lpstr>Xây dựng và demo chi tiết sản phẩm</vt:lpstr>
      <vt:lpstr>Xây dựng và demo giỏ hàng</vt:lpstr>
      <vt:lpstr>Xây dựng và demo đăng nhập admin</vt:lpstr>
      <vt:lpstr>Xây dựng và demo đăng ký admin</vt:lpstr>
      <vt:lpstr>Xây dựng và demo Table admin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Công Nghệ Web Đề Tài:Xây dựng website barbershop</dc:title>
  <dc:creator>HP</dc:creator>
  <cp:lastModifiedBy>HP</cp:lastModifiedBy>
  <cp:revision>15</cp:revision>
  <dcterms:created xsi:type="dcterms:W3CDTF">2021-11-21T07:30:06Z</dcterms:created>
  <dcterms:modified xsi:type="dcterms:W3CDTF">2021-11-21T11:11:08Z</dcterms:modified>
</cp:coreProperties>
</file>