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FFFF99"/>
    <a:srgbClr val="B4E6DA"/>
    <a:srgbClr val="EF8193"/>
    <a:srgbClr val="EC6E83"/>
    <a:srgbClr val="E6E6E6"/>
    <a:srgbClr val="FB412D"/>
    <a:srgbClr val="F76DC9"/>
    <a:srgbClr val="FE1A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 d="100"/>
          <a:sy n="11" d="100"/>
        </p:scale>
        <p:origin x="24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24769" y="4736950"/>
            <a:ext cx="24977051" cy="22257957"/>
          </a:xfrm>
        </p:spPr>
        <p:txBody>
          <a:bodyPr anchor="b">
            <a:normAutofit/>
          </a:bodyPr>
          <a:lstStyle>
            <a:lvl1pPr algn="l">
              <a:lnSpc>
                <a:spcPct val="85000"/>
              </a:lnSpc>
              <a:defRPr sz="26487" spc="-16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2731649" y="27809470"/>
            <a:ext cx="24977051" cy="7133961"/>
          </a:xfrm>
        </p:spPr>
        <p:txBody>
          <a:bodyPr lIns="91440" rIns="91440">
            <a:normAutofit/>
          </a:bodyPr>
          <a:lstStyle>
            <a:lvl1pPr marL="0" indent="0" algn="l">
              <a:buNone/>
              <a:defRPr sz="7946" cap="all" spc="662" baseline="0">
                <a:solidFill>
                  <a:schemeClr val="tx2"/>
                </a:solidFill>
                <a:latin typeface="+mj-lt"/>
              </a:defRPr>
            </a:lvl1pPr>
            <a:lvl2pPr marL="1513743" indent="0" algn="ctr">
              <a:buNone/>
              <a:defRPr sz="7946"/>
            </a:lvl2pPr>
            <a:lvl3pPr marL="3027487" indent="0" algn="ctr">
              <a:buNone/>
              <a:defRPr sz="7946"/>
            </a:lvl3pPr>
            <a:lvl4pPr marL="4541230" indent="0" algn="ctr">
              <a:buNone/>
              <a:defRPr sz="6622"/>
            </a:lvl4pPr>
            <a:lvl5pPr marL="6054974" indent="0" algn="ctr">
              <a:buNone/>
              <a:defRPr sz="6622"/>
            </a:lvl5pPr>
            <a:lvl6pPr marL="7568717" indent="0" algn="ctr">
              <a:buNone/>
              <a:defRPr sz="6622"/>
            </a:lvl6pPr>
            <a:lvl7pPr marL="9082461" indent="0" algn="ctr">
              <a:buNone/>
              <a:defRPr sz="6622"/>
            </a:lvl7pPr>
            <a:lvl8pPr marL="10596204" indent="0" algn="ctr">
              <a:buNone/>
              <a:defRPr sz="6622"/>
            </a:lvl8pPr>
            <a:lvl9pPr marL="12109948" indent="0" algn="ctr">
              <a:buNone/>
              <a:defRPr sz="662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AECF6C-6A42-4128-9ED0-56760BAA059A}" type="datetimeFigureOut">
              <a:rPr lang="en-US" smtClean="0"/>
              <a:t>25/5/2024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2DC97-82B2-41D9-A657-42B6FCD25AEF}" type="slidenum">
              <a:rPr lang="en-US" smtClean="0"/>
              <a:t>‹#›</a:t>
            </a:fld>
            <a:endParaRPr lang="en-US"/>
          </a:p>
        </p:txBody>
      </p:sp>
      <p:cxnSp>
        <p:nvCxnSpPr>
          <p:cNvPr id="9" name="Straight Connector 8"/>
          <p:cNvCxnSpPr/>
          <p:nvPr/>
        </p:nvCxnSpPr>
        <p:spPr>
          <a:xfrm>
            <a:off x="2998862" y="27109050"/>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45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ECF6C-6A42-4128-9ED0-56760BAA059A}" type="datetimeFigureOut">
              <a:rPr lang="en-US" smtClean="0"/>
              <a:t>25/5/2024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2DC97-82B2-41D9-A657-42B6FCD25AEF}" type="slidenum">
              <a:rPr lang="en-US" smtClean="0"/>
              <a:t>‹#›</a:t>
            </a:fld>
            <a:endParaRPr lang="en-US"/>
          </a:p>
        </p:txBody>
      </p:sp>
    </p:spTree>
    <p:extLst>
      <p:ext uri="{BB962C8B-B14F-4D97-AF65-F5344CB8AC3E}">
        <p14:creationId xmlns:p14="http://schemas.microsoft.com/office/powerpoint/2010/main" val="335015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21665701" y="2573356"/>
            <a:ext cx="6528093" cy="359500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573356"/>
            <a:ext cx="19205838" cy="3595003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ECF6C-6A42-4128-9ED0-56760BAA059A}" type="datetimeFigureOut">
              <a:rPr lang="en-US" smtClean="0"/>
              <a:t>25/5/2024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2DC97-82B2-41D9-A657-42B6FCD25AEF}" type="slidenum">
              <a:rPr lang="en-US" smtClean="0"/>
              <a:t>‹#›</a:t>
            </a:fld>
            <a:endParaRPr lang="en-US"/>
          </a:p>
        </p:txBody>
      </p:sp>
    </p:spTree>
    <p:extLst>
      <p:ext uri="{BB962C8B-B14F-4D97-AF65-F5344CB8AC3E}">
        <p14:creationId xmlns:p14="http://schemas.microsoft.com/office/powerpoint/2010/main" val="128082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ECF6C-6A42-4128-9ED0-56760BAA059A}" type="datetimeFigureOut">
              <a:rPr lang="en-US" smtClean="0"/>
              <a:t>25/5/2024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2DC97-82B2-41D9-A657-42B6FCD25AEF}" type="slidenum">
              <a:rPr lang="en-US" smtClean="0"/>
              <a:t>‹#›</a:t>
            </a:fld>
            <a:endParaRPr lang="en-US"/>
          </a:p>
        </p:txBody>
      </p:sp>
    </p:spTree>
    <p:extLst>
      <p:ext uri="{BB962C8B-B14F-4D97-AF65-F5344CB8AC3E}">
        <p14:creationId xmlns:p14="http://schemas.microsoft.com/office/powerpoint/2010/main" val="330455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4736950"/>
            <a:ext cx="24977051" cy="22257957"/>
          </a:xfrm>
        </p:spPr>
        <p:txBody>
          <a:bodyPr anchor="b" anchorCtr="0">
            <a:normAutofit/>
          </a:bodyPr>
          <a:lstStyle>
            <a:lvl1pPr>
              <a:lnSpc>
                <a:spcPct val="85000"/>
              </a:lnSpc>
              <a:defRPr sz="26487"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24769" y="27793910"/>
            <a:ext cx="24977051" cy="7133961"/>
          </a:xfrm>
        </p:spPr>
        <p:txBody>
          <a:bodyPr lIns="91440" rIns="91440" anchor="t" anchorCtr="0">
            <a:normAutofit/>
          </a:bodyPr>
          <a:lstStyle>
            <a:lvl1pPr marL="0" indent="0">
              <a:buNone/>
              <a:defRPr sz="7946" cap="all" spc="662" baseline="0">
                <a:solidFill>
                  <a:schemeClr val="tx2"/>
                </a:solidFill>
                <a:latin typeface="+mj-lt"/>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ECF6C-6A42-4128-9ED0-56760BAA059A}" type="datetimeFigureOut">
              <a:rPr lang="en-US" smtClean="0"/>
              <a:t>25/5/2024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2DC97-82B2-41D9-A657-42B6FCD25AEF}" type="slidenum">
              <a:rPr lang="en-US" smtClean="0"/>
              <a:t>‹#›</a:t>
            </a:fld>
            <a:endParaRPr lang="en-US"/>
          </a:p>
        </p:txBody>
      </p:sp>
      <p:cxnSp>
        <p:nvCxnSpPr>
          <p:cNvPr id="9" name="Straight Connector 8"/>
          <p:cNvCxnSpPr/>
          <p:nvPr/>
        </p:nvCxnSpPr>
        <p:spPr>
          <a:xfrm>
            <a:off x="2998862" y="27109050"/>
            <a:ext cx="2452292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52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724769" y="1788823"/>
            <a:ext cx="24977051" cy="905480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24769" y="11520029"/>
            <a:ext cx="12261461" cy="2511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40359" y="11520035"/>
            <a:ext cx="12261461" cy="25111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AECF6C-6A42-4128-9ED0-56760BAA059A}" type="datetimeFigureOut">
              <a:rPr lang="en-US" smtClean="0"/>
              <a:t>25/5/2024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2DC97-82B2-41D9-A657-42B6FCD25AEF}" type="slidenum">
              <a:rPr lang="en-US" smtClean="0"/>
              <a:t>‹#›</a:t>
            </a:fld>
            <a:endParaRPr lang="en-US"/>
          </a:p>
        </p:txBody>
      </p:sp>
    </p:spTree>
    <p:extLst>
      <p:ext uri="{BB962C8B-B14F-4D97-AF65-F5344CB8AC3E}">
        <p14:creationId xmlns:p14="http://schemas.microsoft.com/office/powerpoint/2010/main" val="311639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24769" y="1788823"/>
            <a:ext cx="24977051" cy="905480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24769" y="11522014"/>
            <a:ext cx="12261461" cy="459545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724769" y="16117470"/>
            <a:ext cx="12261461" cy="2108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440359" y="11522014"/>
            <a:ext cx="12261461" cy="4595456"/>
          </a:xfrm>
        </p:spPr>
        <p:txBody>
          <a:bodyPr lIns="91440" rIns="91440" anchor="ctr">
            <a:normAutofit/>
          </a:bodyPr>
          <a:lstStyle>
            <a:lvl1pPr marL="0" indent="0">
              <a:buNone/>
              <a:defRPr sz="6622" b="0" cap="all" baseline="0">
                <a:solidFill>
                  <a:schemeClr val="tx2"/>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440359" y="16117470"/>
            <a:ext cx="12261461" cy="2108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AECF6C-6A42-4128-9ED0-56760BAA059A}" type="datetimeFigureOut">
              <a:rPr lang="en-US" smtClean="0"/>
              <a:t>25/5/2024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2DC97-82B2-41D9-A657-42B6FCD25AEF}" type="slidenum">
              <a:rPr lang="en-US" smtClean="0"/>
              <a:t>‹#›</a:t>
            </a:fld>
            <a:endParaRPr lang="en-US"/>
          </a:p>
        </p:txBody>
      </p:sp>
    </p:spTree>
    <p:extLst>
      <p:ext uri="{BB962C8B-B14F-4D97-AF65-F5344CB8AC3E}">
        <p14:creationId xmlns:p14="http://schemas.microsoft.com/office/powerpoint/2010/main" val="154531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AECF6C-6A42-4128-9ED0-56760BAA059A}" type="datetimeFigureOut">
              <a:rPr lang="en-US" smtClean="0"/>
              <a:t>25/5/2024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2DC97-82B2-41D9-A657-42B6FCD25AEF}" type="slidenum">
              <a:rPr lang="en-US" smtClean="0"/>
              <a:t>‹#›</a:t>
            </a:fld>
            <a:endParaRPr lang="en-US"/>
          </a:p>
        </p:txBody>
      </p:sp>
    </p:spTree>
    <p:extLst>
      <p:ext uri="{BB962C8B-B14F-4D97-AF65-F5344CB8AC3E}">
        <p14:creationId xmlns:p14="http://schemas.microsoft.com/office/powerpoint/2010/main" val="394134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888" y="39950179"/>
            <a:ext cx="30267330"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1" y="39535223"/>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AECF6C-6A42-4128-9ED0-56760BAA059A}" type="datetimeFigureOut">
              <a:rPr lang="en-US" smtClean="0"/>
              <a:t>25/5/2024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C2DC97-82B2-41D9-A657-42B6FCD25AEF}" type="slidenum">
              <a:rPr lang="en-US" smtClean="0"/>
              <a:t>‹#›</a:t>
            </a:fld>
            <a:endParaRPr lang="en-US"/>
          </a:p>
        </p:txBody>
      </p:sp>
    </p:spTree>
    <p:extLst>
      <p:ext uri="{BB962C8B-B14F-4D97-AF65-F5344CB8AC3E}">
        <p14:creationId xmlns:p14="http://schemas.microsoft.com/office/powerpoint/2010/main" val="157623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45" y="0"/>
            <a:ext cx="10058936" cy="42803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032316" y="0"/>
            <a:ext cx="158945" cy="42803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35321" y="3709653"/>
            <a:ext cx="7947243" cy="14267921"/>
          </a:xfrm>
        </p:spPr>
        <p:txBody>
          <a:bodyPr anchor="b">
            <a:normAutofit/>
          </a:bodyPr>
          <a:lstStyle>
            <a:lvl1pPr>
              <a:defRPr sz="1191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1920865" y="4565735"/>
            <a:ext cx="16121551" cy="32816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5321" y="18262939"/>
            <a:ext cx="7947243" cy="21090584"/>
          </a:xfrm>
        </p:spPr>
        <p:txBody>
          <a:bodyPr lIns="91440" rIns="91440">
            <a:normAutofit/>
          </a:bodyPr>
          <a:lstStyle>
            <a:lvl1pPr marL="0" indent="0">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a:xfrm>
            <a:off x="1155963" y="40318339"/>
            <a:ext cx="6502294" cy="2278904"/>
          </a:xfrm>
        </p:spPr>
        <p:txBody>
          <a:bodyPr/>
          <a:lstStyle>
            <a:lvl1pPr algn="l">
              <a:defRPr/>
            </a:lvl1pPr>
          </a:lstStyle>
          <a:p>
            <a:fld id="{6FAECF6C-6A42-4128-9ED0-56760BAA059A}" type="datetimeFigureOut">
              <a:rPr lang="en-US" smtClean="0"/>
              <a:t>25/5/2024</a:t>
            </a:fld>
            <a:endParaRPr lang="en-US"/>
          </a:p>
        </p:txBody>
      </p:sp>
      <p:sp>
        <p:nvSpPr>
          <p:cNvPr id="6" name="Footer Placeholder 5"/>
          <p:cNvSpPr>
            <a:spLocks noGrp="1"/>
          </p:cNvSpPr>
          <p:nvPr>
            <p:ph type="ftr" sz="quarter" idx="11"/>
          </p:nvPr>
        </p:nvSpPr>
        <p:spPr>
          <a:xfrm>
            <a:off x="11920865" y="40318339"/>
            <a:ext cx="11542425" cy="227890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C2DC97-82B2-41D9-A657-42B6FCD25AEF}" type="slidenum">
              <a:rPr lang="en-US" smtClean="0"/>
              <a:t>‹#›</a:t>
            </a:fld>
            <a:endParaRPr lang="en-US"/>
          </a:p>
        </p:txBody>
      </p:sp>
    </p:spTree>
    <p:extLst>
      <p:ext uri="{BB962C8B-B14F-4D97-AF65-F5344CB8AC3E}">
        <p14:creationId xmlns:p14="http://schemas.microsoft.com/office/powerpoint/2010/main" val="259661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30913829"/>
            <a:ext cx="30267330" cy="118899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1" y="30677129"/>
            <a:ext cx="30267330" cy="3995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24769" y="31674784"/>
            <a:ext cx="25114236" cy="5136452"/>
          </a:xfrm>
        </p:spPr>
        <p:txBody>
          <a:bodyPr tIns="0" bIns="0" anchor="b">
            <a:noAutofit/>
          </a:bodyPr>
          <a:lstStyle>
            <a:lvl1pPr>
              <a:defRPr sz="1191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1" y="0"/>
            <a:ext cx="30275177" cy="30677129"/>
          </a:xfrm>
          <a:solidFill>
            <a:schemeClr val="bg2">
              <a:lumMod val="90000"/>
            </a:schemeClr>
          </a:solidFill>
        </p:spPr>
        <p:txBody>
          <a:bodyPr lIns="457200" tIns="457200"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724769" y="36868308"/>
            <a:ext cx="25128427" cy="3709659"/>
          </a:xfrm>
        </p:spPr>
        <p:txBody>
          <a:bodyPr lIns="91440" tIns="0" rIns="91440" bIns="0">
            <a:normAutofit/>
          </a:bodyPr>
          <a:lstStyle>
            <a:lvl1pPr marL="0" indent="0">
              <a:spcBef>
                <a:spcPts val="0"/>
              </a:spcBef>
              <a:spcAft>
                <a:spcPts val="1987"/>
              </a:spcAft>
              <a:buNone/>
              <a:defRPr sz="4966">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6FAECF6C-6A42-4128-9ED0-56760BAA059A}" type="datetimeFigureOut">
              <a:rPr lang="en-US" smtClean="0"/>
              <a:t>25/5/2024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2DC97-82B2-41D9-A657-42B6FCD25AEF}" type="slidenum">
              <a:rPr lang="en-US" smtClean="0"/>
              <a:t>‹#›</a:t>
            </a:fld>
            <a:endParaRPr lang="en-US"/>
          </a:p>
        </p:txBody>
      </p:sp>
    </p:spTree>
    <p:extLst>
      <p:ext uri="{BB962C8B-B14F-4D97-AF65-F5344CB8AC3E}">
        <p14:creationId xmlns:p14="http://schemas.microsoft.com/office/powerpoint/2010/main" val="24670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39950179"/>
            <a:ext cx="30275216" cy="2853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39535220"/>
            <a:ext cx="30275216" cy="411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724769" y="1788823"/>
            <a:ext cx="24977051" cy="905480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24768" y="11520029"/>
            <a:ext cx="24977054" cy="2511154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24774" y="40318339"/>
            <a:ext cx="6139150" cy="2278904"/>
          </a:xfrm>
          <a:prstGeom prst="rect">
            <a:avLst/>
          </a:prstGeom>
        </p:spPr>
        <p:txBody>
          <a:bodyPr vert="horz" lIns="91440" tIns="45720" rIns="91440" bIns="45720" rtlCol="0" anchor="ctr"/>
          <a:lstStyle>
            <a:lvl1pPr algn="l">
              <a:defRPr sz="2980">
                <a:solidFill>
                  <a:srgbClr val="FFFFFF"/>
                </a:solidFill>
              </a:defRPr>
            </a:lvl1pPr>
          </a:lstStyle>
          <a:p>
            <a:fld id="{6FAECF6C-6A42-4128-9ED0-56760BAA059A}" type="datetimeFigureOut">
              <a:rPr lang="en-US" smtClean="0"/>
              <a:t>25/5/2024</a:t>
            </a:fld>
            <a:endParaRPr lang="en-US"/>
          </a:p>
        </p:txBody>
      </p:sp>
      <p:sp>
        <p:nvSpPr>
          <p:cNvPr id="5" name="Footer Placeholder 4"/>
          <p:cNvSpPr>
            <a:spLocks noGrp="1"/>
          </p:cNvSpPr>
          <p:nvPr>
            <p:ph type="ftr" sz="quarter" idx="3"/>
          </p:nvPr>
        </p:nvSpPr>
        <p:spPr>
          <a:xfrm>
            <a:off x="9153549" y="40318339"/>
            <a:ext cx="11976002" cy="2278904"/>
          </a:xfrm>
          <a:prstGeom prst="rect">
            <a:avLst/>
          </a:prstGeom>
        </p:spPr>
        <p:txBody>
          <a:bodyPr vert="horz" lIns="91440" tIns="45720" rIns="91440" bIns="45720" rtlCol="0" anchor="ctr"/>
          <a:lstStyle>
            <a:lvl1pPr algn="ctr">
              <a:defRPr sz="298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24584852" y="40318339"/>
            <a:ext cx="3258025" cy="2278904"/>
          </a:xfrm>
          <a:prstGeom prst="rect">
            <a:avLst/>
          </a:prstGeom>
        </p:spPr>
        <p:txBody>
          <a:bodyPr vert="horz" lIns="91440" tIns="45720" rIns="91440" bIns="45720" rtlCol="0" anchor="ctr"/>
          <a:lstStyle>
            <a:lvl1pPr algn="r">
              <a:defRPr sz="3476">
                <a:solidFill>
                  <a:srgbClr val="FFFFFF"/>
                </a:solidFill>
              </a:defRPr>
            </a:lvl1pPr>
          </a:lstStyle>
          <a:p>
            <a:fld id="{A4C2DC97-82B2-41D9-A657-42B6FCD25AEF}" type="slidenum">
              <a:rPr lang="en-US" smtClean="0"/>
              <a:t>‹#›</a:t>
            </a:fld>
            <a:endParaRPr lang="en-US"/>
          </a:p>
        </p:txBody>
      </p:sp>
      <p:cxnSp>
        <p:nvCxnSpPr>
          <p:cNvPr id="10" name="Straight Connector 9"/>
          <p:cNvCxnSpPr/>
          <p:nvPr/>
        </p:nvCxnSpPr>
        <p:spPr>
          <a:xfrm>
            <a:off x="2963782" y="10846647"/>
            <a:ext cx="247499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8009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027487" rtl="0" eaLnBrk="1" latinLnBrk="0" hangingPunct="1">
        <a:lnSpc>
          <a:spcPct val="85000"/>
        </a:lnSpc>
        <a:spcBef>
          <a:spcPct val="0"/>
        </a:spcBef>
        <a:buNone/>
        <a:defRPr sz="15892" kern="1200" spc="-166" baseline="0">
          <a:solidFill>
            <a:schemeClr val="tx1">
              <a:lumMod val="75000"/>
              <a:lumOff val="25000"/>
            </a:schemeClr>
          </a:solidFill>
          <a:latin typeface="+mj-lt"/>
          <a:ea typeface="+mj-ea"/>
          <a:cs typeface="+mj-cs"/>
        </a:defRPr>
      </a:lvl1pPr>
    </p:titleStyle>
    <p:bodyStyle>
      <a:lvl1pPr marL="302749" indent="-302749" algn="l" defTabSz="3027487" rtl="0" eaLnBrk="1" latinLnBrk="0" hangingPunct="1">
        <a:lnSpc>
          <a:spcPct val="90000"/>
        </a:lnSpc>
        <a:spcBef>
          <a:spcPts val="3973"/>
        </a:spcBef>
        <a:spcAft>
          <a:spcPts val="662"/>
        </a:spcAft>
        <a:buClr>
          <a:schemeClr val="accent1"/>
        </a:buClr>
        <a:buSzPct val="100000"/>
        <a:buFont typeface="Calibri" panose="020F0502020204030204" pitchFamily="34" charset="0"/>
        <a:buChar char=" "/>
        <a:defRPr sz="6622" kern="1200">
          <a:solidFill>
            <a:schemeClr val="tx1">
              <a:lumMod val="75000"/>
              <a:lumOff val="25000"/>
            </a:schemeClr>
          </a:solidFill>
          <a:latin typeface="+mn-lt"/>
          <a:ea typeface="+mn-ea"/>
          <a:cs typeface="+mn-cs"/>
        </a:defRPr>
      </a:lvl1pPr>
      <a:lvl2pPr marL="1271545" indent="-605497" algn="l" defTabSz="3027487" rtl="0" eaLnBrk="1" latinLnBrk="0" hangingPunct="1">
        <a:lnSpc>
          <a:spcPct val="90000"/>
        </a:lnSpc>
        <a:spcBef>
          <a:spcPts val="662"/>
        </a:spcBef>
        <a:spcAft>
          <a:spcPts val="1324"/>
        </a:spcAft>
        <a:buClr>
          <a:schemeClr val="accent1"/>
        </a:buClr>
        <a:buFont typeface="Calibri" pitchFamily="34" charset="0"/>
        <a:buChar char="◦"/>
        <a:defRPr sz="5960" kern="1200">
          <a:solidFill>
            <a:schemeClr val="tx1">
              <a:lumMod val="75000"/>
              <a:lumOff val="25000"/>
            </a:schemeClr>
          </a:solidFill>
          <a:latin typeface="+mn-lt"/>
          <a:ea typeface="+mn-ea"/>
          <a:cs typeface="+mn-cs"/>
        </a:defRPr>
      </a:lvl2pPr>
      <a:lvl3pPr marL="1877042"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3pPr>
      <a:lvl4pPr marL="2482539"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4pPr>
      <a:lvl5pPr marL="3088037" indent="-605497"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5pPr>
      <a:lvl6pPr marL="364199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6pPr>
      <a:lvl7pPr marL="430417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7pPr>
      <a:lvl8pPr marL="496635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8pPr>
      <a:lvl9pPr marL="5628530" indent="-756872" algn="l" defTabSz="3027487" rtl="0" eaLnBrk="1" latinLnBrk="0" hangingPunct="1">
        <a:lnSpc>
          <a:spcPct val="90000"/>
        </a:lnSpc>
        <a:spcBef>
          <a:spcPts val="662"/>
        </a:spcBef>
        <a:spcAft>
          <a:spcPts val="1324"/>
        </a:spcAft>
        <a:buClr>
          <a:schemeClr val="accent1"/>
        </a:buClr>
        <a:buFont typeface="Calibri" pitchFamily="34" charset="0"/>
        <a:buChar char="◦"/>
        <a:defRPr sz="4635" kern="1200">
          <a:solidFill>
            <a:schemeClr val="tx1">
              <a:lumMod val="75000"/>
              <a:lumOff val="25000"/>
            </a:schemeClr>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2B0FDDA-980D-5E3C-72C0-E5C9F2111124}"/>
              </a:ext>
            </a:extLst>
          </p:cNvPr>
          <p:cNvSpPr/>
          <p:nvPr/>
        </p:nvSpPr>
        <p:spPr>
          <a:xfrm>
            <a:off x="31129065" y="124009"/>
            <a:ext cx="23622001" cy="488388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800" b="1">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BC48A5CA-C172-28D3-0D61-F058BCBF5E19}"/>
              </a:ext>
            </a:extLst>
          </p:cNvPr>
          <p:cNvSpPr/>
          <p:nvPr/>
        </p:nvSpPr>
        <p:spPr>
          <a:xfrm>
            <a:off x="1103361" y="9165728"/>
            <a:ext cx="10339213" cy="4509661"/>
          </a:xfrm>
          <a:prstGeom prst="roundRect">
            <a:avLst/>
          </a:prstGeom>
          <a:solidFill>
            <a:srgbClr val="FCC8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4800" b="0" i="0">
                <a:solidFill>
                  <a:srgbClr val="000001"/>
                </a:solidFill>
                <a:effectLst/>
                <a:latin typeface="Times New Roman" panose="02020603050405020304" pitchFamily="18" charset="0"/>
                <a:cs typeface="Times New Roman" panose="02020603050405020304" pitchFamily="18" charset="0"/>
              </a:rPr>
              <a:t>Tiamo Cafe là website được xây dựng lên để quản lý cửa hàng giúp tiết kiệm thời gian, chi phí và quá trình quản lý trở nên chính xác và hiệu quả hơn.</a:t>
            </a:r>
            <a:endParaRPr lang="en-US" sz="48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FDF045B-6059-AC34-D041-A4A41E36EA39}"/>
              </a:ext>
            </a:extLst>
          </p:cNvPr>
          <p:cNvSpPr/>
          <p:nvPr/>
        </p:nvSpPr>
        <p:spPr>
          <a:xfrm>
            <a:off x="5574968" y="8570023"/>
            <a:ext cx="4989164" cy="1161643"/>
          </a:xfrm>
          <a:prstGeom prst="roundRect">
            <a:avLst/>
          </a:prstGeom>
          <a:solidFill>
            <a:srgbClr val="BA8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i="0">
                <a:solidFill>
                  <a:schemeClr val="bg1"/>
                </a:solidFill>
                <a:effectLst/>
                <a:latin typeface="Times New Roman" panose="02020603050405020304" pitchFamily="18" charset="0"/>
                <a:cs typeface="Times New Roman" panose="02020603050405020304" pitchFamily="18" charset="0"/>
              </a:rPr>
              <a:t>TỔNG QUAN</a:t>
            </a:r>
            <a:endParaRPr lang="en-US" sz="6000">
              <a:solidFill>
                <a:schemeClr val="bg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22D1FF50-249B-AAD4-D86E-D8F6756579E8}"/>
              </a:ext>
            </a:extLst>
          </p:cNvPr>
          <p:cNvSpPr/>
          <p:nvPr/>
        </p:nvSpPr>
        <p:spPr>
          <a:xfrm>
            <a:off x="12839699" y="29998305"/>
            <a:ext cx="16886286" cy="7984490"/>
          </a:xfrm>
          <a:prstGeom prst="roundRect">
            <a:avLst/>
          </a:prstGeom>
          <a:solidFill>
            <a:srgbClr val="339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4800">
              <a:latin typeface="Times New Roman" panose="02020603050405020304" pitchFamily="18" charset="0"/>
              <a:ea typeface="Calibri" panose="020F0502020204030204" pitchFamily="34" charset="0"/>
              <a:cs typeface="Times New Roman" panose="02020603050405020304" pitchFamily="18" charset="0"/>
            </a:endParaRPr>
          </a:p>
          <a:p>
            <a:endParaRPr lang="en-US" sz="4800">
              <a:latin typeface="Times New Roman" panose="02020603050405020304" pitchFamily="18" charset="0"/>
              <a:ea typeface="Calibri" panose="020F0502020204030204" pitchFamily="34" charset="0"/>
              <a:cs typeface="Times New Roman" panose="02020603050405020304" pitchFamily="18" charset="0"/>
            </a:endParaRPr>
          </a:p>
          <a:p>
            <a:endParaRPr lang="en-US" sz="4800">
              <a:latin typeface="Times New Roman" panose="02020603050405020304" pitchFamily="18" charset="0"/>
              <a:ea typeface="Calibri" panose="020F0502020204030204" pitchFamily="34" charset="0"/>
              <a:cs typeface="Times New Roman" panose="02020603050405020304" pitchFamily="18" charset="0"/>
            </a:endParaRPr>
          </a:p>
          <a:p>
            <a:r>
              <a:rPr lang="en-US" sz="480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t>
            </a:r>
            <a:r>
              <a:rPr lang="vi-VN" sz="4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oàn thiện website quản lý cửa hàng Tiamo Caf</a:t>
            </a:r>
            <a:r>
              <a:rPr lang="en-US" sz="4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p>
          <a:p>
            <a:r>
              <a:rPr lang="en-US" sz="480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Hướng phát triển:  </a:t>
            </a:r>
          </a:p>
          <a:p>
            <a:pPr lvl="0">
              <a:lnSpc>
                <a:spcPct val="150000"/>
              </a:lnSpc>
            </a:pPr>
            <a:r>
              <a:rPr lang="en-US" sz="4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4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Đối với việc quản lý cửa hàng, hệ thống còn nhiều tiềm năng để phát triển trong tương lai như việc quản lý nguyên, vật liệu, nhập nguyên, vật liệu,...</a:t>
            </a:r>
            <a:endParaRPr lang="en-US" sz="4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pPr>
            <a:r>
              <a:rPr lang="en-US" sz="480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vi-VN" sz="4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Đối với mặt kinh doanh, hệ thống phát triển thêm nhiều trải nghiệm người dùng cho khách hàng,...</a:t>
            </a:r>
            <a:endParaRPr lang="en-US" sz="4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800">
              <a:latin typeface="+mj-lt"/>
            </a:endParaRPr>
          </a:p>
          <a:p>
            <a:endParaRPr lang="en-US" sz="4800">
              <a:latin typeface="+mj-lt"/>
            </a:endParaRPr>
          </a:p>
        </p:txBody>
      </p:sp>
      <p:sp>
        <p:nvSpPr>
          <p:cNvPr id="7" name="Rectangle: Rounded Corners 6">
            <a:extLst>
              <a:ext uri="{FF2B5EF4-FFF2-40B4-BE49-F238E27FC236}">
                <a16:creationId xmlns:a16="http://schemas.microsoft.com/office/drawing/2014/main" id="{AADB2523-CB0B-A7B2-7A8F-AEF918A0A180}"/>
              </a:ext>
            </a:extLst>
          </p:cNvPr>
          <p:cNvSpPr/>
          <p:nvPr/>
        </p:nvSpPr>
        <p:spPr>
          <a:xfrm>
            <a:off x="15015607" y="29075425"/>
            <a:ext cx="6764624" cy="1387841"/>
          </a:xfrm>
          <a:prstGeom prst="roundRect">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a:latin typeface="Times New Roman" panose="02020603050405020304" pitchFamily="18" charset="0"/>
                <a:cs typeface="Times New Roman" panose="02020603050405020304" pitchFamily="18" charset="0"/>
              </a:rPr>
              <a:t>KẾT LUẬN</a:t>
            </a:r>
          </a:p>
        </p:txBody>
      </p:sp>
      <p:sp>
        <p:nvSpPr>
          <p:cNvPr id="8" name="Rectangle: Rounded Corners 7">
            <a:extLst>
              <a:ext uri="{FF2B5EF4-FFF2-40B4-BE49-F238E27FC236}">
                <a16:creationId xmlns:a16="http://schemas.microsoft.com/office/drawing/2014/main" id="{39677A27-4663-3559-04A8-BFEBB39DA187}"/>
              </a:ext>
            </a:extLst>
          </p:cNvPr>
          <p:cNvSpPr/>
          <p:nvPr/>
        </p:nvSpPr>
        <p:spPr>
          <a:xfrm>
            <a:off x="1135857" y="22469839"/>
            <a:ext cx="10339213" cy="1145353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800" b="0" i="0">
                <a:solidFill>
                  <a:srgbClr val="000001"/>
                </a:solidFill>
                <a:effectLst/>
                <a:latin typeface="Times New Roman" panose="02020603050405020304" pitchFamily="18" charset="0"/>
                <a:cs typeface="Times New Roman" panose="02020603050405020304" pitchFamily="18" charset="0"/>
              </a:rPr>
              <a:t>- Khảo sát thực tế: thông qua các buổi khảo sát với nhân viên, quản lý cửa hàng để tìm ra các tính năng cần thiết và quan trọng.</a:t>
            </a:r>
            <a:endParaRPr lang="en-US" sz="4800">
              <a:latin typeface="Times New Roman" panose="02020603050405020304" pitchFamily="18" charset="0"/>
              <a:cs typeface="Times New Roman" panose="02020603050405020304" pitchFamily="18" charset="0"/>
            </a:endParaRPr>
          </a:p>
          <a:p>
            <a:r>
              <a:rPr lang="en-US" sz="4800" b="0" i="0">
                <a:solidFill>
                  <a:srgbClr val="000001"/>
                </a:solidFill>
                <a:effectLst/>
                <a:latin typeface="Times New Roman" panose="02020603050405020304" pitchFamily="18" charset="0"/>
                <a:cs typeface="Times New Roman" panose="02020603050405020304" pitchFamily="18" charset="0"/>
              </a:rPr>
              <a:t>- Tham khảo bố cục và chức năng một số website trên internet.</a:t>
            </a:r>
            <a:endParaRPr lang="en-US" sz="4800">
              <a:latin typeface="Times New Roman" panose="02020603050405020304" pitchFamily="18" charset="0"/>
              <a:cs typeface="Times New Roman" panose="02020603050405020304" pitchFamily="18" charset="0"/>
            </a:endParaRPr>
          </a:p>
          <a:p>
            <a:r>
              <a:rPr lang="en-US" sz="4800" b="0" i="0">
                <a:solidFill>
                  <a:srgbClr val="000001"/>
                </a:solidFill>
                <a:effectLst/>
                <a:latin typeface="Times New Roman" panose="02020603050405020304" pitchFamily="18" charset="0"/>
                <a:cs typeface="Times New Roman" panose="02020603050405020304" pitchFamily="18" charset="0"/>
              </a:rPr>
              <a:t>- Phân tích thiết kế hệ thống: xây dựng website có giao diện thân thiện, dễ sử dụng với các tính năng cần thiết cho việc quản lý cửa hàng.</a:t>
            </a:r>
            <a:endParaRPr lang="en-US" sz="4800">
              <a:latin typeface="Times New Roman" panose="02020603050405020304" pitchFamily="18" charset="0"/>
              <a:cs typeface="Times New Roman" panose="02020603050405020304" pitchFamily="18" charset="0"/>
            </a:endParaRPr>
          </a:p>
          <a:p>
            <a:pPr algn="ctr"/>
            <a:endParaRPr lang="en-US"/>
          </a:p>
        </p:txBody>
      </p:sp>
      <p:sp>
        <p:nvSpPr>
          <p:cNvPr id="9" name="Rectangle: Rounded Corners 8">
            <a:extLst>
              <a:ext uri="{FF2B5EF4-FFF2-40B4-BE49-F238E27FC236}">
                <a16:creationId xmlns:a16="http://schemas.microsoft.com/office/drawing/2014/main" id="{71B9F8AA-711E-C601-3F87-042A083D305B}"/>
              </a:ext>
            </a:extLst>
          </p:cNvPr>
          <p:cNvSpPr/>
          <p:nvPr/>
        </p:nvSpPr>
        <p:spPr>
          <a:xfrm>
            <a:off x="2841140" y="21848272"/>
            <a:ext cx="6226660" cy="1243134"/>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a:latin typeface="Times New Roman" panose="02020603050405020304" pitchFamily="18" charset="0"/>
                <a:cs typeface="Times New Roman" panose="02020603050405020304" pitchFamily="18" charset="0"/>
              </a:rPr>
              <a:t>PHƯƠNG PHÁP</a:t>
            </a:r>
          </a:p>
        </p:txBody>
      </p:sp>
      <p:sp>
        <p:nvSpPr>
          <p:cNvPr id="10" name="Rectangle: Rounded Corners 9">
            <a:extLst>
              <a:ext uri="{FF2B5EF4-FFF2-40B4-BE49-F238E27FC236}">
                <a16:creationId xmlns:a16="http://schemas.microsoft.com/office/drawing/2014/main" id="{E0383DEB-85E2-DDF1-0EC6-C591EBD6EFF0}"/>
              </a:ext>
            </a:extLst>
          </p:cNvPr>
          <p:cNvSpPr/>
          <p:nvPr/>
        </p:nvSpPr>
        <p:spPr>
          <a:xfrm>
            <a:off x="1135857" y="15336688"/>
            <a:ext cx="10339213" cy="5186512"/>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Times New Roman" panose="02020603050405020304" pitchFamily="18" charset="0"/>
                <a:cs typeface="Times New Roman" panose="02020603050405020304" pitchFamily="18" charset="0"/>
              </a:rPr>
              <a:t>- </a:t>
            </a:r>
            <a:r>
              <a:rPr lang="vi-VN" sz="4800">
                <a:solidFill>
                  <a:schemeClr val="tx1"/>
                </a:solidFill>
                <a:latin typeface="Times New Roman" panose="02020603050405020304" pitchFamily="18" charset="0"/>
                <a:cs typeface="Times New Roman" panose="02020603050405020304" pitchFamily="18" charset="0"/>
              </a:rPr>
              <a:t>Giải quyết những vấn đề tồn đọng do mô hình</a:t>
            </a:r>
            <a:r>
              <a:rPr lang="en-US" sz="4800">
                <a:solidFill>
                  <a:schemeClr val="tx1"/>
                </a:solidFill>
                <a:latin typeface="Times New Roman" panose="02020603050405020304" pitchFamily="18" charset="0"/>
                <a:cs typeface="Times New Roman" panose="02020603050405020304" pitchFamily="18" charset="0"/>
              </a:rPr>
              <a:t> </a:t>
            </a:r>
            <a:r>
              <a:rPr lang="vi-VN" sz="4800">
                <a:solidFill>
                  <a:schemeClr val="tx1"/>
                </a:solidFill>
                <a:latin typeface="Times New Roman" panose="02020603050405020304" pitchFamily="18" charset="0"/>
                <a:cs typeface="Times New Roman" panose="02020603050405020304" pitchFamily="18" charset="0"/>
              </a:rPr>
              <a:t>quản lý trực tiếp để lại. </a:t>
            </a:r>
            <a:endParaRPr lang="en-US" sz="4800">
              <a:solidFill>
                <a:schemeClr val="tx1"/>
              </a:solidFill>
              <a:latin typeface="Times New Roman" panose="02020603050405020304" pitchFamily="18" charset="0"/>
              <a:cs typeface="Times New Roman" panose="02020603050405020304" pitchFamily="18" charset="0"/>
            </a:endParaRPr>
          </a:p>
          <a:p>
            <a:r>
              <a:rPr lang="en-US" sz="4800">
                <a:solidFill>
                  <a:schemeClr val="tx1"/>
                </a:solidFill>
                <a:latin typeface="Times New Roman" panose="02020603050405020304" pitchFamily="18" charset="0"/>
                <a:cs typeface="Times New Roman" panose="02020603050405020304" pitchFamily="18" charset="0"/>
              </a:rPr>
              <a:t>- </a:t>
            </a:r>
            <a:r>
              <a:rPr lang="vi-VN" sz="4800">
                <a:solidFill>
                  <a:schemeClr val="tx1"/>
                </a:solidFill>
                <a:latin typeface="Times New Roman" panose="02020603050405020304" pitchFamily="18" charset="0"/>
                <a:cs typeface="Times New Roman" panose="02020603050405020304" pitchFamily="18" charset="0"/>
              </a:rPr>
              <a:t>Phát triển website với đa dạng tính năng và giao diện tương ứng đầy đủ.</a:t>
            </a:r>
          </a:p>
        </p:txBody>
      </p:sp>
      <p:sp>
        <p:nvSpPr>
          <p:cNvPr id="11" name="Rectangle: Rounded Corners 10">
            <a:extLst>
              <a:ext uri="{FF2B5EF4-FFF2-40B4-BE49-F238E27FC236}">
                <a16:creationId xmlns:a16="http://schemas.microsoft.com/office/drawing/2014/main" id="{4B2847E9-5188-E662-7E97-E3F0E14A2FDD}"/>
              </a:ext>
            </a:extLst>
          </p:cNvPr>
          <p:cNvSpPr/>
          <p:nvPr/>
        </p:nvSpPr>
        <p:spPr>
          <a:xfrm>
            <a:off x="1915231" y="14746138"/>
            <a:ext cx="4390232" cy="1196293"/>
          </a:xfrm>
          <a:prstGeom prst="round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a:latin typeface="Times New Roman" panose="02020603050405020304" pitchFamily="18" charset="0"/>
                <a:cs typeface="Times New Roman" panose="02020603050405020304" pitchFamily="18" charset="0"/>
              </a:rPr>
              <a:t>MỤC TIÊU</a:t>
            </a:r>
          </a:p>
        </p:txBody>
      </p:sp>
      <p:sp>
        <p:nvSpPr>
          <p:cNvPr id="14" name="Rectangle: Rounded Corners 13">
            <a:extLst>
              <a:ext uri="{FF2B5EF4-FFF2-40B4-BE49-F238E27FC236}">
                <a16:creationId xmlns:a16="http://schemas.microsoft.com/office/drawing/2014/main" id="{CF340CF1-DCCC-1EFB-8A2A-CB60D2F99BFE}"/>
              </a:ext>
            </a:extLst>
          </p:cNvPr>
          <p:cNvSpPr/>
          <p:nvPr/>
        </p:nvSpPr>
        <p:spPr>
          <a:xfrm>
            <a:off x="12839699" y="8604757"/>
            <a:ext cx="16332153" cy="6420479"/>
          </a:xfrm>
          <a:prstGeom prst="roundRect">
            <a:avLst/>
          </a:prstGeom>
          <a:solidFill>
            <a:srgbClr val="EF819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4800" b="0" i="0">
              <a:solidFill>
                <a:srgbClr val="000001"/>
              </a:solidFill>
              <a:effectLst/>
              <a:latin typeface="Times New Roman" panose="02020603050405020304" pitchFamily="18" charset="0"/>
              <a:cs typeface="Times New Roman" panose="02020603050405020304" pitchFamily="18" charset="0"/>
            </a:endParaRPr>
          </a:p>
          <a:p>
            <a:r>
              <a:rPr lang="en-US" sz="4800" b="0" i="0">
                <a:solidFill>
                  <a:srgbClr val="000001"/>
                </a:solidFill>
                <a:effectLst/>
                <a:latin typeface="Times New Roman" panose="02020603050405020304" pitchFamily="18" charset="0"/>
                <a:cs typeface="Times New Roman" panose="02020603050405020304" pitchFamily="18" charset="0"/>
              </a:rPr>
              <a:t>Xây dựng lên một website quản lý cửa hàng cà phê với đầy đủ các bố cục giao diện và chức năng. Một số chức năng chính:</a:t>
            </a:r>
            <a:endParaRPr lang="en-US" sz="4800">
              <a:solidFill>
                <a:srgbClr val="000001"/>
              </a:solidFill>
              <a:effectLst/>
              <a:latin typeface="Times New Roman" panose="02020603050405020304" pitchFamily="18" charset="0"/>
              <a:cs typeface="Times New Roman" panose="02020603050405020304" pitchFamily="18" charset="0"/>
            </a:endParaRPr>
          </a:p>
          <a:p>
            <a:r>
              <a:rPr lang="en-US" sz="4800" b="0" i="0">
                <a:solidFill>
                  <a:srgbClr val="000001"/>
                </a:solidFill>
                <a:effectLst/>
                <a:latin typeface="Times New Roman" panose="02020603050405020304" pitchFamily="18" charset="0"/>
                <a:cs typeface="Times New Roman" panose="02020603050405020304" pitchFamily="18" charset="0"/>
              </a:rPr>
              <a:t>- Quản lý sản phẩm/sản phẩm kinh doanh</a:t>
            </a:r>
            <a:endParaRPr lang="en-US" sz="4800">
              <a:latin typeface="Times New Roman" panose="02020603050405020304" pitchFamily="18" charset="0"/>
              <a:cs typeface="Times New Roman" panose="02020603050405020304" pitchFamily="18" charset="0"/>
            </a:endParaRPr>
          </a:p>
          <a:p>
            <a:r>
              <a:rPr lang="en-US" sz="4800" b="0" i="0">
                <a:solidFill>
                  <a:srgbClr val="000001"/>
                </a:solidFill>
                <a:effectLst/>
                <a:latin typeface="Times New Roman" panose="02020603050405020304" pitchFamily="18" charset="0"/>
                <a:cs typeface="Times New Roman" panose="02020603050405020304" pitchFamily="18" charset="0"/>
              </a:rPr>
              <a:t>- Quản lý danh mục/danh mục kinh doanh</a:t>
            </a:r>
            <a:endParaRPr lang="en-US" sz="4800">
              <a:latin typeface="Times New Roman" panose="02020603050405020304" pitchFamily="18" charset="0"/>
              <a:cs typeface="Times New Roman" panose="02020603050405020304" pitchFamily="18" charset="0"/>
            </a:endParaRPr>
          </a:p>
          <a:p>
            <a:r>
              <a:rPr lang="en-US" sz="4800" b="0" i="0">
                <a:solidFill>
                  <a:srgbClr val="000001"/>
                </a:solidFill>
                <a:effectLst/>
                <a:latin typeface="Times New Roman" panose="02020603050405020304" pitchFamily="18" charset="0"/>
                <a:cs typeface="Times New Roman" panose="02020603050405020304" pitchFamily="18" charset="0"/>
              </a:rPr>
              <a:t>- Đặt hàng</a:t>
            </a:r>
            <a:endParaRPr lang="en-US" sz="4800">
              <a:latin typeface="Times New Roman" panose="02020603050405020304" pitchFamily="18" charset="0"/>
              <a:cs typeface="Times New Roman" panose="02020603050405020304" pitchFamily="18" charset="0"/>
            </a:endParaRPr>
          </a:p>
          <a:p>
            <a:r>
              <a:rPr lang="en-US" sz="4800" b="0" i="0">
                <a:solidFill>
                  <a:srgbClr val="000001"/>
                </a:solidFill>
                <a:effectLst/>
                <a:latin typeface="Times New Roman" panose="02020603050405020304" pitchFamily="18" charset="0"/>
                <a:cs typeface="Times New Roman" panose="02020603050405020304" pitchFamily="18" charset="0"/>
              </a:rPr>
              <a:t>- Quản lý nhân viên</a:t>
            </a:r>
            <a:endParaRPr lang="en-US" sz="4800">
              <a:latin typeface="Times New Roman" panose="02020603050405020304" pitchFamily="18" charset="0"/>
              <a:cs typeface="Times New Roman" panose="02020603050405020304" pitchFamily="18" charset="0"/>
            </a:endParaRPr>
          </a:p>
          <a:p>
            <a:endParaRPr lang="en-US" sz="480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EDDC57FB-8B38-3920-FD65-D955AB061401}"/>
              </a:ext>
            </a:extLst>
          </p:cNvPr>
          <p:cNvSpPr/>
          <p:nvPr/>
        </p:nvSpPr>
        <p:spPr>
          <a:xfrm>
            <a:off x="16863172" y="7718746"/>
            <a:ext cx="7040655" cy="1350194"/>
          </a:xfrm>
          <a:prstGeom prst="roundRect">
            <a:avLst/>
          </a:prstGeom>
          <a:solidFill>
            <a:srgbClr val="FB41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a:latin typeface="Times New Roman" panose="02020603050405020304" pitchFamily="18" charset="0"/>
                <a:cs typeface="Times New Roman" panose="02020603050405020304" pitchFamily="18" charset="0"/>
              </a:rPr>
              <a:t>Các chức năng chính</a:t>
            </a:r>
          </a:p>
        </p:txBody>
      </p:sp>
      <p:sp>
        <p:nvSpPr>
          <p:cNvPr id="20" name="Rectangle 19">
            <a:extLst>
              <a:ext uri="{FF2B5EF4-FFF2-40B4-BE49-F238E27FC236}">
                <a16:creationId xmlns:a16="http://schemas.microsoft.com/office/drawing/2014/main" id="{2E5CB3D0-2123-CA9E-ED36-C0BCC09EC69B}"/>
              </a:ext>
            </a:extLst>
          </p:cNvPr>
          <p:cNvSpPr/>
          <p:nvPr/>
        </p:nvSpPr>
        <p:spPr>
          <a:xfrm>
            <a:off x="0" y="-19617"/>
            <a:ext cx="30275213" cy="722641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chemeClr val="tx1"/>
                </a:solidFill>
                <a:latin typeface="Times New Roman" panose="02020603050405020304" pitchFamily="18" charset="0"/>
                <a:cs typeface="Times New Roman" panose="02020603050405020304" pitchFamily="18" charset="0"/>
              </a:rPr>
              <a:t>            Đề tài: Xây dựng website quản lý cửa hàng </a:t>
            </a:r>
          </a:p>
          <a:p>
            <a:pPr algn="ctr"/>
            <a:r>
              <a:rPr lang="en-US" sz="8800" b="1">
                <a:solidFill>
                  <a:schemeClr val="tx1"/>
                </a:solidFill>
                <a:latin typeface="Times New Roman" panose="02020603050405020304" pitchFamily="18" charset="0"/>
                <a:cs typeface="Times New Roman" panose="02020603050405020304" pitchFamily="18" charset="0"/>
              </a:rPr>
              <a:t>            Tiamo Cafe</a:t>
            </a:r>
          </a:p>
          <a:p>
            <a:pPr algn="ctr"/>
            <a:r>
              <a:rPr lang="en-US" sz="8800" b="1">
                <a:solidFill>
                  <a:schemeClr val="tx1"/>
                </a:solidFill>
                <a:latin typeface="Times New Roman" panose="02020603050405020304" pitchFamily="18" charset="0"/>
                <a:cs typeface="Times New Roman" panose="02020603050405020304" pitchFamily="18" charset="0"/>
              </a:rPr>
              <a:t>            Sinh viên thực hiện: Trần Thị Khánh Hiên</a:t>
            </a:r>
          </a:p>
          <a:p>
            <a:pPr algn="ctr"/>
            <a:r>
              <a:rPr lang="en-US" sz="8800" b="1">
                <a:solidFill>
                  <a:schemeClr val="tx1"/>
                </a:solidFill>
                <a:latin typeface="Times New Roman" panose="02020603050405020304" pitchFamily="18" charset="0"/>
                <a:cs typeface="Times New Roman" panose="02020603050405020304" pitchFamily="18" charset="0"/>
              </a:rPr>
              <a:t>      Giảng viên hướng dẫn: TS. Lê Thị Anh</a:t>
            </a:r>
            <a:endParaRPr lang="en-US" sz="8800"/>
          </a:p>
        </p:txBody>
      </p:sp>
      <p:pic>
        <p:nvPicPr>
          <p:cNvPr id="21" name="Picture 20">
            <a:extLst>
              <a:ext uri="{FF2B5EF4-FFF2-40B4-BE49-F238E27FC236}">
                <a16:creationId xmlns:a16="http://schemas.microsoft.com/office/drawing/2014/main" id="{FE93F2DF-E633-5AE9-9920-C59627B284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825" y="1757703"/>
            <a:ext cx="3801361" cy="3671769"/>
          </a:xfrm>
          <a:prstGeom prst="rect">
            <a:avLst/>
          </a:prstGeom>
          <a:noFill/>
          <a:ln>
            <a:noFill/>
          </a:ln>
        </p:spPr>
      </p:pic>
      <p:sp>
        <p:nvSpPr>
          <p:cNvPr id="22" name="Rectangle: Rounded Corners 21">
            <a:extLst>
              <a:ext uri="{FF2B5EF4-FFF2-40B4-BE49-F238E27FC236}">
                <a16:creationId xmlns:a16="http://schemas.microsoft.com/office/drawing/2014/main" id="{250AA16F-B326-D20D-E66A-4A5B0A9AF514}"/>
              </a:ext>
            </a:extLst>
          </p:cNvPr>
          <p:cNvSpPr/>
          <p:nvPr/>
        </p:nvSpPr>
        <p:spPr>
          <a:xfrm>
            <a:off x="13180353" y="22622032"/>
            <a:ext cx="16545632" cy="6102373"/>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81EBA3A-2779-1744-6E5E-B03BBA88D46A}"/>
              </a:ext>
            </a:extLst>
          </p:cNvPr>
          <p:cNvSpPr/>
          <p:nvPr/>
        </p:nvSpPr>
        <p:spPr>
          <a:xfrm>
            <a:off x="12839699" y="16446746"/>
            <a:ext cx="7543801" cy="12277659"/>
          </a:xfrm>
          <a:prstGeom prst="roundRect">
            <a:avLst/>
          </a:prstGeom>
          <a:solidFill>
            <a:srgbClr val="B4E6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BE8F724-C316-C218-AECD-0FB0353E5045}"/>
              </a:ext>
            </a:extLst>
          </p:cNvPr>
          <p:cNvSpPr/>
          <p:nvPr/>
        </p:nvSpPr>
        <p:spPr>
          <a:xfrm>
            <a:off x="14228476" y="15906953"/>
            <a:ext cx="4766245" cy="1318783"/>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a:latin typeface="Times New Roman" panose="02020603050405020304" pitchFamily="18" charset="0"/>
                <a:cs typeface="Times New Roman" panose="02020603050405020304" pitchFamily="18" charset="0"/>
              </a:rPr>
              <a:t>KẾT QUẢ</a:t>
            </a:r>
          </a:p>
        </p:txBody>
      </p:sp>
      <p:pic>
        <p:nvPicPr>
          <p:cNvPr id="24" name="Picture 23">
            <a:extLst>
              <a:ext uri="{FF2B5EF4-FFF2-40B4-BE49-F238E27FC236}">
                <a16:creationId xmlns:a16="http://schemas.microsoft.com/office/drawing/2014/main" id="{D2DA1C73-5600-3A2E-4EED-F2CD6C9BD7C3}"/>
              </a:ext>
            </a:extLst>
          </p:cNvPr>
          <p:cNvPicPr>
            <a:picLocks noChangeAspect="1"/>
          </p:cNvPicPr>
          <p:nvPr/>
        </p:nvPicPr>
        <p:blipFill>
          <a:blip r:embed="rId3"/>
          <a:stretch>
            <a:fillRect/>
          </a:stretch>
        </p:blipFill>
        <p:spPr>
          <a:xfrm>
            <a:off x="13166285" y="17599855"/>
            <a:ext cx="6744037" cy="2549339"/>
          </a:xfrm>
          <a:prstGeom prst="rect">
            <a:avLst/>
          </a:prstGeom>
        </p:spPr>
      </p:pic>
      <p:pic>
        <p:nvPicPr>
          <p:cNvPr id="26" name="Picture 25">
            <a:extLst>
              <a:ext uri="{FF2B5EF4-FFF2-40B4-BE49-F238E27FC236}">
                <a16:creationId xmlns:a16="http://schemas.microsoft.com/office/drawing/2014/main" id="{C90C8237-8F5A-D342-C5CD-DA873E1DF8B3}"/>
              </a:ext>
            </a:extLst>
          </p:cNvPr>
          <p:cNvPicPr>
            <a:picLocks noChangeAspect="1"/>
          </p:cNvPicPr>
          <p:nvPr/>
        </p:nvPicPr>
        <p:blipFill>
          <a:blip r:embed="rId4"/>
          <a:stretch>
            <a:fillRect/>
          </a:stretch>
        </p:blipFill>
        <p:spPr>
          <a:xfrm>
            <a:off x="13166284" y="20517012"/>
            <a:ext cx="6744037" cy="2856620"/>
          </a:xfrm>
          <a:prstGeom prst="rect">
            <a:avLst/>
          </a:prstGeom>
        </p:spPr>
      </p:pic>
      <p:pic>
        <p:nvPicPr>
          <p:cNvPr id="28" name="Picture 27">
            <a:extLst>
              <a:ext uri="{FF2B5EF4-FFF2-40B4-BE49-F238E27FC236}">
                <a16:creationId xmlns:a16="http://schemas.microsoft.com/office/drawing/2014/main" id="{5E7A7ADE-EF6D-4E5F-3C95-45D4D59BCE8D}"/>
              </a:ext>
            </a:extLst>
          </p:cNvPr>
          <p:cNvPicPr>
            <a:picLocks noChangeAspect="1"/>
          </p:cNvPicPr>
          <p:nvPr/>
        </p:nvPicPr>
        <p:blipFill>
          <a:blip r:embed="rId5"/>
          <a:stretch>
            <a:fillRect/>
          </a:stretch>
        </p:blipFill>
        <p:spPr>
          <a:xfrm>
            <a:off x="18397919" y="26045644"/>
            <a:ext cx="4522884" cy="2154460"/>
          </a:xfrm>
          <a:prstGeom prst="rect">
            <a:avLst/>
          </a:prstGeom>
        </p:spPr>
      </p:pic>
      <p:pic>
        <p:nvPicPr>
          <p:cNvPr id="30" name="Picture 29">
            <a:extLst>
              <a:ext uri="{FF2B5EF4-FFF2-40B4-BE49-F238E27FC236}">
                <a16:creationId xmlns:a16="http://schemas.microsoft.com/office/drawing/2014/main" id="{27899C76-4FB3-15DE-2943-5A44AB58D697}"/>
              </a:ext>
            </a:extLst>
          </p:cNvPr>
          <p:cNvPicPr>
            <a:picLocks noChangeAspect="1"/>
          </p:cNvPicPr>
          <p:nvPr/>
        </p:nvPicPr>
        <p:blipFill>
          <a:blip r:embed="rId6"/>
          <a:stretch>
            <a:fillRect/>
          </a:stretch>
        </p:blipFill>
        <p:spPr>
          <a:xfrm>
            <a:off x="13183460" y="23669371"/>
            <a:ext cx="4478762" cy="2125244"/>
          </a:xfrm>
          <a:prstGeom prst="rect">
            <a:avLst/>
          </a:prstGeom>
        </p:spPr>
      </p:pic>
      <p:pic>
        <p:nvPicPr>
          <p:cNvPr id="32" name="Picture 31">
            <a:extLst>
              <a:ext uri="{FF2B5EF4-FFF2-40B4-BE49-F238E27FC236}">
                <a16:creationId xmlns:a16="http://schemas.microsoft.com/office/drawing/2014/main" id="{5C704E5C-BB03-6B8C-5C6E-FA043EF25748}"/>
              </a:ext>
            </a:extLst>
          </p:cNvPr>
          <p:cNvPicPr>
            <a:picLocks noChangeAspect="1"/>
          </p:cNvPicPr>
          <p:nvPr/>
        </p:nvPicPr>
        <p:blipFill>
          <a:blip r:embed="rId7"/>
          <a:stretch>
            <a:fillRect/>
          </a:stretch>
        </p:blipFill>
        <p:spPr>
          <a:xfrm>
            <a:off x="13183460" y="26037898"/>
            <a:ext cx="4478762" cy="2169953"/>
          </a:xfrm>
          <a:prstGeom prst="rect">
            <a:avLst/>
          </a:prstGeom>
        </p:spPr>
      </p:pic>
      <p:pic>
        <p:nvPicPr>
          <p:cNvPr id="34" name="Picture 33">
            <a:extLst>
              <a:ext uri="{FF2B5EF4-FFF2-40B4-BE49-F238E27FC236}">
                <a16:creationId xmlns:a16="http://schemas.microsoft.com/office/drawing/2014/main" id="{5772828E-9009-E09D-3F86-A8C0A6CA97C6}"/>
              </a:ext>
            </a:extLst>
          </p:cNvPr>
          <p:cNvPicPr>
            <a:picLocks noChangeAspect="1"/>
          </p:cNvPicPr>
          <p:nvPr/>
        </p:nvPicPr>
        <p:blipFill>
          <a:blip r:embed="rId8"/>
          <a:stretch>
            <a:fillRect/>
          </a:stretch>
        </p:blipFill>
        <p:spPr>
          <a:xfrm>
            <a:off x="23821483" y="23530908"/>
            <a:ext cx="2238687" cy="4698413"/>
          </a:xfrm>
          <a:prstGeom prst="rect">
            <a:avLst/>
          </a:prstGeom>
        </p:spPr>
      </p:pic>
      <p:pic>
        <p:nvPicPr>
          <p:cNvPr id="38" name="Picture 37">
            <a:extLst>
              <a:ext uri="{FF2B5EF4-FFF2-40B4-BE49-F238E27FC236}">
                <a16:creationId xmlns:a16="http://schemas.microsoft.com/office/drawing/2014/main" id="{4B3CDA11-2CB7-30A6-1D29-85604FAE663C}"/>
              </a:ext>
            </a:extLst>
          </p:cNvPr>
          <p:cNvPicPr>
            <a:picLocks noChangeAspect="1"/>
          </p:cNvPicPr>
          <p:nvPr/>
        </p:nvPicPr>
        <p:blipFill>
          <a:blip r:embed="rId9"/>
          <a:stretch>
            <a:fillRect/>
          </a:stretch>
        </p:blipFill>
        <p:spPr>
          <a:xfrm>
            <a:off x="26458222" y="23530908"/>
            <a:ext cx="2429214" cy="4698413"/>
          </a:xfrm>
          <a:prstGeom prst="rect">
            <a:avLst/>
          </a:prstGeom>
        </p:spPr>
      </p:pic>
      <p:pic>
        <p:nvPicPr>
          <p:cNvPr id="40" name="Picture 39">
            <a:extLst>
              <a:ext uri="{FF2B5EF4-FFF2-40B4-BE49-F238E27FC236}">
                <a16:creationId xmlns:a16="http://schemas.microsoft.com/office/drawing/2014/main" id="{A1D3E1AD-FCCF-9EC6-7D03-B0CEA44AE000}"/>
              </a:ext>
            </a:extLst>
          </p:cNvPr>
          <p:cNvPicPr>
            <a:picLocks noChangeAspect="1"/>
          </p:cNvPicPr>
          <p:nvPr/>
        </p:nvPicPr>
        <p:blipFill>
          <a:blip r:embed="rId10"/>
          <a:stretch>
            <a:fillRect/>
          </a:stretch>
        </p:blipFill>
        <p:spPr>
          <a:xfrm>
            <a:off x="18410445" y="23666973"/>
            <a:ext cx="4602927" cy="2169953"/>
          </a:xfrm>
          <a:prstGeom prst="rect">
            <a:avLst/>
          </a:prstGeom>
        </p:spPr>
      </p:pic>
      <p:sp>
        <p:nvSpPr>
          <p:cNvPr id="41" name="Rectangle: Rounded Corners 40">
            <a:extLst>
              <a:ext uri="{FF2B5EF4-FFF2-40B4-BE49-F238E27FC236}">
                <a16:creationId xmlns:a16="http://schemas.microsoft.com/office/drawing/2014/main" id="{2C0B59F4-8F5A-C6C6-070C-00556775A577}"/>
              </a:ext>
            </a:extLst>
          </p:cNvPr>
          <p:cNvSpPr/>
          <p:nvPr/>
        </p:nvSpPr>
        <p:spPr>
          <a:xfrm>
            <a:off x="21748127" y="16146686"/>
            <a:ext cx="7034451" cy="5971483"/>
          </a:xfrm>
          <a:prstGeom prst="roundRect">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C15200A7-00FD-7CC3-F8E9-F87CDA636EC3}"/>
              </a:ext>
            </a:extLst>
          </p:cNvPr>
          <p:cNvSpPr/>
          <p:nvPr/>
        </p:nvSpPr>
        <p:spPr>
          <a:xfrm>
            <a:off x="22771160" y="15570911"/>
            <a:ext cx="4988381" cy="1151550"/>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a:latin typeface="Times New Roman" panose="02020603050405020304" pitchFamily="18" charset="0"/>
                <a:cs typeface="Times New Roman" panose="02020603050405020304" pitchFamily="18" charset="0"/>
              </a:rPr>
              <a:t>TRANG CHỦ</a:t>
            </a:r>
          </a:p>
        </p:txBody>
      </p:sp>
      <p:pic>
        <p:nvPicPr>
          <p:cNvPr id="45" name="Picture 44">
            <a:extLst>
              <a:ext uri="{FF2B5EF4-FFF2-40B4-BE49-F238E27FC236}">
                <a16:creationId xmlns:a16="http://schemas.microsoft.com/office/drawing/2014/main" id="{8179814D-79E1-DF4E-B949-823083F28977}"/>
              </a:ext>
            </a:extLst>
          </p:cNvPr>
          <p:cNvPicPr>
            <a:picLocks noChangeAspect="1"/>
          </p:cNvPicPr>
          <p:nvPr/>
        </p:nvPicPr>
        <p:blipFill>
          <a:blip r:embed="rId11"/>
          <a:stretch>
            <a:fillRect/>
          </a:stretch>
        </p:blipFill>
        <p:spPr>
          <a:xfrm>
            <a:off x="22405416" y="17183438"/>
            <a:ext cx="5719871" cy="2728590"/>
          </a:xfrm>
          <a:prstGeom prst="rect">
            <a:avLst/>
          </a:prstGeom>
        </p:spPr>
      </p:pic>
      <p:pic>
        <p:nvPicPr>
          <p:cNvPr id="47" name="Picture 46">
            <a:extLst>
              <a:ext uri="{FF2B5EF4-FFF2-40B4-BE49-F238E27FC236}">
                <a16:creationId xmlns:a16="http://schemas.microsoft.com/office/drawing/2014/main" id="{7F5F3E67-76CB-1EE4-A9E6-781E976137D8}"/>
              </a:ext>
            </a:extLst>
          </p:cNvPr>
          <p:cNvPicPr>
            <a:picLocks noChangeAspect="1"/>
          </p:cNvPicPr>
          <p:nvPr/>
        </p:nvPicPr>
        <p:blipFill>
          <a:blip r:embed="rId12"/>
          <a:stretch>
            <a:fillRect/>
          </a:stretch>
        </p:blipFill>
        <p:spPr>
          <a:xfrm>
            <a:off x="22405416" y="20089429"/>
            <a:ext cx="5719871" cy="1462949"/>
          </a:xfrm>
          <a:prstGeom prst="rect">
            <a:avLst/>
          </a:prstGeom>
        </p:spPr>
      </p:pic>
      <p:sp>
        <p:nvSpPr>
          <p:cNvPr id="60" name="Rectangle 59">
            <a:extLst>
              <a:ext uri="{FF2B5EF4-FFF2-40B4-BE49-F238E27FC236}">
                <a16:creationId xmlns:a16="http://schemas.microsoft.com/office/drawing/2014/main" id="{361E4951-636B-B642-4239-BF5C2570F66A}"/>
              </a:ext>
            </a:extLst>
          </p:cNvPr>
          <p:cNvSpPr/>
          <p:nvPr/>
        </p:nvSpPr>
        <p:spPr>
          <a:xfrm>
            <a:off x="603825" y="40424100"/>
            <a:ext cx="9960307" cy="194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800">
                <a:solidFill>
                  <a:schemeClr val="tx1"/>
                </a:solidFill>
                <a:latin typeface="Times New Roman" panose="02020603050405020304" pitchFamily="18" charset="0"/>
                <a:cs typeface="Times New Roman" panose="02020603050405020304" pitchFamily="18" charset="0"/>
              </a:rPr>
              <a:t>Trườ</a:t>
            </a:r>
            <a:r>
              <a:rPr lang="en-US" sz="4800">
                <a:solidFill>
                  <a:schemeClr val="tx1"/>
                </a:solidFill>
                <a:latin typeface="Times New Roman" panose="02020603050405020304" pitchFamily="18" charset="0"/>
                <a:cs typeface="Times New Roman" panose="02020603050405020304" pitchFamily="18" charset="0"/>
              </a:rPr>
              <a:t>ng Đại học Công Nghiệp Hà Nội</a:t>
            </a:r>
          </a:p>
          <a:p>
            <a:pPr algn="ctr"/>
            <a:r>
              <a:rPr lang="en-US" sz="4800">
                <a:solidFill>
                  <a:schemeClr val="tx1"/>
                </a:solidFill>
                <a:latin typeface="Times New Roman" panose="02020603050405020304" pitchFamily="18" charset="0"/>
                <a:cs typeface="Times New Roman" panose="02020603050405020304" pitchFamily="18" charset="0"/>
              </a:rPr>
              <a:t>Khoa Công nghệ thông tin</a:t>
            </a:r>
          </a:p>
        </p:txBody>
      </p:sp>
      <p:sp>
        <p:nvSpPr>
          <p:cNvPr id="63" name="Rectangle 62">
            <a:extLst>
              <a:ext uri="{FF2B5EF4-FFF2-40B4-BE49-F238E27FC236}">
                <a16:creationId xmlns:a16="http://schemas.microsoft.com/office/drawing/2014/main" id="{3337E523-DE77-99DF-9527-E48FBD19BB95}"/>
              </a:ext>
            </a:extLst>
          </p:cNvPr>
          <p:cNvSpPr/>
          <p:nvPr/>
        </p:nvSpPr>
        <p:spPr>
          <a:xfrm>
            <a:off x="18234805" y="40754117"/>
            <a:ext cx="13412041" cy="194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chemeClr val="tx1"/>
                </a:solidFill>
                <a:latin typeface="Times New Roman" panose="02020603050405020304" pitchFamily="18" charset="0"/>
                <a:cs typeface="Times New Roman" panose="02020603050405020304" pitchFamily="18" charset="0"/>
              </a:rPr>
              <a:t>Email: khanhhien0107@gmail.com </a:t>
            </a:r>
          </a:p>
          <a:p>
            <a:r>
              <a:rPr lang="en-US" sz="4800">
                <a:solidFill>
                  <a:schemeClr val="tx1"/>
                </a:solidFill>
                <a:latin typeface="Times New Roman" panose="02020603050405020304" pitchFamily="18" charset="0"/>
                <a:cs typeface="Times New Roman" panose="02020603050405020304" pitchFamily="18" charset="0"/>
              </a:rPr>
              <a:t>               SĐT: 0384464564</a:t>
            </a:r>
          </a:p>
          <a:p>
            <a:pPr algn="ctr"/>
            <a:endParaRPr lang="en-US" sz="4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4086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134</TotalTime>
  <Words>356</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Hiên Trần</dc:creator>
  <cp:lastModifiedBy>Hiên Trần</cp:lastModifiedBy>
  <cp:revision>3</cp:revision>
  <dcterms:created xsi:type="dcterms:W3CDTF">2024-05-23T04:19:30Z</dcterms:created>
  <dcterms:modified xsi:type="dcterms:W3CDTF">2024-05-25T09:12:01Z</dcterms:modified>
</cp:coreProperties>
</file>