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1" r:id="rId4"/>
    <p:sldId id="267" r:id="rId5"/>
    <p:sldId id="262" r:id="rId6"/>
    <p:sldId id="25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B204-1C79-7629-0BBF-4F3A92165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0AB0F-751E-5A7C-FDDD-5C1FB01E0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8269-35DB-1D01-ED0E-380DA313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16/02/2024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69D80-3FA6-C880-2A17-81B818D3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A5B60-6F4F-8CEE-6F35-0E587172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250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BD8F-A8FD-7BF8-F1E1-63203AA0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80265-3169-5C99-7FDF-260EE6421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44CF-0928-FD37-0FEC-E0C090D0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16/02/2024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1AE46-F159-9949-9D0E-A7053812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A00E-10FA-3219-8BBF-7F157391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048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9604A-BCAA-26EC-C58F-29986DD6A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7ABF4-CC80-6115-6462-85BF017D9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BC7B-84F1-C010-616A-45C869FC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16/02/2024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EAA2D-8C33-C9F7-8D6F-132E90A4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9FD3-D098-B52B-6359-DC3A7EF0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68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A192-8795-A701-AE01-03D62F0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9620-1746-2CD1-DA2B-675423F0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77962-9624-E6B1-CFBB-9500F511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16/02/2024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0C42-6B14-5608-E5E9-4248D41D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53C1-0012-3F11-4625-E15B5694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58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DE48-4D2F-6F26-44D0-09F408E5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18D73-CA61-F971-1553-9B8CE5BDC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D2FBA-F228-1E71-8AC7-3A616594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16/02/2024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A4BF8-1DC5-0572-4DDB-70789F47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4FCA-2676-C5DE-C939-915782F2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466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C4BC-F8C7-57EA-FF3C-EC9C3DF1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B798-3C40-4764-0F3C-30EAAA8EA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8CC23-9683-455B-74BE-6276B514B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90BC-0FD8-D66C-13A2-8B2BF1A8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16/02/2024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847E8-7652-79B0-E68C-939C53C6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096AA-CD87-B695-FD0B-82E81F7D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513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35E4-F841-6C3F-BD08-D1040D32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BAD55-1C57-78E0-32E3-3CDC4CF5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628C4-162A-76F0-C598-349F65E3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080A4-E106-BAC0-0C8C-63AA647B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E51ED-8194-D964-2941-9A9CB9AB3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A47DE-A4D9-B528-F22E-D861238B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16/02/2024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12622-07A4-8DAC-BDA6-B2DAB33F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BDDBC-8D5D-E6CA-62F0-BC58C392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440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F718-FDAF-6D48-0B79-0BC62012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DF603-D59A-4E76-6EA0-AD6E7025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16/02/2024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7B0B0-045D-8204-279E-1BBEAE91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0C6C7-695C-C7CB-ACBA-0B6C5067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237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D498E-9EF3-384B-E575-926FF847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16/02/2024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BCF38-A68B-1310-B555-61C8AA32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DE0D-B331-F5E3-E8F9-890E840E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111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C460-FC4C-4A05-3444-E7410633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06A2-6101-79F2-126B-4ADE815A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DD529-2C57-30AD-8B22-69BD2270A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CB854-B392-E911-93C8-08898568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16/02/2024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33D51-FF9D-98A2-571D-CA83D99D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E24A-B728-B253-FDE8-99A543E8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54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FD01-1156-5BE0-80EB-64DE5EC2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DF170-70B2-3023-762B-13039577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A267F-9B7B-0598-76CD-887D009C2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F2FE3-4567-372D-9BD7-1C1164F0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16/02/2024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AAB76-55B8-C670-DE2B-5D6AD496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CC05-3432-E177-FB68-D45D039A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69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171B8-5033-AF55-ADF1-6DA16A4F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C5A2-2985-B754-96DF-1A3BC77F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7A80-CF80-D4FB-A089-296AE7E97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B48D-0125-4568-9D26-C9DBBF36EE83}" type="datetimeFigureOut">
              <a:rPr lang="en-NZ" smtClean="0"/>
              <a:t>16/02/2024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21C7-1965-F520-25C5-0C9FDB6FE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8D38-E958-FA55-0564-C10870640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725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408C05B-FDDC-BB85-35C3-DC7776315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243A6-D790-D6AA-BE08-B7DD28909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Case study: Breast cancer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431F1-838A-69E3-042F-2EB7429BE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-2286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Hypothesis: all variables are equally important to help distinguish the presence of breast cancer</a:t>
            </a:r>
          </a:p>
          <a:p>
            <a:pPr indent="-2286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Objectives: </a:t>
            </a:r>
          </a:p>
          <a:p>
            <a:pPr marL="342900" indent="-2286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Detection of breast cancer</a:t>
            </a:r>
          </a:p>
          <a:p>
            <a:pPr marL="342900" indent="-2286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identifying important features helps rapidly detect breast cancer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2957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2E63F1-1B0C-9DEE-CBDB-7633D12031B4}"/>
              </a:ext>
            </a:extLst>
          </p:cNvPr>
          <p:cNvSpPr txBox="1"/>
          <p:nvPr/>
        </p:nvSpPr>
        <p:spPr>
          <a:xfrm>
            <a:off x="841248" y="256031"/>
            <a:ext cx="10506456" cy="13603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analysis of breast cancer data: Finding important variables to classify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Begnin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[1</a:t>
            </a:r>
            <a:r>
              <a:rPr lang="en-US" sz="3100" dirty="0">
                <a:latin typeface="+mj-lt"/>
                <a:ea typeface="+mj-ea"/>
                <a:cs typeface="+mj-cs"/>
              </a:rPr>
              <a:t>]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 non-breast cancer from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Maglinent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[0] : breast cancer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9204B-636F-6A11-8CF6-4C9BC50AC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7" y="1987205"/>
            <a:ext cx="3820474" cy="44460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F2EAD9-D9A7-B738-939F-661489FD8EF5}"/>
              </a:ext>
            </a:extLst>
          </p:cNvPr>
          <p:cNvSpPr txBox="1"/>
          <p:nvPr/>
        </p:nvSpPr>
        <p:spPr>
          <a:xfrm>
            <a:off x="381983" y="1542773"/>
            <a:ext cx="485664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Correlation heatmap between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F4C3DF-F064-966A-C609-AAE99425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1843570"/>
            <a:ext cx="4601054" cy="45896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E00BB6-31BB-35CB-A6FA-3342A59F2697}"/>
              </a:ext>
            </a:extLst>
          </p:cNvPr>
          <p:cNvSpPr txBox="1"/>
          <p:nvPr/>
        </p:nvSpPr>
        <p:spPr>
          <a:xfrm>
            <a:off x="10875755" y="2274078"/>
            <a:ext cx="94389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outliers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562417-2403-F361-7C72-662491C5F1B8}"/>
              </a:ext>
            </a:extLst>
          </p:cNvPr>
          <p:cNvSpPr/>
          <p:nvPr/>
        </p:nvSpPr>
        <p:spPr>
          <a:xfrm>
            <a:off x="9515659" y="1978908"/>
            <a:ext cx="235974" cy="1483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62A40-1242-2E9A-89E5-C3C07D6F8F0B}"/>
              </a:ext>
            </a:extLst>
          </p:cNvPr>
          <p:cNvSpPr txBox="1"/>
          <p:nvPr/>
        </p:nvSpPr>
        <p:spPr>
          <a:xfrm>
            <a:off x="7459341" y="1646041"/>
            <a:ext cx="328240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Box plot for all variables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BA6B20-4AF4-6B2F-383A-497892E25C08}"/>
              </a:ext>
            </a:extLst>
          </p:cNvPr>
          <p:cNvCxnSpPr/>
          <p:nvPr/>
        </p:nvCxnSpPr>
        <p:spPr>
          <a:xfrm>
            <a:off x="9751633" y="2127269"/>
            <a:ext cx="1073683" cy="30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9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3C0201-EC25-5590-5092-BE518917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8" y="1123527"/>
            <a:ext cx="3499647" cy="46048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289442B-8AD9-E219-D94B-6852E342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205543"/>
            <a:ext cx="3537345" cy="244076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A22D1F-6D3A-70DE-8969-E37B7E1AB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178567"/>
            <a:ext cx="3517120" cy="44947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E5319-1A6D-BDC8-638B-D05541C16A36}"/>
              </a:ext>
            </a:extLst>
          </p:cNvPr>
          <p:cNvSpPr txBox="1"/>
          <p:nvPr/>
        </p:nvSpPr>
        <p:spPr>
          <a:xfrm>
            <a:off x="4382546" y="298009"/>
            <a:ext cx="485664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Detection of outliers</a:t>
            </a:r>
          </a:p>
        </p:txBody>
      </p:sp>
    </p:spTree>
    <p:extLst>
      <p:ext uri="{BB962C8B-B14F-4D97-AF65-F5344CB8AC3E}">
        <p14:creationId xmlns:p14="http://schemas.microsoft.com/office/powerpoint/2010/main" val="221877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865BFD-3335-E4A3-7C25-7282307C0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32" y="3608676"/>
            <a:ext cx="4590656" cy="3249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04ADC-E83D-8A8D-0479-3B0E6786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3118"/>
            <a:ext cx="3978287" cy="2815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28D68-CDF5-CBEC-4166-75F63ABAB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20" y="611802"/>
            <a:ext cx="4140587" cy="2930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4A0B64-5B66-9C4E-EB6B-F471F482DBF9}"/>
              </a:ext>
            </a:extLst>
          </p:cNvPr>
          <p:cNvSpPr txBox="1"/>
          <p:nvPr/>
        </p:nvSpPr>
        <p:spPr>
          <a:xfrm>
            <a:off x="2976209" y="180332"/>
            <a:ext cx="582562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Observe important variables between mean and worst</a:t>
            </a:r>
          </a:p>
        </p:txBody>
      </p:sp>
    </p:spTree>
    <p:extLst>
      <p:ext uri="{BB962C8B-B14F-4D97-AF65-F5344CB8AC3E}">
        <p14:creationId xmlns:p14="http://schemas.microsoft.com/office/powerpoint/2010/main" val="157049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56935-E5E1-F7A5-57D0-47325E754858}"/>
              </a:ext>
            </a:extLst>
          </p:cNvPr>
          <p:cNvSpPr txBox="1"/>
          <p:nvPr/>
        </p:nvSpPr>
        <p:spPr>
          <a:xfrm>
            <a:off x="5333999" y="4440365"/>
            <a:ext cx="6214871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Observe the most important feature using violin and swamp distribution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9A9F7-31C6-2771-8097-EC6250D4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2" y="291439"/>
            <a:ext cx="4667333" cy="3348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0728EF-4DAB-DFCF-DD4B-A1E3AAE00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663" y="291439"/>
            <a:ext cx="4580722" cy="33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0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E63F1-1B0C-9DEE-CBDB-7633D12031B4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of breast cancer patients (1) from non-breast cancer (0) using Principal component analysis (PCA)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6ECC4-DEA6-64A2-ABD8-CC5E5BBBF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6" y="2340129"/>
            <a:ext cx="5249065" cy="2901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B01327-29C3-D0D4-56FF-DCF316C6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498" y="2390644"/>
            <a:ext cx="5696841" cy="31553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8C5C32-4635-CC9D-475B-58AC8D48E65C}"/>
              </a:ext>
            </a:extLst>
          </p:cNvPr>
          <p:cNvSpPr txBox="1"/>
          <p:nvPr/>
        </p:nvSpPr>
        <p:spPr>
          <a:xfrm>
            <a:off x="8104731" y="5646486"/>
            <a:ext cx="264979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Variables loading scores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2E53DB-D793-242A-74B8-C83F1F80640C}"/>
              </a:ext>
            </a:extLst>
          </p:cNvPr>
          <p:cNvSpPr txBox="1"/>
          <p:nvPr/>
        </p:nvSpPr>
        <p:spPr>
          <a:xfrm>
            <a:off x="2753342" y="5739893"/>
            <a:ext cx="135752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PCA scores</a:t>
            </a:r>
          </a:p>
        </p:txBody>
      </p:sp>
    </p:spTree>
    <p:extLst>
      <p:ext uri="{BB962C8B-B14F-4D97-AF65-F5344CB8AC3E}">
        <p14:creationId xmlns:p14="http://schemas.microsoft.com/office/powerpoint/2010/main" val="252696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25B1-D995-A33E-BC21-14896A19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classification</a:t>
            </a:r>
            <a:endParaRPr lang="en-N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DB5087-99EF-49E2-5D1E-AB7FF5979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088522"/>
              </p:ext>
            </p:extLst>
          </p:nvPr>
        </p:nvGraphicFramePr>
        <p:xfrm>
          <a:off x="990355" y="4397744"/>
          <a:ext cx="833062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83426">
                  <a:extLst>
                    <a:ext uri="{9D8B030D-6E8A-4147-A177-3AD203B41FA5}">
                      <a16:colId xmlns:a16="http://schemas.microsoft.com/office/drawing/2014/main" val="2238055591"/>
                    </a:ext>
                  </a:extLst>
                </a:gridCol>
                <a:gridCol w="1463334">
                  <a:extLst>
                    <a:ext uri="{9D8B030D-6E8A-4147-A177-3AD203B41FA5}">
                      <a16:colId xmlns:a16="http://schemas.microsoft.com/office/drawing/2014/main" val="928070526"/>
                    </a:ext>
                  </a:extLst>
                </a:gridCol>
                <a:gridCol w="1056918">
                  <a:extLst>
                    <a:ext uri="{9D8B030D-6E8A-4147-A177-3AD203B41FA5}">
                      <a16:colId xmlns:a16="http://schemas.microsoft.com/office/drawing/2014/main" val="3054825956"/>
                    </a:ext>
                  </a:extLst>
                </a:gridCol>
                <a:gridCol w="1339154">
                  <a:extLst>
                    <a:ext uri="{9D8B030D-6E8A-4147-A177-3AD203B41FA5}">
                      <a16:colId xmlns:a16="http://schemas.microsoft.com/office/drawing/2014/main" val="2631837170"/>
                    </a:ext>
                  </a:extLst>
                </a:gridCol>
                <a:gridCol w="1887794">
                  <a:extLst>
                    <a:ext uri="{9D8B030D-6E8A-4147-A177-3AD203B41FA5}">
                      <a16:colId xmlns:a16="http://schemas.microsoft.com/office/drawing/2014/main" val="714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Classification methods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Accuracy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7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5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LinearSVM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814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37F5E-397C-2AC3-E84C-0816D770990F}"/>
              </a:ext>
            </a:extLst>
          </p:cNvPr>
          <p:cNvSpPr txBox="1"/>
          <p:nvPr/>
        </p:nvSpPr>
        <p:spPr>
          <a:xfrm>
            <a:off x="891294" y="1415845"/>
            <a:ext cx="41349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Purpose: Build a model to classify patients having breast cancer from patients without </a:t>
            </a:r>
            <a:r>
              <a:rPr lang="en-US" sz="1800" b="1" i="0" u="none" strike="noStrike" kern="1200" dirty="0" err="1">
                <a:effectLst/>
                <a:latin typeface="Calibri" panose="020F0502020204030204" pitchFamily="34" charset="0"/>
              </a:rPr>
              <a:t>cancer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ssification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methods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Data: n = 568 patients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  variables = 20 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 set: 397 patients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Test set: 171 patients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Tool: Python’s scikit-learn</a:t>
            </a:r>
          </a:p>
        </p:txBody>
      </p:sp>
    </p:spTree>
    <p:extLst>
      <p:ext uri="{BB962C8B-B14F-4D97-AF65-F5344CB8AC3E}">
        <p14:creationId xmlns:p14="http://schemas.microsoft.com/office/powerpoint/2010/main" val="316364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179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Case study: Breast cancer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Multivariate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Hien Truong</dc:creator>
  <cp:lastModifiedBy>Hien Truong</cp:lastModifiedBy>
  <cp:revision>15</cp:revision>
  <dcterms:created xsi:type="dcterms:W3CDTF">2023-08-03T00:16:03Z</dcterms:created>
  <dcterms:modified xsi:type="dcterms:W3CDTF">2024-02-16T15:05:31Z</dcterms:modified>
</cp:coreProperties>
</file>