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4" r:id="rId2"/>
    <p:sldId id="312" r:id="rId3"/>
    <p:sldId id="285" r:id="rId4"/>
    <p:sldId id="289" r:id="rId5"/>
    <p:sldId id="286" r:id="rId6"/>
    <p:sldId id="287" r:id="rId7"/>
    <p:sldId id="288" r:id="rId8"/>
    <p:sldId id="292" r:id="rId9"/>
    <p:sldId id="290" r:id="rId10"/>
    <p:sldId id="293" r:id="rId11"/>
    <p:sldId id="299" r:id="rId12"/>
    <p:sldId id="294" r:id="rId13"/>
    <p:sldId id="296" r:id="rId14"/>
    <p:sldId id="301" r:id="rId15"/>
    <p:sldId id="300" r:id="rId16"/>
    <p:sldId id="295" r:id="rId17"/>
    <p:sldId id="298" r:id="rId18"/>
    <p:sldId id="302" r:id="rId19"/>
    <p:sldId id="304" r:id="rId20"/>
    <p:sldId id="303" r:id="rId21"/>
    <p:sldId id="305" r:id="rId22"/>
    <p:sldId id="311" r:id="rId23"/>
    <p:sldId id="29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73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19" autoAdjust="0"/>
  </p:normalViewPr>
  <p:slideViewPr>
    <p:cSldViewPr snapToGrid="0">
      <p:cViewPr varScale="1">
        <p:scale>
          <a:sx n="85" d="100"/>
          <a:sy n="85" d="100"/>
        </p:scale>
        <p:origin x="55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BAB8BB-9CB0-41C4-A4A6-F99F664D338B}"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vi-VN"/>
        </a:p>
      </dgm:t>
    </dgm:pt>
    <dgm:pt modelId="{36B72B13-5C8F-4270-A4AC-EA664F472C48}">
      <dgm:prSet phldrT="[Text]"/>
      <dgm:spPr/>
      <dgm:t>
        <a:bodyPr/>
        <a:lstStyle/>
        <a:p>
          <a:r>
            <a:rPr lang="en-US" dirty="0"/>
            <a:t>KHẢO SÁT</a:t>
          </a:r>
          <a:endParaRPr lang="vi-VN" dirty="0"/>
        </a:p>
      </dgm:t>
    </dgm:pt>
    <dgm:pt modelId="{28EE180F-EDFF-42B4-8E14-EE672F6CAE93}" type="parTrans" cxnId="{5A219CAA-675D-4107-977A-F9CF6D44BA03}">
      <dgm:prSet/>
      <dgm:spPr/>
      <dgm:t>
        <a:bodyPr/>
        <a:lstStyle/>
        <a:p>
          <a:endParaRPr lang="vi-VN"/>
        </a:p>
      </dgm:t>
    </dgm:pt>
    <dgm:pt modelId="{F4198E68-70CA-4ACD-881E-24ADD0DB9C26}" type="sibTrans" cxnId="{5A219CAA-675D-4107-977A-F9CF6D44BA03}">
      <dgm:prSet/>
      <dgm:spPr/>
      <dgm:t>
        <a:bodyPr/>
        <a:lstStyle/>
        <a:p>
          <a:endParaRPr lang="vi-VN"/>
        </a:p>
      </dgm:t>
    </dgm:pt>
    <dgm:pt modelId="{39F7E7F5-581A-4BAC-B758-C3FCE8E5C1BB}">
      <dgm:prSet phldrT="[Text]"/>
      <dgm:spPr/>
      <dgm:t>
        <a:bodyPr/>
        <a:lstStyle/>
        <a:p>
          <a:r>
            <a:rPr lang="en-US" dirty="0"/>
            <a:t>PHÂN TÍCH YÊU CẦU</a:t>
          </a:r>
          <a:endParaRPr lang="vi-VN" dirty="0"/>
        </a:p>
      </dgm:t>
    </dgm:pt>
    <dgm:pt modelId="{C8259128-FBA4-4E05-BE04-5364B12B3F62}" type="parTrans" cxnId="{9BC1DBED-D88F-4BFE-9088-27A844D8FCB8}">
      <dgm:prSet/>
      <dgm:spPr/>
      <dgm:t>
        <a:bodyPr/>
        <a:lstStyle/>
        <a:p>
          <a:endParaRPr lang="vi-VN"/>
        </a:p>
      </dgm:t>
    </dgm:pt>
    <dgm:pt modelId="{00B3C0F3-AA2A-4FC5-B62A-20F76F17F823}" type="sibTrans" cxnId="{9BC1DBED-D88F-4BFE-9088-27A844D8FCB8}">
      <dgm:prSet/>
      <dgm:spPr/>
      <dgm:t>
        <a:bodyPr/>
        <a:lstStyle/>
        <a:p>
          <a:endParaRPr lang="vi-VN"/>
        </a:p>
      </dgm:t>
    </dgm:pt>
    <dgm:pt modelId="{2AFF075E-DC37-466C-9DEA-C5B08DA1906B}">
      <dgm:prSet phldrT="[Text]"/>
      <dgm:spPr/>
      <dgm:t>
        <a:bodyPr/>
        <a:lstStyle/>
        <a:p>
          <a:r>
            <a:rPr lang="en-US" dirty="0"/>
            <a:t>THIẾT KẾ YÊU CẦU</a:t>
          </a:r>
          <a:endParaRPr lang="vi-VN" dirty="0"/>
        </a:p>
      </dgm:t>
    </dgm:pt>
    <dgm:pt modelId="{5C214BD3-BDFC-4590-98A1-E05A59E69D4E}" type="parTrans" cxnId="{45589F7D-2762-483D-95B6-3958B6B1AA04}">
      <dgm:prSet/>
      <dgm:spPr/>
      <dgm:t>
        <a:bodyPr/>
        <a:lstStyle/>
        <a:p>
          <a:endParaRPr lang="vi-VN"/>
        </a:p>
      </dgm:t>
    </dgm:pt>
    <dgm:pt modelId="{15609BE1-F300-47F4-9A63-8088E10FC4AF}" type="sibTrans" cxnId="{45589F7D-2762-483D-95B6-3958B6B1AA04}">
      <dgm:prSet/>
      <dgm:spPr/>
      <dgm:t>
        <a:bodyPr/>
        <a:lstStyle/>
        <a:p>
          <a:endParaRPr lang="vi-VN"/>
        </a:p>
      </dgm:t>
    </dgm:pt>
    <dgm:pt modelId="{4F9ACA9F-55CD-419C-B0B5-3B560E05173A}" type="pres">
      <dgm:prSet presAssocID="{A3BAB8BB-9CB0-41C4-A4A6-F99F664D338B}" presName="linear" presStyleCnt="0">
        <dgm:presLayoutVars>
          <dgm:dir/>
          <dgm:animLvl val="lvl"/>
          <dgm:resizeHandles val="exact"/>
        </dgm:presLayoutVars>
      </dgm:prSet>
      <dgm:spPr/>
    </dgm:pt>
    <dgm:pt modelId="{8DBC5891-E830-4685-9B79-3EC36EF35531}" type="pres">
      <dgm:prSet presAssocID="{36B72B13-5C8F-4270-A4AC-EA664F472C48}" presName="parentLin" presStyleCnt="0"/>
      <dgm:spPr/>
    </dgm:pt>
    <dgm:pt modelId="{B0D9B0CC-5EE3-4D59-93F3-5FC184450C2B}" type="pres">
      <dgm:prSet presAssocID="{36B72B13-5C8F-4270-A4AC-EA664F472C48}" presName="parentLeftMargin" presStyleLbl="node1" presStyleIdx="0" presStyleCnt="3"/>
      <dgm:spPr/>
    </dgm:pt>
    <dgm:pt modelId="{3C4AC8DE-56E6-409F-AECE-2F471AB8730E}" type="pres">
      <dgm:prSet presAssocID="{36B72B13-5C8F-4270-A4AC-EA664F472C48}" presName="parentText" presStyleLbl="node1" presStyleIdx="0" presStyleCnt="3" custLinFactX="5652" custLinFactNeighborX="100000" custLinFactNeighborY="-7334">
        <dgm:presLayoutVars>
          <dgm:chMax val="0"/>
          <dgm:bulletEnabled val="1"/>
        </dgm:presLayoutVars>
      </dgm:prSet>
      <dgm:spPr/>
    </dgm:pt>
    <dgm:pt modelId="{7033DD11-B81E-46A5-85C7-A3763FFE361D}" type="pres">
      <dgm:prSet presAssocID="{36B72B13-5C8F-4270-A4AC-EA664F472C48}" presName="negativeSpace" presStyleCnt="0"/>
      <dgm:spPr/>
    </dgm:pt>
    <dgm:pt modelId="{C38601D8-C6A7-4635-8CE4-8D6ECDC54E19}" type="pres">
      <dgm:prSet presAssocID="{36B72B13-5C8F-4270-A4AC-EA664F472C48}" presName="childText" presStyleLbl="conFgAcc1" presStyleIdx="0" presStyleCnt="3" custLinFactY="-53" custLinFactNeighborX="7985" custLinFactNeighborY="-100000">
        <dgm:presLayoutVars>
          <dgm:bulletEnabled val="1"/>
        </dgm:presLayoutVars>
      </dgm:prSet>
      <dgm:spPr/>
    </dgm:pt>
    <dgm:pt modelId="{4C3AD08A-1372-4971-8525-91CF643CCE24}" type="pres">
      <dgm:prSet presAssocID="{F4198E68-70CA-4ACD-881E-24ADD0DB9C26}" presName="spaceBetweenRectangles" presStyleCnt="0"/>
      <dgm:spPr/>
    </dgm:pt>
    <dgm:pt modelId="{2F768764-2C9D-46C5-B21B-42DB2E18093E}" type="pres">
      <dgm:prSet presAssocID="{39F7E7F5-581A-4BAC-B758-C3FCE8E5C1BB}" presName="parentLin" presStyleCnt="0"/>
      <dgm:spPr/>
    </dgm:pt>
    <dgm:pt modelId="{1E9CDF07-2D01-418D-AB76-29B357FB15D5}" type="pres">
      <dgm:prSet presAssocID="{39F7E7F5-581A-4BAC-B758-C3FCE8E5C1BB}" presName="parentLeftMargin" presStyleLbl="node1" presStyleIdx="0" presStyleCnt="3"/>
      <dgm:spPr/>
    </dgm:pt>
    <dgm:pt modelId="{5AF218B7-7122-4F0A-826D-D8CAECD9DD55}" type="pres">
      <dgm:prSet presAssocID="{39F7E7F5-581A-4BAC-B758-C3FCE8E5C1BB}" presName="parentText" presStyleLbl="node1" presStyleIdx="1" presStyleCnt="3" custLinFactX="5964" custLinFactNeighborX="100000" custLinFactNeighborY="-734">
        <dgm:presLayoutVars>
          <dgm:chMax val="0"/>
          <dgm:bulletEnabled val="1"/>
        </dgm:presLayoutVars>
      </dgm:prSet>
      <dgm:spPr/>
    </dgm:pt>
    <dgm:pt modelId="{E936AB23-C602-4738-B23F-2414ABE88669}" type="pres">
      <dgm:prSet presAssocID="{39F7E7F5-581A-4BAC-B758-C3FCE8E5C1BB}" presName="negativeSpace" presStyleCnt="0"/>
      <dgm:spPr/>
    </dgm:pt>
    <dgm:pt modelId="{1F298A83-131B-4559-A1BA-9518D5F4BDBA}" type="pres">
      <dgm:prSet presAssocID="{39F7E7F5-581A-4BAC-B758-C3FCE8E5C1BB}" presName="childText" presStyleLbl="conFgAcc1" presStyleIdx="1" presStyleCnt="3" custLinFactNeighborX="6226">
        <dgm:presLayoutVars>
          <dgm:bulletEnabled val="1"/>
        </dgm:presLayoutVars>
      </dgm:prSet>
      <dgm:spPr/>
    </dgm:pt>
    <dgm:pt modelId="{B60F03EA-FF5C-4C5B-89D9-3FC1B2F2A526}" type="pres">
      <dgm:prSet presAssocID="{00B3C0F3-AA2A-4FC5-B62A-20F76F17F823}" presName="spaceBetweenRectangles" presStyleCnt="0"/>
      <dgm:spPr/>
    </dgm:pt>
    <dgm:pt modelId="{7CB062E7-BD05-4006-872F-202349A9AC3B}" type="pres">
      <dgm:prSet presAssocID="{2AFF075E-DC37-466C-9DEA-C5B08DA1906B}" presName="parentLin" presStyleCnt="0"/>
      <dgm:spPr/>
    </dgm:pt>
    <dgm:pt modelId="{6A44A620-ADC8-4C49-ABEA-354DD27F2DE8}" type="pres">
      <dgm:prSet presAssocID="{2AFF075E-DC37-466C-9DEA-C5B08DA1906B}" presName="parentLeftMargin" presStyleLbl="node1" presStyleIdx="1" presStyleCnt="3"/>
      <dgm:spPr/>
    </dgm:pt>
    <dgm:pt modelId="{3A5E20B0-04D6-4DA7-AE90-48F2DEAB044C}" type="pres">
      <dgm:prSet presAssocID="{2AFF075E-DC37-466C-9DEA-C5B08DA1906B}" presName="parentText" presStyleLbl="node1" presStyleIdx="2" presStyleCnt="3" custLinFactX="6432" custLinFactNeighborX="100000" custLinFactNeighborY="-1467">
        <dgm:presLayoutVars>
          <dgm:chMax val="0"/>
          <dgm:bulletEnabled val="1"/>
        </dgm:presLayoutVars>
      </dgm:prSet>
      <dgm:spPr/>
    </dgm:pt>
    <dgm:pt modelId="{3AB5A35B-C291-426B-9381-63571A51B9FD}" type="pres">
      <dgm:prSet presAssocID="{2AFF075E-DC37-466C-9DEA-C5B08DA1906B}" presName="negativeSpace" presStyleCnt="0"/>
      <dgm:spPr/>
    </dgm:pt>
    <dgm:pt modelId="{6ABEA807-E133-4CD4-A27C-155318039B0D}" type="pres">
      <dgm:prSet presAssocID="{2AFF075E-DC37-466C-9DEA-C5B08DA1906B}" presName="childText" presStyleLbl="conFgAcc1" presStyleIdx="2" presStyleCnt="3">
        <dgm:presLayoutVars>
          <dgm:bulletEnabled val="1"/>
        </dgm:presLayoutVars>
      </dgm:prSet>
      <dgm:spPr/>
    </dgm:pt>
  </dgm:ptLst>
  <dgm:cxnLst>
    <dgm:cxn modelId="{4BAA9A2B-90AE-4DBB-9449-A21D5E3CE1CC}" type="presOf" srcId="{36B72B13-5C8F-4270-A4AC-EA664F472C48}" destId="{3C4AC8DE-56E6-409F-AECE-2F471AB8730E}" srcOrd="1" destOrd="0" presId="urn:microsoft.com/office/officeart/2005/8/layout/list1"/>
    <dgm:cxn modelId="{91AF5E43-ED9D-4B98-AADC-735C9E5AFF30}" type="presOf" srcId="{39F7E7F5-581A-4BAC-B758-C3FCE8E5C1BB}" destId="{5AF218B7-7122-4F0A-826D-D8CAECD9DD55}" srcOrd="1" destOrd="0" presId="urn:microsoft.com/office/officeart/2005/8/layout/list1"/>
    <dgm:cxn modelId="{0367AF6D-0D23-452B-A2A9-374991D47E84}" type="presOf" srcId="{A3BAB8BB-9CB0-41C4-A4A6-F99F664D338B}" destId="{4F9ACA9F-55CD-419C-B0B5-3B560E05173A}" srcOrd="0" destOrd="0" presId="urn:microsoft.com/office/officeart/2005/8/layout/list1"/>
    <dgm:cxn modelId="{61D58154-2AE6-4CD1-AFE7-7C7840CCB2E0}" type="presOf" srcId="{36B72B13-5C8F-4270-A4AC-EA664F472C48}" destId="{B0D9B0CC-5EE3-4D59-93F3-5FC184450C2B}" srcOrd="0" destOrd="0" presId="urn:microsoft.com/office/officeart/2005/8/layout/list1"/>
    <dgm:cxn modelId="{97823A78-00F8-4E3D-AB4E-21F256BE593F}" type="presOf" srcId="{2AFF075E-DC37-466C-9DEA-C5B08DA1906B}" destId="{6A44A620-ADC8-4C49-ABEA-354DD27F2DE8}" srcOrd="0" destOrd="0" presId="urn:microsoft.com/office/officeart/2005/8/layout/list1"/>
    <dgm:cxn modelId="{45589F7D-2762-483D-95B6-3958B6B1AA04}" srcId="{A3BAB8BB-9CB0-41C4-A4A6-F99F664D338B}" destId="{2AFF075E-DC37-466C-9DEA-C5B08DA1906B}" srcOrd="2" destOrd="0" parTransId="{5C214BD3-BDFC-4590-98A1-E05A59E69D4E}" sibTransId="{15609BE1-F300-47F4-9A63-8088E10FC4AF}"/>
    <dgm:cxn modelId="{5A219CAA-675D-4107-977A-F9CF6D44BA03}" srcId="{A3BAB8BB-9CB0-41C4-A4A6-F99F664D338B}" destId="{36B72B13-5C8F-4270-A4AC-EA664F472C48}" srcOrd="0" destOrd="0" parTransId="{28EE180F-EDFF-42B4-8E14-EE672F6CAE93}" sibTransId="{F4198E68-70CA-4ACD-881E-24ADD0DB9C26}"/>
    <dgm:cxn modelId="{D1EFB6C7-B9D0-4666-B622-FCAC703A899B}" type="presOf" srcId="{39F7E7F5-581A-4BAC-B758-C3FCE8E5C1BB}" destId="{1E9CDF07-2D01-418D-AB76-29B357FB15D5}" srcOrd="0" destOrd="0" presId="urn:microsoft.com/office/officeart/2005/8/layout/list1"/>
    <dgm:cxn modelId="{81E5EAE8-4E0A-40E0-A50B-C7C8FFD6B910}" type="presOf" srcId="{2AFF075E-DC37-466C-9DEA-C5B08DA1906B}" destId="{3A5E20B0-04D6-4DA7-AE90-48F2DEAB044C}" srcOrd="1" destOrd="0" presId="urn:microsoft.com/office/officeart/2005/8/layout/list1"/>
    <dgm:cxn modelId="{9BC1DBED-D88F-4BFE-9088-27A844D8FCB8}" srcId="{A3BAB8BB-9CB0-41C4-A4A6-F99F664D338B}" destId="{39F7E7F5-581A-4BAC-B758-C3FCE8E5C1BB}" srcOrd="1" destOrd="0" parTransId="{C8259128-FBA4-4E05-BE04-5364B12B3F62}" sibTransId="{00B3C0F3-AA2A-4FC5-B62A-20F76F17F823}"/>
    <dgm:cxn modelId="{595B6225-B54A-4BF5-AB1D-4867C1C92FCE}" type="presParOf" srcId="{4F9ACA9F-55CD-419C-B0B5-3B560E05173A}" destId="{8DBC5891-E830-4685-9B79-3EC36EF35531}" srcOrd="0" destOrd="0" presId="urn:microsoft.com/office/officeart/2005/8/layout/list1"/>
    <dgm:cxn modelId="{A773B2B5-023F-4967-A355-7533DB0117BF}" type="presParOf" srcId="{8DBC5891-E830-4685-9B79-3EC36EF35531}" destId="{B0D9B0CC-5EE3-4D59-93F3-5FC184450C2B}" srcOrd="0" destOrd="0" presId="urn:microsoft.com/office/officeart/2005/8/layout/list1"/>
    <dgm:cxn modelId="{1C56E32F-5AAD-46DC-B081-B258D81378CF}" type="presParOf" srcId="{8DBC5891-E830-4685-9B79-3EC36EF35531}" destId="{3C4AC8DE-56E6-409F-AECE-2F471AB8730E}" srcOrd="1" destOrd="0" presId="urn:microsoft.com/office/officeart/2005/8/layout/list1"/>
    <dgm:cxn modelId="{7E5A9656-A3BF-4A36-9D39-B3E08BD18716}" type="presParOf" srcId="{4F9ACA9F-55CD-419C-B0B5-3B560E05173A}" destId="{7033DD11-B81E-46A5-85C7-A3763FFE361D}" srcOrd="1" destOrd="0" presId="urn:microsoft.com/office/officeart/2005/8/layout/list1"/>
    <dgm:cxn modelId="{C246877C-9C48-4C3E-A626-C0283BDCA4C0}" type="presParOf" srcId="{4F9ACA9F-55CD-419C-B0B5-3B560E05173A}" destId="{C38601D8-C6A7-4635-8CE4-8D6ECDC54E19}" srcOrd="2" destOrd="0" presId="urn:microsoft.com/office/officeart/2005/8/layout/list1"/>
    <dgm:cxn modelId="{9F047749-3AF9-4FDA-B27A-EE4B1ED0B9D2}" type="presParOf" srcId="{4F9ACA9F-55CD-419C-B0B5-3B560E05173A}" destId="{4C3AD08A-1372-4971-8525-91CF643CCE24}" srcOrd="3" destOrd="0" presId="urn:microsoft.com/office/officeart/2005/8/layout/list1"/>
    <dgm:cxn modelId="{A6B4EA6A-D4E1-425A-993B-8D79244A62C8}" type="presParOf" srcId="{4F9ACA9F-55CD-419C-B0B5-3B560E05173A}" destId="{2F768764-2C9D-46C5-B21B-42DB2E18093E}" srcOrd="4" destOrd="0" presId="urn:microsoft.com/office/officeart/2005/8/layout/list1"/>
    <dgm:cxn modelId="{1E065D22-75DF-47C6-BAD3-2F2C2D224083}" type="presParOf" srcId="{2F768764-2C9D-46C5-B21B-42DB2E18093E}" destId="{1E9CDF07-2D01-418D-AB76-29B357FB15D5}" srcOrd="0" destOrd="0" presId="urn:microsoft.com/office/officeart/2005/8/layout/list1"/>
    <dgm:cxn modelId="{5900287E-958F-43CC-9987-4B7B140B6351}" type="presParOf" srcId="{2F768764-2C9D-46C5-B21B-42DB2E18093E}" destId="{5AF218B7-7122-4F0A-826D-D8CAECD9DD55}" srcOrd="1" destOrd="0" presId="urn:microsoft.com/office/officeart/2005/8/layout/list1"/>
    <dgm:cxn modelId="{2A76FD58-4A66-4B7B-A15A-AE1A61D95743}" type="presParOf" srcId="{4F9ACA9F-55CD-419C-B0B5-3B560E05173A}" destId="{E936AB23-C602-4738-B23F-2414ABE88669}" srcOrd="5" destOrd="0" presId="urn:microsoft.com/office/officeart/2005/8/layout/list1"/>
    <dgm:cxn modelId="{892C1E2C-25DD-4E5F-8677-1299412741E9}" type="presParOf" srcId="{4F9ACA9F-55CD-419C-B0B5-3B560E05173A}" destId="{1F298A83-131B-4559-A1BA-9518D5F4BDBA}" srcOrd="6" destOrd="0" presId="urn:microsoft.com/office/officeart/2005/8/layout/list1"/>
    <dgm:cxn modelId="{F892C7F0-0F6C-4E67-82E8-AB01869EC3B2}" type="presParOf" srcId="{4F9ACA9F-55CD-419C-B0B5-3B560E05173A}" destId="{B60F03EA-FF5C-4C5B-89D9-3FC1B2F2A526}" srcOrd="7" destOrd="0" presId="urn:microsoft.com/office/officeart/2005/8/layout/list1"/>
    <dgm:cxn modelId="{48CA2597-1D9F-4E71-A181-E91F74C942E4}" type="presParOf" srcId="{4F9ACA9F-55CD-419C-B0B5-3B560E05173A}" destId="{7CB062E7-BD05-4006-872F-202349A9AC3B}" srcOrd="8" destOrd="0" presId="urn:microsoft.com/office/officeart/2005/8/layout/list1"/>
    <dgm:cxn modelId="{E576DF1B-9C86-438D-8723-688DB35105A6}" type="presParOf" srcId="{7CB062E7-BD05-4006-872F-202349A9AC3B}" destId="{6A44A620-ADC8-4C49-ABEA-354DD27F2DE8}" srcOrd="0" destOrd="0" presId="urn:microsoft.com/office/officeart/2005/8/layout/list1"/>
    <dgm:cxn modelId="{4AD096FE-17BA-45CD-AF3A-1BD295CB587D}" type="presParOf" srcId="{7CB062E7-BD05-4006-872F-202349A9AC3B}" destId="{3A5E20B0-04D6-4DA7-AE90-48F2DEAB044C}" srcOrd="1" destOrd="0" presId="urn:microsoft.com/office/officeart/2005/8/layout/list1"/>
    <dgm:cxn modelId="{EE26A07B-0F96-4CD8-990E-90A8CCE3BBDC}" type="presParOf" srcId="{4F9ACA9F-55CD-419C-B0B5-3B560E05173A}" destId="{3AB5A35B-C291-426B-9381-63571A51B9FD}" srcOrd="9" destOrd="0" presId="urn:microsoft.com/office/officeart/2005/8/layout/list1"/>
    <dgm:cxn modelId="{EC80593B-E584-4BDA-9D0D-5A4B5CFCC209}" type="presParOf" srcId="{4F9ACA9F-55CD-419C-B0B5-3B560E05173A}" destId="{6ABEA807-E133-4CD4-A27C-155318039B0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601D8-C6A7-4635-8CE4-8D6ECDC54E19}">
      <dsp:nvSpPr>
        <dsp:cNvPr id="0" name=""/>
        <dsp:cNvSpPr/>
      </dsp:nvSpPr>
      <dsp:spPr>
        <a:xfrm>
          <a:off x="0" y="413605"/>
          <a:ext cx="8914168" cy="1033200"/>
        </a:xfrm>
        <a:prstGeom prst="rect">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4AC8DE-56E6-409F-AECE-2F471AB8730E}">
      <dsp:nvSpPr>
        <dsp:cNvPr id="0" name=""/>
        <dsp:cNvSpPr/>
      </dsp:nvSpPr>
      <dsp:spPr>
        <a:xfrm>
          <a:off x="1244096" y="0"/>
          <a:ext cx="6239917" cy="121032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854" tIns="0" rIns="235854" bIns="0" numCol="1" spcCol="1270" anchor="ctr" anchorCtr="0">
          <a:noAutofit/>
        </a:bodyPr>
        <a:lstStyle/>
        <a:p>
          <a:pPr marL="0" lvl="0" indent="0" algn="l" defTabSz="1822450">
            <a:lnSpc>
              <a:spcPct val="90000"/>
            </a:lnSpc>
            <a:spcBef>
              <a:spcPct val="0"/>
            </a:spcBef>
            <a:spcAft>
              <a:spcPct val="35000"/>
            </a:spcAft>
            <a:buNone/>
          </a:pPr>
          <a:r>
            <a:rPr lang="en-US" sz="4100" kern="1200" dirty="0"/>
            <a:t>KHẢO SÁT</a:t>
          </a:r>
          <a:endParaRPr lang="vi-VN" sz="4100" kern="1200" dirty="0"/>
        </a:p>
      </dsp:txBody>
      <dsp:txXfrm>
        <a:off x="1303179" y="59083"/>
        <a:ext cx="6121751" cy="1092154"/>
      </dsp:txXfrm>
    </dsp:sp>
    <dsp:sp modelId="{1F298A83-131B-4559-A1BA-9518D5F4BDBA}">
      <dsp:nvSpPr>
        <dsp:cNvPr id="0" name=""/>
        <dsp:cNvSpPr/>
      </dsp:nvSpPr>
      <dsp:spPr>
        <a:xfrm>
          <a:off x="0" y="2495313"/>
          <a:ext cx="8914168" cy="1033200"/>
        </a:xfrm>
        <a:prstGeom prst="rect">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AF218B7-7122-4F0A-826D-D8CAECD9DD55}">
      <dsp:nvSpPr>
        <dsp:cNvPr id="0" name=""/>
        <dsp:cNvSpPr/>
      </dsp:nvSpPr>
      <dsp:spPr>
        <a:xfrm>
          <a:off x="1263565" y="1881269"/>
          <a:ext cx="6239917" cy="121032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854" tIns="0" rIns="235854" bIns="0" numCol="1" spcCol="1270" anchor="ctr" anchorCtr="0">
          <a:noAutofit/>
        </a:bodyPr>
        <a:lstStyle/>
        <a:p>
          <a:pPr marL="0" lvl="0" indent="0" algn="l" defTabSz="1822450">
            <a:lnSpc>
              <a:spcPct val="90000"/>
            </a:lnSpc>
            <a:spcBef>
              <a:spcPct val="0"/>
            </a:spcBef>
            <a:spcAft>
              <a:spcPct val="35000"/>
            </a:spcAft>
            <a:buNone/>
          </a:pPr>
          <a:r>
            <a:rPr lang="en-US" sz="4100" kern="1200" dirty="0"/>
            <a:t>PHÂN TÍCH YÊU CẦU</a:t>
          </a:r>
          <a:endParaRPr lang="vi-VN" sz="4100" kern="1200" dirty="0"/>
        </a:p>
      </dsp:txBody>
      <dsp:txXfrm>
        <a:off x="1322648" y="1940352"/>
        <a:ext cx="6121751" cy="1092154"/>
      </dsp:txXfrm>
    </dsp:sp>
    <dsp:sp modelId="{6ABEA807-E133-4CD4-A27C-155318039B0D}">
      <dsp:nvSpPr>
        <dsp:cNvPr id="0" name=""/>
        <dsp:cNvSpPr/>
      </dsp:nvSpPr>
      <dsp:spPr>
        <a:xfrm>
          <a:off x="0" y="4355073"/>
          <a:ext cx="8914168" cy="1033200"/>
        </a:xfrm>
        <a:prstGeom prst="rect">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5E20B0-04D6-4DA7-AE90-48F2DEAB044C}">
      <dsp:nvSpPr>
        <dsp:cNvPr id="0" name=""/>
        <dsp:cNvSpPr/>
      </dsp:nvSpPr>
      <dsp:spPr>
        <a:xfrm>
          <a:off x="1292768" y="3732158"/>
          <a:ext cx="6239917" cy="1210320"/>
        </a:xfrm>
        <a:prstGeom prst="round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5854" tIns="0" rIns="235854" bIns="0" numCol="1" spcCol="1270" anchor="ctr" anchorCtr="0">
          <a:noAutofit/>
        </a:bodyPr>
        <a:lstStyle/>
        <a:p>
          <a:pPr marL="0" lvl="0" indent="0" algn="l" defTabSz="1822450">
            <a:lnSpc>
              <a:spcPct val="90000"/>
            </a:lnSpc>
            <a:spcBef>
              <a:spcPct val="0"/>
            </a:spcBef>
            <a:spcAft>
              <a:spcPct val="35000"/>
            </a:spcAft>
            <a:buNone/>
          </a:pPr>
          <a:r>
            <a:rPr lang="en-US" sz="4100" kern="1200" dirty="0"/>
            <a:t>THIẾT KẾ YÊU CẦU</a:t>
          </a:r>
          <a:endParaRPr lang="vi-VN" sz="4100" kern="1200" dirty="0"/>
        </a:p>
      </dsp:txBody>
      <dsp:txXfrm>
        <a:off x="1351851" y="3791241"/>
        <a:ext cx="6121751" cy="10921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1/22/2022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1/22/2022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EDE50D6-574B-40AF-946F-D52A04ADE379}" type="datetime1">
              <a:rPr lang="en-US" smtClean="0"/>
              <a:t>1/22/2022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1/22/2022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D291B17-9318-49DB-B28B-6E5994AE9581}" type="datetime1">
              <a:rPr lang="en-US" smtClean="0"/>
              <a:t>1/22/2022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A98EE3D-8CD1-4C3F-BD1C-C98C9596463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342008" y="13686"/>
            <a:ext cx="10466774" cy="3790767"/>
          </a:xfrm>
        </p:spPr>
        <p:txBody>
          <a:bodyPr>
            <a:noAutofit/>
          </a:bodyPr>
          <a:lstStyle/>
          <a:p>
            <a:pPr marL="0" marR="0" indent="0" algn="ctr">
              <a:lnSpc>
                <a:spcPct val="150000"/>
              </a:lnSpc>
              <a:spcBef>
                <a:spcPts val="0"/>
              </a:spcBef>
              <a:spcAft>
                <a:spcPts val="0"/>
              </a:spcAft>
              <a:buNone/>
            </a:pPr>
            <a:r>
              <a:rPr lang="en-US" sz="4000" b="1" dirty="0">
                <a:solidFill>
                  <a:srgbClr val="0070C0"/>
                </a:solidFill>
                <a:effectLst/>
                <a:latin typeface="Times New Roman" panose="02020603050405020304" pitchFamily="18" charset="0"/>
                <a:ea typeface="Tahoma" panose="020B0604030504040204" pitchFamily="34" charset="0"/>
                <a:cs typeface="Times New Roman" panose="02020603050405020304" pitchFamily="18" charset="0"/>
              </a:rPr>
              <a:t>PHÂN TÍCH THIẾT KẾ HỆ THỐNG QUẢN LÝ CỬA HÀNG MUA BÁN XE ĐẠP</a:t>
            </a:r>
            <a:endParaRPr lang="en-US" sz="4000" dirty="0">
              <a:solidFill>
                <a:srgbClr val="0070C0"/>
              </a:solidFill>
              <a:effectLst/>
              <a:latin typeface="Times New Roman" panose="02020603050405020304" pitchFamily="18" charset="0"/>
              <a:ea typeface="Tahoma" panose="020B0604030504040204" pitchFamily="34"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 y="1"/>
            <a:ext cx="1447060" cy="590190"/>
          </a:xfrm>
          <a:prstGeom prst="rect">
            <a:avLst/>
          </a:prstGeom>
        </p:spPr>
      </p:pic>
      <p:sp>
        <p:nvSpPr>
          <p:cNvPr id="8" name="TextBox 7"/>
          <p:cNvSpPr txBox="1"/>
          <p:nvPr/>
        </p:nvSpPr>
        <p:spPr>
          <a:xfrm>
            <a:off x="144261" y="3648631"/>
            <a:ext cx="5741634" cy="960328"/>
          </a:xfrm>
          <a:prstGeom prst="rect">
            <a:avLst/>
          </a:prstGeom>
          <a:noFill/>
        </p:spPr>
        <p:txBody>
          <a:bodyPr wrap="square">
            <a:spAutoFit/>
          </a:bodyPr>
          <a:lstStyle/>
          <a:p>
            <a:pPr marL="0" marR="0">
              <a:lnSpc>
                <a:spcPct val="150000"/>
              </a:lnSpc>
              <a:spcBef>
                <a:spcPts val="0"/>
              </a:spcBef>
              <a:spcAft>
                <a:spcPts val="0"/>
              </a:spcAft>
            </a:pPr>
            <a:r>
              <a:rPr lang="en-US" sz="2000" b="1" i="1" dirty="0" err="1">
                <a:effectLst/>
                <a:latin typeface="Times New Roman" panose="02020603050405020304" pitchFamily="18" charset="0"/>
                <a:ea typeface="Times New Roman" panose="02020603050405020304" pitchFamily="18" charset="0"/>
              </a:rPr>
              <a:t>Người</a:t>
            </a:r>
            <a:r>
              <a:rPr lang="en-US" sz="2000" b="1" i="1" dirty="0">
                <a:effectLst/>
                <a:latin typeface="Times New Roman" panose="02020603050405020304" pitchFamily="18" charset="0"/>
                <a:ea typeface="Times New Roman" panose="02020603050405020304" pitchFamily="18" charset="0"/>
              </a:rPr>
              <a:t> h</a:t>
            </a:r>
            <a:r>
              <a:rPr lang="vi-VN" sz="2000" b="1" i="1" dirty="0">
                <a:effectLst/>
                <a:latin typeface="Times New Roman" panose="02020603050405020304" pitchFamily="18" charset="0"/>
                <a:ea typeface="Times New Roman" panose="02020603050405020304" pitchFamily="18" charset="0"/>
              </a:rPr>
              <a:t>ướng dẫn: T</a:t>
            </a:r>
            <a:r>
              <a:rPr lang="en-US" sz="2000" b="1" i="1" dirty="0" err="1">
                <a:effectLst/>
                <a:latin typeface="Times New Roman" panose="02020603050405020304" pitchFamily="18" charset="0"/>
                <a:ea typeface="Times New Roman" panose="02020603050405020304" pitchFamily="18" charset="0"/>
              </a:rPr>
              <a:t>hS</a:t>
            </a:r>
            <a:r>
              <a:rPr lang="en-US" sz="2000" b="1" i="1" dirty="0">
                <a:effectLst/>
                <a:latin typeface="Times New Roman" panose="02020603050405020304" pitchFamily="18" charset="0"/>
                <a:ea typeface="Times New Roman" panose="02020603050405020304" pitchFamily="18" charset="0"/>
              </a:rPr>
              <a:t>. NGUYỄN TRỌNG NHÂN</a:t>
            </a:r>
          </a:p>
          <a:p>
            <a:pPr marL="0" marR="0">
              <a:lnSpc>
                <a:spcPct val="150000"/>
              </a:lnSpc>
              <a:spcBef>
                <a:spcPts val="0"/>
              </a:spcBef>
              <a:spcAft>
                <a:spcPts val="0"/>
              </a:spcAft>
            </a:pPr>
            <a:r>
              <a:rPr lang="vi-VN" sz="2000" b="1" i="1" dirty="0">
                <a:effectLst/>
                <a:latin typeface="Times New Roman" panose="02020603050405020304" pitchFamily="18" charset="0"/>
                <a:ea typeface="Times New Roman" panose="02020603050405020304" pitchFamily="18" charset="0"/>
              </a:rPr>
              <a:t>Người thực hiện: </a:t>
            </a:r>
            <a:r>
              <a:rPr lang="en-US" sz="2000" b="1" i="1" dirty="0">
                <a:effectLst/>
                <a:latin typeface="Times New Roman" panose="02020603050405020304" pitchFamily="18" charset="0"/>
                <a:ea typeface="Times New Roman" panose="02020603050405020304" pitchFamily="18" charset="0"/>
              </a:rPr>
              <a:t>HUỲNH HỮU HIỆP – 51800677</a:t>
            </a:r>
          </a:p>
        </p:txBody>
      </p:sp>
      <p:pic>
        <p:nvPicPr>
          <p:cNvPr id="6146" name="Picture 2" descr="Người Mỹ đua nhau mua xe đạp - VietNam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5895" y="2583402"/>
            <a:ext cx="6013406" cy="35244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1"/>
            <a:ext cx="1447060" cy="590190"/>
          </a:xfrm>
          <a:prstGeom prst="rect">
            <a:avLst/>
          </a:prstGeom>
        </p:spPr>
      </p:pic>
      <p:sp>
        <p:nvSpPr>
          <p:cNvPr id="5" name="TextBox 4"/>
          <p:cNvSpPr txBox="1"/>
          <p:nvPr/>
        </p:nvSpPr>
        <p:spPr>
          <a:xfrm>
            <a:off x="0" y="0"/>
            <a:ext cx="12191999" cy="707886"/>
          </a:xfrm>
          <a:prstGeom prst="rect">
            <a:avLst/>
          </a:prstGeom>
          <a:noFill/>
        </p:spPr>
        <p:txBody>
          <a:bodyPr wrap="square">
            <a:spAutoFit/>
          </a:bodyPr>
          <a:lstStyle/>
          <a:p>
            <a:pPr algn="ct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Đặc</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tả</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Use Case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Đặt</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Hàng</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Online</a:t>
            </a:r>
          </a:p>
        </p:txBody>
      </p:sp>
      <p:graphicFrame>
        <p:nvGraphicFramePr>
          <p:cNvPr id="2" name="Table 1"/>
          <p:cNvGraphicFramePr>
            <a:graphicFrameLocks noGrp="1"/>
          </p:cNvGraphicFramePr>
          <p:nvPr/>
        </p:nvGraphicFramePr>
        <p:xfrm>
          <a:off x="473710" y="800100"/>
          <a:ext cx="11141075" cy="5837347"/>
        </p:xfrm>
        <a:graphic>
          <a:graphicData uri="http://schemas.openxmlformats.org/drawingml/2006/table">
            <a:tbl>
              <a:tblPr firstRow="1" firstCol="1" bandRow="1">
                <a:tableStyleId>{00A15C55-8517-42AA-B614-E9B94910E393}</a:tableStyleId>
              </a:tblPr>
              <a:tblGrid>
                <a:gridCol w="2488565">
                  <a:extLst>
                    <a:ext uri="{9D8B030D-6E8A-4147-A177-3AD203B41FA5}">
                      <a16:colId xmlns:a16="http://schemas.microsoft.com/office/drawing/2014/main" val="20000"/>
                    </a:ext>
                  </a:extLst>
                </a:gridCol>
                <a:gridCol w="4831715">
                  <a:extLst>
                    <a:ext uri="{9D8B030D-6E8A-4147-A177-3AD203B41FA5}">
                      <a16:colId xmlns:a16="http://schemas.microsoft.com/office/drawing/2014/main" val="20001"/>
                    </a:ext>
                  </a:extLst>
                </a:gridCol>
                <a:gridCol w="3820795">
                  <a:extLst>
                    <a:ext uri="{9D8B030D-6E8A-4147-A177-3AD203B41FA5}">
                      <a16:colId xmlns:a16="http://schemas.microsoft.com/office/drawing/2014/main" val="20002"/>
                    </a:ext>
                  </a:extLst>
                </a:gridCol>
              </a:tblGrid>
              <a:tr h="282089">
                <a:tc>
                  <a:txBody>
                    <a:bodyPr/>
                    <a:lstStyle/>
                    <a:p>
                      <a:pPr algn="l">
                        <a:lnSpc>
                          <a:spcPct val="115000"/>
                        </a:lnSpc>
                        <a:spcAft>
                          <a:spcPts val="800"/>
                        </a:spcAft>
                      </a:pPr>
                      <a:r>
                        <a:rPr lang="en-US" sz="1600" dirty="0" err="1">
                          <a:effectLst/>
                        </a:rPr>
                        <a:t>Mã</a:t>
                      </a:r>
                      <a:r>
                        <a:rPr lang="en-US" sz="1600" dirty="0">
                          <a:effectLst/>
                        </a:rPr>
                        <a:t> use case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gridSpan="2">
                  <a:txBody>
                    <a:bodyPr/>
                    <a:lstStyle/>
                    <a:p>
                      <a:pPr algn="l">
                        <a:lnSpc>
                          <a:spcPct val="115000"/>
                        </a:lnSpc>
                        <a:spcAft>
                          <a:spcPts val="800"/>
                        </a:spcAft>
                      </a:pPr>
                      <a:r>
                        <a:rPr lang="en-US" sz="1600">
                          <a:effectLst/>
                        </a:rPr>
                        <a:t>UC02.</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hMerge="1">
                  <a:txBody>
                    <a:bodyPr/>
                    <a:lstStyle/>
                    <a:p>
                      <a:endParaRPr lang="vi-VN"/>
                    </a:p>
                  </a:txBody>
                  <a:tcPr/>
                </a:tc>
                <a:extLst>
                  <a:ext uri="{0D108BD9-81ED-4DB2-BD59-A6C34878D82A}">
                    <a16:rowId xmlns:a16="http://schemas.microsoft.com/office/drawing/2014/main" val="10000"/>
                  </a:ext>
                </a:extLst>
              </a:tr>
              <a:tr h="283322">
                <a:tc>
                  <a:txBody>
                    <a:bodyPr/>
                    <a:lstStyle/>
                    <a:p>
                      <a:pPr algn="l">
                        <a:lnSpc>
                          <a:spcPct val="115000"/>
                        </a:lnSpc>
                        <a:spcAft>
                          <a:spcPts val="800"/>
                        </a:spcAft>
                      </a:pPr>
                      <a:r>
                        <a:rPr lang="en-US" sz="1600">
                          <a:effectLst/>
                        </a:rPr>
                        <a:t>Use Case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gridSpan="2">
                  <a:txBody>
                    <a:bodyPr/>
                    <a:lstStyle/>
                    <a:p>
                      <a:pPr algn="l">
                        <a:lnSpc>
                          <a:spcPct val="115000"/>
                        </a:lnSpc>
                        <a:spcAft>
                          <a:spcPts val="800"/>
                        </a:spcAft>
                      </a:pPr>
                      <a:r>
                        <a:rPr lang="en-US" sz="1600">
                          <a:effectLst/>
                        </a:rPr>
                        <a:t>Đặt hàng online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hMerge="1">
                  <a:txBody>
                    <a:bodyPr/>
                    <a:lstStyle/>
                    <a:p>
                      <a:endParaRPr lang="vi-VN"/>
                    </a:p>
                  </a:txBody>
                  <a:tcPr/>
                </a:tc>
                <a:extLst>
                  <a:ext uri="{0D108BD9-81ED-4DB2-BD59-A6C34878D82A}">
                    <a16:rowId xmlns:a16="http://schemas.microsoft.com/office/drawing/2014/main" val="10001"/>
                  </a:ext>
                </a:extLst>
              </a:tr>
              <a:tr h="283322">
                <a:tc>
                  <a:txBody>
                    <a:bodyPr/>
                    <a:lstStyle/>
                    <a:p>
                      <a:pPr algn="l">
                        <a:lnSpc>
                          <a:spcPct val="115000"/>
                        </a:lnSpc>
                        <a:spcAft>
                          <a:spcPts val="800"/>
                        </a:spcAft>
                      </a:pPr>
                      <a:r>
                        <a:rPr lang="en-US" sz="1600">
                          <a:effectLst/>
                        </a:rPr>
                        <a:t>Ngữ cảnh</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gridSpan="2">
                  <a:txBody>
                    <a:bodyPr/>
                    <a:lstStyle/>
                    <a:p>
                      <a:pPr algn="l">
                        <a:lnSpc>
                          <a:spcPct val="115000"/>
                        </a:lnSpc>
                        <a:spcAft>
                          <a:spcPts val="800"/>
                        </a:spcAft>
                      </a:pPr>
                      <a:r>
                        <a:rPr lang="en-US" sz="1600">
                          <a:effectLst/>
                        </a:rPr>
                        <a:t>Đặt hàng online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hMerge="1">
                  <a:txBody>
                    <a:bodyPr/>
                    <a:lstStyle/>
                    <a:p>
                      <a:endParaRPr lang="vi-VN"/>
                    </a:p>
                  </a:txBody>
                  <a:tcPr/>
                </a:tc>
                <a:extLst>
                  <a:ext uri="{0D108BD9-81ED-4DB2-BD59-A6C34878D82A}">
                    <a16:rowId xmlns:a16="http://schemas.microsoft.com/office/drawing/2014/main" val="10002"/>
                  </a:ext>
                </a:extLst>
              </a:tr>
              <a:tr h="283322">
                <a:tc>
                  <a:txBody>
                    <a:bodyPr/>
                    <a:lstStyle/>
                    <a:p>
                      <a:pPr algn="l">
                        <a:lnSpc>
                          <a:spcPct val="115000"/>
                        </a:lnSpc>
                        <a:spcAft>
                          <a:spcPts val="800"/>
                        </a:spcAft>
                      </a:pPr>
                      <a:r>
                        <a:rPr lang="en-US" sz="1600">
                          <a:effectLst/>
                        </a:rPr>
                        <a:t>Mô tả</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gridSpan="2">
                  <a:txBody>
                    <a:bodyPr/>
                    <a:lstStyle/>
                    <a:p>
                      <a:pPr algn="l">
                        <a:lnSpc>
                          <a:spcPct val="115000"/>
                        </a:lnSpc>
                        <a:spcAft>
                          <a:spcPts val="800"/>
                        </a:spcAft>
                      </a:pPr>
                      <a:r>
                        <a:rPr lang="en-US" sz="1600">
                          <a:effectLst/>
                        </a:rPr>
                        <a:t>Khách hàng mua hàng thông qua Website của cửa hàng.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hMerge="1">
                  <a:txBody>
                    <a:bodyPr/>
                    <a:lstStyle/>
                    <a:p>
                      <a:endParaRPr lang="vi-VN"/>
                    </a:p>
                  </a:txBody>
                  <a:tcPr/>
                </a:tc>
                <a:extLst>
                  <a:ext uri="{0D108BD9-81ED-4DB2-BD59-A6C34878D82A}">
                    <a16:rowId xmlns:a16="http://schemas.microsoft.com/office/drawing/2014/main" val="10003"/>
                  </a:ext>
                </a:extLst>
              </a:tr>
              <a:tr h="283322">
                <a:tc>
                  <a:txBody>
                    <a:bodyPr/>
                    <a:lstStyle/>
                    <a:p>
                      <a:pPr algn="l">
                        <a:lnSpc>
                          <a:spcPct val="115000"/>
                        </a:lnSpc>
                        <a:spcAft>
                          <a:spcPts val="800"/>
                        </a:spcAft>
                      </a:pPr>
                      <a:r>
                        <a:rPr lang="en-US" sz="1600">
                          <a:effectLst/>
                        </a:rPr>
                        <a:t>Tác nhân chính</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gridSpan="2">
                  <a:txBody>
                    <a:bodyPr/>
                    <a:lstStyle/>
                    <a:p>
                      <a:pPr algn="l">
                        <a:lnSpc>
                          <a:spcPct val="115000"/>
                        </a:lnSpc>
                        <a:spcAft>
                          <a:spcPts val="800"/>
                        </a:spcAft>
                      </a:pPr>
                      <a:r>
                        <a:rPr lang="en-US" sz="1600">
                          <a:effectLst/>
                        </a:rPr>
                        <a:t>Khách hàng đặt hàng online và người bán hàng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hMerge="1">
                  <a:txBody>
                    <a:bodyPr/>
                    <a:lstStyle/>
                    <a:p>
                      <a:endParaRPr lang="vi-VN"/>
                    </a:p>
                  </a:txBody>
                  <a:tcPr/>
                </a:tc>
                <a:extLst>
                  <a:ext uri="{0D108BD9-81ED-4DB2-BD59-A6C34878D82A}">
                    <a16:rowId xmlns:a16="http://schemas.microsoft.com/office/drawing/2014/main" val="10004"/>
                  </a:ext>
                </a:extLst>
              </a:tr>
              <a:tr h="418791">
                <a:tc>
                  <a:txBody>
                    <a:bodyPr/>
                    <a:lstStyle/>
                    <a:p>
                      <a:pPr algn="l">
                        <a:lnSpc>
                          <a:spcPct val="115000"/>
                        </a:lnSpc>
                        <a:spcAft>
                          <a:spcPts val="800"/>
                        </a:spcAft>
                      </a:pPr>
                      <a:r>
                        <a:rPr lang="en-US" sz="1600" dirty="0" err="1">
                          <a:effectLst/>
                        </a:rPr>
                        <a:t>Sự</a:t>
                      </a:r>
                      <a:r>
                        <a:rPr lang="en-US" sz="1600" dirty="0">
                          <a:effectLst/>
                        </a:rPr>
                        <a:t> </a:t>
                      </a:r>
                      <a:r>
                        <a:rPr lang="en-US" sz="1600" dirty="0" err="1">
                          <a:effectLst/>
                        </a:rPr>
                        <a:t>kiện</a:t>
                      </a:r>
                      <a:r>
                        <a:rPr lang="en-US" sz="1600" dirty="0">
                          <a:effectLst/>
                        </a:rPr>
                        <a:t> </a:t>
                      </a:r>
                      <a:r>
                        <a:rPr lang="en-US" sz="1600" dirty="0" err="1">
                          <a:effectLst/>
                        </a:rPr>
                        <a:t>kích</a:t>
                      </a:r>
                      <a:r>
                        <a:rPr lang="en-US" sz="1600" dirty="0">
                          <a:effectLst/>
                        </a:rPr>
                        <a:t> </a:t>
                      </a:r>
                      <a:r>
                        <a:rPr lang="en-US" sz="1600" dirty="0" err="1">
                          <a:effectLst/>
                        </a:rPr>
                        <a:t>hoạt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gridSpan="2">
                  <a:txBody>
                    <a:bodyPr/>
                    <a:lstStyle/>
                    <a:p>
                      <a:pPr algn="l">
                        <a:lnSpc>
                          <a:spcPct val="115000"/>
                        </a:lnSpc>
                        <a:spcAft>
                          <a:spcPts val="800"/>
                        </a:spcAft>
                      </a:pPr>
                      <a:r>
                        <a:rPr lang="en-US" sz="1600">
                          <a:effectLst/>
                        </a:rPr>
                        <a:t>Đặt hàng online.</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hMerge="1">
                  <a:txBody>
                    <a:bodyPr/>
                    <a:lstStyle/>
                    <a:p>
                      <a:endParaRPr lang="vi-VN"/>
                    </a:p>
                  </a:txBody>
                  <a:tcPr/>
                </a:tc>
                <a:extLst>
                  <a:ext uri="{0D108BD9-81ED-4DB2-BD59-A6C34878D82A}">
                    <a16:rowId xmlns:a16="http://schemas.microsoft.com/office/drawing/2014/main" val="10005"/>
                  </a:ext>
                </a:extLst>
              </a:tr>
              <a:tr h="526092">
                <a:tc>
                  <a:txBody>
                    <a:bodyPr/>
                    <a:lstStyle/>
                    <a:p>
                      <a:pPr algn="l">
                        <a:lnSpc>
                          <a:spcPct val="115000"/>
                        </a:lnSpc>
                        <a:spcAft>
                          <a:spcPts val="800"/>
                        </a:spcAft>
                      </a:pPr>
                      <a:r>
                        <a:rPr lang="en-US" sz="1600">
                          <a:effectLst/>
                        </a:rPr>
                        <a:t>Điều kiện tiên quyết</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gridSpan="2">
                  <a:txBody>
                    <a:bodyPr/>
                    <a:lstStyle/>
                    <a:p>
                      <a:pPr algn="l">
                        <a:spcAft>
                          <a:spcPts val="0"/>
                        </a:spcAft>
                      </a:pPr>
                      <a:r>
                        <a:rPr lang="en-US" sz="1600" dirty="0" err="1">
                          <a:effectLst/>
                        </a:rPr>
                        <a:t>Người</a:t>
                      </a:r>
                      <a:r>
                        <a:rPr lang="en-US" sz="1600" dirty="0">
                          <a:effectLst/>
                        </a:rPr>
                        <a:t> </a:t>
                      </a:r>
                      <a:r>
                        <a:rPr lang="en-US" sz="1600" dirty="0" err="1">
                          <a:effectLst/>
                        </a:rPr>
                        <a:t>dùng</a:t>
                      </a:r>
                      <a:r>
                        <a:rPr lang="en-US" sz="1600" dirty="0">
                          <a:effectLst/>
                        </a:rPr>
                        <a:t> </a:t>
                      </a:r>
                      <a:r>
                        <a:rPr lang="en-US" sz="1600" dirty="0" err="1">
                          <a:effectLst/>
                        </a:rPr>
                        <a:t>truy</a:t>
                      </a:r>
                      <a:r>
                        <a:rPr lang="en-US" sz="1600" dirty="0">
                          <a:effectLst/>
                        </a:rPr>
                        <a:t> </a:t>
                      </a:r>
                      <a:r>
                        <a:rPr lang="en-US" sz="1600" dirty="0" err="1">
                          <a:effectLst/>
                        </a:rPr>
                        <a:t>cập</a:t>
                      </a:r>
                      <a:r>
                        <a:rPr lang="en-US" sz="1600" dirty="0">
                          <a:effectLst/>
                        </a:rPr>
                        <a:t> </a:t>
                      </a:r>
                      <a:r>
                        <a:rPr lang="en-US" sz="1600" dirty="0" err="1">
                          <a:effectLst/>
                        </a:rPr>
                        <a:t>vào</a:t>
                      </a:r>
                      <a:r>
                        <a:rPr lang="en-US" sz="1600" dirty="0">
                          <a:effectLst/>
                        </a:rPr>
                        <a:t> website </a:t>
                      </a:r>
                    </a:p>
                    <a:p>
                      <a:pPr algn="l">
                        <a:spcAft>
                          <a:spcPts val="0"/>
                        </a:spcAft>
                      </a:pPr>
                      <a:r>
                        <a:rPr lang="en-US" sz="1600" dirty="0" err="1">
                          <a:effectLst/>
                        </a:rPr>
                        <a:t>Người</a:t>
                      </a:r>
                      <a:r>
                        <a:rPr lang="en-US" sz="1600" dirty="0">
                          <a:effectLst/>
                        </a:rPr>
                        <a:t> </a:t>
                      </a:r>
                      <a:r>
                        <a:rPr lang="en-US" sz="1600" dirty="0" err="1">
                          <a:effectLst/>
                        </a:rPr>
                        <a:t>dùng</a:t>
                      </a:r>
                      <a:r>
                        <a:rPr lang="en-US" sz="1600" dirty="0">
                          <a:effectLst/>
                        </a:rPr>
                        <a:t> </a:t>
                      </a:r>
                      <a:r>
                        <a:rPr lang="en-US" sz="1600" dirty="0" err="1">
                          <a:effectLst/>
                        </a:rPr>
                        <a:t>đăng</a:t>
                      </a:r>
                      <a:r>
                        <a:rPr lang="en-US" sz="1600" dirty="0">
                          <a:effectLst/>
                        </a:rPr>
                        <a:t> </a:t>
                      </a:r>
                      <a:r>
                        <a:rPr lang="en-US" sz="1600" dirty="0" err="1">
                          <a:effectLst/>
                        </a:rPr>
                        <a:t>nhập</a:t>
                      </a:r>
                      <a:r>
                        <a:rPr lang="en-US" sz="1600" dirty="0">
                          <a:effectLst/>
                        </a:rPr>
                        <a:t> </a:t>
                      </a:r>
                      <a:r>
                        <a:rPr lang="en-US" sz="1600" dirty="0" err="1">
                          <a:effectLst/>
                        </a:rPr>
                        <a:t>vào</a:t>
                      </a:r>
                      <a:r>
                        <a:rPr lang="en-US" sz="1600" dirty="0">
                          <a:effectLst/>
                        </a:rPr>
                        <a:t> </a:t>
                      </a:r>
                      <a:r>
                        <a:rPr lang="en-US" sz="1600" dirty="0" err="1">
                          <a:effectLst/>
                        </a:rPr>
                        <a:t>hệ</a:t>
                      </a:r>
                      <a:r>
                        <a:rPr lang="en-US" sz="1600" dirty="0">
                          <a:effectLst/>
                        </a:rPr>
                        <a:t> </a:t>
                      </a:r>
                      <a:r>
                        <a:rPr lang="en-US" sz="1600" dirty="0" err="1">
                          <a:effectLst/>
                        </a:rPr>
                        <a:t>thống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hMerge="1">
                  <a:txBody>
                    <a:bodyPr/>
                    <a:lstStyle/>
                    <a:p>
                      <a:endParaRPr lang="vi-VN"/>
                    </a:p>
                  </a:txBody>
                  <a:tcPr/>
                </a:tc>
                <a:extLst>
                  <a:ext uri="{0D108BD9-81ED-4DB2-BD59-A6C34878D82A}">
                    <a16:rowId xmlns:a16="http://schemas.microsoft.com/office/drawing/2014/main" val="10006"/>
                  </a:ext>
                </a:extLst>
              </a:tr>
              <a:tr h="283210">
                <a:tc>
                  <a:txBody>
                    <a:bodyPr/>
                    <a:lstStyle/>
                    <a:p>
                      <a:pPr algn="l">
                        <a:lnSpc>
                          <a:spcPct val="115000"/>
                        </a:lnSpc>
                        <a:spcAft>
                          <a:spcPts val="800"/>
                        </a:spcAft>
                      </a:pPr>
                      <a:r>
                        <a:rPr lang="en-US" sz="1600">
                          <a:effectLst/>
                        </a:rPr>
                        <a:t>Kết quả</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gridSpan="2">
                  <a:txBody>
                    <a:bodyPr/>
                    <a:lstStyle/>
                    <a:p>
                      <a:pPr algn="l">
                        <a:lnSpc>
                          <a:spcPct val="115000"/>
                        </a:lnSpc>
                        <a:spcAft>
                          <a:spcPts val="800"/>
                        </a:spcAft>
                      </a:pPr>
                      <a:r>
                        <a:rPr lang="en-US" sz="1600" dirty="0" err="1">
                          <a:effectLst/>
                        </a:rPr>
                        <a:t>Đặt</a:t>
                      </a:r>
                      <a:r>
                        <a:rPr lang="en-US" sz="1600" dirty="0">
                          <a:effectLst/>
                        </a:rPr>
                        <a:t> </a:t>
                      </a:r>
                      <a:r>
                        <a:rPr lang="en-US" sz="1600" dirty="0" err="1">
                          <a:effectLst/>
                        </a:rPr>
                        <a:t>hàng</a:t>
                      </a:r>
                      <a:r>
                        <a:rPr lang="en-US" sz="1600" dirty="0">
                          <a:effectLst/>
                        </a:rPr>
                        <a:t> online </a:t>
                      </a:r>
                      <a:r>
                        <a:rPr lang="en-US" sz="1600" dirty="0" err="1">
                          <a:effectLst/>
                        </a:rPr>
                        <a:t>thành</a:t>
                      </a:r>
                      <a:r>
                        <a:rPr lang="en-US" sz="1600" dirty="0">
                          <a:effectLst/>
                        </a:rPr>
                        <a:t> </a:t>
                      </a:r>
                      <a:r>
                        <a:rPr lang="en-US" sz="1600" dirty="0" err="1">
                          <a:effectLst/>
                        </a:rPr>
                        <a:t>công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hMerge="1">
                  <a:txBody>
                    <a:bodyPr/>
                    <a:lstStyle/>
                    <a:p>
                      <a:endParaRPr lang="vi-VN"/>
                    </a:p>
                  </a:txBody>
                  <a:tcPr/>
                </a:tc>
                <a:extLst>
                  <a:ext uri="{0D108BD9-81ED-4DB2-BD59-A6C34878D82A}">
                    <a16:rowId xmlns:a16="http://schemas.microsoft.com/office/drawing/2014/main" val="10007"/>
                  </a:ext>
                </a:extLst>
              </a:tr>
              <a:tr h="282089">
                <a:tc rowSpan="5">
                  <a:txBody>
                    <a:bodyPr/>
                    <a:lstStyle/>
                    <a:p>
                      <a:pPr algn="l">
                        <a:lnSpc>
                          <a:spcPct val="115000"/>
                        </a:lnSpc>
                        <a:spcAft>
                          <a:spcPts val="800"/>
                        </a:spcAft>
                      </a:pPr>
                      <a:r>
                        <a:rPr lang="en-US" sz="1600" dirty="0" err="1">
                          <a:effectLst/>
                        </a:rPr>
                        <a:t>Luồng</a:t>
                      </a:r>
                      <a:r>
                        <a:rPr lang="en-US" sz="1600" dirty="0">
                          <a:effectLst/>
                        </a:rPr>
                        <a:t> </a:t>
                      </a:r>
                      <a:r>
                        <a:rPr lang="en-US" sz="1600" dirty="0" err="1">
                          <a:effectLst/>
                        </a:rPr>
                        <a:t>sự</a:t>
                      </a:r>
                      <a:r>
                        <a:rPr lang="en-US" sz="1600" dirty="0">
                          <a:effectLst/>
                        </a:rPr>
                        <a:t> </a:t>
                      </a:r>
                      <a:r>
                        <a:rPr lang="en-US" sz="1600" dirty="0" err="1">
                          <a:effectLst/>
                        </a:rPr>
                        <a:t>kiện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nchor="ctr"/>
                </a:tc>
                <a:tc>
                  <a:txBody>
                    <a:bodyPr/>
                    <a:lstStyle/>
                    <a:p>
                      <a:pPr marL="457200" algn="l">
                        <a:lnSpc>
                          <a:spcPct val="115000"/>
                        </a:lnSpc>
                        <a:spcAft>
                          <a:spcPts val="800"/>
                        </a:spcAft>
                        <a:tabLst>
                          <a:tab pos="457200" algn="l"/>
                        </a:tabLst>
                      </a:pPr>
                      <a:r>
                        <a:rPr lang="en-US" sz="1600" dirty="0">
                          <a:effectLst/>
                        </a:rPr>
                        <a:t>              Actor</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a:txBody>
                    <a:bodyPr/>
                    <a:lstStyle/>
                    <a:p>
                      <a:pPr algn="ctr">
                        <a:lnSpc>
                          <a:spcPct val="115000"/>
                        </a:lnSpc>
                        <a:spcAft>
                          <a:spcPts val="800"/>
                        </a:spcAft>
                        <a:tabLst>
                          <a:tab pos="457200" algn="l"/>
                        </a:tabLst>
                      </a:pPr>
                      <a:r>
                        <a:rPr lang="en-US" sz="1600">
                          <a:effectLst/>
                        </a:rPr>
                        <a:t>System</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extLst>
                  <a:ext uri="{0D108BD9-81ED-4DB2-BD59-A6C34878D82A}">
                    <a16:rowId xmlns:a16="http://schemas.microsoft.com/office/drawing/2014/main" val="10008"/>
                  </a:ext>
                </a:extLst>
              </a:tr>
              <a:tr h="596905">
                <a:tc vMerge="1">
                  <a:txBody>
                    <a:bodyPr/>
                    <a:lstStyle/>
                    <a:p>
                      <a:endParaRPr lang="vi-VN"/>
                    </a:p>
                  </a:txBody>
                  <a:tcPr/>
                </a:tc>
                <a:tc>
                  <a:txBody>
                    <a:bodyPr/>
                    <a:lstStyle/>
                    <a:p>
                      <a:pPr algn="l">
                        <a:lnSpc>
                          <a:spcPct val="115000"/>
                        </a:lnSpc>
                        <a:spcAft>
                          <a:spcPts val="0"/>
                        </a:spcAft>
                        <a:tabLst>
                          <a:tab pos="228600" algn="l"/>
                        </a:tabLst>
                      </a:pPr>
                      <a:r>
                        <a:rPr lang="en-US" sz="1600">
                          <a:effectLst/>
                        </a:rPr>
                        <a:t>1. Khách hàng truy cập vào Website, chọn sản phẩm và chọn mục “Đặt hàng”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a:txBody>
                    <a:bodyPr/>
                    <a:lstStyle/>
                    <a:p>
                      <a:pPr algn="l">
                        <a:lnSpc>
                          <a:spcPct val="115000"/>
                        </a:lnSpc>
                        <a:spcAft>
                          <a:spcPts val="800"/>
                        </a:spcAft>
                        <a:tabLst>
                          <a:tab pos="457200" algn="l"/>
                        </a:tabLst>
                      </a:pPr>
                      <a:r>
                        <a:rPr lang="en-US" sz="1600">
                          <a:effectLst/>
                        </a:rPr>
                        <a:t>Màn hình sẽ chuyển sang trang Thanh toán, hiển thị thông tin sản phẩm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extLst>
                  <a:ext uri="{0D108BD9-81ED-4DB2-BD59-A6C34878D82A}">
                    <a16:rowId xmlns:a16="http://schemas.microsoft.com/office/drawing/2014/main" val="10009"/>
                  </a:ext>
                </a:extLst>
              </a:tr>
              <a:tr h="596905">
                <a:tc vMerge="1">
                  <a:txBody>
                    <a:bodyPr/>
                    <a:lstStyle/>
                    <a:p>
                      <a:endParaRPr lang="vi-VN"/>
                    </a:p>
                  </a:txBody>
                  <a:tcPr/>
                </a:tc>
                <a:tc>
                  <a:txBody>
                    <a:bodyPr/>
                    <a:lstStyle/>
                    <a:p>
                      <a:pPr algn="l">
                        <a:lnSpc>
                          <a:spcPct val="115000"/>
                        </a:lnSpc>
                        <a:spcAft>
                          <a:spcPts val="0"/>
                        </a:spcAft>
                        <a:tabLst>
                          <a:tab pos="228600" algn="l"/>
                        </a:tabLst>
                      </a:pPr>
                      <a:r>
                        <a:rPr lang="en-US" sz="1600">
                          <a:effectLst/>
                        </a:rPr>
                        <a:t>2.Nếu khách hàng có nhu cầu vận chuyển chọn “có” hoặc “Không”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a:txBody>
                    <a:bodyPr/>
                    <a:lstStyle/>
                    <a:p>
                      <a:pPr algn="l">
                        <a:lnSpc>
                          <a:spcPct val="115000"/>
                        </a:lnSpc>
                        <a:spcAft>
                          <a:spcPts val="800"/>
                        </a:spcAft>
                        <a:tabLst>
                          <a:tab pos="457200" algn="l"/>
                        </a:tabLst>
                      </a:pPr>
                      <a:r>
                        <a:rPr lang="en-US" sz="1600">
                          <a:effectLst/>
                        </a:rPr>
                        <a: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extLst>
                  <a:ext uri="{0D108BD9-81ED-4DB2-BD59-A6C34878D82A}">
                    <a16:rowId xmlns:a16="http://schemas.microsoft.com/office/drawing/2014/main" val="10010"/>
                  </a:ext>
                </a:extLst>
              </a:tr>
              <a:tr h="547561">
                <a:tc vMerge="1">
                  <a:txBody>
                    <a:bodyPr/>
                    <a:lstStyle/>
                    <a:p>
                      <a:endParaRPr lang="vi-VN"/>
                    </a:p>
                  </a:txBody>
                  <a:tcPr/>
                </a:tc>
                <a:tc>
                  <a:txBody>
                    <a:bodyPr/>
                    <a:lstStyle/>
                    <a:p>
                      <a:pPr marL="342900" lvl="0" indent="-342900" algn="l">
                        <a:lnSpc>
                          <a:spcPct val="115000"/>
                        </a:lnSpc>
                        <a:spcAft>
                          <a:spcPts val="800"/>
                        </a:spcAft>
                        <a:buFont typeface="+mj-lt"/>
                        <a:buAutoNum type="arabicPeriod" startAt="3"/>
                        <a:tabLst>
                          <a:tab pos="228600" algn="l"/>
                        </a:tabLst>
                      </a:pPr>
                      <a:r>
                        <a:rPr lang="en-US" sz="1600">
                          <a:effectLst/>
                        </a:rPr>
                        <a:t>Cuối cùng chọn “Mua”</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a:txBody>
                    <a:bodyPr/>
                    <a:lstStyle/>
                    <a:p>
                      <a:pPr algn="just">
                        <a:lnSpc>
                          <a:spcPct val="115000"/>
                        </a:lnSpc>
                        <a:spcAft>
                          <a:spcPts val="0"/>
                        </a:spcAft>
                        <a:tabLst>
                          <a:tab pos="457200" algn="l"/>
                        </a:tabLst>
                      </a:pPr>
                      <a:r>
                        <a:rPr lang="en-US" sz="1600">
                          <a:effectLst/>
                        </a:rPr>
                        <a:t>Hệ thống sẽ hiển thị “Đặt hàng thành công”</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extLst>
                  <a:ext uri="{0D108BD9-81ED-4DB2-BD59-A6C34878D82A}">
                    <a16:rowId xmlns:a16="http://schemas.microsoft.com/office/drawing/2014/main" val="10011"/>
                  </a:ext>
                </a:extLst>
              </a:tr>
              <a:tr h="887095">
                <a:tc vMerge="1">
                  <a:txBody>
                    <a:bodyPr/>
                    <a:lstStyle/>
                    <a:p>
                      <a:endParaRPr lang="vi-VN"/>
                    </a:p>
                  </a:txBody>
                  <a:tcPr/>
                </a:tc>
                <a:tc>
                  <a:txBody>
                    <a:bodyPr/>
                    <a:lstStyle/>
                    <a:p>
                      <a:pPr algn="l">
                        <a:lnSpc>
                          <a:spcPct val="115000"/>
                        </a:lnSpc>
                        <a:spcAft>
                          <a:spcPts val="800"/>
                        </a:spcAft>
                        <a:tabLst>
                          <a:tab pos="228600" algn="l"/>
                        </a:tabLst>
                      </a:pPr>
                      <a:r>
                        <a:rPr lang="en-US" sz="1600">
                          <a:effectLst/>
                        </a:rPr>
                        <a:t>4.Nhân viên bán hàng sẽ tiến hành gọi điện cho khách hàng nhằm xác nhận thông tin</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a:txBody>
                    <a:bodyPr/>
                    <a:lstStyle/>
                    <a:p>
                      <a:pPr algn="l">
                        <a:lnSpc>
                          <a:spcPct val="115000"/>
                        </a:lnSpc>
                        <a:spcAft>
                          <a:spcPts val="0"/>
                        </a:spcAft>
                        <a:tabLst>
                          <a:tab pos="457200" algn="l"/>
                        </a:tabLst>
                      </a:pPr>
                      <a:r>
                        <a:rPr lang="en-US" sz="1600">
                          <a:effectLst/>
                        </a:rPr>
                        <a:t> </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extLst>
                  <a:ext uri="{0D108BD9-81ED-4DB2-BD59-A6C34878D82A}">
                    <a16:rowId xmlns:a16="http://schemas.microsoft.com/office/drawing/2014/main" val="10012"/>
                  </a:ext>
                </a:extLst>
              </a:tr>
              <a:tr h="283322">
                <a:tc>
                  <a:txBody>
                    <a:bodyPr/>
                    <a:lstStyle/>
                    <a:p>
                      <a:pPr algn="l">
                        <a:lnSpc>
                          <a:spcPct val="115000"/>
                        </a:lnSpc>
                        <a:spcAft>
                          <a:spcPts val="800"/>
                        </a:spcAft>
                      </a:pPr>
                      <a:r>
                        <a:rPr lang="en-US" sz="1600">
                          <a:effectLst/>
                        </a:rPr>
                        <a:t>Ngoại lệ(nếu có)</a:t>
                      </a:r>
                      <a:endParaRPr lang="en-US"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gridSpan="2">
                  <a:txBody>
                    <a:bodyPr/>
                    <a:lstStyle/>
                    <a:p>
                      <a:pPr algn="l">
                        <a:lnSpc>
                          <a:spcPct val="115000"/>
                        </a:lnSpc>
                        <a:spcAft>
                          <a:spcPts val="0"/>
                        </a:spcAft>
                        <a:tabLst>
                          <a:tab pos="282575" algn="l"/>
                        </a:tabLst>
                      </a:pPr>
                      <a:r>
                        <a:rPr lang="en-US" sz="1600" dirty="0" err="1">
                          <a:effectLst/>
                        </a:rPr>
                        <a:t>Không</a:t>
                      </a:r>
                      <a:r>
                        <a:rPr lang="en-US" sz="1600" dirty="0">
                          <a:effectLst/>
                        </a:rPr>
                        <a:t> </a:t>
                      </a:r>
                      <a:r>
                        <a:rPr lang="en-US" sz="1600" dirty="0" err="1">
                          <a:effectLst/>
                        </a:rPr>
                        <a:t>có</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136" marR="39136" marT="0" marB="0"/>
                </a:tc>
                <a:tc hMerge="1">
                  <a:txBody>
                    <a:bodyPr/>
                    <a:lstStyle/>
                    <a:p>
                      <a:endParaRPr lang="vi-VN"/>
                    </a:p>
                  </a:txBody>
                  <a:tcPr/>
                </a:tc>
                <a:extLst>
                  <a:ext uri="{0D108BD9-81ED-4DB2-BD59-A6C34878D82A}">
                    <a16:rowId xmlns:a16="http://schemas.microsoft.com/office/drawing/2014/main" val="10013"/>
                  </a:ext>
                </a:extLst>
              </a:tr>
            </a:tbl>
          </a:graphicData>
        </a:graphic>
      </p:graphicFrame>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1999" cy="707886"/>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Đặc</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tả</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Use Case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Tạo</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hóa</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đơn</a:t>
            </a:r>
            <a:endPar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1" y="1"/>
            <a:ext cx="1447060" cy="590190"/>
          </a:xfrm>
          <a:prstGeom prst="rect">
            <a:avLst/>
          </a:prstGeom>
        </p:spPr>
      </p:pic>
      <p:graphicFrame>
        <p:nvGraphicFramePr>
          <p:cNvPr id="3" name="Table 2"/>
          <p:cNvGraphicFramePr>
            <a:graphicFrameLocks noGrp="1"/>
          </p:cNvGraphicFramePr>
          <p:nvPr/>
        </p:nvGraphicFramePr>
        <p:xfrm>
          <a:off x="129540" y="704850"/>
          <a:ext cx="11949430" cy="6080125"/>
        </p:xfrm>
        <a:graphic>
          <a:graphicData uri="http://schemas.openxmlformats.org/drawingml/2006/table">
            <a:tbl>
              <a:tblPr firstRow="1" firstCol="1" bandRow="1">
                <a:tableStyleId>{775DCB02-9BB8-47FD-8907-85C794F793BA}</a:tableStyleId>
              </a:tblPr>
              <a:tblGrid>
                <a:gridCol w="3883660">
                  <a:extLst>
                    <a:ext uri="{9D8B030D-6E8A-4147-A177-3AD203B41FA5}">
                      <a16:colId xmlns:a16="http://schemas.microsoft.com/office/drawing/2014/main" val="20000"/>
                    </a:ext>
                  </a:extLst>
                </a:gridCol>
                <a:gridCol w="4032885">
                  <a:extLst>
                    <a:ext uri="{9D8B030D-6E8A-4147-A177-3AD203B41FA5}">
                      <a16:colId xmlns:a16="http://schemas.microsoft.com/office/drawing/2014/main" val="20001"/>
                    </a:ext>
                  </a:extLst>
                </a:gridCol>
                <a:gridCol w="4032885">
                  <a:extLst>
                    <a:ext uri="{9D8B030D-6E8A-4147-A177-3AD203B41FA5}">
                      <a16:colId xmlns:a16="http://schemas.microsoft.com/office/drawing/2014/main" val="20002"/>
                    </a:ext>
                  </a:extLst>
                </a:gridCol>
              </a:tblGrid>
              <a:tr h="264160">
                <a:tc>
                  <a:txBody>
                    <a:bodyPr/>
                    <a:lstStyle/>
                    <a:p>
                      <a:pPr>
                        <a:lnSpc>
                          <a:spcPct val="115000"/>
                        </a:lnSpc>
                        <a:spcAft>
                          <a:spcPts val="800"/>
                        </a:spcAft>
                      </a:pPr>
                      <a:r>
                        <a:rPr lang="en-US" sz="1500" dirty="0" err="1">
                          <a:effectLst/>
                        </a:rPr>
                        <a:t>Mã</a:t>
                      </a:r>
                      <a:r>
                        <a:rPr lang="en-US" sz="1500" dirty="0">
                          <a:effectLst/>
                        </a:rPr>
                        <a:t> use case</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gridSpan="2">
                  <a:txBody>
                    <a:bodyPr/>
                    <a:lstStyle/>
                    <a:p>
                      <a:pPr>
                        <a:lnSpc>
                          <a:spcPct val="115000"/>
                        </a:lnSpc>
                        <a:spcAft>
                          <a:spcPts val="800"/>
                        </a:spcAft>
                      </a:pPr>
                      <a:r>
                        <a:rPr lang="en-US" sz="1500">
                          <a:effectLst/>
                        </a:rPr>
                        <a:t>UC017.</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hMerge="1">
                  <a:txBody>
                    <a:bodyPr/>
                    <a:lstStyle/>
                    <a:p>
                      <a:endParaRPr lang="vi-VN"/>
                    </a:p>
                  </a:txBody>
                  <a:tcPr/>
                </a:tc>
                <a:extLst>
                  <a:ext uri="{0D108BD9-81ED-4DB2-BD59-A6C34878D82A}">
                    <a16:rowId xmlns:a16="http://schemas.microsoft.com/office/drawing/2014/main" val="10000"/>
                  </a:ext>
                </a:extLst>
              </a:tr>
              <a:tr h="263525">
                <a:tc>
                  <a:txBody>
                    <a:bodyPr/>
                    <a:lstStyle/>
                    <a:p>
                      <a:pPr>
                        <a:lnSpc>
                          <a:spcPct val="115000"/>
                        </a:lnSpc>
                        <a:spcAft>
                          <a:spcPts val="800"/>
                        </a:spcAft>
                      </a:pPr>
                      <a:r>
                        <a:rPr lang="en-US" sz="1500">
                          <a:effectLst/>
                        </a:rPr>
                        <a:t>Use Case</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gridSpan="2">
                  <a:txBody>
                    <a:bodyPr/>
                    <a:lstStyle/>
                    <a:p>
                      <a:pPr>
                        <a:lnSpc>
                          <a:spcPct val="115000"/>
                        </a:lnSpc>
                        <a:spcAft>
                          <a:spcPts val="800"/>
                        </a:spcAft>
                      </a:pPr>
                      <a:r>
                        <a:rPr lang="en-US" sz="1500">
                          <a:effectLst/>
                        </a:rPr>
                        <a:t>Tạo hóa đơn.</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hMerge="1">
                  <a:txBody>
                    <a:bodyPr/>
                    <a:lstStyle/>
                    <a:p>
                      <a:endParaRPr lang="vi-VN"/>
                    </a:p>
                  </a:txBody>
                  <a:tcPr/>
                </a:tc>
                <a:extLst>
                  <a:ext uri="{0D108BD9-81ED-4DB2-BD59-A6C34878D82A}">
                    <a16:rowId xmlns:a16="http://schemas.microsoft.com/office/drawing/2014/main" val="10001"/>
                  </a:ext>
                </a:extLst>
              </a:tr>
              <a:tr h="262890">
                <a:tc>
                  <a:txBody>
                    <a:bodyPr/>
                    <a:lstStyle/>
                    <a:p>
                      <a:pPr>
                        <a:lnSpc>
                          <a:spcPct val="115000"/>
                        </a:lnSpc>
                        <a:spcAft>
                          <a:spcPts val="800"/>
                        </a:spcAft>
                      </a:pPr>
                      <a:r>
                        <a:rPr lang="en-US" sz="1500">
                          <a:effectLst/>
                        </a:rPr>
                        <a:t>Ngữ cảnh</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gridSpan="2">
                  <a:txBody>
                    <a:bodyPr/>
                    <a:lstStyle/>
                    <a:p>
                      <a:pPr>
                        <a:lnSpc>
                          <a:spcPct val="115000"/>
                        </a:lnSpc>
                        <a:spcAft>
                          <a:spcPts val="800"/>
                        </a:spcAft>
                      </a:pPr>
                      <a:r>
                        <a:rPr lang="en-US" sz="1500">
                          <a:effectLst/>
                        </a:rPr>
                        <a:t>Tạo hóa đơn mua xe tại cửa hàng.</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hMerge="1">
                  <a:txBody>
                    <a:bodyPr/>
                    <a:lstStyle/>
                    <a:p>
                      <a:endParaRPr lang="vi-VN"/>
                    </a:p>
                  </a:txBody>
                  <a:tcPr/>
                </a:tc>
                <a:extLst>
                  <a:ext uri="{0D108BD9-81ED-4DB2-BD59-A6C34878D82A}">
                    <a16:rowId xmlns:a16="http://schemas.microsoft.com/office/drawing/2014/main" val="10002"/>
                  </a:ext>
                </a:extLst>
              </a:tr>
              <a:tr h="377190">
                <a:tc>
                  <a:txBody>
                    <a:bodyPr/>
                    <a:lstStyle/>
                    <a:p>
                      <a:pPr>
                        <a:lnSpc>
                          <a:spcPct val="115000"/>
                        </a:lnSpc>
                        <a:spcAft>
                          <a:spcPts val="800"/>
                        </a:spcAft>
                      </a:pPr>
                      <a:r>
                        <a:rPr lang="en-US" sz="1500" dirty="0" err="1">
                          <a:effectLst/>
                        </a:rPr>
                        <a:t>Mô</a:t>
                      </a:r>
                      <a:r>
                        <a:rPr lang="en-US" sz="1500" dirty="0">
                          <a:effectLst/>
                        </a:rPr>
                        <a:t> </a:t>
                      </a:r>
                      <a:r>
                        <a:rPr lang="en-US" sz="1500" dirty="0" err="1">
                          <a:effectLst/>
                        </a:rPr>
                        <a:t>tả</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gridSpan="2">
                  <a:txBody>
                    <a:bodyPr/>
                    <a:lstStyle/>
                    <a:p>
                      <a:pPr>
                        <a:lnSpc>
                          <a:spcPct val="150000"/>
                        </a:lnSpc>
                        <a:spcAft>
                          <a:spcPts val="0"/>
                        </a:spcAft>
                      </a:pPr>
                      <a:r>
                        <a:rPr lang="en-US" sz="1500">
                          <a:effectLst/>
                        </a:rPr>
                        <a:t>Tạo mới hoá đơn khách hàng sử dụng dịch vụ của cửa hàng.</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hMerge="1">
                  <a:txBody>
                    <a:bodyPr/>
                    <a:lstStyle/>
                    <a:p>
                      <a:endParaRPr lang="vi-VN"/>
                    </a:p>
                  </a:txBody>
                  <a:tcPr/>
                </a:tc>
                <a:extLst>
                  <a:ext uri="{0D108BD9-81ED-4DB2-BD59-A6C34878D82A}">
                    <a16:rowId xmlns:a16="http://schemas.microsoft.com/office/drawing/2014/main" val="10003"/>
                  </a:ext>
                </a:extLst>
              </a:tr>
              <a:tr h="263525">
                <a:tc>
                  <a:txBody>
                    <a:bodyPr/>
                    <a:lstStyle/>
                    <a:p>
                      <a:pPr>
                        <a:lnSpc>
                          <a:spcPct val="115000"/>
                        </a:lnSpc>
                        <a:spcAft>
                          <a:spcPts val="800"/>
                        </a:spcAft>
                      </a:pPr>
                      <a:r>
                        <a:rPr lang="en-US" sz="1500">
                          <a:effectLst/>
                        </a:rPr>
                        <a:t>Tác nhân</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gridSpan="2">
                  <a:txBody>
                    <a:bodyPr/>
                    <a:lstStyle/>
                    <a:p>
                      <a:pPr>
                        <a:lnSpc>
                          <a:spcPct val="115000"/>
                        </a:lnSpc>
                        <a:spcAft>
                          <a:spcPts val="800"/>
                        </a:spcAft>
                      </a:pPr>
                      <a:r>
                        <a:rPr lang="en-US" sz="1500">
                          <a:effectLst/>
                        </a:rPr>
                        <a:t>Người bán hàng.</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hMerge="1">
                  <a:txBody>
                    <a:bodyPr/>
                    <a:lstStyle/>
                    <a:p>
                      <a:endParaRPr lang="vi-VN"/>
                    </a:p>
                  </a:txBody>
                  <a:tcPr/>
                </a:tc>
                <a:extLst>
                  <a:ext uri="{0D108BD9-81ED-4DB2-BD59-A6C34878D82A}">
                    <a16:rowId xmlns:a16="http://schemas.microsoft.com/office/drawing/2014/main" val="10004"/>
                  </a:ext>
                </a:extLst>
              </a:tr>
              <a:tr h="263525">
                <a:tc>
                  <a:txBody>
                    <a:bodyPr/>
                    <a:lstStyle/>
                    <a:p>
                      <a:pPr>
                        <a:lnSpc>
                          <a:spcPct val="115000"/>
                        </a:lnSpc>
                        <a:spcAft>
                          <a:spcPts val="800"/>
                        </a:spcAft>
                      </a:pPr>
                      <a:r>
                        <a:rPr lang="en-US" sz="1500">
                          <a:effectLst/>
                        </a:rPr>
                        <a:t>Sự kiện kích hoạt</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gridSpan="2">
                  <a:txBody>
                    <a:bodyPr/>
                    <a:lstStyle/>
                    <a:p>
                      <a:pPr>
                        <a:lnSpc>
                          <a:spcPct val="115000"/>
                        </a:lnSpc>
                        <a:spcAft>
                          <a:spcPts val="800"/>
                        </a:spcAft>
                      </a:pPr>
                      <a:r>
                        <a:rPr lang="en-US" sz="1500">
                          <a:effectLst/>
                        </a:rPr>
                        <a:t>Tạo hóa đơn.</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hMerge="1">
                  <a:txBody>
                    <a:bodyPr/>
                    <a:lstStyle/>
                    <a:p>
                      <a:endParaRPr lang="vi-VN"/>
                    </a:p>
                  </a:txBody>
                  <a:tcPr/>
                </a:tc>
                <a:extLst>
                  <a:ext uri="{0D108BD9-81ED-4DB2-BD59-A6C34878D82A}">
                    <a16:rowId xmlns:a16="http://schemas.microsoft.com/office/drawing/2014/main" val="10005"/>
                  </a:ext>
                </a:extLst>
              </a:tr>
              <a:tr h="527685">
                <a:tc>
                  <a:txBody>
                    <a:bodyPr/>
                    <a:lstStyle/>
                    <a:p>
                      <a:pPr>
                        <a:lnSpc>
                          <a:spcPct val="115000"/>
                        </a:lnSpc>
                        <a:spcAft>
                          <a:spcPts val="800"/>
                        </a:spcAft>
                      </a:pPr>
                      <a:r>
                        <a:rPr lang="en-US" sz="1500">
                          <a:effectLst/>
                        </a:rPr>
                        <a:t>Điều kiện tiên quyết</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gridSpan="2">
                  <a:txBody>
                    <a:bodyPr/>
                    <a:lstStyle/>
                    <a:p>
                      <a:pPr>
                        <a:lnSpc>
                          <a:spcPct val="115000"/>
                        </a:lnSpc>
                        <a:spcAft>
                          <a:spcPts val="0"/>
                        </a:spcAft>
                      </a:pPr>
                      <a:r>
                        <a:rPr lang="en-US" sz="1500">
                          <a:effectLst/>
                        </a:rPr>
                        <a:t>+ Nhân viên truy cập vào được website.</a:t>
                      </a:r>
                    </a:p>
                    <a:p>
                      <a:pPr>
                        <a:lnSpc>
                          <a:spcPct val="115000"/>
                        </a:lnSpc>
                        <a:spcAft>
                          <a:spcPts val="0"/>
                        </a:spcAft>
                      </a:pPr>
                      <a:r>
                        <a:rPr lang="en-US" sz="1500">
                          <a:effectLst/>
                        </a:rPr>
                        <a:t>+ Nhân viên đã đăng nhập vào hệ thống.</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hMerge="1">
                  <a:txBody>
                    <a:bodyPr/>
                    <a:lstStyle/>
                    <a:p>
                      <a:endParaRPr lang="vi-VN"/>
                    </a:p>
                  </a:txBody>
                  <a:tcPr/>
                </a:tc>
                <a:extLst>
                  <a:ext uri="{0D108BD9-81ED-4DB2-BD59-A6C34878D82A}">
                    <a16:rowId xmlns:a16="http://schemas.microsoft.com/office/drawing/2014/main" val="10006"/>
                  </a:ext>
                </a:extLst>
              </a:tr>
              <a:tr h="264160">
                <a:tc>
                  <a:txBody>
                    <a:bodyPr/>
                    <a:lstStyle/>
                    <a:p>
                      <a:pPr>
                        <a:lnSpc>
                          <a:spcPct val="115000"/>
                        </a:lnSpc>
                        <a:spcAft>
                          <a:spcPts val="800"/>
                        </a:spcAft>
                      </a:pPr>
                      <a:r>
                        <a:rPr lang="en-US" sz="1500">
                          <a:effectLst/>
                        </a:rPr>
                        <a:t>Kết quả</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gridSpan="2">
                  <a:txBody>
                    <a:bodyPr/>
                    <a:lstStyle/>
                    <a:p>
                      <a:pPr>
                        <a:lnSpc>
                          <a:spcPct val="115000"/>
                        </a:lnSpc>
                        <a:spcAft>
                          <a:spcPts val="800"/>
                        </a:spcAft>
                      </a:pPr>
                      <a:r>
                        <a:rPr lang="en-US" sz="1500">
                          <a:effectLst/>
                        </a:rPr>
                        <a:t>Nhân viên tạo hóa đơn thành công.</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hMerge="1">
                  <a:txBody>
                    <a:bodyPr/>
                    <a:lstStyle/>
                    <a:p>
                      <a:endParaRPr lang="vi-VN"/>
                    </a:p>
                  </a:txBody>
                  <a:tcPr/>
                </a:tc>
                <a:extLst>
                  <a:ext uri="{0D108BD9-81ED-4DB2-BD59-A6C34878D82A}">
                    <a16:rowId xmlns:a16="http://schemas.microsoft.com/office/drawing/2014/main" val="10007"/>
                  </a:ext>
                </a:extLst>
              </a:tr>
              <a:tr h="263525">
                <a:tc rowSpan="4">
                  <a:txBody>
                    <a:bodyPr/>
                    <a:lstStyle/>
                    <a:p>
                      <a:pPr>
                        <a:lnSpc>
                          <a:spcPct val="115000"/>
                        </a:lnSpc>
                        <a:spcAft>
                          <a:spcPts val="800"/>
                        </a:spcAft>
                      </a:pPr>
                      <a:r>
                        <a:rPr lang="en-US" sz="1500" dirty="0" err="1">
                          <a:effectLst/>
                        </a:rPr>
                        <a:t>Luồng</a:t>
                      </a:r>
                      <a:r>
                        <a:rPr lang="en-US" sz="1500" dirty="0">
                          <a:effectLst/>
                        </a:rPr>
                        <a:t> </a:t>
                      </a:r>
                      <a:r>
                        <a:rPr lang="en-US" sz="1500" dirty="0" err="1">
                          <a:effectLst/>
                        </a:rPr>
                        <a:t>sự</a:t>
                      </a:r>
                      <a:r>
                        <a:rPr lang="en-US" sz="1500" dirty="0">
                          <a:effectLst/>
                        </a:rPr>
                        <a:t> </a:t>
                      </a:r>
                      <a:r>
                        <a:rPr lang="en-US" sz="1500" dirty="0" err="1">
                          <a:effectLst/>
                        </a:rPr>
                        <a:t>kiện</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nchor="ctr"/>
                </a:tc>
                <a:tc>
                  <a:txBody>
                    <a:bodyPr/>
                    <a:lstStyle/>
                    <a:p>
                      <a:pPr marL="457200">
                        <a:lnSpc>
                          <a:spcPct val="115000"/>
                        </a:lnSpc>
                        <a:spcAft>
                          <a:spcPts val="800"/>
                        </a:spcAft>
                        <a:tabLst>
                          <a:tab pos="457200" algn="l"/>
                        </a:tabLst>
                      </a:pPr>
                      <a:r>
                        <a:rPr lang="en-US" sz="1500">
                          <a:effectLst/>
                        </a:rPr>
                        <a:t>              Actor</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a:txBody>
                    <a:bodyPr/>
                    <a:lstStyle/>
                    <a:p>
                      <a:pPr algn="ctr">
                        <a:lnSpc>
                          <a:spcPct val="115000"/>
                        </a:lnSpc>
                        <a:spcAft>
                          <a:spcPts val="800"/>
                        </a:spcAft>
                        <a:tabLst>
                          <a:tab pos="457200" algn="l"/>
                        </a:tabLst>
                      </a:pPr>
                      <a:r>
                        <a:rPr lang="en-US" sz="1500">
                          <a:effectLst/>
                        </a:rPr>
                        <a:t>System</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extLst>
                  <a:ext uri="{0D108BD9-81ED-4DB2-BD59-A6C34878D82A}">
                    <a16:rowId xmlns:a16="http://schemas.microsoft.com/office/drawing/2014/main" val="10008"/>
                  </a:ext>
                </a:extLst>
              </a:tr>
              <a:tr h="527685">
                <a:tc vMerge="1">
                  <a:txBody>
                    <a:bodyPr/>
                    <a:lstStyle/>
                    <a:p>
                      <a:endParaRPr lang="vi-VN"/>
                    </a:p>
                  </a:txBody>
                  <a:tcPr/>
                </a:tc>
                <a:tc>
                  <a:txBody>
                    <a:bodyPr/>
                    <a:lstStyle/>
                    <a:p>
                      <a:pPr>
                        <a:lnSpc>
                          <a:spcPct val="115000"/>
                        </a:lnSpc>
                        <a:spcAft>
                          <a:spcPts val="0"/>
                        </a:spcAft>
                        <a:tabLst>
                          <a:tab pos="228600" algn="l"/>
                        </a:tabLst>
                      </a:pPr>
                      <a:r>
                        <a:rPr lang="en-US" sz="1500">
                          <a:effectLst/>
                        </a:rPr>
                        <a:t>1. Nhân viên chọn mục “Tạo hóa đơn”.</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a:txBody>
                    <a:bodyPr/>
                    <a:lstStyle/>
                    <a:p>
                      <a:pPr>
                        <a:lnSpc>
                          <a:spcPct val="115000"/>
                        </a:lnSpc>
                        <a:spcAft>
                          <a:spcPts val="800"/>
                        </a:spcAft>
                        <a:tabLst>
                          <a:tab pos="457200" algn="l"/>
                        </a:tabLst>
                      </a:pPr>
                      <a:r>
                        <a:rPr lang="en-US" sz="1500">
                          <a:effectLst/>
                        </a:rPr>
                        <a:t>1.1. Hệ thống hiển thị danh sách xe.</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extLst>
                  <a:ext uri="{0D108BD9-81ED-4DB2-BD59-A6C34878D82A}">
                    <a16:rowId xmlns:a16="http://schemas.microsoft.com/office/drawing/2014/main" val="10009"/>
                  </a:ext>
                </a:extLst>
              </a:tr>
              <a:tr h="561975">
                <a:tc vMerge="1">
                  <a:txBody>
                    <a:bodyPr/>
                    <a:lstStyle/>
                    <a:p>
                      <a:endParaRPr lang="vi-VN"/>
                    </a:p>
                  </a:txBody>
                  <a:tcPr/>
                </a:tc>
                <a:tc>
                  <a:txBody>
                    <a:bodyPr/>
                    <a:lstStyle/>
                    <a:p>
                      <a:pPr>
                        <a:lnSpc>
                          <a:spcPct val="115000"/>
                        </a:lnSpc>
                        <a:spcAft>
                          <a:spcPts val="0"/>
                        </a:spcAft>
                        <a:tabLst>
                          <a:tab pos="228600" algn="l"/>
                        </a:tabLst>
                      </a:pPr>
                      <a:r>
                        <a:rPr lang="en-US" sz="1500">
                          <a:effectLst/>
                        </a:rPr>
                        <a:t>2. Nhân viên chọn xe mà khách hàng muốn mua để tạo hóa đơn.</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a:txBody>
                    <a:bodyPr/>
                    <a:lstStyle/>
                    <a:p>
                      <a:pPr>
                        <a:lnSpc>
                          <a:spcPct val="115000"/>
                        </a:lnSpc>
                        <a:spcAft>
                          <a:spcPts val="800"/>
                        </a:spcAft>
                        <a:tabLst>
                          <a:tab pos="457200" algn="l"/>
                        </a:tabLst>
                      </a:pPr>
                      <a:r>
                        <a:rPr lang="en-US" sz="1500">
                          <a:effectLst/>
                        </a:rPr>
                        <a:t>2.1 Hiển thị Form tạo hóa đơn ứng với khách hàng được chọn.</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extLst>
                  <a:ext uri="{0D108BD9-81ED-4DB2-BD59-A6C34878D82A}">
                    <a16:rowId xmlns:a16="http://schemas.microsoft.com/office/drawing/2014/main" val="10010"/>
                  </a:ext>
                </a:extLst>
              </a:tr>
              <a:tr h="559435">
                <a:tc vMerge="1">
                  <a:txBody>
                    <a:bodyPr/>
                    <a:lstStyle/>
                    <a:p>
                      <a:endParaRPr lang="vi-VN"/>
                    </a:p>
                  </a:txBody>
                  <a:tcPr/>
                </a:tc>
                <a:tc>
                  <a:txBody>
                    <a:bodyPr/>
                    <a:lstStyle/>
                    <a:p>
                      <a:pPr>
                        <a:lnSpc>
                          <a:spcPct val="115000"/>
                        </a:lnSpc>
                        <a:spcAft>
                          <a:spcPts val="0"/>
                        </a:spcAft>
                        <a:tabLst>
                          <a:tab pos="228600" algn="l"/>
                        </a:tabLst>
                      </a:pPr>
                      <a:r>
                        <a:rPr lang="en-US" sz="1500">
                          <a:effectLst/>
                        </a:rPr>
                        <a:t>3. Nhân viên thao tác nhập và chỉnh sửa các thông tin hóa đơn trên giao diện.</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a:txBody>
                    <a:bodyPr/>
                    <a:lstStyle/>
                    <a:p>
                      <a:pPr>
                        <a:lnSpc>
                          <a:spcPct val="115000"/>
                        </a:lnSpc>
                        <a:spcAft>
                          <a:spcPts val="800"/>
                        </a:spcAft>
                        <a:tabLst>
                          <a:tab pos="457200" algn="l"/>
                        </a:tabLst>
                      </a:pPr>
                      <a:r>
                        <a:rPr lang="en-US" sz="1500">
                          <a:effectLst/>
                        </a:rPr>
                        <a:t> </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extLst>
                  <a:ext uri="{0D108BD9-81ED-4DB2-BD59-A6C34878D82A}">
                    <a16:rowId xmlns:a16="http://schemas.microsoft.com/office/drawing/2014/main" val="10011"/>
                  </a:ext>
                </a:extLst>
              </a:tr>
              <a:tr h="1153160">
                <a:tc>
                  <a:txBody>
                    <a:bodyPr/>
                    <a:lstStyle/>
                    <a:p>
                      <a:pPr>
                        <a:lnSpc>
                          <a:spcPct val="115000"/>
                        </a:lnSpc>
                        <a:spcAft>
                          <a:spcPts val="0"/>
                        </a:spcAft>
                      </a:pPr>
                      <a:r>
                        <a:rPr lang="en-US" sz="1500">
                          <a:effectLst/>
                        </a:rPr>
                        <a:t> </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nchor="ctr"/>
                </a:tc>
                <a:tc>
                  <a:txBody>
                    <a:bodyPr/>
                    <a:lstStyle/>
                    <a:p>
                      <a:pPr>
                        <a:lnSpc>
                          <a:spcPct val="115000"/>
                        </a:lnSpc>
                        <a:spcAft>
                          <a:spcPts val="0"/>
                        </a:spcAft>
                        <a:tabLst>
                          <a:tab pos="228600" algn="l"/>
                        </a:tabLst>
                      </a:pPr>
                      <a:r>
                        <a:rPr lang="en-US" sz="1500" dirty="0">
                          <a:effectLst/>
                        </a:rPr>
                        <a:t>4. </a:t>
                      </a:r>
                      <a:r>
                        <a:rPr lang="en-US" sz="1500" dirty="0" err="1">
                          <a:effectLst/>
                        </a:rPr>
                        <a:t>Nhân</a:t>
                      </a:r>
                      <a:r>
                        <a:rPr lang="en-US" sz="1500" dirty="0">
                          <a:effectLst/>
                        </a:rPr>
                        <a:t> </a:t>
                      </a:r>
                      <a:r>
                        <a:rPr lang="en-US" sz="1500" dirty="0" err="1">
                          <a:effectLst/>
                        </a:rPr>
                        <a:t>viên</a:t>
                      </a:r>
                      <a:r>
                        <a:rPr lang="en-US" sz="1500" dirty="0">
                          <a:effectLst/>
                        </a:rPr>
                        <a:t> </a:t>
                      </a:r>
                      <a:r>
                        <a:rPr lang="en-US" sz="1500" dirty="0" err="1">
                          <a:effectLst/>
                        </a:rPr>
                        <a:t>nhấn</a:t>
                      </a:r>
                      <a:r>
                        <a:rPr lang="en-US" sz="1500" dirty="0">
                          <a:effectLst/>
                        </a:rPr>
                        <a:t> </a:t>
                      </a:r>
                      <a:r>
                        <a:rPr lang="en-US" sz="1500" dirty="0" err="1">
                          <a:effectLst/>
                        </a:rPr>
                        <a:t>nút</a:t>
                      </a:r>
                      <a:r>
                        <a:rPr lang="en-US" sz="1500" dirty="0">
                          <a:effectLst/>
                        </a:rPr>
                        <a:t> “</a:t>
                      </a:r>
                      <a:r>
                        <a:rPr lang="en-US" sz="1500" dirty="0" err="1">
                          <a:effectLst/>
                        </a:rPr>
                        <a:t>Tạo</a:t>
                      </a:r>
                      <a:r>
                        <a:rPr lang="en-US" sz="1500" dirty="0">
                          <a:effectLst/>
                        </a:rPr>
                        <a:t> </a:t>
                      </a:r>
                      <a:r>
                        <a:rPr lang="en-US" sz="1500" dirty="0" err="1">
                          <a:effectLst/>
                        </a:rPr>
                        <a:t>hóa</a:t>
                      </a:r>
                      <a:r>
                        <a:rPr lang="en-US" sz="1500" dirty="0">
                          <a:effectLst/>
                        </a:rPr>
                        <a:t> </a:t>
                      </a:r>
                      <a:r>
                        <a:rPr lang="en-US" sz="1500" dirty="0" err="1">
                          <a:effectLst/>
                        </a:rPr>
                        <a:t>đơn</a:t>
                      </a:r>
                      <a:r>
                        <a:rPr lang="en-US" sz="1500" dirty="0">
                          <a:effectLst/>
                        </a:rPr>
                        <a:t>”</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a:txBody>
                    <a:bodyPr/>
                    <a:lstStyle/>
                    <a:p>
                      <a:pPr>
                        <a:lnSpc>
                          <a:spcPct val="115000"/>
                        </a:lnSpc>
                        <a:spcAft>
                          <a:spcPts val="800"/>
                        </a:spcAft>
                        <a:tabLst>
                          <a:tab pos="457200" algn="l"/>
                        </a:tabLst>
                      </a:pPr>
                      <a:r>
                        <a:rPr lang="en-US" sz="1500">
                          <a:effectLst/>
                        </a:rPr>
                        <a:t>4.1. Thông tin hóa đơn mới tạo lưu vào hệ thống.</a:t>
                      </a:r>
                    </a:p>
                    <a:p>
                      <a:pPr>
                        <a:lnSpc>
                          <a:spcPct val="115000"/>
                        </a:lnSpc>
                        <a:spcAft>
                          <a:spcPts val="800"/>
                        </a:spcAft>
                        <a:tabLst>
                          <a:tab pos="457200" algn="l"/>
                        </a:tabLst>
                      </a:pPr>
                      <a:r>
                        <a:rPr lang="en-US" sz="1500">
                          <a:effectLst/>
                        </a:rPr>
                        <a:t>4.2 Hệ thống hiển thị tạo hóa đơn thành công</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extLst>
                  <a:ext uri="{0D108BD9-81ED-4DB2-BD59-A6C34878D82A}">
                    <a16:rowId xmlns:a16="http://schemas.microsoft.com/office/drawing/2014/main" val="10012"/>
                  </a:ext>
                </a:extLst>
              </a:tr>
              <a:tr h="527685">
                <a:tc>
                  <a:txBody>
                    <a:bodyPr/>
                    <a:lstStyle/>
                    <a:p>
                      <a:pPr>
                        <a:lnSpc>
                          <a:spcPct val="115000"/>
                        </a:lnSpc>
                        <a:spcAft>
                          <a:spcPts val="800"/>
                        </a:spcAft>
                      </a:pPr>
                      <a:r>
                        <a:rPr lang="en-US" sz="1500">
                          <a:effectLst/>
                        </a:rPr>
                        <a:t>Ngoại lệ</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gridSpan="2">
                  <a:txBody>
                    <a:bodyPr/>
                    <a:lstStyle/>
                    <a:p>
                      <a:pPr>
                        <a:lnSpc>
                          <a:spcPct val="115000"/>
                        </a:lnSpc>
                        <a:spcAft>
                          <a:spcPts val="0"/>
                        </a:spcAft>
                        <a:tabLst>
                          <a:tab pos="282575" algn="l"/>
                        </a:tabLst>
                      </a:pPr>
                      <a:r>
                        <a:rPr lang="en-US" sz="1500" dirty="0" err="1">
                          <a:effectLst/>
                        </a:rPr>
                        <a:t>Nếu</a:t>
                      </a:r>
                      <a:r>
                        <a:rPr lang="en-US" sz="1500" dirty="0">
                          <a:effectLst/>
                        </a:rPr>
                        <a:t> </a:t>
                      </a:r>
                      <a:r>
                        <a:rPr lang="en-US" sz="1500" dirty="0" err="1">
                          <a:effectLst/>
                        </a:rPr>
                        <a:t>nhân</a:t>
                      </a:r>
                      <a:r>
                        <a:rPr lang="en-US" sz="1500" dirty="0">
                          <a:effectLst/>
                        </a:rPr>
                        <a:t> </a:t>
                      </a:r>
                      <a:r>
                        <a:rPr lang="en-US" sz="1500" dirty="0" err="1">
                          <a:effectLst/>
                        </a:rPr>
                        <a:t>viên</a:t>
                      </a:r>
                      <a:r>
                        <a:rPr lang="en-US" sz="1500" dirty="0">
                          <a:effectLst/>
                        </a:rPr>
                        <a:t> </a:t>
                      </a:r>
                      <a:r>
                        <a:rPr lang="en-US" sz="1500" dirty="0" err="1">
                          <a:effectLst/>
                        </a:rPr>
                        <a:t>nhập</a:t>
                      </a:r>
                      <a:r>
                        <a:rPr lang="en-US" sz="1500" dirty="0">
                          <a:effectLst/>
                        </a:rPr>
                        <a:t> </a:t>
                      </a:r>
                      <a:r>
                        <a:rPr lang="en-US" sz="1500" dirty="0" err="1">
                          <a:effectLst/>
                        </a:rPr>
                        <a:t>sai</a:t>
                      </a:r>
                      <a:r>
                        <a:rPr lang="en-US" sz="1500" dirty="0">
                          <a:effectLst/>
                        </a:rPr>
                        <a:t> </a:t>
                      </a:r>
                      <a:r>
                        <a:rPr lang="en-US" sz="1500" dirty="0" err="1">
                          <a:effectLst/>
                        </a:rPr>
                        <a:t>hoặc</a:t>
                      </a:r>
                      <a:r>
                        <a:rPr lang="en-US" sz="1500" dirty="0">
                          <a:effectLst/>
                        </a:rPr>
                        <a:t> </a:t>
                      </a:r>
                      <a:r>
                        <a:rPr lang="en-US" sz="1500" dirty="0" err="1">
                          <a:effectLst/>
                        </a:rPr>
                        <a:t>thiếu</a:t>
                      </a:r>
                      <a:r>
                        <a:rPr lang="en-US" sz="1500" dirty="0">
                          <a:effectLst/>
                        </a:rPr>
                        <a:t> </a:t>
                      </a:r>
                      <a:r>
                        <a:rPr lang="en-US" sz="1500" dirty="0" err="1">
                          <a:effectLst/>
                        </a:rPr>
                        <a:t>thông</a:t>
                      </a:r>
                      <a:r>
                        <a:rPr lang="en-US" sz="1500" dirty="0">
                          <a:effectLst/>
                        </a:rPr>
                        <a:t> tin </a:t>
                      </a:r>
                      <a:r>
                        <a:rPr lang="en-US" sz="1500" dirty="0" err="1">
                          <a:effectLst/>
                        </a:rPr>
                        <a:t>hóa</a:t>
                      </a:r>
                      <a:r>
                        <a:rPr lang="en-US" sz="1500" dirty="0">
                          <a:effectLst/>
                        </a:rPr>
                        <a:t> </a:t>
                      </a:r>
                      <a:r>
                        <a:rPr lang="en-US" sz="1500" dirty="0" err="1">
                          <a:effectLst/>
                        </a:rPr>
                        <a:t>đơn</a:t>
                      </a:r>
                      <a:r>
                        <a:rPr lang="en-US" sz="1500" dirty="0">
                          <a:effectLst/>
                        </a:rPr>
                        <a:t>, </a:t>
                      </a:r>
                      <a:r>
                        <a:rPr lang="en-US" sz="1500" dirty="0" err="1">
                          <a:effectLst/>
                        </a:rPr>
                        <a:t>hệ</a:t>
                      </a:r>
                      <a:r>
                        <a:rPr lang="en-US" sz="1500" dirty="0">
                          <a:effectLst/>
                        </a:rPr>
                        <a:t> </a:t>
                      </a:r>
                      <a:r>
                        <a:rPr lang="en-US" sz="1500" dirty="0" err="1">
                          <a:effectLst/>
                        </a:rPr>
                        <a:t>thống</a:t>
                      </a:r>
                      <a:r>
                        <a:rPr lang="en-US" sz="1500" dirty="0">
                          <a:effectLst/>
                        </a:rPr>
                        <a:t> </a:t>
                      </a:r>
                      <a:r>
                        <a:rPr lang="en-US" sz="1500" dirty="0" err="1">
                          <a:effectLst/>
                        </a:rPr>
                        <a:t>sẽ</a:t>
                      </a:r>
                      <a:r>
                        <a:rPr lang="en-US" sz="1500" dirty="0">
                          <a:effectLst/>
                        </a:rPr>
                        <a:t> </a:t>
                      </a:r>
                      <a:r>
                        <a:rPr lang="en-US" sz="1500" dirty="0" err="1">
                          <a:effectLst/>
                        </a:rPr>
                        <a:t>báo</a:t>
                      </a:r>
                      <a:r>
                        <a:rPr lang="en-US" sz="1500" dirty="0">
                          <a:effectLst/>
                        </a:rPr>
                        <a:t> </a:t>
                      </a:r>
                      <a:r>
                        <a:rPr lang="en-US" sz="1500" dirty="0" err="1">
                          <a:effectLst/>
                        </a:rPr>
                        <a:t>lỗi</a:t>
                      </a:r>
                      <a:r>
                        <a:rPr lang="en-US" sz="1500" dirty="0">
                          <a:effectLst/>
                        </a:rPr>
                        <a:t> </a:t>
                      </a:r>
                      <a:r>
                        <a:rPr lang="en-US" sz="1500" dirty="0" err="1">
                          <a:effectLst/>
                        </a:rPr>
                        <a:t>và</a:t>
                      </a:r>
                      <a:r>
                        <a:rPr lang="en-US" sz="1500" dirty="0">
                          <a:effectLst/>
                        </a:rPr>
                        <a:t> </a:t>
                      </a:r>
                      <a:r>
                        <a:rPr lang="en-US" sz="1500" dirty="0" err="1">
                          <a:effectLst/>
                        </a:rPr>
                        <a:t>yêu</a:t>
                      </a:r>
                      <a:r>
                        <a:rPr lang="en-US" sz="1500" dirty="0">
                          <a:effectLst/>
                        </a:rPr>
                        <a:t> </a:t>
                      </a:r>
                      <a:r>
                        <a:rPr lang="en-US" sz="1500" dirty="0" err="1">
                          <a:effectLst/>
                        </a:rPr>
                        <a:t>cầu</a:t>
                      </a:r>
                      <a:r>
                        <a:rPr lang="en-US" sz="1500" dirty="0">
                          <a:effectLst/>
                        </a:rPr>
                        <a:t> </a:t>
                      </a:r>
                      <a:r>
                        <a:rPr lang="en-US" sz="1500" dirty="0" err="1">
                          <a:effectLst/>
                        </a:rPr>
                        <a:t>nhập</a:t>
                      </a:r>
                      <a:r>
                        <a:rPr lang="en-US" sz="1500" dirty="0">
                          <a:effectLst/>
                        </a:rPr>
                        <a:t> </a:t>
                      </a:r>
                      <a:r>
                        <a:rPr lang="en-US" sz="1500" dirty="0" err="1">
                          <a:effectLst/>
                        </a:rPr>
                        <a:t>lại</a:t>
                      </a:r>
                      <a:endParaRPr lang="en-US"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4388" marR="34388" marT="0" marB="0"/>
                </a:tc>
                <a:tc hMerge="1">
                  <a:txBody>
                    <a:bodyPr/>
                    <a:lstStyle/>
                    <a:p>
                      <a:endParaRPr lang="vi-VN"/>
                    </a:p>
                  </a:txBody>
                  <a:tcPr/>
                </a:tc>
                <a:extLst>
                  <a:ext uri="{0D108BD9-81ED-4DB2-BD59-A6C34878D82A}">
                    <a16:rowId xmlns:a16="http://schemas.microsoft.com/office/drawing/2014/main" val="10013"/>
                  </a:ext>
                </a:extLst>
              </a:tr>
            </a:tbl>
          </a:graphicData>
        </a:graphic>
      </p:graphicFrame>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1999" cy="707886"/>
          </a:xfrm>
          <a:prstGeom prst="rect">
            <a:avLst/>
          </a:prstGeom>
          <a:noFill/>
        </p:spPr>
        <p:txBody>
          <a:bodyPr wrap="square">
            <a:spAutoFit/>
          </a:bodyPr>
          <a:lstStyle/>
          <a:p>
            <a:pPr algn="ct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Đặc</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tả</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Use Case Thanh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toán</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bằng</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tiền</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mặt</a:t>
            </a:r>
            <a:endPar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1" y="1"/>
            <a:ext cx="1447060" cy="590190"/>
          </a:xfrm>
          <a:prstGeom prst="rect">
            <a:avLst/>
          </a:prstGeom>
        </p:spPr>
      </p:pic>
      <p:graphicFrame>
        <p:nvGraphicFramePr>
          <p:cNvPr id="2" name="Table 1"/>
          <p:cNvGraphicFramePr>
            <a:graphicFrameLocks noGrp="1"/>
          </p:cNvGraphicFramePr>
          <p:nvPr/>
        </p:nvGraphicFramePr>
        <p:xfrm>
          <a:off x="211455" y="589915"/>
          <a:ext cx="11691620" cy="6290945"/>
        </p:xfrm>
        <a:graphic>
          <a:graphicData uri="http://schemas.openxmlformats.org/drawingml/2006/table">
            <a:tbl>
              <a:tblPr firstRow="1" firstCol="1" bandRow="1">
                <a:tableStyleId>{00A15C55-8517-42AA-B614-E9B94910E393}</a:tableStyleId>
              </a:tblPr>
              <a:tblGrid>
                <a:gridCol w="2330450">
                  <a:extLst>
                    <a:ext uri="{9D8B030D-6E8A-4147-A177-3AD203B41FA5}">
                      <a16:colId xmlns:a16="http://schemas.microsoft.com/office/drawing/2014/main" val="20000"/>
                    </a:ext>
                  </a:extLst>
                </a:gridCol>
                <a:gridCol w="5351145">
                  <a:extLst>
                    <a:ext uri="{9D8B030D-6E8A-4147-A177-3AD203B41FA5}">
                      <a16:colId xmlns:a16="http://schemas.microsoft.com/office/drawing/2014/main" val="20001"/>
                    </a:ext>
                  </a:extLst>
                </a:gridCol>
                <a:gridCol w="4010025">
                  <a:extLst>
                    <a:ext uri="{9D8B030D-6E8A-4147-A177-3AD203B41FA5}">
                      <a16:colId xmlns:a16="http://schemas.microsoft.com/office/drawing/2014/main" val="20002"/>
                    </a:ext>
                  </a:extLst>
                </a:gridCol>
              </a:tblGrid>
              <a:tr h="245110">
                <a:tc>
                  <a:txBody>
                    <a:bodyPr/>
                    <a:lstStyle/>
                    <a:p>
                      <a:pPr algn="l">
                        <a:lnSpc>
                          <a:spcPct val="115000"/>
                        </a:lnSpc>
                        <a:spcAft>
                          <a:spcPts val="800"/>
                        </a:spcAft>
                      </a:pPr>
                      <a:r>
                        <a:rPr lang="en-US" sz="1400" dirty="0" err="1">
                          <a:effectLst/>
                        </a:rPr>
                        <a:t>Mã</a:t>
                      </a:r>
                      <a:r>
                        <a:rPr lang="en-US" sz="1400" dirty="0">
                          <a:effectLst/>
                        </a:rPr>
                        <a:t> use case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gridSpan="2">
                  <a:txBody>
                    <a:bodyPr/>
                    <a:lstStyle/>
                    <a:p>
                      <a:pPr algn="l">
                        <a:lnSpc>
                          <a:spcPct val="115000"/>
                        </a:lnSpc>
                        <a:spcAft>
                          <a:spcPts val="800"/>
                        </a:spcAft>
                      </a:pPr>
                      <a:r>
                        <a:rPr lang="en-US" sz="1400">
                          <a:effectLst/>
                        </a:rPr>
                        <a:t>UC06.</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hMerge="1">
                  <a:txBody>
                    <a:bodyPr/>
                    <a:lstStyle/>
                    <a:p>
                      <a:endParaRPr lang="vi-VN"/>
                    </a:p>
                  </a:txBody>
                  <a:tcPr/>
                </a:tc>
                <a:extLst>
                  <a:ext uri="{0D108BD9-81ED-4DB2-BD59-A6C34878D82A}">
                    <a16:rowId xmlns:a16="http://schemas.microsoft.com/office/drawing/2014/main" val="10000"/>
                  </a:ext>
                </a:extLst>
              </a:tr>
              <a:tr h="245110">
                <a:tc>
                  <a:txBody>
                    <a:bodyPr/>
                    <a:lstStyle/>
                    <a:p>
                      <a:pPr algn="l">
                        <a:lnSpc>
                          <a:spcPct val="115000"/>
                        </a:lnSpc>
                        <a:spcAft>
                          <a:spcPts val="800"/>
                        </a:spcAft>
                      </a:pPr>
                      <a:r>
                        <a:rPr lang="en-US" sz="1400" dirty="0">
                          <a:effectLst/>
                        </a:rPr>
                        <a:t>Use Case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gridSpan="2">
                  <a:txBody>
                    <a:bodyPr/>
                    <a:lstStyle/>
                    <a:p>
                      <a:pPr algn="l">
                        <a:lnSpc>
                          <a:spcPct val="115000"/>
                        </a:lnSpc>
                        <a:spcAft>
                          <a:spcPts val="800"/>
                        </a:spcAft>
                      </a:pPr>
                      <a:r>
                        <a:rPr lang="en-US" sz="1400">
                          <a:effectLst/>
                        </a:rPr>
                        <a:t>Thanh toán bẳng tiền mặt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hMerge="1">
                  <a:txBody>
                    <a:bodyPr/>
                    <a:lstStyle/>
                    <a:p>
                      <a:endParaRPr lang="vi-VN"/>
                    </a:p>
                  </a:txBody>
                  <a:tcPr/>
                </a:tc>
                <a:extLst>
                  <a:ext uri="{0D108BD9-81ED-4DB2-BD59-A6C34878D82A}">
                    <a16:rowId xmlns:a16="http://schemas.microsoft.com/office/drawing/2014/main" val="10001"/>
                  </a:ext>
                </a:extLst>
              </a:tr>
              <a:tr h="245110">
                <a:tc>
                  <a:txBody>
                    <a:bodyPr/>
                    <a:lstStyle/>
                    <a:p>
                      <a:pPr algn="l">
                        <a:lnSpc>
                          <a:spcPct val="115000"/>
                        </a:lnSpc>
                        <a:spcAft>
                          <a:spcPts val="800"/>
                        </a:spcAft>
                      </a:pPr>
                      <a:r>
                        <a:rPr lang="en-US" sz="1400" dirty="0" err="1">
                          <a:effectLst/>
                        </a:rPr>
                        <a:t>Ngữ</a:t>
                      </a:r>
                      <a:r>
                        <a:rPr lang="en-US" sz="1400" dirty="0">
                          <a:effectLst/>
                        </a:rPr>
                        <a:t> </a:t>
                      </a:r>
                      <a:r>
                        <a:rPr lang="en-US" sz="1400" dirty="0" err="1">
                          <a:effectLst/>
                        </a:rPr>
                        <a:t>cảnh</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gridSpan="2">
                  <a:txBody>
                    <a:bodyPr/>
                    <a:lstStyle/>
                    <a:p>
                      <a:pPr algn="l">
                        <a:lnSpc>
                          <a:spcPct val="115000"/>
                        </a:lnSpc>
                        <a:spcAft>
                          <a:spcPts val="800"/>
                        </a:spcAft>
                      </a:pPr>
                      <a:r>
                        <a:rPr lang="en-US" sz="1400">
                          <a:effectLst/>
                        </a:rPr>
                        <a:t>Khách hàng thanh toán bằng tiền mặt với nhân viên thu ngân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hMerge="1">
                  <a:txBody>
                    <a:bodyPr/>
                    <a:lstStyle/>
                    <a:p>
                      <a:endParaRPr lang="vi-VN"/>
                    </a:p>
                  </a:txBody>
                  <a:tcPr/>
                </a:tc>
                <a:extLst>
                  <a:ext uri="{0D108BD9-81ED-4DB2-BD59-A6C34878D82A}">
                    <a16:rowId xmlns:a16="http://schemas.microsoft.com/office/drawing/2014/main" val="10002"/>
                  </a:ext>
                </a:extLst>
              </a:tr>
              <a:tr h="490220">
                <a:tc>
                  <a:txBody>
                    <a:bodyPr/>
                    <a:lstStyle/>
                    <a:p>
                      <a:pPr algn="l">
                        <a:lnSpc>
                          <a:spcPct val="115000"/>
                        </a:lnSpc>
                        <a:spcAft>
                          <a:spcPts val="800"/>
                        </a:spcAft>
                      </a:pPr>
                      <a:r>
                        <a:rPr lang="en-US" sz="1400" dirty="0" err="1">
                          <a:effectLst/>
                        </a:rPr>
                        <a:t>Mô</a:t>
                      </a:r>
                      <a:r>
                        <a:rPr lang="en-US" sz="1400" dirty="0">
                          <a:effectLst/>
                        </a:rPr>
                        <a:t> </a:t>
                      </a:r>
                      <a:r>
                        <a:rPr lang="en-US" sz="1400" dirty="0" err="1">
                          <a:effectLst/>
                        </a:rPr>
                        <a:t>tả</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gridSpan="2">
                  <a:txBody>
                    <a:bodyPr/>
                    <a:lstStyle/>
                    <a:p>
                      <a:pPr algn="l">
                        <a:lnSpc>
                          <a:spcPct val="115000"/>
                        </a:lnSpc>
                        <a:spcAft>
                          <a:spcPts val="800"/>
                        </a:spcAft>
                      </a:pPr>
                      <a:r>
                        <a:rPr lang="en-US" sz="1400">
                          <a:effectLst/>
                        </a:rPr>
                        <a:t>Nhân viên thu ngân có trách nhiệm thanh toán bằng tiền mặt khi khách hàng yêu cầu thanh toán sản phẩm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hMerge="1">
                  <a:txBody>
                    <a:bodyPr/>
                    <a:lstStyle/>
                    <a:p>
                      <a:endParaRPr lang="vi-VN"/>
                    </a:p>
                  </a:txBody>
                  <a:tcPr/>
                </a:tc>
                <a:extLst>
                  <a:ext uri="{0D108BD9-81ED-4DB2-BD59-A6C34878D82A}">
                    <a16:rowId xmlns:a16="http://schemas.microsoft.com/office/drawing/2014/main" val="10003"/>
                  </a:ext>
                </a:extLst>
              </a:tr>
              <a:tr h="464185">
                <a:tc>
                  <a:txBody>
                    <a:bodyPr/>
                    <a:lstStyle/>
                    <a:p>
                      <a:pPr algn="l">
                        <a:lnSpc>
                          <a:spcPct val="115000"/>
                        </a:lnSpc>
                        <a:spcAft>
                          <a:spcPts val="800"/>
                        </a:spcAft>
                      </a:pPr>
                      <a:r>
                        <a:rPr lang="en-US" sz="1400">
                          <a:effectLst/>
                        </a:rPr>
                        <a:t>Tác nhân chính</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gridSpan="2">
                  <a:txBody>
                    <a:bodyPr/>
                    <a:lstStyle/>
                    <a:p>
                      <a:pPr algn="l">
                        <a:lnSpc>
                          <a:spcPct val="115000"/>
                        </a:lnSpc>
                        <a:spcAft>
                          <a:spcPts val="800"/>
                        </a:spcAft>
                      </a:pPr>
                      <a:r>
                        <a:rPr lang="en-US" sz="1400">
                          <a:effectLst/>
                        </a:rPr>
                        <a:t>Nhân viên thu ngân, Khách hàng mua trực tiếp, khách hàng mua online</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hMerge="1">
                  <a:txBody>
                    <a:bodyPr/>
                    <a:lstStyle/>
                    <a:p>
                      <a:endParaRPr lang="vi-VN"/>
                    </a:p>
                  </a:txBody>
                  <a:tcPr/>
                </a:tc>
                <a:extLst>
                  <a:ext uri="{0D108BD9-81ED-4DB2-BD59-A6C34878D82A}">
                    <a16:rowId xmlns:a16="http://schemas.microsoft.com/office/drawing/2014/main" val="10004"/>
                  </a:ext>
                </a:extLst>
              </a:tr>
              <a:tr h="245110">
                <a:tc>
                  <a:txBody>
                    <a:bodyPr/>
                    <a:lstStyle/>
                    <a:p>
                      <a:pPr algn="l">
                        <a:lnSpc>
                          <a:spcPct val="115000"/>
                        </a:lnSpc>
                        <a:spcAft>
                          <a:spcPts val="800"/>
                        </a:spcAft>
                      </a:pPr>
                      <a:r>
                        <a:rPr lang="en-US" sz="1400">
                          <a:effectLst/>
                        </a:rPr>
                        <a:t>Sự kiện kích hoạt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gridSpan="2">
                  <a:txBody>
                    <a:bodyPr/>
                    <a:lstStyle/>
                    <a:p>
                      <a:pPr algn="l">
                        <a:lnSpc>
                          <a:spcPct val="115000"/>
                        </a:lnSpc>
                        <a:spcAft>
                          <a:spcPts val="800"/>
                        </a:spcAft>
                      </a:pPr>
                      <a:r>
                        <a:rPr lang="en-US" sz="1400">
                          <a:effectLst/>
                        </a:rPr>
                        <a:t>Thanh toán bẳng tiền mặt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hMerge="1">
                  <a:txBody>
                    <a:bodyPr/>
                    <a:lstStyle/>
                    <a:p>
                      <a:endParaRPr lang="vi-VN"/>
                    </a:p>
                  </a:txBody>
                  <a:tcPr/>
                </a:tc>
                <a:extLst>
                  <a:ext uri="{0D108BD9-81ED-4DB2-BD59-A6C34878D82A}">
                    <a16:rowId xmlns:a16="http://schemas.microsoft.com/office/drawing/2014/main" val="10005"/>
                  </a:ext>
                </a:extLst>
              </a:tr>
              <a:tr h="426720">
                <a:tc>
                  <a:txBody>
                    <a:bodyPr/>
                    <a:lstStyle/>
                    <a:p>
                      <a:pPr algn="l">
                        <a:lnSpc>
                          <a:spcPct val="115000"/>
                        </a:lnSpc>
                        <a:spcAft>
                          <a:spcPts val="800"/>
                        </a:spcAft>
                      </a:pPr>
                      <a:r>
                        <a:rPr lang="en-US" sz="1400">
                          <a:effectLst/>
                        </a:rPr>
                        <a:t>Điều kiện tiên quyết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gridSpan="2">
                  <a:txBody>
                    <a:bodyPr/>
                    <a:lstStyle/>
                    <a:p>
                      <a:pPr algn="l">
                        <a:spcAft>
                          <a:spcPts val="0"/>
                        </a:spcAft>
                      </a:pPr>
                      <a:r>
                        <a:rPr lang="en-US" sz="1400">
                          <a:effectLst/>
                        </a:rPr>
                        <a:t>Nhân viên thu ngân truy cập vào được Website </a:t>
                      </a:r>
                    </a:p>
                    <a:p>
                      <a:pPr algn="l">
                        <a:spcAft>
                          <a:spcPts val="0"/>
                        </a:spcAft>
                      </a:pPr>
                      <a:r>
                        <a:rPr lang="en-US" sz="1400">
                          <a:effectLst/>
                        </a:rPr>
                        <a:t>Nhân viên thu ngân đăng nhập vào hệ thống</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hMerge="1">
                  <a:txBody>
                    <a:bodyPr/>
                    <a:lstStyle/>
                    <a:p>
                      <a:endParaRPr lang="vi-VN"/>
                    </a:p>
                  </a:txBody>
                  <a:tcPr/>
                </a:tc>
                <a:extLst>
                  <a:ext uri="{0D108BD9-81ED-4DB2-BD59-A6C34878D82A}">
                    <a16:rowId xmlns:a16="http://schemas.microsoft.com/office/drawing/2014/main" val="10006"/>
                  </a:ext>
                </a:extLst>
              </a:tr>
              <a:tr h="245110">
                <a:tc>
                  <a:txBody>
                    <a:bodyPr/>
                    <a:lstStyle/>
                    <a:p>
                      <a:pPr algn="l">
                        <a:lnSpc>
                          <a:spcPct val="115000"/>
                        </a:lnSpc>
                        <a:spcAft>
                          <a:spcPts val="800"/>
                        </a:spcAft>
                      </a:pPr>
                      <a:r>
                        <a:rPr lang="en-US" sz="1400">
                          <a:effectLst/>
                        </a:rPr>
                        <a:t>Kết quả</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gridSpan="2">
                  <a:txBody>
                    <a:bodyPr/>
                    <a:lstStyle/>
                    <a:p>
                      <a:pPr algn="l">
                        <a:lnSpc>
                          <a:spcPct val="115000"/>
                        </a:lnSpc>
                        <a:spcAft>
                          <a:spcPts val="800"/>
                        </a:spcAft>
                      </a:pPr>
                      <a:r>
                        <a:rPr lang="en-US" sz="1400">
                          <a:effectLst/>
                        </a:rPr>
                        <a:t>Thanh toán thành công</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hMerge="1">
                  <a:txBody>
                    <a:bodyPr/>
                    <a:lstStyle/>
                    <a:p>
                      <a:endParaRPr lang="vi-VN"/>
                    </a:p>
                  </a:txBody>
                  <a:tcPr/>
                </a:tc>
                <a:extLst>
                  <a:ext uri="{0D108BD9-81ED-4DB2-BD59-A6C34878D82A}">
                    <a16:rowId xmlns:a16="http://schemas.microsoft.com/office/drawing/2014/main" val="10007"/>
                  </a:ext>
                </a:extLst>
              </a:tr>
              <a:tr h="245110">
                <a:tc rowSpan="5">
                  <a:txBody>
                    <a:bodyPr/>
                    <a:lstStyle/>
                    <a:p>
                      <a:pPr algn="l">
                        <a:lnSpc>
                          <a:spcPct val="115000"/>
                        </a:lnSpc>
                        <a:spcAft>
                          <a:spcPts val="800"/>
                        </a:spcAft>
                      </a:pPr>
                      <a:r>
                        <a:rPr lang="en-US" sz="1400">
                          <a:effectLst/>
                        </a:rPr>
                        <a:t>Luồng sự kiện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nchor="ctr"/>
                </a:tc>
                <a:tc>
                  <a:txBody>
                    <a:bodyPr/>
                    <a:lstStyle/>
                    <a:p>
                      <a:pPr marL="457200" algn="l">
                        <a:lnSpc>
                          <a:spcPct val="115000"/>
                        </a:lnSpc>
                        <a:spcAft>
                          <a:spcPts val="800"/>
                        </a:spcAft>
                        <a:tabLst>
                          <a:tab pos="457200" algn="l"/>
                        </a:tabLst>
                      </a:pPr>
                      <a:r>
                        <a:rPr lang="en-US" sz="1400">
                          <a:effectLst/>
                        </a:rPr>
                        <a:t>              Actor</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a:txBody>
                    <a:bodyPr/>
                    <a:lstStyle/>
                    <a:p>
                      <a:pPr algn="ctr">
                        <a:lnSpc>
                          <a:spcPct val="115000"/>
                        </a:lnSpc>
                        <a:spcAft>
                          <a:spcPts val="800"/>
                        </a:spcAft>
                        <a:tabLst>
                          <a:tab pos="457200" algn="l"/>
                        </a:tabLst>
                      </a:pPr>
                      <a:r>
                        <a:rPr lang="en-US" sz="1400">
                          <a:effectLst/>
                        </a:rPr>
                        <a:t>System</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extLst>
                  <a:ext uri="{0D108BD9-81ED-4DB2-BD59-A6C34878D82A}">
                    <a16:rowId xmlns:a16="http://schemas.microsoft.com/office/drawing/2014/main" val="10008"/>
                  </a:ext>
                </a:extLst>
              </a:tr>
              <a:tr h="709295">
                <a:tc vMerge="1">
                  <a:txBody>
                    <a:bodyPr/>
                    <a:lstStyle/>
                    <a:p>
                      <a:endParaRPr lang="vi-VN"/>
                    </a:p>
                  </a:txBody>
                  <a:tcPr/>
                </a:tc>
                <a:tc>
                  <a:txBody>
                    <a:bodyPr/>
                    <a:lstStyle/>
                    <a:p>
                      <a:pPr indent="0" algn="l">
                        <a:lnSpc>
                          <a:spcPct val="115000"/>
                        </a:lnSpc>
                        <a:spcAft>
                          <a:spcPts val="0"/>
                        </a:spcAft>
                        <a:buFont typeface="+mj-lt"/>
                        <a:buNone/>
                        <a:tabLst>
                          <a:tab pos="228600" algn="l"/>
                        </a:tabLst>
                      </a:pPr>
                      <a:r>
                        <a:rPr lang="en-US" sz="1400" dirty="0">
                          <a:effectLst/>
                        </a:rPr>
                        <a:t>1 </a:t>
                      </a:r>
                      <a:r>
                        <a:rPr lang="en-US" sz="1400" dirty="0" err="1">
                          <a:effectLst/>
                        </a:rPr>
                        <a:t>Nhân</a:t>
                      </a:r>
                      <a:r>
                        <a:rPr lang="en-US" sz="1400" dirty="0">
                          <a:effectLst/>
                        </a:rPr>
                        <a:t> </a:t>
                      </a:r>
                      <a:r>
                        <a:rPr lang="en-US" sz="1400" dirty="0" err="1">
                          <a:effectLst/>
                        </a:rPr>
                        <a:t>viên</a:t>
                      </a:r>
                      <a:r>
                        <a:rPr lang="en-US" sz="1400" dirty="0">
                          <a:effectLst/>
                        </a:rPr>
                        <a:t> </a:t>
                      </a:r>
                      <a:r>
                        <a:rPr lang="en-US" sz="1400" dirty="0" err="1">
                          <a:effectLst/>
                        </a:rPr>
                        <a:t>thu</a:t>
                      </a:r>
                      <a:r>
                        <a:rPr lang="en-US" sz="1400" dirty="0">
                          <a:effectLst/>
                        </a:rPr>
                        <a:t> </a:t>
                      </a:r>
                      <a:r>
                        <a:rPr lang="en-US" sz="1400" dirty="0" err="1">
                          <a:effectLst/>
                        </a:rPr>
                        <a:t>ngân</a:t>
                      </a:r>
                      <a:r>
                        <a:rPr lang="en-US" sz="1400" dirty="0">
                          <a:effectLst/>
                        </a:rPr>
                        <a:t> </a:t>
                      </a:r>
                      <a:r>
                        <a:rPr lang="en-US" sz="1400" dirty="0" err="1">
                          <a:effectLst/>
                        </a:rPr>
                        <a:t>nhấp</a:t>
                      </a:r>
                      <a:r>
                        <a:rPr lang="en-US" sz="1400" dirty="0">
                          <a:effectLst/>
                        </a:rPr>
                        <a:t> </a:t>
                      </a:r>
                      <a:r>
                        <a:rPr lang="en-US" sz="1400" dirty="0" err="1">
                          <a:effectLst/>
                        </a:rPr>
                        <a:t>vào</a:t>
                      </a:r>
                      <a:r>
                        <a:rPr lang="en-US" sz="1400" dirty="0">
                          <a:effectLst/>
                        </a:rPr>
                        <a:t> </a:t>
                      </a:r>
                      <a:r>
                        <a:rPr lang="en-US" sz="1400" dirty="0" err="1">
                          <a:effectLst/>
                        </a:rPr>
                        <a:t>danh</a:t>
                      </a:r>
                      <a:r>
                        <a:rPr lang="en-US" sz="1400" dirty="0">
                          <a:effectLst/>
                        </a:rPr>
                        <a:t> </a:t>
                      </a:r>
                      <a:r>
                        <a:rPr lang="en-US" sz="1400" dirty="0" err="1">
                          <a:effectLst/>
                        </a:rPr>
                        <a:t>mục</a:t>
                      </a:r>
                      <a:r>
                        <a:rPr lang="en-US" sz="1400" dirty="0">
                          <a:effectLst/>
                        </a:rPr>
                        <a:t> “Thanh </a:t>
                      </a:r>
                      <a:r>
                        <a:rPr lang="en-US" sz="1400" dirty="0" err="1">
                          <a:effectLst/>
                        </a:rPr>
                        <a:t>toán</a:t>
                      </a:r>
                      <a:r>
                        <a:rPr lang="en-US" sz="1400" dirty="0">
                          <a:effectLst/>
                        </a:rPr>
                        <a:t> </a:t>
                      </a:r>
                      <a:r>
                        <a:rPr lang="en-US" sz="1400" dirty="0" err="1">
                          <a:effectLst/>
                        </a:rPr>
                        <a:t>bằng</a:t>
                      </a:r>
                      <a:r>
                        <a:rPr lang="en-US" sz="1400" dirty="0">
                          <a:effectLst/>
                        </a:rPr>
                        <a:t> </a:t>
                      </a:r>
                      <a:r>
                        <a:rPr lang="en-US" sz="1400" dirty="0" err="1">
                          <a:effectLst/>
                        </a:rPr>
                        <a:t>tiền</a:t>
                      </a:r>
                      <a:r>
                        <a:rPr lang="en-US" sz="1400" dirty="0">
                          <a:effectLst/>
                        </a:rPr>
                        <a:t> </a:t>
                      </a:r>
                      <a:r>
                        <a:rPr lang="en-US" sz="1400" dirty="0" err="1">
                          <a:effectLst/>
                        </a:rPr>
                        <a:t>mặt</a:t>
                      </a:r>
                      <a:r>
                        <a:rPr lang="en-US" sz="1400" dirty="0">
                          <a:effectLst/>
                        </a:rPr>
                        <a:t>” </a:t>
                      </a:r>
                      <a:r>
                        <a:rPr lang="en-US" sz="1400" dirty="0" err="1">
                          <a:effectLst/>
                        </a:rPr>
                        <a:t>trong</a:t>
                      </a:r>
                      <a:r>
                        <a:rPr lang="en-US" sz="1400" dirty="0">
                          <a:effectLst/>
                        </a:rPr>
                        <a:t> </a:t>
                      </a:r>
                      <a:r>
                        <a:rPr lang="en-US" sz="1400" dirty="0" err="1">
                          <a:effectLst/>
                        </a:rPr>
                        <a:t>mục</a:t>
                      </a:r>
                      <a:r>
                        <a:rPr lang="en-US" sz="1400" dirty="0">
                          <a:effectLst/>
                        </a:rPr>
                        <a:t> </a:t>
                      </a:r>
                      <a:r>
                        <a:rPr lang="en-US" sz="1400" dirty="0" err="1">
                          <a:effectLst/>
                        </a:rPr>
                        <a:t>thanh</a:t>
                      </a:r>
                      <a:r>
                        <a:rPr lang="en-US" sz="1400" dirty="0">
                          <a:effectLst/>
                        </a:rPr>
                        <a:t> </a:t>
                      </a:r>
                      <a:r>
                        <a:rPr lang="en-US" sz="1400" dirty="0" err="1">
                          <a:effectLst/>
                        </a:rPr>
                        <a:t>toán</a:t>
                      </a:r>
                      <a:r>
                        <a:rPr lang="en-US" sz="1400" dirty="0">
                          <a:effectLst/>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a:txBody>
                    <a:bodyPr/>
                    <a:lstStyle/>
                    <a:p>
                      <a:pPr algn="l">
                        <a:lnSpc>
                          <a:spcPct val="115000"/>
                        </a:lnSpc>
                        <a:spcAft>
                          <a:spcPts val="800"/>
                        </a:spcAft>
                        <a:tabLst>
                          <a:tab pos="457200" algn="l"/>
                        </a:tabLst>
                      </a:pPr>
                      <a:r>
                        <a:rPr lang="en-US" sz="1400">
                          <a:effectLst/>
                        </a:rPr>
                        <a:t>1.Hệ thống hiển thị tổng số tiền thanh toán trong hóa đơn của khách hàng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extLst>
                  <a:ext uri="{0D108BD9-81ED-4DB2-BD59-A6C34878D82A}">
                    <a16:rowId xmlns:a16="http://schemas.microsoft.com/office/drawing/2014/main" val="10009"/>
                  </a:ext>
                </a:extLst>
              </a:tr>
              <a:tr h="696595">
                <a:tc vMerge="1">
                  <a:txBody>
                    <a:bodyPr/>
                    <a:lstStyle/>
                    <a:p>
                      <a:endParaRPr lang="vi-VN"/>
                    </a:p>
                  </a:txBody>
                  <a:tcPr/>
                </a:tc>
                <a:tc>
                  <a:txBody>
                    <a:bodyPr/>
                    <a:lstStyle/>
                    <a:p>
                      <a:pPr lvl="0" indent="0" algn="l">
                        <a:lnSpc>
                          <a:spcPct val="115000"/>
                        </a:lnSpc>
                        <a:spcAft>
                          <a:spcPts val="0"/>
                        </a:spcAft>
                        <a:buFont typeface="+mj-lt"/>
                        <a:buNone/>
                        <a:tabLst>
                          <a:tab pos="228600" algn="l"/>
                        </a:tabLst>
                      </a:pPr>
                      <a:r>
                        <a:rPr lang="en-US" sz="1400">
                          <a:effectLst/>
                        </a:rPr>
                        <a:t>2 Nhân viên thu ngân báo số tiền mà khách hàng cần thanh toán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a:txBody>
                    <a:bodyPr/>
                    <a:lstStyle/>
                    <a:p>
                      <a:pPr algn="l">
                        <a:lnSpc>
                          <a:spcPct val="115000"/>
                        </a:lnSpc>
                        <a:spcAft>
                          <a:spcPts val="800"/>
                        </a:spcAft>
                        <a:tabLst>
                          <a:tab pos="457200" algn="l"/>
                        </a:tabLs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extLst>
                  <a:ext uri="{0D108BD9-81ED-4DB2-BD59-A6C34878D82A}">
                    <a16:rowId xmlns:a16="http://schemas.microsoft.com/office/drawing/2014/main" val="10010"/>
                  </a:ext>
                </a:extLst>
              </a:tr>
              <a:tr h="807720">
                <a:tc vMerge="1">
                  <a:txBody>
                    <a:bodyPr/>
                    <a:lstStyle/>
                    <a:p>
                      <a:endParaRPr lang="vi-VN"/>
                    </a:p>
                  </a:txBody>
                  <a:tcPr/>
                </a:tc>
                <a:tc>
                  <a:txBody>
                    <a:bodyPr/>
                    <a:lstStyle/>
                    <a:p>
                      <a:pPr lvl="0" indent="0" algn="l">
                        <a:spcAft>
                          <a:spcPts val="0"/>
                        </a:spcAft>
                        <a:buFont typeface="+mj-lt"/>
                        <a:buNone/>
                      </a:pPr>
                      <a:r>
                        <a:rPr lang="en-US" sz="1400">
                          <a:effectLst/>
                        </a:rPr>
                        <a:t>3 Nhân viên thu ngân tiến hành thủ tục thanh toán và yêu cầu khách hàng thanh toán tiền mặt</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a:txBody>
                    <a:bodyPr/>
                    <a:lstStyle/>
                    <a:p>
                      <a:pPr algn="l">
                        <a:lnSpc>
                          <a:spcPct val="115000"/>
                        </a:lnSpc>
                        <a:spcAft>
                          <a:spcPts val="0"/>
                        </a:spcAft>
                        <a:tabLst>
                          <a:tab pos="457200" algn="l"/>
                        </a:tabLst>
                      </a:pPr>
                      <a:r>
                        <a:rPr lang="en-US" sz="1400">
                          <a:effectLst/>
                        </a:rPr>
                        <a:t> </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extLst>
                  <a:ext uri="{0D108BD9-81ED-4DB2-BD59-A6C34878D82A}">
                    <a16:rowId xmlns:a16="http://schemas.microsoft.com/office/drawing/2014/main" val="10011"/>
                  </a:ext>
                </a:extLst>
              </a:tr>
              <a:tr h="980440">
                <a:tc vMerge="1">
                  <a:txBody>
                    <a:bodyPr/>
                    <a:lstStyle/>
                    <a:p>
                      <a:endParaRPr lang="vi-VN"/>
                    </a:p>
                  </a:txBody>
                  <a:tcPr/>
                </a:tc>
                <a:tc>
                  <a:txBody>
                    <a:bodyPr/>
                    <a:lstStyle/>
                    <a:p>
                      <a:pPr lvl="0" indent="0" algn="l">
                        <a:lnSpc>
                          <a:spcPct val="115000"/>
                        </a:lnSpc>
                        <a:spcAft>
                          <a:spcPts val="800"/>
                        </a:spcAft>
                        <a:buFont typeface="+mj-lt"/>
                        <a:buNone/>
                        <a:tabLst>
                          <a:tab pos="228600" algn="l"/>
                        </a:tabLst>
                      </a:pPr>
                      <a:r>
                        <a:rPr lang="en-US" sz="1400">
                          <a:effectLst/>
                        </a:rPr>
                        <a:t>4 Nhân viên thu ngân xuất phiếu thanh toán cho khách hàng</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a:txBody>
                    <a:bodyPr/>
                    <a:lstStyle/>
                    <a:p>
                      <a:pPr algn="l">
                        <a:lnSpc>
                          <a:spcPct val="115000"/>
                        </a:lnSpc>
                        <a:spcAft>
                          <a:spcPts val="0"/>
                        </a:spcAft>
                        <a:tabLst>
                          <a:tab pos="457200" algn="l"/>
                        </a:tabLst>
                      </a:pPr>
                      <a:r>
                        <a:rPr lang="en-US" sz="1400">
                          <a:effectLst/>
                        </a:rPr>
                        <a:t>4.1 Hệ thống hiển thị thanh toán thành công</a:t>
                      </a:r>
                    </a:p>
                    <a:p>
                      <a:pPr algn="l">
                        <a:lnSpc>
                          <a:spcPct val="115000"/>
                        </a:lnSpc>
                        <a:spcAft>
                          <a:spcPts val="0"/>
                        </a:spcAft>
                        <a:tabLst>
                          <a:tab pos="457200" algn="l"/>
                        </a:tabLst>
                      </a:pPr>
                      <a:r>
                        <a:rPr lang="en-US" sz="1400">
                          <a:effectLst/>
                        </a:rPr>
                        <a:t>4.2 Hệ thống hiển thị thông tin phiếu thanh toán</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extLst>
                  <a:ext uri="{0D108BD9-81ED-4DB2-BD59-A6C34878D82A}">
                    <a16:rowId xmlns:a16="http://schemas.microsoft.com/office/drawing/2014/main" val="10012"/>
                  </a:ext>
                </a:extLst>
              </a:tr>
              <a:tr h="245110">
                <a:tc>
                  <a:txBody>
                    <a:bodyPr/>
                    <a:lstStyle/>
                    <a:p>
                      <a:pPr algn="l">
                        <a:lnSpc>
                          <a:spcPct val="115000"/>
                        </a:lnSpc>
                        <a:spcAft>
                          <a:spcPts val="800"/>
                        </a:spcAft>
                      </a:pPr>
                      <a:r>
                        <a:rPr lang="en-US" sz="1400">
                          <a:effectLst/>
                        </a:rPr>
                        <a:t>Ngoại lệ(nếu có)</a:t>
                      </a:r>
                      <a:endParaRPr lang="en-US"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gridSpan="2">
                  <a:txBody>
                    <a:bodyPr/>
                    <a:lstStyle/>
                    <a:p>
                      <a:pPr algn="l">
                        <a:lnSpc>
                          <a:spcPct val="115000"/>
                        </a:lnSpc>
                        <a:spcAft>
                          <a:spcPts val="0"/>
                        </a:spcAft>
                        <a:tabLst>
                          <a:tab pos="282575" algn="l"/>
                        </a:tabLst>
                      </a:pPr>
                      <a:r>
                        <a:rPr lang="en-US" sz="1400" dirty="0" err="1">
                          <a:effectLst/>
                        </a:rPr>
                        <a:t>Không</a:t>
                      </a:r>
                      <a:r>
                        <a:rPr lang="en-US" sz="1400" dirty="0">
                          <a:effectLst/>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3270" marR="33270" marT="0" marB="0"/>
                </a:tc>
                <a:tc hMerge="1">
                  <a:txBody>
                    <a:bodyPr/>
                    <a:lstStyle/>
                    <a:p>
                      <a:endParaRPr lang="vi-VN"/>
                    </a:p>
                  </a:txBody>
                  <a:tcPr/>
                </a:tc>
                <a:extLst>
                  <a:ext uri="{0D108BD9-81ED-4DB2-BD59-A6C34878D82A}">
                    <a16:rowId xmlns:a16="http://schemas.microsoft.com/office/drawing/2014/main" val="10013"/>
                  </a:ext>
                </a:extLst>
              </a:tr>
            </a:tbl>
          </a:graphicData>
        </a:graphic>
      </p:graphicFrame>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 y="1"/>
            <a:ext cx="1447060" cy="590190"/>
          </a:xfrm>
          <a:prstGeom prst="rect">
            <a:avLst/>
          </a:prstGeom>
        </p:spPr>
      </p:pic>
      <p:sp>
        <p:nvSpPr>
          <p:cNvPr id="5" name="TextBox 4"/>
          <p:cNvSpPr txBox="1"/>
          <p:nvPr/>
        </p:nvSpPr>
        <p:spPr>
          <a:xfrm>
            <a:off x="662866" y="0"/>
            <a:ext cx="12191999" cy="707886"/>
          </a:xfrm>
          <a:prstGeom prst="rect">
            <a:avLst/>
          </a:prstGeom>
          <a:noFill/>
        </p:spPr>
        <p:txBody>
          <a:bodyPr wrap="square">
            <a:spAutoFit/>
          </a:bodyPr>
          <a:lstStyle/>
          <a:p>
            <a:pPr algn="ct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Sơ</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đồ</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hoạt</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động</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Actor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đặt</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hàng</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online</a:t>
            </a:r>
          </a:p>
        </p:txBody>
      </p:sp>
      <p:pic>
        <p:nvPicPr>
          <p:cNvPr id="23" name="Picture 23" descr="onl2"/>
          <p:cNvPicPr>
            <a:picLocks noGrp="1" noChangeAspect="1"/>
          </p:cNvPicPr>
          <p:nvPr>
            <p:ph sz="quarter" idx="13"/>
          </p:nvPr>
        </p:nvPicPr>
        <p:blipFill>
          <a:blip r:embed="rId3"/>
          <a:stretch>
            <a:fillRect/>
          </a:stretch>
        </p:blipFill>
        <p:spPr>
          <a:xfrm>
            <a:off x="662940" y="708025"/>
            <a:ext cx="10755630" cy="60756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1"/>
            <a:ext cx="1447060" cy="590190"/>
          </a:xfrm>
          <a:prstGeom prst="rect">
            <a:avLst/>
          </a:prstGeom>
        </p:spPr>
      </p:pic>
      <p:sp>
        <p:nvSpPr>
          <p:cNvPr id="5" name="TextBox 4"/>
          <p:cNvSpPr txBox="1"/>
          <p:nvPr/>
        </p:nvSpPr>
        <p:spPr>
          <a:xfrm>
            <a:off x="497149" y="0"/>
            <a:ext cx="12191999" cy="707886"/>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Sơ</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đồ</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hoạt</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động</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Actor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Tạo</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hóa</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đ</a:t>
            </a:r>
            <a:r>
              <a:rPr lang="vi-VN" sz="4000" b="1" dirty="0">
                <a:solidFill>
                  <a:srgbClr val="0070C0"/>
                </a:solidFill>
                <a:latin typeface="Tahoma" panose="020B0604030504040204" pitchFamily="34" charset="0"/>
                <a:ea typeface="Tahoma" panose="020B0604030504040204" pitchFamily="34" charset="0"/>
                <a:cs typeface="Tahoma" panose="020B0604030504040204" pitchFamily="34" charset="0"/>
              </a:rPr>
              <a:t>ơ</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n</a:t>
            </a:r>
            <a:endPar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7" name="Picture 6" descr="tạo hóa đơn"/>
          <p:cNvPicPr/>
          <p:nvPr/>
        </p:nvPicPr>
        <p:blipFill>
          <a:blip r:embed="rId3"/>
          <a:stretch>
            <a:fillRect/>
          </a:stretch>
        </p:blipFill>
        <p:spPr>
          <a:xfrm>
            <a:off x="1036955" y="832485"/>
            <a:ext cx="10278745" cy="59048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1"/>
            <a:ext cx="1447060" cy="590190"/>
          </a:xfrm>
          <a:prstGeom prst="rect">
            <a:avLst/>
          </a:prstGeom>
        </p:spPr>
      </p:pic>
      <p:sp>
        <p:nvSpPr>
          <p:cNvPr id="5" name="TextBox 4"/>
          <p:cNvSpPr txBox="1"/>
          <p:nvPr/>
        </p:nvSpPr>
        <p:spPr>
          <a:xfrm>
            <a:off x="612559" y="0"/>
            <a:ext cx="12191999" cy="707886"/>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Sơ</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đồ</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hoạt</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động</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Actor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thanh</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toán</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tiền</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măt</a:t>
            </a:r>
            <a:endPar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6" name="Picture 5" descr="tiền mặt"/>
          <p:cNvPicPr/>
          <p:nvPr/>
        </p:nvPicPr>
        <p:blipFill>
          <a:blip r:embed="rId3"/>
          <a:stretch>
            <a:fillRect/>
          </a:stretch>
        </p:blipFill>
        <p:spPr>
          <a:xfrm>
            <a:off x="1030605" y="821055"/>
            <a:ext cx="10549255" cy="57823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1999" cy="707886"/>
          </a:xfrm>
          <a:prstGeom prst="rect">
            <a:avLst/>
          </a:prstGeom>
          <a:noFill/>
        </p:spPr>
        <p:txBody>
          <a:bodyPr wrap="square">
            <a:spAutoFit/>
          </a:bodyPr>
          <a:lstStyle/>
          <a:p>
            <a:pPr algn="ct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Sơ</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đồ</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tuần</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tự</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Tạo</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4000" b="1" dirty="0" err="1">
                <a:solidFill>
                  <a:srgbClr val="0070C0"/>
                </a:solidFill>
                <a:latin typeface="Tahoma" panose="020B0604030504040204" pitchFamily="34" charset="0"/>
                <a:ea typeface="Tahoma" panose="020B0604030504040204" pitchFamily="34" charset="0"/>
                <a:cs typeface="Tahoma" panose="020B0604030504040204" pitchFamily="34" charset="0"/>
              </a:rPr>
              <a:t>hóa</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vi-VN" sz="4000" b="1" dirty="0">
                <a:solidFill>
                  <a:srgbClr val="0070C0"/>
                </a:solidFill>
                <a:latin typeface="Tahoma" panose="020B0604030504040204" pitchFamily="34" charset="0"/>
                <a:ea typeface="Tahoma" panose="020B0604030504040204" pitchFamily="34" charset="0"/>
                <a:cs typeface="Tahoma" panose="020B0604030504040204" pitchFamily="34" charset="0"/>
              </a:rPr>
              <a:t>đơ</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n</a:t>
            </a:r>
          </a:p>
        </p:txBody>
      </p:sp>
      <p:pic>
        <p:nvPicPr>
          <p:cNvPr id="5" name="Picture 4"/>
          <p:cNvPicPr>
            <a:picLocks noChangeAspect="1"/>
          </p:cNvPicPr>
          <p:nvPr/>
        </p:nvPicPr>
        <p:blipFill>
          <a:blip r:embed="rId2"/>
          <a:stretch>
            <a:fillRect/>
          </a:stretch>
        </p:blipFill>
        <p:spPr>
          <a:xfrm>
            <a:off x="1" y="1"/>
            <a:ext cx="1447060" cy="590190"/>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791936" y="906235"/>
            <a:ext cx="10515600" cy="5821135"/>
          </a:xfrm>
          <a:prstGeom prst="rect">
            <a:avLst/>
          </a:prstGeom>
        </p:spPr>
      </p:pic>
    </p:spTree>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1852" y="0"/>
            <a:ext cx="11020147" cy="707886"/>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Sơ</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đồ</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tuần</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tự</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T</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hanh</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toán</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tiền</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mặt</a:t>
            </a:r>
            <a:endPar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1" y="1"/>
            <a:ext cx="1447060" cy="590190"/>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a:xfrm>
            <a:off x="391886" y="857250"/>
            <a:ext cx="11136085" cy="5772150"/>
          </a:xfrm>
          <a:prstGeom prst="rect">
            <a:avLst/>
          </a:prstGeom>
          <a:noFill/>
          <a:ln>
            <a:noFill/>
          </a:ln>
        </p:spPr>
      </p:pic>
    </p:spTree>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1999" cy="707886"/>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Sơ</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đồ</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tuần</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tự</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Đặt</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hàng</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trực</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tiếp</a:t>
            </a:r>
            <a:endPar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1" y="1"/>
            <a:ext cx="1447060" cy="590190"/>
          </a:xfrm>
          <a:prstGeom prst="rect">
            <a:avLst/>
          </a:prstGeom>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736600" y="878840"/>
            <a:ext cx="10803890" cy="5611495"/>
          </a:xfrm>
          <a:prstGeom prst="rect">
            <a:avLst/>
          </a:prstGeom>
        </p:spPr>
      </p:pic>
    </p:spTree>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4" name="TextBox 3"/>
          <p:cNvSpPr txBox="1"/>
          <p:nvPr/>
        </p:nvSpPr>
        <p:spPr>
          <a:xfrm>
            <a:off x="0" y="0"/>
            <a:ext cx="12191999" cy="707886"/>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Mô</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hình</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thực</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thể</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ERD</a:t>
            </a:r>
          </a:p>
        </p:txBody>
      </p:sp>
      <p:pic>
        <p:nvPicPr>
          <p:cNvPr id="5" name="Picture 4"/>
          <p:cNvPicPr>
            <a:picLocks noChangeAspect="1"/>
          </p:cNvPicPr>
          <p:nvPr/>
        </p:nvPicPr>
        <p:blipFill>
          <a:blip r:embed="rId2"/>
          <a:stretch>
            <a:fillRect/>
          </a:stretch>
        </p:blipFill>
        <p:spPr>
          <a:xfrm>
            <a:off x="1" y="1"/>
            <a:ext cx="1447060" cy="590190"/>
          </a:xfrm>
          <a:prstGeom prst="rect">
            <a:avLst/>
          </a:prstGeom>
        </p:spPr>
      </p:pic>
      <p:pic>
        <p:nvPicPr>
          <p:cNvPr id="2" name="Content Placeholder 1"/>
          <p:cNvPicPr>
            <a:picLocks noGrp="1" noChangeAspect="1"/>
          </p:cNvPicPr>
          <p:nvPr>
            <p:ph sz="quarter" idx="13"/>
          </p:nvPr>
        </p:nvPicPr>
        <p:blipFill>
          <a:blip r:embed="rId3"/>
          <a:stretch>
            <a:fillRect/>
          </a:stretch>
        </p:blipFill>
        <p:spPr>
          <a:xfrm>
            <a:off x="79375" y="617855"/>
            <a:ext cx="12023090" cy="6156325"/>
          </a:xfrm>
          <a:prstGeom prst="rect">
            <a:avLst/>
          </a:prstGeom>
        </p:spPr>
      </p:pic>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DC7D29E-0B14-4097-B864-861C85DDC339}"/>
              </a:ext>
            </a:extLst>
          </p:cNvPr>
          <p:cNvSpPr>
            <a:spLocks noGrp="1"/>
          </p:cNvSpPr>
          <p:nvPr>
            <p:ph type="title"/>
          </p:nvPr>
        </p:nvSpPr>
        <p:spPr>
          <a:xfrm>
            <a:off x="0" y="0"/>
            <a:ext cx="12192000" cy="941033"/>
          </a:xfrm>
        </p:spPr>
        <p:txBody>
          <a:bodyPr>
            <a:normAutofit/>
          </a:bodyPr>
          <a:lstStyle/>
          <a:p>
            <a:r>
              <a:rPr lang="en-US" sz="40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TỔNG QUÁT</a:t>
            </a:r>
            <a:endParaRPr lang="vi-VN" sz="40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2FB56632-205E-4510-BF48-80EE8BE11B0C}"/>
              </a:ext>
            </a:extLst>
          </p:cNvPr>
          <p:cNvGraphicFramePr/>
          <p:nvPr>
            <p:extLst>
              <p:ext uri="{D42A27DB-BD31-4B8C-83A1-F6EECF244321}">
                <p14:modId xmlns:p14="http://schemas.microsoft.com/office/powerpoint/2010/main" val="535467408"/>
              </p:ext>
            </p:extLst>
          </p:nvPr>
        </p:nvGraphicFramePr>
        <p:xfrm>
          <a:off x="798004" y="1199060"/>
          <a:ext cx="891416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43E73BDF-C4FF-426D-9D8C-0C96E91E7099}"/>
              </a:ext>
            </a:extLst>
          </p:cNvPr>
          <p:cNvPicPr>
            <a:picLocks noChangeAspect="1"/>
          </p:cNvPicPr>
          <p:nvPr/>
        </p:nvPicPr>
        <p:blipFill>
          <a:blip r:embed="rId7"/>
          <a:stretch>
            <a:fillRect/>
          </a:stretch>
        </p:blipFill>
        <p:spPr>
          <a:xfrm>
            <a:off x="1" y="1"/>
            <a:ext cx="1447060" cy="590190"/>
          </a:xfrm>
          <a:prstGeom prst="rect">
            <a:avLst/>
          </a:prstGeom>
        </p:spPr>
      </p:pic>
    </p:spTree>
    <p:extLst>
      <p:ext uri="{BB962C8B-B14F-4D97-AF65-F5344CB8AC3E}">
        <p14:creationId xmlns:p14="http://schemas.microsoft.com/office/powerpoint/2010/main" val="404947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1999" cy="707886"/>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Mô</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hình</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Class Diagram</a:t>
            </a:r>
          </a:p>
        </p:txBody>
      </p:sp>
      <p:pic>
        <p:nvPicPr>
          <p:cNvPr id="5" name="Picture 4"/>
          <p:cNvPicPr>
            <a:picLocks noChangeAspect="1"/>
          </p:cNvPicPr>
          <p:nvPr/>
        </p:nvPicPr>
        <p:blipFill>
          <a:blip r:embed="rId2"/>
          <a:stretch>
            <a:fillRect/>
          </a:stretch>
        </p:blipFill>
        <p:spPr>
          <a:xfrm>
            <a:off x="1" y="1"/>
            <a:ext cx="1447060" cy="590190"/>
          </a:xfrm>
          <a:prstGeom prst="rect">
            <a:avLst/>
          </a:prstGeom>
        </p:spPr>
      </p:pic>
      <p:pic>
        <p:nvPicPr>
          <p:cNvPr id="3" name="Picture 2"/>
          <p:cNvPicPr>
            <a:picLocks noChangeAspect="1"/>
          </p:cNvPicPr>
          <p:nvPr/>
        </p:nvPicPr>
        <p:blipFill>
          <a:blip r:embed="rId3"/>
          <a:srcRect r="1077" b="19899"/>
          <a:stretch>
            <a:fillRect/>
          </a:stretch>
        </p:blipFill>
        <p:spPr>
          <a:xfrm>
            <a:off x="519430" y="845185"/>
            <a:ext cx="11273790" cy="577913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1999" cy="707886"/>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Mô</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hình</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phát</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triển</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phần</a:t>
            </a:r>
            <a:r>
              <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4000" b="1" i="0" u="none" strike="noStrike" kern="1200" cap="none" spc="0" normalizeH="0" baseline="0" noProof="0" dirty="0" err="1">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rPr>
              <a:t>mềm</a:t>
            </a:r>
            <a:endParaRPr kumimoji="0" lang="en-US" sz="4000" b="1" i="0" u="none" strike="noStrike" kern="1200" cap="none" spc="0" normalizeH="0" baseline="0" noProof="0" dirty="0">
              <a:ln>
                <a:noFill/>
              </a:ln>
              <a:solidFill>
                <a:srgbClr val="0070C0"/>
              </a:solidFill>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a:blip r:embed="rId2"/>
          <a:stretch>
            <a:fillRect/>
          </a:stretch>
        </p:blipFill>
        <p:spPr>
          <a:xfrm>
            <a:off x="1" y="1"/>
            <a:ext cx="1447060" cy="590190"/>
          </a:xfrm>
          <a:prstGeom prst="rect">
            <a:avLst/>
          </a:prstGeom>
        </p:spPr>
      </p:pic>
      <p:sp>
        <p:nvSpPr>
          <p:cNvPr id="6" name="Rectangle: Rounded Corners 5"/>
          <p:cNvSpPr/>
          <p:nvPr/>
        </p:nvSpPr>
        <p:spPr>
          <a:xfrm>
            <a:off x="8890" y="906780"/>
            <a:ext cx="2376170" cy="678815"/>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Requirements</a:t>
            </a:r>
            <a:endParaRPr lang="vi-VN" sz="2400" b="1" dirty="0">
              <a:solidFill>
                <a:schemeClr val="tx1"/>
              </a:solidFill>
            </a:endParaRPr>
          </a:p>
        </p:txBody>
      </p:sp>
      <p:sp>
        <p:nvSpPr>
          <p:cNvPr id="7" name="Rectangle: Rounded Corners 6"/>
          <p:cNvSpPr/>
          <p:nvPr/>
        </p:nvSpPr>
        <p:spPr>
          <a:xfrm>
            <a:off x="466881" y="1826559"/>
            <a:ext cx="2104008" cy="707255"/>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Design</a:t>
            </a:r>
            <a:endParaRPr lang="vi-VN" sz="2400" b="1" dirty="0">
              <a:solidFill>
                <a:schemeClr val="tx1"/>
              </a:solidFill>
            </a:endParaRPr>
          </a:p>
        </p:txBody>
      </p:sp>
      <p:sp>
        <p:nvSpPr>
          <p:cNvPr id="8" name="Rectangle: Rounded Corners 7"/>
          <p:cNvSpPr/>
          <p:nvPr/>
        </p:nvSpPr>
        <p:spPr>
          <a:xfrm>
            <a:off x="1088390" y="2865120"/>
            <a:ext cx="2374265" cy="676275"/>
          </a:xfrm>
          <a:prstGeom prst="round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Development</a:t>
            </a:r>
            <a:endParaRPr lang="vi-VN" sz="2400" b="1" dirty="0">
              <a:solidFill>
                <a:schemeClr val="tx1"/>
              </a:solidFill>
            </a:endParaRPr>
          </a:p>
        </p:txBody>
      </p:sp>
      <p:sp>
        <p:nvSpPr>
          <p:cNvPr id="9" name="Rectangle: Rounded Corners 8"/>
          <p:cNvSpPr/>
          <p:nvPr/>
        </p:nvSpPr>
        <p:spPr>
          <a:xfrm>
            <a:off x="3086471" y="6002975"/>
            <a:ext cx="2303756" cy="641303"/>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Maintenance</a:t>
            </a:r>
            <a:endParaRPr lang="vi-VN" sz="2400" b="1" dirty="0">
              <a:solidFill>
                <a:schemeClr val="tx1"/>
              </a:solidFill>
            </a:endParaRPr>
          </a:p>
        </p:txBody>
      </p:sp>
      <p:sp>
        <p:nvSpPr>
          <p:cNvPr id="10" name="Rectangle: Rounded Corners 9"/>
          <p:cNvSpPr/>
          <p:nvPr/>
        </p:nvSpPr>
        <p:spPr>
          <a:xfrm>
            <a:off x="2265161" y="4962685"/>
            <a:ext cx="2303756" cy="707886"/>
          </a:xfrm>
          <a:prstGeom prst="roundRect">
            <a:avLst/>
          </a:prstGeom>
          <a:solidFill>
            <a:srgbClr val="F6733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Deployment</a:t>
            </a:r>
            <a:endParaRPr lang="vi-VN" sz="2400" b="1" dirty="0">
              <a:solidFill>
                <a:schemeClr val="tx1"/>
              </a:solidFill>
            </a:endParaRPr>
          </a:p>
        </p:txBody>
      </p:sp>
      <p:sp>
        <p:nvSpPr>
          <p:cNvPr id="11" name="Rectangle: Rounded Corners 10"/>
          <p:cNvSpPr/>
          <p:nvPr/>
        </p:nvSpPr>
        <p:spPr>
          <a:xfrm>
            <a:off x="1669182" y="3922395"/>
            <a:ext cx="2383654" cy="707886"/>
          </a:xfrm>
          <a:prstGeom prst="round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Testing</a:t>
            </a:r>
            <a:endParaRPr lang="vi-VN" sz="2400" b="1" dirty="0">
              <a:solidFill>
                <a:schemeClr val="tx1"/>
              </a:solidFill>
            </a:endParaRPr>
          </a:p>
        </p:txBody>
      </p:sp>
      <p:sp>
        <p:nvSpPr>
          <p:cNvPr id="12" name="Arrow: Curved Left 11"/>
          <p:cNvSpPr/>
          <p:nvPr/>
        </p:nvSpPr>
        <p:spPr>
          <a:xfrm rot="20363328">
            <a:off x="2312013" y="1043242"/>
            <a:ext cx="603572" cy="75349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3" name="Arrow: Curved Left 12"/>
          <p:cNvSpPr/>
          <p:nvPr/>
        </p:nvSpPr>
        <p:spPr>
          <a:xfrm rot="20363328">
            <a:off x="3451862" y="3142236"/>
            <a:ext cx="603572" cy="75349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4" name="Arrow: Curved Left 13"/>
          <p:cNvSpPr/>
          <p:nvPr/>
        </p:nvSpPr>
        <p:spPr>
          <a:xfrm rot="20363328">
            <a:off x="2746278" y="2041287"/>
            <a:ext cx="603572" cy="75349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5" name="Arrow: Curved Left 14"/>
          <p:cNvSpPr/>
          <p:nvPr/>
        </p:nvSpPr>
        <p:spPr>
          <a:xfrm rot="20363328">
            <a:off x="4166143" y="4106612"/>
            <a:ext cx="603572" cy="75349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16" name="Arrow: Curved Left 15"/>
          <p:cNvSpPr/>
          <p:nvPr/>
        </p:nvSpPr>
        <p:spPr>
          <a:xfrm rot="20363328">
            <a:off x="4680609" y="5189382"/>
            <a:ext cx="603572" cy="75349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cxnSp>
        <p:nvCxnSpPr>
          <p:cNvPr id="18" name="Straight Arrow Connector 17"/>
          <p:cNvCxnSpPr>
            <a:stCxn id="6" idx="3"/>
          </p:cNvCxnSpPr>
          <p:nvPr/>
        </p:nvCxnSpPr>
        <p:spPr>
          <a:xfrm>
            <a:off x="2385300" y="1246445"/>
            <a:ext cx="9160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4060542" y="4393043"/>
            <a:ext cx="11585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a:off x="2570889" y="2207496"/>
            <a:ext cx="892268" cy="11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a:off x="3304712" y="3203551"/>
            <a:ext cx="9734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p:nvPr/>
        </p:nvCxnSpPr>
        <p:spPr>
          <a:xfrm>
            <a:off x="4568917" y="5379074"/>
            <a:ext cx="92784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a:off x="5397489" y="6323626"/>
            <a:ext cx="91513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TextBox 23"/>
          <p:cNvSpPr txBox="1"/>
          <p:nvPr/>
        </p:nvSpPr>
        <p:spPr>
          <a:xfrm>
            <a:off x="3046655" y="1070618"/>
            <a:ext cx="2899768" cy="369332"/>
          </a:xfrm>
          <a:prstGeom prst="rect">
            <a:avLst/>
          </a:prstGeom>
          <a:noFill/>
        </p:spPr>
        <p:txBody>
          <a:bodyPr wrap="none" rtlCol="0">
            <a:spAutoFit/>
          </a:bodyPr>
          <a:lstStyle/>
          <a:p>
            <a:r>
              <a:rPr lang="en-US" dirty="0"/>
              <a:t>Thu </a:t>
            </a:r>
            <a:r>
              <a:rPr lang="en-US" dirty="0" err="1"/>
              <a:t>thập</a:t>
            </a:r>
            <a:r>
              <a:rPr lang="en-US" dirty="0"/>
              <a:t> </a:t>
            </a:r>
            <a:r>
              <a:rPr lang="en-US" dirty="0" err="1"/>
              <a:t>và</a:t>
            </a:r>
            <a:r>
              <a:rPr lang="en-US" dirty="0"/>
              <a:t> </a:t>
            </a:r>
            <a:r>
              <a:rPr lang="en-US" dirty="0" err="1"/>
              <a:t>phân</a:t>
            </a:r>
            <a:r>
              <a:rPr lang="en-US" dirty="0"/>
              <a:t> </a:t>
            </a:r>
            <a:r>
              <a:rPr lang="en-US" dirty="0" err="1"/>
              <a:t>tích</a:t>
            </a:r>
            <a:r>
              <a:rPr lang="en-US" dirty="0"/>
              <a:t> </a:t>
            </a:r>
            <a:r>
              <a:rPr lang="en-US" dirty="0" err="1"/>
              <a:t>yêu</a:t>
            </a:r>
            <a:r>
              <a:rPr lang="en-US" dirty="0"/>
              <a:t> </a:t>
            </a:r>
            <a:r>
              <a:rPr lang="en-US" dirty="0" err="1"/>
              <a:t>cầu</a:t>
            </a:r>
            <a:endParaRPr lang="vi-VN" dirty="0"/>
          </a:p>
        </p:txBody>
      </p:sp>
      <p:sp>
        <p:nvSpPr>
          <p:cNvPr id="25" name="TextBox 24"/>
          <p:cNvSpPr txBox="1"/>
          <p:nvPr/>
        </p:nvSpPr>
        <p:spPr>
          <a:xfrm>
            <a:off x="3525238" y="2015078"/>
            <a:ext cx="3590663" cy="369332"/>
          </a:xfrm>
          <a:prstGeom prst="rect">
            <a:avLst/>
          </a:prstGeom>
          <a:noFill/>
        </p:spPr>
        <p:txBody>
          <a:bodyPr wrap="none" rtlCol="0">
            <a:spAutoFit/>
          </a:bodyPr>
          <a:lstStyle/>
          <a:p>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r>
              <a:rPr lang="en-US" dirty="0"/>
              <a:t> </a:t>
            </a:r>
            <a:r>
              <a:rPr lang="en-US" dirty="0" err="1"/>
              <a:t>phần</a:t>
            </a:r>
            <a:r>
              <a:rPr lang="en-US" dirty="0"/>
              <a:t> </a:t>
            </a:r>
            <a:r>
              <a:rPr lang="en-US" dirty="0" err="1"/>
              <a:t>mềm</a:t>
            </a:r>
            <a:endParaRPr lang="vi-VN" dirty="0"/>
          </a:p>
        </p:txBody>
      </p:sp>
      <p:sp>
        <p:nvSpPr>
          <p:cNvPr id="26" name="TextBox 25"/>
          <p:cNvSpPr txBox="1"/>
          <p:nvPr/>
        </p:nvSpPr>
        <p:spPr>
          <a:xfrm>
            <a:off x="4312014" y="3003726"/>
            <a:ext cx="3339376" cy="369332"/>
          </a:xfrm>
          <a:prstGeom prst="rect">
            <a:avLst/>
          </a:prstGeom>
          <a:noFill/>
        </p:spPr>
        <p:txBody>
          <a:bodyPr wrap="none" rtlCol="0">
            <a:spAutoFit/>
          </a:bodyPr>
          <a:lstStyle/>
          <a:p>
            <a:r>
              <a:rPr lang="en-US" dirty="0" err="1"/>
              <a:t>Hệ</a:t>
            </a:r>
            <a:r>
              <a:rPr lang="en-US" dirty="0"/>
              <a:t> </a:t>
            </a:r>
            <a:r>
              <a:rPr lang="en-US" dirty="0" err="1"/>
              <a:t>thống</a:t>
            </a:r>
            <a:r>
              <a:rPr lang="en-US" dirty="0"/>
              <a:t> </a:t>
            </a:r>
            <a:r>
              <a:rPr lang="en-US" dirty="0" err="1"/>
              <a:t>phát</a:t>
            </a:r>
            <a:r>
              <a:rPr lang="en-US" dirty="0"/>
              <a:t> </a:t>
            </a:r>
            <a:r>
              <a:rPr lang="en-US" dirty="0" err="1"/>
              <a:t>triển</a:t>
            </a:r>
            <a:r>
              <a:rPr lang="en-US" dirty="0"/>
              <a:t> </a:t>
            </a:r>
            <a:r>
              <a:rPr lang="en-US" dirty="0" err="1"/>
              <a:t>theo</a:t>
            </a:r>
            <a:r>
              <a:rPr lang="en-US" dirty="0"/>
              <a:t> </a:t>
            </a:r>
            <a:r>
              <a:rPr lang="en-US" dirty="0" err="1"/>
              <a:t>từng</a:t>
            </a:r>
            <a:r>
              <a:rPr lang="en-US" dirty="0"/>
              <a:t> Unit</a:t>
            </a:r>
            <a:endParaRPr lang="vi-VN" dirty="0"/>
          </a:p>
        </p:txBody>
      </p:sp>
      <p:sp>
        <p:nvSpPr>
          <p:cNvPr id="27" name="TextBox 26"/>
          <p:cNvSpPr txBox="1"/>
          <p:nvPr/>
        </p:nvSpPr>
        <p:spPr>
          <a:xfrm>
            <a:off x="5298492" y="4177040"/>
            <a:ext cx="2010487" cy="369332"/>
          </a:xfrm>
          <a:prstGeom prst="rect">
            <a:avLst/>
          </a:prstGeom>
          <a:noFill/>
        </p:spPr>
        <p:txBody>
          <a:bodyPr wrap="none" rtlCol="0">
            <a:spAutoFit/>
          </a:bodyPr>
          <a:lstStyle/>
          <a:p>
            <a:r>
              <a:rPr lang="en-US" dirty="0" err="1"/>
              <a:t>Cài</a:t>
            </a:r>
            <a:r>
              <a:rPr lang="en-US" dirty="0"/>
              <a:t> </a:t>
            </a:r>
            <a:r>
              <a:rPr lang="en-US" dirty="0" err="1"/>
              <a:t>đặt</a:t>
            </a:r>
            <a:r>
              <a:rPr lang="en-US" dirty="0"/>
              <a:t> </a:t>
            </a:r>
            <a:r>
              <a:rPr lang="en-US" dirty="0" err="1"/>
              <a:t>và</a:t>
            </a:r>
            <a:r>
              <a:rPr lang="en-US" dirty="0"/>
              <a:t> </a:t>
            </a:r>
            <a:r>
              <a:rPr lang="en-US" dirty="0" err="1"/>
              <a:t>kiểm</a:t>
            </a:r>
            <a:r>
              <a:rPr lang="en-US" dirty="0"/>
              <a:t> </a:t>
            </a:r>
            <a:r>
              <a:rPr lang="en-US" dirty="0" err="1"/>
              <a:t>thử</a:t>
            </a:r>
            <a:endParaRPr lang="vi-VN" dirty="0"/>
          </a:p>
        </p:txBody>
      </p:sp>
      <p:sp>
        <p:nvSpPr>
          <p:cNvPr id="28" name="TextBox 27"/>
          <p:cNvSpPr txBox="1"/>
          <p:nvPr/>
        </p:nvSpPr>
        <p:spPr>
          <a:xfrm>
            <a:off x="5525053" y="5158000"/>
            <a:ext cx="1920462" cy="369332"/>
          </a:xfrm>
          <a:prstGeom prst="rect">
            <a:avLst/>
          </a:prstGeom>
          <a:noFill/>
        </p:spPr>
        <p:txBody>
          <a:bodyPr wrap="none" rtlCol="0">
            <a:spAutoFit/>
          </a:bodyPr>
          <a:lstStyle/>
          <a:p>
            <a:r>
              <a:rPr lang="en-US" dirty="0" err="1"/>
              <a:t>Triển</a:t>
            </a:r>
            <a:r>
              <a:rPr lang="en-US" dirty="0"/>
              <a:t> </a:t>
            </a:r>
            <a:r>
              <a:rPr lang="en-US" dirty="0" err="1"/>
              <a:t>khai</a:t>
            </a:r>
            <a:r>
              <a:rPr lang="en-US" dirty="0"/>
              <a:t> </a:t>
            </a:r>
            <a:r>
              <a:rPr lang="en-US" dirty="0" err="1"/>
              <a:t>hệ</a:t>
            </a:r>
            <a:r>
              <a:rPr lang="en-US" dirty="0"/>
              <a:t> </a:t>
            </a:r>
            <a:r>
              <a:rPr lang="en-US" dirty="0" err="1"/>
              <a:t>thống</a:t>
            </a:r>
            <a:endParaRPr lang="vi-VN" dirty="0"/>
          </a:p>
        </p:txBody>
      </p:sp>
      <p:sp>
        <p:nvSpPr>
          <p:cNvPr id="29" name="TextBox 28"/>
          <p:cNvSpPr txBox="1"/>
          <p:nvPr/>
        </p:nvSpPr>
        <p:spPr>
          <a:xfrm>
            <a:off x="6395846" y="6138960"/>
            <a:ext cx="1732476" cy="369332"/>
          </a:xfrm>
          <a:prstGeom prst="rect">
            <a:avLst/>
          </a:prstGeom>
          <a:noFill/>
        </p:spPr>
        <p:txBody>
          <a:bodyPr wrap="square" rtlCol="0">
            <a:spAutoFit/>
          </a:bodyPr>
          <a:lstStyle/>
          <a:p>
            <a:r>
              <a:rPr lang="en-US" dirty="0" err="1"/>
              <a:t>Bảo</a:t>
            </a:r>
            <a:r>
              <a:rPr lang="en-US" dirty="0"/>
              <a:t> </a:t>
            </a:r>
            <a:r>
              <a:rPr lang="en-US" dirty="0" err="1"/>
              <a:t>trì</a:t>
            </a:r>
            <a:r>
              <a:rPr lang="en-US" dirty="0"/>
              <a:t> </a:t>
            </a:r>
            <a:r>
              <a:rPr lang="en-US" dirty="0" err="1"/>
              <a:t>hệ</a:t>
            </a:r>
            <a:r>
              <a:rPr lang="en-US" dirty="0"/>
              <a:t> </a:t>
            </a:r>
            <a:r>
              <a:rPr lang="en-US" dirty="0" err="1"/>
              <a:t>thống</a:t>
            </a:r>
            <a:endParaRPr lang="vi-VN" dirty="0"/>
          </a:p>
        </p:txBody>
      </p:sp>
      <p:sp>
        <p:nvSpPr>
          <p:cNvPr id="36" name="Rectangle 35"/>
          <p:cNvSpPr/>
          <p:nvPr/>
        </p:nvSpPr>
        <p:spPr>
          <a:xfrm>
            <a:off x="8318376" y="1174106"/>
            <a:ext cx="2752077" cy="78506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2800" b="1" dirty="0" err="1"/>
              <a:t>Lý</a:t>
            </a:r>
            <a:r>
              <a:rPr lang="en-US" sz="2800" b="1" dirty="0"/>
              <a:t> do</a:t>
            </a:r>
            <a:endParaRPr lang="vi-VN" sz="2800" b="1" dirty="0"/>
          </a:p>
        </p:txBody>
      </p:sp>
      <p:sp>
        <p:nvSpPr>
          <p:cNvPr id="37" name="Oval 36"/>
          <p:cNvSpPr/>
          <p:nvPr/>
        </p:nvSpPr>
        <p:spPr>
          <a:xfrm>
            <a:off x="7009725" y="3405608"/>
            <a:ext cx="1732476" cy="8191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Các</a:t>
            </a:r>
            <a:r>
              <a:rPr lang="en-US" dirty="0"/>
              <a:t> </a:t>
            </a:r>
            <a:r>
              <a:rPr lang="en-US" dirty="0" err="1"/>
              <a:t>dự</a:t>
            </a:r>
            <a:r>
              <a:rPr lang="en-US" dirty="0"/>
              <a:t> </a:t>
            </a:r>
            <a:r>
              <a:rPr lang="en-US" dirty="0" err="1"/>
              <a:t>án</a:t>
            </a:r>
            <a:r>
              <a:rPr lang="en-US" dirty="0"/>
              <a:t> </a:t>
            </a:r>
            <a:r>
              <a:rPr lang="en-US" dirty="0" err="1"/>
              <a:t>vừa</a:t>
            </a:r>
            <a:r>
              <a:rPr lang="en-US" dirty="0"/>
              <a:t>, </a:t>
            </a:r>
            <a:r>
              <a:rPr lang="en-US" dirty="0" err="1"/>
              <a:t>nhỏ</a:t>
            </a:r>
            <a:endParaRPr lang="vi-VN" dirty="0"/>
          </a:p>
        </p:txBody>
      </p:sp>
      <p:sp>
        <p:nvSpPr>
          <p:cNvPr id="38" name="Oval 37"/>
          <p:cNvSpPr/>
          <p:nvPr/>
        </p:nvSpPr>
        <p:spPr>
          <a:xfrm>
            <a:off x="8890326" y="3420782"/>
            <a:ext cx="1632492" cy="9537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Đơn</a:t>
            </a:r>
            <a:r>
              <a:rPr lang="en-US" dirty="0"/>
              <a:t> </a:t>
            </a:r>
            <a:r>
              <a:rPr lang="en-US" dirty="0" err="1"/>
              <a:t>giản</a:t>
            </a:r>
            <a:r>
              <a:rPr lang="en-US" dirty="0"/>
              <a:t>, </a:t>
            </a:r>
            <a:r>
              <a:rPr lang="en-US" dirty="0" err="1"/>
              <a:t>dễ</a:t>
            </a:r>
            <a:r>
              <a:rPr lang="en-US" dirty="0"/>
              <a:t> </a:t>
            </a:r>
            <a:r>
              <a:rPr lang="en-US" dirty="0" err="1"/>
              <a:t>sử</a:t>
            </a:r>
            <a:r>
              <a:rPr lang="en-US" dirty="0"/>
              <a:t> </a:t>
            </a:r>
            <a:r>
              <a:rPr lang="en-US" dirty="0" err="1"/>
              <a:t>dụng</a:t>
            </a:r>
            <a:endParaRPr lang="vi-VN" dirty="0"/>
          </a:p>
        </p:txBody>
      </p:sp>
      <p:sp>
        <p:nvSpPr>
          <p:cNvPr id="39" name="Oval 38"/>
          <p:cNvSpPr/>
          <p:nvPr/>
        </p:nvSpPr>
        <p:spPr>
          <a:xfrm>
            <a:off x="10646626" y="3358090"/>
            <a:ext cx="1545373" cy="10035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Dễ</a:t>
            </a:r>
            <a:r>
              <a:rPr lang="en-US" dirty="0"/>
              <a:t> </a:t>
            </a:r>
            <a:r>
              <a:rPr lang="en-US" dirty="0" err="1"/>
              <a:t>dàng</a:t>
            </a:r>
            <a:r>
              <a:rPr lang="en-US" dirty="0"/>
              <a:t> </a:t>
            </a:r>
            <a:r>
              <a:rPr lang="en-US" dirty="0" err="1"/>
              <a:t>sửa</a:t>
            </a:r>
            <a:r>
              <a:rPr lang="en-US" dirty="0"/>
              <a:t> </a:t>
            </a:r>
            <a:r>
              <a:rPr lang="en-US" dirty="0" err="1"/>
              <a:t>lỗi</a:t>
            </a:r>
            <a:endParaRPr lang="vi-VN" dirty="0"/>
          </a:p>
        </p:txBody>
      </p:sp>
      <p:sp>
        <p:nvSpPr>
          <p:cNvPr id="40" name="Arrow: Down 39"/>
          <p:cNvSpPr/>
          <p:nvPr/>
        </p:nvSpPr>
        <p:spPr>
          <a:xfrm rot="1870766">
            <a:off x="8215988" y="1937068"/>
            <a:ext cx="559293" cy="13917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1" name="Arrow: Down 40"/>
          <p:cNvSpPr/>
          <p:nvPr/>
        </p:nvSpPr>
        <p:spPr>
          <a:xfrm>
            <a:off x="9437746" y="2015078"/>
            <a:ext cx="513334" cy="12721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2" name="Arrow: Down 41"/>
          <p:cNvSpPr/>
          <p:nvPr/>
        </p:nvSpPr>
        <p:spPr>
          <a:xfrm rot="19997185">
            <a:off x="10650395" y="1949823"/>
            <a:ext cx="515471" cy="14138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585720"/>
            <a:ext cx="10303510" cy="1282065"/>
          </a:xfrm>
        </p:spPr>
        <p:txBody>
          <a:bodyPr>
            <a:normAutofit fontScale="90000"/>
          </a:bodyPr>
          <a:lstStyle/>
          <a:p>
            <a:br>
              <a:rPr lang="en-US"/>
            </a:br>
            <a:r>
              <a:rPr lang="en-US"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sym typeface="+mn-ea"/>
              </a:rPr>
              <a:t>HỆ THỐNG QUẢN LÝ CỬA HÀNG MUA BÁN XE ĐẠP</a:t>
            </a:r>
            <a:br>
              <a:rPr lang="en-US" dirty="0">
                <a:solidFill>
                  <a:srgbClr val="0070C0"/>
                </a:solidFill>
                <a:effectLst/>
                <a:latin typeface="Times New Roman" panose="02020603050405020304" pitchFamily="18" charset="0"/>
                <a:ea typeface="Tahoma" panose="020B0604030504040204" pitchFamily="34" charset="0"/>
                <a:cs typeface="Times New Roman" panose="02020603050405020304" pitchFamily="18" charset="0"/>
              </a:rPr>
            </a:br>
            <a:endParaRPr lang="en-US"/>
          </a:p>
        </p:txBody>
      </p:sp>
      <p:pic>
        <p:nvPicPr>
          <p:cNvPr id="5" name="Content Placeholder 4"/>
          <p:cNvPicPr>
            <a:picLocks noGrp="1" noChangeAspect="1"/>
          </p:cNvPicPr>
          <p:nvPr>
            <p:ph sz="quarter" idx="13"/>
          </p:nvPr>
        </p:nvPicPr>
        <p:blipFill>
          <a:blip r:embed="rId2"/>
          <a:stretch>
            <a:fillRect/>
          </a:stretch>
        </p:blipFill>
        <p:spPr>
          <a:xfrm>
            <a:off x="0" y="0"/>
            <a:ext cx="1519555" cy="619760"/>
          </a:xfrm>
          <a:prstGeom prst="rect">
            <a:avLst/>
          </a:prstGeom>
        </p:spPr>
      </p:pic>
      <p:sp>
        <p:nvSpPr>
          <p:cNvPr id="4" name="Text Box 3"/>
          <p:cNvSpPr txBox="1"/>
          <p:nvPr/>
        </p:nvSpPr>
        <p:spPr>
          <a:xfrm>
            <a:off x="4644390" y="1673225"/>
            <a:ext cx="2576195" cy="768350"/>
          </a:xfrm>
          <a:prstGeom prst="rect">
            <a:avLst/>
          </a:prstGeom>
          <a:noFill/>
        </p:spPr>
        <p:txBody>
          <a:bodyPr wrap="square" rtlCol="0">
            <a:spAutoFit/>
          </a:bodyPr>
          <a:lstStyle/>
          <a:p>
            <a:pPr algn="ctr"/>
            <a:r>
              <a:rPr lang="en-US" sz="4400">
                <a:sym typeface="+mn-ea"/>
              </a:rPr>
              <a:t>	</a:t>
            </a:r>
            <a:r>
              <a:rPr lang="en-US" sz="4400">
                <a:gradFill>
                  <a:gsLst>
                    <a:gs pos="0">
                      <a:srgbClr val="E30000"/>
                    </a:gs>
                    <a:gs pos="100000">
                      <a:srgbClr val="760303"/>
                    </a:gs>
                  </a:gsLst>
                  <a:lin scaled="0"/>
                </a:gradFill>
                <a:sym typeface="+mn-ea"/>
              </a:rPr>
              <a:t>DEMO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s for Listening | Listen at Podp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0" y="0"/>
            <a:ext cx="1444877" cy="5913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41033"/>
          </a:xfrm>
        </p:spPr>
        <p:txBody>
          <a:bodyPr>
            <a:normAutofit/>
          </a:bodyPr>
          <a:lstStyle/>
          <a:p>
            <a:r>
              <a:rPr lang="en-US" sz="40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ĐẶT VẤN ĐỀ</a:t>
            </a:r>
            <a:endParaRPr lang="vi-VN" sz="40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 y="1"/>
            <a:ext cx="1447060" cy="590190"/>
          </a:xfrm>
          <a:prstGeom prst="rect">
            <a:avLst/>
          </a:prstGeom>
        </p:spPr>
      </p:pic>
      <p:sp>
        <p:nvSpPr>
          <p:cNvPr id="4" name="Content Placeholder 3"/>
          <p:cNvSpPr>
            <a:spLocks noGrp="1"/>
          </p:cNvSpPr>
          <p:nvPr>
            <p:ph sz="quarter" idx="13"/>
          </p:nvPr>
        </p:nvSpPr>
        <p:spPr>
          <a:xfrm>
            <a:off x="381113" y="1216242"/>
            <a:ext cx="4590382" cy="4495726"/>
          </a:xfrm>
        </p:spPr>
        <p:txBody>
          <a:bodyPr>
            <a:normAutofit/>
          </a:bodyPr>
          <a:lstStyle/>
          <a:p>
            <a:pPr marL="0" indent="0">
              <a:buNone/>
            </a:pPr>
            <a:r>
              <a:rPr lang="en-US" sz="2500" b="1" dirty="0" err="1">
                <a:effectLst/>
                <a:latin typeface="Times New Roman" panose="02020603050405020304" pitchFamily="18" charset="0"/>
                <a:ea typeface="Times New Roman" panose="02020603050405020304" pitchFamily="18" charset="0"/>
              </a:rPr>
              <a:t>Nhóm</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muốn</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tìm</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hiểu</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về</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cách</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thức</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vận</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hành</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quản</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lý</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trong</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một</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cửa</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hàng</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quy</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mô</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vừa</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để</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có</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thêm</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kinh</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nghiệm</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để</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có</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thể</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sau</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này</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nếu</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có</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cơ</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hội</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thì</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có</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thể</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áp</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dụng</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vào</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một</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số</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dự</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án</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lớn</a:t>
            </a:r>
            <a:r>
              <a:rPr lang="en-US" sz="2500" b="1" dirty="0">
                <a:effectLst/>
                <a:latin typeface="Times New Roman" panose="02020603050405020304" pitchFamily="18" charset="0"/>
                <a:ea typeface="Times New Roman" panose="02020603050405020304" pitchFamily="18" charset="0"/>
              </a:rPr>
              <a:t> </a:t>
            </a:r>
            <a:r>
              <a:rPr lang="en-US" sz="2500" b="1" dirty="0" err="1">
                <a:effectLst/>
                <a:latin typeface="Times New Roman" panose="02020603050405020304" pitchFamily="18" charset="0"/>
                <a:ea typeface="Times New Roman" panose="02020603050405020304" pitchFamily="18" charset="0"/>
              </a:rPr>
              <a:t>hơn</a:t>
            </a:r>
            <a:r>
              <a:rPr lang="en-US" sz="1800" b="1" dirty="0">
                <a:effectLst/>
                <a:latin typeface="Times New Roman" panose="02020603050405020304" pitchFamily="18" charset="0"/>
                <a:ea typeface="Times New Roman" panose="02020603050405020304" pitchFamily="18" charset="0"/>
              </a:rPr>
              <a:t>.</a:t>
            </a:r>
          </a:p>
          <a:p>
            <a:endParaRPr lang="en-US" dirty="0"/>
          </a:p>
        </p:txBody>
      </p:sp>
      <p:sp>
        <p:nvSpPr>
          <p:cNvPr id="7" name="TextBox 6"/>
          <p:cNvSpPr txBox="1"/>
          <p:nvPr/>
        </p:nvSpPr>
        <p:spPr>
          <a:xfrm>
            <a:off x="6906827" y="5787120"/>
            <a:ext cx="2903359" cy="400110"/>
          </a:xfrm>
          <a:prstGeom prst="rect">
            <a:avLst/>
          </a:prstGeom>
          <a:noFill/>
        </p:spPr>
        <p:txBody>
          <a:bodyPr wrap="none" rtlCol="0">
            <a:spAutoFit/>
          </a:bodyPr>
          <a:lstStyle/>
          <a:p>
            <a:r>
              <a:rPr lang="en-US" sz="2000" i="1" dirty="0" err="1">
                <a:latin typeface="Times New Roman" panose="02020603050405020304" pitchFamily="18" charset="0"/>
                <a:cs typeface="Times New Roman" panose="02020603050405020304" pitchFamily="18" charset="0"/>
              </a:rPr>
              <a:t>Hình</a:t>
            </a:r>
            <a:r>
              <a:rPr lang="en-US" sz="2000" i="1" dirty="0">
                <a:latin typeface="Times New Roman" panose="02020603050405020304" pitchFamily="18" charset="0"/>
                <a:cs typeface="Times New Roman" panose="02020603050405020304" pitchFamily="18" charset="0"/>
              </a:rPr>
              <a:t> 1.1 </a:t>
            </a:r>
            <a:r>
              <a:rPr lang="en-US" sz="2000" i="1" dirty="0" err="1">
                <a:latin typeface="Times New Roman" panose="02020603050405020304" pitchFamily="18" charset="0"/>
                <a:cs typeface="Times New Roman" panose="02020603050405020304" pitchFamily="18" charset="0"/>
              </a:rPr>
              <a:t>Cửa</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hàng</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xe</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đạp</a:t>
            </a:r>
            <a:endParaRPr lang="en-US" sz="2000" i="1" dirty="0">
              <a:latin typeface="Times New Roman" panose="02020603050405020304" pitchFamily="18" charset="0"/>
              <a:cs typeface="Times New Roman" panose="02020603050405020304" pitchFamily="18" charset="0"/>
            </a:endParaRPr>
          </a:p>
        </p:txBody>
      </p:sp>
      <p:pic>
        <p:nvPicPr>
          <p:cNvPr id="9" name="Picture 8" descr="Triển lãm xe đạp Vietnam Cycle 2019 sẽ được kết hợp cùng Triển lãm thể thao  Vietnam Sport Show | HỌC VIỆN ĐÀO TẠO TRỰC TUYẾN-TẬN TÂM-CHẤT LƯỢNG"/>
          <p:cNvPicPr/>
          <p:nvPr/>
        </p:nvPicPr>
        <p:blipFill>
          <a:blip r:embed="rId3" cstate="print">
            <a:extLst>
              <a:ext uri="{28A0092B-C50C-407E-A947-70E740481C1C}">
                <a14:useLocalDpi xmlns:a14="http://schemas.microsoft.com/office/drawing/2010/main" val="0"/>
              </a:ext>
            </a:extLst>
          </a:blip>
          <a:srcRect/>
          <a:stretch>
            <a:fillRect/>
          </a:stretch>
        </p:blipFill>
        <p:spPr>
          <a:xfrm>
            <a:off x="5140171" y="1216241"/>
            <a:ext cx="5827655" cy="4495726"/>
          </a:xfrm>
          <a:prstGeom prst="rect">
            <a:avLst/>
          </a:prstGeom>
          <a:noFill/>
          <a:ln>
            <a:noFill/>
          </a:ln>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 y="1"/>
            <a:ext cx="1447060" cy="590190"/>
          </a:xfrm>
          <a:prstGeom prst="rect">
            <a:avLst/>
          </a:prstGeom>
        </p:spPr>
      </p:pic>
      <p:sp>
        <p:nvSpPr>
          <p:cNvPr id="8" name="TextBox 7"/>
          <p:cNvSpPr txBox="1"/>
          <p:nvPr/>
        </p:nvSpPr>
        <p:spPr>
          <a:xfrm>
            <a:off x="4519700" y="85328"/>
            <a:ext cx="3155351" cy="707886"/>
          </a:xfrm>
          <a:prstGeom prst="rect">
            <a:avLst/>
          </a:prstGeom>
          <a:noFill/>
        </p:spPr>
        <p:txBody>
          <a:bodyPr wrap="none" rtlCol="0">
            <a:spAutoFit/>
          </a:bodyPr>
          <a:lstStyle/>
          <a:p>
            <a:r>
              <a:rPr lang="en-US" sz="40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GIỚI THIỆU</a:t>
            </a:r>
          </a:p>
        </p:txBody>
      </p:sp>
      <p:graphicFrame>
        <p:nvGraphicFramePr>
          <p:cNvPr id="14" name="Table 14"/>
          <p:cNvGraphicFramePr>
            <a:graphicFrameLocks noGrp="1"/>
          </p:cNvGraphicFramePr>
          <p:nvPr/>
        </p:nvGraphicFramePr>
        <p:xfrm>
          <a:off x="6994187" y="1428982"/>
          <a:ext cx="4711576" cy="2781150"/>
        </p:xfrm>
        <a:graphic>
          <a:graphicData uri="http://schemas.openxmlformats.org/drawingml/2006/table">
            <a:tbl>
              <a:tblPr firstRow="1" bandRow="1">
                <a:tableStyleId>{D7AC3CCA-C797-4891-BE02-D94E43425B78}</a:tableStyleId>
              </a:tblPr>
              <a:tblGrid>
                <a:gridCol w="2355788">
                  <a:extLst>
                    <a:ext uri="{9D8B030D-6E8A-4147-A177-3AD203B41FA5}">
                      <a16:colId xmlns:a16="http://schemas.microsoft.com/office/drawing/2014/main" val="20000"/>
                    </a:ext>
                  </a:extLst>
                </a:gridCol>
                <a:gridCol w="2355788">
                  <a:extLst>
                    <a:ext uri="{9D8B030D-6E8A-4147-A177-3AD203B41FA5}">
                      <a16:colId xmlns:a16="http://schemas.microsoft.com/office/drawing/2014/main" val="20001"/>
                    </a:ext>
                  </a:extLst>
                </a:gridCol>
              </a:tblGrid>
              <a:tr h="463525">
                <a:tc>
                  <a:txBody>
                    <a:bodyPr/>
                    <a:lstStyle/>
                    <a:p>
                      <a:r>
                        <a:rPr lang="en-US" sz="2000" dirty="0" err="1"/>
                        <a:t>Vị</a:t>
                      </a:r>
                      <a:r>
                        <a:rPr lang="en-US" sz="2000" dirty="0"/>
                        <a:t> </a:t>
                      </a:r>
                      <a:r>
                        <a:rPr lang="en-US" sz="2000" dirty="0" err="1"/>
                        <a:t>trí</a:t>
                      </a:r>
                      <a:endParaRPr lang="en-US" sz="2000" dirty="0"/>
                    </a:p>
                  </a:txBody>
                  <a:tcPr/>
                </a:tc>
                <a:tc>
                  <a:txBody>
                    <a:bodyPr/>
                    <a:lstStyle/>
                    <a:p>
                      <a:r>
                        <a:rPr lang="en-US" sz="2000" dirty="0" err="1"/>
                        <a:t>Số</a:t>
                      </a:r>
                      <a:r>
                        <a:rPr lang="en-US" sz="2000" dirty="0"/>
                        <a:t> </a:t>
                      </a:r>
                      <a:r>
                        <a:rPr lang="en-US" sz="2000" dirty="0" err="1"/>
                        <a:t>lượng</a:t>
                      </a:r>
                      <a:endParaRPr lang="en-US" sz="2000" dirty="0"/>
                    </a:p>
                  </a:txBody>
                  <a:tcPr/>
                </a:tc>
                <a:extLst>
                  <a:ext uri="{0D108BD9-81ED-4DB2-BD59-A6C34878D82A}">
                    <a16:rowId xmlns:a16="http://schemas.microsoft.com/office/drawing/2014/main" val="10000"/>
                  </a:ext>
                </a:extLst>
              </a:tr>
              <a:tr h="463525">
                <a:tc>
                  <a:txBody>
                    <a:bodyPr/>
                    <a:lstStyle/>
                    <a:p>
                      <a:r>
                        <a:rPr lang="en-US" dirty="0" err="1"/>
                        <a:t>Quản</a:t>
                      </a:r>
                      <a:r>
                        <a:rPr lang="en-US" dirty="0"/>
                        <a:t> </a:t>
                      </a:r>
                      <a:r>
                        <a:rPr lang="en-US" dirty="0" err="1"/>
                        <a:t>lý</a:t>
                      </a:r>
                      <a:endParaRPr lang="en-US" dirty="0"/>
                    </a:p>
                  </a:txBody>
                  <a:tcPr/>
                </a:tc>
                <a:tc>
                  <a:txBody>
                    <a:bodyPr/>
                    <a:lstStyle/>
                    <a:p>
                      <a:r>
                        <a:rPr lang="en-US" dirty="0"/>
                        <a:t>1</a:t>
                      </a:r>
                    </a:p>
                  </a:txBody>
                  <a:tcPr/>
                </a:tc>
                <a:extLst>
                  <a:ext uri="{0D108BD9-81ED-4DB2-BD59-A6C34878D82A}">
                    <a16:rowId xmlns:a16="http://schemas.microsoft.com/office/drawing/2014/main" val="10001"/>
                  </a:ext>
                </a:extLst>
              </a:tr>
              <a:tr h="463525">
                <a:tc>
                  <a:txBody>
                    <a:bodyPr/>
                    <a:lstStyle/>
                    <a:p>
                      <a:r>
                        <a:rPr lang="en-US" dirty="0" err="1"/>
                        <a:t>Nhân</a:t>
                      </a:r>
                      <a:r>
                        <a:rPr lang="en-US" dirty="0"/>
                        <a:t> </a:t>
                      </a:r>
                      <a:r>
                        <a:rPr lang="en-US" dirty="0" err="1"/>
                        <a:t>viên</a:t>
                      </a:r>
                      <a:r>
                        <a:rPr lang="en-US" dirty="0"/>
                        <a:t> </a:t>
                      </a:r>
                      <a:r>
                        <a:rPr lang="en-US" dirty="0" err="1"/>
                        <a:t>quản</a:t>
                      </a:r>
                      <a:r>
                        <a:rPr lang="en-US" dirty="0"/>
                        <a:t> </a:t>
                      </a:r>
                      <a:r>
                        <a:rPr lang="en-US" dirty="0" err="1"/>
                        <a:t>lý</a:t>
                      </a:r>
                      <a:r>
                        <a:rPr lang="en-US" dirty="0"/>
                        <a:t> </a:t>
                      </a:r>
                    </a:p>
                  </a:txBody>
                  <a:tcPr/>
                </a:tc>
                <a:tc>
                  <a:txBody>
                    <a:bodyPr/>
                    <a:lstStyle/>
                    <a:p>
                      <a:r>
                        <a:rPr lang="en-US" dirty="0"/>
                        <a:t>2</a:t>
                      </a:r>
                    </a:p>
                  </a:txBody>
                  <a:tcPr/>
                </a:tc>
                <a:extLst>
                  <a:ext uri="{0D108BD9-81ED-4DB2-BD59-A6C34878D82A}">
                    <a16:rowId xmlns:a16="http://schemas.microsoft.com/office/drawing/2014/main" val="10002"/>
                  </a:ext>
                </a:extLst>
              </a:tr>
              <a:tr h="463525">
                <a:tc>
                  <a:txBody>
                    <a:bodyPr/>
                    <a:lstStyle/>
                    <a:p>
                      <a:r>
                        <a:rPr lang="en-US" dirty="0"/>
                        <a:t>Thu </a:t>
                      </a:r>
                      <a:r>
                        <a:rPr lang="en-US" dirty="0" err="1"/>
                        <a:t>ngân</a:t>
                      </a:r>
                      <a:r>
                        <a:rPr lang="en-US" dirty="0"/>
                        <a:t> </a:t>
                      </a:r>
                    </a:p>
                  </a:txBody>
                  <a:tcPr/>
                </a:tc>
                <a:tc>
                  <a:txBody>
                    <a:bodyPr/>
                    <a:lstStyle/>
                    <a:p>
                      <a:r>
                        <a:rPr lang="en-US" dirty="0"/>
                        <a:t>1</a:t>
                      </a:r>
                    </a:p>
                  </a:txBody>
                  <a:tcPr/>
                </a:tc>
                <a:extLst>
                  <a:ext uri="{0D108BD9-81ED-4DB2-BD59-A6C34878D82A}">
                    <a16:rowId xmlns:a16="http://schemas.microsoft.com/office/drawing/2014/main" val="10003"/>
                  </a:ext>
                </a:extLst>
              </a:tr>
              <a:tr h="463525">
                <a:tc>
                  <a:txBody>
                    <a:bodyPr/>
                    <a:lstStyle/>
                    <a:p>
                      <a:r>
                        <a:rPr lang="en-US" dirty="0" err="1"/>
                        <a:t>Nhân</a:t>
                      </a:r>
                      <a:r>
                        <a:rPr lang="en-US" dirty="0"/>
                        <a:t> </a:t>
                      </a:r>
                      <a:r>
                        <a:rPr lang="en-US" dirty="0" err="1"/>
                        <a:t>viên</a:t>
                      </a:r>
                      <a:r>
                        <a:rPr lang="en-US" dirty="0"/>
                        <a:t> </a:t>
                      </a:r>
                      <a:r>
                        <a:rPr lang="en-US" dirty="0" err="1"/>
                        <a:t>kho</a:t>
                      </a:r>
                      <a:r>
                        <a:rPr lang="en-US" dirty="0"/>
                        <a:t> </a:t>
                      </a:r>
                    </a:p>
                  </a:txBody>
                  <a:tcPr/>
                </a:tc>
                <a:tc>
                  <a:txBody>
                    <a:bodyPr/>
                    <a:lstStyle/>
                    <a:p>
                      <a:r>
                        <a:rPr lang="en-US" dirty="0"/>
                        <a:t>2</a:t>
                      </a:r>
                    </a:p>
                  </a:txBody>
                  <a:tcPr/>
                </a:tc>
                <a:extLst>
                  <a:ext uri="{0D108BD9-81ED-4DB2-BD59-A6C34878D82A}">
                    <a16:rowId xmlns:a16="http://schemas.microsoft.com/office/drawing/2014/main" val="10004"/>
                  </a:ext>
                </a:extLst>
              </a:tr>
              <a:tr h="46352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err="1"/>
                        <a:t>Nhân</a:t>
                      </a:r>
                      <a:r>
                        <a:rPr lang="en-US" dirty="0"/>
                        <a:t> </a:t>
                      </a:r>
                      <a:r>
                        <a:rPr lang="en-US" dirty="0" err="1"/>
                        <a:t>viên</a:t>
                      </a:r>
                      <a:r>
                        <a:rPr lang="en-US" dirty="0"/>
                        <a:t> </a:t>
                      </a:r>
                      <a:r>
                        <a:rPr lang="en-US" dirty="0" err="1"/>
                        <a:t>vận</a:t>
                      </a:r>
                      <a:r>
                        <a:rPr lang="en-US" dirty="0"/>
                        <a:t> </a:t>
                      </a:r>
                      <a:r>
                        <a:rPr lang="en-US" dirty="0" err="1"/>
                        <a:t>chuyển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2</a:t>
                      </a:r>
                    </a:p>
                  </a:txBody>
                  <a:tcPr/>
                </a:tc>
                <a:extLst>
                  <a:ext uri="{0D108BD9-81ED-4DB2-BD59-A6C34878D82A}">
                    <a16:rowId xmlns:a16="http://schemas.microsoft.com/office/drawing/2014/main" val="10005"/>
                  </a:ext>
                </a:extLst>
              </a:tr>
            </a:tbl>
          </a:graphicData>
        </a:graphic>
      </p:graphicFrame>
      <p:sp>
        <p:nvSpPr>
          <p:cNvPr id="15" name="TextBox 14"/>
          <p:cNvSpPr txBox="1"/>
          <p:nvPr/>
        </p:nvSpPr>
        <p:spPr>
          <a:xfrm>
            <a:off x="-124232" y="1510625"/>
            <a:ext cx="7306267" cy="2862322"/>
          </a:xfrm>
          <a:prstGeom prst="rect">
            <a:avLst/>
          </a:prstGeom>
          <a:noFill/>
        </p:spPr>
        <p:txBody>
          <a:bodyPr wrap="square" rtlCol="0">
            <a:spAutoFit/>
          </a:bodyPr>
          <a:lstStyle/>
          <a:p>
            <a:pPr marL="0" marR="0" indent="457200" algn="just">
              <a:lnSpc>
                <a:spcPct val="150000"/>
              </a:lnSpc>
              <a:spcBef>
                <a:spcPts val="0"/>
              </a:spcBef>
              <a:spcAft>
                <a:spcPts val="0"/>
              </a:spcAft>
            </a:pPr>
            <a:r>
              <a:rPr lang="vi-VN" dirty="0">
                <a:effectLst/>
                <a:latin typeface="Times New Roman" panose="02020603050405020304" pitchFamily="18" charset="0"/>
                <a:ea typeface="Times New Roman" panose="02020603050405020304" pitchFamily="18" charset="0"/>
              </a:rPr>
              <a:t>Tên cửa hàng: </a:t>
            </a:r>
            <a:r>
              <a:rPr lang="en-US" dirty="0">
                <a:effectLst/>
                <a:latin typeface="Times New Roman" panose="02020603050405020304" pitchFamily="18" charset="0"/>
                <a:ea typeface="Times New Roman" panose="02020603050405020304" pitchFamily="18" charset="0"/>
              </a:rPr>
              <a:t>Xe </a:t>
            </a:r>
            <a:r>
              <a:rPr lang="en-US" dirty="0" err="1">
                <a:effectLst/>
                <a:latin typeface="Times New Roman" panose="02020603050405020304" pitchFamily="18" charset="0"/>
                <a:ea typeface="Times New Roman" panose="02020603050405020304" pitchFamily="18" charset="0"/>
              </a:rPr>
              <a:t>đạp</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Thống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Nhất</a:t>
            </a:r>
            <a:endParaRPr lang="en-US"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vi-VN" dirty="0">
                <a:effectLst/>
                <a:latin typeface="Times New Roman" panose="02020603050405020304" pitchFamily="18" charset="0"/>
                <a:ea typeface="Times New Roman" panose="02020603050405020304" pitchFamily="18" charset="0"/>
              </a:rPr>
              <a:t>Chủ cửa hàng: Vũ </a:t>
            </a:r>
            <a:r>
              <a:rPr lang="en-US" dirty="0" err="1">
                <a:effectLst/>
                <a:latin typeface="Times New Roman" panose="02020603050405020304" pitchFamily="18" charset="0"/>
                <a:ea typeface="Times New Roman" panose="02020603050405020304" pitchFamily="18" charset="0"/>
              </a:rPr>
              <a:t>Văn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Bình</a:t>
            </a:r>
            <a:endParaRPr lang="en-US"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vi-VN" dirty="0">
                <a:effectLst/>
                <a:latin typeface="Times New Roman" panose="02020603050405020304" pitchFamily="18" charset="0"/>
                <a:ea typeface="Times New Roman" panose="02020603050405020304" pitchFamily="18" charset="0"/>
              </a:rPr>
              <a:t>Địa chỉ: 285A Hậu Giang, Phường 5</a:t>
            </a:r>
            <a:r>
              <a:rPr lang="en-US" dirty="0">
                <a:effectLst/>
                <a:latin typeface="Times New Roman" panose="02020603050405020304" pitchFamily="18" charset="0"/>
                <a:ea typeface="Times New Roman" panose="02020603050405020304" pitchFamily="18" charset="0"/>
              </a:rPr>
              <a:t>,</a:t>
            </a:r>
            <a:r>
              <a:rPr lang="vi-VN" dirty="0">
                <a:effectLst/>
                <a:latin typeface="Times New Roman" panose="02020603050405020304" pitchFamily="18" charset="0"/>
                <a:ea typeface="Times New Roman" panose="02020603050405020304" pitchFamily="18" charset="0"/>
              </a:rPr>
              <a:t> Quận 6, Thành phố Hồ Chí Minh.</a:t>
            </a:r>
            <a:endParaRPr lang="en-US"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vi-VN" dirty="0">
                <a:effectLst/>
                <a:latin typeface="Times New Roman" panose="02020603050405020304" pitchFamily="18" charset="0"/>
                <a:ea typeface="Times New Roman" panose="02020603050405020304" pitchFamily="18" charset="0"/>
              </a:rPr>
              <a:t>Năm thành lập: 1960</a:t>
            </a:r>
            <a:endParaRPr lang="en-US"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vi-VN" dirty="0">
                <a:effectLst/>
                <a:latin typeface="Times New Roman" panose="02020603050405020304" pitchFamily="18" charset="0"/>
                <a:ea typeface="Times New Roman" panose="02020603050405020304" pitchFamily="18" charset="0"/>
              </a:rPr>
              <a:t>Diện tích cửa hàng: 100m2</a:t>
            </a:r>
            <a:endParaRPr lang="en-US" dirty="0">
              <a:effectLst/>
              <a:latin typeface="Times New Roman" panose="02020603050405020304" pitchFamily="18" charset="0"/>
              <a:ea typeface="Times New Roman" panose="02020603050405020304" pitchFamily="18" charset="0"/>
            </a:endParaRPr>
          </a:p>
          <a:p>
            <a:pPr marL="0" marR="0" indent="457200" algn="just">
              <a:lnSpc>
                <a:spcPct val="150000"/>
              </a:lnSpc>
              <a:spcBef>
                <a:spcPts val="0"/>
              </a:spcBef>
              <a:spcAft>
                <a:spcPts val="0"/>
              </a:spcAft>
            </a:pPr>
            <a:r>
              <a:rPr lang="vi-VN" dirty="0">
                <a:effectLst/>
                <a:latin typeface="Times New Roman" panose="02020603050405020304" pitchFamily="18" charset="0"/>
                <a:ea typeface="Times New Roman" panose="02020603050405020304" pitchFamily="18" charset="0"/>
              </a:rPr>
              <a:t>Diện tích kho: 200m2</a:t>
            </a:r>
            <a:endParaRPr lang="en-US" dirty="0">
              <a:effectLst/>
              <a:latin typeface="Times New Roman" panose="02020603050405020304" pitchFamily="18" charset="0"/>
              <a:ea typeface="Times New Roman" panose="02020603050405020304" pitchFamily="18" charset="0"/>
            </a:endParaRPr>
          </a:p>
          <a:p>
            <a:endParaRPr lang="en-US" dirty="0"/>
          </a:p>
        </p:txBody>
      </p:sp>
      <p:sp>
        <p:nvSpPr>
          <p:cNvPr id="16" name="TextBox 15"/>
          <p:cNvSpPr txBox="1"/>
          <p:nvPr/>
        </p:nvSpPr>
        <p:spPr>
          <a:xfrm>
            <a:off x="8500405" y="4755302"/>
            <a:ext cx="2414444" cy="369332"/>
          </a:xfrm>
          <a:prstGeom prst="rect">
            <a:avLst/>
          </a:prstGeom>
          <a:noFill/>
        </p:spPr>
        <p:txBody>
          <a:bodyPr wrap="none" rtlCol="0">
            <a:spAutoFit/>
          </a:bodyPr>
          <a:lstStyle/>
          <a:p>
            <a:r>
              <a:rPr lang="en-US" i="1" dirty="0" err="1">
                <a:latin typeface="Times New Roman" panose="02020603050405020304" pitchFamily="18" charset="0"/>
                <a:cs typeface="Times New Roman" panose="02020603050405020304" pitchFamily="18" charset="0"/>
              </a:rPr>
              <a:t>Bảng</a:t>
            </a:r>
            <a:r>
              <a:rPr lang="en-US" i="1" dirty="0">
                <a:latin typeface="Times New Roman" panose="02020603050405020304" pitchFamily="18" charset="0"/>
                <a:cs typeface="Times New Roman" panose="02020603050405020304" pitchFamily="18" charset="0"/>
              </a:rPr>
              <a:t> 1.1 </a:t>
            </a:r>
            <a:r>
              <a:rPr lang="en-US" i="1" dirty="0" err="1">
                <a:latin typeface="Times New Roman" panose="02020603050405020304" pitchFamily="18" charset="0"/>
                <a:cs typeface="Times New Roman" panose="02020603050405020304" pitchFamily="18" charset="0"/>
              </a:rPr>
              <a:t>Bảng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nhân</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sự</a:t>
            </a:r>
            <a:r>
              <a:rPr lang="en-US" i="1" dirty="0">
                <a:latin typeface="Times New Roman" panose="02020603050405020304" pitchFamily="18" charset="0"/>
                <a:cs typeface="Times New Roman" panose="02020603050405020304" pitchFamily="18" charset="0"/>
              </a:rPr>
              <a:t> </a:t>
            </a:r>
          </a:p>
        </p:txBody>
      </p:sp>
      <p:pic>
        <p:nvPicPr>
          <p:cNvPr id="17" name="Picture 16"/>
          <p:cNvPicPr/>
          <p:nvPr/>
        </p:nvPicPr>
        <p:blipFill>
          <a:blip r:embed="rId3"/>
          <a:stretch>
            <a:fillRect/>
          </a:stretch>
        </p:blipFill>
        <p:spPr>
          <a:xfrm>
            <a:off x="429087" y="4162927"/>
            <a:ext cx="5365750" cy="1923415"/>
          </a:xfrm>
          <a:prstGeom prst="rect">
            <a:avLst/>
          </a:prstGeom>
        </p:spPr>
      </p:pic>
      <p:sp>
        <p:nvSpPr>
          <p:cNvPr id="19" name="TextBox 18"/>
          <p:cNvSpPr txBox="1"/>
          <p:nvPr/>
        </p:nvSpPr>
        <p:spPr>
          <a:xfrm>
            <a:off x="75204" y="6086342"/>
            <a:ext cx="6156664" cy="400110"/>
          </a:xfrm>
          <a:prstGeom prst="rect">
            <a:avLst/>
          </a:prstGeom>
          <a:noFill/>
        </p:spPr>
        <p:txBody>
          <a:bodyPr wrap="square">
            <a:spAutoFit/>
          </a:bodyPr>
          <a:lstStyle/>
          <a:p>
            <a:pPr marL="0" marR="0" algn="ctr">
              <a:spcBef>
                <a:spcPts val="0"/>
              </a:spcBef>
              <a:spcAft>
                <a:spcPts val="1000"/>
              </a:spcAft>
            </a:pPr>
            <a:r>
              <a:rPr lang="en-US" sz="2000" dirty="0" err="1">
                <a:effectLst/>
                <a:latin typeface="Times New Roman" panose="02020603050405020304" pitchFamily="18" charset="0"/>
                <a:ea typeface="Times New Roman" panose="02020603050405020304" pitchFamily="18" charset="0"/>
              </a:rPr>
              <a:t>Hình</a:t>
            </a:r>
            <a:r>
              <a:rPr lang="en-US" sz="2000" dirty="0">
                <a:effectLst/>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2: </a:t>
            </a:r>
            <a:r>
              <a:rPr lang="en-US" sz="2000" dirty="0" err="1">
                <a:effectLst/>
                <a:latin typeface="Times New Roman" panose="02020603050405020304" pitchFamily="18" charset="0"/>
                <a:ea typeface="Times New Roman" panose="02020603050405020304" pitchFamily="18" charset="0"/>
              </a:rPr>
              <a:t>Các</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sản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phẩm</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trong</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cửa</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hàng</a:t>
            </a:r>
            <a:r>
              <a:rPr lang="en-US" sz="2000" dirty="0">
                <a:effectLst/>
                <a:latin typeface="Times New Roman" panose="02020603050405020304" pitchFamily="18" charset="0"/>
                <a:ea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1" y="1"/>
            <a:ext cx="1447060" cy="590190"/>
          </a:xfrm>
          <a:prstGeom prst="rect">
            <a:avLst/>
          </a:prstGeom>
        </p:spPr>
      </p:pic>
      <p:sp>
        <p:nvSpPr>
          <p:cNvPr id="14" name="TextBox 13"/>
          <p:cNvSpPr txBox="1"/>
          <p:nvPr/>
        </p:nvSpPr>
        <p:spPr>
          <a:xfrm>
            <a:off x="4902692" y="87694"/>
            <a:ext cx="3389051" cy="707886"/>
          </a:xfrm>
          <a:prstGeom prst="rect">
            <a:avLst/>
          </a:prstGeom>
          <a:noFill/>
        </p:spPr>
        <p:txBody>
          <a:bodyPr wrap="square">
            <a:spAutoFit/>
          </a:bodyPr>
          <a:lstStyle/>
          <a:p>
            <a:r>
              <a:rPr lang="en-US" sz="4000"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KHẢO SÁT</a:t>
            </a:r>
          </a:p>
        </p:txBody>
      </p:sp>
      <p:graphicFrame>
        <p:nvGraphicFramePr>
          <p:cNvPr id="17" name="Table 16"/>
          <p:cNvGraphicFramePr>
            <a:graphicFrameLocks noGrp="1"/>
          </p:cNvGraphicFramePr>
          <p:nvPr/>
        </p:nvGraphicFramePr>
        <p:xfrm>
          <a:off x="541538" y="1023462"/>
          <a:ext cx="10928412" cy="5022231"/>
        </p:xfrm>
        <a:graphic>
          <a:graphicData uri="http://schemas.openxmlformats.org/drawingml/2006/table">
            <a:tbl>
              <a:tblPr firstRow="1" firstCol="1" bandRow="1">
                <a:tableStyleId>{793D81CF-94F2-401A-BA57-92F5A7B2D0C5}</a:tableStyleId>
              </a:tblPr>
              <a:tblGrid>
                <a:gridCol w="5464206">
                  <a:extLst>
                    <a:ext uri="{9D8B030D-6E8A-4147-A177-3AD203B41FA5}">
                      <a16:colId xmlns:a16="http://schemas.microsoft.com/office/drawing/2014/main" val="20000"/>
                    </a:ext>
                  </a:extLst>
                </a:gridCol>
                <a:gridCol w="5464206">
                  <a:extLst>
                    <a:ext uri="{9D8B030D-6E8A-4147-A177-3AD203B41FA5}">
                      <a16:colId xmlns:a16="http://schemas.microsoft.com/office/drawing/2014/main" val="20001"/>
                    </a:ext>
                  </a:extLst>
                </a:gridCol>
              </a:tblGrid>
              <a:tr h="626115">
                <a:tc gridSpan="2">
                  <a:txBody>
                    <a:bodyPr/>
                    <a:lstStyle/>
                    <a:p>
                      <a:pPr marL="0" marR="0" indent="457200" algn="ctr">
                        <a:lnSpc>
                          <a:spcPct val="150000"/>
                        </a:lnSpc>
                        <a:spcBef>
                          <a:spcPts val="0"/>
                        </a:spcBef>
                        <a:spcAft>
                          <a:spcPts val="0"/>
                        </a:spcAft>
                      </a:pPr>
                      <a:r>
                        <a:rPr lang="en-US" sz="2500" u="none" dirty="0" err="1">
                          <a:effectLst/>
                        </a:rPr>
                        <a:t>Kế</a:t>
                      </a:r>
                      <a:r>
                        <a:rPr lang="en-US" sz="2500" u="none" dirty="0">
                          <a:effectLst/>
                        </a:rPr>
                        <a:t> </a:t>
                      </a:r>
                      <a:r>
                        <a:rPr lang="en-US" sz="2500" u="none" dirty="0" err="1">
                          <a:effectLst/>
                        </a:rPr>
                        <a:t>hoạch</a:t>
                      </a:r>
                      <a:r>
                        <a:rPr lang="en-US" sz="2500" u="none" dirty="0">
                          <a:effectLst/>
                        </a:rPr>
                        <a:t> </a:t>
                      </a:r>
                      <a:r>
                        <a:rPr lang="en-US" sz="2500" u="none" dirty="0" err="1">
                          <a:effectLst/>
                        </a:rPr>
                        <a:t>phỏng</a:t>
                      </a:r>
                      <a:r>
                        <a:rPr lang="en-US" sz="2500" u="none" dirty="0">
                          <a:effectLst/>
                        </a:rPr>
                        <a:t> </a:t>
                      </a:r>
                      <a:r>
                        <a:rPr lang="en-US" sz="2500" u="none" dirty="0" err="1">
                          <a:effectLst/>
                        </a:rPr>
                        <a:t>vấn</a:t>
                      </a:r>
                      <a:endParaRPr lang="en-US" sz="2500" u="none"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vi-VN"/>
                    </a:p>
                  </a:txBody>
                  <a:tcPr/>
                </a:tc>
                <a:extLst>
                  <a:ext uri="{0D108BD9-81ED-4DB2-BD59-A6C34878D82A}">
                    <a16:rowId xmlns:a16="http://schemas.microsoft.com/office/drawing/2014/main" val="10000"/>
                  </a:ext>
                </a:extLst>
              </a:tr>
              <a:tr h="452370">
                <a:tc>
                  <a:txBody>
                    <a:bodyPr/>
                    <a:lstStyle/>
                    <a:p>
                      <a:pPr marL="0" marR="0">
                        <a:spcBef>
                          <a:spcPts val="0"/>
                        </a:spcBef>
                        <a:spcAft>
                          <a:spcPts val="0"/>
                        </a:spcAft>
                      </a:pPr>
                      <a:r>
                        <a:rPr lang="en-US" sz="1800" dirty="0" err="1">
                          <a:effectLst/>
                        </a:rPr>
                        <a:t>Người</a:t>
                      </a:r>
                      <a:r>
                        <a:rPr lang="en-US" sz="1800" dirty="0">
                          <a:effectLst/>
                        </a:rPr>
                        <a:t> </a:t>
                      </a:r>
                      <a:r>
                        <a:rPr lang="en-US" sz="1800" dirty="0" err="1">
                          <a:effectLst/>
                        </a:rPr>
                        <a:t>được</a:t>
                      </a:r>
                      <a:r>
                        <a:rPr lang="en-US" sz="1800" dirty="0">
                          <a:effectLst/>
                        </a:rPr>
                        <a:t> </a:t>
                      </a:r>
                      <a:r>
                        <a:rPr lang="en-US" sz="1800" dirty="0" err="1">
                          <a:effectLst/>
                        </a:rPr>
                        <a:t>phỏng</a:t>
                      </a:r>
                      <a:r>
                        <a:rPr lang="en-US" sz="1800" dirty="0">
                          <a:effectLst/>
                        </a:rPr>
                        <a:t> </a:t>
                      </a:r>
                      <a:r>
                        <a:rPr lang="en-US" sz="1800" dirty="0" err="1">
                          <a:effectLst/>
                        </a:rPr>
                        <a:t>vấn</a:t>
                      </a:r>
                      <a:r>
                        <a:rPr lang="en-US" sz="1800" dirty="0">
                          <a:effectLst/>
                        </a:rPr>
                        <a:t>: </a:t>
                      </a:r>
                      <a:r>
                        <a:rPr lang="en-US" sz="1800" dirty="0" err="1">
                          <a:effectLst/>
                        </a:rPr>
                        <a:t>Vũ</a:t>
                      </a:r>
                      <a:r>
                        <a:rPr lang="en-US" sz="1800" dirty="0">
                          <a:effectLst/>
                        </a:rPr>
                        <a:t> </a:t>
                      </a:r>
                      <a:r>
                        <a:rPr lang="en-US" sz="1800" dirty="0" err="1">
                          <a:effectLst/>
                        </a:rPr>
                        <a:t>Văn</a:t>
                      </a:r>
                      <a:r>
                        <a:rPr lang="en-US" sz="1800" dirty="0">
                          <a:effectLst/>
                        </a:rPr>
                        <a:t> </a:t>
                      </a:r>
                      <a:r>
                        <a:rPr lang="en-US" sz="1800" dirty="0" err="1">
                          <a:effectLst/>
                        </a:rPr>
                        <a:t>Bình</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dirty="0" err="1">
                          <a:effectLst/>
                        </a:rPr>
                        <a:t>Người</a:t>
                      </a:r>
                      <a:r>
                        <a:rPr lang="en-US" sz="1800" b="1" dirty="0">
                          <a:effectLst/>
                        </a:rPr>
                        <a:t> </a:t>
                      </a:r>
                      <a:r>
                        <a:rPr lang="en-US" sz="1800" b="1" dirty="0" err="1">
                          <a:effectLst/>
                        </a:rPr>
                        <a:t>phỏng</a:t>
                      </a:r>
                      <a:r>
                        <a:rPr lang="en-US" sz="1800" b="1" dirty="0">
                          <a:effectLst/>
                        </a:rPr>
                        <a:t> </a:t>
                      </a:r>
                      <a:r>
                        <a:rPr lang="en-US" sz="1800" b="1" dirty="0" err="1">
                          <a:effectLst/>
                        </a:rPr>
                        <a:t>vấn</a:t>
                      </a:r>
                      <a:r>
                        <a:rPr lang="en-US" sz="1800" b="1" dirty="0">
                          <a:effectLst/>
                        </a:rPr>
                        <a:t>: </a:t>
                      </a:r>
                      <a:r>
                        <a:rPr lang="en-US" sz="1800" b="1" dirty="0" err="1">
                          <a:effectLst/>
                        </a:rPr>
                        <a:t>Cả</a:t>
                      </a:r>
                      <a:r>
                        <a:rPr lang="en-US" sz="1800" b="1" dirty="0">
                          <a:effectLst/>
                        </a:rPr>
                        <a:t> </a:t>
                      </a:r>
                      <a:r>
                        <a:rPr lang="en-US" sz="1800" b="1" dirty="0" err="1">
                          <a:effectLst/>
                        </a:rPr>
                        <a:t>nhóm</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904742">
                <a:tc>
                  <a:txBody>
                    <a:bodyPr/>
                    <a:lstStyle/>
                    <a:p>
                      <a:pPr marL="0" marR="0">
                        <a:spcBef>
                          <a:spcPts val="0"/>
                        </a:spcBef>
                        <a:spcAft>
                          <a:spcPts val="0"/>
                        </a:spcAft>
                      </a:pPr>
                      <a:r>
                        <a:rPr lang="en-US" sz="1800">
                          <a:effectLst/>
                        </a:rPr>
                        <a:t>Địa chỉ: 285A Hậu Giang, Phường 5, Quận 6, Thành phố Hồ Chí Minh.</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dirty="0" err="1">
                          <a:effectLst/>
                        </a:rPr>
                        <a:t>Thời</a:t>
                      </a:r>
                      <a:r>
                        <a:rPr lang="en-US" sz="1800" b="1" dirty="0">
                          <a:effectLst/>
                        </a:rPr>
                        <a:t> </a:t>
                      </a:r>
                      <a:r>
                        <a:rPr lang="en-US" sz="1800" b="1" dirty="0" err="1">
                          <a:effectLst/>
                        </a:rPr>
                        <a:t>gian</a:t>
                      </a:r>
                      <a:r>
                        <a:rPr lang="en-US" sz="1800" b="1" dirty="0">
                          <a:effectLst/>
                        </a:rPr>
                        <a:t>: 60 </a:t>
                      </a:r>
                      <a:r>
                        <a:rPr lang="en-US" sz="1800" b="1" dirty="0" err="1">
                          <a:effectLst/>
                        </a:rPr>
                        <a:t>phút</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039004">
                <a:tc>
                  <a:txBody>
                    <a:bodyPr/>
                    <a:lstStyle/>
                    <a:p>
                      <a:pPr marL="0" marR="0">
                        <a:spcBef>
                          <a:spcPts val="0"/>
                        </a:spcBef>
                        <a:spcAft>
                          <a:spcPts val="0"/>
                        </a:spcAft>
                      </a:pPr>
                      <a:r>
                        <a:rPr lang="en-US" sz="1800" dirty="0" err="1">
                          <a:effectLst/>
                        </a:rPr>
                        <a:t>Đối</a:t>
                      </a:r>
                      <a:r>
                        <a:rPr lang="en-US" sz="1800" dirty="0">
                          <a:effectLst/>
                        </a:rPr>
                        <a:t> </a:t>
                      </a:r>
                      <a:r>
                        <a:rPr lang="en-US" sz="1800" dirty="0" err="1">
                          <a:effectLst/>
                        </a:rPr>
                        <a:t>tượng</a:t>
                      </a:r>
                      <a:r>
                        <a:rPr lang="en-US" sz="1800" dirty="0">
                          <a:effectLst/>
                        </a:rPr>
                        <a:t>: </a:t>
                      </a:r>
                      <a:r>
                        <a:rPr lang="en-US" sz="1800" dirty="0" err="1">
                          <a:effectLst/>
                        </a:rPr>
                        <a:t>Giám</a:t>
                      </a:r>
                      <a:r>
                        <a:rPr lang="en-US" sz="1800" dirty="0">
                          <a:effectLst/>
                        </a:rPr>
                        <a:t> </a:t>
                      </a:r>
                      <a:r>
                        <a:rPr lang="en-US" sz="1800" dirty="0" err="1">
                          <a:effectLst/>
                        </a:rPr>
                        <a:t>Đốc</a:t>
                      </a:r>
                      <a:endParaRPr lang="en-US" sz="1800" dirty="0">
                        <a:effectLst/>
                      </a:endParaRPr>
                    </a:p>
                    <a:p>
                      <a:pPr marL="0" marR="0">
                        <a:spcBef>
                          <a:spcPts val="0"/>
                        </a:spcBef>
                        <a:spcAft>
                          <a:spcPts val="0"/>
                        </a:spcAft>
                      </a:pPr>
                      <a:r>
                        <a:rPr lang="en-US" sz="1800" dirty="0" err="1">
                          <a:effectLst/>
                        </a:rPr>
                        <a:t>Mục</a:t>
                      </a:r>
                      <a:r>
                        <a:rPr lang="en-US" sz="1800" dirty="0">
                          <a:effectLst/>
                        </a:rPr>
                        <a:t> </a:t>
                      </a:r>
                      <a:r>
                        <a:rPr lang="en-US" sz="1800" dirty="0" err="1">
                          <a:effectLst/>
                        </a:rPr>
                        <a:t>đích</a:t>
                      </a:r>
                      <a:r>
                        <a:rPr lang="en-US" sz="1800" dirty="0">
                          <a:effectLst/>
                        </a:rPr>
                        <a:t>: </a:t>
                      </a:r>
                      <a:r>
                        <a:rPr lang="en-US" sz="1800" dirty="0" err="1">
                          <a:effectLst/>
                        </a:rPr>
                        <a:t>Tìm</a:t>
                      </a:r>
                      <a:r>
                        <a:rPr lang="en-US" sz="1800" dirty="0">
                          <a:effectLst/>
                        </a:rPr>
                        <a:t> </a:t>
                      </a:r>
                      <a:r>
                        <a:rPr lang="en-US" sz="1800" dirty="0" err="1">
                          <a:effectLst/>
                        </a:rPr>
                        <a:t>hiểu</a:t>
                      </a:r>
                      <a:r>
                        <a:rPr lang="en-US" sz="1800" dirty="0">
                          <a:effectLst/>
                        </a:rPr>
                        <a:t> </a:t>
                      </a:r>
                      <a:r>
                        <a:rPr lang="en-US" sz="1800" dirty="0" err="1">
                          <a:effectLst/>
                        </a:rPr>
                        <a:t>được</a:t>
                      </a:r>
                      <a:r>
                        <a:rPr lang="en-US" sz="1800" dirty="0">
                          <a:effectLst/>
                        </a:rPr>
                        <a:t> </a:t>
                      </a:r>
                      <a:r>
                        <a:rPr lang="en-US" sz="1800" dirty="0" err="1">
                          <a:effectLst/>
                        </a:rPr>
                        <a:t>việc</a:t>
                      </a:r>
                      <a:r>
                        <a:rPr lang="en-US" sz="1800" dirty="0">
                          <a:effectLst/>
                        </a:rPr>
                        <a:t> </a:t>
                      </a:r>
                      <a:r>
                        <a:rPr lang="en-US" sz="1800" dirty="0" err="1">
                          <a:effectLst/>
                        </a:rPr>
                        <a:t>quản</a:t>
                      </a:r>
                      <a:r>
                        <a:rPr lang="en-US" sz="1800" dirty="0">
                          <a:effectLst/>
                        </a:rPr>
                        <a:t> </a:t>
                      </a:r>
                      <a:r>
                        <a:rPr lang="en-US" sz="1800" dirty="0" err="1">
                          <a:effectLst/>
                        </a:rPr>
                        <a:t>lý</a:t>
                      </a:r>
                      <a:r>
                        <a:rPr lang="en-US" sz="1800" dirty="0">
                          <a:effectLst/>
                        </a:rPr>
                        <a:t> </a:t>
                      </a:r>
                      <a:r>
                        <a:rPr lang="en-US" sz="1800" dirty="0" err="1">
                          <a:effectLst/>
                        </a:rPr>
                        <a:t>và</a:t>
                      </a:r>
                      <a:r>
                        <a:rPr lang="en-US" sz="1800" dirty="0">
                          <a:effectLst/>
                        </a:rPr>
                        <a:t> </a:t>
                      </a:r>
                      <a:r>
                        <a:rPr lang="en-US" sz="1800" dirty="0" err="1">
                          <a:effectLst/>
                        </a:rPr>
                        <a:t>nguyên</a:t>
                      </a:r>
                      <a:r>
                        <a:rPr lang="en-US" sz="1800" dirty="0">
                          <a:effectLst/>
                        </a:rPr>
                        <a:t> </a:t>
                      </a:r>
                      <a:r>
                        <a:rPr lang="en-US" sz="1800" dirty="0" err="1">
                          <a:effectLst/>
                        </a:rPr>
                        <a:t>lý</a:t>
                      </a:r>
                      <a:r>
                        <a:rPr lang="en-US" sz="1800" dirty="0">
                          <a:effectLst/>
                        </a:rPr>
                        <a:t> </a:t>
                      </a:r>
                      <a:r>
                        <a:rPr lang="en-US" sz="1800" dirty="0" err="1">
                          <a:effectLst/>
                        </a:rPr>
                        <a:t>hoạt</a:t>
                      </a:r>
                      <a:r>
                        <a:rPr lang="en-US" sz="1800" dirty="0">
                          <a:effectLst/>
                        </a:rPr>
                        <a:t> </a:t>
                      </a:r>
                      <a:r>
                        <a:rPr lang="en-US" sz="1800" dirty="0" err="1">
                          <a:effectLst/>
                        </a:rPr>
                        <a:t>động</a:t>
                      </a:r>
                      <a:r>
                        <a:rPr lang="en-US" sz="1800" dirty="0">
                          <a:effectLst/>
                        </a:rPr>
                        <a:t> </a:t>
                      </a:r>
                      <a:r>
                        <a:rPr lang="en-US" sz="1800" dirty="0" err="1">
                          <a:effectLst/>
                        </a:rPr>
                        <a:t>mua</a:t>
                      </a:r>
                      <a:r>
                        <a:rPr lang="en-US" sz="1800" dirty="0">
                          <a:effectLst/>
                        </a:rPr>
                        <a:t> </a:t>
                      </a:r>
                      <a:r>
                        <a:rPr lang="en-US" sz="1800" dirty="0" err="1">
                          <a:effectLst/>
                        </a:rPr>
                        <a:t>bán</a:t>
                      </a:r>
                      <a:r>
                        <a:rPr lang="en-US" sz="1800" dirty="0">
                          <a:effectLst/>
                        </a:rPr>
                        <a:t> </a:t>
                      </a:r>
                      <a:r>
                        <a:rPr lang="en-US" sz="1800" dirty="0" err="1">
                          <a:effectLst/>
                        </a:rPr>
                        <a:t>của</a:t>
                      </a:r>
                      <a:r>
                        <a:rPr lang="en-US" sz="1800" dirty="0">
                          <a:effectLst/>
                        </a:rPr>
                        <a:t> </a:t>
                      </a:r>
                      <a:r>
                        <a:rPr lang="en-US" sz="1800" dirty="0" err="1">
                          <a:effectLst/>
                        </a:rPr>
                        <a:t>cửa</a:t>
                      </a:r>
                      <a:r>
                        <a:rPr lang="en-US" sz="1800" dirty="0">
                          <a:effectLst/>
                        </a:rPr>
                        <a:t> </a:t>
                      </a:r>
                      <a:r>
                        <a:rPr lang="en-US" sz="1800" dirty="0" err="1">
                          <a:effectLst/>
                        </a:rPr>
                        <a:t>hàng</a:t>
                      </a:r>
                      <a:r>
                        <a:rPr lang="en-US" sz="1800" dirty="0">
                          <a:effectLst/>
                        </a:rPr>
                        <a:t> </a:t>
                      </a:r>
                      <a:r>
                        <a:rPr lang="en-US" sz="1800" dirty="0" err="1">
                          <a:effectLst/>
                        </a:rPr>
                        <a:t>cũng</a:t>
                      </a:r>
                      <a:r>
                        <a:rPr lang="en-US" sz="1800" dirty="0">
                          <a:effectLst/>
                        </a:rPr>
                        <a:t> </a:t>
                      </a:r>
                      <a:r>
                        <a:rPr lang="en-US" sz="1800" dirty="0" err="1">
                          <a:effectLst/>
                        </a:rPr>
                        <a:t>như</a:t>
                      </a:r>
                      <a:r>
                        <a:rPr lang="en-US" sz="1800" dirty="0">
                          <a:effectLst/>
                        </a:rPr>
                        <a:t> </a:t>
                      </a:r>
                      <a:r>
                        <a:rPr lang="en-US" sz="1800" dirty="0" err="1">
                          <a:effectLst/>
                        </a:rPr>
                        <a:t>cách</a:t>
                      </a:r>
                      <a:r>
                        <a:rPr lang="en-US" sz="1800" dirty="0">
                          <a:effectLst/>
                        </a:rPr>
                        <a:t> </a:t>
                      </a:r>
                      <a:r>
                        <a:rPr lang="en-US" sz="1800" dirty="0" err="1">
                          <a:effectLst/>
                        </a:rPr>
                        <a:t>nhập</a:t>
                      </a:r>
                      <a:r>
                        <a:rPr lang="en-US" sz="1800" dirty="0">
                          <a:effectLst/>
                        </a:rPr>
                        <a:t> </a:t>
                      </a:r>
                      <a:r>
                        <a:rPr lang="en-US" sz="1800" dirty="0" err="1">
                          <a:effectLst/>
                        </a:rPr>
                        <a:t>hàng</a:t>
                      </a:r>
                      <a:r>
                        <a:rPr lang="en-US" sz="1800" dirty="0">
                          <a:effectLst/>
                        </a:rPr>
                        <a:t> </a:t>
                      </a:r>
                      <a:r>
                        <a:rPr lang="en-US" sz="1800" dirty="0" err="1">
                          <a:effectLst/>
                        </a:rPr>
                        <a:t>cũng</a:t>
                      </a:r>
                      <a:r>
                        <a:rPr lang="en-US" sz="1800" dirty="0">
                          <a:effectLst/>
                        </a:rPr>
                        <a:t> </a:t>
                      </a:r>
                      <a:r>
                        <a:rPr lang="en-US" sz="1800" dirty="0" err="1">
                          <a:effectLst/>
                        </a:rPr>
                        <a:t>như</a:t>
                      </a:r>
                      <a:r>
                        <a:rPr lang="en-US" sz="1800" dirty="0">
                          <a:effectLst/>
                        </a:rPr>
                        <a:t> </a:t>
                      </a:r>
                      <a:r>
                        <a:rPr lang="en-US" sz="1800" dirty="0" err="1">
                          <a:effectLst/>
                        </a:rPr>
                        <a:t>xuất</a:t>
                      </a:r>
                      <a:r>
                        <a:rPr lang="en-US" sz="1800" dirty="0">
                          <a:effectLst/>
                        </a:rPr>
                        <a:t> </a:t>
                      </a:r>
                      <a:r>
                        <a:rPr lang="en-US" sz="1800" dirty="0" err="1">
                          <a:effectLst/>
                        </a:rPr>
                        <a:t>hàng</a:t>
                      </a:r>
                      <a:r>
                        <a:rPr lang="en-US" sz="1800" dirty="0">
                          <a:effectLst/>
                        </a:rPr>
                        <a:t> </a:t>
                      </a:r>
                      <a:r>
                        <a:rPr lang="en-US" sz="1800" dirty="0" err="1">
                          <a:effectLst/>
                        </a:rPr>
                        <a:t>của</a:t>
                      </a:r>
                      <a:r>
                        <a:rPr lang="en-US" sz="1800" dirty="0">
                          <a:effectLst/>
                        </a:rPr>
                        <a:t> </a:t>
                      </a:r>
                      <a:r>
                        <a:rPr lang="en-US" sz="1800" dirty="0" err="1">
                          <a:effectLst/>
                        </a:rPr>
                        <a:t>công</a:t>
                      </a:r>
                      <a:r>
                        <a:rPr lang="en-US" sz="1800" dirty="0">
                          <a:effectLst/>
                        </a:rPr>
                        <a:t> ty.</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800" b="1" dirty="0" err="1">
                          <a:effectLst/>
                        </a:rPr>
                        <a:t>Trình</a:t>
                      </a:r>
                      <a:r>
                        <a:rPr lang="en-US" sz="1800" b="1" dirty="0">
                          <a:effectLst/>
                        </a:rPr>
                        <a:t> </a:t>
                      </a:r>
                      <a:r>
                        <a:rPr lang="en-US" sz="1800" b="1" dirty="0" err="1">
                          <a:effectLst/>
                        </a:rPr>
                        <a:t>độ</a:t>
                      </a:r>
                      <a:r>
                        <a:rPr lang="en-US" sz="1800" b="1" dirty="0">
                          <a:effectLst/>
                        </a:rPr>
                        <a:t> </a:t>
                      </a:r>
                      <a:r>
                        <a:rPr lang="en-US" sz="1800" b="1" dirty="0" err="1">
                          <a:effectLst/>
                        </a:rPr>
                        <a:t>của</a:t>
                      </a:r>
                      <a:r>
                        <a:rPr lang="en-US" sz="1800" b="1" dirty="0">
                          <a:effectLst/>
                        </a:rPr>
                        <a:t> </a:t>
                      </a:r>
                      <a:r>
                        <a:rPr lang="en-US" sz="1800" b="1" dirty="0" err="1">
                          <a:effectLst/>
                        </a:rPr>
                        <a:t>người</a:t>
                      </a:r>
                      <a:r>
                        <a:rPr lang="en-US" sz="1800" b="1" dirty="0">
                          <a:effectLst/>
                        </a:rPr>
                        <a:t> </a:t>
                      </a:r>
                      <a:r>
                        <a:rPr lang="en-US" sz="1800" b="1" dirty="0" err="1">
                          <a:effectLst/>
                        </a:rPr>
                        <a:t>được</a:t>
                      </a:r>
                      <a:r>
                        <a:rPr lang="en-US" sz="1800" b="1" dirty="0">
                          <a:effectLst/>
                        </a:rPr>
                        <a:t> </a:t>
                      </a:r>
                      <a:r>
                        <a:rPr lang="en-US" sz="1800" b="1" dirty="0" err="1">
                          <a:effectLst/>
                        </a:rPr>
                        <a:t>hỏi</a:t>
                      </a:r>
                      <a:r>
                        <a:rPr lang="en-US" sz="1800" b="1" dirty="0">
                          <a:effectLst/>
                        </a:rPr>
                        <a:t>: </a:t>
                      </a:r>
                    </a:p>
                    <a:p>
                      <a:pPr marL="0" marR="0">
                        <a:spcBef>
                          <a:spcPts val="0"/>
                        </a:spcBef>
                        <a:spcAft>
                          <a:spcPts val="0"/>
                        </a:spcAft>
                      </a:pPr>
                      <a:r>
                        <a:rPr lang="en-US" sz="1800" b="1" dirty="0" err="1">
                          <a:effectLst/>
                        </a:rPr>
                        <a:t>Phải</a:t>
                      </a:r>
                      <a:r>
                        <a:rPr lang="en-US" sz="1800" b="1" dirty="0">
                          <a:effectLst/>
                        </a:rPr>
                        <a:t> </a:t>
                      </a:r>
                      <a:r>
                        <a:rPr lang="en-US" sz="1800" b="1" dirty="0" err="1">
                          <a:effectLst/>
                        </a:rPr>
                        <a:t>có</a:t>
                      </a:r>
                      <a:r>
                        <a:rPr lang="en-US" sz="1800" b="1" dirty="0">
                          <a:effectLst/>
                        </a:rPr>
                        <a:t> </a:t>
                      </a:r>
                      <a:r>
                        <a:rPr lang="en-US" sz="1800" b="1" dirty="0" err="1">
                          <a:effectLst/>
                        </a:rPr>
                        <a:t>ít</a:t>
                      </a:r>
                      <a:r>
                        <a:rPr lang="en-US" sz="1800" b="1" dirty="0">
                          <a:effectLst/>
                        </a:rPr>
                        <a:t> </a:t>
                      </a:r>
                      <a:r>
                        <a:rPr lang="en-US" sz="1800" b="1" dirty="0" err="1">
                          <a:effectLst/>
                        </a:rPr>
                        <a:t>nhất</a:t>
                      </a:r>
                      <a:r>
                        <a:rPr lang="en-US" sz="1800" b="1" dirty="0">
                          <a:effectLst/>
                        </a:rPr>
                        <a:t> 2 </a:t>
                      </a:r>
                      <a:r>
                        <a:rPr lang="en-US" sz="1800" b="1" dirty="0" err="1">
                          <a:effectLst/>
                        </a:rPr>
                        <a:t>năm</a:t>
                      </a:r>
                      <a:r>
                        <a:rPr lang="en-US" sz="1800" b="1" dirty="0">
                          <a:effectLst/>
                        </a:rPr>
                        <a:t> </a:t>
                      </a:r>
                      <a:r>
                        <a:rPr lang="en-US" sz="1800" b="1" dirty="0" err="1">
                          <a:effectLst/>
                        </a:rPr>
                        <a:t>kinh</a:t>
                      </a:r>
                      <a:r>
                        <a:rPr lang="en-US" sz="1800" b="1" dirty="0">
                          <a:effectLst/>
                        </a:rPr>
                        <a:t> </a:t>
                      </a:r>
                      <a:r>
                        <a:rPr lang="en-US" sz="1800" b="1" dirty="0" err="1">
                          <a:effectLst/>
                        </a:rPr>
                        <a:t>nghiệm</a:t>
                      </a:r>
                      <a:r>
                        <a:rPr lang="en-US" sz="1800" b="1" dirty="0">
                          <a:effectLst/>
                        </a:rPr>
                        <a:t> </a:t>
                      </a:r>
                      <a:r>
                        <a:rPr lang="en-US" sz="1800" b="1" dirty="0" err="1">
                          <a:effectLst/>
                        </a:rPr>
                        <a:t>trở</a:t>
                      </a:r>
                      <a:r>
                        <a:rPr lang="en-US" sz="1800" b="1" dirty="0">
                          <a:effectLst/>
                        </a:rPr>
                        <a:t> </a:t>
                      </a:r>
                      <a:r>
                        <a:rPr lang="en-US" sz="1800" b="1" dirty="0" err="1">
                          <a:effectLst/>
                        </a:rPr>
                        <a:t>lên</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18" name="TextBox 17"/>
          <p:cNvSpPr txBox="1"/>
          <p:nvPr/>
        </p:nvSpPr>
        <p:spPr>
          <a:xfrm>
            <a:off x="4828624" y="6133310"/>
            <a:ext cx="3209533" cy="461665"/>
          </a:xfrm>
          <a:prstGeom prst="rect">
            <a:avLst/>
          </a:prstGeom>
          <a:noFill/>
        </p:spPr>
        <p:txBody>
          <a:bodyPr wrap="none" rtlCol="0">
            <a:spAutoFit/>
          </a:bodyPr>
          <a:lstStyle/>
          <a:p>
            <a:r>
              <a:rPr lang="en-US" sz="2400" i="1" dirty="0" err="1">
                <a:latin typeface="Times New Roman" panose="02020603050405020304" pitchFamily="18" charset="0"/>
                <a:cs typeface="Times New Roman" panose="02020603050405020304" pitchFamily="18" charset="0"/>
              </a:rPr>
              <a:t>Bảng</a:t>
            </a:r>
            <a:r>
              <a:rPr lang="en-US" sz="2400" i="1" dirty="0">
                <a:latin typeface="Times New Roman" panose="02020603050405020304" pitchFamily="18" charset="0"/>
                <a:cs typeface="Times New Roman" panose="02020603050405020304" pitchFamily="18" charset="0"/>
              </a:rPr>
              <a:t> 1.2 </a:t>
            </a:r>
            <a:r>
              <a:rPr lang="en-US" sz="2400" i="1" dirty="0" err="1">
                <a:latin typeface="Times New Roman" panose="02020603050405020304" pitchFamily="18" charset="0"/>
                <a:cs typeface="Times New Roman" panose="02020603050405020304" pitchFamily="18" charset="0"/>
              </a:rPr>
              <a:t>Bảng</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khảo</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sát</a:t>
            </a:r>
            <a:r>
              <a:rPr lang="en-US" sz="2400" i="1" dirty="0">
                <a:latin typeface="Times New Roman" panose="02020603050405020304" pitchFamily="18" charset="0"/>
                <a:cs typeface="Times New Roman" panose="02020603050405020304" pitchFamily="18" charset="0"/>
              </a:rPr>
              <a:t> </a:t>
            </a:r>
          </a:p>
        </p:txBody>
      </p:sp>
      <p:cxnSp>
        <p:nvCxnSpPr>
          <p:cNvPr id="3" name="Straight Connector 2"/>
          <p:cNvCxnSpPr/>
          <p:nvPr/>
        </p:nvCxnSpPr>
        <p:spPr>
          <a:xfrm>
            <a:off x="5925845" y="1677880"/>
            <a:ext cx="0" cy="436781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 y="-1"/>
            <a:ext cx="12192000" cy="93215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3200" b="1" dirty="0" err="1">
                <a:solidFill>
                  <a:srgbClr val="0070C0"/>
                </a:solidFill>
                <a:latin typeface="Tahoma" panose="020B0604030504040204" pitchFamily="34" charset="0"/>
                <a:ea typeface="Tahoma" panose="020B0604030504040204" pitchFamily="34" charset="0"/>
                <a:cs typeface="Tahoma" panose="020B0604030504040204" pitchFamily="34" charset="0"/>
              </a:rPr>
              <a:t>Đặc</a:t>
            </a:r>
            <a:r>
              <a:rPr lang="en-US" sz="32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3200" b="1" dirty="0" err="1">
                <a:solidFill>
                  <a:srgbClr val="0070C0"/>
                </a:solidFill>
                <a:latin typeface="Tahoma" panose="020B0604030504040204" pitchFamily="34" charset="0"/>
                <a:ea typeface="Tahoma" panose="020B0604030504040204" pitchFamily="34" charset="0"/>
                <a:cs typeface="Tahoma" panose="020B0604030504040204" pitchFamily="34" charset="0"/>
              </a:rPr>
              <a:t>tả</a:t>
            </a:r>
            <a:r>
              <a:rPr lang="en-US" sz="32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3200" b="1" dirty="0" err="1">
                <a:solidFill>
                  <a:srgbClr val="0070C0"/>
                </a:solidFill>
                <a:latin typeface="Tahoma" panose="020B0604030504040204" pitchFamily="34" charset="0"/>
                <a:ea typeface="Tahoma" panose="020B0604030504040204" pitchFamily="34" charset="0"/>
                <a:cs typeface="Tahoma" panose="020B0604030504040204" pitchFamily="34" charset="0"/>
              </a:rPr>
              <a:t>hệ</a:t>
            </a:r>
            <a:r>
              <a:rPr lang="en-US" sz="32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3200" b="1" dirty="0" err="1">
                <a:solidFill>
                  <a:srgbClr val="0070C0"/>
                </a:solidFill>
                <a:latin typeface="Tahoma" panose="020B0604030504040204" pitchFamily="34" charset="0"/>
                <a:ea typeface="Tahoma" panose="020B0604030504040204" pitchFamily="34" charset="0"/>
                <a:cs typeface="Tahoma" panose="020B0604030504040204" pitchFamily="34" charset="0"/>
              </a:rPr>
              <a:t>thống</a:t>
            </a:r>
            <a:endParaRPr lang="en-US" sz="32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2"/>
          <a:stretch>
            <a:fillRect/>
          </a:stretch>
        </p:blipFill>
        <p:spPr>
          <a:xfrm>
            <a:off x="1" y="1"/>
            <a:ext cx="1447060" cy="590190"/>
          </a:xfrm>
          <a:prstGeom prst="rect">
            <a:avLst/>
          </a:prstGeom>
        </p:spPr>
      </p:pic>
      <p:sp>
        <p:nvSpPr>
          <p:cNvPr id="2" name="TextBox 1">
            <a:extLst>
              <a:ext uri="{FF2B5EF4-FFF2-40B4-BE49-F238E27FC236}">
                <a16:creationId xmlns:a16="http://schemas.microsoft.com/office/drawing/2014/main" id="{B122A693-4AF6-48C0-9101-76CF748B620A}"/>
              </a:ext>
            </a:extLst>
          </p:cNvPr>
          <p:cNvSpPr txBox="1"/>
          <p:nvPr/>
        </p:nvSpPr>
        <p:spPr>
          <a:xfrm>
            <a:off x="381740" y="896696"/>
            <a:ext cx="11585359" cy="5970865"/>
          </a:xfrm>
          <a:prstGeom prst="rect">
            <a:avLst/>
          </a:prstGeom>
          <a:noFill/>
        </p:spPr>
        <p:txBody>
          <a:bodyPr wrap="square" rtlCol="0">
            <a:spAutoFit/>
          </a:bodyPr>
          <a:lstStyle/>
          <a:p>
            <a:r>
              <a:rPr lang="vi-VN" sz="2600" dirty="0"/>
              <a:t>Xe đạp Thống Nhất là một công ty phân phối các sản phẩm, linh kiện xe đạp. Khách hàng đến từ các tỉnh thành trong nước. </a:t>
            </a:r>
          </a:p>
          <a:p>
            <a:r>
              <a:rPr lang="vi-VN" sz="2600" dirty="0"/>
              <a:t>Công ty nhận các thông tin chi tiết về các loại xe và linh kiện của nhà cung cấp trong và ngoài nước để nhập hàng. Nhà cung cấp đáp ứng nhu cầu nhập hàng của công ty chuyển hàng cho công ty kèm theo hóa đơn đặt hàng và hóa đơn thanh toán của các loại xe đạp và linh kiện.</a:t>
            </a:r>
          </a:p>
          <a:p>
            <a:r>
              <a:rPr lang="vi-VN" sz="2600" dirty="0"/>
              <a:t>Về phía nhân viên vận chuyển có nhiệm vụ vận chuyển các sản phẩm khách hàng Về phía nhân viên tư vấn khách hàng có nhiệm vụ giới thiệu các sản phẩm cho khách hàng nếu đáp ứng nhu cầu thì tọa hóa đơn cho khách hàng</a:t>
            </a:r>
          </a:p>
          <a:p>
            <a:r>
              <a:rPr lang="vi-VN" sz="2600" dirty="0"/>
              <a:t>Về phía nhân viên kho là người kiểm tra số lượng hàng xuất và hàng nhập của công ty cũng như đề xuất các mặt hàng để công ty nhập về</a:t>
            </a:r>
          </a:p>
          <a:p>
            <a:r>
              <a:rPr lang="vi-VN" sz="2600" dirty="0"/>
              <a:t>Về phía nhân viên thu ngân là người thanh toán cho khách hàng và thống kê doanh thu của công ty</a:t>
            </a:r>
          </a:p>
          <a:p>
            <a:r>
              <a:rPr lang="vi-VN" sz="2600" dirty="0"/>
              <a:t>Về phía Admin là người quản lý hoạt động của tất cả nhân viên của công ty  </a:t>
            </a:r>
          </a:p>
          <a:p>
            <a:endParaRPr lang="vi-VN"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 y="1"/>
            <a:ext cx="1447060" cy="590190"/>
          </a:xfrm>
          <a:prstGeom prst="rect">
            <a:avLst/>
          </a:prstGeom>
        </p:spPr>
      </p:pic>
      <p:sp>
        <p:nvSpPr>
          <p:cNvPr id="8" name="Title 1"/>
          <p:cNvSpPr txBox="1"/>
          <p:nvPr/>
        </p:nvSpPr>
        <p:spPr>
          <a:xfrm>
            <a:off x="1" y="-1"/>
            <a:ext cx="12192000" cy="93215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3200" b="1" dirty="0" err="1">
                <a:solidFill>
                  <a:srgbClr val="0070C0"/>
                </a:solidFill>
                <a:latin typeface="Tahoma" panose="020B0604030504040204" pitchFamily="34" charset="0"/>
                <a:ea typeface="Tahoma" panose="020B0604030504040204" pitchFamily="34" charset="0"/>
                <a:cs typeface="Tahoma" panose="020B0604030504040204" pitchFamily="34" charset="0"/>
              </a:rPr>
              <a:t>Đặc</a:t>
            </a:r>
            <a:r>
              <a:rPr lang="en-US" sz="32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3200" b="1" dirty="0" err="1">
                <a:solidFill>
                  <a:srgbClr val="0070C0"/>
                </a:solidFill>
                <a:latin typeface="Tahoma" panose="020B0604030504040204" pitchFamily="34" charset="0"/>
                <a:ea typeface="Tahoma" panose="020B0604030504040204" pitchFamily="34" charset="0"/>
                <a:cs typeface="Tahoma" panose="020B0604030504040204" pitchFamily="34" charset="0"/>
              </a:rPr>
              <a:t>tả</a:t>
            </a:r>
            <a:r>
              <a:rPr lang="en-US" sz="32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3200" b="1" dirty="0" err="1">
                <a:solidFill>
                  <a:srgbClr val="0070C0"/>
                </a:solidFill>
                <a:latin typeface="Tahoma" panose="020B0604030504040204" pitchFamily="34" charset="0"/>
                <a:ea typeface="Tahoma" panose="020B0604030504040204" pitchFamily="34" charset="0"/>
                <a:cs typeface="Tahoma" panose="020B0604030504040204" pitchFamily="34" charset="0"/>
              </a:rPr>
              <a:t>yêu</a:t>
            </a:r>
            <a:r>
              <a:rPr lang="en-US" sz="32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3200" b="1" dirty="0" err="1">
                <a:solidFill>
                  <a:srgbClr val="0070C0"/>
                </a:solidFill>
                <a:latin typeface="Tahoma" panose="020B0604030504040204" pitchFamily="34" charset="0"/>
                <a:ea typeface="Tahoma" panose="020B0604030504040204" pitchFamily="34" charset="0"/>
                <a:cs typeface="Tahoma" panose="020B0604030504040204" pitchFamily="34" charset="0"/>
              </a:rPr>
              <a:t>cầu</a:t>
            </a:r>
            <a:endParaRPr lang="en-US" sz="32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3" name="Table 3">
            <a:extLst>
              <a:ext uri="{FF2B5EF4-FFF2-40B4-BE49-F238E27FC236}">
                <a16:creationId xmlns:a16="http://schemas.microsoft.com/office/drawing/2014/main" id="{63260642-EE5A-4C30-8B65-47FAC923BDCF}"/>
              </a:ext>
            </a:extLst>
          </p:cNvPr>
          <p:cNvGraphicFramePr>
            <a:graphicFrameLocks noGrp="1"/>
          </p:cNvGraphicFramePr>
          <p:nvPr>
            <p:extLst>
              <p:ext uri="{D42A27DB-BD31-4B8C-83A1-F6EECF244321}">
                <p14:modId xmlns:p14="http://schemas.microsoft.com/office/powerpoint/2010/main" val="178867771"/>
              </p:ext>
            </p:extLst>
          </p:nvPr>
        </p:nvGraphicFramePr>
        <p:xfrm>
          <a:off x="1447061" y="719666"/>
          <a:ext cx="9889723" cy="5955611"/>
        </p:xfrm>
        <a:graphic>
          <a:graphicData uri="http://schemas.openxmlformats.org/drawingml/2006/table">
            <a:tbl>
              <a:tblPr firstRow="1" bandRow="1">
                <a:tableStyleId>{17292A2E-F333-43FB-9621-5CBBE7FDCDCB}</a:tableStyleId>
              </a:tblPr>
              <a:tblGrid>
                <a:gridCol w="1416247">
                  <a:extLst>
                    <a:ext uri="{9D8B030D-6E8A-4147-A177-3AD203B41FA5}">
                      <a16:colId xmlns:a16="http://schemas.microsoft.com/office/drawing/2014/main" val="839093870"/>
                    </a:ext>
                  </a:extLst>
                </a:gridCol>
                <a:gridCol w="8473476">
                  <a:extLst>
                    <a:ext uri="{9D8B030D-6E8A-4147-A177-3AD203B41FA5}">
                      <a16:colId xmlns:a16="http://schemas.microsoft.com/office/drawing/2014/main" val="144535929"/>
                    </a:ext>
                  </a:extLst>
                </a:gridCol>
              </a:tblGrid>
              <a:tr h="558718">
                <a:tc>
                  <a:txBody>
                    <a:bodyPr/>
                    <a:lstStyle/>
                    <a:p>
                      <a:pPr algn="ctr"/>
                      <a:r>
                        <a:rPr lang="vi-VN" sz="3200" dirty="0"/>
                        <a:t>STT</a:t>
                      </a:r>
                    </a:p>
                  </a:txBody>
                  <a:tcPr/>
                </a:tc>
                <a:tc>
                  <a:txBody>
                    <a:bodyPr/>
                    <a:lstStyle/>
                    <a:p>
                      <a:pPr algn="ctr"/>
                      <a:r>
                        <a:rPr lang="vi-VN" sz="3200" dirty="0"/>
                        <a:t>Tên tác nhân</a:t>
                      </a:r>
                    </a:p>
                  </a:txBody>
                  <a:tcPr/>
                </a:tc>
                <a:extLst>
                  <a:ext uri="{0D108BD9-81ED-4DB2-BD59-A6C34878D82A}">
                    <a16:rowId xmlns:a16="http://schemas.microsoft.com/office/drawing/2014/main" val="3990749055"/>
                  </a:ext>
                </a:extLst>
              </a:tr>
              <a:tr h="805445">
                <a:tc>
                  <a:txBody>
                    <a:bodyPr/>
                    <a:lstStyle/>
                    <a:p>
                      <a:pPr algn="ctr"/>
                      <a:r>
                        <a:rPr lang="vi-VN" sz="2800" dirty="0"/>
                        <a:t>1</a:t>
                      </a:r>
                    </a:p>
                  </a:txBody>
                  <a:tcPr/>
                </a:tc>
                <a:tc>
                  <a:txBody>
                    <a:bodyPr/>
                    <a:lstStyle/>
                    <a:p>
                      <a:pPr algn="ctr"/>
                      <a:r>
                        <a:rPr lang="vi-VN" sz="2800" dirty="0"/>
                        <a:t>Khách hàng đặt hàng trực tiếp</a:t>
                      </a:r>
                    </a:p>
                  </a:txBody>
                  <a:tcPr/>
                </a:tc>
                <a:extLst>
                  <a:ext uri="{0D108BD9-81ED-4DB2-BD59-A6C34878D82A}">
                    <a16:rowId xmlns:a16="http://schemas.microsoft.com/office/drawing/2014/main" val="1578577584"/>
                  </a:ext>
                </a:extLst>
              </a:tr>
              <a:tr h="761841">
                <a:tc>
                  <a:txBody>
                    <a:bodyPr/>
                    <a:lstStyle/>
                    <a:p>
                      <a:pPr algn="ctr"/>
                      <a:r>
                        <a:rPr lang="vi-VN" sz="2800" dirty="0"/>
                        <a:t>2</a:t>
                      </a:r>
                    </a:p>
                  </a:txBody>
                  <a:tcPr/>
                </a:tc>
                <a:tc>
                  <a:txBody>
                    <a:bodyPr/>
                    <a:lstStyle/>
                    <a:p>
                      <a:pPr algn="ctr"/>
                      <a:r>
                        <a:rPr lang="vi-VN" sz="2800" dirty="0"/>
                        <a:t>Khách hàng đặt hàng online</a:t>
                      </a:r>
                    </a:p>
                  </a:txBody>
                  <a:tcPr/>
                </a:tc>
                <a:extLst>
                  <a:ext uri="{0D108BD9-81ED-4DB2-BD59-A6C34878D82A}">
                    <a16:rowId xmlns:a16="http://schemas.microsoft.com/office/drawing/2014/main" val="2260337856"/>
                  </a:ext>
                </a:extLst>
              </a:tr>
              <a:tr h="761841">
                <a:tc>
                  <a:txBody>
                    <a:bodyPr/>
                    <a:lstStyle/>
                    <a:p>
                      <a:pPr algn="ctr"/>
                      <a:r>
                        <a:rPr lang="vi-VN" sz="2800" dirty="0"/>
                        <a:t>3</a:t>
                      </a:r>
                    </a:p>
                  </a:txBody>
                  <a:tcPr/>
                </a:tc>
                <a:tc>
                  <a:txBody>
                    <a:bodyPr/>
                    <a:lstStyle/>
                    <a:p>
                      <a:pPr algn="ctr"/>
                      <a:r>
                        <a:rPr lang="vi-VN" sz="2800" dirty="0"/>
                        <a:t>Nhân viên tư vấn khách hàng</a:t>
                      </a:r>
                    </a:p>
                  </a:txBody>
                  <a:tcPr/>
                </a:tc>
                <a:extLst>
                  <a:ext uri="{0D108BD9-81ED-4DB2-BD59-A6C34878D82A}">
                    <a16:rowId xmlns:a16="http://schemas.microsoft.com/office/drawing/2014/main" val="2080464351"/>
                  </a:ext>
                </a:extLst>
              </a:tr>
              <a:tr h="761841">
                <a:tc>
                  <a:txBody>
                    <a:bodyPr/>
                    <a:lstStyle/>
                    <a:p>
                      <a:pPr algn="ctr"/>
                      <a:r>
                        <a:rPr lang="vi-VN" sz="2800" dirty="0"/>
                        <a:t>4</a:t>
                      </a:r>
                    </a:p>
                  </a:txBody>
                  <a:tcPr/>
                </a:tc>
                <a:tc>
                  <a:txBody>
                    <a:bodyPr/>
                    <a:lstStyle/>
                    <a:p>
                      <a:pPr algn="ctr"/>
                      <a:r>
                        <a:rPr lang="vi-VN" sz="2800" dirty="0"/>
                        <a:t>Nhân viên kho</a:t>
                      </a:r>
                    </a:p>
                  </a:txBody>
                  <a:tcPr/>
                </a:tc>
                <a:extLst>
                  <a:ext uri="{0D108BD9-81ED-4DB2-BD59-A6C34878D82A}">
                    <a16:rowId xmlns:a16="http://schemas.microsoft.com/office/drawing/2014/main" val="2637730848"/>
                  </a:ext>
                </a:extLst>
              </a:tr>
              <a:tr h="761841">
                <a:tc>
                  <a:txBody>
                    <a:bodyPr/>
                    <a:lstStyle/>
                    <a:p>
                      <a:pPr algn="ctr"/>
                      <a:r>
                        <a:rPr lang="vi-VN" sz="2800" dirty="0"/>
                        <a:t>5</a:t>
                      </a:r>
                    </a:p>
                  </a:txBody>
                  <a:tcPr/>
                </a:tc>
                <a:tc>
                  <a:txBody>
                    <a:bodyPr/>
                    <a:lstStyle/>
                    <a:p>
                      <a:pPr algn="ctr"/>
                      <a:r>
                        <a:rPr lang="vi-VN" sz="2800" dirty="0"/>
                        <a:t>Nhân viên thu ngân</a:t>
                      </a:r>
                    </a:p>
                  </a:txBody>
                  <a:tcPr/>
                </a:tc>
                <a:extLst>
                  <a:ext uri="{0D108BD9-81ED-4DB2-BD59-A6C34878D82A}">
                    <a16:rowId xmlns:a16="http://schemas.microsoft.com/office/drawing/2014/main" val="4001841367"/>
                  </a:ext>
                </a:extLst>
              </a:tr>
              <a:tr h="761841">
                <a:tc>
                  <a:txBody>
                    <a:bodyPr/>
                    <a:lstStyle/>
                    <a:p>
                      <a:pPr algn="ctr"/>
                      <a:r>
                        <a:rPr lang="vi-VN" sz="2800" dirty="0"/>
                        <a:t>6</a:t>
                      </a:r>
                    </a:p>
                  </a:txBody>
                  <a:tcPr/>
                </a:tc>
                <a:tc>
                  <a:txBody>
                    <a:bodyPr/>
                    <a:lstStyle/>
                    <a:p>
                      <a:pPr algn="ctr"/>
                      <a:r>
                        <a:rPr lang="vi-VN" sz="2800" dirty="0"/>
                        <a:t>Nhân viên vận chuyển</a:t>
                      </a:r>
                    </a:p>
                  </a:txBody>
                  <a:tcPr/>
                </a:tc>
                <a:extLst>
                  <a:ext uri="{0D108BD9-81ED-4DB2-BD59-A6C34878D82A}">
                    <a16:rowId xmlns:a16="http://schemas.microsoft.com/office/drawing/2014/main" val="1717329025"/>
                  </a:ext>
                </a:extLst>
              </a:tr>
              <a:tr h="761841">
                <a:tc>
                  <a:txBody>
                    <a:bodyPr/>
                    <a:lstStyle/>
                    <a:p>
                      <a:pPr algn="ctr"/>
                      <a:r>
                        <a:rPr lang="vi-VN" sz="2800" dirty="0"/>
                        <a:t>7</a:t>
                      </a:r>
                    </a:p>
                  </a:txBody>
                  <a:tcPr/>
                </a:tc>
                <a:tc>
                  <a:txBody>
                    <a:bodyPr/>
                    <a:lstStyle/>
                    <a:p>
                      <a:pPr algn="ctr"/>
                      <a:r>
                        <a:rPr lang="vi-VN" sz="2800" dirty="0"/>
                        <a:t>Admin</a:t>
                      </a:r>
                    </a:p>
                  </a:txBody>
                  <a:tcPr/>
                </a:tc>
                <a:extLst>
                  <a:ext uri="{0D108BD9-81ED-4DB2-BD59-A6C34878D82A}">
                    <a16:rowId xmlns:a16="http://schemas.microsoft.com/office/drawing/2014/main" val="2113424892"/>
                  </a:ext>
                </a:extLst>
              </a:tr>
            </a:tbl>
          </a:graphicData>
        </a:graphic>
      </p:graphicFrame>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 y="1"/>
            <a:ext cx="1447060" cy="590190"/>
          </a:xfrm>
          <a:prstGeom prst="rect">
            <a:avLst/>
          </a:prstGeom>
        </p:spPr>
      </p:pic>
      <p:sp>
        <p:nvSpPr>
          <p:cNvPr id="6" name="Title 1"/>
          <p:cNvSpPr txBox="1"/>
          <p:nvPr/>
        </p:nvSpPr>
        <p:spPr>
          <a:xfrm>
            <a:off x="0" y="-1"/>
            <a:ext cx="12192001" cy="59019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sz="3200" b="1" dirty="0" err="1">
                <a:solidFill>
                  <a:srgbClr val="0070C0"/>
                </a:solidFill>
                <a:latin typeface="Tahoma" panose="020B0604030504040204" pitchFamily="34" charset="0"/>
                <a:ea typeface="Tahoma" panose="020B0604030504040204" pitchFamily="34" charset="0"/>
                <a:cs typeface="Tahoma" panose="020B0604030504040204" pitchFamily="34" charset="0"/>
              </a:rPr>
              <a:t>Đặc</a:t>
            </a:r>
            <a:r>
              <a:rPr lang="en-US" sz="32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3200" b="1" dirty="0" err="1">
                <a:solidFill>
                  <a:srgbClr val="0070C0"/>
                </a:solidFill>
                <a:latin typeface="Tahoma" panose="020B0604030504040204" pitchFamily="34" charset="0"/>
                <a:ea typeface="Tahoma" panose="020B0604030504040204" pitchFamily="34" charset="0"/>
                <a:cs typeface="Tahoma" panose="020B0604030504040204" pitchFamily="34" charset="0"/>
              </a:rPr>
              <a:t>tả</a:t>
            </a:r>
            <a:r>
              <a:rPr lang="en-US" sz="32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3200" b="1" dirty="0" err="1">
                <a:solidFill>
                  <a:srgbClr val="0070C0"/>
                </a:solidFill>
                <a:latin typeface="Tahoma" panose="020B0604030504040204" pitchFamily="34" charset="0"/>
                <a:ea typeface="Tahoma" panose="020B0604030504040204" pitchFamily="34" charset="0"/>
                <a:cs typeface="Tahoma" panose="020B0604030504040204" pitchFamily="34" charset="0"/>
              </a:rPr>
              <a:t>yêu</a:t>
            </a:r>
            <a:r>
              <a:rPr lang="en-US" sz="3200" b="1" dirty="0">
                <a:solidFill>
                  <a:srgbClr val="0070C0"/>
                </a:solidFill>
                <a:latin typeface="Tahoma" panose="020B0604030504040204" pitchFamily="34" charset="0"/>
                <a:ea typeface="Tahoma" panose="020B0604030504040204" pitchFamily="34" charset="0"/>
                <a:cs typeface="Tahoma" panose="020B0604030504040204" pitchFamily="34" charset="0"/>
              </a:rPr>
              <a:t> </a:t>
            </a:r>
            <a:r>
              <a:rPr lang="en-US" sz="3200" b="1" dirty="0" err="1">
                <a:solidFill>
                  <a:srgbClr val="0070C0"/>
                </a:solidFill>
                <a:latin typeface="Tahoma" panose="020B0604030504040204" pitchFamily="34" charset="0"/>
                <a:ea typeface="Tahoma" panose="020B0604030504040204" pitchFamily="34" charset="0"/>
                <a:cs typeface="Tahoma" panose="020B0604030504040204" pitchFamily="34" charset="0"/>
              </a:rPr>
              <a:t>cầu</a:t>
            </a:r>
            <a:endParaRPr lang="en-US" sz="3200" b="1"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0" name="Table 10"/>
          <p:cNvGraphicFramePr>
            <a:graphicFrameLocks noGrp="1"/>
          </p:cNvGraphicFramePr>
          <p:nvPr/>
        </p:nvGraphicFramePr>
        <p:xfrm>
          <a:off x="1447061" y="563134"/>
          <a:ext cx="9411318" cy="6281374"/>
        </p:xfrm>
        <a:graphic>
          <a:graphicData uri="http://schemas.openxmlformats.org/drawingml/2006/table">
            <a:tbl>
              <a:tblPr firstRow="1" bandRow="1">
                <a:tableStyleId>{793D81CF-94F2-401A-BA57-92F5A7B2D0C5}</a:tableStyleId>
              </a:tblPr>
              <a:tblGrid>
                <a:gridCol w="2655411">
                  <a:extLst>
                    <a:ext uri="{9D8B030D-6E8A-4147-A177-3AD203B41FA5}">
                      <a16:colId xmlns:a16="http://schemas.microsoft.com/office/drawing/2014/main" val="20000"/>
                    </a:ext>
                  </a:extLst>
                </a:gridCol>
                <a:gridCol w="6755907">
                  <a:extLst>
                    <a:ext uri="{9D8B030D-6E8A-4147-A177-3AD203B41FA5}">
                      <a16:colId xmlns:a16="http://schemas.microsoft.com/office/drawing/2014/main" val="20001"/>
                    </a:ext>
                  </a:extLst>
                </a:gridCol>
              </a:tblGrid>
              <a:tr h="322534">
                <a:tc>
                  <a:txBody>
                    <a:bodyPr/>
                    <a:lstStyle/>
                    <a:p>
                      <a:pPr marL="0" marR="0" algn="ctr">
                        <a:spcBef>
                          <a:spcPts val="0"/>
                        </a:spcBef>
                        <a:spcAft>
                          <a:spcPts val="0"/>
                        </a:spcAft>
                      </a:pPr>
                      <a:r>
                        <a:rPr lang="en-US" sz="1800" b="1" dirty="0">
                          <a:effectLst/>
                        </a:rPr>
                        <a:t>ID</a:t>
                      </a:r>
                      <a:endParaRPr lang="vi-V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800" b="1" dirty="0" err="1">
                          <a:solidFill>
                            <a:schemeClr val="bg1"/>
                          </a:solidFill>
                          <a:effectLst/>
                        </a:rPr>
                        <a:t>Tên</a:t>
                      </a:r>
                      <a:r>
                        <a:rPr lang="en-US" sz="1800" b="1" dirty="0">
                          <a:solidFill>
                            <a:schemeClr val="bg1"/>
                          </a:solidFill>
                          <a:effectLst/>
                        </a:rPr>
                        <a:t> Use Case</a:t>
                      </a:r>
                      <a:endParaRPr lang="vi-VN"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52893">
                <a:tc>
                  <a:txBody>
                    <a:bodyPr/>
                    <a:lstStyle/>
                    <a:p>
                      <a:pPr marL="0" marR="0" algn="ctr">
                        <a:spcBef>
                          <a:spcPts val="0"/>
                        </a:spcBef>
                        <a:spcAft>
                          <a:spcPts val="0"/>
                        </a:spcAft>
                      </a:pPr>
                      <a:r>
                        <a:rPr lang="en-US" sz="1700" dirty="0">
                          <a:effectLst/>
                        </a:rPr>
                        <a:t>UC01</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dirty="0" err="1">
                          <a:effectLst/>
                        </a:rPr>
                        <a:t>Đặt</a:t>
                      </a:r>
                      <a:r>
                        <a:rPr lang="en-US" sz="1700" dirty="0">
                          <a:effectLst/>
                        </a:rPr>
                        <a:t> </a:t>
                      </a:r>
                      <a:r>
                        <a:rPr lang="en-US" sz="1700" dirty="0" err="1">
                          <a:effectLst/>
                        </a:rPr>
                        <a:t>hàng</a:t>
                      </a:r>
                      <a:r>
                        <a:rPr lang="en-US" sz="1700" dirty="0">
                          <a:effectLst/>
                        </a:rPr>
                        <a:t> </a:t>
                      </a:r>
                      <a:r>
                        <a:rPr lang="en-US" sz="1700" dirty="0" err="1">
                          <a:effectLst/>
                        </a:rPr>
                        <a:t>trực</a:t>
                      </a:r>
                      <a:r>
                        <a:rPr lang="en-US" sz="1700" dirty="0">
                          <a:effectLst/>
                        </a:rPr>
                        <a:t> </a:t>
                      </a:r>
                      <a:r>
                        <a:rPr lang="en-US" sz="1700" dirty="0" err="1">
                          <a:effectLst/>
                        </a:rPr>
                        <a:t>tiếp</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52893">
                <a:tc>
                  <a:txBody>
                    <a:bodyPr/>
                    <a:lstStyle/>
                    <a:p>
                      <a:pPr marL="0" marR="0" algn="ctr">
                        <a:spcBef>
                          <a:spcPts val="0"/>
                        </a:spcBef>
                        <a:spcAft>
                          <a:spcPts val="0"/>
                        </a:spcAft>
                      </a:pPr>
                      <a:r>
                        <a:rPr lang="en-US" sz="1700" dirty="0">
                          <a:effectLst/>
                        </a:rPr>
                        <a:t>UC02</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a:effectLst/>
                        </a:rPr>
                        <a:t>Đặt hàng Online</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52893">
                <a:tc>
                  <a:txBody>
                    <a:bodyPr/>
                    <a:lstStyle/>
                    <a:p>
                      <a:pPr marL="0" marR="0" algn="ctr">
                        <a:spcBef>
                          <a:spcPts val="0"/>
                        </a:spcBef>
                        <a:spcAft>
                          <a:spcPts val="0"/>
                        </a:spcAft>
                      </a:pPr>
                      <a:r>
                        <a:rPr lang="en-US" sz="1700" dirty="0">
                          <a:effectLst/>
                        </a:rPr>
                        <a:t>UC03</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a:effectLst/>
                        </a:rPr>
                        <a:t>Trả hàng</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52893">
                <a:tc>
                  <a:txBody>
                    <a:bodyPr/>
                    <a:lstStyle/>
                    <a:p>
                      <a:pPr marL="0" marR="0" algn="ctr">
                        <a:spcBef>
                          <a:spcPts val="0"/>
                        </a:spcBef>
                        <a:spcAft>
                          <a:spcPts val="0"/>
                        </a:spcAft>
                      </a:pPr>
                      <a:r>
                        <a:rPr lang="en-US" sz="1700">
                          <a:effectLst/>
                        </a:rPr>
                        <a:t>UC04</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dirty="0">
                          <a:effectLst/>
                        </a:rPr>
                        <a:t>Thanh </a:t>
                      </a:r>
                      <a:r>
                        <a:rPr lang="en-US" sz="1700" dirty="0" err="1">
                          <a:effectLst/>
                        </a:rPr>
                        <a:t>toán</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52893">
                <a:tc>
                  <a:txBody>
                    <a:bodyPr/>
                    <a:lstStyle/>
                    <a:p>
                      <a:pPr marL="0" marR="0" algn="ctr">
                        <a:spcBef>
                          <a:spcPts val="0"/>
                        </a:spcBef>
                        <a:spcAft>
                          <a:spcPts val="0"/>
                        </a:spcAft>
                      </a:pPr>
                      <a:r>
                        <a:rPr lang="en-US" sz="1700">
                          <a:effectLst/>
                        </a:rPr>
                        <a:t>UC05</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dirty="0">
                          <a:effectLst/>
                        </a:rPr>
                        <a:t>Thanh </a:t>
                      </a:r>
                      <a:r>
                        <a:rPr lang="en-US" sz="1700" dirty="0" err="1">
                          <a:effectLst/>
                        </a:rPr>
                        <a:t>toán</a:t>
                      </a:r>
                      <a:r>
                        <a:rPr lang="en-US" sz="1700" dirty="0">
                          <a:effectLst/>
                        </a:rPr>
                        <a:t> </a:t>
                      </a:r>
                      <a:r>
                        <a:rPr lang="en-US" sz="1700" dirty="0" err="1">
                          <a:effectLst/>
                        </a:rPr>
                        <a:t>bằng</a:t>
                      </a:r>
                      <a:r>
                        <a:rPr lang="en-US" sz="1700" dirty="0">
                          <a:effectLst/>
                        </a:rPr>
                        <a:t> </a:t>
                      </a:r>
                      <a:r>
                        <a:rPr lang="en-US" sz="1700" dirty="0" err="1">
                          <a:effectLst/>
                        </a:rPr>
                        <a:t>thẻ</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52893">
                <a:tc>
                  <a:txBody>
                    <a:bodyPr/>
                    <a:lstStyle/>
                    <a:p>
                      <a:pPr marL="0" marR="0" algn="ctr">
                        <a:spcBef>
                          <a:spcPts val="0"/>
                        </a:spcBef>
                        <a:spcAft>
                          <a:spcPts val="0"/>
                        </a:spcAft>
                      </a:pPr>
                      <a:r>
                        <a:rPr lang="en-US" sz="1700">
                          <a:effectLst/>
                        </a:rPr>
                        <a:t>UC06</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dirty="0">
                          <a:effectLst/>
                        </a:rPr>
                        <a:t>Thanh </a:t>
                      </a:r>
                      <a:r>
                        <a:rPr lang="en-US" sz="1700" dirty="0" err="1">
                          <a:effectLst/>
                        </a:rPr>
                        <a:t>toán</a:t>
                      </a:r>
                      <a:r>
                        <a:rPr lang="en-US" sz="1700" dirty="0">
                          <a:effectLst/>
                        </a:rPr>
                        <a:t> </a:t>
                      </a:r>
                      <a:r>
                        <a:rPr lang="en-US" sz="1700" dirty="0" err="1">
                          <a:effectLst/>
                        </a:rPr>
                        <a:t>bằng</a:t>
                      </a:r>
                      <a:r>
                        <a:rPr lang="en-US" sz="1700" dirty="0">
                          <a:effectLst/>
                        </a:rPr>
                        <a:t> </a:t>
                      </a:r>
                      <a:r>
                        <a:rPr lang="en-US" sz="1700" dirty="0" err="1">
                          <a:effectLst/>
                        </a:rPr>
                        <a:t>tiền</a:t>
                      </a:r>
                      <a:r>
                        <a:rPr lang="en-US" sz="1700" dirty="0">
                          <a:effectLst/>
                        </a:rPr>
                        <a:t> </a:t>
                      </a:r>
                      <a:r>
                        <a:rPr lang="en-US" sz="1700" dirty="0" err="1">
                          <a:effectLst/>
                        </a:rPr>
                        <a:t>mặt</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52893">
                <a:tc>
                  <a:txBody>
                    <a:bodyPr/>
                    <a:lstStyle/>
                    <a:p>
                      <a:pPr marL="0" marR="0" algn="ctr">
                        <a:spcBef>
                          <a:spcPts val="0"/>
                        </a:spcBef>
                        <a:spcAft>
                          <a:spcPts val="0"/>
                        </a:spcAft>
                      </a:pPr>
                      <a:r>
                        <a:rPr lang="en-US" sz="1700">
                          <a:effectLst/>
                        </a:rPr>
                        <a:t>UC07</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dirty="0">
                          <a:effectLst/>
                        </a:rPr>
                        <a:t>Giao </a:t>
                      </a:r>
                      <a:r>
                        <a:rPr lang="en-US" sz="1700" dirty="0" err="1">
                          <a:effectLst/>
                        </a:rPr>
                        <a:t>hàng</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252893">
                <a:tc>
                  <a:txBody>
                    <a:bodyPr/>
                    <a:lstStyle/>
                    <a:p>
                      <a:pPr marL="0" marR="0" algn="ctr">
                        <a:spcBef>
                          <a:spcPts val="0"/>
                        </a:spcBef>
                        <a:spcAft>
                          <a:spcPts val="0"/>
                        </a:spcAft>
                      </a:pPr>
                      <a:r>
                        <a:rPr lang="en-US" sz="1700">
                          <a:effectLst/>
                        </a:rPr>
                        <a:t>UC08</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dirty="0" err="1">
                          <a:effectLst/>
                        </a:rPr>
                        <a:t>Quản</a:t>
                      </a:r>
                      <a:r>
                        <a:rPr lang="en-US" sz="1700" dirty="0">
                          <a:effectLst/>
                        </a:rPr>
                        <a:t> </a:t>
                      </a:r>
                      <a:r>
                        <a:rPr lang="en-US" sz="1700" dirty="0" err="1">
                          <a:effectLst/>
                        </a:rPr>
                        <a:t>lý</a:t>
                      </a:r>
                      <a:r>
                        <a:rPr lang="en-US" sz="1700" dirty="0">
                          <a:effectLst/>
                        </a:rPr>
                        <a:t> </a:t>
                      </a:r>
                      <a:r>
                        <a:rPr lang="en-US" sz="1700" dirty="0" err="1">
                          <a:effectLst/>
                        </a:rPr>
                        <a:t>nhân</a:t>
                      </a:r>
                      <a:r>
                        <a:rPr lang="en-US" sz="1700" dirty="0">
                          <a:effectLst/>
                        </a:rPr>
                        <a:t> </a:t>
                      </a:r>
                      <a:r>
                        <a:rPr lang="en-US" sz="1700" dirty="0" err="1">
                          <a:effectLst/>
                        </a:rPr>
                        <a:t>viên</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252893">
                <a:tc>
                  <a:txBody>
                    <a:bodyPr/>
                    <a:lstStyle/>
                    <a:p>
                      <a:pPr marL="0" marR="0" algn="ctr">
                        <a:spcBef>
                          <a:spcPts val="0"/>
                        </a:spcBef>
                        <a:spcAft>
                          <a:spcPts val="0"/>
                        </a:spcAft>
                      </a:pPr>
                      <a:r>
                        <a:rPr lang="en-US" sz="1700">
                          <a:effectLst/>
                        </a:rPr>
                        <a:t>UC09</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dirty="0" err="1">
                          <a:effectLst/>
                        </a:rPr>
                        <a:t>Thêm</a:t>
                      </a:r>
                      <a:r>
                        <a:rPr lang="en-US" sz="1700" dirty="0">
                          <a:effectLst/>
                        </a:rPr>
                        <a:t> </a:t>
                      </a:r>
                      <a:r>
                        <a:rPr lang="en-US" sz="1700" dirty="0" err="1">
                          <a:effectLst/>
                        </a:rPr>
                        <a:t>nhân</a:t>
                      </a:r>
                      <a:r>
                        <a:rPr lang="en-US" sz="1700" dirty="0">
                          <a:effectLst/>
                        </a:rPr>
                        <a:t> </a:t>
                      </a:r>
                      <a:r>
                        <a:rPr lang="en-US" sz="1700" dirty="0" err="1">
                          <a:effectLst/>
                        </a:rPr>
                        <a:t>viên</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252893">
                <a:tc>
                  <a:txBody>
                    <a:bodyPr/>
                    <a:lstStyle/>
                    <a:p>
                      <a:pPr marL="0" marR="0" algn="ctr">
                        <a:spcBef>
                          <a:spcPts val="0"/>
                        </a:spcBef>
                        <a:spcAft>
                          <a:spcPts val="0"/>
                        </a:spcAft>
                      </a:pPr>
                      <a:r>
                        <a:rPr lang="en-US" sz="1700">
                          <a:effectLst/>
                        </a:rPr>
                        <a:t>UC10</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dirty="0" err="1">
                          <a:effectLst/>
                        </a:rPr>
                        <a:t>Sửa</a:t>
                      </a:r>
                      <a:r>
                        <a:rPr lang="en-US" sz="1700" dirty="0">
                          <a:effectLst/>
                        </a:rPr>
                        <a:t> </a:t>
                      </a:r>
                      <a:r>
                        <a:rPr lang="en-US" sz="1700" dirty="0" err="1">
                          <a:effectLst/>
                        </a:rPr>
                        <a:t>nhân</a:t>
                      </a:r>
                      <a:r>
                        <a:rPr lang="en-US" sz="1700" dirty="0">
                          <a:effectLst/>
                        </a:rPr>
                        <a:t> </a:t>
                      </a:r>
                      <a:r>
                        <a:rPr lang="en-US" sz="1700" dirty="0" err="1">
                          <a:effectLst/>
                        </a:rPr>
                        <a:t>viên</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252893">
                <a:tc>
                  <a:txBody>
                    <a:bodyPr/>
                    <a:lstStyle/>
                    <a:p>
                      <a:pPr marL="0" marR="0" algn="ctr">
                        <a:spcBef>
                          <a:spcPts val="0"/>
                        </a:spcBef>
                        <a:spcAft>
                          <a:spcPts val="0"/>
                        </a:spcAft>
                      </a:pPr>
                      <a:r>
                        <a:rPr lang="en-US" sz="1700">
                          <a:effectLst/>
                        </a:rPr>
                        <a:t>UC11</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a:effectLst/>
                        </a:rPr>
                        <a:t>Xóa nhân viên</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r h="252893">
                <a:tc>
                  <a:txBody>
                    <a:bodyPr/>
                    <a:lstStyle/>
                    <a:p>
                      <a:pPr marL="0" marR="0" algn="ctr">
                        <a:spcBef>
                          <a:spcPts val="0"/>
                        </a:spcBef>
                        <a:spcAft>
                          <a:spcPts val="0"/>
                        </a:spcAft>
                      </a:pPr>
                      <a:r>
                        <a:rPr lang="en-US" sz="1700">
                          <a:effectLst/>
                        </a:rPr>
                        <a:t>UC12</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dirty="0" err="1">
                          <a:effectLst/>
                        </a:rPr>
                        <a:t>Đăng</a:t>
                      </a:r>
                      <a:r>
                        <a:rPr lang="en-US" sz="1700" dirty="0">
                          <a:effectLst/>
                        </a:rPr>
                        <a:t> </a:t>
                      </a:r>
                      <a:r>
                        <a:rPr lang="en-US" sz="1700" dirty="0" err="1">
                          <a:effectLst/>
                        </a:rPr>
                        <a:t>nhập</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12"/>
                  </a:ext>
                </a:extLst>
              </a:tr>
              <a:tr h="252893">
                <a:tc>
                  <a:txBody>
                    <a:bodyPr/>
                    <a:lstStyle/>
                    <a:p>
                      <a:pPr marL="0" marR="0" algn="ctr">
                        <a:spcBef>
                          <a:spcPts val="0"/>
                        </a:spcBef>
                        <a:spcAft>
                          <a:spcPts val="0"/>
                        </a:spcAft>
                      </a:pPr>
                      <a:r>
                        <a:rPr lang="en-US" sz="1700">
                          <a:effectLst/>
                        </a:rPr>
                        <a:t>UC13</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dirty="0" err="1">
                          <a:effectLst/>
                        </a:rPr>
                        <a:t>Cập</a:t>
                      </a:r>
                      <a:r>
                        <a:rPr lang="en-US" sz="1700" dirty="0">
                          <a:effectLst/>
                        </a:rPr>
                        <a:t> </a:t>
                      </a:r>
                      <a:r>
                        <a:rPr lang="en-US" sz="1700" dirty="0" err="1">
                          <a:effectLst/>
                        </a:rPr>
                        <a:t>nhật</a:t>
                      </a:r>
                      <a:r>
                        <a:rPr lang="en-US" sz="1700" dirty="0">
                          <a:effectLst/>
                        </a:rPr>
                        <a:t> </a:t>
                      </a:r>
                      <a:r>
                        <a:rPr lang="en-US" sz="1700" dirty="0" err="1">
                          <a:effectLst/>
                        </a:rPr>
                        <a:t>hóa</a:t>
                      </a:r>
                      <a:r>
                        <a:rPr lang="en-US" sz="1700" dirty="0">
                          <a:effectLst/>
                        </a:rPr>
                        <a:t> </a:t>
                      </a:r>
                      <a:r>
                        <a:rPr lang="en-US" sz="1700" dirty="0" err="1">
                          <a:effectLst/>
                        </a:rPr>
                        <a:t>đơn</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13"/>
                  </a:ext>
                </a:extLst>
              </a:tr>
              <a:tr h="252893">
                <a:tc>
                  <a:txBody>
                    <a:bodyPr/>
                    <a:lstStyle/>
                    <a:p>
                      <a:pPr marL="0" marR="0" algn="ctr">
                        <a:spcBef>
                          <a:spcPts val="0"/>
                        </a:spcBef>
                        <a:spcAft>
                          <a:spcPts val="0"/>
                        </a:spcAft>
                      </a:pPr>
                      <a:r>
                        <a:rPr lang="en-US" sz="1700">
                          <a:effectLst/>
                        </a:rPr>
                        <a:t>UC14</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dirty="0">
                          <a:effectLst/>
                        </a:rPr>
                        <a:t>In </a:t>
                      </a:r>
                      <a:r>
                        <a:rPr lang="en-US" sz="1700" dirty="0" err="1">
                          <a:effectLst/>
                        </a:rPr>
                        <a:t>hóa</a:t>
                      </a:r>
                      <a:r>
                        <a:rPr lang="en-US" sz="1700" dirty="0">
                          <a:effectLst/>
                        </a:rPr>
                        <a:t> </a:t>
                      </a:r>
                      <a:r>
                        <a:rPr lang="en-US" sz="1700" dirty="0" err="1">
                          <a:effectLst/>
                        </a:rPr>
                        <a:t>đơn</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14"/>
                  </a:ext>
                </a:extLst>
              </a:tr>
              <a:tr h="252893">
                <a:tc>
                  <a:txBody>
                    <a:bodyPr/>
                    <a:lstStyle/>
                    <a:p>
                      <a:pPr marL="0" marR="0" algn="ctr">
                        <a:spcBef>
                          <a:spcPts val="0"/>
                        </a:spcBef>
                        <a:spcAft>
                          <a:spcPts val="0"/>
                        </a:spcAft>
                      </a:pPr>
                      <a:r>
                        <a:rPr lang="en-US" sz="1700">
                          <a:effectLst/>
                        </a:rPr>
                        <a:t>UC15</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dirty="0" err="1">
                          <a:effectLst/>
                        </a:rPr>
                        <a:t>Xem</a:t>
                      </a:r>
                      <a:r>
                        <a:rPr lang="en-US" sz="1700" dirty="0">
                          <a:effectLst/>
                        </a:rPr>
                        <a:t> </a:t>
                      </a:r>
                      <a:r>
                        <a:rPr lang="en-US" sz="1700" dirty="0" err="1">
                          <a:effectLst/>
                        </a:rPr>
                        <a:t>hóa</a:t>
                      </a:r>
                      <a:r>
                        <a:rPr lang="en-US" sz="1700" dirty="0">
                          <a:effectLst/>
                        </a:rPr>
                        <a:t> </a:t>
                      </a:r>
                      <a:r>
                        <a:rPr lang="en-US" sz="1700" dirty="0" err="1">
                          <a:effectLst/>
                        </a:rPr>
                        <a:t>đơn</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15"/>
                  </a:ext>
                </a:extLst>
              </a:tr>
              <a:tr h="252893">
                <a:tc>
                  <a:txBody>
                    <a:bodyPr/>
                    <a:lstStyle/>
                    <a:p>
                      <a:pPr marL="0" marR="0" algn="ctr">
                        <a:spcBef>
                          <a:spcPts val="0"/>
                        </a:spcBef>
                        <a:spcAft>
                          <a:spcPts val="0"/>
                        </a:spcAft>
                      </a:pPr>
                      <a:r>
                        <a:rPr lang="en-US" sz="1700">
                          <a:effectLst/>
                        </a:rPr>
                        <a:t>UC16</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dirty="0" err="1">
                          <a:effectLst/>
                        </a:rPr>
                        <a:t>Tạo</a:t>
                      </a:r>
                      <a:r>
                        <a:rPr lang="en-US" sz="1700" dirty="0">
                          <a:effectLst/>
                        </a:rPr>
                        <a:t> </a:t>
                      </a:r>
                      <a:r>
                        <a:rPr lang="en-US" sz="1700" dirty="0" err="1">
                          <a:effectLst/>
                        </a:rPr>
                        <a:t>phiếu</a:t>
                      </a:r>
                      <a:r>
                        <a:rPr lang="en-US" sz="1700" dirty="0">
                          <a:effectLst/>
                        </a:rPr>
                        <a:t> </a:t>
                      </a:r>
                      <a:r>
                        <a:rPr lang="en-US" sz="1700" dirty="0" err="1">
                          <a:effectLst/>
                        </a:rPr>
                        <a:t>nhập</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16"/>
                  </a:ext>
                </a:extLst>
              </a:tr>
              <a:tr h="252893">
                <a:tc>
                  <a:txBody>
                    <a:bodyPr/>
                    <a:lstStyle/>
                    <a:p>
                      <a:pPr marL="0" marR="0" algn="ctr">
                        <a:spcBef>
                          <a:spcPts val="0"/>
                        </a:spcBef>
                        <a:spcAft>
                          <a:spcPts val="0"/>
                        </a:spcAft>
                      </a:pPr>
                      <a:r>
                        <a:rPr lang="en-US" sz="1700">
                          <a:effectLst/>
                        </a:rPr>
                        <a:t>UC17</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dirty="0" err="1">
                          <a:effectLst/>
                        </a:rPr>
                        <a:t>Tạo</a:t>
                      </a:r>
                      <a:r>
                        <a:rPr lang="en-US" sz="1700" dirty="0">
                          <a:effectLst/>
                        </a:rPr>
                        <a:t> </a:t>
                      </a:r>
                      <a:r>
                        <a:rPr lang="en-US" sz="1700" dirty="0" err="1">
                          <a:effectLst/>
                        </a:rPr>
                        <a:t>hóa</a:t>
                      </a:r>
                      <a:r>
                        <a:rPr lang="en-US" sz="1700" dirty="0">
                          <a:effectLst/>
                        </a:rPr>
                        <a:t> </a:t>
                      </a:r>
                      <a:r>
                        <a:rPr lang="en-US" sz="1700" dirty="0" err="1">
                          <a:effectLst/>
                        </a:rPr>
                        <a:t>đơn</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17"/>
                  </a:ext>
                </a:extLst>
              </a:tr>
              <a:tr h="252893">
                <a:tc>
                  <a:txBody>
                    <a:bodyPr/>
                    <a:lstStyle/>
                    <a:p>
                      <a:pPr marL="0" marR="0" algn="ctr">
                        <a:spcBef>
                          <a:spcPts val="0"/>
                        </a:spcBef>
                        <a:spcAft>
                          <a:spcPts val="0"/>
                        </a:spcAft>
                      </a:pPr>
                      <a:r>
                        <a:rPr lang="en-US" sz="1700">
                          <a:effectLst/>
                        </a:rPr>
                        <a:t>UC18</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dirty="0" err="1">
                          <a:effectLst/>
                        </a:rPr>
                        <a:t>Nhập</a:t>
                      </a:r>
                      <a:r>
                        <a:rPr lang="en-US" sz="1700" dirty="0">
                          <a:effectLst/>
                        </a:rPr>
                        <a:t> </a:t>
                      </a:r>
                      <a:r>
                        <a:rPr lang="en-US" sz="1700" dirty="0" err="1">
                          <a:effectLst/>
                        </a:rPr>
                        <a:t>hàng</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18"/>
                  </a:ext>
                </a:extLst>
              </a:tr>
              <a:tr h="252893">
                <a:tc>
                  <a:txBody>
                    <a:bodyPr/>
                    <a:lstStyle/>
                    <a:p>
                      <a:pPr marL="0" marR="0" algn="ctr">
                        <a:spcBef>
                          <a:spcPts val="0"/>
                        </a:spcBef>
                        <a:spcAft>
                          <a:spcPts val="0"/>
                        </a:spcAft>
                      </a:pPr>
                      <a:r>
                        <a:rPr lang="en-US" sz="1700">
                          <a:effectLst/>
                        </a:rPr>
                        <a:t>UC19</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dirty="0" err="1">
                          <a:effectLst/>
                        </a:rPr>
                        <a:t>Kiểm</a:t>
                      </a:r>
                      <a:r>
                        <a:rPr lang="en-US" sz="1700" dirty="0">
                          <a:effectLst/>
                        </a:rPr>
                        <a:t> </a:t>
                      </a:r>
                      <a:r>
                        <a:rPr lang="en-US" sz="1700" dirty="0" err="1">
                          <a:effectLst/>
                        </a:rPr>
                        <a:t>tra</a:t>
                      </a:r>
                      <a:r>
                        <a:rPr lang="en-US" sz="1700" dirty="0">
                          <a:effectLst/>
                        </a:rPr>
                        <a:t> </a:t>
                      </a:r>
                      <a:r>
                        <a:rPr lang="en-US" sz="1700" dirty="0" err="1">
                          <a:effectLst/>
                        </a:rPr>
                        <a:t>hàng</a:t>
                      </a:r>
                      <a:r>
                        <a:rPr lang="en-US" sz="1700" dirty="0">
                          <a:effectLst/>
                        </a:rPr>
                        <a:t> </a:t>
                      </a:r>
                      <a:r>
                        <a:rPr lang="en-US" sz="1700" dirty="0" err="1">
                          <a:effectLst/>
                        </a:rPr>
                        <a:t>nhập</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19"/>
                  </a:ext>
                </a:extLst>
              </a:tr>
              <a:tr h="252893">
                <a:tc>
                  <a:txBody>
                    <a:bodyPr/>
                    <a:lstStyle/>
                    <a:p>
                      <a:pPr marL="0" marR="0" algn="ctr">
                        <a:spcBef>
                          <a:spcPts val="0"/>
                        </a:spcBef>
                        <a:spcAft>
                          <a:spcPts val="0"/>
                        </a:spcAft>
                      </a:pPr>
                      <a:r>
                        <a:rPr lang="en-US" sz="1700">
                          <a:effectLst/>
                        </a:rPr>
                        <a:t>UC20</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dirty="0" err="1">
                          <a:effectLst/>
                        </a:rPr>
                        <a:t>Xuất</a:t>
                      </a:r>
                      <a:r>
                        <a:rPr lang="en-US" sz="1700" dirty="0">
                          <a:effectLst/>
                        </a:rPr>
                        <a:t> </a:t>
                      </a:r>
                      <a:r>
                        <a:rPr lang="en-US" sz="1700" dirty="0" err="1">
                          <a:effectLst/>
                        </a:rPr>
                        <a:t>hàng</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20"/>
                  </a:ext>
                </a:extLst>
              </a:tr>
              <a:tr h="252893">
                <a:tc>
                  <a:txBody>
                    <a:bodyPr/>
                    <a:lstStyle/>
                    <a:p>
                      <a:pPr marL="0" marR="0" algn="ctr">
                        <a:spcBef>
                          <a:spcPts val="0"/>
                        </a:spcBef>
                        <a:spcAft>
                          <a:spcPts val="0"/>
                        </a:spcAft>
                      </a:pPr>
                      <a:r>
                        <a:rPr lang="en-US" sz="1700">
                          <a:effectLst/>
                        </a:rPr>
                        <a:t>UC21</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dirty="0" err="1">
                          <a:effectLst/>
                        </a:rPr>
                        <a:t>Quản</a:t>
                      </a:r>
                      <a:r>
                        <a:rPr lang="en-US" sz="1700" dirty="0">
                          <a:effectLst/>
                        </a:rPr>
                        <a:t> </a:t>
                      </a:r>
                      <a:r>
                        <a:rPr lang="en-US" sz="1700" dirty="0" err="1">
                          <a:effectLst/>
                        </a:rPr>
                        <a:t>lý</a:t>
                      </a:r>
                      <a:r>
                        <a:rPr lang="en-US" sz="1700" dirty="0">
                          <a:effectLst/>
                        </a:rPr>
                        <a:t> </a:t>
                      </a:r>
                      <a:r>
                        <a:rPr lang="en-US" sz="1700" dirty="0" err="1">
                          <a:effectLst/>
                        </a:rPr>
                        <a:t>trả</a:t>
                      </a:r>
                      <a:r>
                        <a:rPr lang="en-US" sz="1700" dirty="0">
                          <a:effectLst/>
                        </a:rPr>
                        <a:t> </a:t>
                      </a:r>
                      <a:r>
                        <a:rPr lang="en-US" sz="1700" dirty="0" err="1">
                          <a:effectLst/>
                        </a:rPr>
                        <a:t>hàng</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21"/>
                  </a:ext>
                </a:extLst>
              </a:tr>
              <a:tr h="252893">
                <a:tc>
                  <a:txBody>
                    <a:bodyPr/>
                    <a:lstStyle/>
                    <a:p>
                      <a:pPr marL="0" marR="0" algn="ctr">
                        <a:spcBef>
                          <a:spcPts val="0"/>
                        </a:spcBef>
                        <a:spcAft>
                          <a:spcPts val="0"/>
                        </a:spcAft>
                      </a:pPr>
                      <a:r>
                        <a:rPr lang="en-US" sz="1700">
                          <a:effectLst/>
                        </a:rPr>
                        <a:t>UC22</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dirty="0" err="1">
                          <a:effectLst/>
                        </a:rPr>
                        <a:t>Thống</a:t>
                      </a:r>
                      <a:r>
                        <a:rPr lang="en-US" sz="1700" dirty="0">
                          <a:effectLst/>
                        </a:rPr>
                        <a:t> </a:t>
                      </a:r>
                      <a:r>
                        <a:rPr lang="en-US" sz="1700" dirty="0" err="1">
                          <a:effectLst/>
                        </a:rPr>
                        <a:t>kê</a:t>
                      </a:r>
                      <a:r>
                        <a:rPr lang="en-US" sz="1700" dirty="0">
                          <a:effectLst/>
                        </a:rPr>
                        <a:t> </a:t>
                      </a:r>
                      <a:r>
                        <a:rPr lang="en-US" sz="1700" dirty="0" err="1">
                          <a:effectLst/>
                        </a:rPr>
                        <a:t>doanh</a:t>
                      </a:r>
                      <a:r>
                        <a:rPr lang="en-US" sz="1700" dirty="0">
                          <a:effectLst/>
                        </a:rPr>
                        <a:t> </a:t>
                      </a:r>
                      <a:r>
                        <a:rPr lang="en-US" sz="1700" dirty="0" err="1">
                          <a:effectLst/>
                        </a:rPr>
                        <a:t>thu</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22"/>
                  </a:ext>
                </a:extLst>
              </a:tr>
              <a:tr h="252893">
                <a:tc>
                  <a:txBody>
                    <a:bodyPr/>
                    <a:lstStyle/>
                    <a:p>
                      <a:pPr marL="0" marR="0" algn="ctr">
                        <a:spcBef>
                          <a:spcPts val="0"/>
                        </a:spcBef>
                        <a:spcAft>
                          <a:spcPts val="0"/>
                        </a:spcAft>
                      </a:pPr>
                      <a:r>
                        <a:rPr lang="en-US" sz="1700">
                          <a:effectLst/>
                        </a:rPr>
                        <a:t>UC23</a:t>
                      </a:r>
                      <a:endParaRPr lang="vi-VN"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700" dirty="0" err="1">
                          <a:effectLst/>
                        </a:rPr>
                        <a:t>Lập</a:t>
                      </a:r>
                      <a:r>
                        <a:rPr lang="en-US" sz="1700" dirty="0">
                          <a:effectLst/>
                        </a:rPr>
                        <a:t> </a:t>
                      </a:r>
                      <a:r>
                        <a:rPr lang="en-US" sz="1700" dirty="0" err="1">
                          <a:effectLst/>
                        </a:rPr>
                        <a:t>phiếu</a:t>
                      </a:r>
                      <a:r>
                        <a:rPr lang="en-US" sz="1700" dirty="0">
                          <a:effectLst/>
                        </a:rPr>
                        <a:t> </a:t>
                      </a:r>
                      <a:r>
                        <a:rPr lang="en-US" sz="1700" dirty="0" err="1">
                          <a:effectLst/>
                        </a:rPr>
                        <a:t>báo</a:t>
                      </a:r>
                      <a:r>
                        <a:rPr lang="en-US" sz="1700" dirty="0">
                          <a:effectLst/>
                        </a:rPr>
                        <a:t> </a:t>
                      </a:r>
                      <a:r>
                        <a:rPr lang="en-US" sz="1700" dirty="0" err="1">
                          <a:effectLst/>
                        </a:rPr>
                        <a:t>cáo</a:t>
                      </a:r>
                      <a:r>
                        <a:rPr lang="en-US" sz="1700" dirty="0">
                          <a:effectLst/>
                        </a:rPr>
                        <a:t> </a:t>
                      </a:r>
                      <a:r>
                        <a:rPr lang="en-US" sz="1700" dirty="0" err="1">
                          <a:effectLst/>
                        </a:rPr>
                        <a:t>doanh</a:t>
                      </a:r>
                      <a:r>
                        <a:rPr lang="en-US" sz="1700" dirty="0">
                          <a:effectLst/>
                        </a:rPr>
                        <a:t> </a:t>
                      </a:r>
                      <a:r>
                        <a:rPr lang="en-US" sz="1700" dirty="0" err="1">
                          <a:effectLst/>
                        </a:rPr>
                        <a:t>thu</a:t>
                      </a:r>
                      <a:endParaRPr lang="vi-VN"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2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 y="1"/>
            <a:ext cx="1447060" cy="590190"/>
          </a:xfrm>
          <a:prstGeom prst="rect">
            <a:avLst/>
          </a:prstGeom>
        </p:spPr>
      </p:pic>
      <p:sp>
        <p:nvSpPr>
          <p:cNvPr id="12" name="TextBox 11"/>
          <p:cNvSpPr txBox="1"/>
          <p:nvPr/>
        </p:nvSpPr>
        <p:spPr>
          <a:xfrm>
            <a:off x="4113690" y="0"/>
            <a:ext cx="4649680" cy="707886"/>
          </a:xfrm>
          <a:prstGeom prst="rect">
            <a:avLst/>
          </a:prstGeom>
          <a:noFill/>
        </p:spPr>
        <p:txBody>
          <a:bodyPr wrap="square">
            <a:spAutoFit/>
          </a:bodyPr>
          <a:lstStyle/>
          <a:p>
            <a:r>
              <a:rPr lang="en-US" sz="4000" b="1" dirty="0">
                <a:solidFill>
                  <a:srgbClr val="0070C0"/>
                </a:solidFill>
                <a:latin typeface="Tahoma" panose="020B0604030504040204" pitchFamily="34" charset="0"/>
                <a:ea typeface="Tahoma" panose="020B0604030504040204" pitchFamily="34" charset="0"/>
                <a:cs typeface="Tahoma" panose="020B0604030504040204" pitchFamily="34" charset="0"/>
              </a:rPr>
              <a:t>SƠ ĐỒ USE CASE</a:t>
            </a:r>
          </a:p>
        </p:txBody>
      </p:sp>
      <p:pic>
        <p:nvPicPr>
          <p:cNvPr id="2" name="Content Placeholder 1"/>
          <p:cNvPicPr>
            <a:picLocks noGrp="1" noChangeAspect="1"/>
          </p:cNvPicPr>
          <p:nvPr>
            <p:ph sz="quarter" idx="13"/>
          </p:nvPr>
        </p:nvPicPr>
        <p:blipFill>
          <a:blip r:embed="rId3"/>
          <a:stretch>
            <a:fillRect/>
          </a:stretch>
        </p:blipFill>
        <p:spPr>
          <a:xfrm>
            <a:off x="295275" y="748665"/>
            <a:ext cx="11781790" cy="61093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60</TotalTime>
  <Words>1442</Words>
  <Application>Microsoft Office PowerPoint</Application>
  <PresentationFormat>Widescreen</PresentationFormat>
  <Paragraphs>239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Tahoma</vt:lpstr>
      <vt:lpstr>Times New Roman</vt:lpstr>
      <vt:lpstr>Tw Cen MT</vt:lpstr>
      <vt:lpstr>Droplet</vt:lpstr>
      <vt:lpstr>PowerPoint Presentation</vt:lpstr>
      <vt:lpstr>TỔNG QUÁT</vt:lpstr>
      <vt:lpstr>ĐẶT VẤN ĐỀ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HỆ THỐNG QUẢN LÝ CỬA HÀNG MUA BÁN XE ĐẠP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giao diện người dùng</dc:title>
  <dc:creator>Hiệp Huỳnh</dc:creator>
  <cp:lastModifiedBy>Hiệp Huỳnh</cp:lastModifiedBy>
  <cp:revision>88</cp:revision>
  <dcterms:created xsi:type="dcterms:W3CDTF">2021-03-10T12:26:00Z</dcterms:created>
  <dcterms:modified xsi:type="dcterms:W3CDTF">2022-01-22T07:16:40Z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1033-11.2.0.10114</vt:lpwstr>
  </property>
</Properties>
</file>