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758" r:id="rId2"/>
    <p:sldId id="959" r:id="rId3"/>
    <p:sldId id="974" r:id="rId4"/>
    <p:sldId id="961" r:id="rId5"/>
    <p:sldId id="962" r:id="rId6"/>
    <p:sldId id="975" r:id="rId7"/>
    <p:sldId id="976" r:id="rId8"/>
    <p:sldId id="977" r:id="rId9"/>
    <p:sldId id="967" r:id="rId10"/>
    <p:sldId id="964" r:id="rId11"/>
    <p:sldId id="966" r:id="rId12"/>
    <p:sldId id="965" r:id="rId13"/>
    <p:sldId id="968" r:id="rId14"/>
    <p:sldId id="969" r:id="rId15"/>
    <p:sldId id="970" r:id="rId16"/>
    <p:sldId id="971" r:id="rId17"/>
    <p:sldId id="972" r:id="rId18"/>
    <p:sldId id="973" r:id="rId19"/>
    <p:sldId id="978" r:id="rId20"/>
    <p:sldId id="979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49">
          <p15:clr>
            <a:srgbClr val="A4A3A4"/>
          </p15:clr>
        </p15:guide>
        <p15:guide id="2" orient="horz" pos="360" userDrawn="1">
          <p15:clr>
            <a:srgbClr val="A4A3A4"/>
          </p15:clr>
        </p15:guide>
        <p15:guide id="3" pos="7678" userDrawn="1">
          <p15:clr>
            <a:srgbClr val="A4A3A4"/>
          </p15:clr>
        </p15:guide>
        <p15:guide id="4" pos="910" userDrawn="1">
          <p15:clr>
            <a:srgbClr val="A4A3A4"/>
          </p15:clr>
        </p15:guide>
        <p15:guide id="5" pos="14446" userDrawn="1">
          <p15:clr>
            <a:srgbClr val="A4A3A4"/>
          </p15:clr>
        </p15:guide>
        <p15:guide id="6" orient="horz" pos="4398">
          <p15:clr>
            <a:srgbClr val="A4A3A4"/>
          </p15:clr>
        </p15:guide>
        <p15:guide id="7" orient="horz" pos="461">
          <p15:clr>
            <a:srgbClr val="A4A3A4"/>
          </p15:clr>
        </p15:guide>
        <p15:guide id="8" pos="14396">
          <p15:clr>
            <a:srgbClr val="A4A3A4"/>
          </p15:clr>
        </p15:guide>
        <p15:guide id="9" pos="7683">
          <p15:clr>
            <a:srgbClr val="A4A3A4"/>
          </p15:clr>
        </p15:guide>
        <p15:guide id="10" pos="9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FE9"/>
    <a:srgbClr val="D5FFCF"/>
    <a:srgbClr val="404140"/>
    <a:srgbClr val="3E3F41"/>
    <a:srgbClr val="DFDFDF"/>
    <a:srgbClr val="000000"/>
    <a:srgbClr val="0A46A4"/>
    <a:srgbClr val="1A9497"/>
    <a:srgbClr val="27C360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5" autoAdjust="0"/>
    <p:restoredTop sz="96291" autoAdjust="0"/>
  </p:normalViewPr>
  <p:slideViewPr>
    <p:cSldViewPr snapToGrid="0" snapToObjects="1">
      <p:cViewPr varScale="1">
        <p:scale>
          <a:sx n="36" d="100"/>
          <a:sy n="36" d="100"/>
        </p:scale>
        <p:origin x="726" y="36"/>
      </p:cViewPr>
      <p:guideLst>
        <p:guide orient="horz" pos="8249"/>
        <p:guide orient="horz" pos="360"/>
        <p:guide pos="7678"/>
        <p:guide pos="910"/>
        <p:guide pos="14446"/>
        <p:guide orient="horz" pos="4398"/>
        <p:guide orient="horz" pos="461"/>
        <p:guide pos="14396"/>
        <p:guide pos="7683"/>
        <p:guide pos="9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01/19/2017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6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84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48622" y="3048000"/>
            <a:ext cx="6710296" cy="807155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933425" y="3048000"/>
            <a:ext cx="6710296" cy="807155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6115233" y="3048000"/>
            <a:ext cx="6710296" cy="807155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719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803996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5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838693" y="2955715"/>
            <a:ext cx="5175504" cy="67020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190769" y="2955715"/>
            <a:ext cx="5175504" cy="67020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3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574113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971525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2316021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7713433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1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528763" y="3380660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12190413" y="3380660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8298545" y="7276004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18951096" y="7276004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0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772400" y="2810920"/>
            <a:ext cx="4305300" cy="789305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2303125" y="2810920"/>
            <a:ext cx="4305300" cy="789305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4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528763" y="3340115"/>
            <a:ext cx="9107314" cy="76935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6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901985" y="3158338"/>
            <a:ext cx="10054597" cy="423283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385450" y="3180498"/>
            <a:ext cx="10054597" cy="423283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0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2996940"/>
            <a:ext cx="22853650" cy="66802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8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2679234" y="818652"/>
            <a:ext cx="738273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smtClean="0">
                <a:solidFill>
                  <a:schemeClr val="tx1"/>
                </a:solidFill>
                <a:latin typeface="Lato Light"/>
                <a:cs typeface="Lato Light"/>
              </a:rPr>
              <a:pPr algn="ctr"/>
              <a:t>‹#›</a:t>
            </a:fld>
            <a:endParaRPr lang="id-ID" sz="24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2708637" y="751014"/>
            <a:ext cx="687533" cy="687533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531219" cy="1625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7" r:id="rId8"/>
    <p:sldLayoutId id="2147483980" r:id="rId9"/>
    <p:sldLayoutId id="2147483982" r:id="rId1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/>
          <a:ea typeface="+mj-ea"/>
          <a:cs typeface="Lato Light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-styleguide.googlecode.com/svn/trunk/cppguid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ff926074.asp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github.io/styleguide/pyguid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naka/-FPT-CAPSTONE-PGSS/tree/master/Common" TargetMode="External"/><Relationship Id="rId2" Type="http://schemas.openxmlformats.org/officeDocument/2006/relationships/hyperlink" Target="https://source.android.com/source/code-styl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510738" y="5472268"/>
            <a:ext cx="15211970" cy="3227545"/>
            <a:chOff x="7680543" y="5371999"/>
            <a:chExt cx="15211970" cy="3227545"/>
          </a:xfrm>
        </p:grpSpPr>
        <p:sp>
          <p:nvSpPr>
            <p:cNvPr id="5" name="Rectangle 4"/>
            <p:cNvSpPr/>
            <p:nvPr/>
          </p:nvSpPr>
          <p:spPr>
            <a:xfrm>
              <a:off x="7680543" y="5371999"/>
              <a:ext cx="15211970" cy="2369837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>
              <a:spAutoFit/>
            </a:bodyPr>
            <a:lstStyle/>
            <a:p>
              <a:pPr>
                <a:tabLst>
                  <a:tab pos="338138" algn="l"/>
                </a:tabLst>
              </a:pPr>
              <a:r>
                <a:rPr lang="en-US" sz="13800" dirty="0" smtClean="0">
                  <a:solidFill>
                    <a:schemeClr val="tx1"/>
                  </a:solidFill>
                  <a:latin typeface="Lato Black"/>
                  <a:cs typeface="Lato Black"/>
                </a:rPr>
                <a:t>Report 2</a:t>
              </a:r>
              <a:endParaRPr lang="en-US" sz="13800" dirty="0" smtClean="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80543" y="7522368"/>
              <a:ext cx="15211970" cy="1077176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>
              <a:spAutoFit/>
            </a:bodyPr>
            <a:lstStyle/>
            <a:p>
              <a:pPr>
                <a:tabLst>
                  <a:tab pos="338138" algn="l"/>
                </a:tabLst>
              </a:pPr>
              <a:r>
                <a:rPr lang="en-US" sz="5400" dirty="0" smtClean="0">
                  <a:solidFill>
                    <a:schemeClr val="tx1"/>
                  </a:solidFill>
                  <a:latin typeface="Lato Light"/>
                  <a:cs typeface="Lato Light"/>
                </a:rPr>
                <a:t>Parking Guidance System Solution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6049488" y="5681925"/>
            <a:ext cx="0" cy="2951042"/>
          </a:xfrm>
          <a:prstGeom prst="line">
            <a:avLst/>
          </a:prstGeom>
          <a:ln w="5715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122"/>
          <p:cNvSpPr>
            <a:spLocks noChangeArrowheads="1"/>
          </p:cNvSpPr>
          <p:nvPr/>
        </p:nvSpPr>
        <p:spPr bwMode="auto">
          <a:xfrm>
            <a:off x="2708430" y="6072986"/>
            <a:ext cx="2762406" cy="1979254"/>
          </a:xfrm>
          <a:custGeom>
            <a:avLst/>
            <a:gdLst>
              <a:gd name="T0" fmla="*/ 39339251 w 609"/>
              <a:gd name="T1" fmla="*/ 78678142 h 609"/>
              <a:gd name="T2" fmla="*/ 39339251 w 609"/>
              <a:gd name="T3" fmla="*/ 78678142 h 609"/>
              <a:gd name="T4" fmla="*/ 0 w 609"/>
              <a:gd name="T5" fmla="*/ 39339251 h 609"/>
              <a:gd name="T6" fmla="*/ 39339251 w 609"/>
              <a:gd name="T7" fmla="*/ 0 h 609"/>
              <a:gd name="T8" fmla="*/ 78678142 w 609"/>
              <a:gd name="T9" fmla="*/ 39339251 h 609"/>
              <a:gd name="T10" fmla="*/ 39339251 w 609"/>
              <a:gd name="T11" fmla="*/ 78678142 h 609"/>
              <a:gd name="T12" fmla="*/ 39339251 w 609"/>
              <a:gd name="T13" fmla="*/ 7376244 h 609"/>
              <a:gd name="T14" fmla="*/ 39339251 w 609"/>
              <a:gd name="T15" fmla="*/ 7376244 h 609"/>
              <a:gd name="T16" fmla="*/ 7246742 w 609"/>
              <a:gd name="T17" fmla="*/ 39339251 h 609"/>
              <a:gd name="T18" fmla="*/ 39339251 w 609"/>
              <a:gd name="T19" fmla="*/ 71302258 h 609"/>
              <a:gd name="T20" fmla="*/ 71302258 w 609"/>
              <a:gd name="T21" fmla="*/ 39339251 h 609"/>
              <a:gd name="T22" fmla="*/ 39339251 w 609"/>
              <a:gd name="T23" fmla="*/ 7376244 h 609"/>
              <a:gd name="T24" fmla="*/ 31057209 w 609"/>
              <a:gd name="T25" fmla="*/ 46715136 h 609"/>
              <a:gd name="T26" fmla="*/ 31057209 w 609"/>
              <a:gd name="T27" fmla="*/ 46715136 h 609"/>
              <a:gd name="T28" fmla="*/ 20057773 w 609"/>
              <a:gd name="T29" fmla="*/ 20187276 h 609"/>
              <a:gd name="T30" fmla="*/ 47491791 w 609"/>
              <a:gd name="T31" fmla="*/ 31057209 h 609"/>
              <a:gd name="T32" fmla="*/ 58491226 w 609"/>
              <a:gd name="T33" fmla="*/ 58491226 h 609"/>
              <a:gd name="T34" fmla="*/ 58491226 w 609"/>
              <a:gd name="T35" fmla="*/ 58491226 h 609"/>
              <a:gd name="T36" fmla="*/ 31057209 w 609"/>
              <a:gd name="T37" fmla="*/ 46715136 h 609"/>
              <a:gd name="T38" fmla="*/ 39339251 w 609"/>
              <a:gd name="T39" fmla="*/ 35715700 h 609"/>
              <a:gd name="T40" fmla="*/ 39339251 w 609"/>
              <a:gd name="T41" fmla="*/ 35715700 h 609"/>
              <a:gd name="T42" fmla="*/ 35715700 w 609"/>
              <a:gd name="T43" fmla="*/ 39339251 h 609"/>
              <a:gd name="T44" fmla="*/ 39339251 w 609"/>
              <a:gd name="T45" fmla="*/ 42962442 h 609"/>
              <a:gd name="T46" fmla="*/ 42962442 w 609"/>
              <a:gd name="T47" fmla="*/ 39339251 h 609"/>
              <a:gd name="T48" fmla="*/ 39339251 w 609"/>
              <a:gd name="T49" fmla="*/ 35715700 h 60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09" h="609">
                <a:moveTo>
                  <a:pt x="304" y="608"/>
                </a:moveTo>
                <a:lnTo>
                  <a:pt x="304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4"/>
                  <a:pt x="134" y="0"/>
                  <a:pt x="304" y="0"/>
                </a:cubicBezTo>
                <a:cubicBezTo>
                  <a:pt x="473" y="0"/>
                  <a:pt x="608" y="134"/>
                  <a:pt x="608" y="304"/>
                </a:cubicBezTo>
                <a:cubicBezTo>
                  <a:pt x="608" y="474"/>
                  <a:pt x="473" y="608"/>
                  <a:pt x="304" y="608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69" y="57"/>
                  <a:pt x="56" y="170"/>
                  <a:pt x="56" y="304"/>
                </a:cubicBezTo>
                <a:cubicBezTo>
                  <a:pt x="56" y="438"/>
                  <a:pt x="169" y="551"/>
                  <a:pt x="304" y="551"/>
                </a:cubicBezTo>
                <a:cubicBezTo>
                  <a:pt x="438" y="551"/>
                  <a:pt x="551" y="438"/>
                  <a:pt x="551" y="304"/>
                </a:cubicBezTo>
                <a:cubicBezTo>
                  <a:pt x="551" y="170"/>
                  <a:pt x="438" y="57"/>
                  <a:pt x="304" y="57"/>
                </a:cubicBezTo>
                <a:close/>
                <a:moveTo>
                  <a:pt x="240" y="361"/>
                </a:moveTo>
                <a:lnTo>
                  <a:pt x="240" y="361"/>
                </a:lnTo>
                <a:cubicBezTo>
                  <a:pt x="155" y="156"/>
                  <a:pt x="155" y="156"/>
                  <a:pt x="155" y="156"/>
                </a:cubicBezTo>
                <a:cubicBezTo>
                  <a:pt x="367" y="240"/>
                  <a:pt x="367" y="240"/>
                  <a:pt x="367" y="240"/>
                </a:cubicBezTo>
                <a:cubicBezTo>
                  <a:pt x="452" y="452"/>
                  <a:pt x="452" y="452"/>
                  <a:pt x="452" y="452"/>
                </a:cubicBezTo>
                <a:lnTo>
                  <a:pt x="240" y="361"/>
                </a:lnTo>
                <a:close/>
                <a:moveTo>
                  <a:pt x="304" y="276"/>
                </a:moveTo>
                <a:lnTo>
                  <a:pt x="304" y="276"/>
                </a:lnTo>
                <a:cubicBezTo>
                  <a:pt x="290" y="276"/>
                  <a:pt x="276" y="290"/>
                  <a:pt x="276" y="304"/>
                </a:cubicBezTo>
                <a:cubicBezTo>
                  <a:pt x="276" y="318"/>
                  <a:pt x="290" y="332"/>
                  <a:pt x="304" y="332"/>
                </a:cubicBezTo>
                <a:cubicBezTo>
                  <a:pt x="318" y="332"/>
                  <a:pt x="332" y="318"/>
                  <a:pt x="332" y="304"/>
                </a:cubicBezTo>
                <a:cubicBezTo>
                  <a:pt x="332" y="290"/>
                  <a:pt x="318" y="276"/>
                  <a:pt x="304" y="2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solidFill>
                <a:schemeClr val="accent1"/>
              </a:solidFill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385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55505" y="729976"/>
            <a:ext cx="944543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>
                <a:solidFill>
                  <a:schemeClr val="tx1"/>
                </a:solidFill>
                <a:cs typeface="Lato Light"/>
              </a:rPr>
              <a:t>Software Process Model</a:t>
            </a:r>
            <a:endParaRPr lang="en-US" sz="54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890" y="2251289"/>
            <a:ext cx="14934667" cy="80161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87113" y="10711543"/>
            <a:ext cx="99822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Figure 2: Iterative and Incremental development</a:t>
            </a:r>
          </a:p>
        </p:txBody>
      </p:sp>
    </p:spTree>
    <p:extLst>
      <p:ext uri="{BB962C8B-B14F-4D97-AF65-F5344CB8AC3E}">
        <p14:creationId xmlns:p14="http://schemas.microsoft.com/office/powerpoint/2010/main" val="154842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55506" y="756102"/>
            <a:ext cx="944543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cs typeface="Lato Light"/>
              </a:rPr>
              <a:t>Roles </a:t>
            </a:r>
            <a:r>
              <a:rPr lang="en-US" sz="5400" dirty="0">
                <a:solidFill>
                  <a:schemeClr val="tx1"/>
                </a:solidFill>
                <a:cs typeface="Lato Light"/>
              </a:rPr>
              <a:t>and responsibilities</a:t>
            </a:r>
            <a:endParaRPr lang="en-US" sz="54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038597"/>
              </p:ext>
            </p:extLst>
          </p:nvPr>
        </p:nvGraphicFramePr>
        <p:xfrm>
          <a:off x="4023361" y="2455818"/>
          <a:ext cx="17791610" cy="107086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2623"/>
                <a:gridCol w="5937005"/>
                <a:gridCol w="3841590"/>
                <a:gridCol w="6800392"/>
              </a:tblGrid>
              <a:tr h="3715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No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Full name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Team Role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Responsibilities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009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Nguyễn </a:t>
                      </a:r>
                      <a:r>
                        <a:rPr lang="en-US" sz="2800" dirty="0" err="1">
                          <a:effectLst/>
                        </a:rPr>
                        <a:t>Đức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Lợi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Supervisor, Project Manager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Specify user requirement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Advisor for ideas and solutions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Control the development process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Give out techniques and business analysis support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4409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Trần</a:t>
                      </a:r>
                      <a:r>
                        <a:rPr lang="en-US" sz="2800" dirty="0">
                          <a:effectLst/>
                        </a:rPr>
                        <a:t> Nguyễn Minh </a:t>
                      </a:r>
                      <a:r>
                        <a:rPr lang="en-US" sz="2800" dirty="0" err="1">
                          <a:effectLst/>
                        </a:rPr>
                        <a:t>Trung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Team Leader, BA, Developer, Tester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Managing process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Managing budget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Dividing tasks for team member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Create test plan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Clarifying requirements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Prepare document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Coding 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Testing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578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Bùi Phú Hiệp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Team Member, Developer, Tester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Create test plan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Clarifying requirements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Prepare document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Coding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Testing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578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Nguyễn Đỗ Phương Huy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Team Member, Developer, Tester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Create test plan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Clarifying requirements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Prepare document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Coding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Testing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92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55506" y="756102"/>
            <a:ext cx="944543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cs typeface="Lato Light"/>
              </a:rPr>
              <a:t>Tools </a:t>
            </a:r>
            <a:r>
              <a:rPr lang="en-US" sz="5400" dirty="0">
                <a:solidFill>
                  <a:schemeClr val="tx1"/>
                </a:solidFill>
                <a:cs typeface="Lato Light"/>
              </a:rPr>
              <a:t>and Techniques</a:t>
            </a:r>
            <a:endParaRPr lang="en-US" sz="54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42022"/>
              </p:ext>
            </p:extLst>
          </p:nvPr>
        </p:nvGraphicFramePr>
        <p:xfrm>
          <a:off x="3030582" y="2168435"/>
          <a:ext cx="7341328" cy="10747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0664"/>
                <a:gridCol w="3670664"/>
              </a:tblGrid>
              <a:tr h="733386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Tools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3386"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Operating System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Windows 7 Ultimate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33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Raspbian Jessie 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3386">
                <a:tc rowSpan="4"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Developing tool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Android Studio 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33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Visual Studio 2015 Community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33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IDLE 3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33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Arduino IDE 1.6.12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33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Managing Database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SQL Server 2014 Management Studio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3386"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Source Control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Git 2.8.1 (Server https://github.com)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33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SourceTree 1.9.10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3386">
                <a:tc rowSpan="3"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Communication tool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Gmail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33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Slack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33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Trello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33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Models and Diagrams tool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u="sng" dirty="0">
                          <a:effectLst/>
                          <a:hlinkClick r:id="rId2"/>
                        </a:rPr>
                        <a:t>https://www.draw.io/</a:t>
                      </a:r>
                      <a:r>
                        <a:rPr lang="en-US" sz="2800" dirty="0">
                          <a:effectLst/>
                        </a:rPr>
                        <a:t>, </a:t>
                      </a:r>
                      <a:r>
                        <a:rPr lang="en-US" sz="2800" dirty="0" err="1">
                          <a:effectLst/>
                        </a:rPr>
                        <a:t>StarUML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211324"/>
              </p:ext>
            </p:extLst>
          </p:nvPr>
        </p:nvGraphicFramePr>
        <p:xfrm>
          <a:off x="13486854" y="2142309"/>
          <a:ext cx="7701100" cy="67360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50550"/>
                <a:gridCol w="3850550"/>
              </a:tblGrid>
              <a:tr h="748446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Techniques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8446">
                <a:tc rowSpan="3"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Embedded System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C/C++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5FFCF"/>
                    </a:solidFill>
                  </a:tcPr>
                </a:tc>
              </a:tr>
              <a:tr h="748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Arduino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5FFE9"/>
                    </a:solidFill>
                  </a:tcPr>
                </a:tc>
              </a:tr>
              <a:tr h="748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Python 3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5FFCF"/>
                    </a:solidFill>
                  </a:tcPr>
                </a:tc>
              </a:tr>
              <a:tr h="748446">
                <a:tc rowSpan="3"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Mobile System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Android SDK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5FFE9"/>
                    </a:solidFill>
                  </a:tcPr>
                </a:tc>
              </a:tr>
              <a:tr h="748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Retrofit 2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5FFCF"/>
                    </a:solidFill>
                  </a:tcPr>
                </a:tc>
              </a:tr>
              <a:tr h="748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Google Map 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5FFE9"/>
                    </a:solidFill>
                  </a:tcPr>
                </a:tc>
              </a:tr>
              <a:tr h="74844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Web Server System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Azure Cloud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5FFCF"/>
                    </a:solidFill>
                  </a:tcPr>
                </a:tc>
              </a:tr>
              <a:tr h="74844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ASP.NET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5FF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11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79849" y="5697720"/>
            <a:ext cx="12478414" cy="147728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8000" dirty="0">
                <a:solidFill>
                  <a:schemeClr val="tx1"/>
                </a:solidFill>
                <a:cs typeface="Lato Light"/>
              </a:rPr>
              <a:t>Project Management Plan</a:t>
            </a:r>
            <a:endParaRPr lang="en-US" sz="80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71" y="1973262"/>
            <a:ext cx="19534909" cy="270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7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55506" y="756102"/>
            <a:ext cx="1010097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cs typeface="Lato Light"/>
              </a:rPr>
              <a:t>System </a:t>
            </a:r>
            <a:r>
              <a:rPr lang="en-US" sz="5400" dirty="0">
                <a:solidFill>
                  <a:schemeClr val="tx1"/>
                </a:solidFill>
                <a:cs typeface="Lato Light"/>
              </a:rPr>
              <a:t>development life cycle</a:t>
            </a:r>
            <a:endParaRPr lang="en-US" sz="54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936855"/>
              </p:ext>
            </p:extLst>
          </p:nvPr>
        </p:nvGraphicFramePr>
        <p:xfrm>
          <a:off x="2011681" y="1890008"/>
          <a:ext cx="20534811" cy="10335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7889"/>
                <a:gridCol w="4279738"/>
                <a:gridCol w="5706315"/>
                <a:gridCol w="7560869"/>
              </a:tblGrid>
              <a:tr h="3960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Phase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Description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Deliverables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Risks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615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Inception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In this phase, we will identify project scope, requirements (functional and non-functional) and risks at a high level but in enough detail that work can be estimated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Introduction of proposed system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Software and Hardware requirement specification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Project Task Plan and Risk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The lack of knowledge may lead to misunderstand of the requirement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The inexperienced of team may lead to deficient in Task Plan and Risk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461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Elaboration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Delivers a working architecture that mitigates the top risks and fulfills the non-functional requirements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Software and Hardware design document</a:t>
                      </a:r>
                    </a:p>
                    <a:p>
                      <a:pPr marL="685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System architecture or design issues may arise because not all requirements are gathered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615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Construction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Incrementally fills-in the architecture with production-ready code produced from analysis, design, implementation, and testing of the functional requirements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Completed and fully tested system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Implementation and Test document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The lack of knowledge of team member about hardware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The inexperienced of team may lead to missing test cases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There may be hidden High to Critical bugs in the system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884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Transition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Delivers the system into the production operating environment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User manual document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Installation guide document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The final and full version document of the system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The documents may not fully describe the system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499256" y="12225478"/>
            <a:ext cx="8013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i="1" dirty="0">
                <a:solidFill>
                  <a:srgbClr val="44546A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8: System Development Life </a:t>
            </a:r>
            <a:r>
              <a:rPr lang="en-US" i="1" dirty="0" smtClean="0">
                <a:solidFill>
                  <a:srgbClr val="44546A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Cycle</a:t>
            </a:r>
            <a:r>
              <a:rPr lang="en-US" sz="5400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sz="5400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55506" y="756102"/>
            <a:ext cx="1010097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cs typeface="Lato Light"/>
              </a:rPr>
              <a:t>Plan </a:t>
            </a:r>
            <a:r>
              <a:rPr lang="en-US" sz="5400" dirty="0">
                <a:solidFill>
                  <a:schemeClr val="tx1"/>
                </a:solidFill>
                <a:cs typeface="Lato Light"/>
              </a:rPr>
              <a:t>Detail</a:t>
            </a:r>
            <a:endParaRPr lang="en-US" sz="54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343500"/>
              </p:ext>
            </p:extLst>
          </p:nvPr>
        </p:nvGraphicFramePr>
        <p:xfrm>
          <a:off x="1541417" y="2310448"/>
          <a:ext cx="21449211" cy="9980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4545"/>
                <a:gridCol w="4163962"/>
                <a:gridCol w="3845952"/>
                <a:gridCol w="3766448"/>
                <a:gridCol w="3370591"/>
                <a:gridCol w="3297713"/>
              </a:tblGrid>
              <a:tr h="3575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Iteration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Scope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Evaluation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Activities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Estimated Duration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Assign Responsibilities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  <a:tr h="8939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Initial Iteration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Initial team workplace and identify project scope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 working team environment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Set up Git Repository with Gitflow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Set up Slack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Set up Trello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 days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TrungTNM, HiepBP, HuyNĐP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  <a:tr h="19667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Iteration 1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Identify boundaries of the system, planning software and hardware. Create a proof-of-concept prototype.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Report 1, Report 2 and a proof-of-concept prototype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Introduction document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Software and Hardware Project Management Plan document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Proof-of-concept prototype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 days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TrungTNM, HiepBP, HuyNĐP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  <a:tr h="21455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Iteration 2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Produce an architectural prototype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Report 3, Report 4 and an architectural prototype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Software and Hardware Requirement Specification document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Software and Hardware Design Description document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Architectural prototype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 days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TrungTNM, HiepBP, HuyNĐP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  <a:tr h="16091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Iteration 3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Build the product (up to beta release)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Report 5 and a working product (beta release)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System Implementation and Test document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PCB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Mobile Application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Web API Server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 days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TrungTNM, HiepBP, HuyNĐP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  <a:tr h="12515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Iteration 4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Finish the product (full product release)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Report 6 and the completed product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Software and Hardware User’s Manual document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Product demonstration model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 days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TrungTNM, HiepBP, HuyNĐP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  <a:tr h="14303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Final Iteration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Prepare for Demo Day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Final Documentation, Presentation Slide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Final Document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Mini Document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CD contains all source code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Presentation Slide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 days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TrungTNM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HiepBP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HuyNĐP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265403" y="12333985"/>
            <a:ext cx="8481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US" i="1" dirty="0">
                <a:solidFill>
                  <a:srgbClr val="44546A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9: System Development Detail </a:t>
            </a:r>
            <a:r>
              <a:rPr lang="en-US" i="1" dirty="0" smtClean="0">
                <a:solidFill>
                  <a:srgbClr val="44546A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Plan</a:t>
            </a:r>
            <a:endParaRPr lang="en-US" i="1" dirty="0">
              <a:solidFill>
                <a:srgbClr val="44546A"/>
              </a:solidFill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5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79849" y="5697720"/>
            <a:ext cx="12478414" cy="147728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8000" dirty="0">
                <a:solidFill>
                  <a:schemeClr val="tx1"/>
                </a:solidFill>
                <a:cs typeface="Lato Light"/>
              </a:rPr>
              <a:t>Coding Convention</a:t>
            </a:r>
            <a:endParaRPr lang="en-US" sz="80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71" y="1973262"/>
            <a:ext cx="19534909" cy="270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0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62103" y="3004457"/>
            <a:ext cx="19359155" cy="7458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800"/>
              </a:spcAft>
            </a:pPr>
            <a:r>
              <a:rPr lang="en-US" dirty="0" smtClean="0">
                <a:ea typeface="SimSun" panose="02010600030101010101" pitchFamily="2" charset="-122"/>
                <a:cs typeface="Times New Roman" panose="02020603050405020304" pitchFamily="18" charset="0"/>
              </a:rPr>
              <a:t>Using </a:t>
            </a:r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to develop program and solve algorithm on hardware.</a:t>
            </a:r>
          </a:p>
          <a:p>
            <a:pPr algn="just">
              <a:spcBef>
                <a:spcPts val="600"/>
              </a:spcBef>
              <a:spcAft>
                <a:spcPts val="800"/>
              </a:spcAft>
            </a:pPr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Summary:</a:t>
            </a:r>
          </a:p>
          <a:p>
            <a:pPr marL="342900" marR="0" lvl="0" indent="-342900" algn="just">
              <a:spcBef>
                <a:spcPts val="600"/>
              </a:spcBef>
              <a:spcAft>
                <a:spcPts val="0"/>
              </a:spcAft>
              <a:buFont typeface="Cambria" panose="02040503050406030204" pitchFamily="18" charset="0"/>
              <a:buChar char="-"/>
            </a:pPr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Naming Convention:</a:t>
            </a:r>
          </a:p>
          <a:p>
            <a:pPr marL="742950" marR="0" lvl="1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Using Pascal case for class name.</a:t>
            </a:r>
          </a:p>
          <a:p>
            <a:pPr marL="742950" marR="0" lvl="1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Using Camel case for function, variable’s name.</a:t>
            </a:r>
          </a:p>
          <a:p>
            <a:pPr marL="742950" marR="0" lvl="1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The #define and global variable’s name must uppercase and separate by underscore. Ex: GLOBAL_VARIABLE.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-"/>
            </a:pPr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Commenting Convention:</a:t>
            </a:r>
          </a:p>
          <a:p>
            <a:pPr marL="742950" marR="0" lvl="1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Place the comment on the separate line with function.</a:t>
            </a:r>
          </a:p>
          <a:p>
            <a:pPr marL="742950" marR="0" lvl="1" indent="-285750" algn="just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Place the comment at the end of the line, which has calculation formula.</a:t>
            </a:r>
          </a:p>
          <a:p>
            <a:pPr algn="just">
              <a:spcBef>
                <a:spcPts val="600"/>
              </a:spcBef>
              <a:spcAft>
                <a:spcPts val="800"/>
              </a:spcAft>
            </a:pPr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More details </a:t>
            </a:r>
            <a:r>
              <a:rPr lang="en-US" dirty="0" err="1">
                <a:ea typeface="SimSun" panose="02010600030101010101" pitchFamily="2" charset="-122"/>
                <a:cs typeface="Times New Roman" panose="02020603050405020304" pitchFamily="18" charset="0"/>
              </a:rPr>
              <a:t>abount</a:t>
            </a:r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 code </a:t>
            </a:r>
            <a:r>
              <a:rPr lang="en-US" dirty="0" err="1">
                <a:ea typeface="SimSun" panose="02010600030101010101" pitchFamily="2" charset="-122"/>
                <a:cs typeface="Times New Roman" panose="02020603050405020304" pitchFamily="18" charset="0"/>
              </a:rPr>
              <a:t>conventons</a:t>
            </a:r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 for C/C++ language by Google:</a:t>
            </a:r>
          </a:p>
          <a:p>
            <a:pPr algn="just">
              <a:spcBef>
                <a:spcPts val="600"/>
              </a:spcBef>
              <a:spcAft>
                <a:spcPts val="800"/>
              </a:spcAft>
            </a:pPr>
            <a:r>
              <a:rPr lang="en-US" u="sng" dirty="0">
                <a:solidFill>
                  <a:srgbClr val="0563C1"/>
                </a:solidFill>
                <a:ea typeface="SimSun" panose="02010600030101010101" pitchFamily="2" charset="-122"/>
                <a:cs typeface="Times New Roman" panose="02020603050405020304" pitchFamily="18" charset="0"/>
                <a:hlinkClick r:id="rId2"/>
              </a:rPr>
              <a:t>https://google-styleguide.googlecode.com/svn/trunk/cppguide.html</a:t>
            </a:r>
            <a:endParaRPr lang="en-US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55506" y="756102"/>
            <a:ext cx="1010097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>
                <a:solidFill>
                  <a:schemeClr val="tx1"/>
                </a:solidFill>
                <a:cs typeface="Lato Light"/>
              </a:rPr>
              <a:t>C/C</a:t>
            </a:r>
            <a:r>
              <a:rPr lang="en-US" sz="5400" dirty="0" smtClean="0">
                <a:solidFill>
                  <a:schemeClr val="tx1"/>
                </a:solidFill>
                <a:cs typeface="Lato Light"/>
              </a:rPr>
              <a:t>++</a:t>
            </a:r>
            <a:endParaRPr lang="en-US" sz="54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085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62103" y="3004457"/>
            <a:ext cx="193591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Using to develop Web API</a:t>
            </a:r>
          </a:p>
          <a:p>
            <a:r>
              <a:rPr lang="en-US" dirty="0"/>
              <a:t>Summary:</a:t>
            </a:r>
          </a:p>
          <a:p>
            <a:pPr lvl="0"/>
            <a:r>
              <a:rPr lang="en-US" dirty="0"/>
              <a:t>Naming Convention:</a:t>
            </a:r>
          </a:p>
          <a:p>
            <a:pPr lvl="1"/>
            <a:r>
              <a:rPr lang="en-US" dirty="0"/>
              <a:t>Use Camel case for variable’s name.</a:t>
            </a:r>
          </a:p>
          <a:p>
            <a:pPr lvl="1"/>
            <a:r>
              <a:rPr lang="en-US" dirty="0"/>
              <a:t>Use Pascal case for class’s name, function’s name.</a:t>
            </a:r>
          </a:p>
          <a:p>
            <a:pPr lvl="1"/>
            <a:r>
              <a:rPr lang="en-US" dirty="0"/>
              <a:t>Global variable’s name must uppercase and separate by underscore.</a:t>
            </a:r>
          </a:p>
          <a:p>
            <a:r>
              <a:rPr lang="en-US" dirty="0"/>
              <a:t>More detail about code conventions for C# language by Microsoft:</a:t>
            </a:r>
          </a:p>
          <a:p>
            <a:r>
              <a:rPr lang="en-US" u="sng" dirty="0">
                <a:hlinkClick r:id="rId2"/>
              </a:rPr>
              <a:t>https://msdn.microsoft.com/en-us/library/ff926074.aspx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55506" y="756102"/>
            <a:ext cx="1010097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cs typeface="Lato Light"/>
              </a:rPr>
              <a:t>C</a:t>
            </a:r>
            <a:r>
              <a:rPr lang="en-US" sz="5400" dirty="0">
                <a:solidFill>
                  <a:schemeClr val="tx1"/>
                </a:solidFill>
                <a:cs typeface="Lato Light"/>
              </a:rPr>
              <a:t>#, </a:t>
            </a:r>
            <a:r>
              <a:rPr lang="en-US" sz="5400" dirty="0" smtClean="0">
                <a:solidFill>
                  <a:schemeClr val="tx1"/>
                </a:solidFill>
                <a:cs typeface="Lato Light"/>
              </a:rPr>
              <a:t>ASP.NET</a:t>
            </a:r>
            <a:endParaRPr lang="en-US" sz="54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76379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55506" y="756102"/>
            <a:ext cx="1010097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cs typeface="Lato Light"/>
              </a:rPr>
              <a:t>Python </a:t>
            </a:r>
            <a:endParaRPr lang="en-US" sz="54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2103" y="3004457"/>
            <a:ext cx="1935915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Using to develop program on Raspberry Pi</a:t>
            </a:r>
          </a:p>
          <a:p>
            <a:r>
              <a:rPr lang="en-US" dirty="0"/>
              <a:t>Summary:</a:t>
            </a:r>
          </a:p>
          <a:p>
            <a:pPr lvl="0"/>
            <a:r>
              <a:rPr lang="en-US" dirty="0"/>
              <a:t>Naming Convention:</a:t>
            </a:r>
          </a:p>
          <a:p>
            <a:pPr lvl="1"/>
            <a:r>
              <a:rPr lang="en-US" dirty="0"/>
              <a:t>"Internal" means internal to a module or protected or private within a class.</a:t>
            </a:r>
          </a:p>
          <a:p>
            <a:pPr lvl="1"/>
            <a:r>
              <a:rPr lang="en-US" dirty="0" smtClean="0"/>
              <a:t>Place </a:t>
            </a:r>
            <a:r>
              <a:rPr lang="en-US" dirty="0"/>
              <a:t>related classes and top-level functions together in a module. Unlike Java, there is no need to limit yourself to one class per module.</a:t>
            </a:r>
          </a:p>
          <a:p>
            <a:pPr lvl="1"/>
            <a:r>
              <a:rPr lang="en-US" dirty="0"/>
              <a:t>Use Pascal Case for class names, but lower_with_under.py for module names. </a:t>
            </a:r>
          </a:p>
          <a:p>
            <a:r>
              <a:rPr lang="en-US" dirty="0"/>
              <a:t>More detail about code conventions for Python by Google:</a:t>
            </a:r>
          </a:p>
          <a:p>
            <a:r>
              <a:rPr lang="en-US" u="sng" dirty="0">
                <a:hlinkClick r:id="rId2"/>
              </a:rPr>
              <a:t>https://google.github.io/styleguide/pyguide.html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64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55506" y="756102"/>
            <a:ext cx="944543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latin typeface="Lato Light"/>
                <a:cs typeface="Lato Light"/>
              </a:rPr>
              <a:t>Table of Contents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3886800" y="6263165"/>
            <a:ext cx="2099366" cy="209936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txBody>
          <a:bodyPr vert="horz" wrap="none" lIns="0" tIns="128016" rIns="0" bIns="6096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endParaRPr lang="en-US" sz="2800" dirty="0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9514493" y="6265914"/>
            <a:ext cx="2099366" cy="209936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2"/>
            </a:solidFill>
          </a:ln>
        </p:spPr>
        <p:txBody>
          <a:bodyPr vert="horz" wrap="none" lIns="0" tIns="128016" rIns="0" bIns="6096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endParaRPr lang="en-US" sz="2800" dirty="0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8259106" y="6265914"/>
            <a:ext cx="2099366" cy="209936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4"/>
            </a:solidFill>
          </a:ln>
        </p:spPr>
        <p:txBody>
          <a:bodyPr vert="horz" wrap="none" lIns="0" tIns="128016" rIns="0" bIns="6096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endParaRPr lang="en-US" sz="2800" dirty="0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142187" y="6265914"/>
            <a:ext cx="2099366" cy="209936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vert="horz" wrap="none" lIns="0" tIns="128016" rIns="0" bIns="6096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endParaRPr lang="en-US" sz="2800" dirty="0"/>
          </a:p>
        </p:txBody>
      </p:sp>
      <p:cxnSp>
        <p:nvCxnSpPr>
          <p:cNvPr id="21" name="Straight Connector 20"/>
          <p:cNvCxnSpPr>
            <a:stCxn id="19" idx="6"/>
            <a:endCxn id="17" idx="2"/>
          </p:cNvCxnSpPr>
          <p:nvPr/>
        </p:nvCxnSpPr>
        <p:spPr>
          <a:xfrm>
            <a:off x="7241553" y="7315597"/>
            <a:ext cx="22729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6"/>
            <a:endCxn id="16" idx="2"/>
          </p:cNvCxnSpPr>
          <p:nvPr/>
        </p:nvCxnSpPr>
        <p:spPr>
          <a:xfrm flipV="1">
            <a:off x="11613860" y="7312848"/>
            <a:ext cx="2272940" cy="274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6"/>
            <a:endCxn id="18" idx="2"/>
          </p:cNvCxnSpPr>
          <p:nvPr/>
        </p:nvCxnSpPr>
        <p:spPr>
          <a:xfrm>
            <a:off x="15986166" y="7312848"/>
            <a:ext cx="2272940" cy="274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4397257" y="3716511"/>
            <a:ext cx="3589226" cy="2546652"/>
          </a:xfrm>
          <a:custGeom>
            <a:avLst/>
            <a:gdLst>
              <a:gd name="connsiteX0" fmla="*/ 0 w 1523552"/>
              <a:gd name="connsiteY0" fmla="*/ 0 h 1373865"/>
              <a:gd name="connsiteX1" fmla="*/ 1523552 w 1523552"/>
              <a:gd name="connsiteY1" fmla="*/ 0 h 1373865"/>
              <a:gd name="connsiteX2" fmla="*/ 1523552 w 1523552"/>
              <a:gd name="connsiteY2" fmla="*/ 750975 h 1373865"/>
              <a:gd name="connsiteX3" fmla="*/ 885310 w 1523552"/>
              <a:gd name="connsiteY3" fmla="*/ 750975 h 1373865"/>
              <a:gd name="connsiteX4" fmla="*/ 761777 w 1523552"/>
              <a:gd name="connsiteY4" fmla="*/ 1373865 h 1373865"/>
              <a:gd name="connsiteX5" fmla="*/ 638244 w 1523552"/>
              <a:gd name="connsiteY5" fmla="*/ 750975 h 1373865"/>
              <a:gd name="connsiteX6" fmla="*/ 0 w 1523552"/>
              <a:gd name="connsiteY6" fmla="*/ 750975 h 137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552" h="1373865">
                <a:moveTo>
                  <a:pt x="0" y="0"/>
                </a:moveTo>
                <a:lnTo>
                  <a:pt x="1523552" y="0"/>
                </a:lnTo>
                <a:lnTo>
                  <a:pt x="1523552" y="750975"/>
                </a:lnTo>
                <a:lnTo>
                  <a:pt x="885310" y="750975"/>
                </a:lnTo>
                <a:lnTo>
                  <a:pt x="761777" y="1373865"/>
                </a:lnTo>
                <a:lnTo>
                  <a:pt x="638244" y="750975"/>
                </a:lnTo>
                <a:lnTo>
                  <a:pt x="0" y="750975"/>
                </a:lnTo>
                <a:close/>
              </a:path>
            </a:pathLst>
          </a:custGeom>
          <a:ln w="6350">
            <a:solidFill>
              <a:schemeClr val="accent1"/>
            </a:solidFill>
          </a:ln>
        </p:spPr>
        <p:txBody>
          <a:bodyPr wrap="square" tIns="91440" bIns="73152">
            <a:noAutofit/>
          </a:bodyPr>
          <a:lstStyle/>
          <a:p>
            <a:pPr algn="ctr">
              <a:lnSpc>
                <a:spcPct val="95000"/>
              </a:lnSpc>
            </a:pPr>
            <a:endParaRPr lang="en-US" sz="1800" dirty="0"/>
          </a:p>
        </p:txBody>
      </p:sp>
      <p:sp>
        <p:nvSpPr>
          <p:cNvPr id="32" name="Freeform 31"/>
          <p:cNvSpPr/>
          <p:nvPr/>
        </p:nvSpPr>
        <p:spPr>
          <a:xfrm>
            <a:off x="8769563" y="3716509"/>
            <a:ext cx="3589226" cy="2546650"/>
          </a:xfrm>
          <a:custGeom>
            <a:avLst/>
            <a:gdLst>
              <a:gd name="connsiteX0" fmla="*/ 0 w 1523552"/>
              <a:gd name="connsiteY0" fmla="*/ 0 h 1373864"/>
              <a:gd name="connsiteX1" fmla="*/ 1523552 w 1523552"/>
              <a:gd name="connsiteY1" fmla="*/ 0 h 1373864"/>
              <a:gd name="connsiteX2" fmla="*/ 1523552 w 1523552"/>
              <a:gd name="connsiteY2" fmla="*/ 750975 h 1373864"/>
              <a:gd name="connsiteX3" fmla="*/ 885310 w 1523552"/>
              <a:gd name="connsiteY3" fmla="*/ 750975 h 1373864"/>
              <a:gd name="connsiteX4" fmla="*/ 761777 w 1523552"/>
              <a:gd name="connsiteY4" fmla="*/ 1373864 h 1373864"/>
              <a:gd name="connsiteX5" fmla="*/ 638245 w 1523552"/>
              <a:gd name="connsiteY5" fmla="*/ 750975 h 1373864"/>
              <a:gd name="connsiteX6" fmla="*/ 0 w 1523552"/>
              <a:gd name="connsiteY6" fmla="*/ 750975 h 137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552" h="1373864">
                <a:moveTo>
                  <a:pt x="0" y="0"/>
                </a:moveTo>
                <a:lnTo>
                  <a:pt x="1523552" y="0"/>
                </a:lnTo>
                <a:lnTo>
                  <a:pt x="1523552" y="750975"/>
                </a:lnTo>
                <a:lnTo>
                  <a:pt x="885310" y="750975"/>
                </a:lnTo>
                <a:lnTo>
                  <a:pt x="761777" y="1373864"/>
                </a:lnTo>
                <a:lnTo>
                  <a:pt x="638245" y="750975"/>
                </a:lnTo>
                <a:lnTo>
                  <a:pt x="0" y="750975"/>
                </a:lnTo>
                <a:close/>
              </a:path>
            </a:pathLst>
          </a:custGeom>
          <a:ln w="6350">
            <a:solidFill>
              <a:schemeClr val="accent2"/>
            </a:solidFill>
          </a:ln>
        </p:spPr>
        <p:txBody>
          <a:bodyPr wrap="square" tIns="91440" bIns="73152">
            <a:noAutofit/>
          </a:bodyPr>
          <a:lstStyle/>
          <a:p>
            <a:pPr algn="ctr">
              <a:lnSpc>
                <a:spcPct val="95000"/>
              </a:lnSpc>
            </a:pPr>
            <a:endParaRPr lang="en-US" sz="1800" dirty="0"/>
          </a:p>
        </p:txBody>
      </p:sp>
      <p:sp>
        <p:nvSpPr>
          <p:cNvPr id="33" name="Freeform 32"/>
          <p:cNvSpPr/>
          <p:nvPr/>
        </p:nvSpPr>
        <p:spPr>
          <a:xfrm>
            <a:off x="13141868" y="3716509"/>
            <a:ext cx="3589226" cy="2546650"/>
          </a:xfrm>
          <a:custGeom>
            <a:avLst/>
            <a:gdLst>
              <a:gd name="connsiteX0" fmla="*/ 0 w 1523552"/>
              <a:gd name="connsiteY0" fmla="*/ 0 h 1373864"/>
              <a:gd name="connsiteX1" fmla="*/ 1523552 w 1523552"/>
              <a:gd name="connsiteY1" fmla="*/ 0 h 1373864"/>
              <a:gd name="connsiteX2" fmla="*/ 1523552 w 1523552"/>
              <a:gd name="connsiteY2" fmla="*/ 750975 h 1373864"/>
              <a:gd name="connsiteX3" fmla="*/ 885310 w 1523552"/>
              <a:gd name="connsiteY3" fmla="*/ 750975 h 1373864"/>
              <a:gd name="connsiteX4" fmla="*/ 761777 w 1523552"/>
              <a:gd name="connsiteY4" fmla="*/ 1373864 h 1373864"/>
              <a:gd name="connsiteX5" fmla="*/ 638245 w 1523552"/>
              <a:gd name="connsiteY5" fmla="*/ 750975 h 1373864"/>
              <a:gd name="connsiteX6" fmla="*/ 0 w 1523552"/>
              <a:gd name="connsiteY6" fmla="*/ 750975 h 137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552" h="1373864">
                <a:moveTo>
                  <a:pt x="0" y="0"/>
                </a:moveTo>
                <a:lnTo>
                  <a:pt x="1523552" y="0"/>
                </a:lnTo>
                <a:lnTo>
                  <a:pt x="1523552" y="750975"/>
                </a:lnTo>
                <a:lnTo>
                  <a:pt x="885310" y="750975"/>
                </a:lnTo>
                <a:lnTo>
                  <a:pt x="761777" y="1373864"/>
                </a:lnTo>
                <a:lnTo>
                  <a:pt x="638245" y="750975"/>
                </a:lnTo>
                <a:lnTo>
                  <a:pt x="0" y="750975"/>
                </a:lnTo>
                <a:close/>
              </a:path>
            </a:pathLst>
          </a:custGeom>
          <a:ln w="6350">
            <a:solidFill>
              <a:schemeClr val="accent3"/>
            </a:solidFill>
          </a:ln>
        </p:spPr>
        <p:txBody>
          <a:bodyPr wrap="square" tIns="91440" bIns="73152">
            <a:noAutofit/>
          </a:bodyPr>
          <a:lstStyle/>
          <a:p>
            <a:pPr algn="ctr">
              <a:lnSpc>
                <a:spcPct val="95000"/>
              </a:lnSpc>
            </a:pPr>
            <a:endParaRPr lang="en-US" sz="1800" dirty="0"/>
          </a:p>
        </p:txBody>
      </p:sp>
      <p:sp>
        <p:nvSpPr>
          <p:cNvPr id="34" name="Freeform 33"/>
          <p:cNvSpPr/>
          <p:nvPr/>
        </p:nvSpPr>
        <p:spPr>
          <a:xfrm>
            <a:off x="17514174" y="3716511"/>
            <a:ext cx="3589226" cy="2546652"/>
          </a:xfrm>
          <a:custGeom>
            <a:avLst/>
            <a:gdLst>
              <a:gd name="connsiteX0" fmla="*/ 0 w 1523552"/>
              <a:gd name="connsiteY0" fmla="*/ 0 h 1373865"/>
              <a:gd name="connsiteX1" fmla="*/ 1523552 w 1523552"/>
              <a:gd name="connsiteY1" fmla="*/ 0 h 1373865"/>
              <a:gd name="connsiteX2" fmla="*/ 1523552 w 1523552"/>
              <a:gd name="connsiteY2" fmla="*/ 750975 h 1373865"/>
              <a:gd name="connsiteX3" fmla="*/ 885310 w 1523552"/>
              <a:gd name="connsiteY3" fmla="*/ 750975 h 1373865"/>
              <a:gd name="connsiteX4" fmla="*/ 761777 w 1523552"/>
              <a:gd name="connsiteY4" fmla="*/ 1373865 h 1373865"/>
              <a:gd name="connsiteX5" fmla="*/ 638245 w 1523552"/>
              <a:gd name="connsiteY5" fmla="*/ 750975 h 1373865"/>
              <a:gd name="connsiteX6" fmla="*/ 0 w 1523552"/>
              <a:gd name="connsiteY6" fmla="*/ 750975 h 137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552" h="1373865">
                <a:moveTo>
                  <a:pt x="0" y="0"/>
                </a:moveTo>
                <a:lnTo>
                  <a:pt x="1523552" y="0"/>
                </a:lnTo>
                <a:lnTo>
                  <a:pt x="1523552" y="750975"/>
                </a:lnTo>
                <a:lnTo>
                  <a:pt x="885310" y="750975"/>
                </a:lnTo>
                <a:lnTo>
                  <a:pt x="761777" y="1373865"/>
                </a:lnTo>
                <a:lnTo>
                  <a:pt x="638245" y="750975"/>
                </a:lnTo>
                <a:lnTo>
                  <a:pt x="0" y="750975"/>
                </a:lnTo>
                <a:close/>
              </a:path>
            </a:pathLst>
          </a:custGeom>
          <a:ln w="6350">
            <a:solidFill>
              <a:schemeClr val="accent4"/>
            </a:solidFill>
          </a:ln>
        </p:spPr>
        <p:txBody>
          <a:bodyPr wrap="square" tIns="91440" bIns="73152">
            <a:noAutofit/>
          </a:bodyPr>
          <a:lstStyle/>
          <a:p>
            <a:pPr algn="ctr">
              <a:lnSpc>
                <a:spcPct val="95000"/>
              </a:lnSpc>
            </a:pPr>
            <a:endParaRPr lang="en-US" sz="1800" dirty="0"/>
          </a:p>
        </p:txBody>
      </p:sp>
      <p:sp>
        <p:nvSpPr>
          <p:cNvPr id="37" name="Freeform 18"/>
          <p:cNvSpPr>
            <a:spLocks noChangeArrowheads="1"/>
          </p:cNvSpPr>
          <p:nvPr/>
        </p:nvSpPr>
        <p:spPr bwMode="auto">
          <a:xfrm>
            <a:off x="10243992" y="6947297"/>
            <a:ext cx="711015" cy="736599"/>
          </a:xfrm>
          <a:custGeom>
            <a:avLst/>
            <a:gdLst>
              <a:gd name="T0" fmla="*/ 618 w 619"/>
              <a:gd name="T1" fmla="*/ 604 h 635"/>
              <a:gd name="T2" fmla="*/ 618 w 619"/>
              <a:gd name="T3" fmla="*/ 604 h 635"/>
              <a:gd name="T4" fmla="*/ 456 w 619"/>
              <a:gd name="T5" fmla="*/ 442 h 635"/>
              <a:gd name="T6" fmla="*/ 530 w 619"/>
              <a:gd name="T7" fmla="*/ 266 h 635"/>
              <a:gd name="T8" fmla="*/ 265 w 619"/>
              <a:gd name="T9" fmla="*/ 0 h 635"/>
              <a:gd name="T10" fmla="*/ 0 w 619"/>
              <a:gd name="T11" fmla="*/ 266 h 635"/>
              <a:gd name="T12" fmla="*/ 265 w 619"/>
              <a:gd name="T13" fmla="*/ 530 h 635"/>
              <a:gd name="T14" fmla="*/ 427 w 619"/>
              <a:gd name="T15" fmla="*/ 472 h 635"/>
              <a:gd name="T16" fmla="*/ 589 w 619"/>
              <a:gd name="T17" fmla="*/ 634 h 635"/>
              <a:gd name="T18" fmla="*/ 618 w 619"/>
              <a:gd name="T19" fmla="*/ 634 h 635"/>
              <a:gd name="T20" fmla="*/ 618 w 619"/>
              <a:gd name="T21" fmla="*/ 604 h 635"/>
              <a:gd name="T22" fmla="*/ 265 w 619"/>
              <a:gd name="T23" fmla="*/ 487 h 635"/>
              <a:gd name="T24" fmla="*/ 265 w 619"/>
              <a:gd name="T25" fmla="*/ 487 h 635"/>
              <a:gd name="T26" fmla="*/ 29 w 619"/>
              <a:gd name="T27" fmla="*/ 266 h 635"/>
              <a:gd name="T28" fmla="*/ 265 w 619"/>
              <a:gd name="T29" fmla="*/ 45 h 635"/>
              <a:gd name="T30" fmla="*/ 486 w 619"/>
              <a:gd name="T31" fmla="*/ 266 h 635"/>
              <a:gd name="T32" fmla="*/ 265 w 619"/>
              <a:gd name="T33" fmla="*/ 487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19" h="635">
                <a:moveTo>
                  <a:pt x="618" y="604"/>
                </a:moveTo>
                <a:lnTo>
                  <a:pt x="618" y="604"/>
                </a:lnTo>
                <a:cubicBezTo>
                  <a:pt x="456" y="442"/>
                  <a:pt x="456" y="442"/>
                  <a:pt x="456" y="442"/>
                </a:cubicBezTo>
                <a:cubicBezTo>
                  <a:pt x="500" y="398"/>
                  <a:pt x="530" y="339"/>
                  <a:pt x="530" y="266"/>
                </a:cubicBezTo>
                <a:cubicBezTo>
                  <a:pt x="530" y="118"/>
                  <a:pt x="412" y="0"/>
                  <a:pt x="265" y="0"/>
                </a:cubicBezTo>
                <a:cubicBezTo>
                  <a:pt x="118" y="0"/>
                  <a:pt x="0" y="118"/>
                  <a:pt x="0" y="266"/>
                </a:cubicBezTo>
                <a:cubicBezTo>
                  <a:pt x="0" y="413"/>
                  <a:pt x="118" y="530"/>
                  <a:pt x="265" y="530"/>
                </a:cubicBezTo>
                <a:cubicBezTo>
                  <a:pt x="324" y="530"/>
                  <a:pt x="382" y="501"/>
                  <a:pt x="427" y="472"/>
                </a:cubicBezTo>
                <a:cubicBezTo>
                  <a:pt x="589" y="634"/>
                  <a:pt x="589" y="634"/>
                  <a:pt x="589" y="634"/>
                </a:cubicBezTo>
                <a:cubicBezTo>
                  <a:pt x="603" y="634"/>
                  <a:pt x="603" y="634"/>
                  <a:pt x="618" y="634"/>
                </a:cubicBezTo>
                <a:cubicBezTo>
                  <a:pt x="618" y="619"/>
                  <a:pt x="618" y="604"/>
                  <a:pt x="618" y="604"/>
                </a:cubicBezTo>
                <a:close/>
                <a:moveTo>
                  <a:pt x="265" y="487"/>
                </a:moveTo>
                <a:lnTo>
                  <a:pt x="265" y="487"/>
                </a:lnTo>
                <a:cubicBezTo>
                  <a:pt x="132" y="487"/>
                  <a:pt x="29" y="383"/>
                  <a:pt x="29" y="266"/>
                </a:cubicBezTo>
                <a:cubicBezTo>
                  <a:pt x="29" y="148"/>
                  <a:pt x="132" y="45"/>
                  <a:pt x="265" y="45"/>
                </a:cubicBezTo>
                <a:cubicBezTo>
                  <a:pt x="382" y="45"/>
                  <a:pt x="486" y="148"/>
                  <a:pt x="486" y="266"/>
                </a:cubicBezTo>
                <a:cubicBezTo>
                  <a:pt x="486" y="383"/>
                  <a:pt x="382" y="487"/>
                  <a:pt x="265" y="4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38" name="Freeform 65"/>
          <p:cNvSpPr>
            <a:spLocks noChangeArrowheads="1"/>
          </p:cNvSpPr>
          <p:nvPr/>
        </p:nvSpPr>
        <p:spPr bwMode="auto">
          <a:xfrm>
            <a:off x="18912823" y="6947297"/>
            <a:ext cx="711015" cy="715431"/>
          </a:xfrm>
          <a:custGeom>
            <a:avLst/>
            <a:gdLst>
              <a:gd name="T0" fmla="*/ 485 w 619"/>
              <a:gd name="T1" fmla="*/ 59 h 619"/>
              <a:gd name="T2" fmla="*/ 485 w 619"/>
              <a:gd name="T3" fmla="*/ 59 h 619"/>
              <a:gd name="T4" fmla="*/ 221 w 619"/>
              <a:gd name="T5" fmla="*/ 118 h 619"/>
              <a:gd name="T6" fmla="*/ 147 w 619"/>
              <a:gd name="T7" fmla="*/ 250 h 619"/>
              <a:gd name="T8" fmla="*/ 0 w 619"/>
              <a:gd name="T9" fmla="*/ 354 h 619"/>
              <a:gd name="T10" fmla="*/ 147 w 619"/>
              <a:gd name="T11" fmla="*/ 442 h 619"/>
              <a:gd name="T12" fmla="*/ 191 w 619"/>
              <a:gd name="T13" fmla="*/ 574 h 619"/>
              <a:gd name="T14" fmla="*/ 324 w 619"/>
              <a:gd name="T15" fmla="*/ 530 h 619"/>
              <a:gd name="T16" fmla="*/ 471 w 619"/>
              <a:gd name="T17" fmla="*/ 618 h 619"/>
              <a:gd name="T18" fmla="*/ 485 w 619"/>
              <a:gd name="T19" fmla="*/ 442 h 619"/>
              <a:gd name="T20" fmla="*/ 559 w 619"/>
              <a:gd name="T21" fmla="*/ 309 h 619"/>
              <a:gd name="T22" fmla="*/ 485 w 619"/>
              <a:gd name="T23" fmla="*/ 59 h 619"/>
              <a:gd name="T24" fmla="*/ 206 w 619"/>
              <a:gd name="T25" fmla="*/ 530 h 619"/>
              <a:gd name="T26" fmla="*/ 206 w 619"/>
              <a:gd name="T27" fmla="*/ 530 h 619"/>
              <a:gd name="T28" fmla="*/ 191 w 619"/>
              <a:gd name="T29" fmla="*/ 456 h 619"/>
              <a:gd name="T30" fmla="*/ 294 w 619"/>
              <a:gd name="T31" fmla="*/ 515 h 619"/>
              <a:gd name="T32" fmla="*/ 206 w 619"/>
              <a:gd name="T33" fmla="*/ 530 h 619"/>
              <a:gd name="T34" fmla="*/ 530 w 619"/>
              <a:gd name="T35" fmla="*/ 295 h 619"/>
              <a:gd name="T36" fmla="*/ 530 w 619"/>
              <a:gd name="T37" fmla="*/ 295 h 619"/>
              <a:gd name="T38" fmla="*/ 456 w 619"/>
              <a:gd name="T39" fmla="*/ 427 h 619"/>
              <a:gd name="T40" fmla="*/ 441 w 619"/>
              <a:gd name="T41" fmla="*/ 560 h 619"/>
              <a:gd name="T42" fmla="*/ 73 w 619"/>
              <a:gd name="T43" fmla="*/ 354 h 619"/>
              <a:gd name="T44" fmla="*/ 176 w 619"/>
              <a:gd name="T45" fmla="*/ 280 h 619"/>
              <a:gd name="T46" fmla="*/ 265 w 619"/>
              <a:gd name="T47" fmla="*/ 147 h 619"/>
              <a:gd name="T48" fmla="*/ 471 w 619"/>
              <a:gd name="T49" fmla="*/ 88 h 619"/>
              <a:gd name="T50" fmla="*/ 530 w 619"/>
              <a:gd name="T51" fmla="*/ 295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19" h="619">
                <a:moveTo>
                  <a:pt x="485" y="59"/>
                </a:moveTo>
                <a:lnTo>
                  <a:pt x="485" y="59"/>
                </a:lnTo>
                <a:cubicBezTo>
                  <a:pt x="397" y="0"/>
                  <a:pt x="279" y="30"/>
                  <a:pt x="221" y="118"/>
                </a:cubicBezTo>
                <a:cubicBezTo>
                  <a:pt x="147" y="250"/>
                  <a:pt x="147" y="250"/>
                  <a:pt x="147" y="250"/>
                </a:cubicBezTo>
                <a:cubicBezTo>
                  <a:pt x="0" y="354"/>
                  <a:pt x="0" y="354"/>
                  <a:pt x="0" y="354"/>
                </a:cubicBezTo>
                <a:cubicBezTo>
                  <a:pt x="147" y="442"/>
                  <a:pt x="147" y="442"/>
                  <a:pt x="147" y="442"/>
                </a:cubicBezTo>
                <a:cubicBezTo>
                  <a:pt x="132" y="486"/>
                  <a:pt x="147" y="545"/>
                  <a:pt x="191" y="574"/>
                </a:cubicBezTo>
                <a:cubicBezTo>
                  <a:pt x="235" y="589"/>
                  <a:pt x="294" y="574"/>
                  <a:pt x="324" y="530"/>
                </a:cubicBezTo>
                <a:cubicBezTo>
                  <a:pt x="471" y="618"/>
                  <a:pt x="471" y="618"/>
                  <a:pt x="471" y="618"/>
                </a:cubicBezTo>
                <a:cubicBezTo>
                  <a:pt x="485" y="442"/>
                  <a:pt x="485" y="442"/>
                  <a:pt x="485" y="442"/>
                </a:cubicBezTo>
                <a:cubicBezTo>
                  <a:pt x="559" y="309"/>
                  <a:pt x="559" y="309"/>
                  <a:pt x="559" y="309"/>
                </a:cubicBezTo>
                <a:cubicBezTo>
                  <a:pt x="618" y="221"/>
                  <a:pt x="588" y="103"/>
                  <a:pt x="485" y="59"/>
                </a:cubicBezTo>
                <a:close/>
                <a:moveTo>
                  <a:pt x="206" y="530"/>
                </a:moveTo>
                <a:lnTo>
                  <a:pt x="206" y="530"/>
                </a:lnTo>
                <a:cubicBezTo>
                  <a:pt x="176" y="515"/>
                  <a:pt x="176" y="486"/>
                  <a:pt x="191" y="456"/>
                </a:cubicBezTo>
                <a:cubicBezTo>
                  <a:pt x="294" y="515"/>
                  <a:pt x="294" y="515"/>
                  <a:pt x="294" y="515"/>
                </a:cubicBezTo>
                <a:cubicBezTo>
                  <a:pt x="265" y="545"/>
                  <a:pt x="235" y="545"/>
                  <a:pt x="206" y="530"/>
                </a:cubicBezTo>
                <a:close/>
                <a:moveTo>
                  <a:pt x="530" y="295"/>
                </a:moveTo>
                <a:lnTo>
                  <a:pt x="530" y="295"/>
                </a:lnTo>
                <a:cubicBezTo>
                  <a:pt x="456" y="427"/>
                  <a:pt x="456" y="427"/>
                  <a:pt x="456" y="427"/>
                </a:cubicBezTo>
                <a:cubicBezTo>
                  <a:pt x="441" y="560"/>
                  <a:pt x="441" y="560"/>
                  <a:pt x="441" y="560"/>
                </a:cubicBezTo>
                <a:cubicBezTo>
                  <a:pt x="73" y="354"/>
                  <a:pt x="73" y="354"/>
                  <a:pt x="73" y="354"/>
                </a:cubicBezTo>
                <a:cubicBezTo>
                  <a:pt x="176" y="280"/>
                  <a:pt x="176" y="280"/>
                  <a:pt x="176" y="280"/>
                </a:cubicBezTo>
                <a:cubicBezTo>
                  <a:pt x="265" y="147"/>
                  <a:pt x="265" y="147"/>
                  <a:pt x="265" y="147"/>
                </a:cubicBezTo>
                <a:cubicBezTo>
                  <a:pt x="294" y="74"/>
                  <a:pt x="397" y="44"/>
                  <a:pt x="471" y="88"/>
                </a:cubicBezTo>
                <a:cubicBezTo>
                  <a:pt x="544" y="133"/>
                  <a:pt x="574" y="221"/>
                  <a:pt x="530" y="2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41" name="Freeform 96"/>
          <p:cNvSpPr>
            <a:spLocks noChangeArrowheads="1"/>
          </p:cNvSpPr>
          <p:nvPr/>
        </p:nvSpPr>
        <p:spPr bwMode="auto">
          <a:xfrm>
            <a:off x="14571876" y="6972529"/>
            <a:ext cx="732174" cy="715431"/>
          </a:xfrm>
          <a:custGeom>
            <a:avLst/>
            <a:gdLst>
              <a:gd name="T0" fmla="*/ 516 w 634"/>
              <a:gd name="T1" fmla="*/ 0 h 619"/>
              <a:gd name="T2" fmla="*/ 516 w 634"/>
              <a:gd name="T3" fmla="*/ 0 h 619"/>
              <a:gd name="T4" fmla="*/ 118 w 634"/>
              <a:gd name="T5" fmla="*/ 0 h 619"/>
              <a:gd name="T6" fmla="*/ 0 w 634"/>
              <a:gd name="T7" fmla="*/ 191 h 619"/>
              <a:gd name="T8" fmla="*/ 0 w 634"/>
              <a:gd name="T9" fmla="*/ 265 h 619"/>
              <a:gd name="T10" fmla="*/ 30 w 634"/>
              <a:gd name="T11" fmla="*/ 323 h 619"/>
              <a:gd name="T12" fmla="*/ 30 w 634"/>
              <a:gd name="T13" fmla="*/ 544 h 619"/>
              <a:gd name="T14" fmla="*/ 103 w 634"/>
              <a:gd name="T15" fmla="*/ 618 h 619"/>
              <a:gd name="T16" fmla="*/ 530 w 634"/>
              <a:gd name="T17" fmla="*/ 618 h 619"/>
              <a:gd name="T18" fmla="*/ 619 w 634"/>
              <a:gd name="T19" fmla="*/ 544 h 619"/>
              <a:gd name="T20" fmla="*/ 619 w 634"/>
              <a:gd name="T21" fmla="*/ 323 h 619"/>
              <a:gd name="T22" fmla="*/ 633 w 634"/>
              <a:gd name="T23" fmla="*/ 265 h 619"/>
              <a:gd name="T24" fmla="*/ 633 w 634"/>
              <a:gd name="T25" fmla="*/ 191 h 619"/>
              <a:gd name="T26" fmla="*/ 516 w 634"/>
              <a:gd name="T27" fmla="*/ 0 h 619"/>
              <a:gd name="T28" fmla="*/ 575 w 634"/>
              <a:gd name="T29" fmla="*/ 544 h 619"/>
              <a:gd name="T30" fmla="*/ 575 w 634"/>
              <a:gd name="T31" fmla="*/ 544 h 619"/>
              <a:gd name="T32" fmla="*/ 530 w 634"/>
              <a:gd name="T33" fmla="*/ 589 h 619"/>
              <a:gd name="T34" fmla="*/ 103 w 634"/>
              <a:gd name="T35" fmla="*/ 589 h 619"/>
              <a:gd name="T36" fmla="*/ 59 w 634"/>
              <a:gd name="T37" fmla="*/ 544 h 619"/>
              <a:gd name="T38" fmla="*/ 59 w 634"/>
              <a:gd name="T39" fmla="*/ 500 h 619"/>
              <a:gd name="T40" fmla="*/ 575 w 634"/>
              <a:gd name="T41" fmla="*/ 500 h 619"/>
              <a:gd name="T42" fmla="*/ 575 w 634"/>
              <a:gd name="T43" fmla="*/ 544 h 619"/>
              <a:gd name="T44" fmla="*/ 575 w 634"/>
              <a:gd name="T45" fmla="*/ 471 h 619"/>
              <a:gd name="T46" fmla="*/ 575 w 634"/>
              <a:gd name="T47" fmla="*/ 471 h 619"/>
              <a:gd name="T48" fmla="*/ 59 w 634"/>
              <a:gd name="T49" fmla="*/ 471 h 619"/>
              <a:gd name="T50" fmla="*/ 59 w 634"/>
              <a:gd name="T51" fmla="*/ 353 h 619"/>
              <a:gd name="T52" fmla="*/ 103 w 634"/>
              <a:gd name="T53" fmla="*/ 353 h 619"/>
              <a:gd name="T54" fmla="*/ 177 w 634"/>
              <a:gd name="T55" fmla="*/ 294 h 619"/>
              <a:gd name="T56" fmla="*/ 251 w 634"/>
              <a:gd name="T57" fmla="*/ 353 h 619"/>
              <a:gd name="T58" fmla="*/ 324 w 634"/>
              <a:gd name="T59" fmla="*/ 309 h 619"/>
              <a:gd name="T60" fmla="*/ 398 w 634"/>
              <a:gd name="T61" fmla="*/ 353 h 619"/>
              <a:gd name="T62" fmla="*/ 471 w 634"/>
              <a:gd name="T63" fmla="*/ 294 h 619"/>
              <a:gd name="T64" fmla="*/ 530 w 634"/>
              <a:gd name="T65" fmla="*/ 353 h 619"/>
              <a:gd name="T66" fmla="*/ 575 w 634"/>
              <a:gd name="T67" fmla="*/ 353 h 619"/>
              <a:gd name="T68" fmla="*/ 575 w 634"/>
              <a:gd name="T69" fmla="*/ 471 h 619"/>
              <a:gd name="T70" fmla="*/ 589 w 634"/>
              <a:gd name="T71" fmla="*/ 265 h 619"/>
              <a:gd name="T72" fmla="*/ 589 w 634"/>
              <a:gd name="T73" fmla="*/ 265 h 619"/>
              <a:gd name="T74" fmla="*/ 530 w 634"/>
              <a:gd name="T75" fmla="*/ 309 h 619"/>
              <a:gd name="T76" fmla="*/ 471 w 634"/>
              <a:gd name="T77" fmla="*/ 265 h 619"/>
              <a:gd name="T78" fmla="*/ 457 w 634"/>
              <a:gd name="T79" fmla="*/ 265 h 619"/>
              <a:gd name="T80" fmla="*/ 398 w 634"/>
              <a:gd name="T81" fmla="*/ 309 h 619"/>
              <a:gd name="T82" fmla="*/ 324 w 634"/>
              <a:gd name="T83" fmla="*/ 265 h 619"/>
              <a:gd name="T84" fmla="*/ 310 w 634"/>
              <a:gd name="T85" fmla="*/ 265 h 619"/>
              <a:gd name="T86" fmla="*/ 251 w 634"/>
              <a:gd name="T87" fmla="*/ 309 h 619"/>
              <a:gd name="T88" fmla="*/ 177 w 634"/>
              <a:gd name="T89" fmla="*/ 265 h 619"/>
              <a:gd name="T90" fmla="*/ 162 w 634"/>
              <a:gd name="T91" fmla="*/ 265 h 619"/>
              <a:gd name="T92" fmla="*/ 103 w 634"/>
              <a:gd name="T93" fmla="*/ 309 h 619"/>
              <a:gd name="T94" fmla="*/ 45 w 634"/>
              <a:gd name="T95" fmla="*/ 265 h 619"/>
              <a:gd name="T96" fmla="*/ 45 w 634"/>
              <a:gd name="T97" fmla="*/ 235 h 619"/>
              <a:gd name="T98" fmla="*/ 589 w 634"/>
              <a:gd name="T99" fmla="*/ 235 h 619"/>
              <a:gd name="T100" fmla="*/ 589 w 634"/>
              <a:gd name="T101" fmla="*/ 265 h 619"/>
              <a:gd name="T102" fmla="*/ 45 w 634"/>
              <a:gd name="T103" fmla="*/ 191 h 619"/>
              <a:gd name="T104" fmla="*/ 45 w 634"/>
              <a:gd name="T105" fmla="*/ 191 h 619"/>
              <a:gd name="T106" fmla="*/ 133 w 634"/>
              <a:gd name="T107" fmla="*/ 29 h 619"/>
              <a:gd name="T108" fmla="*/ 501 w 634"/>
              <a:gd name="T109" fmla="*/ 29 h 619"/>
              <a:gd name="T110" fmla="*/ 589 w 634"/>
              <a:gd name="T111" fmla="*/ 191 h 619"/>
              <a:gd name="T112" fmla="*/ 45 w 634"/>
              <a:gd name="T113" fmla="*/ 191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34" h="619">
                <a:moveTo>
                  <a:pt x="516" y="0"/>
                </a:moveTo>
                <a:lnTo>
                  <a:pt x="516" y="0"/>
                </a:lnTo>
                <a:cubicBezTo>
                  <a:pt x="118" y="0"/>
                  <a:pt x="118" y="0"/>
                  <a:pt x="118" y="0"/>
                </a:cubicBezTo>
                <a:cubicBezTo>
                  <a:pt x="0" y="191"/>
                  <a:pt x="0" y="191"/>
                  <a:pt x="0" y="191"/>
                </a:cubicBezTo>
                <a:lnTo>
                  <a:pt x="0" y="265"/>
                </a:lnTo>
                <a:cubicBezTo>
                  <a:pt x="0" y="294"/>
                  <a:pt x="15" y="309"/>
                  <a:pt x="30" y="323"/>
                </a:cubicBezTo>
                <a:cubicBezTo>
                  <a:pt x="30" y="544"/>
                  <a:pt x="30" y="544"/>
                  <a:pt x="30" y="544"/>
                </a:cubicBezTo>
                <a:cubicBezTo>
                  <a:pt x="30" y="589"/>
                  <a:pt x="59" y="618"/>
                  <a:pt x="103" y="618"/>
                </a:cubicBezTo>
                <a:cubicBezTo>
                  <a:pt x="530" y="618"/>
                  <a:pt x="530" y="618"/>
                  <a:pt x="530" y="618"/>
                </a:cubicBezTo>
                <a:cubicBezTo>
                  <a:pt x="575" y="618"/>
                  <a:pt x="619" y="589"/>
                  <a:pt x="619" y="544"/>
                </a:cubicBezTo>
                <a:cubicBezTo>
                  <a:pt x="619" y="323"/>
                  <a:pt x="619" y="323"/>
                  <a:pt x="619" y="323"/>
                </a:cubicBezTo>
                <a:cubicBezTo>
                  <a:pt x="633" y="309"/>
                  <a:pt x="633" y="294"/>
                  <a:pt x="633" y="265"/>
                </a:cubicBezTo>
                <a:cubicBezTo>
                  <a:pt x="633" y="250"/>
                  <a:pt x="633" y="191"/>
                  <a:pt x="633" y="191"/>
                </a:cubicBezTo>
                <a:lnTo>
                  <a:pt x="516" y="0"/>
                </a:lnTo>
                <a:close/>
                <a:moveTo>
                  <a:pt x="575" y="544"/>
                </a:moveTo>
                <a:lnTo>
                  <a:pt x="575" y="544"/>
                </a:lnTo>
                <a:cubicBezTo>
                  <a:pt x="575" y="559"/>
                  <a:pt x="560" y="589"/>
                  <a:pt x="530" y="589"/>
                </a:cubicBezTo>
                <a:cubicBezTo>
                  <a:pt x="103" y="589"/>
                  <a:pt x="103" y="589"/>
                  <a:pt x="103" y="589"/>
                </a:cubicBezTo>
                <a:cubicBezTo>
                  <a:pt x="89" y="589"/>
                  <a:pt x="59" y="559"/>
                  <a:pt x="59" y="544"/>
                </a:cubicBezTo>
                <a:cubicBezTo>
                  <a:pt x="59" y="500"/>
                  <a:pt x="59" y="500"/>
                  <a:pt x="59" y="500"/>
                </a:cubicBezTo>
                <a:cubicBezTo>
                  <a:pt x="575" y="500"/>
                  <a:pt x="575" y="500"/>
                  <a:pt x="575" y="500"/>
                </a:cubicBezTo>
                <a:lnTo>
                  <a:pt x="575" y="544"/>
                </a:lnTo>
                <a:close/>
                <a:moveTo>
                  <a:pt x="575" y="471"/>
                </a:moveTo>
                <a:lnTo>
                  <a:pt x="575" y="471"/>
                </a:lnTo>
                <a:cubicBezTo>
                  <a:pt x="59" y="471"/>
                  <a:pt x="59" y="471"/>
                  <a:pt x="59" y="471"/>
                </a:cubicBezTo>
                <a:cubicBezTo>
                  <a:pt x="59" y="353"/>
                  <a:pt x="59" y="353"/>
                  <a:pt x="59" y="353"/>
                </a:cubicBezTo>
                <a:cubicBezTo>
                  <a:pt x="74" y="353"/>
                  <a:pt x="89" y="353"/>
                  <a:pt x="103" y="353"/>
                </a:cubicBezTo>
                <a:cubicBezTo>
                  <a:pt x="118" y="353"/>
                  <a:pt x="162" y="323"/>
                  <a:pt x="177" y="294"/>
                </a:cubicBezTo>
                <a:cubicBezTo>
                  <a:pt x="192" y="323"/>
                  <a:pt x="221" y="353"/>
                  <a:pt x="251" y="353"/>
                </a:cubicBezTo>
                <a:cubicBezTo>
                  <a:pt x="280" y="353"/>
                  <a:pt x="310" y="323"/>
                  <a:pt x="324" y="309"/>
                </a:cubicBezTo>
                <a:cubicBezTo>
                  <a:pt x="324" y="323"/>
                  <a:pt x="369" y="353"/>
                  <a:pt x="398" y="353"/>
                </a:cubicBezTo>
                <a:cubicBezTo>
                  <a:pt x="428" y="353"/>
                  <a:pt x="457" y="323"/>
                  <a:pt x="471" y="294"/>
                </a:cubicBezTo>
                <a:cubicBezTo>
                  <a:pt x="486" y="323"/>
                  <a:pt x="501" y="353"/>
                  <a:pt x="530" y="353"/>
                </a:cubicBezTo>
                <a:cubicBezTo>
                  <a:pt x="545" y="353"/>
                  <a:pt x="575" y="353"/>
                  <a:pt x="575" y="353"/>
                </a:cubicBezTo>
                <a:lnTo>
                  <a:pt x="575" y="471"/>
                </a:lnTo>
                <a:close/>
                <a:moveTo>
                  <a:pt x="589" y="265"/>
                </a:moveTo>
                <a:lnTo>
                  <a:pt x="589" y="265"/>
                </a:lnTo>
                <a:cubicBezTo>
                  <a:pt x="589" y="294"/>
                  <a:pt x="560" y="309"/>
                  <a:pt x="530" y="309"/>
                </a:cubicBezTo>
                <a:cubicBezTo>
                  <a:pt x="501" y="309"/>
                  <a:pt x="471" y="294"/>
                  <a:pt x="471" y="265"/>
                </a:cubicBezTo>
                <a:cubicBezTo>
                  <a:pt x="457" y="265"/>
                  <a:pt x="457" y="265"/>
                  <a:pt x="457" y="265"/>
                </a:cubicBezTo>
                <a:cubicBezTo>
                  <a:pt x="457" y="294"/>
                  <a:pt x="428" y="309"/>
                  <a:pt x="398" y="309"/>
                </a:cubicBezTo>
                <a:cubicBezTo>
                  <a:pt x="369" y="309"/>
                  <a:pt x="324" y="294"/>
                  <a:pt x="324" y="265"/>
                </a:cubicBezTo>
                <a:cubicBezTo>
                  <a:pt x="310" y="265"/>
                  <a:pt x="310" y="265"/>
                  <a:pt x="310" y="265"/>
                </a:cubicBezTo>
                <a:cubicBezTo>
                  <a:pt x="310" y="294"/>
                  <a:pt x="280" y="309"/>
                  <a:pt x="251" y="309"/>
                </a:cubicBezTo>
                <a:cubicBezTo>
                  <a:pt x="221" y="309"/>
                  <a:pt x="177" y="294"/>
                  <a:pt x="177" y="265"/>
                </a:cubicBezTo>
                <a:cubicBezTo>
                  <a:pt x="162" y="265"/>
                  <a:pt x="162" y="265"/>
                  <a:pt x="162" y="265"/>
                </a:cubicBezTo>
                <a:cubicBezTo>
                  <a:pt x="162" y="294"/>
                  <a:pt x="133" y="309"/>
                  <a:pt x="103" y="309"/>
                </a:cubicBezTo>
                <a:cubicBezTo>
                  <a:pt x="74" y="309"/>
                  <a:pt x="45" y="294"/>
                  <a:pt x="45" y="265"/>
                </a:cubicBezTo>
                <a:cubicBezTo>
                  <a:pt x="45" y="235"/>
                  <a:pt x="45" y="235"/>
                  <a:pt x="45" y="235"/>
                </a:cubicBezTo>
                <a:cubicBezTo>
                  <a:pt x="589" y="235"/>
                  <a:pt x="589" y="235"/>
                  <a:pt x="589" y="235"/>
                </a:cubicBezTo>
                <a:lnTo>
                  <a:pt x="589" y="265"/>
                </a:lnTo>
                <a:close/>
                <a:moveTo>
                  <a:pt x="45" y="191"/>
                </a:moveTo>
                <a:lnTo>
                  <a:pt x="45" y="191"/>
                </a:lnTo>
                <a:cubicBezTo>
                  <a:pt x="133" y="29"/>
                  <a:pt x="133" y="29"/>
                  <a:pt x="133" y="29"/>
                </a:cubicBezTo>
                <a:cubicBezTo>
                  <a:pt x="501" y="29"/>
                  <a:pt x="501" y="29"/>
                  <a:pt x="501" y="29"/>
                </a:cubicBezTo>
                <a:cubicBezTo>
                  <a:pt x="589" y="191"/>
                  <a:pt x="589" y="191"/>
                  <a:pt x="589" y="191"/>
                </a:cubicBezTo>
                <a:lnTo>
                  <a:pt x="45" y="1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43" name="Freeform 99"/>
          <p:cNvSpPr>
            <a:spLocks noChangeArrowheads="1"/>
          </p:cNvSpPr>
          <p:nvPr/>
        </p:nvSpPr>
        <p:spPr bwMode="auto">
          <a:xfrm>
            <a:off x="5877762" y="6882761"/>
            <a:ext cx="681089" cy="865671"/>
          </a:xfrm>
          <a:custGeom>
            <a:avLst/>
            <a:gdLst>
              <a:gd name="T0" fmla="*/ 441 w 486"/>
              <a:gd name="T1" fmla="*/ 132 h 619"/>
              <a:gd name="T2" fmla="*/ 441 w 486"/>
              <a:gd name="T3" fmla="*/ 132 h 619"/>
              <a:gd name="T4" fmla="*/ 323 w 486"/>
              <a:gd name="T5" fmla="*/ 132 h 619"/>
              <a:gd name="T6" fmla="*/ 323 w 486"/>
              <a:gd name="T7" fmla="*/ 88 h 619"/>
              <a:gd name="T8" fmla="*/ 294 w 486"/>
              <a:gd name="T9" fmla="*/ 59 h 619"/>
              <a:gd name="T10" fmla="*/ 118 w 486"/>
              <a:gd name="T11" fmla="*/ 59 h 619"/>
              <a:gd name="T12" fmla="*/ 118 w 486"/>
              <a:gd name="T13" fmla="*/ 29 h 619"/>
              <a:gd name="T14" fmla="*/ 73 w 486"/>
              <a:gd name="T15" fmla="*/ 0 h 619"/>
              <a:gd name="T16" fmla="*/ 29 w 486"/>
              <a:gd name="T17" fmla="*/ 0 h 619"/>
              <a:gd name="T18" fmla="*/ 0 w 486"/>
              <a:gd name="T19" fmla="*/ 29 h 619"/>
              <a:gd name="T20" fmla="*/ 0 w 486"/>
              <a:gd name="T21" fmla="*/ 589 h 619"/>
              <a:gd name="T22" fmla="*/ 29 w 486"/>
              <a:gd name="T23" fmla="*/ 618 h 619"/>
              <a:gd name="T24" fmla="*/ 73 w 486"/>
              <a:gd name="T25" fmla="*/ 618 h 619"/>
              <a:gd name="T26" fmla="*/ 118 w 486"/>
              <a:gd name="T27" fmla="*/ 589 h 619"/>
              <a:gd name="T28" fmla="*/ 118 w 486"/>
              <a:gd name="T29" fmla="*/ 412 h 619"/>
              <a:gd name="T30" fmla="*/ 294 w 486"/>
              <a:gd name="T31" fmla="*/ 412 h 619"/>
              <a:gd name="T32" fmla="*/ 294 w 486"/>
              <a:gd name="T33" fmla="*/ 427 h 619"/>
              <a:gd name="T34" fmla="*/ 323 w 486"/>
              <a:gd name="T35" fmla="*/ 471 h 619"/>
              <a:gd name="T36" fmla="*/ 441 w 486"/>
              <a:gd name="T37" fmla="*/ 471 h 619"/>
              <a:gd name="T38" fmla="*/ 485 w 486"/>
              <a:gd name="T39" fmla="*/ 427 h 619"/>
              <a:gd name="T40" fmla="*/ 485 w 486"/>
              <a:gd name="T41" fmla="*/ 176 h 619"/>
              <a:gd name="T42" fmla="*/ 441 w 486"/>
              <a:gd name="T43" fmla="*/ 132 h 619"/>
              <a:gd name="T44" fmla="*/ 73 w 486"/>
              <a:gd name="T45" fmla="*/ 559 h 619"/>
              <a:gd name="T46" fmla="*/ 73 w 486"/>
              <a:gd name="T47" fmla="*/ 559 h 619"/>
              <a:gd name="T48" fmla="*/ 59 w 486"/>
              <a:gd name="T49" fmla="*/ 589 h 619"/>
              <a:gd name="T50" fmla="*/ 29 w 486"/>
              <a:gd name="T51" fmla="*/ 559 h 619"/>
              <a:gd name="T52" fmla="*/ 29 w 486"/>
              <a:gd name="T53" fmla="*/ 59 h 619"/>
              <a:gd name="T54" fmla="*/ 59 w 486"/>
              <a:gd name="T55" fmla="*/ 29 h 619"/>
              <a:gd name="T56" fmla="*/ 73 w 486"/>
              <a:gd name="T57" fmla="*/ 59 h 619"/>
              <a:gd name="T58" fmla="*/ 73 w 486"/>
              <a:gd name="T59" fmla="*/ 559 h 619"/>
              <a:gd name="T60" fmla="*/ 294 w 486"/>
              <a:gd name="T61" fmla="*/ 353 h 619"/>
              <a:gd name="T62" fmla="*/ 294 w 486"/>
              <a:gd name="T63" fmla="*/ 353 h 619"/>
              <a:gd name="T64" fmla="*/ 265 w 486"/>
              <a:gd name="T65" fmla="*/ 368 h 619"/>
              <a:gd name="T66" fmla="*/ 118 w 486"/>
              <a:gd name="T67" fmla="*/ 368 h 619"/>
              <a:gd name="T68" fmla="*/ 118 w 486"/>
              <a:gd name="T69" fmla="*/ 88 h 619"/>
              <a:gd name="T70" fmla="*/ 265 w 486"/>
              <a:gd name="T71" fmla="*/ 88 h 619"/>
              <a:gd name="T72" fmla="*/ 294 w 486"/>
              <a:gd name="T73" fmla="*/ 118 h 619"/>
              <a:gd name="T74" fmla="*/ 294 w 486"/>
              <a:gd name="T75" fmla="*/ 353 h 619"/>
              <a:gd name="T76" fmla="*/ 441 w 486"/>
              <a:gd name="T77" fmla="*/ 412 h 619"/>
              <a:gd name="T78" fmla="*/ 441 w 486"/>
              <a:gd name="T79" fmla="*/ 412 h 619"/>
              <a:gd name="T80" fmla="*/ 427 w 486"/>
              <a:gd name="T81" fmla="*/ 427 h 619"/>
              <a:gd name="T82" fmla="*/ 323 w 486"/>
              <a:gd name="T83" fmla="*/ 427 h 619"/>
              <a:gd name="T84" fmla="*/ 323 w 486"/>
              <a:gd name="T85" fmla="*/ 176 h 619"/>
              <a:gd name="T86" fmla="*/ 427 w 486"/>
              <a:gd name="T87" fmla="*/ 176 h 619"/>
              <a:gd name="T88" fmla="*/ 441 w 486"/>
              <a:gd name="T89" fmla="*/ 191 h 619"/>
              <a:gd name="T90" fmla="*/ 441 w 486"/>
              <a:gd name="T91" fmla="*/ 412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86" h="619">
                <a:moveTo>
                  <a:pt x="441" y="132"/>
                </a:moveTo>
                <a:lnTo>
                  <a:pt x="441" y="132"/>
                </a:lnTo>
                <a:cubicBezTo>
                  <a:pt x="323" y="132"/>
                  <a:pt x="323" y="132"/>
                  <a:pt x="323" y="132"/>
                </a:cubicBezTo>
                <a:cubicBezTo>
                  <a:pt x="323" y="88"/>
                  <a:pt x="323" y="88"/>
                  <a:pt x="323" y="88"/>
                </a:cubicBezTo>
                <a:cubicBezTo>
                  <a:pt x="323" y="73"/>
                  <a:pt x="309" y="59"/>
                  <a:pt x="294" y="59"/>
                </a:cubicBezTo>
                <a:cubicBezTo>
                  <a:pt x="118" y="59"/>
                  <a:pt x="118" y="59"/>
                  <a:pt x="118" y="59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18" y="14"/>
                  <a:pt x="88" y="0"/>
                  <a:pt x="73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14" y="0"/>
                  <a:pt x="0" y="14"/>
                  <a:pt x="0" y="29"/>
                </a:cubicBezTo>
                <a:cubicBezTo>
                  <a:pt x="0" y="589"/>
                  <a:pt x="0" y="589"/>
                  <a:pt x="0" y="589"/>
                </a:cubicBezTo>
                <a:cubicBezTo>
                  <a:pt x="0" y="603"/>
                  <a:pt x="14" y="618"/>
                  <a:pt x="29" y="618"/>
                </a:cubicBezTo>
                <a:cubicBezTo>
                  <a:pt x="73" y="618"/>
                  <a:pt x="73" y="618"/>
                  <a:pt x="73" y="618"/>
                </a:cubicBezTo>
                <a:cubicBezTo>
                  <a:pt x="88" y="618"/>
                  <a:pt x="118" y="603"/>
                  <a:pt x="118" y="589"/>
                </a:cubicBezTo>
                <a:cubicBezTo>
                  <a:pt x="118" y="412"/>
                  <a:pt x="118" y="412"/>
                  <a:pt x="118" y="412"/>
                </a:cubicBezTo>
                <a:cubicBezTo>
                  <a:pt x="294" y="412"/>
                  <a:pt x="294" y="412"/>
                  <a:pt x="294" y="412"/>
                </a:cubicBezTo>
                <a:cubicBezTo>
                  <a:pt x="294" y="427"/>
                  <a:pt x="294" y="427"/>
                  <a:pt x="294" y="427"/>
                </a:cubicBezTo>
                <a:cubicBezTo>
                  <a:pt x="294" y="441"/>
                  <a:pt x="309" y="471"/>
                  <a:pt x="323" y="471"/>
                </a:cubicBezTo>
                <a:cubicBezTo>
                  <a:pt x="441" y="471"/>
                  <a:pt x="441" y="471"/>
                  <a:pt x="441" y="471"/>
                </a:cubicBezTo>
                <a:cubicBezTo>
                  <a:pt x="471" y="471"/>
                  <a:pt x="485" y="441"/>
                  <a:pt x="485" y="427"/>
                </a:cubicBezTo>
                <a:cubicBezTo>
                  <a:pt x="485" y="176"/>
                  <a:pt x="485" y="176"/>
                  <a:pt x="485" y="176"/>
                </a:cubicBezTo>
                <a:cubicBezTo>
                  <a:pt x="485" y="147"/>
                  <a:pt x="471" y="132"/>
                  <a:pt x="441" y="132"/>
                </a:cubicBezTo>
                <a:close/>
                <a:moveTo>
                  <a:pt x="73" y="559"/>
                </a:moveTo>
                <a:lnTo>
                  <a:pt x="73" y="559"/>
                </a:lnTo>
                <a:cubicBezTo>
                  <a:pt x="73" y="574"/>
                  <a:pt x="59" y="589"/>
                  <a:pt x="59" y="589"/>
                </a:cubicBezTo>
                <a:cubicBezTo>
                  <a:pt x="44" y="589"/>
                  <a:pt x="29" y="574"/>
                  <a:pt x="29" y="559"/>
                </a:cubicBezTo>
                <a:cubicBezTo>
                  <a:pt x="29" y="59"/>
                  <a:pt x="29" y="59"/>
                  <a:pt x="29" y="59"/>
                </a:cubicBezTo>
                <a:cubicBezTo>
                  <a:pt x="29" y="44"/>
                  <a:pt x="44" y="29"/>
                  <a:pt x="59" y="29"/>
                </a:cubicBezTo>
                <a:cubicBezTo>
                  <a:pt x="59" y="29"/>
                  <a:pt x="73" y="44"/>
                  <a:pt x="73" y="59"/>
                </a:cubicBezTo>
                <a:lnTo>
                  <a:pt x="73" y="559"/>
                </a:lnTo>
                <a:close/>
                <a:moveTo>
                  <a:pt x="294" y="353"/>
                </a:moveTo>
                <a:lnTo>
                  <a:pt x="294" y="353"/>
                </a:lnTo>
                <a:cubicBezTo>
                  <a:pt x="294" y="353"/>
                  <a:pt x="280" y="368"/>
                  <a:pt x="265" y="368"/>
                </a:cubicBezTo>
                <a:cubicBezTo>
                  <a:pt x="118" y="368"/>
                  <a:pt x="118" y="368"/>
                  <a:pt x="118" y="368"/>
                </a:cubicBezTo>
                <a:cubicBezTo>
                  <a:pt x="118" y="88"/>
                  <a:pt x="118" y="88"/>
                  <a:pt x="118" y="88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80" y="88"/>
                  <a:pt x="294" y="103"/>
                  <a:pt x="294" y="118"/>
                </a:cubicBezTo>
                <a:lnTo>
                  <a:pt x="294" y="353"/>
                </a:lnTo>
                <a:close/>
                <a:moveTo>
                  <a:pt x="441" y="412"/>
                </a:moveTo>
                <a:lnTo>
                  <a:pt x="441" y="412"/>
                </a:lnTo>
                <a:cubicBezTo>
                  <a:pt x="441" y="412"/>
                  <a:pt x="441" y="427"/>
                  <a:pt x="427" y="427"/>
                </a:cubicBezTo>
                <a:cubicBezTo>
                  <a:pt x="323" y="427"/>
                  <a:pt x="323" y="427"/>
                  <a:pt x="323" y="427"/>
                </a:cubicBezTo>
                <a:cubicBezTo>
                  <a:pt x="323" y="176"/>
                  <a:pt x="323" y="176"/>
                  <a:pt x="323" y="176"/>
                </a:cubicBezTo>
                <a:cubicBezTo>
                  <a:pt x="427" y="176"/>
                  <a:pt x="427" y="176"/>
                  <a:pt x="427" y="176"/>
                </a:cubicBezTo>
                <a:cubicBezTo>
                  <a:pt x="441" y="176"/>
                  <a:pt x="441" y="176"/>
                  <a:pt x="441" y="191"/>
                </a:cubicBezTo>
                <a:lnTo>
                  <a:pt x="441" y="4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42404" y="3867689"/>
            <a:ext cx="3613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cs typeface="Lato Light"/>
              </a:rPr>
              <a:t> Problem Definition</a:t>
            </a:r>
            <a:endParaRPr lang="en-US" sz="3200" dirty="0" smtClean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769563" y="3867689"/>
            <a:ext cx="3613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cs typeface="Lato Light"/>
              </a:rPr>
              <a:t>Project organization</a:t>
            </a:r>
            <a:endParaRPr lang="en-US" sz="3200" dirty="0">
              <a:solidFill>
                <a:schemeClr val="accent2"/>
              </a:solidFill>
              <a:latin typeface="Lato Light"/>
              <a:cs typeface="Lato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141868" y="3867689"/>
            <a:ext cx="3613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Project Management Plan</a:t>
            </a:r>
            <a:endParaRPr lang="en-US" sz="3200" dirty="0">
              <a:solidFill>
                <a:schemeClr val="accent3"/>
              </a:solidFill>
              <a:latin typeface="Lato Light"/>
              <a:cs typeface="Lato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538791" y="3867689"/>
            <a:ext cx="3613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 Coding Convention</a:t>
            </a:r>
            <a:endParaRPr lang="en-US" sz="3200" dirty="0">
              <a:solidFill>
                <a:schemeClr val="accent4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76180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55506" y="756102"/>
            <a:ext cx="1010097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cs typeface="Lato Light"/>
              </a:rPr>
              <a:t>Android</a:t>
            </a:r>
            <a:endParaRPr lang="en-US" sz="54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2103" y="3004457"/>
            <a:ext cx="1935915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Android use Java and HTML to develop mobile application</a:t>
            </a:r>
          </a:p>
          <a:p>
            <a:r>
              <a:rPr lang="en-US" dirty="0"/>
              <a:t>Summary:</a:t>
            </a:r>
          </a:p>
          <a:p>
            <a:pPr lvl="0"/>
            <a:r>
              <a:rPr lang="en-US" dirty="0"/>
              <a:t>Naming convention:</a:t>
            </a:r>
          </a:p>
          <a:p>
            <a:pPr lvl="1"/>
            <a:r>
              <a:rPr lang="en-US" dirty="0"/>
              <a:t>Follow basic principle of &lt;WHAT&gt;_&lt;WHERE&gt;_&lt;DESCRIPTION&gt;_&lt;SIZE&gt; for resource names</a:t>
            </a:r>
          </a:p>
          <a:p>
            <a:pPr lvl="1"/>
            <a:r>
              <a:rPr lang="en-US" dirty="0"/>
              <a:t>Follow basic principle of &lt;WHAT&gt;_&lt;WHERE&gt;.XML for layout</a:t>
            </a:r>
          </a:p>
          <a:p>
            <a:pPr lvl="1"/>
            <a:r>
              <a:rPr lang="en-US" dirty="0"/>
              <a:t>Follow basic principle of &lt;WHERE&gt;_&lt;DESCRIPTION&gt; for string resources</a:t>
            </a:r>
          </a:p>
          <a:p>
            <a:pPr lvl="1"/>
            <a:r>
              <a:rPr lang="en-US" dirty="0"/>
              <a:t>Follow basic principle of &lt;WHERE&gt;_&lt;DESCRIPTION&gt;_&lt;SIZE&gt; for </a:t>
            </a:r>
            <a:r>
              <a:rPr lang="en-US" dirty="0" err="1"/>
              <a:t>drawable</a:t>
            </a:r>
            <a:r>
              <a:rPr lang="en-US" dirty="0"/>
              <a:t> resource</a:t>
            </a:r>
          </a:p>
          <a:p>
            <a:pPr lvl="1"/>
            <a:r>
              <a:rPr lang="en-US" dirty="0"/>
              <a:t>Follow basic principle of &lt;WHAT&gt;_&lt;WHERE&gt;_&lt;DESCRIPTION&gt; for IDs</a:t>
            </a:r>
          </a:p>
          <a:p>
            <a:r>
              <a:rPr lang="en-US" dirty="0"/>
              <a:t>More detail about code conventions for Android by Google and our team:</a:t>
            </a:r>
          </a:p>
          <a:p>
            <a:r>
              <a:rPr lang="en-US" u="sng" dirty="0">
                <a:hlinkClick r:id="rId2"/>
              </a:rPr>
              <a:t>https://source.android.com/source/code-style.html</a:t>
            </a:r>
            <a:endParaRPr lang="en-US" dirty="0"/>
          </a:p>
          <a:p>
            <a:r>
              <a:rPr lang="en-US" u="sng" dirty="0">
                <a:hlinkClick r:id="rId3"/>
              </a:rPr>
              <a:t>https://github.com/Hinaka/-FPT-CAPSTONE-PGSS/tree/master/Common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4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79849" y="5697720"/>
            <a:ext cx="12478414" cy="147728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8000" dirty="0">
                <a:solidFill>
                  <a:schemeClr val="tx1"/>
                </a:solidFill>
                <a:cs typeface="Lato Light"/>
              </a:rPr>
              <a:t>Problem Definition</a:t>
            </a:r>
            <a:endParaRPr lang="en-US" sz="80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71" y="1973262"/>
            <a:ext cx="19534909" cy="2706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1656" y="7175005"/>
            <a:ext cx="11734800" cy="3465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 smtClean="0"/>
              <a:t>Project name: Parking Guidance System Solution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 smtClean="0"/>
              <a:t>Vietnamese </a:t>
            </a:r>
            <a:r>
              <a:rPr lang="en-US" dirty="0"/>
              <a:t>name: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đỗ</a:t>
            </a:r>
            <a:r>
              <a:rPr lang="en-US" dirty="0"/>
              <a:t> </a:t>
            </a:r>
            <a:r>
              <a:rPr lang="en-US" dirty="0" err="1" smtClean="0"/>
              <a:t>xe</a:t>
            </a:r>
            <a:endParaRPr lang="en-US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 smtClean="0"/>
              <a:t>Abbreviation</a:t>
            </a:r>
            <a:r>
              <a:rPr lang="en-US" dirty="0"/>
              <a:t>: PGSS</a:t>
            </a:r>
            <a:endParaRPr lang="en-US" dirty="0" smtClean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 smtClean="0"/>
              <a:t>Product Type: Internet of Things Application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 smtClean="0"/>
              <a:t>Start Date: 3-Jan-2017</a:t>
            </a:r>
          </a:p>
          <a:p>
            <a:pPr algn="ctr">
              <a:lnSpc>
                <a:spcPct val="140000"/>
              </a:lnSpc>
            </a:pPr>
            <a:endParaRPr lang="en-US" sz="2800" dirty="0"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376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1623556" y="11119556"/>
            <a:ext cx="6765054" cy="1776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/>
              <a:cs typeface="Lato Light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033600" y="11115713"/>
            <a:ext cx="6765054" cy="1776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/>
              <a:cs typeface="Lato Light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6442958" y="11119556"/>
            <a:ext cx="6765054" cy="17761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/>
              <a:cs typeface="Lato Ligh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23419" y="11688898"/>
            <a:ext cx="620858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600" dirty="0" smtClean="0">
                <a:solidFill>
                  <a:schemeClr val="bg1"/>
                </a:solidFill>
                <a:latin typeface="Lato Light"/>
                <a:cs typeface="Lato Light"/>
              </a:rPr>
              <a:t>Growing fast with the increasing number of vehicles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891666" y="11119556"/>
            <a:ext cx="6208588" cy="738674"/>
          </a:xfrm>
          <a:prstGeom prst="rect">
            <a:avLst/>
          </a:prstGeom>
          <a:noFill/>
        </p:spPr>
        <p:txBody>
          <a:bodyPr wrap="square" lIns="182889" tIns="91445" rIns="182889" bIns="91445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Light"/>
                <a:cs typeface="Lato Light"/>
              </a:rPr>
              <a:t>Indoor parking area</a:t>
            </a:r>
            <a:endParaRPr lang="en-US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209234" y="11685055"/>
            <a:ext cx="641310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600" dirty="0" smtClean="0">
                <a:solidFill>
                  <a:schemeClr val="bg1"/>
                </a:solidFill>
                <a:latin typeface="Lato Light"/>
                <a:cs typeface="Lato Light"/>
              </a:rPr>
              <a:t>An alternative approach to provide vehicle’s parking lot</a:t>
            </a:r>
            <a:endParaRPr lang="en-US" sz="26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151023" y="11115713"/>
            <a:ext cx="6413100" cy="738674"/>
          </a:xfrm>
          <a:prstGeom prst="rect">
            <a:avLst/>
          </a:prstGeom>
          <a:noFill/>
        </p:spPr>
        <p:txBody>
          <a:bodyPr wrap="square" lIns="182889" tIns="91445" rIns="182889" bIns="91445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Light"/>
                <a:cs typeface="Lato Light"/>
              </a:rPr>
              <a:t>Outdoor parking area</a:t>
            </a:r>
            <a:endParaRPr lang="en-US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6607124" y="11688898"/>
            <a:ext cx="634158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600" dirty="0" smtClean="0">
                <a:solidFill>
                  <a:schemeClr val="bg1"/>
                </a:solidFill>
                <a:latin typeface="Lato Light"/>
                <a:cs typeface="Lato Light"/>
              </a:rPr>
              <a:t>A wired system utilize the RS-485 standard.	</a:t>
            </a:r>
            <a:endParaRPr lang="en-US" sz="26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6681203" y="11119556"/>
            <a:ext cx="6341587" cy="738674"/>
          </a:xfrm>
          <a:prstGeom prst="rect">
            <a:avLst/>
          </a:prstGeom>
          <a:noFill/>
        </p:spPr>
        <p:txBody>
          <a:bodyPr wrap="square" lIns="182889" tIns="91445" rIns="182889" bIns="91445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Light"/>
                <a:cs typeface="Lato Light"/>
              </a:rPr>
              <a:t>Traditional PGS</a:t>
            </a:r>
            <a:endParaRPr lang="en-US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63692" y="756102"/>
            <a:ext cx="1382906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latin typeface="Lato Light"/>
                <a:cs typeface="Lato Light"/>
              </a:rPr>
              <a:t>Current Situation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81964" y="1607338"/>
            <a:ext cx="9445436" cy="67706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Lato Light"/>
                <a:cs typeface="Lato Light"/>
              </a:rPr>
              <a:t> </a:t>
            </a:r>
            <a:endParaRPr lang="en-US" sz="28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060636" y="3044157"/>
            <a:ext cx="6710296" cy="8071556"/>
          </a:xfrm>
        </p:spPr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442958" y="3041178"/>
            <a:ext cx="6710296" cy="8071556"/>
          </a:xfrm>
        </p:spPr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650935" y="3048000"/>
            <a:ext cx="6710296" cy="8071556"/>
          </a:xfrm>
        </p:spPr>
      </p:sp>
      <p:pic>
        <p:nvPicPr>
          <p:cNvPr id="18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1623212" y="3041178"/>
            <a:ext cx="6792433" cy="8078378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4"/>
          <a:stretch>
            <a:fillRect/>
          </a:stretch>
        </p:blipFill>
        <p:spPr>
          <a:xfrm>
            <a:off x="9005535" y="3041178"/>
            <a:ext cx="6867198" cy="8078378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5"/>
          <a:stretch>
            <a:fillRect/>
          </a:stretch>
        </p:blipFill>
        <p:spPr>
          <a:xfrm>
            <a:off x="16462622" y="3034356"/>
            <a:ext cx="6745389" cy="80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0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55506" y="756102"/>
            <a:ext cx="944543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latin typeface="Lato Light"/>
                <a:cs typeface="Lato Light"/>
              </a:rPr>
              <a:t>Feature Functions</a:t>
            </a:r>
          </a:p>
        </p:txBody>
      </p:sp>
      <p:sp>
        <p:nvSpPr>
          <p:cNvPr id="23" name="Freeform 5"/>
          <p:cNvSpPr>
            <a:spLocks/>
          </p:cNvSpPr>
          <p:nvPr/>
        </p:nvSpPr>
        <p:spPr bwMode="auto">
          <a:xfrm>
            <a:off x="1849834" y="3165835"/>
            <a:ext cx="5894988" cy="5844422"/>
          </a:xfrm>
          <a:custGeom>
            <a:avLst/>
            <a:gdLst>
              <a:gd name="T0" fmla="*/ 190 w 197"/>
              <a:gd name="T1" fmla="*/ 97 h 195"/>
              <a:gd name="T2" fmla="*/ 197 w 197"/>
              <a:gd name="T3" fmla="*/ 86 h 195"/>
              <a:gd name="T4" fmla="*/ 193 w 197"/>
              <a:gd name="T5" fmla="*/ 76 h 195"/>
              <a:gd name="T6" fmla="*/ 188 w 197"/>
              <a:gd name="T7" fmla="*/ 59 h 195"/>
              <a:gd name="T8" fmla="*/ 183 w 197"/>
              <a:gd name="T9" fmla="*/ 48 h 195"/>
              <a:gd name="T10" fmla="*/ 167 w 197"/>
              <a:gd name="T11" fmla="*/ 38 h 195"/>
              <a:gd name="T12" fmla="*/ 166 w 197"/>
              <a:gd name="T13" fmla="*/ 25 h 195"/>
              <a:gd name="T14" fmla="*/ 158 w 197"/>
              <a:gd name="T15" fmla="*/ 29 h 195"/>
              <a:gd name="T16" fmla="*/ 147 w 197"/>
              <a:gd name="T17" fmla="*/ 12 h 195"/>
              <a:gd name="T18" fmla="*/ 137 w 197"/>
              <a:gd name="T19" fmla="*/ 9 h 195"/>
              <a:gd name="T20" fmla="*/ 120 w 197"/>
              <a:gd name="T21" fmla="*/ 3 h 195"/>
              <a:gd name="T22" fmla="*/ 110 w 197"/>
              <a:gd name="T23" fmla="*/ 0 h 195"/>
              <a:gd name="T24" fmla="*/ 99 w 197"/>
              <a:gd name="T25" fmla="*/ 7 h 195"/>
              <a:gd name="T26" fmla="*/ 88 w 197"/>
              <a:gd name="T27" fmla="*/ 0 h 195"/>
              <a:gd name="T28" fmla="*/ 77 w 197"/>
              <a:gd name="T29" fmla="*/ 3 h 195"/>
              <a:gd name="T30" fmla="*/ 61 w 197"/>
              <a:gd name="T31" fmla="*/ 9 h 195"/>
              <a:gd name="T32" fmla="*/ 50 w 197"/>
              <a:gd name="T33" fmla="*/ 12 h 195"/>
              <a:gd name="T34" fmla="*/ 40 w 197"/>
              <a:gd name="T35" fmla="*/ 29 h 195"/>
              <a:gd name="T36" fmla="*/ 32 w 197"/>
              <a:gd name="T37" fmla="*/ 25 h 195"/>
              <a:gd name="T38" fmla="*/ 30 w 197"/>
              <a:gd name="T39" fmla="*/ 38 h 195"/>
              <a:gd name="T40" fmla="*/ 15 w 197"/>
              <a:gd name="T41" fmla="*/ 48 h 195"/>
              <a:gd name="T42" fmla="*/ 10 w 197"/>
              <a:gd name="T43" fmla="*/ 59 h 195"/>
              <a:gd name="T44" fmla="*/ 4 w 197"/>
              <a:gd name="T45" fmla="*/ 76 h 195"/>
              <a:gd name="T46" fmla="*/ 0 w 197"/>
              <a:gd name="T47" fmla="*/ 86 h 195"/>
              <a:gd name="T48" fmla="*/ 8 w 197"/>
              <a:gd name="T49" fmla="*/ 97 h 195"/>
              <a:gd name="T50" fmla="*/ 0 w 197"/>
              <a:gd name="T51" fmla="*/ 109 h 195"/>
              <a:gd name="T52" fmla="*/ 4 w 197"/>
              <a:gd name="T53" fmla="*/ 119 h 195"/>
              <a:gd name="T54" fmla="*/ 10 w 197"/>
              <a:gd name="T55" fmla="*/ 136 h 195"/>
              <a:gd name="T56" fmla="*/ 15 w 197"/>
              <a:gd name="T57" fmla="*/ 147 h 195"/>
              <a:gd name="T58" fmla="*/ 30 w 197"/>
              <a:gd name="T59" fmla="*/ 157 h 195"/>
              <a:gd name="T60" fmla="*/ 32 w 197"/>
              <a:gd name="T61" fmla="*/ 170 h 195"/>
              <a:gd name="T62" fmla="*/ 40 w 197"/>
              <a:gd name="T63" fmla="*/ 166 h 195"/>
              <a:gd name="T64" fmla="*/ 50 w 197"/>
              <a:gd name="T65" fmla="*/ 183 h 195"/>
              <a:gd name="T66" fmla="*/ 61 w 197"/>
              <a:gd name="T67" fmla="*/ 186 h 195"/>
              <a:gd name="T68" fmla="*/ 77 w 197"/>
              <a:gd name="T69" fmla="*/ 191 h 195"/>
              <a:gd name="T70" fmla="*/ 88 w 197"/>
              <a:gd name="T71" fmla="*/ 195 h 195"/>
              <a:gd name="T72" fmla="*/ 99 w 197"/>
              <a:gd name="T73" fmla="*/ 188 h 195"/>
              <a:gd name="T74" fmla="*/ 110 w 197"/>
              <a:gd name="T75" fmla="*/ 195 h 195"/>
              <a:gd name="T76" fmla="*/ 120 w 197"/>
              <a:gd name="T77" fmla="*/ 191 h 195"/>
              <a:gd name="T78" fmla="*/ 137 w 197"/>
              <a:gd name="T79" fmla="*/ 186 h 195"/>
              <a:gd name="T80" fmla="*/ 147 w 197"/>
              <a:gd name="T81" fmla="*/ 183 h 195"/>
              <a:gd name="T82" fmla="*/ 158 w 197"/>
              <a:gd name="T83" fmla="*/ 166 h 195"/>
              <a:gd name="T84" fmla="*/ 166 w 197"/>
              <a:gd name="T85" fmla="*/ 170 h 195"/>
              <a:gd name="T86" fmla="*/ 167 w 197"/>
              <a:gd name="T87" fmla="*/ 157 h 195"/>
              <a:gd name="T88" fmla="*/ 183 w 197"/>
              <a:gd name="T89" fmla="*/ 147 h 195"/>
              <a:gd name="T90" fmla="*/ 188 w 197"/>
              <a:gd name="T91" fmla="*/ 136 h 195"/>
              <a:gd name="T92" fmla="*/ 193 w 197"/>
              <a:gd name="T93" fmla="*/ 119 h 195"/>
              <a:gd name="T94" fmla="*/ 197 w 197"/>
              <a:gd name="T95" fmla="*/ 10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195">
                <a:moveTo>
                  <a:pt x="195" y="106"/>
                </a:moveTo>
                <a:cubicBezTo>
                  <a:pt x="189" y="105"/>
                  <a:pt x="189" y="105"/>
                  <a:pt x="189" y="105"/>
                </a:cubicBezTo>
                <a:cubicBezTo>
                  <a:pt x="189" y="103"/>
                  <a:pt x="190" y="100"/>
                  <a:pt x="190" y="97"/>
                </a:cubicBezTo>
                <a:cubicBezTo>
                  <a:pt x="190" y="95"/>
                  <a:pt x="189" y="92"/>
                  <a:pt x="189" y="90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97" y="88"/>
                  <a:pt x="197" y="87"/>
                  <a:pt x="197" y="86"/>
                </a:cubicBezTo>
                <a:cubicBezTo>
                  <a:pt x="197" y="83"/>
                  <a:pt x="196" y="80"/>
                  <a:pt x="196" y="78"/>
                </a:cubicBezTo>
                <a:cubicBezTo>
                  <a:pt x="196" y="77"/>
                  <a:pt x="195" y="76"/>
                  <a:pt x="194" y="76"/>
                </a:cubicBezTo>
                <a:cubicBezTo>
                  <a:pt x="194" y="76"/>
                  <a:pt x="194" y="76"/>
                  <a:pt x="193" y="7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6" y="72"/>
                  <a:pt x="184" y="67"/>
                  <a:pt x="182" y="62"/>
                </a:cubicBezTo>
                <a:cubicBezTo>
                  <a:pt x="188" y="59"/>
                  <a:pt x="188" y="59"/>
                  <a:pt x="188" y="59"/>
                </a:cubicBezTo>
                <a:cubicBezTo>
                  <a:pt x="189" y="59"/>
                  <a:pt x="189" y="57"/>
                  <a:pt x="189" y="56"/>
                </a:cubicBezTo>
                <a:cubicBezTo>
                  <a:pt x="188" y="54"/>
                  <a:pt x="186" y="51"/>
                  <a:pt x="185" y="49"/>
                </a:cubicBezTo>
                <a:cubicBezTo>
                  <a:pt x="185" y="48"/>
                  <a:pt x="184" y="48"/>
                  <a:pt x="183" y="48"/>
                </a:cubicBezTo>
                <a:cubicBezTo>
                  <a:pt x="183" y="48"/>
                  <a:pt x="182" y="48"/>
                  <a:pt x="182" y="48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4" y="46"/>
                  <a:pt x="171" y="42"/>
                  <a:pt x="167" y="38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2" y="33"/>
                  <a:pt x="172" y="31"/>
                  <a:pt x="172" y="31"/>
                </a:cubicBezTo>
                <a:cubicBezTo>
                  <a:pt x="170" y="28"/>
                  <a:pt x="168" y="26"/>
                  <a:pt x="166" y="25"/>
                </a:cubicBezTo>
                <a:cubicBezTo>
                  <a:pt x="165" y="24"/>
                  <a:pt x="165" y="24"/>
                  <a:pt x="164" y="24"/>
                </a:cubicBezTo>
                <a:cubicBezTo>
                  <a:pt x="163" y="24"/>
                  <a:pt x="163" y="24"/>
                  <a:pt x="162" y="25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4" y="26"/>
                  <a:pt x="150" y="23"/>
                  <a:pt x="146" y="20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9" y="13"/>
                  <a:pt x="148" y="12"/>
                  <a:pt x="147" y="12"/>
                </a:cubicBezTo>
                <a:cubicBezTo>
                  <a:pt x="145" y="10"/>
                  <a:pt x="142" y="9"/>
                  <a:pt x="140" y="8"/>
                </a:cubicBezTo>
                <a:cubicBezTo>
                  <a:pt x="139" y="8"/>
                  <a:pt x="139" y="7"/>
                  <a:pt x="139" y="7"/>
                </a:cubicBezTo>
                <a:cubicBezTo>
                  <a:pt x="138" y="7"/>
                  <a:pt x="137" y="8"/>
                  <a:pt x="137" y="9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29" y="12"/>
                  <a:pt x="124" y="11"/>
                  <a:pt x="119" y="10"/>
                </a:cubicBezTo>
                <a:cubicBezTo>
                  <a:pt x="120" y="3"/>
                  <a:pt x="120" y="3"/>
                  <a:pt x="120" y="3"/>
                </a:cubicBezTo>
                <a:cubicBezTo>
                  <a:pt x="120" y="2"/>
                  <a:pt x="120" y="1"/>
                  <a:pt x="118" y="1"/>
                </a:cubicBezTo>
                <a:cubicBezTo>
                  <a:pt x="116" y="0"/>
                  <a:pt x="113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8" y="0"/>
                  <a:pt x="107" y="1"/>
                </a:cubicBezTo>
                <a:cubicBezTo>
                  <a:pt x="106" y="7"/>
                  <a:pt x="106" y="7"/>
                  <a:pt x="106" y="7"/>
                </a:cubicBezTo>
                <a:cubicBezTo>
                  <a:pt x="104" y="7"/>
                  <a:pt x="101" y="7"/>
                  <a:pt x="99" y="7"/>
                </a:cubicBezTo>
                <a:cubicBezTo>
                  <a:pt x="96" y="7"/>
                  <a:pt x="94" y="7"/>
                  <a:pt x="91" y="7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0"/>
                  <a:pt x="79" y="1"/>
                </a:cubicBezTo>
                <a:cubicBezTo>
                  <a:pt x="78" y="1"/>
                  <a:pt x="77" y="2"/>
                  <a:pt x="77" y="3"/>
                </a:cubicBezTo>
                <a:cubicBezTo>
                  <a:pt x="78" y="10"/>
                  <a:pt x="78" y="10"/>
                  <a:pt x="78" y="10"/>
                </a:cubicBezTo>
                <a:cubicBezTo>
                  <a:pt x="73" y="11"/>
                  <a:pt x="68" y="12"/>
                  <a:pt x="64" y="14"/>
                </a:cubicBezTo>
                <a:cubicBezTo>
                  <a:pt x="61" y="9"/>
                  <a:pt x="61" y="9"/>
                  <a:pt x="61" y="9"/>
                </a:cubicBezTo>
                <a:cubicBezTo>
                  <a:pt x="60" y="8"/>
                  <a:pt x="60" y="7"/>
                  <a:pt x="59" y="7"/>
                </a:cubicBezTo>
                <a:cubicBezTo>
                  <a:pt x="58" y="7"/>
                  <a:pt x="58" y="8"/>
                  <a:pt x="58" y="8"/>
                </a:cubicBezTo>
                <a:cubicBezTo>
                  <a:pt x="55" y="9"/>
                  <a:pt x="53" y="10"/>
                  <a:pt x="50" y="12"/>
                </a:cubicBezTo>
                <a:cubicBezTo>
                  <a:pt x="49" y="12"/>
                  <a:pt x="49" y="13"/>
                  <a:pt x="49" y="14"/>
                </a:cubicBezTo>
                <a:cubicBezTo>
                  <a:pt x="52" y="20"/>
                  <a:pt x="52" y="20"/>
                  <a:pt x="52" y="20"/>
                </a:cubicBezTo>
                <a:cubicBezTo>
                  <a:pt x="48" y="23"/>
                  <a:pt x="44" y="26"/>
                  <a:pt x="40" y="29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4" y="24"/>
                  <a:pt x="34" y="24"/>
                </a:cubicBezTo>
                <a:cubicBezTo>
                  <a:pt x="33" y="24"/>
                  <a:pt x="32" y="24"/>
                  <a:pt x="32" y="25"/>
                </a:cubicBezTo>
                <a:cubicBezTo>
                  <a:pt x="30" y="26"/>
                  <a:pt x="28" y="28"/>
                  <a:pt x="26" y="31"/>
                </a:cubicBezTo>
                <a:cubicBezTo>
                  <a:pt x="25" y="31"/>
                  <a:pt x="25" y="33"/>
                  <a:pt x="26" y="34"/>
                </a:cubicBezTo>
                <a:cubicBezTo>
                  <a:pt x="30" y="38"/>
                  <a:pt x="30" y="38"/>
                  <a:pt x="30" y="38"/>
                </a:cubicBezTo>
                <a:cubicBezTo>
                  <a:pt x="27" y="42"/>
                  <a:pt x="24" y="46"/>
                  <a:pt x="21" y="50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3" y="48"/>
                  <a:pt x="13" y="49"/>
                </a:cubicBezTo>
                <a:cubicBezTo>
                  <a:pt x="11" y="51"/>
                  <a:pt x="10" y="54"/>
                  <a:pt x="9" y="56"/>
                </a:cubicBezTo>
                <a:cubicBezTo>
                  <a:pt x="8" y="57"/>
                  <a:pt x="9" y="59"/>
                  <a:pt x="10" y="59"/>
                </a:cubicBezTo>
                <a:cubicBezTo>
                  <a:pt x="15" y="62"/>
                  <a:pt x="15" y="62"/>
                  <a:pt x="15" y="62"/>
                </a:cubicBezTo>
                <a:cubicBezTo>
                  <a:pt x="13" y="67"/>
                  <a:pt x="12" y="72"/>
                  <a:pt x="10" y="77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6"/>
                  <a:pt x="2" y="77"/>
                  <a:pt x="2" y="78"/>
                </a:cubicBezTo>
                <a:cubicBezTo>
                  <a:pt x="1" y="80"/>
                  <a:pt x="1" y="83"/>
                  <a:pt x="0" y="86"/>
                </a:cubicBezTo>
                <a:cubicBezTo>
                  <a:pt x="0" y="87"/>
                  <a:pt x="1" y="88"/>
                  <a:pt x="2" y="89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2"/>
                  <a:pt x="8" y="95"/>
                  <a:pt x="8" y="97"/>
                </a:cubicBezTo>
                <a:cubicBezTo>
                  <a:pt x="8" y="100"/>
                  <a:pt x="8" y="103"/>
                  <a:pt x="8" y="105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6"/>
                  <a:pt x="0" y="107"/>
                  <a:pt x="0" y="109"/>
                </a:cubicBezTo>
                <a:cubicBezTo>
                  <a:pt x="1" y="112"/>
                  <a:pt x="1" y="114"/>
                  <a:pt x="2" y="117"/>
                </a:cubicBezTo>
                <a:cubicBezTo>
                  <a:pt x="2" y="118"/>
                  <a:pt x="3" y="119"/>
                  <a:pt x="4" y="119"/>
                </a:cubicBezTo>
                <a:cubicBezTo>
                  <a:pt x="4" y="119"/>
                  <a:pt x="4" y="119"/>
                  <a:pt x="4" y="119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2" y="123"/>
                  <a:pt x="13" y="128"/>
                  <a:pt x="15" y="133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9" y="136"/>
                  <a:pt x="8" y="137"/>
                  <a:pt x="9" y="139"/>
                </a:cubicBezTo>
                <a:cubicBezTo>
                  <a:pt x="10" y="141"/>
                  <a:pt x="11" y="144"/>
                  <a:pt x="13" y="146"/>
                </a:cubicBezTo>
                <a:cubicBezTo>
                  <a:pt x="13" y="147"/>
                  <a:pt x="14" y="147"/>
                  <a:pt x="15" y="147"/>
                </a:cubicBezTo>
                <a:cubicBezTo>
                  <a:pt x="15" y="147"/>
                  <a:pt x="15" y="147"/>
                  <a:pt x="16" y="147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4" y="149"/>
                  <a:pt x="27" y="153"/>
                  <a:pt x="30" y="157"/>
                </a:cubicBezTo>
                <a:cubicBezTo>
                  <a:pt x="26" y="161"/>
                  <a:pt x="26" y="161"/>
                  <a:pt x="26" y="161"/>
                </a:cubicBezTo>
                <a:cubicBezTo>
                  <a:pt x="25" y="162"/>
                  <a:pt x="25" y="163"/>
                  <a:pt x="26" y="164"/>
                </a:cubicBezTo>
                <a:cubicBezTo>
                  <a:pt x="28" y="166"/>
                  <a:pt x="30" y="168"/>
                  <a:pt x="32" y="170"/>
                </a:cubicBezTo>
                <a:cubicBezTo>
                  <a:pt x="32" y="171"/>
                  <a:pt x="33" y="171"/>
                  <a:pt x="34" y="171"/>
                </a:cubicBezTo>
                <a:cubicBezTo>
                  <a:pt x="34" y="171"/>
                  <a:pt x="35" y="171"/>
                  <a:pt x="35" y="170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4" y="169"/>
                  <a:pt x="48" y="172"/>
                  <a:pt x="52" y="175"/>
                </a:cubicBezTo>
                <a:cubicBezTo>
                  <a:pt x="49" y="180"/>
                  <a:pt x="49" y="180"/>
                  <a:pt x="49" y="180"/>
                </a:cubicBezTo>
                <a:cubicBezTo>
                  <a:pt x="49" y="181"/>
                  <a:pt x="49" y="183"/>
                  <a:pt x="50" y="183"/>
                </a:cubicBezTo>
                <a:cubicBezTo>
                  <a:pt x="53" y="185"/>
                  <a:pt x="55" y="186"/>
                  <a:pt x="58" y="187"/>
                </a:cubicBezTo>
                <a:cubicBezTo>
                  <a:pt x="58" y="187"/>
                  <a:pt x="58" y="187"/>
                  <a:pt x="59" y="187"/>
                </a:cubicBezTo>
                <a:cubicBezTo>
                  <a:pt x="60" y="187"/>
                  <a:pt x="60" y="187"/>
                  <a:pt x="61" y="186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68" y="183"/>
                  <a:pt x="73" y="184"/>
                  <a:pt x="78" y="185"/>
                </a:cubicBezTo>
                <a:cubicBezTo>
                  <a:pt x="77" y="191"/>
                  <a:pt x="77" y="191"/>
                  <a:pt x="77" y="191"/>
                </a:cubicBezTo>
                <a:cubicBezTo>
                  <a:pt x="77" y="193"/>
                  <a:pt x="78" y="194"/>
                  <a:pt x="79" y="194"/>
                </a:cubicBezTo>
                <a:cubicBezTo>
                  <a:pt x="82" y="194"/>
                  <a:pt x="85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9" y="195"/>
                  <a:pt x="90" y="195"/>
                  <a:pt x="90" y="193"/>
                </a:cubicBezTo>
                <a:cubicBezTo>
                  <a:pt x="91" y="187"/>
                  <a:pt x="91" y="187"/>
                  <a:pt x="91" y="187"/>
                </a:cubicBezTo>
                <a:cubicBezTo>
                  <a:pt x="94" y="187"/>
                  <a:pt x="96" y="188"/>
                  <a:pt x="99" y="188"/>
                </a:cubicBezTo>
                <a:cubicBezTo>
                  <a:pt x="101" y="188"/>
                  <a:pt x="104" y="187"/>
                  <a:pt x="106" y="187"/>
                </a:cubicBezTo>
                <a:cubicBezTo>
                  <a:pt x="107" y="193"/>
                  <a:pt x="107" y="193"/>
                  <a:pt x="107" y="193"/>
                </a:cubicBezTo>
                <a:cubicBezTo>
                  <a:pt x="108" y="195"/>
                  <a:pt x="109" y="195"/>
                  <a:pt x="110" y="195"/>
                </a:cubicBezTo>
                <a:cubicBezTo>
                  <a:pt x="110" y="195"/>
                  <a:pt x="110" y="195"/>
                  <a:pt x="110" y="195"/>
                </a:cubicBezTo>
                <a:cubicBezTo>
                  <a:pt x="113" y="195"/>
                  <a:pt x="116" y="194"/>
                  <a:pt x="118" y="194"/>
                </a:cubicBezTo>
                <a:cubicBezTo>
                  <a:pt x="120" y="194"/>
                  <a:pt x="120" y="193"/>
                  <a:pt x="120" y="191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24" y="184"/>
                  <a:pt x="129" y="183"/>
                  <a:pt x="134" y="181"/>
                </a:cubicBezTo>
                <a:cubicBezTo>
                  <a:pt x="137" y="186"/>
                  <a:pt x="137" y="186"/>
                  <a:pt x="137" y="186"/>
                </a:cubicBezTo>
                <a:cubicBezTo>
                  <a:pt x="137" y="187"/>
                  <a:pt x="138" y="187"/>
                  <a:pt x="139" y="187"/>
                </a:cubicBezTo>
                <a:cubicBezTo>
                  <a:pt x="139" y="187"/>
                  <a:pt x="139" y="187"/>
                  <a:pt x="140" y="187"/>
                </a:cubicBezTo>
                <a:cubicBezTo>
                  <a:pt x="142" y="186"/>
                  <a:pt x="145" y="185"/>
                  <a:pt x="147" y="183"/>
                </a:cubicBezTo>
                <a:cubicBezTo>
                  <a:pt x="148" y="183"/>
                  <a:pt x="149" y="181"/>
                  <a:pt x="148" y="180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0" y="172"/>
                  <a:pt x="154" y="169"/>
                  <a:pt x="158" y="166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3" y="171"/>
                  <a:pt x="163" y="171"/>
                  <a:pt x="164" y="171"/>
                </a:cubicBezTo>
                <a:cubicBezTo>
                  <a:pt x="165" y="171"/>
                  <a:pt x="165" y="171"/>
                  <a:pt x="166" y="170"/>
                </a:cubicBezTo>
                <a:cubicBezTo>
                  <a:pt x="168" y="168"/>
                  <a:pt x="170" y="166"/>
                  <a:pt x="172" y="164"/>
                </a:cubicBezTo>
                <a:cubicBezTo>
                  <a:pt x="172" y="163"/>
                  <a:pt x="172" y="162"/>
                  <a:pt x="172" y="161"/>
                </a:cubicBezTo>
                <a:cubicBezTo>
                  <a:pt x="167" y="157"/>
                  <a:pt x="167" y="157"/>
                  <a:pt x="167" y="157"/>
                </a:cubicBezTo>
                <a:cubicBezTo>
                  <a:pt x="171" y="153"/>
                  <a:pt x="174" y="149"/>
                  <a:pt x="176" y="144"/>
                </a:cubicBezTo>
                <a:cubicBezTo>
                  <a:pt x="182" y="147"/>
                  <a:pt x="182" y="147"/>
                  <a:pt x="182" y="147"/>
                </a:cubicBezTo>
                <a:cubicBezTo>
                  <a:pt x="182" y="147"/>
                  <a:pt x="183" y="147"/>
                  <a:pt x="183" y="147"/>
                </a:cubicBezTo>
                <a:cubicBezTo>
                  <a:pt x="184" y="147"/>
                  <a:pt x="185" y="147"/>
                  <a:pt x="185" y="146"/>
                </a:cubicBezTo>
                <a:cubicBezTo>
                  <a:pt x="186" y="144"/>
                  <a:pt x="188" y="141"/>
                  <a:pt x="189" y="139"/>
                </a:cubicBezTo>
                <a:cubicBezTo>
                  <a:pt x="189" y="137"/>
                  <a:pt x="189" y="136"/>
                  <a:pt x="188" y="136"/>
                </a:cubicBezTo>
                <a:cubicBezTo>
                  <a:pt x="182" y="133"/>
                  <a:pt x="182" y="133"/>
                  <a:pt x="182" y="133"/>
                </a:cubicBezTo>
                <a:cubicBezTo>
                  <a:pt x="184" y="128"/>
                  <a:pt x="186" y="123"/>
                  <a:pt x="187" y="118"/>
                </a:cubicBezTo>
                <a:cubicBezTo>
                  <a:pt x="193" y="119"/>
                  <a:pt x="193" y="119"/>
                  <a:pt x="193" y="119"/>
                </a:cubicBezTo>
                <a:cubicBezTo>
                  <a:pt x="194" y="119"/>
                  <a:pt x="194" y="119"/>
                  <a:pt x="194" y="119"/>
                </a:cubicBezTo>
                <a:cubicBezTo>
                  <a:pt x="195" y="119"/>
                  <a:pt x="196" y="118"/>
                  <a:pt x="196" y="117"/>
                </a:cubicBezTo>
                <a:cubicBezTo>
                  <a:pt x="196" y="114"/>
                  <a:pt x="197" y="112"/>
                  <a:pt x="197" y="109"/>
                </a:cubicBezTo>
                <a:cubicBezTo>
                  <a:pt x="197" y="107"/>
                  <a:pt x="197" y="106"/>
                  <a:pt x="195" y="106"/>
                </a:cubicBezTo>
                <a:close/>
              </a:path>
            </a:pathLst>
          </a:custGeom>
          <a:solidFill>
            <a:schemeClr val="accent1"/>
          </a:solidFill>
          <a:ln w="19050" cap="rnd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>
            <a:off x="9873032" y="4566644"/>
            <a:ext cx="5894988" cy="5873912"/>
          </a:xfrm>
          <a:custGeom>
            <a:avLst/>
            <a:gdLst>
              <a:gd name="T0" fmla="*/ 189 w 197"/>
              <a:gd name="T1" fmla="*/ 92 h 196"/>
              <a:gd name="T2" fmla="*/ 196 w 197"/>
              <a:gd name="T3" fmla="*/ 80 h 196"/>
              <a:gd name="T4" fmla="*/ 187 w 197"/>
              <a:gd name="T5" fmla="*/ 79 h 196"/>
              <a:gd name="T6" fmla="*/ 189 w 197"/>
              <a:gd name="T7" fmla="*/ 58 h 196"/>
              <a:gd name="T8" fmla="*/ 183 w 197"/>
              <a:gd name="T9" fmla="*/ 50 h 196"/>
              <a:gd name="T10" fmla="*/ 172 w 197"/>
              <a:gd name="T11" fmla="*/ 35 h 196"/>
              <a:gd name="T12" fmla="*/ 165 w 197"/>
              <a:gd name="T13" fmla="*/ 26 h 196"/>
              <a:gd name="T14" fmla="*/ 147 w 197"/>
              <a:gd name="T15" fmla="*/ 21 h 196"/>
              <a:gd name="T16" fmla="*/ 141 w 197"/>
              <a:gd name="T17" fmla="*/ 9 h 196"/>
              <a:gd name="T18" fmla="*/ 135 w 197"/>
              <a:gd name="T19" fmla="*/ 15 h 196"/>
              <a:gd name="T20" fmla="*/ 122 w 197"/>
              <a:gd name="T21" fmla="*/ 4 h 196"/>
              <a:gd name="T22" fmla="*/ 111 w 197"/>
              <a:gd name="T23" fmla="*/ 0 h 196"/>
              <a:gd name="T24" fmla="*/ 98 w 197"/>
              <a:gd name="T25" fmla="*/ 8 h 196"/>
              <a:gd name="T26" fmla="*/ 98 w 197"/>
              <a:gd name="T27" fmla="*/ 8 h 196"/>
              <a:gd name="T28" fmla="*/ 92 w 197"/>
              <a:gd name="T29" fmla="*/ 2 h 196"/>
              <a:gd name="T30" fmla="*/ 81 w 197"/>
              <a:gd name="T31" fmla="*/ 1 h 196"/>
              <a:gd name="T32" fmla="*/ 65 w 197"/>
              <a:gd name="T33" fmla="*/ 14 h 196"/>
              <a:gd name="T34" fmla="*/ 59 w 197"/>
              <a:gd name="T35" fmla="*/ 7 h 196"/>
              <a:gd name="T36" fmla="*/ 53 w 197"/>
              <a:gd name="T37" fmla="*/ 20 h 196"/>
              <a:gd name="T38" fmla="*/ 35 w 197"/>
              <a:gd name="T39" fmla="*/ 23 h 196"/>
              <a:gd name="T40" fmla="*/ 27 w 197"/>
              <a:gd name="T41" fmla="*/ 33 h 196"/>
              <a:gd name="T42" fmla="*/ 16 w 197"/>
              <a:gd name="T43" fmla="*/ 47 h 196"/>
              <a:gd name="T44" fmla="*/ 9 w 197"/>
              <a:gd name="T45" fmla="*/ 55 h 196"/>
              <a:gd name="T46" fmla="*/ 13 w 197"/>
              <a:gd name="T47" fmla="*/ 69 h 196"/>
              <a:gd name="T48" fmla="*/ 4 w 197"/>
              <a:gd name="T49" fmla="*/ 75 h 196"/>
              <a:gd name="T50" fmla="*/ 2 w 197"/>
              <a:gd name="T51" fmla="*/ 88 h 196"/>
              <a:gd name="T52" fmla="*/ 2 w 197"/>
              <a:gd name="T53" fmla="*/ 105 h 196"/>
              <a:gd name="T54" fmla="*/ 4 w 197"/>
              <a:gd name="T55" fmla="*/ 118 h 196"/>
              <a:gd name="T56" fmla="*/ 15 w 197"/>
              <a:gd name="T57" fmla="*/ 132 h 196"/>
              <a:gd name="T58" fmla="*/ 12 w 197"/>
              <a:gd name="T59" fmla="*/ 145 h 196"/>
              <a:gd name="T60" fmla="*/ 21 w 197"/>
              <a:gd name="T61" fmla="*/ 144 h 196"/>
              <a:gd name="T62" fmla="*/ 25 w 197"/>
              <a:gd name="T63" fmla="*/ 163 h 196"/>
              <a:gd name="T64" fmla="*/ 34 w 197"/>
              <a:gd name="T65" fmla="*/ 170 h 196"/>
              <a:gd name="T66" fmla="*/ 48 w 197"/>
              <a:gd name="T67" fmla="*/ 180 h 196"/>
              <a:gd name="T68" fmla="*/ 58 w 197"/>
              <a:gd name="T69" fmla="*/ 187 h 196"/>
              <a:gd name="T70" fmla="*/ 70 w 197"/>
              <a:gd name="T71" fmla="*/ 183 h 196"/>
              <a:gd name="T72" fmla="*/ 78 w 197"/>
              <a:gd name="T73" fmla="*/ 194 h 196"/>
              <a:gd name="T74" fmla="*/ 89 w 197"/>
              <a:gd name="T75" fmla="*/ 194 h 196"/>
              <a:gd name="T76" fmla="*/ 105 w 197"/>
              <a:gd name="T77" fmla="*/ 188 h 196"/>
              <a:gd name="T78" fmla="*/ 108 w 197"/>
              <a:gd name="T79" fmla="*/ 196 h 196"/>
              <a:gd name="T80" fmla="*/ 118 w 197"/>
              <a:gd name="T81" fmla="*/ 186 h 196"/>
              <a:gd name="T82" fmla="*/ 137 w 197"/>
              <a:gd name="T83" fmla="*/ 189 h 196"/>
              <a:gd name="T84" fmla="*/ 147 w 197"/>
              <a:gd name="T85" fmla="*/ 182 h 196"/>
              <a:gd name="T86" fmla="*/ 161 w 197"/>
              <a:gd name="T87" fmla="*/ 172 h 196"/>
              <a:gd name="T88" fmla="*/ 171 w 197"/>
              <a:gd name="T89" fmla="*/ 166 h 196"/>
              <a:gd name="T90" fmla="*/ 176 w 197"/>
              <a:gd name="T91" fmla="*/ 146 h 196"/>
              <a:gd name="T92" fmla="*/ 184 w 197"/>
              <a:gd name="T93" fmla="*/ 148 h 196"/>
              <a:gd name="T94" fmla="*/ 182 w 197"/>
              <a:gd name="T95" fmla="*/ 134 h 196"/>
              <a:gd name="T96" fmla="*/ 193 w 197"/>
              <a:gd name="T97" fmla="*/ 121 h 196"/>
              <a:gd name="T98" fmla="*/ 197 w 197"/>
              <a:gd name="T99" fmla="*/ 111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7" h="196">
                <a:moveTo>
                  <a:pt x="195" y="108"/>
                </a:moveTo>
                <a:cubicBezTo>
                  <a:pt x="189" y="107"/>
                  <a:pt x="189" y="107"/>
                  <a:pt x="189" y="107"/>
                </a:cubicBezTo>
                <a:cubicBezTo>
                  <a:pt x="190" y="102"/>
                  <a:pt x="190" y="97"/>
                  <a:pt x="189" y="92"/>
                </a:cubicBezTo>
                <a:cubicBezTo>
                  <a:pt x="195" y="91"/>
                  <a:pt x="195" y="91"/>
                  <a:pt x="195" y="91"/>
                </a:cubicBezTo>
                <a:cubicBezTo>
                  <a:pt x="197" y="90"/>
                  <a:pt x="197" y="89"/>
                  <a:pt x="197" y="88"/>
                </a:cubicBezTo>
                <a:cubicBezTo>
                  <a:pt x="197" y="85"/>
                  <a:pt x="197" y="83"/>
                  <a:pt x="196" y="80"/>
                </a:cubicBezTo>
                <a:cubicBezTo>
                  <a:pt x="196" y="79"/>
                  <a:pt x="195" y="78"/>
                  <a:pt x="194" y="78"/>
                </a:cubicBezTo>
                <a:cubicBezTo>
                  <a:pt x="194" y="78"/>
                  <a:pt x="194" y="78"/>
                  <a:pt x="194" y="78"/>
                </a:cubicBezTo>
                <a:cubicBezTo>
                  <a:pt x="187" y="79"/>
                  <a:pt x="187" y="79"/>
                  <a:pt x="187" y="79"/>
                </a:cubicBezTo>
                <a:cubicBezTo>
                  <a:pt x="186" y="74"/>
                  <a:pt x="185" y="69"/>
                  <a:pt x="183" y="64"/>
                </a:cubicBezTo>
                <a:cubicBezTo>
                  <a:pt x="188" y="61"/>
                  <a:pt x="188" y="61"/>
                  <a:pt x="188" y="61"/>
                </a:cubicBezTo>
                <a:cubicBezTo>
                  <a:pt x="189" y="61"/>
                  <a:pt x="190" y="59"/>
                  <a:pt x="189" y="58"/>
                </a:cubicBezTo>
                <a:cubicBezTo>
                  <a:pt x="188" y="56"/>
                  <a:pt x="187" y="53"/>
                  <a:pt x="186" y="51"/>
                </a:cubicBezTo>
                <a:cubicBezTo>
                  <a:pt x="185" y="50"/>
                  <a:pt x="184" y="49"/>
                  <a:pt x="184" y="49"/>
                </a:cubicBezTo>
                <a:cubicBezTo>
                  <a:pt x="183" y="49"/>
                  <a:pt x="183" y="50"/>
                  <a:pt x="183" y="50"/>
                </a:cubicBezTo>
                <a:cubicBezTo>
                  <a:pt x="177" y="52"/>
                  <a:pt x="177" y="52"/>
                  <a:pt x="177" y="52"/>
                </a:cubicBezTo>
                <a:cubicBezTo>
                  <a:pt x="174" y="48"/>
                  <a:pt x="171" y="44"/>
                  <a:pt x="168" y="40"/>
                </a:cubicBezTo>
                <a:cubicBezTo>
                  <a:pt x="172" y="35"/>
                  <a:pt x="172" y="35"/>
                  <a:pt x="172" y="35"/>
                </a:cubicBezTo>
                <a:cubicBezTo>
                  <a:pt x="173" y="35"/>
                  <a:pt x="173" y="33"/>
                  <a:pt x="173" y="32"/>
                </a:cubicBezTo>
                <a:cubicBezTo>
                  <a:pt x="171" y="30"/>
                  <a:pt x="169" y="28"/>
                  <a:pt x="167" y="26"/>
                </a:cubicBezTo>
                <a:cubicBezTo>
                  <a:pt x="166" y="26"/>
                  <a:pt x="166" y="26"/>
                  <a:pt x="165" y="26"/>
                </a:cubicBezTo>
                <a:cubicBezTo>
                  <a:pt x="164" y="26"/>
                  <a:pt x="164" y="26"/>
                  <a:pt x="163" y="26"/>
                </a:cubicBezTo>
                <a:cubicBezTo>
                  <a:pt x="159" y="30"/>
                  <a:pt x="159" y="30"/>
                  <a:pt x="159" y="30"/>
                </a:cubicBezTo>
                <a:cubicBezTo>
                  <a:pt x="155" y="27"/>
                  <a:pt x="151" y="24"/>
                  <a:pt x="147" y="21"/>
                </a:cubicBezTo>
                <a:cubicBezTo>
                  <a:pt x="150" y="16"/>
                  <a:pt x="150" y="16"/>
                  <a:pt x="150" y="16"/>
                </a:cubicBezTo>
                <a:cubicBezTo>
                  <a:pt x="150" y="15"/>
                  <a:pt x="150" y="13"/>
                  <a:pt x="149" y="13"/>
                </a:cubicBezTo>
                <a:cubicBezTo>
                  <a:pt x="146" y="12"/>
                  <a:pt x="144" y="10"/>
                  <a:pt x="141" y="9"/>
                </a:cubicBezTo>
                <a:cubicBezTo>
                  <a:pt x="141" y="9"/>
                  <a:pt x="140" y="9"/>
                  <a:pt x="140" y="9"/>
                </a:cubicBezTo>
                <a:cubicBezTo>
                  <a:pt x="139" y="9"/>
                  <a:pt x="139" y="9"/>
                  <a:pt x="138" y="10"/>
                </a:cubicBezTo>
                <a:cubicBezTo>
                  <a:pt x="135" y="15"/>
                  <a:pt x="135" y="15"/>
                  <a:pt x="135" y="15"/>
                </a:cubicBezTo>
                <a:cubicBezTo>
                  <a:pt x="133" y="14"/>
                  <a:pt x="130" y="13"/>
                  <a:pt x="128" y="13"/>
                </a:cubicBezTo>
                <a:cubicBezTo>
                  <a:pt x="126" y="12"/>
                  <a:pt x="123" y="11"/>
                  <a:pt x="121" y="10"/>
                </a:cubicBezTo>
                <a:cubicBezTo>
                  <a:pt x="122" y="4"/>
                  <a:pt x="122" y="4"/>
                  <a:pt x="122" y="4"/>
                </a:cubicBezTo>
                <a:cubicBezTo>
                  <a:pt x="122" y="3"/>
                  <a:pt x="121" y="2"/>
                  <a:pt x="120" y="2"/>
                </a:cubicBezTo>
                <a:cubicBezTo>
                  <a:pt x="117" y="1"/>
                  <a:pt x="114" y="1"/>
                  <a:pt x="111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0" y="0"/>
                  <a:pt x="109" y="1"/>
                  <a:pt x="109" y="2"/>
                </a:cubicBezTo>
                <a:cubicBezTo>
                  <a:pt x="108" y="8"/>
                  <a:pt x="108" y="8"/>
                  <a:pt x="108" y="8"/>
                </a:cubicBezTo>
                <a:cubicBezTo>
                  <a:pt x="105" y="8"/>
                  <a:pt x="102" y="8"/>
                  <a:pt x="98" y="8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6" y="8"/>
                  <a:pt x="95" y="8"/>
                  <a:pt x="93" y="8"/>
                </a:cubicBezTo>
                <a:cubicBezTo>
                  <a:pt x="92" y="2"/>
                  <a:pt x="92" y="2"/>
                  <a:pt x="92" y="2"/>
                </a:cubicBezTo>
                <a:cubicBezTo>
                  <a:pt x="91" y="1"/>
                  <a:pt x="90" y="0"/>
                  <a:pt x="89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6" y="0"/>
                  <a:pt x="83" y="0"/>
                  <a:pt x="81" y="1"/>
                </a:cubicBezTo>
                <a:cubicBezTo>
                  <a:pt x="79" y="1"/>
                  <a:pt x="79" y="2"/>
                  <a:pt x="79" y="3"/>
                </a:cubicBezTo>
                <a:cubicBezTo>
                  <a:pt x="80" y="10"/>
                  <a:pt x="80" y="10"/>
                  <a:pt x="80" y="10"/>
                </a:cubicBezTo>
                <a:cubicBezTo>
                  <a:pt x="75" y="11"/>
                  <a:pt x="70" y="12"/>
                  <a:pt x="65" y="14"/>
                </a:cubicBezTo>
                <a:cubicBezTo>
                  <a:pt x="62" y="8"/>
                  <a:pt x="62" y="8"/>
                  <a:pt x="62" y="8"/>
                </a:cubicBezTo>
                <a:cubicBezTo>
                  <a:pt x="62" y="8"/>
                  <a:pt x="61" y="7"/>
                  <a:pt x="60" y="7"/>
                </a:cubicBezTo>
                <a:cubicBezTo>
                  <a:pt x="60" y="7"/>
                  <a:pt x="59" y="7"/>
                  <a:pt x="59" y="7"/>
                </a:cubicBezTo>
                <a:cubicBezTo>
                  <a:pt x="57" y="8"/>
                  <a:pt x="54" y="10"/>
                  <a:pt x="52" y="11"/>
                </a:cubicBezTo>
                <a:cubicBezTo>
                  <a:pt x="50" y="12"/>
                  <a:pt x="50" y="13"/>
                  <a:pt x="51" y="14"/>
                </a:cubicBezTo>
                <a:cubicBezTo>
                  <a:pt x="53" y="20"/>
                  <a:pt x="53" y="20"/>
                  <a:pt x="53" y="20"/>
                </a:cubicBezTo>
                <a:cubicBezTo>
                  <a:pt x="49" y="22"/>
                  <a:pt x="45" y="25"/>
                  <a:pt x="41" y="28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5" y="23"/>
                  <a:pt x="35" y="23"/>
                </a:cubicBezTo>
                <a:cubicBezTo>
                  <a:pt x="34" y="23"/>
                  <a:pt x="33" y="24"/>
                  <a:pt x="33" y="24"/>
                </a:cubicBezTo>
                <a:cubicBezTo>
                  <a:pt x="31" y="26"/>
                  <a:pt x="29" y="28"/>
                  <a:pt x="27" y="30"/>
                </a:cubicBezTo>
                <a:cubicBezTo>
                  <a:pt x="26" y="31"/>
                  <a:pt x="26" y="32"/>
                  <a:pt x="27" y="33"/>
                </a:cubicBezTo>
                <a:cubicBezTo>
                  <a:pt x="31" y="38"/>
                  <a:pt x="31" y="38"/>
                  <a:pt x="31" y="38"/>
                </a:cubicBezTo>
                <a:cubicBezTo>
                  <a:pt x="28" y="41"/>
                  <a:pt x="25" y="45"/>
                  <a:pt x="22" y="50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5" y="47"/>
                </a:cubicBezTo>
                <a:cubicBezTo>
                  <a:pt x="14" y="47"/>
                  <a:pt x="14" y="47"/>
                  <a:pt x="13" y="48"/>
                </a:cubicBezTo>
                <a:cubicBezTo>
                  <a:pt x="12" y="50"/>
                  <a:pt x="11" y="53"/>
                  <a:pt x="9" y="55"/>
                </a:cubicBezTo>
                <a:cubicBezTo>
                  <a:pt x="9" y="56"/>
                  <a:pt x="9" y="58"/>
                  <a:pt x="10" y="58"/>
                </a:cubicBezTo>
                <a:cubicBezTo>
                  <a:pt x="16" y="61"/>
                  <a:pt x="16" y="61"/>
                  <a:pt x="16" y="61"/>
                </a:cubicBezTo>
                <a:cubicBezTo>
                  <a:pt x="15" y="64"/>
                  <a:pt x="14" y="66"/>
                  <a:pt x="13" y="69"/>
                </a:cubicBezTo>
                <a:cubicBezTo>
                  <a:pt x="12" y="71"/>
                  <a:pt x="11" y="73"/>
                  <a:pt x="11" y="76"/>
                </a:cubicBezTo>
                <a:cubicBezTo>
                  <a:pt x="5" y="75"/>
                  <a:pt x="5" y="75"/>
                  <a:pt x="5" y="75"/>
                </a:cubicBezTo>
                <a:cubicBezTo>
                  <a:pt x="4" y="75"/>
                  <a:pt x="4" y="75"/>
                  <a:pt x="4" y="75"/>
                </a:cubicBezTo>
                <a:cubicBezTo>
                  <a:pt x="3" y="75"/>
                  <a:pt x="2" y="76"/>
                  <a:pt x="2" y="77"/>
                </a:cubicBezTo>
                <a:cubicBezTo>
                  <a:pt x="1" y="80"/>
                  <a:pt x="1" y="82"/>
                  <a:pt x="0" y="85"/>
                </a:cubicBezTo>
                <a:cubicBezTo>
                  <a:pt x="0" y="86"/>
                  <a:pt x="1" y="87"/>
                  <a:pt x="2" y="88"/>
                </a:cubicBezTo>
                <a:cubicBezTo>
                  <a:pt x="8" y="89"/>
                  <a:pt x="8" y="89"/>
                  <a:pt x="8" y="89"/>
                </a:cubicBezTo>
                <a:cubicBezTo>
                  <a:pt x="8" y="94"/>
                  <a:pt x="8" y="99"/>
                  <a:pt x="8" y="104"/>
                </a:cubicBezTo>
                <a:cubicBezTo>
                  <a:pt x="2" y="105"/>
                  <a:pt x="2" y="105"/>
                  <a:pt x="2" y="105"/>
                </a:cubicBezTo>
                <a:cubicBezTo>
                  <a:pt x="1" y="105"/>
                  <a:pt x="0" y="106"/>
                  <a:pt x="0" y="108"/>
                </a:cubicBezTo>
                <a:cubicBezTo>
                  <a:pt x="1" y="110"/>
                  <a:pt x="1" y="113"/>
                  <a:pt x="1" y="116"/>
                </a:cubicBezTo>
                <a:cubicBezTo>
                  <a:pt x="2" y="117"/>
                  <a:pt x="3" y="118"/>
                  <a:pt x="4" y="118"/>
                </a:cubicBezTo>
                <a:cubicBezTo>
                  <a:pt x="4" y="118"/>
                  <a:pt x="4" y="118"/>
                  <a:pt x="4" y="118"/>
                </a:cubicBezTo>
                <a:cubicBezTo>
                  <a:pt x="10" y="117"/>
                  <a:pt x="10" y="117"/>
                  <a:pt x="10" y="117"/>
                </a:cubicBezTo>
                <a:cubicBezTo>
                  <a:pt x="11" y="122"/>
                  <a:pt x="13" y="127"/>
                  <a:pt x="15" y="132"/>
                </a:cubicBezTo>
                <a:cubicBezTo>
                  <a:pt x="9" y="135"/>
                  <a:pt x="9" y="135"/>
                  <a:pt x="9" y="135"/>
                </a:cubicBezTo>
                <a:cubicBezTo>
                  <a:pt x="8" y="135"/>
                  <a:pt x="8" y="136"/>
                  <a:pt x="8" y="138"/>
                </a:cubicBezTo>
                <a:cubicBezTo>
                  <a:pt x="9" y="140"/>
                  <a:pt x="11" y="143"/>
                  <a:pt x="12" y="145"/>
                </a:cubicBezTo>
                <a:cubicBezTo>
                  <a:pt x="12" y="146"/>
                  <a:pt x="13" y="146"/>
                  <a:pt x="14" y="146"/>
                </a:cubicBezTo>
                <a:cubicBezTo>
                  <a:pt x="14" y="146"/>
                  <a:pt x="15" y="146"/>
                  <a:pt x="15" y="146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3" y="148"/>
                  <a:pt x="26" y="152"/>
                  <a:pt x="29" y="156"/>
                </a:cubicBezTo>
                <a:cubicBezTo>
                  <a:pt x="25" y="160"/>
                  <a:pt x="25" y="160"/>
                  <a:pt x="25" y="160"/>
                </a:cubicBezTo>
                <a:cubicBezTo>
                  <a:pt x="24" y="161"/>
                  <a:pt x="24" y="163"/>
                  <a:pt x="25" y="163"/>
                </a:cubicBezTo>
                <a:cubicBezTo>
                  <a:pt x="27" y="166"/>
                  <a:pt x="29" y="168"/>
                  <a:pt x="31" y="170"/>
                </a:cubicBezTo>
                <a:cubicBezTo>
                  <a:pt x="31" y="170"/>
                  <a:pt x="32" y="170"/>
                  <a:pt x="33" y="170"/>
                </a:cubicBezTo>
                <a:cubicBezTo>
                  <a:pt x="33" y="170"/>
                  <a:pt x="34" y="170"/>
                  <a:pt x="34" y="170"/>
                </a:cubicBezTo>
                <a:cubicBezTo>
                  <a:pt x="39" y="165"/>
                  <a:pt x="39" y="165"/>
                  <a:pt x="39" y="165"/>
                </a:cubicBezTo>
                <a:cubicBezTo>
                  <a:pt x="42" y="169"/>
                  <a:pt x="47" y="172"/>
                  <a:pt x="51" y="174"/>
                </a:cubicBezTo>
                <a:cubicBezTo>
                  <a:pt x="48" y="180"/>
                  <a:pt x="48" y="180"/>
                  <a:pt x="48" y="180"/>
                </a:cubicBezTo>
                <a:cubicBezTo>
                  <a:pt x="48" y="181"/>
                  <a:pt x="48" y="182"/>
                  <a:pt x="49" y="183"/>
                </a:cubicBezTo>
                <a:cubicBezTo>
                  <a:pt x="51" y="184"/>
                  <a:pt x="54" y="186"/>
                  <a:pt x="57" y="187"/>
                </a:cubicBezTo>
                <a:cubicBezTo>
                  <a:pt x="57" y="187"/>
                  <a:pt x="57" y="187"/>
                  <a:pt x="58" y="187"/>
                </a:cubicBezTo>
                <a:cubicBezTo>
                  <a:pt x="58" y="187"/>
                  <a:pt x="59" y="187"/>
                  <a:pt x="59" y="186"/>
                </a:cubicBezTo>
                <a:cubicBezTo>
                  <a:pt x="63" y="181"/>
                  <a:pt x="63" y="181"/>
                  <a:pt x="63" y="181"/>
                </a:cubicBezTo>
                <a:cubicBezTo>
                  <a:pt x="65" y="182"/>
                  <a:pt x="67" y="182"/>
                  <a:pt x="70" y="183"/>
                </a:cubicBezTo>
                <a:cubicBezTo>
                  <a:pt x="72" y="184"/>
                  <a:pt x="74" y="185"/>
                  <a:pt x="77" y="185"/>
                </a:cubicBezTo>
                <a:cubicBezTo>
                  <a:pt x="76" y="192"/>
                  <a:pt x="76" y="192"/>
                  <a:pt x="76" y="192"/>
                </a:cubicBezTo>
                <a:cubicBezTo>
                  <a:pt x="76" y="193"/>
                  <a:pt x="76" y="194"/>
                  <a:pt x="78" y="194"/>
                </a:cubicBezTo>
                <a:cubicBezTo>
                  <a:pt x="81" y="195"/>
                  <a:pt x="83" y="195"/>
                  <a:pt x="86" y="196"/>
                </a:cubicBezTo>
                <a:cubicBezTo>
                  <a:pt x="86" y="196"/>
                  <a:pt x="86" y="196"/>
                  <a:pt x="86" y="196"/>
                </a:cubicBezTo>
                <a:cubicBezTo>
                  <a:pt x="87" y="196"/>
                  <a:pt x="88" y="195"/>
                  <a:pt x="89" y="194"/>
                </a:cubicBezTo>
                <a:cubicBezTo>
                  <a:pt x="90" y="188"/>
                  <a:pt x="90" y="188"/>
                  <a:pt x="90" y="188"/>
                </a:cubicBezTo>
                <a:cubicBezTo>
                  <a:pt x="93" y="188"/>
                  <a:pt x="96" y="188"/>
                  <a:pt x="99" y="188"/>
                </a:cubicBezTo>
                <a:cubicBezTo>
                  <a:pt x="101" y="188"/>
                  <a:pt x="103" y="188"/>
                  <a:pt x="105" y="188"/>
                </a:cubicBezTo>
                <a:cubicBezTo>
                  <a:pt x="106" y="194"/>
                  <a:pt x="106" y="194"/>
                  <a:pt x="106" y="194"/>
                </a:cubicBezTo>
                <a:cubicBezTo>
                  <a:pt x="106" y="195"/>
                  <a:pt x="107" y="196"/>
                  <a:pt x="108" y="196"/>
                </a:cubicBezTo>
                <a:cubicBezTo>
                  <a:pt x="108" y="196"/>
                  <a:pt x="108" y="196"/>
                  <a:pt x="108" y="196"/>
                </a:cubicBezTo>
                <a:cubicBezTo>
                  <a:pt x="111" y="196"/>
                  <a:pt x="114" y="195"/>
                  <a:pt x="117" y="195"/>
                </a:cubicBezTo>
                <a:cubicBezTo>
                  <a:pt x="118" y="195"/>
                  <a:pt x="119" y="194"/>
                  <a:pt x="119" y="192"/>
                </a:cubicBezTo>
                <a:cubicBezTo>
                  <a:pt x="118" y="186"/>
                  <a:pt x="118" y="186"/>
                  <a:pt x="118" y="186"/>
                </a:cubicBezTo>
                <a:cubicBezTo>
                  <a:pt x="123" y="185"/>
                  <a:pt x="128" y="184"/>
                  <a:pt x="133" y="182"/>
                </a:cubicBezTo>
                <a:cubicBezTo>
                  <a:pt x="135" y="187"/>
                  <a:pt x="135" y="187"/>
                  <a:pt x="135" y="187"/>
                </a:cubicBezTo>
                <a:cubicBezTo>
                  <a:pt x="136" y="188"/>
                  <a:pt x="137" y="189"/>
                  <a:pt x="137" y="189"/>
                </a:cubicBezTo>
                <a:cubicBezTo>
                  <a:pt x="138" y="189"/>
                  <a:pt x="138" y="189"/>
                  <a:pt x="138" y="188"/>
                </a:cubicBezTo>
                <a:cubicBezTo>
                  <a:pt x="141" y="187"/>
                  <a:pt x="143" y="186"/>
                  <a:pt x="146" y="185"/>
                </a:cubicBezTo>
                <a:cubicBezTo>
                  <a:pt x="147" y="184"/>
                  <a:pt x="148" y="183"/>
                  <a:pt x="147" y="182"/>
                </a:cubicBezTo>
                <a:cubicBezTo>
                  <a:pt x="144" y="176"/>
                  <a:pt x="144" y="176"/>
                  <a:pt x="144" y="176"/>
                </a:cubicBezTo>
                <a:cubicBezTo>
                  <a:pt x="149" y="174"/>
                  <a:pt x="153" y="171"/>
                  <a:pt x="157" y="167"/>
                </a:cubicBezTo>
                <a:cubicBezTo>
                  <a:pt x="161" y="172"/>
                  <a:pt x="161" y="172"/>
                  <a:pt x="161" y="172"/>
                </a:cubicBezTo>
                <a:cubicBezTo>
                  <a:pt x="162" y="172"/>
                  <a:pt x="162" y="172"/>
                  <a:pt x="163" y="172"/>
                </a:cubicBezTo>
                <a:cubicBezTo>
                  <a:pt x="164" y="172"/>
                  <a:pt x="164" y="172"/>
                  <a:pt x="165" y="172"/>
                </a:cubicBezTo>
                <a:cubicBezTo>
                  <a:pt x="167" y="170"/>
                  <a:pt x="169" y="168"/>
                  <a:pt x="171" y="166"/>
                </a:cubicBezTo>
                <a:cubicBezTo>
                  <a:pt x="172" y="165"/>
                  <a:pt x="172" y="164"/>
                  <a:pt x="171" y="163"/>
                </a:cubicBezTo>
                <a:cubicBezTo>
                  <a:pt x="166" y="158"/>
                  <a:pt x="166" y="158"/>
                  <a:pt x="166" y="158"/>
                </a:cubicBezTo>
                <a:cubicBezTo>
                  <a:pt x="170" y="155"/>
                  <a:pt x="173" y="150"/>
                  <a:pt x="176" y="146"/>
                </a:cubicBezTo>
                <a:cubicBezTo>
                  <a:pt x="181" y="149"/>
                  <a:pt x="181" y="149"/>
                  <a:pt x="181" y="149"/>
                </a:cubicBezTo>
                <a:cubicBezTo>
                  <a:pt x="182" y="149"/>
                  <a:pt x="182" y="149"/>
                  <a:pt x="182" y="149"/>
                </a:cubicBezTo>
                <a:cubicBezTo>
                  <a:pt x="183" y="149"/>
                  <a:pt x="184" y="149"/>
                  <a:pt x="184" y="148"/>
                </a:cubicBezTo>
                <a:cubicBezTo>
                  <a:pt x="186" y="146"/>
                  <a:pt x="187" y="143"/>
                  <a:pt x="188" y="140"/>
                </a:cubicBezTo>
                <a:cubicBezTo>
                  <a:pt x="189" y="139"/>
                  <a:pt x="188" y="138"/>
                  <a:pt x="187" y="138"/>
                </a:cubicBezTo>
                <a:cubicBezTo>
                  <a:pt x="182" y="134"/>
                  <a:pt x="182" y="134"/>
                  <a:pt x="182" y="134"/>
                </a:cubicBezTo>
                <a:cubicBezTo>
                  <a:pt x="183" y="132"/>
                  <a:pt x="184" y="130"/>
                  <a:pt x="185" y="127"/>
                </a:cubicBezTo>
                <a:cubicBezTo>
                  <a:pt x="186" y="125"/>
                  <a:pt x="186" y="122"/>
                  <a:pt x="187" y="120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194" y="121"/>
                  <a:pt x="195" y="120"/>
                  <a:pt x="196" y="119"/>
                </a:cubicBezTo>
                <a:cubicBezTo>
                  <a:pt x="196" y="116"/>
                  <a:pt x="197" y="113"/>
                  <a:pt x="197" y="111"/>
                </a:cubicBezTo>
                <a:cubicBezTo>
                  <a:pt x="197" y="110"/>
                  <a:pt x="196" y="108"/>
                  <a:pt x="195" y="108"/>
                </a:cubicBezTo>
                <a:close/>
              </a:path>
            </a:pathLst>
          </a:custGeom>
          <a:solidFill>
            <a:schemeClr val="accent3"/>
          </a:solidFill>
          <a:ln w="19050" cap="rnd">
            <a:solidFill>
              <a:schemeClr val="accent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>
            <a:off x="6153543" y="7449991"/>
            <a:ext cx="4340132" cy="4314844"/>
          </a:xfrm>
          <a:custGeom>
            <a:avLst/>
            <a:gdLst>
              <a:gd name="T0" fmla="*/ 135 w 145"/>
              <a:gd name="T1" fmla="*/ 77 h 144"/>
              <a:gd name="T2" fmla="*/ 143 w 145"/>
              <a:gd name="T3" fmla="*/ 65 h 144"/>
              <a:gd name="T4" fmla="*/ 143 w 145"/>
              <a:gd name="T5" fmla="*/ 53 h 144"/>
              <a:gd name="T6" fmla="*/ 141 w 145"/>
              <a:gd name="T7" fmla="*/ 51 h 144"/>
              <a:gd name="T8" fmla="*/ 129 w 145"/>
              <a:gd name="T9" fmla="*/ 45 h 144"/>
              <a:gd name="T10" fmla="*/ 135 w 145"/>
              <a:gd name="T11" fmla="*/ 39 h 144"/>
              <a:gd name="T12" fmla="*/ 130 w 145"/>
              <a:gd name="T13" fmla="*/ 28 h 144"/>
              <a:gd name="T14" fmla="*/ 127 w 145"/>
              <a:gd name="T15" fmla="*/ 27 h 144"/>
              <a:gd name="T16" fmla="*/ 113 w 145"/>
              <a:gd name="T17" fmla="*/ 25 h 144"/>
              <a:gd name="T18" fmla="*/ 117 w 145"/>
              <a:gd name="T19" fmla="*/ 15 h 144"/>
              <a:gd name="T20" fmla="*/ 108 w 145"/>
              <a:gd name="T21" fmla="*/ 9 h 144"/>
              <a:gd name="T22" fmla="*/ 101 w 145"/>
              <a:gd name="T23" fmla="*/ 17 h 144"/>
              <a:gd name="T24" fmla="*/ 92 w 145"/>
              <a:gd name="T25" fmla="*/ 13 h 144"/>
              <a:gd name="T26" fmla="*/ 92 w 145"/>
              <a:gd name="T27" fmla="*/ 2 h 144"/>
              <a:gd name="T28" fmla="*/ 82 w 145"/>
              <a:gd name="T29" fmla="*/ 0 h 144"/>
              <a:gd name="T30" fmla="*/ 78 w 145"/>
              <a:gd name="T31" fmla="*/ 10 h 144"/>
              <a:gd name="T32" fmla="*/ 72 w 145"/>
              <a:gd name="T33" fmla="*/ 10 h 144"/>
              <a:gd name="T34" fmla="*/ 66 w 145"/>
              <a:gd name="T35" fmla="*/ 2 h 144"/>
              <a:gd name="T36" fmla="*/ 63 w 145"/>
              <a:gd name="T37" fmla="*/ 0 h 144"/>
              <a:gd name="T38" fmla="*/ 52 w 145"/>
              <a:gd name="T39" fmla="*/ 4 h 144"/>
              <a:gd name="T40" fmla="*/ 45 w 145"/>
              <a:gd name="T41" fmla="*/ 17 h 144"/>
              <a:gd name="T42" fmla="*/ 38 w 145"/>
              <a:gd name="T43" fmla="*/ 9 h 144"/>
              <a:gd name="T44" fmla="*/ 28 w 145"/>
              <a:gd name="T45" fmla="*/ 14 h 144"/>
              <a:gd name="T46" fmla="*/ 32 w 145"/>
              <a:gd name="T47" fmla="*/ 25 h 144"/>
              <a:gd name="T48" fmla="*/ 18 w 145"/>
              <a:gd name="T49" fmla="*/ 27 h 144"/>
              <a:gd name="T50" fmla="*/ 15 w 145"/>
              <a:gd name="T51" fmla="*/ 28 h 144"/>
              <a:gd name="T52" fmla="*/ 10 w 145"/>
              <a:gd name="T53" fmla="*/ 39 h 144"/>
              <a:gd name="T54" fmla="*/ 14 w 145"/>
              <a:gd name="T55" fmla="*/ 52 h 144"/>
              <a:gd name="T56" fmla="*/ 5 w 145"/>
              <a:gd name="T57" fmla="*/ 51 h 144"/>
              <a:gd name="T58" fmla="*/ 2 w 145"/>
              <a:gd name="T59" fmla="*/ 53 h 144"/>
              <a:gd name="T60" fmla="*/ 2 w 145"/>
              <a:gd name="T61" fmla="*/ 65 h 144"/>
              <a:gd name="T62" fmla="*/ 11 w 145"/>
              <a:gd name="T63" fmla="*/ 77 h 144"/>
              <a:gd name="T64" fmla="*/ 0 w 145"/>
              <a:gd name="T65" fmla="*/ 82 h 144"/>
              <a:gd name="T66" fmla="*/ 5 w 145"/>
              <a:gd name="T67" fmla="*/ 93 h 144"/>
              <a:gd name="T68" fmla="*/ 14 w 145"/>
              <a:gd name="T69" fmla="*/ 91 h 144"/>
              <a:gd name="T70" fmla="*/ 17 w 145"/>
              <a:gd name="T71" fmla="*/ 100 h 144"/>
              <a:gd name="T72" fmla="*/ 10 w 145"/>
              <a:gd name="T73" fmla="*/ 108 h 144"/>
              <a:gd name="T74" fmla="*/ 17 w 145"/>
              <a:gd name="T75" fmla="*/ 117 h 144"/>
              <a:gd name="T76" fmla="*/ 26 w 145"/>
              <a:gd name="T77" fmla="*/ 112 h 144"/>
              <a:gd name="T78" fmla="*/ 28 w 145"/>
              <a:gd name="T79" fmla="*/ 127 h 144"/>
              <a:gd name="T80" fmla="*/ 37 w 145"/>
              <a:gd name="T81" fmla="*/ 135 h 144"/>
              <a:gd name="T82" fmla="*/ 40 w 145"/>
              <a:gd name="T83" fmla="*/ 134 h 144"/>
              <a:gd name="T84" fmla="*/ 53 w 145"/>
              <a:gd name="T85" fmla="*/ 131 h 144"/>
              <a:gd name="T86" fmla="*/ 52 w 145"/>
              <a:gd name="T87" fmla="*/ 140 h 144"/>
              <a:gd name="T88" fmla="*/ 63 w 145"/>
              <a:gd name="T89" fmla="*/ 144 h 144"/>
              <a:gd name="T90" fmla="*/ 66 w 145"/>
              <a:gd name="T91" fmla="*/ 142 h 144"/>
              <a:gd name="T92" fmla="*/ 73 w 145"/>
              <a:gd name="T93" fmla="*/ 134 h 144"/>
              <a:gd name="T94" fmla="*/ 80 w 145"/>
              <a:gd name="T95" fmla="*/ 142 h 144"/>
              <a:gd name="T96" fmla="*/ 82 w 145"/>
              <a:gd name="T97" fmla="*/ 144 h 144"/>
              <a:gd name="T98" fmla="*/ 93 w 145"/>
              <a:gd name="T99" fmla="*/ 140 h 144"/>
              <a:gd name="T100" fmla="*/ 101 w 145"/>
              <a:gd name="T101" fmla="*/ 127 h 144"/>
              <a:gd name="T102" fmla="*/ 108 w 145"/>
              <a:gd name="T103" fmla="*/ 136 h 144"/>
              <a:gd name="T104" fmla="*/ 117 w 145"/>
              <a:gd name="T105" fmla="*/ 130 h 144"/>
              <a:gd name="T106" fmla="*/ 113 w 145"/>
              <a:gd name="T107" fmla="*/ 119 h 144"/>
              <a:gd name="T108" fmla="*/ 128 w 145"/>
              <a:gd name="T109" fmla="*/ 117 h 144"/>
              <a:gd name="T110" fmla="*/ 131 w 145"/>
              <a:gd name="T111" fmla="*/ 117 h 144"/>
              <a:gd name="T112" fmla="*/ 135 w 145"/>
              <a:gd name="T113" fmla="*/ 106 h 144"/>
              <a:gd name="T114" fmla="*/ 132 w 145"/>
              <a:gd name="T115" fmla="*/ 92 h 144"/>
              <a:gd name="T116" fmla="*/ 141 w 145"/>
              <a:gd name="T117" fmla="*/ 93 h 144"/>
              <a:gd name="T118" fmla="*/ 143 w 145"/>
              <a:gd name="T119" fmla="*/ 91 h 144"/>
              <a:gd name="T120" fmla="*/ 143 w 145"/>
              <a:gd name="T121" fmla="*/ 7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5" h="144">
                <a:moveTo>
                  <a:pt x="143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4"/>
                  <a:pt x="135" y="70"/>
                  <a:pt x="135" y="67"/>
                </a:cubicBezTo>
                <a:cubicBezTo>
                  <a:pt x="143" y="65"/>
                  <a:pt x="143" y="65"/>
                  <a:pt x="143" y="65"/>
                </a:cubicBezTo>
                <a:cubicBezTo>
                  <a:pt x="144" y="65"/>
                  <a:pt x="145" y="64"/>
                  <a:pt x="145" y="63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8"/>
                  <a:pt x="129" y="45"/>
                </a:cubicBezTo>
                <a:cubicBezTo>
                  <a:pt x="128" y="45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6" y="37"/>
                  <a:pt x="136" y="36"/>
                </a:cubicBezTo>
                <a:cubicBezTo>
                  <a:pt x="134" y="33"/>
                  <a:pt x="132" y="30"/>
                  <a:pt x="130" y="28"/>
                </a:cubicBezTo>
                <a:cubicBezTo>
                  <a:pt x="130" y="27"/>
                  <a:pt x="129" y="27"/>
                  <a:pt x="129" y="27"/>
                </a:cubicBezTo>
                <a:cubicBezTo>
                  <a:pt x="128" y="27"/>
                  <a:pt x="128" y="27"/>
                  <a:pt x="127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5" y="27"/>
                  <a:pt x="113" y="25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8" y="17"/>
                  <a:pt x="118" y="15"/>
                  <a:pt x="117" y="15"/>
                </a:cubicBezTo>
                <a:cubicBezTo>
                  <a:pt x="114" y="13"/>
                  <a:pt x="112" y="11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6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8" y="16"/>
                  <a:pt x="96" y="15"/>
                  <a:pt x="93" y="14"/>
                </a:cubicBezTo>
                <a:cubicBezTo>
                  <a:pt x="92" y="14"/>
                  <a:pt x="92" y="13"/>
                  <a:pt x="92" y="13"/>
                </a:cubicBezTo>
                <a:cubicBezTo>
                  <a:pt x="93" y="5"/>
                  <a:pt x="93" y="5"/>
                  <a:pt x="93" y="5"/>
                </a:cubicBezTo>
                <a:cubicBezTo>
                  <a:pt x="94" y="4"/>
                  <a:pt x="93" y="2"/>
                  <a:pt x="92" y="2"/>
                </a:cubicBezTo>
                <a:cubicBezTo>
                  <a:pt x="88" y="1"/>
                  <a:pt x="85" y="1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1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4" y="10"/>
                  <a:pt x="72" y="10"/>
                </a:cubicBezTo>
                <a:cubicBezTo>
                  <a:pt x="72" y="10"/>
                  <a:pt x="72" y="10"/>
                  <a:pt x="72" y="10"/>
                </a:cubicBezTo>
                <a:cubicBezTo>
                  <a:pt x="71" y="10"/>
                  <a:pt x="69" y="10"/>
                  <a:pt x="68" y="10"/>
                </a:cubicBezTo>
                <a:cubicBezTo>
                  <a:pt x="66" y="2"/>
                  <a:pt x="66" y="2"/>
                  <a:pt x="66" y="2"/>
                </a:cubicBezTo>
                <a:cubicBezTo>
                  <a:pt x="66" y="1"/>
                  <a:pt x="65" y="0"/>
                  <a:pt x="64" y="0"/>
                </a:cubicBezTo>
                <a:cubicBezTo>
                  <a:pt x="64" y="0"/>
                  <a:pt x="64" y="0"/>
                  <a:pt x="63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0" y="14"/>
                  <a:pt x="47" y="15"/>
                  <a:pt x="45" y="17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9"/>
                  <a:pt x="38" y="9"/>
                  <a:pt x="38" y="9"/>
                </a:cubicBezTo>
                <a:cubicBezTo>
                  <a:pt x="37" y="9"/>
                  <a:pt x="37" y="9"/>
                  <a:pt x="36" y="9"/>
                </a:cubicBezTo>
                <a:cubicBezTo>
                  <a:pt x="34" y="11"/>
                  <a:pt x="31" y="12"/>
                  <a:pt x="28" y="14"/>
                </a:cubicBezTo>
                <a:cubicBezTo>
                  <a:pt x="27" y="15"/>
                  <a:pt x="27" y="16"/>
                  <a:pt x="28" y="17"/>
                </a:cubicBezTo>
                <a:cubicBezTo>
                  <a:pt x="32" y="25"/>
                  <a:pt x="32" y="25"/>
                  <a:pt x="32" y="25"/>
                </a:cubicBezTo>
                <a:cubicBezTo>
                  <a:pt x="30" y="27"/>
                  <a:pt x="28" y="29"/>
                  <a:pt x="25" y="3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7"/>
                </a:cubicBezTo>
                <a:cubicBezTo>
                  <a:pt x="16" y="27"/>
                  <a:pt x="15" y="27"/>
                  <a:pt x="15" y="28"/>
                </a:cubicBezTo>
                <a:cubicBezTo>
                  <a:pt x="13" y="30"/>
                  <a:pt x="11" y="33"/>
                  <a:pt x="9" y="36"/>
                </a:cubicBezTo>
                <a:cubicBezTo>
                  <a:pt x="9" y="37"/>
                  <a:pt x="9" y="38"/>
                  <a:pt x="10" y="39"/>
                </a:cubicBezTo>
                <a:cubicBezTo>
                  <a:pt x="17" y="44"/>
                  <a:pt x="17" y="44"/>
                  <a:pt x="17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3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4" y="51"/>
                </a:cubicBezTo>
                <a:cubicBezTo>
                  <a:pt x="3" y="51"/>
                  <a:pt x="3" y="52"/>
                  <a:pt x="2" y="53"/>
                </a:cubicBezTo>
                <a:cubicBezTo>
                  <a:pt x="1" y="56"/>
                  <a:pt x="1" y="60"/>
                  <a:pt x="0" y="63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0" y="70"/>
                  <a:pt x="10" y="74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0" y="80"/>
                  <a:pt x="0" y="82"/>
                </a:cubicBezTo>
                <a:cubicBezTo>
                  <a:pt x="1" y="85"/>
                  <a:pt x="2" y="88"/>
                  <a:pt x="2" y="91"/>
                </a:cubicBezTo>
                <a:cubicBezTo>
                  <a:pt x="3" y="92"/>
                  <a:pt x="4" y="93"/>
                  <a:pt x="5" y="93"/>
                </a:cubicBezTo>
                <a:cubicBezTo>
                  <a:pt x="5" y="93"/>
                  <a:pt x="5" y="93"/>
                  <a:pt x="5" y="93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7"/>
                  <a:pt x="17" y="99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9" y="106"/>
                  <a:pt x="9" y="107"/>
                  <a:pt x="10" y="108"/>
                </a:cubicBezTo>
                <a:cubicBezTo>
                  <a:pt x="11" y="111"/>
                  <a:pt x="13" y="114"/>
                  <a:pt x="15" y="117"/>
                </a:cubicBezTo>
                <a:cubicBezTo>
                  <a:pt x="16" y="117"/>
                  <a:pt x="16" y="117"/>
                  <a:pt x="17" y="117"/>
                </a:cubicBezTo>
                <a:cubicBezTo>
                  <a:pt x="17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5"/>
                  <a:pt x="30" y="117"/>
                  <a:pt x="33" y="119"/>
                </a:cubicBezTo>
                <a:cubicBezTo>
                  <a:pt x="28" y="127"/>
                  <a:pt x="28" y="127"/>
                  <a:pt x="28" y="127"/>
                </a:cubicBezTo>
                <a:cubicBezTo>
                  <a:pt x="27" y="128"/>
                  <a:pt x="27" y="129"/>
                  <a:pt x="28" y="130"/>
                </a:cubicBezTo>
                <a:cubicBezTo>
                  <a:pt x="31" y="132"/>
                  <a:pt x="34" y="133"/>
                  <a:pt x="37" y="135"/>
                </a:cubicBezTo>
                <a:cubicBezTo>
                  <a:pt x="37" y="135"/>
                  <a:pt x="37" y="135"/>
                  <a:pt x="38" y="135"/>
                </a:cubicBezTo>
                <a:cubicBezTo>
                  <a:pt x="38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7" y="129"/>
                  <a:pt x="50" y="130"/>
                  <a:pt x="53" y="131"/>
                </a:cubicBezTo>
                <a:cubicBezTo>
                  <a:pt x="53" y="131"/>
                  <a:pt x="53" y="131"/>
                  <a:pt x="54" y="131"/>
                </a:cubicBezTo>
                <a:cubicBezTo>
                  <a:pt x="52" y="140"/>
                  <a:pt x="52" y="140"/>
                  <a:pt x="52" y="140"/>
                </a:cubicBezTo>
                <a:cubicBezTo>
                  <a:pt x="52" y="141"/>
                  <a:pt x="53" y="142"/>
                  <a:pt x="54" y="142"/>
                </a:cubicBezTo>
                <a:cubicBezTo>
                  <a:pt x="57" y="143"/>
                  <a:pt x="60" y="144"/>
                  <a:pt x="63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4"/>
                  <a:pt x="68" y="134"/>
                  <a:pt x="68" y="134"/>
                </a:cubicBezTo>
                <a:cubicBezTo>
                  <a:pt x="70" y="134"/>
                  <a:pt x="71" y="134"/>
                  <a:pt x="73" y="134"/>
                </a:cubicBezTo>
                <a:cubicBezTo>
                  <a:pt x="75" y="134"/>
                  <a:pt x="76" y="134"/>
                  <a:pt x="78" y="134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5" y="144"/>
                  <a:pt x="89" y="143"/>
                  <a:pt x="92" y="142"/>
                </a:cubicBezTo>
                <a:cubicBezTo>
                  <a:pt x="93" y="142"/>
                  <a:pt x="94" y="141"/>
                  <a:pt x="93" y="140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5"/>
                  <a:pt x="106" y="135"/>
                  <a:pt x="106" y="135"/>
                </a:cubicBezTo>
                <a:cubicBezTo>
                  <a:pt x="106" y="135"/>
                  <a:pt x="107" y="136"/>
                  <a:pt x="108" y="136"/>
                </a:cubicBezTo>
                <a:cubicBezTo>
                  <a:pt x="108" y="136"/>
                  <a:pt x="109" y="135"/>
                  <a:pt x="109" y="135"/>
                </a:cubicBezTo>
                <a:cubicBezTo>
                  <a:pt x="112" y="134"/>
                  <a:pt x="115" y="132"/>
                  <a:pt x="117" y="130"/>
                </a:cubicBezTo>
                <a:cubicBezTo>
                  <a:pt x="118" y="129"/>
                  <a:pt x="118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8" y="118"/>
                  <a:pt x="129" y="118"/>
                </a:cubicBezTo>
                <a:cubicBezTo>
                  <a:pt x="129" y="118"/>
                  <a:pt x="130" y="117"/>
                  <a:pt x="131" y="117"/>
                </a:cubicBezTo>
                <a:cubicBezTo>
                  <a:pt x="133" y="114"/>
                  <a:pt x="134" y="111"/>
                  <a:pt x="136" y="109"/>
                </a:cubicBezTo>
                <a:cubicBezTo>
                  <a:pt x="137" y="108"/>
                  <a:pt x="136" y="106"/>
                  <a:pt x="135" y="106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29" y="98"/>
                  <a:pt x="131" y="95"/>
                  <a:pt x="132" y="92"/>
                </a:cubicBezTo>
                <a:cubicBezTo>
                  <a:pt x="132" y="92"/>
                  <a:pt x="132" y="92"/>
                  <a:pt x="132" y="91"/>
                </a:cubicBezTo>
                <a:cubicBezTo>
                  <a:pt x="141" y="93"/>
                  <a:pt x="141" y="93"/>
                  <a:pt x="141" y="93"/>
                </a:cubicBezTo>
                <a:cubicBezTo>
                  <a:pt x="141" y="93"/>
                  <a:pt x="141" y="93"/>
                  <a:pt x="141" y="93"/>
                </a:cubicBezTo>
                <a:cubicBezTo>
                  <a:pt x="142" y="93"/>
                  <a:pt x="143" y="92"/>
                  <a:pt x="143" y="91"/>
                </a:cubicBezTo>
                <a:cubicBezTo>
                  <a:pt x="144" y="88"/>
                  <a:pt x="145" y="85"/>
                  <a:pt x="145" y="82"/>
                </a:cubicBezTo>
                <a:cubicBezTo>
                  <a:pt x="145" y="80"/>
                  <a:pt x="145" y="79"/>
                  <a:pt x="143" y="79"/>
                </a:cubicBezTo>
                <a:close/>
              </a:path>
            </a:pathLst>
          </a:custGeom>
          <a:solidFill>
            <a:schemeClr val="accent2"/>
          </a:solidFill>
          <a:ln w="19050" cap="rnd">
            <a:solidFill>
              <a:schemeClr val="accent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7" name="Freeform 8"/>
          <p:cNvSpPr>
            <a:spLocks/>
          </p:cNvSpPr>
          <p:nvPr/>
        </p:nvSpPr>
        <p:spPr bwMode="auto">
          <a:xfrm>
            <a:off x="15467169" y="6719874"/>
            <a:ext cx="4369623" cy="4314844"/>
          </a:xfrm>
          <a:custGeom>
            <a:avLst/>
            <a:gdLst>
              <a:gd name="T0" fmla="*/ 135 w 146"/>
              <a:gd name="T1" fmla="*/ 77 h 144"/>
              <a:gd name="T2" fmla="*/ 144 w 146"/>
              <a:gd name="T3" fmla="*/ 65 h 144"/>
              <a:gd name="T4" fmla="*/ 143 w 146"/>
              <a:gd name="T5" fmla="*/ 53 h 144"/>
              <a:gd name="T6" fmla="*/ 141 w 146"/>
              <a:gd name="T7" fmla="*/ 51 h 144"/>
              <a:gd name="T8" fmla="*/ 129 w 146"/>
              <a:gd name="T9" fmla="*/ 45 h 144"/>
              <a:gd name="T10" fmla="*/ 135 w 146"/>
              <a:gd name="T11" fmla="*/ 39 h 144"/>
              <a:gd name="T12" fmla="*/ 131 w 146"/>
              <a:gd name="T13" fmla="*/ 27 h 144"/>
              <a:gd name="T14" fmla="*/ 128 w 146"/>
              <a:gd name="T15" fmla="*/ 27 h 144"/>
              <a:gd name="T16" fmla="*/ 113 w 146"/>
              <a:gd name="T17" fmla="*/ 25 h 144"/>
              <a:gd name="T18" fmla="*/ 117 w 146"/>
              <a:gd name="T19" fmla="*/ 14 h 144"/>
              <a:gd name="T20" fmla="*/ 108 w 146"/>
              <a:gd name="T21" fmla="*/ 9 h 144"/>
              <a:gd name="T22" fmla="*/ 101 w 146"/>
              <a:gd name="T23" fmla="*/ 17 h 144"/>
              <a:gd name="T24" fmla="*/ 92 w 146"/>
              <a:gd name="T25" fmla="*/ 13 h 144"/>
              <a:gd name="T26" fmla="*/ 92 w 146"/>
              <a:gd name="T27" fmla="*/ 2 h 144"/>
              <a:gd name="T28" fmla="*/ 82 w 146"/>
              <a:gd name="T29" fmla="*/ 0 h 144"/>
              <a:gd name="T30" fmla="*/ 78 w 146"/>
              <a:gd name="T31" fmla="*/ 10 h 144"/>
              <a:gd name="T32" fmla="*/ 73 w 146"/>
              <a:gd name="T33" fmla="*/ 10 h 144"/>
              <a:gd name="T34" fmla="*/ 66 w 146"/>
              <a:gd name="T35" fmla="*/ 1 h 144"/>
              <a:gd name="T36" fmla="*/ 64 w 146"/>
              <a:gd name="T37" fmla="*/ 0 h 144"/>
              <a:gd name="T38" fmla="*/ 52 w 146"/>
              <a:gd name="T39" fmla="*/ 4 h 144"/>
              <a:gd name="T40" fmla="*/ 45 w 146"/>
              <a:gd name="T41" fmla="*/ 17 h 144"/>
              <a:gd name="T42" fmla="*/ 38 w 146"/>
              <a:gd name="T43" fmla="*/ 8 h 144"/>
              <a:gd name="T44" fmla="*/ 29 w 146"/>
              <a:gd name="T45" fmla="*/ 14 h 144"/>
              <a:gd name="T46" fmla="*/ 33 w 146"/>
              <a:gd name="T47" fmla="*/ 25 h 144"/>
              <a:gd name="T48" fmla="*/ 18 w 146"/>
              <a:gd name="T49" fmla="*/ 27 h 144"/>
              <a:gd name="T50" fmla="*/ 15 w 146"/>
              <a:gd name="T51" fmla="*/ 27 h 144"/>
              <a:gd name="T52" fmla="*/ 10 w 146"/>
              <a:gd name="T53" fmla="*/ 38 h 144"/>
              <a:gd name="T54" fmla="*/ 14 w 146"/>
              <a:gd name="T55" fmla="*/ 52 h 144"/>
              <a:gd name="T56" fmla="*/ 5 w 146"/>
              <a:gd name="T57" fmla="*/ 51 h 144"/>
              <a:gd name="T58" fmla="*/ 3 w 146"/>
              <a:gd name="T59" fmla="*/ 53 h 144"/>
              <a:gd name="T60" fmla="*/ 2 w 146"/>
              <a:gd name="T61" fmla="*/ 65 h 144"/>
              <a:gd name="T62" fmla="*/ 11 w 146"/>
              <a:gd name="T63" fmla="*/ 77 h 144"/>
              <a:gd name="T64" fmla="*/ 1 w 146"/>
              <a:gd name="T65" fmla="*/ 81 h 144"/>
              <a:gd name="T66" fmla="*/ 5 w 146"/>
              <a:gd name="T67" fmla="*/ 92 h 144"/>
              <a:gd name="T68" fmla="*/ 14 w 146"/>
              <a:gd name="T69" fmla="*/ 91 h 144"/>
              <a:gd name="T70" fmla="*/ 18 w 146"/>
              <a:gd name="T71" fmla="*/ 100 h 144"/>
              <a:gd name="T72" fmla="*/ 10 w 146"/>
              <a:gd name="T73" fmla="*/ 108 h 144"/>
              <a:gd name="T74" fmla="*/ 17 w 146"/>
              <a:gd name="T75" fmla="*/ 117 h 144"/>
              <a:gd name="T76" fmla="*/ 26 w 146"/>
              <a:gd name="T77" fmla="*/ 112 h 144"/>
              <a:gd name="T78" fmla="*/ 28 w 146"/>
              <a:gd name="T79" fmla="*/ 126 h 144"/>
              <a:gd name="T80" fmla="*/ 37 w 146"/>
              <a:gd name="T81" fmla="*/ 135 h 144"/>
              <a:gd name="T82" fmla="*/ 40 w 146"/>
              <a:gd name="T83" fmla="*/ 134 h 144"/>
              <a:gd name="T84" fmla="*/ 53 w 146"/>
              <a:gd name="T85" fmla="*/ 130 h 144"/>
              <a:gd name="T86" fmla="*/ 52 w 146"/>
              <a:gd name="T87" fmla="*/ 139 h 144"/>
              <a:gd name="T88" fmla="*/ 64 w 146"/>
              <a:gd name="T89" fmla="*/ 144 h 144"/>
              <a:gd name="T90" fmla="*/ 66 w 146"/>
              <a:gd name="T91" fmla="*/ 142 h 144"/>
              <a:gd name="T92" fmla="*/ 73 w 146"/>
              <a:gd name="T93" fmla="*/ 134 h 144"/>
              <a:gd name="T94" fmla="*/ 80 w 146"/>
              <a:gd name="T95" fmla="*/ 142 h 144"/>
              <a:gd name="T96" fmla="*/ 82 w 146"/>
              <a:gd name="T97" fmla="*/ 144 h 144"/>
              <a:gd name="T98" fmla="*/ 94 w 146"/>
              <a:gd name="T99" fmla="*/ 139 h 144"/>
              <a:gd name="T100" fmla="*/ 101 w 146"/>
              <a:gd name="T101" fmla="*/ 127 h 144"/>
              <a:gd name="T102" fmla="*/ 108 w 146"/>
              <a:gd name="T103" fmla="*/ 135 h 144"/>
              <a:gd name="T104" fmla="*/ 118 w 146"/>
              <a:gd name="T105" fmla="*/ 130 h 144"/>
              <a:gd name="T106" fmla="*/ 113 w 146"/>
              <a:gd name="T107" fmla="*/ 119 h 144"/>
              <a:gd name="T108" fmla="*/ 128 w 146"/>
              <a:gd name="T109" fmla="*/ 117 h 144"/>
              <a:gd name="T110" fmla="*/ 131 w 146"/>
              <a:gd name="T111" fmla="*/ 116 h 144"/>
              <a:gd name="T112" fmla="*/ 136 w 146"/>
              <a:gd name="T113" fmla="*/ 105 h 144"/>
              <a:gd name="T114" fmla="*/ 132 w 146"/>
              <a:gd name="T115" fmla="*/ 92 h 144"/>
              <a:gd name="T116" fmla="*/ 141 w 146"/>
              <a:gd name="T117" fmla="*/ 92 h 144"/>
              <a:gd name="T118" fmla="*/ 144 w 146"/>
              <a:gd name="T119" fmla="*/ 91 h 144"/>
              <a:gd name="T120" fmla="*/ 144 w 146"/>
              <a:gd name="T121" fmla="*/ 7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6" h="144">
                <a:moveTo>
                  <a:pt x="144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3"/>
                  <a:pt x="135" y="70"/>
                  <a:pt x="135" y="67"/>
                </a:cubicBezTo>
                <a:cubicBezTo>
                  <a:pt x="144" y="65"/>
                  <a:pt x="144" y="65"/>
                  <a:pt x="144" y="65"/>
                </a:cubicBezTo>
                <a:cubicBezTo>
                  <a:pt x="145" y="65"/>
                  <a:pt x="146" y="64"/>
                  <a:pt x="145" y="62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7"/>
                  <a:pt x="129" y="45"/>
                </a:cubicBezTo>
                <a:cubicBezTo>
                  <a:pt x="129" y="44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7" y="37"/>
                  <a:pt x="136" y="36"/>
                </a:cubicBezTo>
                <a:cubicBezTo>
                  <a:pt x="134" y="33"/>
                  <a:pt x="133" y="30"/>
                  <a:pt x="131" y="27"/>
                </a:cubicBezTo>
                <a:cubicBezTo>
                  <a:pt x="130" y="27"/>
                  <a:pt x="130" y="27"/>
                  <a:pt x="129" y="27"/>
                </a:cubicBezTo>
                <a:cubicBezTo>
                  <a:pt x="128" y="27"/>
                  <a:pt x="128" y="27"/>
                  <a:pt x="128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6" y="27"/>
                  <a:pt x="113" y="25"/>
                </a:cubicBezTo>
                <a:cubicBezTo>
                  <a:pt x="118" y="17"/>
                  <a:pt x="118" y="17"/>
                  <a:pt x="118" y="17"/>
                </a:cubicBezTo>
                <a:cubicBezTo>
                  <a:pt x="119" y="16"/>
                  <a:pt x="118" y="15"/>
                  <a:pt x="117" y="14"/>
                </a:cubicBezTo>
                <a:cubicBezTo>
                  <a:pt x="115" y="12"/>
                  <a:pt x="112" y="10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7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9" y="15"/>
                  <a:pt x="96" y="14"/>
                  <a:pt x="93" y="13"/>
                </a:cubicBezTo>
                <a:cubicBezTo>
                  <a:pt x="93" y="13"/>
                  <a:pt x="92" y="13"/>
                  <a:pt x="92" y="13"/>
                </a:cubicBezTo>
                <a:cubicBezTo>
                  <a:pt x="94" y="4"/>
                  <a:pt x="94" y="4"/>
                  <a:pt x="94" y="4"/>
                </a:cubicBezTo>
                <a:cubicBezTo>
                  <a:pt x="94" y="3"/>
                  <a:pt x="93" y="2"/>
                  <a:pt x="92" y="2"/>
                </a:cubicBezTo>
                <a:cubicBezTo>
                  <a:pt x="89" y="1"/>
                  <a:pt x="86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0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5" y="10"/>
                  <a:pt x="73" y="10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10"/>
                  <a:pt x="70" y="10"/>
                  <a:pt x="68" y="10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1" y="14"/>
                  <a:pt x="48" y="15"/>
                  <a:pt x="45" y="17"/>
                </a:cubicBezTo>
                <a:cubicBezTo>
                  <a:pt x="40" y="9"/>
                  <a:pt x="40" y="9"/>
                  <a:pt x="40" y="9"/>
                </a:cubicBezTo>
                <a:cubicBezTo>
                  <a:pt x="39" y="9"/>
                  <a:pt x="39" y="8"/>
                  <a:pt x="38" y="8"/>
                </a:cubicBezTo>
                <a:cubicBezTo>
                  <a:pt x="38" y="8"/>
                  <a:pt x="37" y="8"/>
                  <a:pt x="37" y="9"/>
                </a:cubicBezTo>
                <a:cubicBezTo>
                  <a:pt x="34" y="10"/>
                  <a:pt x="31" y="12"/>
                  <a:pt x="29" y="14"/>
                </a:cubicBezTo>
                <a:cubicBezTo>
                  <a:pt x="28" y="15"/>
                  <a:pt x="27" y="16"/>
                  <a:pt x="28" y="17"/>
                </a:cubicBezTo>
                <a:cubicBezTo>
                  <a:pt x="33" y="25"/>
                  <a:pt x="33" y="25"/>
                  <a:pt x="33" y="25"/>
                </a:cubicBezTo>
                <a:cubicBezTo>
                  <a:pt x="30" y="27"/>
                  <a:pt x="28" y="29"/>
                  <a:pt x="26" y="31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6"/>
                  <a:pt x="17" y="26"/>
                  <a:pt x="17" y="26"/>
                </a:cubicBezTo>
                <a:cubicBezTo>
                  <a:pt x="16" y="26"/>
                  <a:pt x="16" y="27"/>
                  <a:pt x="15" y="27"/>
                </a:cubicBezTo>
                <a:cubicBezTo>
                  <a:pt x="13" y="30"/>
                  <a:pt x="11" y="33"/>
                  <a:pt x="10" y="35"/>
                </a:cubicBezTo>
                <a:cubicBezTo>
                  <a:pt x="9" y="36"/>
                  <a:pt x="9" y="38"/>
                  <a:pt x="10" y="38"/>
                </a:cubicBezTo>
                <a:cubicBezTo>
                  <a:pt x="18" y="44"/>
                  <a:pt x="18" y="44"/>
                  <a:pt x="18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2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51"/>
                  <a:pt x="3" y="52"/>
                  <a:pt x="3" y="53"/>
                </a:cubicBezTo>
                <a:cubicBezTo>
                  <a:pt x="2" y="56"/>
                  <a:pt x="1" y="59"/>
                  <a:pt x="1" y="62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70"/>
                  <a:pt x="11" y="73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1" y="80"/>
                  <a:pt x="1" y="81"/>
                </a:cubicBezTo>
                <a:cubicBezTo>
                  <a:pt x="1" y="84"/>
                  <a:pt x="2" y="88"/>
                  <a:pt x="3" y="91"/>
                </a:cubicBezTo>
                <a:cubicBezTo>
                  <a:pt x="3" y="92"/>
                  <a:pt x="4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6"/>
                  <a:pt x="17" y="99"/>
                </a:cubicBezTo>
                <a:cubicBezTo>
                  <a:pt x="17" y="99"/>
                  <a:pt x="18" y="100"/>
                  <a:pt x="18" y="100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10" y="106"/>
                  <a:pt x="9" y="107"/>
                  <a:pt x="10" y="108"/>
                </a:cubicBezTo>
                <a:cubicBezTo>
                  <a:pt x="12" y="111"/>
                  <a:pt x="13" y="114"/>
                  <a:pt x="15" y="116"/>
                </a:cubicBezTo>
                <a:cubicBezTo>
                  <a:pt x="16" y="117"/>
                  <a:pt x="17" y="117"/>
                  <a:pt x="17" y="117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4"/>
                  <a:pt x="30" y="117"/>
                  <a:pt x="33" y="11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28" y="127"/>
                  <a:pt x="28" y="129"/>
                  <a:pt x="29" y="129"/>
                </a:cubicBezTo>
                <a:cubicBezTo>
                  <a:pt x="31" y="131"/>
                  <a:pt x="34" y="133"/>
                  <a:pt x="37" y="135"/>
                </a:cubicBezTo>
                <a:cubicBezTo>
                  <a:pt x="37" y="135"/>
                  <a:pt x="38" y="135"/>
                  <a:pt x="38" y="135"/>
                </a:cubicBezTo>
                <a:cubicBezTo>
                  <a:pt x="39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8" y="128"/>
                  <a:pt x="50" y="129"/>
                  <a:pt x="53" y="130"/>
                </a:cubicBezTo>
                <a:cubicBezTo>
                  <a:pt x="53" y="130"/>
                  <a:pt x="54" y="130"/>
                  <a:pt x="54" y="131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2" y="140"/>
                  <a:pt x="53" y="142"/>
                  <a:pt x="54" y="142"/>
                </a:cubicBezTo>
                <a:cubicBezTo>
                  <a:pt x="57" y="143"/>
                  <a:pt x="61" y="143"/>
                  <a:pt x="64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3"/>
                  <a:pt x="68" y="133"/>
                  <a:pt x="68" y="133"/>
                </a:cubicBezTo>
                <a:cubicBezTo>
                  <a:pt x="70" y="134"/>
                  <a:pt x="72" y="134"/>
                  <a:pt x="73" y="134"/>
                </a:cubicBezTo>
                <a:cubicBezTo>
                  <a:pt x="75" y="134"/>
                  <a:pt x="76" y="134"/>
                  <a:pt x="78" y="133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6" y="143"/>
                  <a:pt x="89" y="143"/>
                  <a:pt x="92" y="142"/>
                </a:cubicBezTo>
                <a:cubicBezTo>
                  <a:pt x="93" y="142"/>
                  <a:pt x="94" y="141"/>
                  <a:pt x="94" y="139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5"/>
                  <a:pt x="107" y="135"/>
                  <a:pt x="108" y="135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2" y="133"/>
                  <a:pt x="115" y="131"/>
                  <a:pt x="118" y="130"/>
                </a:cubicBezTo>
                <a:cubicBezTo>
                  <a:pt x="118" y="129"/>
                  <a:pt x="119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9" y="117"/>
                  <a:pt x="129" y="117"/>
                </a:cubicBezTo>
                <a:cubicBezTo>
                  <a:pt x="130" y="117"/>
                  <a:pt x="130" y="117"/>
                  <a:pt x="131" y="116"/>
                </a:cubicBezTo>
                <a:cubicBezTo>
                  <a:pt x="133" y="114"/>
                  <a:pt x="135" y="111"/>
                  <a:pt x="136" y="108"/>
                </a:cubicBezTo>
                <a:cubicBezTo>
                  <a:pt x="137" y="107"/>
                  <a:pt x="137" y="106"/>
                  <a:pt x="136" y="105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30" y="97"/>
                  <a:pt x="131" y="95"/>
                  <a:pt x="132" y="92"/>
                </a:cubicBezTo>
                <a:cubicBezTo>
                  <a:pt x="132" y="92"/>
                  <a:pt x="132" y="91"/>
                  <a:pt x="132" y="91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2" y="92"/>
                  <a:pt x="143" y="92"/>
                  <a:pt x="144" y="91"/>
                </a:cubicBezTo>
                <a:cubicBezTo>
                  <a:pt x="144" y="88"/>
                  <a:pt x="145" y="84"/>
                  <a:pt x="145" y="81"/>
                </a:cubicBezTo>
                <a:cubicBezTo>
                  <a:pt x="146" y="80"/>
                  <a:pt x="145" y="79"/>
                  <a:pt x="144" y="79"/>
                </a:cubicBezTo>
                <a:close/>
              </a:path>
            </a:pathLst>
          </a:custGeom>
          <a:solidFill>
            <a:schemeClr val="accent4"/>
          </a:solidFill>
          <a:ln w="19050" cap="rnd">
            <a:solidFill>
              <a:schemeClr val="accent4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" name="Freeform 8"/>
          <p:cNvSpPr>
            <a:spLocks/>
          </p:cNvSpPr>
          <p:nvPr/>
        </p:nvSpPr>
        <p:spPr bwMode="auto">
          <a:xfrm>
            <a:off x="18146545" y="3485837"/>
            <a:ext cx="4369623" cy="4314844"/>
          </a:xfrm>
          <a:custGeom>
            <a:avLst/>
            <a:gdLst>
              <a:gd name="T0" fmla="*/ 135 w 146"/>
              <a:gd name="T1" fmla="*/ 77 h 144"/>
              <a:gd name="T2" fmla="*/ 144 w 146"/>
              <a:gd name="T3" fmla="*/ 65 h 144"/>
              <a:gd name="T4" fmla="*/ 143 w 146"/>
              <a:gd name="T5" fmla="*/ 53 h 144"/>
              <a:gd name="T6" fmla="*/ 141 w 146"/>
              <a:gd name="T7" fmla="*/ 51 h 144"/>
              <a:gd name="T8" fmla="*/ 129 w 146"/>
              <a:gd name="T9" fmla="*/ 45 h 144"/>
              <a:gd name="T10" fmla="*/ 135 w 146"/>
              <a:gd name="T11" fmla="*/ 39 h 144"/>
              <a:gd name="T12" fmla="*/ 131 w 146"/>
              <a:gd name="T13" fmla="*/ 27 h 144"/>
              <a:gd name="T14" fmla="*/ 128 w 146"/>
              <a:gd name="T15" fmla="*/ 27 h 144"/>
              <a:gd name="T16" fmla="*/ 113 w 146"/>
              <a:gd name="T17" fmla="*/ 25 h 144"/>
              <a:gd name="T18" fmla="*/ 117 w 146"/>
              <a:gd name="T19" fmla="*/ 14 h 144"/>
              <a:gd name="T20" fmla="*/ 108 w 146"/>
              <a:gd name="T21" fmla="*/ 9 h 144"/>
              <a:gd name="T22" fmla="*/ 101 w 146"/>
              <a:gd name="T23" fmla="*/ 17 h 144"/>
              <a:gd name="T24" fmla="*/ 92 w 146"/>
              <a:gd name="T25" fmla="*/ 13 h 144"/>
              <a:gd name="T26" fmla="*/ 92 w 146"/>
              <a:gd name="T27" fmla="*/ 2 h 144"/>
              <a:gd name="T28" fmla="*/ 82 w 146"/>
              <a:gd name="T29" fmla="*/ 0 h 144"/>
              <a:gd name="T30" fmla="*/ 78 w 146"/>
              <a:gd name="T31" fmla="*/ 10 h 144"/>
              <a:gd name="T32" fmla="*/ 73 w 146"/>
              <a:gd name="T33" fmla="*/ 10 h 144"/>
              <a:gd name="T34" fmla="*/ 66 w 146"/>
              <a:gd name="T35" fmla="*/ 1 h 144"/>
              <a:gd name="T36" fmla="*/ 64 w 146"/>
              <a:gd name="T37" fmla="*/ 0 h 144"/>
              <a:gd name="T38" fmla="*/ 52 w 146"/>
              <a:gd name="T39" fmla="*/ 4 h 144"/>
              <a:gd name="T40" fmla="*/ 45 w 146"/>
              <a:gd name="T41" fmla="*/ 17 h 144"/>
              <a:gd name="T42" fmla="*/ 38 w 146"/>
              <a:gd name="T43" fmla="*/ 8 h 144"/>
              <a:gd name="T44" fmla="*/ 29 w 146"/>
              <a:gd name="T45" fmla="*/ 14 h 144"/>
              <a:gd name="T46" fmla="*/ 33 w 146"/>
              <a:gd name="T47" fmla="*/ 25 h 144"/>
              <a:gd name="T48" fmla="*/ 18 w 146"/>
              <a:gd name="T49" fmla="*/ 27 h 144"/>
              <a:gd name="T50" fmla="*/ 15 w 146"/>
              <a:gd name="T51" fmla="*/ 27 h 144"/>
              <a:gd name="T52" fmla="*/ 10 w 146"/>
              <a:gd name="T53" fmla="*/ 38 h 144"/>
              <a:gd name="T54" fmla="*/ 14 w 146"/>
              <a:gd name="T55" fmla="*/ 52 h 144"/>
              <a:gd name="T56" fmla="*/ 5 w 146"/>
              <a:gd name="T57" fmla="*/ 51 h 144"/>
              <a:gd name="T58" fmla="*/ 3 w 146"/>
              <a:gd name="T59" fmla="*/ 53 h 144"/>
              <a:gd name="T60" fmla="*/ 2 w 146"/>
              <a:gd name="T61" fmla="*/ 65 h 144"/>
              <a:gd name="T62" fmla="*/ 11 w 146"/>
              <a:gd name="T63" fmla="*/ 77 h 144"/>
              <a:gd name="T64" fmla="*/ 1 w 146"/>
              <a:gd name="T65" fmla="*/ 81 h 144"/>
              <a:gd name="T66" fmla="*/ 5 w 146"/>
              <a:gd name="T67" fmla="*/ 92 h 144"/>
              <a:gd name="T68" fmla="*/ 14 w 146"/>
              <a:gd name="T69" fmla="*/ 91 h 144"/>
              <a:gd name="T70" fmla="*/ 18 w 146"/>
              <a:gd name="T71" fmla="*/ 100 h 144"/>
              <a:gd name="T72" fmla="*/ 10 w 146"/>
              <a:gd name="T73" fmla="*/ 108 h 144"/>
              <a:gd name="T74" fmla="*/ 17 w 146"/>
              <a:gd name="T75" fmla="*/ 117 h 144"/>
              <a:gd name="T76" fmla="*/ 26 w 146"/>
              <a:gd name="T77" fmla="*/ 112 h 144"/>
              <a:gd name="T78" fmla="*/ 28 w 146"/>
              <a:gd name="T79" fmla="*/ 126 h 144"/>
              <a:gd name="T80" fmla="*/ 37 w 146"/>
              <a:gd name="T81" fmla="*/ 135 h 144"/>
              <a:gd name="T82" fmla="*/ 40 w 146"/>
              <a:gd name="T83" fmla="*/ 134 h 144"/>
              <a:gd name="T84" fmla="*/ 53 w 146"/>
              <a:gd name="T85" fmla="*/ 130 h 144"/>
              <a:gd name="T86" fmla="*/ 52 w 146"/>
              <a:gd name="T87" fmla="*/ 139 h 144"/>
              <a:gd name="T88" fmla="*/ 64 w 146"/>
              <a:gd name="T89" fmla="*/ 144 h 144"/>
              <a:gd name="T90" fmla="*/ 66 w 146"/>
              <a:gd name="T91" fmla="*/ 142 h 144"/>
              <a:gd name="T92" fmla="*/ 73 w 146"/>
              <a:gd name="T93" fmla="*/ 134 h 144"/>
              <a:gd name="T94" fmla="*/ 80 w 146"/>
              <a:gd name="T95" fmla="*/ 142 h 144"/>
              <a:gd name="T96" fmla="*/ 82 w 146"/>
              <a:gd name="T97" fmla="*/ 144 h 144"/>
              <a:gd name="T98" fmla="*/ 94 w 146"/>
              <a:gd name="T99" fmla="*/ 139 h 144"/>
              <a:gd name="T100" fmla="*/ 101 w 146"/>
              <a:gd name="T101" fmla="*/ 127 h 144"/>
              <a:gd name="T102" fmla="*/ 108 w 146"/>
              <a:gd name="T103" fmla="*/ 135 h 144"/>
              <a:gd name="T104" fmla="*/ 118 w 146"/>
              <a:gd name="T105" fmla="*/ 130 h 144"/>
              <a:gd name="T106" fmla="*/ 113 w 146"/>
              <a:gd name="T107" fmla="*/ 119 h 144"/>
              <a:gd name="T108" fmla="*/ 128 w 146"/>
              <a:gd name="T109" fmla="*/ 117 h 144"/>
              <a:gd name="T110" fmla="*/ 131 w 146"/>
              <a:gd name="T111" fmla="*/ 116 h 144"/>
              <a:gd name="T112" fmla="*/ 136 w 146"/>
              <a:gd name="T113" fmla="*/ 105 h 144"/>
              <a:gd name="T114" fmla="*/ 132 w 146"/>
              <a:gd name="T115" fmla="*/ 92 h 144"/>
              <a:gd name="T116" fmla="*/ 141 w 146"/>
              <a:gd name="T117" fmla="*/ 92 h 144"/>
              <a:gd name="T118" fmla="*/ 144 w 146"/>
              <a:gd name="T119" fmla="*/ 91 h 144"/>
              <a:gd name="T120" fmla="*/ 144 w 146"/>
              <a:gd name="T121" fmla="*/ 7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6" h="144">
                <a:moveTo>
                  <a:pt x="144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3"/>
                  <a:pt x="135" y="70"/>
                  <a:pt x="135" y="67"/>
                </a:cubicBezTo>
                <a:cubicBezTo>
                  <a:pt x="144" y="65"/>
                  <a:pt x="144" y="65"/>
                  <a:pt x="144" y="65"/>
                </a:cubicBezTo>
                <a:cubicBezTo>
                  <a:pt x="145" y="65"/>
                  <a:pt x="146" y="64"/>
                  <a:pt x="145" y="62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7"/>
                  <a:pt x="129" y="45"/>
                </a:cubicBezTo>
                <a:cubicBezTo>
                  <a:pt x="129" y="44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7" y="37"/>
                  <a:pt x="136" y="36"/>
                </a:cubicBezTo>
                <a:cubicBezTo>
                  <a:pt x="134" y="33"/>
                  <a:pt x="133" y="30"/>
                  <a:pt x="131" y="27"/>
                </a:cubicBezTo>
                <a:cubicBezTo>
                  <a:pt x="130" y="27"/>
                  <a:pt x="130" y="27"/>
                  <a:pt x="129" y="27"/>
                </a:cubicBezTo>
                <a:cubicBezTo>
                  <a:pt x="128" y="27"/>
                  <a:pt x="128" y="27"/>
                  <a:pt x="128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6" y="27"/>
                  <a:pt x="113" y="25"/>
                </a:cubicBezTo>
                <a:cubicBezTo>
                  <a:pt x="118" y="17"/>
                  <a:pt x="118" y="17"/>
                  <a:pt x="118" y="17"/>
                </a:cubicBezTo>
                <a:cubicBezTo>
                  <a:pt x="119" y="16"/>
                  <a:pt x="118" y="15"/>
                  <a:pt x="117" y="14"/>
                </a:cubicBezTo>
                <a:cubicBezTo>
                  <a:pt x="115" y="12"/>
                  <a:pt x="112" y="10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7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9" y="15"/>
                  <a:pt x="96" y="14"/>
                  <a:pt x="93" y="13"/>
                </a:cubicBezTo>
                <a:cubicBezTo>
                  <a:pt x="93" y="13"/>
                  <a:pt x="92" y="13"/>
                  <a:pt x="92" y="13"/>
                </a:cubicBezTo>
                <a:cubicBezTo>
                  <a:pt x="94" y="4"/>
                  <a:pt x="94" y="4"/>
                  <a:pt x="94" y="4"/>
                </a:cubicBezTo>
                <a:cubicBezTo>
                  <a:pt x="94" y="3"/>
                  <a:pt x="93" y="2"/>
                  <a:pt x="92" y="2"/>
                </a:cubicBezTo>
                <a:cubicBezTo>
                  <a:pt x="89" y="1"/>
                  <a:pt x="86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0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5" y="10"/>
                  <a:pt x="73" y="10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10"/>
                  <a:pt x="70" y="10"/>
                  <a:pt x="68" y="10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1" y="14"/>
                  <a:pt x="48" y="15"/>
                  <a:pt x="45" y="17"/>
                </a:cubicBezTo>
                <a:cubicBezTo>
                  <a:pt x="40" y="9"/>
                  <a:pt x="40" y="9"/>
                  <a:pt x="40" y="9"/>
                </a:cubicBezTo>
                <a:cubicBezTo>
                  <a:pt x="39" y="9"/>
                  <a:pt x="39" y="8"/>
                  <a:pt x="38" y="8"/>
                </a:cubicBezTo>
                <a:cubicBezTo>
                  <a:pt x="38" y="8"/>
                  <a:pt x="37" y="8"/>
                  <a:pt x="37" y="9"/>
                </a:cubicBezTo>
                <a:cubicBezTo>
                  <a:pt x="34" y="10"/>
                  <a:pt x="31" y="12"/>
                  <a:pt x="29" y="14"/>
                </a:cubicBezTo>
                <a:cubicBezTo>
                  <a:pt x="28" y="15"/>
                  <a:pt x="27" y="16"/>
                  <a:pt x="28" y="17"/>
                </a:cubicBezTo>
                <a:cubicBezTo>
                  <a:pt x="33" y="25"/>
                  <a:pt x="33" y="25"/>
                  <a:pt x="33" y="25"/>
                </a:cubicBezTo>
                <a:cubicBezTo>
                  <a:pt x="30" y="27"/>
                  <a:pt x="28" y="29"/>
                  <a:pt x="26" y="31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6"/>
                  <a:pt x="17" y="26"/>
                  <a:pt x="17" y="26"/>
                </a:cubicBezTo>
                <a:cubicBezTo>
                  <a:pt x="16" y="26"/>
                  <a:pt x="16" y="27"/>
                  <a:pt x="15" y="27"/>
                </a:cubicBezTo>
                <a:cubicBezTo>
                  <a:pt x="13" y="30"/>
                  <a:pt x="11" y="33"/>
                  <a:pt x="10" y="35"/>
                </a:cubicBezTo>
                <a:cubicBezTo>
                  <a:pt x="9" y="36"/>
                  <a:pt x="9" y="38"/>
                  <a:pt x="10" y="38"/>
                </a:cubicBezTo>
                <a:cubicBezTo>
                  <a:pt x="18" y="44"/>
                  <a:pt x="18" y="44"/>
                  <a:pt x="18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2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51"/>
                  <a:pt x="3" y="52"/>
                  <a:pt x="3" y="53"/>
                </a:cubicBezTo>
                <a:cubicBezTo>
                  <a:pt x="2" y="56"/>
                  <a:pt x="1" y="59"/>
                  <a:pt x="1" y="62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70"/>
                  <a:pt x="11" y="73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1" y="80"/>
                  <a:pt x="1" y="81"/>
                </a:cubicBezTo>
                <a:cubicBezTo>
                  <a:pt x="1" y="84"/>
                  <a:pt x="2" y="88"/>
                  <a:pt x="3" y="91"/>
                </a:cubicBezTo>
                <a:cubicBezTo>
                  <a:pt x="3" y="92"/>
                  <a:pt x="4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6"/>
                  <a:pt x="17" y="99"/>
                </a:cubicBezTo>
                <a:cubicBezTo>
                  <a:pt x="17" y="99"/>
                  <a:pt x="18" y="100"/>
                  <a:pt x="18" y="100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10" y="106"/>
                  <a:pt x="9" y="107"/>
                  <a:pt x="10" y="108"/>
                </a:cubicBezTo>
                <a:cubicBezTo>
                  <a:pt x="12" y="111"/>
                  <a:pt x="13" y="114"/>
                  <a:pt x="15" y="116"/>
                </a:cubicBezTo>
                <a:cubicBezTo>
                  <a:pt x="16" y="117"/>
                  <a:pt x="17" y="117"/>
                  <a:pt x="17" y="117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4"/>
                  <a:pt x="30" y="117"/>
                  <a:pt x="33" y="11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28" y="127"/>
                  <a:pt x="28" y="129"/>
                  <a:pt x="29" y="129"/>
                </a:cubicBezTo>
                <a:cubicBezTo>
                  <a:pt x="31" y="131"/>
                  <a:pt x="34" y="133"/>
                  <a:pt x="37" y="135"/>
                </a:cubicBezTo>
                <a:cubicBezTo>
                  <a:pt x="37" y="135"/>
                  <a:pt x="38" y="135"/>
                  <a:pt x="38" y="135"/>
                </a:cubicBezTo>
                <a:cubicBezTo>
                  <a:pt x="39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8" y="128"/>
                  <a:pt x="50" y="129"/>
                  <a:pt x="53" y="130"/>
                </a:cubicBezTo>
                <a:cubicBezTo>
                  <a:pt x="53" y="130"/>
                  <a:pt x="54" y="130"/>
                  <a:pt x="54" y="131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2" y="140"/>
                  <a:pt x="53" y="142"/>
                  <a:pt x="54" y="142"/>
                </a:cubicBezTo>
                <a:cubicBezTo>
                  <a:pt x="57" y="143"/>
                  <a:pt x="61" y="143"/>
                  <a:pt x="64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3"/>
                  <a:pt x="68" y="133"/>
                  <a:pt x="68" y="133"/>
                </a:cubicBezTo>
                <a:cubicBezTo>
                  <a:pt x="70" y="134"/>
                  <a:pt x="72" y="134"/>
                  <a:pt x="73" y="134"/>
                </a:cubicBezTo>
                <a:cubicBezTo>
                  <a:pt x="75" y="134"/>
                  <a:pt x="76" y="134"/>
                  <a:pt x="78" y="133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6" y="143"/>
                  <a:pt x="89" y="143"/>
                  <a:pt x="92" y="142"/>
                </a:cubicBezTo>
                <a:cubicBezTo>
                  <a:pt x="93" y="142"/>
                  <a:pt x="94" y="141"/>
                  <a:pt x="94" y="139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5"/>
                  <a:pt x="107" y="135"/>
                  <a:pt x="108" y="135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2" y="133"/>
                  <a:pt x="115" y="131"/>
                  <a:pt x="118" y="130"/>
                </a:cubicBezTo>
                <a:cubicBezTo>
                  <a:pt x="118" y="129"/>
                  <a:pt x="119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9" y="117"/>
                  <a:pt x="129" y="117"/>
                </a:cubicBezTo>
                <a:cubicBezTo>
                  <a:pt x="130" y="117"/>
                  <a:pt x="130" y="117"/>
                  <a:pt x="131" y="116"/>
                </a:cubicBezTo>
                <a:cubicBezTo>
                  <a:pt x="133" y="114"/>
                  <a:pt x="135" y="111"/>
                  <a:pt x="136" y="108"/>
                </a:cubicBezTo>
                <a:cubicBezTo>
                  <a:pt x="137" y="107"/>
                  <a:pt x="137" y="106"/>
                  <a:pt x="136" y="105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30" y="97"/>
                  <a:pt x="131" y="95"/>
                  <a:pt x="132" y="92"/>
                </a:cubicBezTo>
                <a:cubicBezTo>
                  <a:pt x="132" y="92"/>
                  <a:pt x="132" y="91"/>
                  <a:pt x="132" y="91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2" y="92"/>
                  <a:pt x="143" y="92"/>
                  <a:pt x="144" y="91"/>
                </a:cubicBezTo>
                <a:cubicBezTo>
                  <a:pt x="144" y="88"/>
                  <a:pt x="145" y="84"/>
                  <a:pt x="145" y="81"/>
                </a:cubicBezTo>
                <a:cubicBezTo>
                  <a:pt x="146" y="80"/>
                  <a:pt x="145" y="79"/>
                  <a:pt x="144" y="79"/>
                </a:cubicBez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accent5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" name="Freeform 31"/>
          <p:cNvSpPr>
            <a:spLocks noEditPoints="1"/>
          </p:cNvSpPr>
          <p:nvPr/>
        </p:nvSpPr>
        <p:spPr bwMode="auto">
          <a:xfrm>
            <a:off x="7823134" y="8552241"/>
            <a:ext cx="1006647" cy="868050"/>
          </a:xfrm>
          <a:custGeom>
            <a:avLst/>
            <a:gdLst/>
            <a:ahLst/>
            <a:cxnLst>
              <a:cxn ang="0">
                <a:pos x="64" y="28"/>
              </a:cxn>
              <a:cxn ang="0">
                <a:pos x="0" y="28"/>
              </a:cxn>
              <a:cxn ang="0">
                <a:pos x="0" y="15"/>
              </a:cxn>
              <a:cxn ang="0">
                <a:pos x="5" y="9"/>
              </a:cxn>
              <a:cxn ang="0">
                <a:pos x="18" y="9"/>
              </a:cxn>
              <a:cxn ang="0">
                <a:pos x="18" y="3"/>
              </a:cxn>
              <a:cxn ang="0">
                <a:pos x="21" y="0"/>
              </a:cxn>
              <a:cxn ang="0">
                <a:pos x="42" y="0"/>
              </a:cxn>
              <a:cxn ang="0">
                <a:pos x="45" y="3"/>
              </a:cxn>
              <a:cxn ang="0">
                <a:pos x="45" y="9"/>
              </a:cxn>
              <a:cxn ang="0">
                <a:pos x="58" y="9"/>
              </a:cxn>
              <a:cxn ang="0">
                <a:pos x="64" y="15"/>
              </a:cxn>
              <a:cxn ang="0">
                <a:pos x="64" y="28"/>
              </a:cxn>
              <a:cxn ang="0">
                <a:pos x="64" y="49"/>
              </a:cxn>
              <a:cxn ang="0">
                <a:pos x="58" y="55"/>
              </a:cxn>
              <a:cxn ang="0">
                <a:pos x="5" y="55"/>
              </a:cxn>
              <a:cxn ang="0">
                <a:pos x="0" y="49"/>
              </a:cxn>
              <a:cxn ang="0">
                <a:pos x="0" y="32"/>
              </a:cxn>
              <a:cxn ang="0">
                <a:pos x="24" y="32"/>
              </a:cxn>
              <a:cxn ang="0">
                <a:pos x="24" y="37"/>
              </a:cxn>
              <a:cxn ang="0">
                <a:pos x="26" y="40"/>
              </a:cxn>
              <a:cxn ang="0">
                <a:pos x="37" y="40"/>
              </a:cxn>
              <a:cxn ang="0">
                <a:pos x="40" y="37"/>
              </a:cxn>
              <a:cxn ang="0">
                <a:pos x="40" y="32"/>
              </a:cxn>
              <a:cxn ang="0">
                <a:pos x="64" y="32"/>
              </a:cxn>
              <a:cxn ang="0">
                <a:pos x="64" y="49"/>
              </a:cxn>
              <a:cxn ang="0">
                <a:pos x="41" y="9"/>
              </a:cxn>
              <a:cxn ang="0">
                <a:pos x="41" y="4"/>
              </a:cxn>
              <a:cxn ang="0">
                <a:pos x="23" y="4"/>
              </a:cxn>
              <a:cxn ang="0">
                <a:pos x="23" y="9"/>
              </a:cxn>
              <a:cxn ang="0">
                <a:pos x="41" y="9"/>
              </a:cxn>
              <a:cxn ang="0">
                <a:pos x="36" y="36"/>
              </a:cxn>
              <a:cxn ang="0">
                <a:pos x="27" y="36"/>
              </a:cxn>
              <a:cxn ang="0">
                <a:pos x="27" y="32"/>
              </a:cxn>
              <a:cxn ang="0">
                <a:pos x="36" y="32"/>
              </a:cxn>
              <a:cxn ang="0">
                <a:pos x="36" y="36"/>
              </a:cxn>
            </a:cxnLst>
            <a:rect l="0" t="0" r="r" b="b"/>
            <a:pathLst>
              <a:path w="64" h="55">
                <a:moveTo>
                  <a:pt x="64" y="28"/>
                </a:moveTo>
                <a:cubicBezTo>
                  <a:pt x="0" y="28"/>
                  <a:pt x="0" y="28"/>
                  <a:pt x="0" y="2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2" y="9"/>
                  <a:pt x="5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1"/>
                  <a:pt x="20" y="0"/>
                  <a:pt x="21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3"/>
                </a:cubicBezTo>
                <a:cubicBezTo>
                  <a:pt x="45" y="9"/>
                  <a:pt x="45" y="9"/>
                  <a:pt x="45" y="9"/>
                </a:cubicBezTo>
                <a:cubicBezTo>
                  <a:pt x="58" y="9"/>
                  <a:pt x="58" y="9"/>
                  <a:pt x="58" y="9"/>
                </a:cubicBezTo>
                <a:cubicBezTo>
                  <a:pt x="61" y="9"/>
                  <a:pt x="64" y="11"/>
                  <a:pt x="64" y="15"/>
                </a:cubicBezTo>
                <a:lnTo>
                  <a:pt x="64" y="28"/>
                </a:lnTo>
                <a:close/>
                <a:moveTo>
                  <a:pt x="64" y="49"/>
                </a:moveTo>
                <a:cubicBezTo>
                  <a:pt x="64" y="52"/>
                  <a:pt x="61" y="55"/>
                  <a:pt x="58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2"/>
                  <a:pt x="0" y="49"/>
                </a:cubicBezTo>
                <a:cubicBezTo>
                  <a:pt x="0" y="32"/>
                  <a:pt x="0" y="32"/>
                  <a:pt x="0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9"/>
                  <a:pt x="25" y="40"/>
                  <a:pt x="26" y="40"/>
                </a:cubicBezTo>
                <a:cubicBezTo>
                  <a:pt x="37" y="40"/>
                  <a:pt x="37" y="40"/>
                  <a:pt x="37" y="40"/>
                </a:cubicBezTo>
                <a:cubicBezTo>
                  <a:pt x="39" y="40"/>
                  <a:pt x="40" y="39"/>
                  <a:pt x="40" y="37"/>
                </a:cubicBezTo>
                <a:cubicBezTo>
                  <a:pt x="40" y="32"/>
                  <a:pt x="40" y="32"/>
                  <a:pt x="40" y="32"/>
                </a:cubicBezTo>
                <a:cubicBezTo>
                  <a:pt x="64" y="32"/>
                  <a:pt x="64" y="32"/>
                  <a:pt x="64" y="32"/>
                </a:cubicBezTo>
                <a:lnTo>
                  <a:pt x="64" y="49"/>
                </a:lnTo>
                <a:close/>
                <a:moveTo>
                  <a:pt x="41" y="9"/>
                </a:moveTo>
                <a:cubicBezTo>
                  <a:pt x="41" y="4"/>
                  <a:pt x="41" y="4"/>
                  <a:pt x="41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9"/>
                  <a:pt x="23" y="9"/>
                  <a:pt x="23" y="9"/>
                </a:cubicBezTo>
                <a:lnTo>
                  <a:pt x="41" y="9"/>
                </a:lnTo>
                <a:close/>
                <a:moveTo>
                  <a:pt x="36" y="36"/>
                </a:moveTo>
                <a:cubicBezTo>
                  <a:pt x="27" y="36"/>
                  <a:pt x="27" y="36"/>
                  <a:pt x="27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36" y="32"/>
                  <a:pt x="36" y="32"/>
                  <a:pt x="36" y="32"/>
                </a:cubicBezTo>
                <a:lnTo>
                  <a:pt x="36" y="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11"/>
          <p:cNvSpPr>
            <a:spLocks noEditPoints="1"/>
          </p:cNvSpPr>
          <p:nvPr/>
        </p:nvSpPr>
        <p:spPr bwMode="auto">
          <a:xfrm>
            <a:off x="19690147" y="4503077"/>
            <a:ext cx="1267792" cy="874619"/>
          </a:xfrm>
          <a:custGeom>
            <a:avLst/>
            <a:gdLst/>
            <a:ahLst/>
            <a:cxnLst>
              <a:cxn ang="0">
                <a:pos x="73" y="36"/>
              </a:cxn>
              <a:cxn ang="0">
                <a:pos x="58" y="50"/>
              </a:cxn>
              <a:cxn ang="0">
                <a:pos x="58" y="50"/>
              </a:cxn>
              <a:cxn ang="0">
                <a:pos x="15" y="50"/>
              </a:cxn>
              <a:cxn ang="0">
                <a:pos x="15" y="50"/>
              </a:cxn>
              <a:cxn ang="0">
                <a:pos x="14" y="50"/>
              </a:cxn>
              <a:cxn ang="0">
                <a:pos x="14" y="50"/>
              </a:cxn>
              <a:cxn ang="0">
                <a:pos x="0" y="35"/>
              </a:cxn>
              <a:cxn ang="0">
                <a:pos x="7" y="23"/>
              </a:cxn>
              <a:cxn ang="0">
                <a:pos x="7" y="20"/>
              </a:cxn>
              <a:cxn ang="0">
                <a:pos x="17" y="10"/>
              </a:cxn>
              <a:cxn ang="0">
                <a:pos x="23" y="12"/>
              </a:cxn>
              <a:cxn ang="0">
                <a:pos x="42" y="0"/>
              </a:cxn>
              <a:cxn ang="0">
                <a:pos x="64" y="21"/>
              </a:cxn>
              <a:cxn ang="0">
                <a:pos x="64" y="23"/>
              </a:cxn>
              <a:cxn ang="0">
                <a:pos x="73" y="36"/>
              </a:cxn>
              <a:cxn ang="0">
                <a:pos x="27" y="42"/>
              </a:cxn>
              <a:cxn ang="0">
                <a:pos x="35" y="38"/>
              </a:cxn>
              <a:cxn ang="0">
                <a:pos x="32" y="34"/>
              </a:cxn>
              <a:cxn ang="0">
                <a:pos x="27" y="37"/>
              </a:cxn>
              <a:cxn ang="0">
                <a:pos x="22" y="32"/>
              </a:cxn>
              <a:cxn ang="0">
                <a:pos x="27" y="28"/>
              </a:cxn>
              <a:cxn ang="0">
                <a:pos x="48" y="42"/>
              </a:cxn>
              <a:cxn ang="0">
                <a:pos x="58" y="32"/>
              </a:cxn>
              <a:cxn ang="0">
                <a:pos x="48" y="23"/>
              </a:cxn>
              <a:cxn ang="0">
                <a:pos x="39" y="26"/>
              </a:cxn>
              <a:cxn ang="0">
                <a:pos x="43" y="30"/>
              </a:cxn>
              <a:cxn ang="0">
                <a:pos x="48" y="28"/>
              </a:cxn>
              <a:cxn ang="0">
                <a:pos x="52" y="32"/>
              </a:cxn>
              <a:cxn ang="0">
                <a:pos x="48" y="37"/>
              </a:cxn>
              <a:cxn ang="0">
                <a:pos x="27" y="23"/>
              </a:cxn>
              <a:cxn ang="0">
                <a:pos x="16" y="32"/>
              </a:cxn>
              <a:cxn ang="0">
                <a:pos x="27" y="42"/>
              </a:cxn>
            </a:cxnLst>
            <a:rect l="0" t="0" r="r" b="b"/>
            <a:pathLst>
              <a:path w="73" h="50">
                <a:moveTo>
                  <a:pt x="73" y="36"/>
                </a:moveTo>
                <a:cubicBezTo>
                  <a:pt x="73" y="44"/>
                  <a:pt x="66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6" y="50"/>
                  <a:pt x="0" y="43"/>
                  <a:pt x="0" y="35"/>
                </a:cubicBezTo>
                <a:cubicBezTo>
                  <a:pt x="0" y="30"/>
                  <a:pt x="3" y="26"/>
                  <a:pt x="7" y="23"/>
                </a:cubicBezTo>
                <a:cubicBezTo>
                  <a:pt x="7" y="22"/>
                  <a:pt x="7" y="21"/>
                  <a:pt x="7" y="20"/>
                </a:cubicBezTo>
                <a:cubicBezTo>
                  <a:pt x="7" y="15"/>
                  <a:pt x="11" y="10"/>
                  <a:pt x="17" y="10"/>
                </a:cubicBezTo>
                <a:cubicBezTo>
                  <a:pt x="19" y="10"/>
                  <a:pt x="21" y="11"/>
                  <a:pt x="23" y="12"/>
                </a:cubicBezTo>
                <a:cubicBezTo>
                  <a:pt x="26" y="5"/>
                  <a:pt x="34" y="0"/>
                  <a:pt x="42" y="0"/>
                </a:cubicBezTo>
                <a:cubicBezTo>
                  <a:pt x="54" y="0"/>
                  <a:pt x="64" y="10"/>
                  <a:pt x="64" y="21"/>
                </a:cubicBezTo>
                <a:cubicBezTo>
                  <a:pt x="64" y="22"/>
                  <a:pt x="64" y="22"/>
                  <a:pt x="64" y="23"/>
                </a:cubicBezTo>
                <a:cubicBezTo>
                  <a:pt x="69" y="25"/>
                  <a:pt x="73" y="30"/>
                  <a:pt x="73" y="36"/>
                </a:cubicBezTo>
                <a:close/>
                <a:moveTo>
                  <a:pt x="27" y="42"/>
                </a:moveTo>
                <a:cubicBezTo>
                  <a:pt x="30" y="42"/>
                  <a:pt x="33" y="41"/>
                  <a:pt x="35" y="38"/>
                </a:cubicBezTo>
                <a:cubicBezTo>
                  <a:pt x="34" y="37"/>
                  <a:pt x="33" y="36"/>
                  <a:pt x="32" y="34"/>
                </a:cubicBezTo>
                <a:cubicBezTo>
                  <a:pt x="31" y="36"/>
                  <a:pt x="29" y="37"/>
                  <a:pt x="27" y="37"/>
                </a:cubicBezTo>
                <a:cubicBezTo>
                  <a:pt x="25" y="37"/>
                  <a:pt x="22" y="35"/>
                  <a:pt x="22" y="32"/>
                </a:cubicBezTo>
                <a:cubicBezTo>
                  <a:pt x="22" y="30"/>
                  <a:pt x="25" y="28"/>
                  <a:pt x="27" y="28"/>
                </a:cubicBezTo>
                <a:cubicBezTo>
                  <a:pt x="35" y="28"/>
                  <a:pt x="37" y="42"/>
                  <a:pt x="48" y="42"/>
                </a:cubicBezTo>
                <a:cubicBezTo>
                  <a:pt x="54" y="42"/>
                  <a:pt x="58" y="38"/>
                  <a:pt x="58" y="32"/>
                </a:cubicBezTo>
                <a:cubicBezTo>
                  <a:pt x="58" y="26"/>
                  <a:pt x="53" y="23"/>
                  <a:pt x="48" y="23"/>
                </a:cubicBezTo>
                <a:cubicBezTo>
                  <a:pt x="44" y="23"/>
                  <a:pt x="42" y="24"/>
                  <a:pt x="39" y="26"/>
                </a:cubicBezTo>
                <a:cubicBezTo>
                  <a:pt x="40" y="28"/>
                  <a:pt x="41" y="29"/>
                  <a:pt x="43" y="30"/>
                </a:cubicBezTo>
                <a:cubicBezTo>
                  <a:pt x="44" y="29"/>
                  <a:pt x="46" y="28"/>
                  <a:pt x="48" y="28"/>
                </a:cubicBezTo>
                <a:cubicBezTo>
                  <a:pt x="50" y="28"/>
                  <a:pt x="52" y="30"/>
                  <a:pt x="52" y="32"/>
                </a:cubicBezTo>
                <a:cubicBezTo>
                  <a:pt x="52" y="35"/>
                  <a:pt x="50" y="37"/>
                  <a:pt x="48" y="37"/>
                </a:cubicBezTo>
                <a:cubicBezTo>
                  <a:pt x="40" y="37"/>
                  <a:pt x="38" y="23"/>
                  <a:pt x="27" y="23"/>
                </a:cubicBezTo>
                <a:cubicBezTo>
                  <a:pt x="21" y="23"/>
                  <a:pt x="16" y="26"/>
                  <a:pt x="16" y="32"/>
                </a:cubicBezTo>
                <a:cubicBezTo>
                  <a:pt x="16" y="38"/>
                  <a:pt x="21" y="42"/>
                  <a:pt x="27" y="4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19"/>
          <p:cNvSpPr>
            <a:spLocks noEditPoints="1"/>
          </p:cNvSpPr>
          <p:nvPr/>
        </p:nvSpPr>
        <p:spPr bwMode="auto">
          <a:xfrm>
            <a:off x="4288478" y="4390829"/>
            <a:ext cx="1045575" cy="1292279"/>
          </a:xfrm>
          <a:custGeom>
            <a:avLst/>
            <a:gdLst/>
            <a:ahLst/>
            <a:cxnLst>
              <a:cxn ang="0">
                <a:pos x="41" y="47"/>
              </a:cxn>
              <a:cxn ang="0">
                <a:pos x="37" y="51"/>
              </a:cxn>
              <a:cxn ang="0">
                <a:pos x="3" y="51"/>
              </a:cxn>
              <a:cxn ang="0">
                <a:pos x="0" y="47"/>
              </a:cxn>
              <a:cxn ang="0">
                <a:pos x="0" y="27"/>
              </a:cxn>
              <a:cxn ang="0">
                <a:pos x="3" y="23"/>
              </a:cxn>
              <a:cxn ang="0">
                <a:pos x="4" y="23"/>
              </a:cxn>
              <a:cxn ang="0">
                <a:pos x="4" y="16"/>
              </a:cxn>
              <a:cxn ang="0">
                <a:pos x="20" y="0"/>
              </a:cxn>
              <a:cxn ang="0">
                <a:pos x="36" y="16"/>
              </a:cxn>
              <a:cxn ang="0">
                <a:pos x="36" y="23"/>
              </a:cxn>
              <a:cxn ang="0">
                <a:pos x="37" y="23"/>
              </a:cxn>
              <a:cxn ang="0">
                <a:pos x="41" y="27"/>
              </a:cxn>
              <a:cxn ang="0">
                <a:pos x="41" y="47"/>
              </a:cxn>
              <a:cxn ang="0">
                <a:pos x="29" y="23"/>
              </a:cxn>
              <a:cxn ang="0">
                <a:pos x="29" y="16"/>
              </a:cxn>
              <a:cxn ang="0">
                <a:pos x="20" y="7"/>
              </a:cxn>
              <a:cxn ang="0">
                <a:pos x="11" y="16"/>
              </a:cxn>
              <a:cxn ang="0">
                <a:pos x="11" y="23"/>
              </a:cxn>
              <a:cxn ang="0">
                <a:pos x="29" y="23"/>
              </a:cxn>
            </a:cxnLst>
            <a:rect l="0" t="0" r="r" b="b"/>
            <a:pathLst>
              <a:path w="41" h="51">
                <a:moveTo>
                  <a:pt x="41" y="47"/>
                </a:moveTo>
                <a:cubicBezTo>
                  <a:pt x="41" y="49"/>
                  <a:pt x="39" y="51"/>
                  <a:pt x="37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1" y="51"/>
                  <a:pt x="0" y="49"/>
                  <a:pt x="0" y="4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1" y="23"/>
                  <a:pt x="3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8"/>
                  <a:pt x="12" y="0"/>
                  <a:pt x="20" y="0"/>
                </a:cubicBezTo>
                <a:cubicBezTo>
                  <a:pt x="29" y="0"/>
                  <a:pt x="36" y="8"/>
                  <a:pt x="36" y="16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9" y="23"/>
                  <a:pt x="41" y="25"/>
                  <a:pt x="41" y="27"/>
                </a:cubicBezTo>
                <a:lnTo>
                  <a:pt x="41" y="47"/>
                </a:lnTo>
                <a:close/>
                <a:moveTo>
                  <a:pt x="29" y="23"/>
                </a:moveTo>
                <a:cubicBezTo>
                  <a:pt x="29" y="16"/>
                  <a:pt x="29" y="16"/>
                  <a:pt x="29" y="16"/>
                </a:cubicBezTo>
                <a:cubicBezTo>
                  <a:pt x="29" y="11"/>
                  <a:pt x="25" y="7"/>
                  <a:pt x="20" y="7"/>
                </a:cubicBezTo>
                <a:cubicBezTo>
                  <a:pt x="15" y="7"/>
                  <a:pt x="11" y="11"/>
                  <a:pt x="11" y="16"/>
                </a:cubicBezTo>
                <a:cubicBezTo>
                  <a:pt x="11" y="23"/>
                  <a:pt x="11" y="23"/>
                  <a:pt x="11" y="23"/>
                </a:cubicBezTo>
                <a:lnTo>
                  <a:pt x="29" y="2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29"/>
          <p:cNvSpPr>
            <a:spLocks noEditPoints="1"/>
          </p:cNvSpPr>
          <p:nvPr/>
        </p:nvSpPr>
        <p:spPr bwMode="auto">
          <a:xfrm>
            <a:off x="11941820" y="5825299"/>
            <a:ext cx="1726951" cy="1398004"/>
          </a:xfrm>
          <a:custGeom>
            <a:avLst/>
            <a:gdLst/>
            <a:ahLst/>
            <a:cxnLst>
              <a:cxn ang="0">
                <a:pos x="68" y="49"/>
              </a:cxn>
              <a:cxn ang="0">
                <a:pos x="63" y="55"/>
              </a:cxn>
              <a:cxn ang="0">
                <a:pos x="5" y="55"/>
              </a:cxn>
              <a:cxn ang="0">
                <a:pos x="0" y="49"/>
              </a:cxn>
              <a:cxn ang="0">
                <a:pos x="0" y="6"/>
              </a:cxn>
              <a:cxn ang="0">
                <a:pos x="5" y="0"/>
              </a:cxn>
              <a:cxn ang="0">
                <a:pos x="63" y="0"/>
              </a:cxn>
              <a:cxn ang="0">
                <a:pos x="68" y="6"/>
              </a:cxn>
              <a:cxn ang="0">
                <a:pos x="68" y="49"/>
              </a:cxn>
              <a:cxn ang="0">
                <a:pos x="5" y="5"/>
              </a:cxn>
              <a:cxn ang="0">
                <a:pos x="4" y="6"/>
              </a:cxn>
              <a:cxn ang="0">
                <a:pos x="4" y="49"/>
              </a:cxn>
              <a:cxn ang="0">
                <a:pos x="5" y="51"/>
              </a:cxn>
              <a:cxn ang="0">
                <a:pos x="63" y="51"/>
              </a:cxn>
              <a:cxn ang="0">
                <a:pos x="64" y="49"/>
              </a:cxn>
              <a:cxn ang="0">
                <a:pos x="64" y="6"/>
              </a:cxn>
              <a:cxn ang="0">
                <a:pos x="63" y="5"/>
              </a:cxn>
              <a:cxn ang="0">
                <a:pos x="5" y="5"/>
              </a:cxn>
              <a:cxn ang="0">
                <a:pos x="16" y="23"/>
              </a:cxn>
              <a:cxn ang="0">
                <a:pos x="9" y="16"/>
              </a:cxn>
              <a:cxn ang="0">
                <a:pos x="16" y="9"/>
              </a:cxn>
              <a:cxn ang="0">
                <a:pos x="23" y="16"/>
              </a:cxn>
              <a:cxn ang="0">
                <a:pos x="16" y="23"/>
              </a:cxn>
              <a:cxn ang="0">
                <a:pos x="59" y="46"/>
              </a:cxn>
              <a:cxn ang="0">
                <a:pos x="9" y="46"/>
              </a:cxn>
              <a:cxn ang="0">
                <a:pos x="9" y="39"/>
              </a:cxn>
              <a:cxn ang="0">
                <a:pos x="20" y="28"/>
              </a:cxn>
              <a:cxn ang="0">
                <a:pos x="26" y="33"/>
              </a:cxn>
              <a:cxn ang="0">
                <a:pos x="44" y="15"/>
              </a:cxn>
              <a:cxn ang="0">
                <a:pos x="59" y="30"/>
              </a:cxn>
              <a:cxn ang="0">
                <a:pos x="59" y="46"/>
              </a:cxn>
            </a:cxnLst>
            <a:rect l="0" t="0" r="r" b="b"/>
            <a:pathLst>
              <a:path w="68" h="55">
                <a:moveTo>
                  <a:pt x="68" y="49"/>
                </a:moveTo>
                <a:cubicBezTo>
                  <a:pt x="68" y="53"/>
                  <a:pt x="66" y="55"/>
                  <a:pt x="63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3"/>
                  <a:pt x="0" y="4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6" y="0"/>
                  <a:pt x="68" y="3"/>
                  <a:pt x="68" y="6"/>
                </a:cubicBezTo>
                <a:lnTo>
                  <a:pt x="68" y="49"/>
                </a:lnTo>
                <a:close/>
                <a:moveTo>
                  <a:pt x="5" y="5"/>
                </a:moveTo>
                <a:cubicBezTo>
                  <a:pt x="5" y="5"/>
                  <a:pt x="4" y="5"/>
                  <a:pt x="4" y="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0"/>
                  <a:pt x="5" y="51"/>
                  <a:pt x="5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1"/>
                  <a:pt x="64" y="50"/>
                  <a:pt x="64" y="49"/>
                </a:cubicBezTo>
                <a:cubicBezTo>
                  <a:pt x="64" y="6"/>
                  <a:pt x="64" y="6"/>
                  <a:pt x="64" y="6"/>
                </a:cubicBezTo>
                <a:cubicBezTo>
                  <a:pt x="64" y="5"/>
                  <a:pt x="63" y="5"/>
                  <a:pt x="63" y="5"/>
                </a:cubicBezTo>
                <a:lnTo>
                  <a:pt x="5" y="5"/>
                </a:lnTo>
                <a:close/>
                <a:moveTo>
                  <a:pt x="16" y="23"/>
                </a:moveTo>
                <a:cubicBezTo>
                  <a:pt x="12" y="23"/>
                  <a:pt x="9" y="20"/>
                  <a:pt x="9" y="16"/>
                </a:cubicBezTo>
                <a:cubicBezTo>
                  <a:pt x="9" y="13"/>
                  <a:pt x="12" y="9"/>
                  <a:pt x="16" y="9"/>
                </a:cubicBezTo>
                <a:cubicBezTo>
                  <a:pt x="20" y="9"/>
                  <a:pt x="23" y="13"/>
                  <a:pt x="23" y="16"/>
                </a:cubicBezTo>
                <a:cubicBezTo>
                  <a:pt x="23" y="20"/>
                  <a:pt x="20" y="23"/>
                  <a:pt x="16" y="23"/>
                </a:cubicBezTo>
                <a:close/>
                <a:moveTo>
                  <a:pt x="59" y="46"/>
                </a:moveTo>
                <a:cubicBezTo>
                  <a:pt x="9" y="46"/>
                  <a:pt x="9" y="46"/>
                  <a:pt x="9" y="46"/>
                </a:cubicBezTo>
                <a:cubicBezTo>
                  <a:pt x="9" y="39"/>
                  <a:pt x="9" y="39"/>
                  <a:pt x="9" y="39"/>
                </a:cubicBezTo>
                <a:cubicBezTo>
                  <a:pt x="20" y="28"/>
                  <a:pt x="20" y="28"/>
                  <a:pt x="20" y="28"/>
                </a:cubicBezTo>
                <a:cubicBezTo>
                  <a:pt x="26" y="33"/>
                  <a:pt x="26" y="33"/>
                  <a:pt x="26" y="33"/>
                </a:cubicBezTo>
                <a:cubicBezTo>
                  <a:pt x="44" y="15"/>
                  <a:pt x="44" y="15"/>
                  <a:pt x="44" y="15"/>
                </a:cubicBezTo>
                <a:cubicBezTo>
                  <a:pt x="59" y="30"/>
                  <a:pt x="59" y="30"/>
                  <a:pt x="59" y="30"/>
                </a:cubicBezTo>
                <a:lnTo>
                  <a:pt x="59" y="4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44"/>
          <p:cNvSpPr>
            <a:spLocks noEditPoints="1"/>
          </p:cNvSpPr>
          <p:nvPr/>
        </p:nvSpPr>
        <p:spPr bwMode="auto">
          <a:xfrm>
            <a:off x="17056649" y="7693960"/>
            <a:ext cx="1106542" cy="858281"/>
          </a:xfrm>
          <a:custGeom>
            <a:avLst/>
            <a:gdLst/>
            <a:ahLst/>
            <a:cxnLst>
              <a:cxn ang="0">
                <a:pos x="67" y="55"/>
              </a:cxn>
              <a:cxn ang="0">
                <a:pos x="65" y="56"/>
              </a:cxn>
              <a:cxn ang="0">
                <a:pos x="8" y="56"/>
              </a:cxn>
              <a:cxn ang="0">
                <a:pos x="6" y="55"/>
              </a:cxn>
              <a:cxn ang="0">
                <a:pos x="0" y="36"/>
              </a:cxn>
              <a:cxn ang="0">
                <a:pos x="36" y="0"/>
              </a:cxn>
              <a:cxn ang="0">
                <a:pos x="72" y="36"/>
              </a:cxn>
              <a:cxn ang="0">
                <a:pos x="67" y="55"/>
              </a:cxn>
              <a:cxn ang="0">
                <a:pos x="11" y="30"/>
              </a:cxn>
              <a:cxn ang="0">
                <a:pos x="6" y="36"/>
              </a:cxn>
              <a:cxn ang="0">
                <a:pos x="11" y="41"/>
              </a:cxn>
              <a:cxn ang="0">
                <a:pos x="16" y="36"/>
              </a:cxn>
              <a:cxn ang="0">
                <a:pos x="11" y="30"/>
              </a:cxn>
              <a:cxn ang="0">
                <a:pos x="18" y="12"/>
              </a:cxn>
              <a:cxn ang="0">
                <a:pos x="13" y="18"/>
              </a:cxn>
              <a:cxn ang="0">
                <a:pos x="18" y="23"/>
              </a:cxn>
              <a:cxn ang="0">
                <a:pos x="24" y="18"/>
              </a:cxn>
              <a:cxn ang="0">
                <a:pos x="18" y="12"/>
              </a:cxn>
              <a:cxn ang="0">
                <a:pos x="45" y="22"/>
              </a:cxn>
              <a:cxn ang="0">
                <a:pos x="43" y="18"/>
              </a:cxn>
              <a:cxn ang="0">
                <a:pos x="40" y="20"/>
              </a:cxn>
              <a:cxn ang="0">
                <a:pos x="36" y="36"/>
              </a:cxn>
              <a:cxn ang="0">
                <a:pos x="29" y="41"/>
              </a:cxn>
              <a:cxn ang="0">
                <a:pos x="34" y="51"/>
              </a:cxn>
              <a:cxn ang="0">
                <a:pos x="44" y="45"/>
              </a:cxn>
              <a:cxn ang="0">
                <a:pos x="41" y="37"/>
              </a:cxn>
              <a:cxn ang="0">
                <a:pos x="45" y="22"/>
              </a:cxn>
              <a:cxn ang="0">
                <a:pos x="36" y="5"/>
              </a:cxn>
              <a:cxn ang="0">
                <a:pos x="31" y="10"/>
              </a:cxn>
              <a:cxn ang="0">
                <a:pos x="36" y="15"/>
              </a:cxn>
              <a:cxn ang="0">
                <a:pos x="42" y="10"/>
              </a:cxn>
              <a:cxn ang="0">
                <a:pos x="36" y="5"/>
              </a:cxn>
              <a:cxn ang="0">
                <a:pos x="54" y="12"/>
              </a:cxn>
              <a:cxn ang="0">
                <a:pos x="49" y="18"/>
              </a:cxn>
              <a:cxn ang="0">
                <a:pos x="54" y="23"/>
              </a:cxn>
              <a:cxn ang="0">
                <a:pos x="60" y="18"/>
              </a:cxn>
              <a:cxn ang="0">
                <a:pos x="54" y="12"/>
              </a:cxn>
              <a:cxn ang="0">
                <a:pos x="62" y="30"/>
              </a:cxn>
              <a:cxn ang="0">
                <a:pos x="57" y="36"/>
              </a:cxn>
              <a:cxn ang="0">
                <a:pos x="62" y="41"/>
              </a:cxn>
              <a:cxn ang="0">
                <a:pos x="67" y="36"/>
              </a:cxn>
              <a:cxn ang="0">
                <a:pos x="62" y="30"/>
              </a:cxn>
            </a:cxnLst>
            <a:rect l="0" t="0" r="r" b="b"/>
            <a:pathLst>
              <a:path w="72" h="56">
                <a:moveTo>
                  <a:pt x="67" y="55"/>
                </a:moveTo>
                <a:cubicBezTo>
                  <a:pt x="66" y="56"/>
                  <a:pt x="66" y="56"/>
                  <a:pt x="65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7" y="56"/>
                  <a:pt x="7" y="56"/>
                  <a:pt x="6" y="55"/>
                </a:cubicBezTo>
                <a:cubicBezTo>
                  <a:pt x="2" y="49"/>
                  <a:pt x="0" y="42"/>
                  <a:pt x="0" y="36"/>
                </a:cubicBezTo>
                <a:cubicBezTo>
                  <a:pt x="0" y="16"/>
                  <a:pt x="17" y="0"/>
                  <a:pt x="36" y="0"/>
                </a:cubicBezTo>
                <a:cubicBezTo>
                  <a:pt x="56" y="0"/>
                  <a:pt x="72" y="16"/>
                  <a:pt x="72" y="36"/>
                </a:cubicBezTo>
                <a:cubicBezTo>
                  <a:pt x="72" y="42"/>
                  <a:pt x="70" y="49"/>
                  <a:pt x="67" y="55"/>
                </a:cubicBezTo>
                <a:close/>
                <a:moveTo>
                  <a:pt x="11" y="30"/>
                </a:moveTo>
                <a:cubicBezTo>
                  <a:pt x="8" y="30"/>
                  <a:pt x="6" y="33"/>
                  <a:pt x="6" y="36"/>
                </a:cubicBezTo>
                <a:cubicBezTo>
                  <a:pt x="6" y="38"/>
                  <a:pt x="8" y="41"/>
                  <a:pt x="11" y="41"/>
                </a:cubicBezTo>
                <a:cubicBezTo>
                  <a:pt x="14" y="41"/>
                  <a:pt x="16" y="38"/>
                  <a:pt x="16" y="36"/>
                </a:cubicBezTo>
                <a:cubicBezTo>
                  <a:pt x="16" y="33"/>
                  <a:pt x="14" y="30"/>
                  <a:pt x="11" y="30"/>
                </a:cubicBezTo>
                <a:close/>
                <a:moveTo>
                  <a:pt x="18" y="12"/>
                </a:moveTo>
                <a:cubicBezTo>
                  <a:pt x="16" y="12"/>
                  <a:pt x="13" y="15"/>
                  <a:pt x="13" y="18"/>
                </a:cubicBezTo>
                <a:cubicBezTo>
                  <a:pt x="13" y="20"/>
                  <a:pt x="16" y="23"/>
                  <a:pt x="18" y="23"/>
                </a:cubicBezTo>
                <a:cubicBezTo>
                  <a:pt x="21" y="23"/>
                  <a:pt x="24" y="20"/>
                  <a:pt x="24" y="18"/>
                </a:cubicBezTo>
                <a:cubicBezTo>
                  <a:pt x="24" y="15"/>
                  <a:pt x="21" y="12"/>
                  <a:pt x="18" y="12"/>
                </a:cubicBezTo>
                <a:close/>
                <a:moveTo>
                  <a:pt x="45" y="22"/>
                </a:moveTo>
                <a:cubicBezTo>
                  <a:pt x="45" y="20"/>
                  <a:pt x="44" y="19"/>
                  <a:pt x="43" y="18"/>
                </a:cubicBezTo>
                <a:cubicBezTo>
                  <a:pt x="42" y="18"/>
                  <a:pt x="40" y="19"/>
                  <a:pt x="40" y="20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30" y="38"/>
                  <a:pt x="29" y="41"/>
                </a:cubicBezTo>
                <a:cubicBezTo>
                  <a:pt x="28" y="45"/>
                  <a:pt x="30" y="50"/>
                  <a:pt x="34" y="51"/>
                </a:cubicBezTo>
                <a:cubicBezTo>
                  <a:pt x="39" y="52"/>
                  <a:pt x="43" y="49"/>
                  <a:pt x="44" y="45"/>
                </a:cubicBezTo>
                <a:cubicBezTo>
                  <a:pt x="45" y="42"/>
                  <a:pt x="43" y="39"/>
                  <a:pt x="41" y="37"/>
                </a:cubicBezTo>
                <a:lnTo>
                  <a:pt x="45" y="22"/>
                </a:lnTo>
                <a:close/>
                <a:moveTo>
                  <a:pt x="36" y="5"/>
                </a:moveTo>
                <a:cubicBezTo>
                  <a:pt x="34" y="5"/>
                  <a:pt x="31" y="7"/>
                  <a:pt x="31" y="10"/>
                </a:cubicBezTo>
                <a:cubicBezTo>
                  <a:pt x="31" y="13"/>
                  <a:pt x="34" y="15"/>
                  <a:pt x="36" y="15"/>
                </a:cubicBezTo>
                <a:cubicBezTo>
                  <a:pt x="39" y="15"/>
                  <a:pt x="42" y="13"/>
                  <a:pt x="42" y="10"/>
                </a:cubicBezTo>
                <a:cubicBezTo>
                  <a:pt x="42" y="7"/>
                  <a:pt x="39" y="5"/>
                  <a:pt x="36" y="5"/>
                </a:cubicBezTo>
                <a:close/>
                <a:moveTo>
                  <a:pt x="54" y="12"/>
                </a:moveTo>
                <a:cubicBezTo>
                  <a:pt x="52" y="12"/>
                  <a:pt x="49" y="15"/>
                  <a:pt x="49" y="18"/>
                </a:cubicBezTo>
                <a:cubicBezTo>
                  <a:pt x="49" y="20"/>
                  <a:pt x="52" y="23"/>
                  <a:pt x="54" y="23"/>
                </a:cubicBezTo>
                <a:cubicBezTo>
                  <a:pt x="57" y="23"/>
                  <a:pt x="60" y="20"/>
                  <a:pt x="60" y="18"/>
                </a:cubicBezTo>
                <a:cubicBezTo>
                  <a:pt x="60" y="15"/>
                  <a:pt x="57" y="12"/>
                  <a:pt x="54" y="12"/>
                </a:cubicBezTo>
                <a:close/>
                <a:moveTo>
                  <a:pt x="62" y="30"/>
                </a:moveTo>
                <a:cubicBezTo>
                  <a:pt x="59" y="30"/>
                  <a:pt x="57" y="33"/>
                  <a:pt x="57" y="36"/>
                </a:cubicBezTo>
                <a:cubicBezTo>
                  <a:pt x="57" y="38"/>
                  <a:pt x="59" y="41"/>
                  <a:pt x="62" y="41"/>
                </a:cubicBezTo>
                <a:cubicBezTo>
                  <a:pt x="65" y="41"/>
                  <a:pt x="67" y="38"/>
                  <a:pt x="67" y="36"/>
                </a:cubicBezTo>
                <a:cubicBezTo>
                  <a:pt x="67" y="33"/>
                  <a:pt x="65" y="30"/>
                  <a:pt x="62" y="3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2564834" y="5825299"/>
            <a:ext cx="4614469" cy="1233378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2900" dirty="0" smtClean="0">
                <a:solidFill>
                  <a:schemeClr val="bg1"/>
                </a:solidFill>
              </a:rPr>
              <a:t>Detector using Ultrasonic Sensor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10493675" y="7330582"/>
            <a:ext cx="4614469" cy="2523731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3200" dirty="0" smtClean="0">
                <a:solidFill>
                  <a:schemeClr val="bg1"/>
                </a:solidFill>
              </a:rPr>
              <a:t>Information LED Displays for Main entrance and internal junction</a:t>
            </a: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18897266" y="5419740"/>
            <a:ext cx="2865223" cy="923293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A Mobile Application  </a:t>
            </a:r>
          </a:p>
        </p:txBody>
      </p:sp>
      <p:sp>
        <p:nvSpPr>
          <p:cNvPr id="50" name="Subtitle 2"/>
          <p:cNvSpPr txBox="1">
            <a:spLocks/>
          </p:cNvSpPr>
          <p:nvPr/>
        </p:nvSpPr>
        <p:spPr>
          <a:xfrm>
            <a:off x="16266747" y="8713506"/>
            <a:ext cx="2865223" cy="923293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Reservation Barrier</a:t>
            </a:r>
          </a:p>
        </p:txBody>
      </p:sp>
      <p:sp>
        <p:nvSpPr>
          <p:cNvPr id="51" name="Subtitle 2"/>
          <p:cNvSpPr txBox="1">
            <a:spLocks/>
          </p:cNvSpPr>
          <p:nvPr/>
        </p:nvSpPr>
        <p:spPr>
          <a:xfrm>
            <a:off x="6886865" y="9631943"/>
            <a:ext cx="2865223" cy="923293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Indicator LED with </a:t>
            </a:r>
            <a:r>
              <a:rPr lang="en-US" sz="2400" dirty="0" err="1" smtClean="0">
                <a:solidFill>
                  <a:schemeClr val="bg1"/>
                </a:solidFill>
              </a:rPr>
              <a:t>RGB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7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Downloads\Block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406" y="1254035"/>
            <a:ext cx="14787155" cy="103980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8681839" y="11864481"/>
            <a:ext cx="70139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i="1" dirty="0">
                <a:solidFill>
                  <a:srgbClr val="44546A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1: Boundaries of the </a:t>
            </a:r>
            <a:r>
              <a:rPr lang="en-US" i="1" dirty="0" smtClean="0">
                <a:solidFill>
                  <a:srgbClr val="44546A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system</a:t>
            </a:r>
            <a:endParaRPr lang="en-US" i="1" dirty="0">
              <a:solidFill>
                <a:srgbClr val="44546A"/>
              </a:solidFill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81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63692" y="756102"/>
            <a:ext cx="1382906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cs typeface="Lato Light"/>
              </a:rPr>
              <a:t>Development </a:t>
            </a:r>
            <a:r>
              <a:rPr lang="en-US" sz="5400" dirty="0">
                <a:solidFill>
                  <a:schemeClr val="tx1"/>
                </a:solidFill>
                <a:cs typeface="Lato Light"/>
              </a:rPr>
              <a:t>Environment</a:t>
            </a:r>
            <a:endParaRPr lang="en-US" sz="54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047" y="2090058"/>
            <a:ext cx="77111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marR="0" lvl="3" algn="just">
              <a:spcBef>
                <a:spcPts val="20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2E74B5"/>
                </a:solidFill>
                <a:latin typeface="Calibri Light" panose="020F0302020204030204" pitchFamily="34" charset="0"/>
                <a:ea typeface="游ゴシック Light" panose="020B0300000000000000" pitchFamily="34" charset="-128"/>
                <a:cs typeface="Times New Roman" panose="02020603050405020304" pitchFamily="18" charset="0"/>
              </a:rPr>
              <a:t>Hardware requirements</a:t>
            </a:r>
            <a:endParaRPr lang="en-US" sz="4000" b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游ゴシック Light" panose="020B0300000000000000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371538"/>
              </p:ext>
            </p:extLst>
          </p:nvPr>
        </p:nvGraphicFramePr>
        <p:xfrm>
          <a:off x="1436911" y="4104745"/>
          <a:ext cx="9013374" cy="17791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06687"/>
                <a:gridCol w="4506687"/>
              </a:tblGrid>
              <a:tr h="5930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Components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Requirement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30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DTU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 DTU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30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Storage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250GB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130960" y="3190744"/>
            <a:ext cx="42654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Web API 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14716" y="5883931"/>
            <a:ext cx="6097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i="1" dirty="0" smtClean="0">
                <a:solidFill>
                  <a:srgbClr val="44546A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2: Database requirement</a:t>
            </a:r>
            <a:endParaRPr lang="en-US" i="1" dirty="0">
              <a:solidFill>
                <a:srgbClr val="44546A"/>
              </a:solidFill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0997"/>
              </p:ext>
            </p:extLst>
          </p:nvPr>
        </p:nvGraphicFramePr>
        <p:xfrm>
          <a:off x="1593302" y="7636827"/>
          <a:ext cx="8856984" cy="2708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28492"/>
                <a:gridCol w="4428492"/>
              </a:tblGrid>
              <a:tr h="67723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Components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Requirement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723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Num</a:t>
                      </a:r>
                      <a:r>
                        <a:rPr lang="en-US" sz="2400" dirty="0">
                          <a:effectLst/>
                        </a:rPr>
                        <a:t> of cores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 core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723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RAM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1.75GB Ram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723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Storage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10GB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004177" y="10579748"/>
            <a:ext cx="6519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i="1" dirty="0">
                <a:solidFill>
                  <a:srgbClr val="44546A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3: API Service Requirement</a:t>
            </a:r>
            <a:endParaRPr lang="en-US" i="1" dirty="0">
              <a:solidFill>
                <a:srgbClr val="44546A"/>
              </a:solidFill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479556"/>
              </p:ext>
            </p:extLst>
          </p:nvPr>
        </p:nvGraphicFramePr>
        <p:xfrm>
          <a:off x="13219611" y="4087891"/>
          <a:ext cx="8490858" cy="6257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45429"/>
                <a:gridCol w="4245429"/>
              </a:tblGrid>
              <a:tr h="10429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Components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Hardware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429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Mainboard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Raspberry Pi 3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429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Communication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USB Cable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429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Sensor Devices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Ultrasonic Sensor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429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Motors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Servo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429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Power Source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7263858" y="3190743"/>
            <a:ext cx="1828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800"/>
              </a:spcAft>
            </a:pPr>
            <a:r>
              <a:rPr 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CCU</a:t>
            </a:r>
            <a:endParaRPr lang="en-US" dirty="0"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081113" y="10579748"/>
            <a:ext cx="61943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i="1" dirty="0">
                <a:solidFill>
                  <a:srgbClr val="44546A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4: Provide CCU Hardware</a:t>
            </a:r>
            <a:endParaRPr lang="en-US" i="1" dirty="0">
              <a:solidFill>
                <a:srgbClr val="44546A"/>
              </a:solidFill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99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63692" y="756102"/>
            <a:ext cx="1382906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cs typeface="Lato Light"/>
              </a:rPr>
              <a:t>Development </a:t>
            </a:r>
            <a:r>
              <a:rPr lang="en-US" sz="5400" dirty="0">
                <a:solidFill>
                  <a:schemeClr val="tx1"/>
                </a:solidFill>
                <a:cs typeface="Lato Light"/>
              </a:rPr>
              <a:t>Environment</a:t>
            </a:r>
            <a:endParaRPr lang="en-US" sz="54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047" y="2090058"/>
            <a:ext cx="77111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marR="0" lvl="3" algn="just">
              <a:spcBef>
                <a:spcPts val="200"/>
              </a:spcBef>
              <a:spcAft>
                <a:spcPts val="0"/>
              </a:spcAft>
            </a:pPr>
            <a:r>
              <a:rPr lang="en-US" sz="4000" b="1" dirty="0" smtClean="0">
                <a:solidFill>
                  <a:srgbClr val="2E74B5"/>
                </a:solidFill>
                <a:latin typeface="Calibri Light" panose="020F0302020204030204" pitchFamily="34" charset="0"/>
                <a:ea typeface="游ゴシック Light" panose="020B0300000000000000" pitchFamily="34" charset="-128"/>
                <a:cs typeface="Times New Roman" panose="02020603050405020304" pitchFamily="18" charset="0"/>
              </a:rPr>
              <a:t>Software requirements</a:t>
            </a:r>
            <a:endParaRPr lang="en-US" sz="4000" b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游ゴシック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4413" y="4041845"/>
            <a:ext cx="12188825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just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Windows XP/7/8/10: operating system for developing and deploying.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SQL Server Express 2012: used to create and manage database for PGSS.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Visual Studio 2015: used to develop API.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Arduino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IDE: used to develop </a:t>
            </a:r>
            <a:r>
              <a:rPr lang="en-US" dirty="0" err="1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Arduino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program.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Proteus 8: used to drawing board with other hardware.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&amp; </a:t>
            </a:r>
            <a:r>
              <a:rPr lang="en-US" dirty="0" err="1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SourceTree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used for source control.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StarUML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used to create models and diagrams.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Slack: used for communication and meeting.</a:t>
            </a:r>
            <a:endParaRPr lang="en-US" dirty="0"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62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79849" y="5697720"/>
            <a:ext cx="12478414" cy="147728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8000" dirty="0" smtClean="0">
                <a:solidFill>
                  <a:schemeClr val="tx1"/>
                </a:solidFill>
                <a:cs typeface="Lato Light"/>
              </a:rPr>
              <a:t>Project Organization</a:t>
            </a:r>
            <a:endParaRPr lang="en-US" sz="80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71" y="1973262"/>
            <a:ext cx="19534909" cy="270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8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Melon Light SP">
      <a:dk1>
        <a:srgbClr val="91969B"/>
      </a:dk1>
      <a:lt1>
        <a:sysClr val="window" lastClr="FFFFFF"/>
      </a:lt1>
      <a:dk2>
        <a:srgbClr val="91969B"/>
      </a:dk2>
      <a:lt2>
        <a:srgbClr val="FFFFFF"/>
      </a:lt2>
      <a:accent1>
        <a:srgbClr val="FFA943"/>
      </a:accent1>
      <a:accent2>
        <a:srgbClr val="F28B3E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25742</TotalTime>
  <Words>1244</Words>
  <Application>Microsoft Office PowerPoint</Application>
  <PresentationFormat>Custom</PresentationFormat>
  <Paragraphs>280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SimSun</vt:lpstr>
      <vt:lpstr>游ゴシック Light</vt:lpstr>
      <vt:lpstr>Arial</vt:lpstr>
      <vt:lpstr>Calibri Light</vt:lpstr>
      <vt:lpstr>Cambria</vt:lpstr>
      <vt:lpstr>Courier New</vt:lpstr>
      <vt:lpstr>Lato Black</vt:lpstr>
      <vt:lpstr>Lato Light</vt:lpstr>
      <vt:lpstr>Symbol</vt:lpstr>
      <vt:lpstr>Times New Roman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Slidepro</dc:creator>
  <cp:keywords/>
  <dc:description/>
  <cp:lastModifiedBy>Huy Ndp</cp:lastModifiedBy>
  <cp:revision>4085</cp:revision>
  <dcterms:created xsi:type="dcterms:W3CDTF">2014-11-12T21:47:38Z</dcterms:created>
  <dcterms:modified xsi:type="dcterms:W3CDTF">2017-01-19T13:26:44Z</dcterms:modified>
  <cp:category/>
</cp:coreProperties>
</file>