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58" r:id="rId2"/>
    <p:sldId id="959" r:id="rId3"/>
    <p:sldId id="974" r:id="rId4"/>
    <p:sldId id="990" r:id="rId5"/>
    <p:sldId id="1002" r:id="rId6"/>
    <p:sldId id="1000" r:id="rId7"/>
    <p:sldId id="1001" r:id="rId8"/>
    <p:sldId id="980" r:id="rId9"/>
    <p:sldId id="984" r:id="rId10"/>
    <p:sldId id="985" r:id="rId11"/>
    <p:sldId id="986" r:id="rId12"/>
    <p:sldId id="987" r:id="rId13"/>
    <p:sldId id="988" r:id="rId14"/>
    <p:sldId id="989" r:id="rId15"/>
    <p:sldId id="995" r:id="rId16"/>
    <p:sldId id="996" r:id="rId17"/>
    <p:sldId id="997" r:id="rId18"/>
    <p:sldId id="998" r:id="rId19"/>
    <p:sldId id="999" r:id="rId20"/>
    <p:sldId id="991" r:id="rId21"/>
    <p:sldId id="993" r:id="rId22"/>
    <p:sldId id="994" r:id="rId23"/>
    <p:sldId id="992" r:id="rId24"/>
    <p:sldId id="975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0" userDrawn="1">
          <p15:clr>
            <a:srgbClr val="A4A3A4"/>
          </p15:clr>
        </p15:guide>
        <p15:guide id="3" pos="7678" userDrawn="1">
          <p15:clr>
            <a:srgbClr val="A4A3A4"/>
          </p15:clr>
        </p15:guide>
        <p15:guide id="4" pos="910" userDrawn="1">
          <p15:clr>
            <a:srgbClr val="A4A3A4"/>
          </p15:clr>
        </p15:guide>
        <p15:guide id="5" pos="14446" userDrawn="1">
          <p15:clr>
            <a:srgbClr val="A4A3A4"/>
          </p15:clr>
        </p15:guide>
        <p15:guide id="6" orient="horz" pos="4398">
          <p15:clr>
            <a:srgbClr val="A4A3A4"/>
          </p15:clr>
        </p15:guide>
        <p15:guide id="7" orient="horz" pos="461">
          <p15:clr>
            <a:srgbClr val="A4A3A4"/>
          </p15:clr>
        </p15:guide>
        <p15:guide id="8" pos="14396">
          <p15:clr>
            <a:srgbClr val="A4A3A4"/>
          </p15:clr>
        </p15:guide>
        <p15:guide id="9" pos="7683">
          <p15:clr>
            <a:srgbClr val="A4A3A4"/>
          </p15:clr>
        </p15:guide>
        <p15:guide id="10" pos="9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FE9"/>
    <a:srgbClr val="D5FFCF"/>
    <a:srgbClr val="404140"/>
    <a:srgbClr val="3E3F41"/>
    <a:srgbClr val="DFDFDF"/>
    <a:srgbClr val="000000"/>
    <a:srgbClr val="0A46A4"/>
    <a:srgbClr val="1A9497"/>
    <a:srgbClr val="27C360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5" autoAdjust="0"/>
    <p:restoredTop sz="96291" autoAdjust="0"/>
  </p:normalViewPr>
  <p:slideViewPr>
    <p:cSldViewPr snapToGrid="0" snapToObjects="1">
      <p:cViewPr varScale="1">
        <p:scale>
          <a:sx n="35" d="100"/>
          <a:sy n="35" d="100"/>
        </p:scale>
        <p:origin x="888" y="66"/>
      </p:cViewPr>
      <p:guideLst>
        <p:guide orient="horz" pos="8249"/>
        <p:guide orient="horz" pos="360"/>
        <p:guide pos="7678"/>
        <p:guide pos="910"/>
        <p:guide pos="14446"/>
        <p:guide orient="horz" pos="4398"/>
        <p:guide orient="horz" pos="461"/>
        <p:guide pos="14396"/>
        <p:guide pos="7683"/>
        <p:guide pos="9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803996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38693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190769" y="2955715"/>
            <a:ext cx="5175504" cy="67020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7411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971525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2316021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713433" y="2982175"/>
            <a:ext cx="5175504" cy="517550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2876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2190413" y="3380660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8298545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18951096" y="7276004"/>
            <a:ext cx="3895344" cy="389534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772400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303125" y="2810920"/>
            <a:ext cx="4305300" cy="789305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28763" y="3340115"/>
            <a:ext cx="9107314" cy="769354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901985" y="315833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385450" y="3180498"/>
            <a:ext cx="10054597" cy="4232831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2996940"/>
            <a:ext cx="22853650" cy="66802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8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2708637" y="751014"/>
            <a:ext cx="687533" cy="68753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31219" cy="1625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7" r:id="rId8"/>
    <p:sldLayoutId id="2147483980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510738" y="5472268"/>
            <a:ext cx="15211970" cy="3227545"/>
            <a:chOff x="7680543" y="5371999"/>
            <a:chExt cx="15211970" cy="3227545"/>
          </a:xfrm>
        </p:grpSpPr>
        <p:sp>
          <p:nvSpPr>
            <p:cNvPr id="5" name="Rectangle 4"/>
            <p:cNvSpPr/>
            <p:nvPr/>
          </p:nvSpPr>
          <p:spPr>
            <a:xfrm>
              <a:off x="7680543" y="5371999"/>
              <a:ext cx="15211970" cy="2369837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13800" b="1" dirty="0" smtClean="0">
                  <a:solidFill>
                    <a:schemeClr val="tx1"/>
                  </a:solidFill>
                  <a:latin typeface="Lato Black"/>
                  <a:cs typeface="Lato Black"/>
                </a:rPr>
                <a:t>Report 3</a:t>
              </a:r>
              <a:endParaRPr lang="en-US" sz="13800" b="1" dirty="0" smtClean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80543" y="7522368"/>
              <a:ext cx="15211970" cy="1077176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>
              <a:spAutoFit/>
            </a:bodyPr>
            <a:lstStyle/>
            <a:p>
              <a:pPr>
                <a:tabLst>
                  <a:tab pos="338138" algn="l"/>
                </a:tabLst>
              </a:pPr>
              <a:r>
                <a:rPr lang="en-US" sz="5400" dirty="0" smtClean="0">
                  <a:solidFill>
                    <a:schemeClr val="tx1"/>
                  </a:solidFill>
                  <a:latin typeface="Lato Light"/>
                  <a:cs typeface="Lato Light"/>
                </a:rPr>
                <a:t>Parking Guidance System Solution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6049488" y="5681925"/>
            <a:ext cx="0" cy="2951042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122"/>
          <p:cNvSpPr>
            <a:spLocks noChangeArrowheads="1"/>
          </p:cNvSpPr>
          <p:nvPr/>
        </p:nvSpPr>
        <p:spPr bwMode="auto">
          <a:xfrm>
            <a:off x="2708430" y="6072986"/>
            <a:ext cx="2762406" cy="1979254"/>
          </a:xfrm>
          <a:custGeom>
            <a:avLst/>
            <a:gdLst>
              <a:gd name="T0" fmla="*/ 39339251 w 609"/>
              <a:gd name="T1" fmla="*/ 78678142 h 609"/>
              <a:gd name="T2" fmla="*/ 39339251 w 609"/>
              <a:gd name="T3" fmla="*/ 78678142 h 609"/>
              <a:gd name="T4" fmla="*/ 0 w 609"/>
              <a:gd name="T5" fmla="*/ 39339251 h 609"/>
              <a:gd name="T6" fmla="*/ 39339251 w 609"/>
              <a:gd name="T7" fmla="*/ 0 h 609"/>
              <a:gd name="T8" fmla="*/ 78678142 w 609"/>
              <a:gd name="T9" fmla="*/ 39339251 h 609"/>
              <a:gd name="T10" fmla="*/ 39339251 w 609"/>
              <a:gd name="T11" fmla="*/ 78678142 h 609"/>
              <a:gd name="T12" fmla="*/ 39339251 w 609"/>
              <a:gd name="T13" fmla="*/ 7376244 h 609"/>
              <a:gd name="T14" fmla="*/ 39339251 w 609"/>
              <a:gd name="T15" fmla="*/ 7376244 h 609"/>
              <a:gd name="T16" fmla="*/ 7246742 w 609"/>
              <a:gd name="T17" fmla="*/ 39339251 h 609"/>
              <a:gd name="T18" fmla="*/ 39339251 w 609"/>
              <a:gd name="T19" fmla="*/ 71302258 h 609"/>
              <a:gd name="T20" fmla="*/ 71302258 w 609"/>
              <a:gd name="T21" fmla="*/ 39339251 h 609"/>
              <a:gd name="T22" fmla="*/ 39339251 w 609"/>
              <a:gd name="T23" fmla="*/ 7376244 h 609"/>
              <a:gd name="T24" fmla="*/ 31057209 w 609"/>
              <a:gd name="T25" fmla="*/ 46715136 h 609"/>
              <a:gd name="T26" fmla="*/ 31057209 w 609"/>
              <a:gd name="T27" fmla="*/ 46715136 h 609"/>
              <a:gd name="T28" fmla="*/ 20057773 w 609"/>
              <a:gd name="T29" fmla="*/ 20187276 h 609"/>
              <a:gd name="T30" fmla="*/ 47491791 w 609"/>
              <a:gd name="T31" fmla="*/ 31057209 h 609"/>
              <a:gd name="T32" fmla="*/ 58491226 w 609"/>
              <a:gd name="T33" fmla="*/ 58491226 h 609"/>
              <a:gd name="T34" fmla="*/ 58491226 w 609"/>
              <a:gd name="T35" fmla="*/ 58491226 h 609"/>
              <a:gd name="T36" fmla="*/ 31057209 w 609"/>
              <a:gd name="T37" fmla="*/ 46715136 h 609"/>
              <a:gd name="T38" fmla="*/ 39339251 w 609"/>
              <a:gd name="T39" fmla="*/ 35715700 h 609"/>
              <a:gd name="T40" fmla="*/ 39339251 w 609"/>
              <a:gd name="T41" fmla="*/ 35715700 h 609"/>
              <a:gd name="T42" fmla="*/ 35715700 w 609"/>
              <a:gd name="T43" fmla="*/ 39339251 h 609"/>
              <a:gd name="T44" fmla="*/ 39339251 w 609"/>
              <a:gd name="T45" fmla="*/ 42962442 h 609"/>
              <a:gd name="T46" fmla="*/ 42962442 w 609"/>
              <a:gd name="T47" fmla="*/ 39339251 h 609"/>
              <a:gd name="T48" fmla="*/ 39339251 w 609"/>
              <a:gd name="T49" fmla="*/ 35715700 h 6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09" h="609">
                <a:moveTo>
                  <a:pt x="304" y="608"/>
                </a:moveTo>
                <a:lnTo>
                  <a:pt x="304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4"/>
                  <a:pt x="134" y="0"/>
                  <a:pt x="304" y="0"/>
                </a:cubicBezTo>
                <a:cubicBezTo>
                  <a:pt x="473" y="0"/>
                  <a:pt x="608" y="134"/>
                  <a:pt x="608" y="304"/>
                </a:cubicBezTo>
                <a:cubicBezTo>
                  <a:pt x="608" y="474"/>
                  <a:pt x="473" y="608"/>
                  <a:pt x="304" y="608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69" y="57"/>
                  <a:pt x="56" y="170"/>
                  <a:pt x="56" y="304"/>
                </a:cubicBezTo>
                <a:cubicBezTo>
                  <a:pt x="56" y="438"/>
                  <a:pt x="169" y="551"/>
                  <a:pt x="304" y="551"/>
                </a:cubicBezTo>
                <a:cubicBezTo>
                  <a:pt x="438" y="551"/>
                  <a:pt x="551" y="438"/>
                  <a:pt x="551" y="304"/>
                </a:cubicBezTo>
                <a:cubicBezTo>
                  <a:pt x="551" y="170"/>
                  <a:pt x="438" y="57"/>
                  <a:pt x="304" y="57"/>
                </a:cubicBezTo>
                <a:close/>
                <a:moveTo>
                  <a:pt x="240" y="361"/>
                </a:moveTo>
                <a:lnTo>
                  <a:pt x="240" y="361"/>
                </a:lnTo>
                <a:cubicBezTo>
                  <a:pt x="155" y="156"/>
                  <a:pt x="155" y="156"/>
                  <a:pt x="155" y="156"/>
                </a:cubicBezTo>
                <a:cubicBezTo>
                  <a:pt x="367" y="240"/>
                  <a:pt x="367" y="240"/>
                  <a:pt x="367" y="240"/>
                </a:cubicBezTo>
                <a:cubicBezTo>
                  <a:pt x="452" y="452"/>
                  <a:pt x="452" y="452"/>
                  <a:pt x="452" y="452"/>
                </a:cubicBezTo>
                <a:lnTo>
                  <a:pt x="240" y="361"/>
                </a:lnTo>
                <a:close/>
                <a:moveTo>
                  <a:pt x="304" y="276"/>
                </a:moveTo>
                <a:lnTo>
                  <a:pt x="304" y="276"/>
                </a:lnTo>
                <a:cubicBezTo>
                  <a:pt x="290" y="276"/>
                  <a:pt x="276" y="290"/>
                  <a:pt x="276" y="304"/>
                </a:cubicBezTo>
                <a:cubicBezTo>
                  <a:pt x="276" y="318"/>
                  <a:pt x="290" y="332"/>
                  <a:pt x="304" y="332"/>
                </a:cubicBezTo>
                <a:cubicBezTo>
                  <a:pt x="318" y="332"/>
                  <a:pt x="332" y="318"/>
                  <a:pt x="332" y="304"/>
                </a:cubicBezTo>
                <a:cubicBezTo>
                  <a:pt x="332" y="290"/>
                  <a:pt x="318" y="276"/>
                  <a:pt x="304" y="2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85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Roboto"/>
              </a:rPr>
              <a:t>Arduino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 Nano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Nano is a small, complete, and breadboard-friendly board based on the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ATmega328</a:t>
            </a:r>
          </a:p>
          <a:p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02" y="1833279"/>
            <a:ext cx="7494088" cy="749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3390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7-segment 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86" y="2731914"/>
            <a:ext cx="6009879" cy="600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363" y="1045619"/>
            <a:ext cx="5610679" cy="10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0579" y="10404543"/>
            <a:ext cx="92384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TPIC6B595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Power Logic 8-Bit Shift Register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12" y="2122795"/>
            <a:ext cx="10127961" cy="75959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64662" y="5248589"/>
            <a:ext cx="9307063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igh-voltage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medium-current power 8-bit shift register designed for use in systems that require relatively high load power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Current for each output 150mA.</a:t>
            </a:r>
          </a:p>
          <a:p>
            <a:pPr marL="571500" indent="-57150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Low-Power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Consumption.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07296" y="9758212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RGB LED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315" y="3115764"/>
            <a:ext cx="6569293" cy="6642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90" y="3115764"/>
            <a:ext cx="5904411" cy="59044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18096" y="9587446"/>
            <a:ext cx="3236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RGB LED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3147" y="10081377"/>
            <a:ext cx="382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TIP122 Transistor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97" y="2022154"/>
            <a:ext cx="7547183" cy="7547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95213" y="3979541"/>
            <a:ext cx="121888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TIP122 is power transistors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Collector Current: 5 ampere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Collector-Emitter Volt: 100 volts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  <a:ea typeface="SimSun" panose="02010600030101010101" pitchFamily="2" charset="-122"/>
                <a:cs typeface="Times New Roman" panose="02020603050405020304" pitchFamily="18" charset="0"/>
              </a:rPr>
              <a:t>Power Dissipation: 65 watts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Roboto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/>
                </a:solidFill>
              </a:rPr>
              <a:t>Use Case</a:t>
            </a:r>
            <a:endParaRPr lang="en-US" sz="8800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3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System Overview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89" y="2246167"/>
            <a:ext cx="16141556" cy="109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1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Manager Use 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69" y="2352241"/>
            <a:ext cx="18720667" cy="104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Administrator Use </a:t>
            </a:r>
            <a:r>
              <a:rPr lang="en-US" sz="5400" b="1" dirty="0" smtClean="0">
                <a:solidFill>
                  <a:schemeClr val="accent1"/>
                </a:solidFill>
              </a:rPr>
              <a:t>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8" y="4570268"/>
            <a:ext cx="11439737" cy="62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End </a:t>
            </a:r>
            <a:r>
              <a:rPr lang="en-US" sz="5400" b="1" dirty="0" smtClean="0">
                <a:solidFill>
                  <a:schemeClr val="accent1"/>
                </a:solidFill>
              </a:rPr>
              <a:t>User </a:t>
            </a:r>
            <a:r>
              <a:rPr lang="en-US" sz="5400" b="1" dirty="0" smtClean="0">
                <a:solidFill>
                  <a:schemeClr val="accent1"/>
                </a:solidFill>
              </a:rPr>
              <a:t>Use </a:t>
            </a:r>
            <a:r>
              <a:rPr lang="en-US" sz="5400" b="1" dirty="0" smtClean="0">
                <a:solidFill>
                  <a:schemeClr val="accent1"/>
                </a:solidFill>
              </a:rPr>
              <a:t>Case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246416"/>
            <a:ext cx="13653196" cy="7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55506" y="756102"/>
            <a:ext cx="9445436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>
            <a:spAutoFit/>
          </a:bodyPr>
          <a:lstStyle/>
          <a:p>
            <a:pPr algn="ctr">
              <a:tabLst>
                <a:tab pos="338138" algn="l"/>
              </a:tabLst>
            </a:pPr>
            <a:r>
              <a:rPr lang="en-US" sz="5400" dirty="0" smtClean="0">
                <a:solidFill>
                  <a:schemeClr val="tx1"/>
                </a:solidFill>
                <a:latin typeface="Lato Light"/>
                <a:cs typeface="Lato Light"/>
              </a:rPr>
              <a:t>Table of Contents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3886800" y="6263165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9514493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8259106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142187" y="6265914"/>
            <a:ext cx="2099366" cy="20993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vert="horz" wrap="none" lIns="0" tIns="128016" rIns="0" bIns="6096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</a:pPr>
            <a:endParaRPr lang="en-US" sz="2800" dirty="0"/>
          </a:p>
        </p:txBody>
      </p:sp>
      <p:cxnSp>
        <p:nvCxnSpPr>
          <p:cNvPr id="21" name="Straight Connector 20"/>
          <p:cNvCxnSpPr>
            <a:stCxn id="19" idx="6"/>
            <a:endCxn id="17" idx="2"/>
          </p:cNvCxnSpPr>
          <p:nvPr/>
        </p:nvCxnSpPr>
        <p:spPr>
          <a:xfrm>
            <a:off x="7241553" y="7315597"/>
            <a:ext cx="22729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/>
        </p:nvCxnSpPr>
        <p:spPr>
          <a:xfrm flipV="1">
            <a:off x="11613860" y="7312848"/>
            <a:ext cx="2272940" cy="27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6"/>
            <a:endCxn id="18" idx="2"/>
          </p:cNvCxnSpPr>
          <p:nvPr/>
        </p:nvCxnSpPr>
        <p:spPr>
          <a:xfrm>
            <a:off x="15986166" y="7312848"/>
            <a:ext cx="2272940" cy="274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4397257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4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4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1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2" name="Freeform 31"/>
          <p:cNvSpPr/>
          <p:nvPr/>
        </p:nvSpPr>
        <p:spPr>
          <a:xfrm>
            <a:off x="8604084" y="3716509"/>
            <a:ext cx="4110414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2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3" name="Freeform 32"/>
          <p:cNvSpPr/>
          <p:nvPr/>
        </p:nvSpPr>
        <p:spPr>
          <a:xfrm>
            <a:off x="13141868" y="3716509"/>
            <a:ext cx="3589226" cy="2546650"/>
          </a:xfrm>
          <a:custGeom>
            <a:avLst/>
            <a:gdLst>
              <a:gd name="connsiteX0" fmla="*/ 0 w 1523552"/>
              <a:gd name="connsiteY0" fmla="*/ 0 h 1373864"/>
              <a:gd name="connsiteX1" fmla="*/ 1523552 w 1523552"/>
              <a:gd name="connsiteY1" fmla="*/ 0 h 1373864"/>
              <a:gd name="connsiteX2" fmla="*/ 1523552 w 1523552"/>
              <a:gd name="connsiteY2" fmla="*/ 750975 h 1373864"/>
              <a:gd name="connsiteX3" fmla="*/ 885310 w 1523552"/>
              <a:gd name="connsiteY3" fmla="*/ 750975 h 1373864"/>
              <a:gd name="connsiteX4" fmla="*/ 761777 w 1523552"/>
              <a:gd name="connsiteY4" fmla="*/ 1373864 h 1373864"/>
              <a:gd name="connsiteX5" fmla="*/ 638245 w 1523552"/>
              <a:gd name="connsiteY5" fmla="*/ 750975 h 1373864"/>
              <a:gd name="connsiteX6" fmla="*/ 0 w 1523552"/>
              <a:gd name="connsiteY6" fmla="*/ 750975 h 137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4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4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3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4" name="Freeform 33"/>
          <p:cNvSpPr/>
          <p:nvPr/>
        </p:nvSpPr>
        <p:spPr>
          <a:xfrm>
            <a:off x="17514174" y="3716511"/>
            <a:ext cx="3589226" cy="2546652"/>
          </a:xfrm>
          <a:custGeom>
            <a:avLst/>
            <a:gdLst>
              <a:gd name="connsiteX0" fmla="*/ 0 w 1523552"/>
              <a:gd name="connsiteY0" fmla="*/ 0 h 1373865"/>
              <a:gd name="connsiteX1" fmla="*/ 1523552 w 1523552"/>
              <a:gd name="connsiteY1" fmla="*/ 0 h 1373865"/>
              <a:gd name="connsiteX2" fmla="*/ 1523552 w 1523552"/>
              <a:gd name="connsiteY2" fmla="*/ 750975 h 1373865"/>
              <a:gd name="connsiteX3" fmla="*/ 885310 w 1523552"/>
              <a:gd name="connsiteY3" fmla="*/ 750975 h 1373865"/>
              <a:gd name="connsiteX4" fmla="*/ 761777 w 1523552"/>
              <a:gd name="connsiteY4" fmla="*/ 1373865 h 1373865"/>
              <a:gd name="connsiteX5" fmla="*/ 638245 w 1523552"/>
              <a:gd name="connsiteY5" fmla="*/ 750975 h 1373865"/>
              <a:gd name="connsiteX6" fmla="*/ 0 w 1523552"/>
              <a:gd name="connsiteY6" fmla="*/ 750975 h 137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552" h="1373865">
                <a:moveTo>
                  <a:pt x="0" y="0"/>
                </a:moveTo>
                <a:lnTo>
                  <a:pt x="1523552" y="0"/>
                </a:lnTo>
                <a:lnTo>
                  <a:pt x="1523552" y="750975"/>
                </a:lnTo>
                <a:lnTo>
                  <a:pt x="885310" y="750975"/>
                </a:lnTo>
                <a:lnTo>
                  <a:pt x="761777" y="1373865"/>
                </a:lnTo>
                <a:lnTo>
                  <a:pt x="638245" y="750975"/>
                </a:lnTo>
                <a:lnTo>
                  <a:pt x="0" y="750975"/>
                </a:lnTo>
                <a:close/>
              </a:path>
            </a:pathLst>
          </a:custGeom>
          <a:ln w="6350">
            <a:solidFill>
              <a:schemeClr val="accent4"/>
            </a:solidFill>
          </a:ln>
        </p:spPr>
        <p:txBody>
          <a:bodyPr wrap="square" tIns="91440" bIns="73152">
            <a:noAutofit/>
          </a:bodyPr>
          <a:lstStyle/>
          <a:p>
            <a:pPr algn="ctr">
              <a:lnSpc>
                <a:spcPct val="95000"/>
              </a:lnSpc>
            </a:pPr>
            <a:endParaRPr lang="en-US" sz="1800" dirty="0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0243992" y="6947297"/>
            <a:ext cx="711015" cy="736599"/>
          </a:xfrm>
          <a:custGeom>
            <a:avLst/>
            <a:gdLst>
              <a:gd name="T0" fmla="*/ 618 w 619"/>
              <a:gd name="T1" fmla="*/ 604 h 635"/>
              <a:gd name="T2" fmla="*/ 618 w 619"/>
              <a:gd name="T3" fmla="*/ 604 h 635"/>
              <a:gd name="T4" fmla="*/ 456 w 619"/>
              <a:gd name="T5" fmla="*/ 442 h 635"/>
              <a:gd name="T6" fmla="*/ 530 w 619"/>
              <a:gd name="T7" fmla="*/ 266 h 635"/>
              <a:gd name="T8" fmla="*/ 265 w 619"/>
              <a:gd name="T9" fmla="*/ 0 h 635"/>
              <a:gd name="T10" fmla="*/ 0 w 619"/>
              <a:gd name="T11" fmla="*/ 266 h 635"/>
              <a:gd name="T12" fmla="*/ 265 w 619"/>
              <a:gd name="T13" fmla="*/ 530 h 635"/>
              <a:gd name="T14" fmla="*/ 427 w 619"/>
              <a:gd name="T15" fmla="*/ 472 h 635"/>
              <a:gd name="T16" fmla="*/ 589 w 619"/>
              <a:gd name="T17" fmla="*/ 634 h 635"/>
              <a:gd name="T18" fmla="*/ 618 w 619"/>
              <a:gd name="T19" fmla="*/ 634 h 635"/>
              <a:gd name="T20" fmla="*/ 618 w 619"/>
              <a:gd name="T21" fmla="*/ 604 h 635"/>
              <a:gd name="T22" fmla="*/ 265 w 619"/>
              <a:gd name="T23" fmla="*/ 487 h 635"/>
              <a:gd name="T24" fmla="*/ 265 w 619"/>
              <a:gd name="T25" fmla="*/ 487 h 635"/>
              <a:gd name="T26" fmla="*/ 29 w 619"/>
              <a:gd name="T27" fmla="*/ 266 h 635"/>
              <a:gd name="T28" fmla="*/ 265 w 619"/>
              <a:gd name="T29" fmla="*/ 45 h 635"/>
              <a:gd name="T30" fmla="*/ 486 w 619"/>
              <a:gd name="T31" fmla="*/ 266 h 635"/>
              <a:gd name="T32" fmla="*/ 265 w 619"/>
              <a:gd name="T33" fmla="*/ 48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38" name="Freeform 65"/>
          <p:cNvSpPr>
            <a:spLocks noChangeArrowheads="1"/>
          </p:cNvSpPr>
          <p:nvPr/>
        </p:nvSpPr>
        <p:spPr bwMode="auto">
          <a:xfrm>
            <a:off x="18912823" y="6947297"/>
            <a:ext cx="711015" cy="715431"/>
          </a:xfrm>
          <a:custGeom>
            <a:avLst/>
            <a:gdLst>
              <a:gd name="T0" fmla="*/ 485 w 619"/>
              <a:gd name="T1" fmla="*/ 59 h 619"/>
              <a:gd name="T2" fmla="*/ 485 w 619"/>
              <a:gd name="T3" fmla="*/ 59 h 619"/>
              <a:gd name="T4" fmla="*/ 221 w 619"/>
              <a:gd name="T5" fmla="*/ 118 h 619"/>
              <a:gd name="T6" fmla="*/ 147 w 619"/>
              <a:gd name="T7" fmla="*/ 250 h 619"/>
              <a:gd name="T8" fmla="*/ 0 w 619"/>
              <a:gd name="T9" fmla="*/ 354 h 619"/>
              <a:gd name="T10" fmla="*/ 147 w 619"/>
              <a:gd name="T11" fmla="*/ 442 h 619"/>
              <a:gd name="T12" fmla="*/ 191 w 619"/>
              <a:gd name="T13" fmla="*/ 574 h 619"/>
              <a:gd name="T14" fmla="*/ 324 w 619"/>
              <a:gd name="T15" fmla="*/ 530 h 619"/>
              <a:gd name="T16" fmla="*/ 471 w 619"/>
              <a:gd name="T17" fmla="*/ 618 h 619"/>
              <a:gd name="T18" fmla="*/ 485 w 619"/>
              <a:gd name="T19" fmla="*/ 442 h 619"/>
              <a:gd name="T20" fmla="*/ 559 w 619"/>
              <a:gd name="T21" fmla="*/ 309 h 619"/>
              <a:gd name="T22" fmla="*/ 485 w 619"/>
              <a:gd name="T23" fmla="*/ 59 h 619"/>
              <a:gd name="T24" fmla="*/ 206 w 619"/>
              <a:gd name="T25" fmla="*/ 530 h 619"/>
              <a:gd name="T26" fmla="*/ 206 w 619"/>
              <a:gd name="T27" fmla="*/ 530 h 619"/>
              <a:gd name="T28" fmla="*/ 191 w 619"/>
              <a:gd name="T29" fmla="*/ 456 h 619"/>
              <a:gd name="T30" fmla="*/ 294 w 619"/>
              <a:gd name="T31" fmla="*/ 515 h 619"/>
              <a:gd name="T32" fmla="*/ 206 w 619"/>
              <a:gd name="T33" fmla="*/ 530 h 619"/>
              <a:gd name="T34" fmla="*/ 530 w 619"/>
              <a:gd name="T35" fmla="*/ 295 h 619"/>
              <a:gd name="T36" fmla="*/ 530 w 619"/>
              <a:gd name="T37" fmla="*/ 295 h 619"/>
              <a:gd name="T38" fmla="*/ 456 w 619"/>
              <a:gd name="T39" fmla="*/ 427 h 619"/>
              <a:gd name="T40" fmla="*/ 441 w 619"/>
              <a:gd name="T41" fmla="*/ 560 h 619"/>
              <a:gd name="T42" fmla="*/ 73 w 619"/>
              <a:gd name="T43" fmla="*/ 354 h 619"/>
              <a:gd name="T44" fmla="*/ 176 w 619"/>
              <a:gd name="T45" fmla="*/ 280 h 619"/>
              <a:gd name="T46" fmla="*/ 265 w 619"/>
              <a:gd name="T47" fmla="*/ 147 h 619"/>
              <a:gd name="T48" fmla="*/ 471 w 619"/>
              <a:gd name="T49" fmla="*/ 88 h 619"/>
              <a:gd name="T50" fmla="*/ 530 w 619"/>
              <a:gd name="T51" fmla="*/ 29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1" name="Freeform 96"/>
          <p:cNvSpPr>
            <a:spLocks noChangeArrowheads="1"/>
          </p:cNvSpPr>
          <p:nvPr/>
        </p:nvSpPr>
        <p:spPr bwMode="auto">
          <a:xfrm>
            <a:off x="14571876" y="6972529"/>
            <a:ext cx="732174" cy="715431"/>
          </a:xfrm>
          <a:custGeom>
            <a:avLst/>
            <a:gdLst>
              <a:gd name="T0" fmla="*/ 516 w 634"/>
              <a:gd name="T1" fmla="*/ 0 h 619"/>
              <a:gd name="T2" fmla="*/ 516 w 634"/>
              <a:gd name="T3" fmla="*/ 0 h 619"/>
              <a:gd name="T4" fmla="*/ 118 w 634"/>
              <a:gd name="T5" fmla="*/ 0 h 619"/>
              <a:gd name="T6" fmla="*/ 0 w 634"/>
              <a:gd name="T7" fmla="*/ 191 h 619"/>
              <a:gd name="T8" fmla="*/ 0 w 634"/>
              <a:gd name="T9" fmla="*/ 265 h 619"/>
              <a:gd name="T10" fmla="*/ 30 w 634"/>
              <a:gd name="T11" fmla="*/ 323 h 619"/>
              <a:gd name="T12" fmla="*/ 30 w 634"/>
              <a:gd name="T13" fmla="*/ 544 h 619"/>
              <a:gd name="T14" fmla="*/ 103 w 634"/>
              <a:gd name="T15" fmla="*/ 618 h 619"/>
              <a:gd name="T16" fmla="*/ 530 w 634"/>
              <a:gd name="T17" fmla="*/ 618 h 619"/>
              <a:gd name="T18" fmla="*/ 619 w 634"/>
              <a:gd name="T19" fmla="*/ 544 h 619"/>
              <a:gd name="T20" fmla="*/ 619 w 634"/>
              <a:gd name="T21" fmla="*/ 323 h 619"/>
              <a:gd name="T22" fmla="*/ 633 w 634"/>
              <a:gd name="T23" fmla="*/ 265 h 619"/>
              <a:gd name="T24" fmla="*/ 633 w 634"/>
              <a:gd name="T25" fmla="*/ 191 h 619"/>
              <a:gd name="T26" fmla="*/ 516 w 634"/>
              <a:gd name="T27" fmla="*/ 0 h 619"/>
              <a:gd name="T28" fmla="*/ 575 w 634"/>
              <a:gd name="T29" fmla="*/ 544 h 619"/>
              <a:gd name="T30" fmla="*/ 575 w 634"/>
              <a:gd name="T31" fmla="*/ 544 h 619"/>
              <a:gd name="T32" fmla="*/ 530 w 634"/>
              <a:gd name="T33" fmla="*/ 589 h 619"/>
              <a:gd name="T34" fmla="*/ 103 w 634"/>
              <a:gd name="T35" fmla="*/ 589 h 619"/>
              <a:gd name="T36" fmla="*/ 59 w 634"/>
              <a:gd name="T37" fmla="*/ 544 h 619"/>
              <a:gd name="T38" fmla="*/ 59 w 634"/>
              <a:gd name="T39" fmla="*/ 500 h 619"/>
              <a:gd name="T40" fmla="*/ 575 w 634"/>
              <a:gd name="T41" fmla="*/ 500 h 619"/>
              <a:gd name="T42" fmla="*/ 575 w 634"/>
              <a:gd name="T43" fmla="*/ 544 h 619"/>
              <a:gd name="T44" fmla="*/ 575 w 634"/>
              <a:gd name="T45" fmla="*/ 471 h 619"/>
              <a:gd name="T46" fmla="*/ 575 w 634"/>
              <a:gd name="T47" fmla="*/ 471 h 619"/>
              <a:gd name="T48" fmla="*/ 59 w 634"/>
              <a:gd name="T49" fmla="*/ 471 h 619"/>
              <a:gd name="T50" fmla="*/ 59 w 634"/>
              <a:gd name="T51" fmla="*/ 353 h 619"/>
              <a:gd name="T52" fmla="*/ 103 w 634"/>
              <a:gd name="T53" fmla="*/ 353 h 619"/>
              <a:gd name="T54" fmla="*/ 177 w 634"/>
              <a:gd name="T55" fmla="*/ 294 h 619"/>
              <a:gd name="T56" fmla="*/ 251 w 634"/>
              <a:gd name="T57" fmla="*/ 353 h 619"/>
              <a:gd name="T58" fmla="*/ 324 w 634"/>
              <a:gd name="T59" fmla="*/ 309 h 619"/>
              <a:gd name="T60" fmla="*/ 398 w 634"/>
              <a:gd name="T61" fmla="*/ 353 h 619"/>
              <a:gd name="T62" fmla="*/ 471 w 634"/>
              <a:gd name="T63" fmla="*/ 294 h 619"/>
              <a:gd name="T64" fmla="*/ 530 w 634"/>
              <a:gd name="T65" fmla="*/ 353 h 619"/>
              <a:gd name="T66" fmla="*/ 575 w 634"/>
              <a:gd name="T67" fmla="*/ 353 h 619"/>
              <a:gd name="T68" fmla="*/ 575 w 634"/>
              <a:gd name="T69" fmla="*/ 471 h 619"/>
              <a:gd name="T70" fmla="*/ 589 w 634"/>
              <a:gd name="T71" fmla="*/ 265 h 619"/>
              <a:gd name="T72" fmla="*/ 589 w 634"/>
              <a:gd name="T73" fmla="*/ 265 h 619"/>
              <a:gd name="T74" fmla="*/ 530 w 634"/>
              <a:gd name="T75" fmla="*/ 309 h 619"/>
              <a:gd name="T76" fmla="*/ 471 w 634"/>
              <a:gd name="T77" fmla="*/ 265 h 619"/>
              <a:gd name="T78" fmla="*/ 457 w 634"/>
              <a:gd name="T79" fmla="*/ 265 h 619"/>
              <a:gd name="T80" fmla="*/ 398 w 634"/>
              <a:gd name="T81" fmla="*/ 309 h 619"/>
              <a:gd name="T82" fmla="*/ 324 w 634"/>
              <a:gd name="T83" fmla="*/ 265 h 619"/>
              <a:gd name="T84" fmla="*/ 310 w 634"/>
              <a:gd name="T85" fmla="*/ 265 h 619"/>
              <a:gd name="T86" fmla="*/ 251 w 634"/>
              <a:gd name="T87" fmla="*/ 309 h 619"/>
              <a:gd name="T88" fmla="*/ 177 w 634"/>
              <a:gd name="T89" fmla="*/ 265 h 619"/>
              <a:gd name="T90" fmla="*/ 162 w 634"/>
              <a:gd name="T91" fmla="*/ 265 h 619"/>
              <a:gd name="T92" fmla="*/ 103 w 634"/>
              <a:gd name="T93" fmla="*/ 309 h 619"/>
              <a:gd name="T94" fmla="*/ 45 w 634"/>
              <a:gd name="T95" fmla="*/ 265 h 619"/>
              <a:gd name="T96" fmla="*/ 45 w 634"/>
              <a:gd name="T97" fmla="*/ 235 h 619"/>
              <a:gd name="T98" fmla="*/ 589 w 634"/>
              <a:gd name="T99" fmla="*/ 235 h 619"/>
              <a:gd name="T100" fmla="*/ 589 w 634"/>
              <a:gd name="T101" fmla="*/ 265 h 619"/>
              <a:gd name="T102" fmla="*/ 45 w 634"/>
              <a:gd name="T103" fmla="*/ 191 h 619"/>
              <a:gd name="T104" fmla="*/ 45 w 634"/>
              <a:gd name="T105" fmla="*/ 191 h 619"/>
              <a:gd name="T106" fmla="*/ 133 w 634"/>
              <a:gd name="T107" fmla="*/ 29 h 619"/>
              <a:gd name="T108" fmla="*/ 501 w 634"/>
              <a:gd name="T109" fmla="*/ 29 h 619"/>
              <a:gd name="T110" fmla="*/ 589 w 634"/>
              <a:gd name="T111" fmla="*/ 191 h 619"/>
              <a:gd name="T112" fmla="*/ 45 w 634"/>
              <a:gd name="T113" fmla="*/ 19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3" name="Freeform 99"/>
          <p:cNvSpPr>
            <a:spLocks noChangeArrowheads="1"/>
          </p:cNvSpPr>
          <p:nvPr/>
        </p:nvSpPr>
        <p:spPr bwMode="auto">
          <a:xfrm>
            <a:off x="5877762" y="6882761"/>
            <a:ext cx="681089" cy="865671"/>
          </a:xfrm>
          <a:custGeom>
            <a:avLst/>
            <a:gdLst>
              <a:gd name="T0" fmla="*/ 441 w 486"/>
              <a:gd name="T1" fmla="*/ 132 h 619"/>
              <a:gd name="T2" fmla="*/ 441 w 486"/>
              <a:gd name="T3" fmla="*/ 132 h 619"/>
              <a:gd name="T4" fmla="*/ 323 w 486"/>
              <a:gd name="T5" fmla="*/ 132 h 619"/>
              <a:gd name="T6" fmla="*/ 323 w 486"/>
              <a:gd name="T7" fmla="*/ 88 h 619"/>
              <a:gd name="T8" fmla="*/ 294 w 486"/>
              <a:gd name="T9" fmla="*/ 59 h 619"/>
              <a:gd name="T10" fmla="*/ 118 w 486"/>
              <a:gd name="T11" fmla="*/ 59 h 619"/>
              <a:gd name="T12" fmla="*/ 118 w 486"/>
              <a:gd name="T13" fmla="*/ 29 h 619"/>
              <a:gd name="T14" fmla="*/ 73 w 486"/>
              <a:gd name="T15" fmla="*/ 0 h 619"/>
              <a:gd name="T16" fmla="*/ 29 w 486"/>
              <a:gd name="T17" fmla="*/ 0 h 619"/>
              <a:gd name="T18" fmla="*/ 0 w 486"/>
              <a:gd name="T19" fmla="*/ 29 h 619"/>
              <a:gd name="T20" fmla="*/ 0 w 486"/>
              <a:gd name="T21" fmla="*/ 589 h 619"/>
              <a:gd name="T22" fmla="*/ 29 w 486"/>
              <a:gd name="T23" fmla="*/ 618 h 619"/>
              <a:gd name="T24" fmla="*/ 73 w 486"/>
              <a:gd name="T25" fmla="*/ 618 h 619"/>
              <a:gd name="T26" fmla="*/ 118 w 486"/>
              <a:gd name="T27" fmla="*/ 589 h 619"/>
              <a:gd name="T28" fmla="*/ 118 w 486"/>
              <a:gd name="T29" fmla="*/ 412 h 619"/>
              <a:gd name="T30" fmla="*/ 294 w 486"/>
              <a:gd name="T31" fmla="*/ 412 h 619"/>
              <a:gd name="T32" fmla="*/ 294 w 486"/>
              <a:gd name="T33" fmla="*/ 427 h 619"/>
              <a:gd name="T34" fmla="*/ 323 w 486"/>
              <a:gd name="T35" fmla="*/ 471 h 619"/>
              <a:gd name="T36" fmla="*/ 441 w 486"/>
              <a:gd name="T37" fmla="*/ 471 h 619"/>
              <a:gd name="T38" fmla="*/ 485 w 486"/>
              <a:gd name="T39" fmla="*/ 427 h 619"/>
              <a:gd name="T40" fmla="*/ 485 w 486"/>
              <a:gd name="T41" fmla="*/ 176 h 619"/>
              <a:gd name="T42" fmla="*/ 441 w 486"/>
              <a:gd name="T43" fmla="*/ 132 h 619"/>
              <a:gd name="T44" fmla="*/ 73 w 486"/>
              <a:gd name="T45" fmla="*/ 559 h 619"/>
              <a:gd name="T46" fmla="*/ 73 w 486"/>
              <a:gd name="T47" fmla="*/ 559 h 619"/>
              <a:gd name="T48" fmla="*/ 59 w 486"/>
              <a:gd name="T49" fmla="*/ 589 h 619"/>
              <a:gd name="T50" fmla="*/ 29 w 486"/>
              <a:gd name="T51" fmla="*/ 559 h 619"/>
              <a:gd name="T52" fmla="*/ 29 w 486"/>
              <a:gd name="T53" fmla="*/ 59 h 619"/>
              <a:gd name="T54" fmla="*/ 59 w 486"/>
              <a:gd name="T55" fmla="*/ 29 h 619"/>
              <a:gd name="T56" fmla="*/ 73 w 486"/>
              <a:gd name="T57" fmla="*/ 59 h 619"/>
              <a:gd name="T58" fmla="*/ 73 w 486"/>
              <a:gd name="T59" fmla="*/ 559 h 619"/>
              <a:gd name="T60" fmla="*/ 294 w 486"/>
              <a:gd name="T61" fmla="*/ 353 h 619"/>
              <a:gd name="T62" fmla="*/ 294 w 486"/>
              <a:gd name="T63" fmla="*/ 353 h 619"/>
              <a:gd name="T64" fmla="*/ 265 w 486"/>
              <a:gd name="T65" fmla="*/ 368 h 619"/>
              <a:gd name="T66" fmla="*/ 118 w 486"/>
              <a:gd name="T67" fmla="*/ 368 h 619"/>
              <a:gd name="T68" fmla="*/ 118 w 486"/>
              <a:gd name="T69" fmla="*/ 88 h 619"/>
              <a:gd name="T70" fmla="*/ 265 w 486"/>
              <a:gd name="T71" fmla="*/ 88 h 619"/>
              <a:gd name="T72" fmla="*/ 294 w 486"/>
              <a:gd name="T73" fmla="*/ 118 h 619"/>
              <a:gd name="T74" fmla="*/ 294 w 486"/>
              <a:gd name="T75" fmla="*/ 353 h 619"/>
              <a:gd name="T76" fmla="*/ 441 w 486"/>
              <a:gd name="T77" fmla="*/ 412 h 619"/>
              <a:gd name="T78" fmla="*/ 441 w 486"/>
              <a:gd name="T79" fmla="*/ 412 h 619"/>
              <a:gd name="T80" fmla="*/ 427 w 486"/>
              <a:gd name="T81" fmla="*/ 427 h 619"/>
              <a:gd name="T82" fmla="*/ 323 w 486"/>
              <a:gd name="T83" fmla="*/ 427 h 619"/>
              <a:gd name="T84" fmla="*/ 323 w 486"/>
              <a:gd name="T85" fmla="*/ 176 h 619"/>
              <a:gd name="T86" fmla="*/ 427 w 486"/>
              <a:gd name="T87" fmla="*/ 176 h 619"/>
              <a:gd name="T88" fmla="*/ 441 w 486"/>
              <a:gd name="T89" fmla="*/ 191 h 619"/>
              <a:gd name="T90" fmla="*/ 441 w 486"/>
              <a:gd name="T91" fmla="*/ 412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Lato Ligh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2404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cs typeface="Lato Light"/>
              </a:rPr>
              <a:t>User Requirement Specification</a:t>
            </a:r>
            <a:endParaRPr lang="en-US" sz="3200" dirty="0" smtClean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38606" y="3867689"/>
            <a:ext cx="444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Lato Light"/>
                <a:cs typeface="Lato Light"/>
              </a:rPr>
              <a:t>System Requirement Specification</a:t>
            </a:r>
            <a:endParaRPr lang="en-US" sz="3200" dirty="0">
              <a:solidFill>
                <a:schemeClr val="accent2"/>
              </a:solidFill>
              <a:latin typeface="Lato Light"/>
              <a:cs typeface="Lato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41868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Software System Attribute</a:t>
            </a:r>
            <a:endParaRPr lang="en-US" sz="3200" dirty="0">
              <a:solidFill>
                <a:schemeClr val="accent3"/>
              </a:solidFill>
              <a:latin typeface="Lato Light"/>
              <a:cs typeface="Lato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538791" y="3867689"/>
            <a:ext cx="36134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Conceptual Diagram</a:t>
            </a:r>
            <a:endParaRPr lang="en-US" sz="32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</a:rPr>
              <a:t>Software System Attribute</a:t>
            </a:r>
            <a:endParaRPr lang="en-US" sz="8800" b="1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1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Usability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just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controls all system components via only mobile application.</a:t>
            </a:r>
          </a:p>
          <a:p>
            <a:pPr marL="571500" marR="0" lvl="0" indent="-5715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can install easily.</a:t>
            </a:r>
          </a:p>
          <a:p>
            <a:pPr marL="571500" marR="0" lvl="0" indent="-57150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can learn how to use the system fast.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515" y="4592229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Availability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6004560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mechanical component require electrical system to work well.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Hardware components are easy to find in the market.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515" y="771436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Security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6447" y="9188269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Mobile application require authentication and authorization implement well because manager and end user use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009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Maintainability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plug and play component so we can easily replace it.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515" y="3287584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Portability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4386531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Easy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construct.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515" y="5365287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Performance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6447" y="6544394"/>
            <a:ext cx="15696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Detection car is fast, less then 50ms.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speed of server can scale base on the budget easily.</a:t>
            </a:r>
          </a:p>
        </p:txBody>
      </p:sp>
    </p:spTree>
    <p:extLst>
      <p:ext uri="{BB962C8B-B14F-4D97-AF65-F5344CB8AC3E}">
        <p14:creationId xmlns:p14="http://schemas.microsoft.com/office/powerpoint/2010/main" val="1142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</a:rPr>
              <a:t>Conceptual Diagram</a:t>
            </a:r>
            <a:endParaRPr lang="en-US" sz="8800" b="1" dirty="0">
              <a:solidFill>
                <a:schemeClr val="accent1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8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Downloads\Block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06" y="1254035"/>
            <a:ext cx="14787155" cy="1039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681839" y="11864481"/>
            <a:ext cx="7013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1: Boundaries of the </a:t>
            </a:r>
            <a:r>
              <a:rPr lang="en-US" i="1" dirty="0" smtClean="0">
                <a:solidFill>
                  <a:srgbClr val="44546A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system</a:t>
            </a:r>
            <a:endParaRPr lang="en-US" i="1" dirty="0">
              <a:solidFill>
                <a:srgbClr val="44546A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71" y="1973262"/>
            <a:ext cx="19534909" cy="270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8461" y="5189451"/>
            <a:ext cx="16041189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Project name: Parking Guidance System Solution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Vietnamese </a:t>
            </a:r>
            <a:r>
              <a:rPr lang="en-US" sz="4800" dirty="0"/>
              <a:t>name: </a:t>
            </a:r>
            <a:r>
              <a:rPr lang="en-US" sz="4800" dirty="0" err="1"/>
              <a:t>Giải</a:t>
            </a:r>
            <a:r>
              <a:rPr lang="en-US" sz="4800" dirty="0"/>
              <a:t> </a:t>
            </a:r>
            <a:r>
              <a:rPr lang="en-US" sz="4800" dirty="0" err="1"/>
              <a:t>pháp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</a:t>
            </a:r>
            <a:r>
              <a:rPr lang="en-US" sz="4800" dirty="0" err="1"/>
              <a:t>chỉ</a:t>
            </a:r>
            <a:r>
              <a:rPr lang="en-US" sz="4800" dirty="0"/>
              <a:t> </a:t>
            </a:r>
            <a:r>
              <a:rPr lang="en-US" sz="4800" dirty="0" err="1"/>
              <a:t>dẫn</a:t>
            </a:r>
            <a:r>
              <a:rPr lang="en-US" sz="4800" dirty="0"/>
              <a:t> </a:t>
            </a:r>
            <a:r>
              <a:rPr lang="en-US" sz="4800" dirty="0" err="1"/>
              <a:t>đỗ</a:t>
            </a:r>
            <a:r>
              <a:rPr lang="en-US" sz="4800" dirty="0"/>
              <a:t> </a:t>
            </a:r>
            <a:r>
              <a:rPr lang="en-US" sz="4800" dirty="0" err="1" smtClean="0"/>
              <a:t>xe</a:t>
            </a:r>
            <a:endParaRPr lang="en-US" sz="48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Abbreviation</a:t>
            </a:r>
            <a:r>
              <a:rPr lang="en-US" sz="4800" dirty="0"/>
              <a:t>: PGSS</a:t>
            </a:r>
            <a:endParaRPr lang="en-US" sz="4800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Product Type: Internet of Things Application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Start Date: 3-Jan-2017</a:t>
            </a:r>
          </a:p>
          <a:p>
            <a:pPr algn="ctr">
              <a:lnSpc>
                <a:spcPct val="140000"/>
              </a:lnSpc>
            </a:pPr>
            <a:endParaRPr lang="en-US" sz="4800" dirty="0"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2"/>
                </a:solidFill>
                <a:cs typeface="Lato Light"/>
              </a:rPr>
              <a:t>User Requirement </a:t>
            </a:r>
            <a:r>
              <a:rPr lang="en-US" sz="8800" b="1" dirty="0">
                <a:solidFill>
                  <a:schemeClr val="accent2"/>
                </a:solidFill>
                <a:cs typeface="Lato Light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5892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Parking Guidance System Requirement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6447" y="2168434"/>
            <a:ext cx="15696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PGSS detect state of parking slot and update to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515" y="4053641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Mobile App Requirement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6447" y="5492530"/>
            <a:ext cx="15696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Mobile app provide function that user can use: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Search for parking areas.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Reserve a parking slot.</a:t>
            </a:r>
          </a:p>
        </p:txBody>
      </p:sp>
    </p:spTree>
    <p:extLst>
      <p:ext uri="{BB962C8B-B14F-4D97-AF65-F5344CB8AC3E}">
        <p14:creationId xmlns:p14="http://schemas.microsoft.com/office/powerpoint/2010/main" val="36691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22356"/>
            <a:ext cx="24377650" cy="160039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accent2"/>
                </a:solidFill>
                <a:cs typeface="Lato Light"/>
              </a:rPr>
              <a:t>System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2912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2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algn="just"/>
            <a:r>
              <a:rPr lang="en-US" sz="5400" dirty="0" smtClean="0">
                <a:solidFill>
                  <a:schemeClr val="accent2"/>
                </a:solidFill>
                <a:cs typeface="Lato Light"/>
              </a:rPr>
              <a:t>Block Diagram</a:t>
            </a:r>
            <a:endParaRPr lang="en-US" sz="5400" dirty="0">
              <a:solidFill>
                <a:schemeClr val="accent2"/>
              </a:solidFill>
              <a:cs typeface="Lato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63" y="1806277"/>
            <a:ext cx="12032722" cy="105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08" y="3244067"/>
            <a:ext cx="8737600" cy="6083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07296" y="9758212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 Raspberry Pi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1GB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4 USB 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40 GPIO pins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Full HDMI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Ethernet 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Combined 3.5mm audio jack and composite video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Camera interface (CSI)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Display interface (DSI)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Roboto"/>
              </a:rPr>
              <a:t>Micro SD card slot (now push-pull rather than push-push)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22222"/>
                </a:solidFill>
                <a:latin typeface="Roboto"/>
              </a:rPr>
              <a:t>VideoCore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IV 3D graphics core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612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56103"/>
            <a:ext cx="16378428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rtlCol="0" anchor="ctr">
            <a:spAutoFit/>
          </a:bodyPr>
          <a:lstStyle/>
          <a:p>
            <a:pPr lvl="2" algn="just"/>
            <a:r>
              <a:rPr lang="en-US" sz="5400" b="1" dirty="0" smtClean="0">
                <a:solidFill>
                  <a:schemeClr val="accent1"/>
                </a:solidFill>
              </a:rPr>
              <a:t>Hardware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754" y="9830789"/>
            <a:ext cx="682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Roboto"/>
              </a:rPr>
              <a:t>NRF24L01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Transceiver  Module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25" y="3695056"/>
            <a:ext cx="12188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</a:rPr>
              <a:t>Low cost single-chip 2.4GHz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Roboto"/>
              </a:rPr>
              <a:t>RF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Roboto"/>
              </a:rPr>
              <a:t>transceiver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Roboto"/>
              </a:rPr>
              <a:t>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Ultra low power consumption – months to years of battery lifetime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Easy to buy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54" y="2659867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elon Light SP">
      <a:dk1>
        <a:srgbClr val="91969B"/>
      </a:dk1>
      <a:lt1>
        <a:sysClr val="window" lastClr="FFFFFF"/>
      </a:lt1>
      <a:dk2>
        <a:srgbClr val="91969B"/>
      </a:dk2>
      <a:lt2>
        <a:srgbClr val="FFFFFF"/>
      </a:lt2>
      <a:accent1>
        <a:srgbClr val="FFA943"/>
      </a:accent1>
      <a:accent2>
        <a:srgbClr val="F28B3E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26731</TotalTime>
  <Words>384</Words>
  <Application>Microsoft Office PowerPoint</Application>
  <PresentationFormat>Custom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SimSun</vt:lpstr>
      <vt:lpstr>Arial</vt:lpstr>
      <vt:lpstr>Calibri Light</vt:lpstr>
      <vt:lpstr>Cambria</vt:lpstr>
      <vt:lpstr>Lato Black</vt:lpstr>
      <vt:lpstr>Lato Light</vt:lpstr>
      <vt:lpstr>Roboto</vt:lpstr>
      <vt:lpstr>Symbol</vt:lpstr>
      <vt:lpstr>Times New Roman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Bui Phu Hiep</cp:lastModifiedBy>
  <cp:revision>4094</cp:revision>
  <dcterms:created xsi:type="dcterms:W3CDTF">2014-11-12T21:47:38Z</dcterms:created>
  <dcterms:modified xsi:type="dcterms:W3CDTF">2017-02-17T03:29:31Z</dcterms:modified>
  <cp:category/>
</cp:coreProperties>
</file>