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58" r:id="rId2"/>
    <p:sldId id="877" r:id="rId3"/>
    <p:sldId id="878" r:id="rId4"/>
    <p:sldId id="962" r:id="rId5"/>
    <p:sldId id="966" r:id="rId6"/>
    <p:sldId id="967" r:id="rId7"/>
    <p:sldId id="968" r:id="rId8"/>
    <p:sldId id="969" r:id="rId9"/>
    <p:sldId id="970" r:id="rId10"/>
    <p:sldId id="971" r:id="rId11"/>
    <p:sldId id="979" r:id="rId12"/>
    <p:sldId id="972" r:id="rId13"/>
    <p:sldId id="974" r:id="rId14"/>
    <p:sldId id="973" r:id="rId15"/>
    <p:sldId id="977" r:id="rId16"/>
    <p:sldId id="975" r:id="rId17"/>
    <p:sldId id="976" r:id="rId18"/>
    <p:sldId id="978" r:id="rId1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398">
          <p15:clr>
            <a:srgbClr val="A4A3A4"/>
          </p15:clr>
        </p15:guide>
        <p15:guide id="7" orient="horz" pos="461">
          <p15:clr>
            <a:srgbClr val="A4A3A4"/>
          </p15:clr>
        </p15:guide>
        <p15:guide id="8" pos="14396">
          <p15:clr>
            <a:srgbClr val="A4A3A4"/>
          </p15:clr>
        </p15:guide>
        <p15:guide id="9" pos="7683">
          <p15:clr>
            <a:srgbClr val="A4A3A4"/>
          </p15:clr>
        </p15:guide>
        <p15:guide id="10" pos="9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0"/>
    <a:srgbClr val="3E3F41"/>
    <a:srgbClr val="DFDFDF"/>
    <a:srgbClr val="000000"/>
    <a:srgbClr val="0A46A4"/>
    <a:srgbClr val="1A9497"/>
    <a:srgbClr val="27C360"/>
    <a:srgbClr val="384558"/>
    <a:srgbClr val="2C3744"/>
    <a:srgbClr val="06B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5" autoAdjust="0"/>
    <p:restoredTop sz="96291" autoAdjust="0"/>
  </p:normalViewPr>
  <p:slideViewPr>
    <p:cSldViewPr snapToGrid="0" snapToObjects="1">
      <p:cViewPr varScale="1">
        <p:scale>
          <a:sx n="35" d="100"/>
          <a:sy n="35" d="100"/>
        </p:scale>
        <p:origin x="888" y="66"/>
      </p:cViewPr>
      <p:guideLst>
        <p:guide orient="horz" pos="8249"/>
        <p:guide orient="horz" pos="360"/>
        <p:guide pos="7678"/>
        <p:guide pos="910"/>
        <p:guide pos="14446"/>
        <p:guide orient="horz" pos="4398"/>
        <p:guide orient="horz" pos="461"/>
        <p:guide pos="14396"/>
        <p:guide pos="7683"/>
        <p:guide pos="9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38693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90769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411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971525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16021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71343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2876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219041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298545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8951096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772400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303125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28763" y="3340115"/>
            <a:ext cx="9107314" cy="7693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01985" y="315833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385450" y="318049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996940"/>
            <a:ext cx="22853650" cy="66802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2708637" y="751014"/>
            <a:ext cx="687533" cy="6875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1219" cy="1625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7" r:id="rId8"/>
    <p:sldLayoutId id="2147483980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10738" y="5472268"/>
            <a:ext cx="15211970" cy="3227545"/>
            <a:chOff x="7680543" y="5371999"/>
            <a:chExt cx="15211970" cy="3227545"/>
          </a:xfrm>
        </p:grpSpPr>
        <p:sp>
          <p:nvSpPr>
            <p:cNvPr id="5" name="Rectangle 4"/>
            <p:cNvSpPr/>
            <p:nvPr/>
          </p:nvSpPr>
          <p:spPr>
            <a:xfrm>
              <a:off x="7680543" y="5371999"/>
              <a:ext cx="15211970" cy="236983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13800" b="1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Report</a:t>
              </a:r>
              <a:endParaRPr lang="en-US" sz="13800" b="1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543" y="7522368"/>
              <a:ext cx="15211970" cy="107717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5400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Parking Guidance System Solution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9488" y="5681925"/>
            <a:ext cx="0" cy="2951042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122"/>
          <p:cNvSpPr>
            <a:spLocks noChangeArrowheads="1"/>
          </p:cNvSpPr>
          <p:nvPr/>
        </p:nvSpPr>
        <p:spPr bwMode="auto">
          <a:xfrm>
            <a:off x="2708430" y="6072986"/>
            <a:ext cx="2762406" cy="1979254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8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End User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246416"/>
            <a:ext cx="13653196" cy="71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31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53344" y="1017281"/>
            <a:ext cx="2881745" cy="18842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979" y="3885866"/>
            <a:ext cx="8660476" cy="2534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nRF24L01+, read data from HMC5883L multiple times to get stabilized data, setup RGB led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1982388" y="7404920"/>
            <a:ext cx="5023658" cy="137160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Reserved?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2474916" y="9789286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 from nRF24L01+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8225245" y="7225502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 from HMC5883L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3616741" y="6898533"/>
            <a:ext cx="5023658" cy="238436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in range? 1</a:t>
            </a:r>
            <a:r>
              <a:rPr lang="en-US" baseline="30000" dirty="0" smtClean="0"/>
              <a:t>st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9682954" y="7225503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RGB LED to green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14109269" y="2036284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RGB LED to red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4"/>
            <a:endCxn id="4" idx="0"/>
          </p:cNvCxnSpPr>
          <p:nvPr/>
        </p:nvCxnSpPr>
        <p:spPr>
          <a:xfrm>
            <a:off x="4494217" y="2901500"/>
            <a:ext cx="0" cy="98436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>
            <a:off x="4494217" y="6420555"/>
            <a:ext cx="0" cy="98436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5"/>
          </p:cNvCxnSpPr>
          <p:nvPr/>
        </p:nvCxnSpPr>
        <p:spPr>
          <a:xfrm flipV="1">
            <a:off x="7006046" y="8090719"/>
            <a:ext cx="1435503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1"/>
          </p:cNvCxnSpPr>
          <p:nvPr/>
        </p:nvCxnSpPr>
        <p:spPr>
          <a:xfrm flipV="1">
            <a:off x="12047542" y="8090717"/>
            <a:ext cx="1569199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0" idx="5"/>
          </p:cNvCxnSpPr>
          <p:nvPr/>
        </p:nvCxnSpPr>
        <p:spPr>
          <a:xfrm>
            <a:off x="18640399" y="8090717"/>
            <a:ext cx="1258859" cy="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11" idx="4"/>
          </p:cNvCxnSpPr>
          <p:nvPr/>
        </p:nvCxnSpPr>
        <p:spPr>
          <a:xfrm flipV="1">
            <a:off x="16128570" y="3766717"/>
            <a:ext cx="0" cy="313181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976478" y="2901500"/>
            <a:ext cx="0" cy="7660871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</p:cNvCxnSpPr>
          <p:nvPr/>
        </p:nvCxnSpPr>
        <p:spPr>
          <a:xfrm flipV="1">
            <a:off x="17931566" y="2901500"/>
            <a:ext cx="6044912" cy="1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2"/>
          </p:cNvCxnSpPr>
          <p:nvPr/>
        </p:nvCxnSpPr>
        <p:spPr>
          <a:xfrm flipH="1">
            <a:off x="6297213" y="10562371"/>
            <a:ext cx="17679265" cy="92132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20345" y="7424654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764891" y="7424653"/>
            <a:ext cx="79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2"/>
          </p:cNvCxnSpPr>
          <p:nvPr/>
        </p:nvCxnSpPr>
        <p:spPr>
          <a:xfrm>
            <a:off x="4494217" y="8776520"/>
            <a:ext cx="0" cy="101276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347619" y="512581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57998" y="11519719"/>
            <a:ext cx="0" cy="219628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0289" y="8090720"/>
            <a:ext cx="0" cy="562528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289" y="8070985"/>
            <a:ext cx="1362099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531396" y="8996463"/>
            <a:ext cx="0" cy="156590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7" grpId="0"/>
      <p:bldP spid="38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37" y="930419"/>
            <a:ext cx="10687785" cy="7160636"/>
          </a:xfrm>
          <a:prstGeom prst="rect">
            <a:avLst/>
          </a:prstGeom>
        </p:spPr>
      </p:pic>
      <p:sp>
        <p:nvSpPr>
          <p:cNvPr id="4" name="Diamond 3"/>
          <p:cNvSpPr/>
          <p:nvPr/>
        </p:nvSpPr>
        <p:spPr>
          <a:xfrm>
            <a:off x="14915055" y="574964"/>
            <a:ext cx="4267200" cy="1828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package?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4915055" y="3821084"/>
            <a:ext cx="4267200" cy="1828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Validated package?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15393729" y="7186353"/>
            <a:ext cx="3309851" cy="192024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15055" y="10620895"/>
            <a:ext cx="4267200" cy="173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command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17045974" y="2444757"/>
            <a:ext cx="2681" cy="137632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>
            <a:off x="17048655" y="5649884"/>
            <a:ext cx="0" cy="153646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084283" y="9156235"/>
            <a:ext cx="0" cy="153646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45974" y="0"/>
            <a:ext cx="1" cy="603774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058202" y="12358255"/>
            <a:ext cx="26081" cy="1357745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292059" y="-75099"/>
            <a:ext cx="0" cy="1404048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292059" y="1489364"/>
            <a:ext cx="1622996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>
            <a:off x="13292059" y="4735484"/>
            <a:ext cx="1622996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08256" y="3955119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701429" y="71184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084283" y="273730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071242" y="5968592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3" grpId="0"/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57" y="33280"/>
            <a:ext cx="4212873" cy="5004874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H="1" flipV="1">
            <a:off x="1437515" y="5000858"/>
            <a:ext cx="62575" cy="8138965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3044652" y="6166718"/>
            <a:ext cx="5412972" cy="224028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RESERVE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3044653" y="2920598"/>
            <a:ext cx="5412972" cy="224028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</a:t>
            </a:r>
            <a:r>
              <a:rPr lang="en-US" dirty="0" err="1" smtClean="0"/>
              <a:t>LOT_Status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2909210" y="9737727"/>
            <a:ext cx="5683853" cy="224028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UNRESERVE</a:t>
            </a:r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9810072" y="3080618"/>
            <a:ext cx="6027153" cy="192024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lot status package and wait for ACK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17189672" y="3172058"/>
            <a:ext cx="4267200" cy="1828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ACK?</a:t>
            </a:r>
            <a:endParaRPr lang="en-US" dirty="0"/>
          </a:p>
        </p:txBody>
      </p:sp>
      <p:sp>
        <p:nvSpPr>
          <p:cNvPr id="12" name="Flowchart: Data 11"/>
          <p:cNvSpPr/>
          <p:nvPr/>
        </p:nvSpPr>
        <p:spPr>
          <a:xfrm>
            <a:off x="9810072" y="6192583"/>
            <a:ext cx="8412007" cy="192024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 servo, update status to reserved, change RGB LED to red</a:t>
            </a:r>
            <a:endParaRPr lang="en-US" dirty="0"/>
          </a:p>
        </p:txBody>
      </p:sp>
      <p:sp>
        <p:nvSpPr>
          <p:cNvPr id="13" name="Flowchart: Data 12"/>
          <p:cNvSpPr/>
          <p:nvPr/>
        </p:nvSpPr>
        <p:spPr>
          <a:xfrm>
            <a:off x="9810072" y="9810117"/>
            <a:ext cx="8412007" cy="209550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Lower </a:t>
            </a:r>
            <a:r>
              <a:rPr lang="en-US" dirty="0"/>
              <a:t>servo, update status to </a:t>
            </a:r>
            <a:r>
              <a:rPr lang="en-US" dirty="0" smtClean="0"/>
              <a:t>not reserved</a:t>
            </a:r>
            <a:r>
              <a:rPr lang="en-US" dirty="0"/>
              <a:t>, change RGB LED to red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457625" y="7286858"/>
            <a:ext cx="195516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43667" y="10857867"/>
            <a:ext cx="195516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73849" y="334615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87807" y="6506372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87847" y="10077380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234510" y="4086458"/>
            <a:ext cx="195516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17189672" y="31936"/>
            <a:ext cx="4267200" cy="1828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Resend 15 times?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V="1">
            <a:off x="19323272" y="1860736"/>
            <a:ext cx="0" cy="132459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9073849" y="946336"/>
            <a:ext cx="8115823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73849" y="946336"/>
            <a:ext cx="0" cy="3036778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1456872" y="946336"/>
            <a:ext cx="231314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3574319" y="946336"/>
            <a:ext cx="195696" cy="1219348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490173" y="13139823"/>
            <a:ext cx="22084146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368110" y="7286858"/>
            <a:ext cx="6206209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361713" y="10882693"/>
            <a:ext cx="6212606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0"/>
          </p:cNvCxnSpPr>
          <p:nvPr/>
        </p:nvCxnSpPr>
        <p:spPr>
          <a:xfrm>
            <a:off x="5751136" y="5160878"/>
            <a:ext cx="2" cy="100584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4715" y="8406998"/>
            <a:ext cx="0" cy="140311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1371" y="5340632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62988" y="866474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04715" y="0"/>
            <a:ext cx="46425" cy="2920598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456872" y="4107277"/>
            <a:ext cx="231314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068197" y="3393041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068196" y="196782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8457624" y="3983114"/>
            <a:ext cx="195516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323272" y="230868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376249" y="165971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2" grpId="0" animBg="1"/>
      <p:bldP spid="48" grpId="0"/>
      <p:bldP spid="49" grpId="0"/>
      <p:bldP spid="79" grpId="0"/>
      <p:bldP spid="80" grpId="0"/>
      <p:bldP spid="83" grpId="0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588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150744" y="75171"/>
            <a:ext cx="2478776" cy="13878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3" idx="4"/>
          </p:cNvCxnSpPr>
          <p:nvPr/>
        </p:nvCxnSpPr>
        <p:spPr>
          <a:xfrm>
            <a:off x="3390132" y="1463040"/>
            <a:ext cx="0" cy="77871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5115" y="2300749"/>
            <a:ext cx="4290034" cy="1305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nRF24L01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5115" y="4871884"/>
            <a:ext cx="4290034" cy="1305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polling all parking lot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2686243" y="7380337"/>
            <a:ext cx="418443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ACK?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97514" y="11293159"/>
            <a:ext cx="4290034" cy="1305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polling at information display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7543800" y="7761705"/>
            <a:ext cx="4389120" cy="192024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check status package, wait for ACK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294586" y="7380338"/>
            <a:ext cx="6495891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Exists parking lot need to poll status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17624003" y="7380338"/>
            <a:ext cx="418443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timeout?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390131" y="3606315"/>
            <a:ext cx="1" cy="126556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42533" y="6177450"/>
            <a:ext cx="0" cy="122136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42531" y="9979805"/>
            <a:ext cx="1" cy="126556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1" idx="5"/>
          </p:cNvCxnSpPr>
          <p:nvPr/>
        </p:nvCxnSpPr>
        <p:spPr>
          <a:xfrm flipV="1">
            <a:off x="6790477" y="8721825"/>
            <a:ext cx="993353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692890" y="8721825"/>
            <a:ext cx="993353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1"/>
          </p:cNvCxnSpPr>
          <p:nvPr/>
        </p:nvCxnSpPr>
        <p:spPr>
          <a:xfrm flipV="1">
            <a:off x="16835333" y="8721827"/>
            <a:ext cx="788670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</p:cNvCxnSpPr>
          <p:nvPr/>
        </p:nvCxnSpPr>
        <p:spPr>
          <a:xfrm flipV="1">
            <a:off x="21808440" y="8721825"/>
            <a:ext cx="2569210" cy="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57745" y="6686140"/>
            <a:ext cx="20719905" cy="2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9740" y="7939294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695696" y="787621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778461" y="9979805"/>
            <a:ext cx="0" cy="122136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67138" y="11185093"/>
            <a:ext cx="17210511" cy="7517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167138" y="8721829"/>
            <a:ext cx="0" cy="246326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389784" y="787621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V="1">
            <a:off x="19716222" y="6686140"/>
            <a:ext cx="0" cy="69419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867534" y="6734006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61728" y="12571769"/>
            <a:ext cx="1" cy="114423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6255" y="5524667"/>
            <a:ext cx="0" cy="819133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" idx="1"/>
          </p:cNvCxnSpPr>
          <p:nvPr/>
        </p:nvCxnSpPr>
        <p:spPr>
          <a:xfrm flipV="1">
            <a:off x="135358" y="5524667"/>
            <a:ext cx="1109757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/>
      <p:bldP spid="34" grpId="0"/>
      <p:bldP spid="44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6007972" y="6569543"/>
            <a:ext cx="418443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package?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865529" y="6950911"/>
            <a:ext cx="4389120" cy="192024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 from nRF24L01+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10945732" y="6569544"/>
            <a:ext cx="418443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Validated package?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14619" y="7911031"/>
            <a:ext cx="993353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10157062" y="7911033"/>
            <a:ext cx="788670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5130169" y="7911033"/>
            <a:ext cx="1214731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0" y="5847940"/>
            <a:ext cx="22285681" cy="2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17425" y="7065425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00190" y="9169011"/>
            <a:ext cx="0" cy="122136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0" y="10390379"/>
            <a:ext cx="22285681" cy="3168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5"/>
          </p:cNvCxnSpPr>
          <p:nvPr/>
        </p:nvCxnSpPr>
        <p:spPr>
          <a:xfrm flipV="1">
            <a:off x="0" y="7911031"/>
            <a:ext cx="1105559" cy="1507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344900" y="6673316"/>
            <a:ext cx="4937890" cy="265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lot status and area available lot</a:t>
            </a:r>
          </a:p>
          <a:p>
            <a:pPr algn="ctr"/>
            <a:r>
              <a:rPr lang="en-US" dirty="0" smtClean="0"/>
              <a:t>Send </a:t>
            </a:r>
            <a:r>
              <a:rPr lang="en-US" dirty="0" err="1" smtClean="0"/>
              <a:t>pubnub</a:t>
            </a:r>
            <a:r>
              <a:rPr lang="en-US" dirty="0" smtClean="0"/>
              <a:t> message and update server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285681" y="5847942"/>
            <a:ext cx="0" cy="462594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0"/>
          </p:cNvCxnSpPr>
          <p:nvPr/>
        </p:nvCxnSpPr>
        <p:spPr>
          <a:xfrm>
            <a:off x="18813845" y="5847940"/>
            <a:ext cx="0" cy="825376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006699" y="7065424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04363" y="9266392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3053190" y="9252520"/>
            <a:ext cx="0" cy="122136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090964" y="9327791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/>
      <p:bldP spid="20" grpId="0" animBg="1"/>
      <p:bldP spid="30" grpId="0"/>
      <p:bldP spid="31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" y="78290"/>
            <a:ext cx="8461786" cy="4727774"/>
          </a:xfrm>
          <a:prstGeom prst="rect">
            <a:avLst/>
          </a:prstGeom>
        </p:spPr>
      </p:pic>
      <p:sp>
        <p:nvSpPr>
          <p:cNvPr id="3" name="Flowchart: Decision 2"/>
          <p:cNvSpPr/>
          <p:nvPr/>
        </p:nvSpPr>
        <p:spPr>
          <a:xfrm>
            <a:off x="11080518" y="1058134"/>
            <a:ext cx="515950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Exists one need to be updated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10734379" y="4806064"/>
            <a:ext cx="5851784" cy="192024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update information package, wait for ACK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11568052" y="8116964"/>
            <a:ext cx="4184437" cy="1802623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ACK?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11568052" y="11234460"/>
            <a:ext cx="4184437" cy="1984581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Resend 15 times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662382" y="33983"/>
            <a:ext cx="0" cy="102415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13660271" y="3741111"/>
            <a:ext cx="2112" cy="106495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13660271" y="6726304"/>
            <a:ext cx="2112" cy="139066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13660271" y="9918431"/>
            <a:ext cx="2112" cy="131602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763432" y="12211665"/>
            <a:ext cx="1805894" cy="3398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63432" y="3957054"/>
            <a:ext cx="0" cy="82885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63432" y="3957054"/>
            <a:ext cx="3898951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236813" y="2399622"/>
            <a:ext cx="1" cy="981204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3"/>
          </p:cNvCxnSpPr>
          <p:nvPr/>
        </p:nvCxnSpPr>
        <p:spPr>
          <a:xfrm flipH="1">
            <a:off x="15752489" y="12211665"/>
            <a:ext cx="3484325" cy="1508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812638" y="10253279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5752488" y="9018275"/>
            <a:ext cx="3484325" cy="1508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6272586" y="2384536"/>
            <a:ext cx="2964227" cy="1508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763432" y="2384536"/>
            <a:ext cx="1317088" cy="570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789586" y="33983"/>
            <a:ext cx="1" cy="236563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02204" y="1738205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859902" y="8389588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859902" y="11548771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3660270" y="3901037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32" grpId="0"/>
      <p:bldP spid="43" grpId="0"/>
      <p:bldP spid="44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467693" y="4587198"/>
            <a:ext cx="9445436" cy="116950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6000" dirty="0" smtClean="0">
                <a:solidFill>
                  <a:schemeClr val="tx1"/>
                </a:solidFill>
                <a:latin typeface="Lato Light"/>
                <a:cs typeface="Lato Light"/>
              </a:rPr>
              <a:t>Project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8982" y="5963734"/>
            <a:ext cx="11734800" cy="481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name: Parking Guidance System Solution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Code: </a:t>
            </a:r>
            <a:r>
              <a:rPr lang="en-US" dirty="0" err="1"/>
              <a:t>PGSS</a:t>
            </a:r>
            <a:endParaRPr lang="en-US" dirty="0"/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 Type: Internet of Things Application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Date: 3-Jan-2017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End Date: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Lato Light"/>
              <a:cs typeface="Lato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26588" y="10331055"/>
            <a:ext cx="19534909" cy="18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 dirty="0" smtClean="0">
                <a:cs typeface="Lato Light"/>
              </a:rPr>
              <a:t>Our </a:t>
            </a:r>
            <a:r>
              <a:rPr lang="en-US" sz="2800" dirty="0">
                <a:cs typeface="Lato Light"/>
              </a:rPr>
              <a:t>proposed solution is to build a parking guidance system with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modules. The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 provide wireless communication directly between Central Control Unit and Detectors, Indicator LED, Information LED Displays so there is no need for the Zone Control Units.</a:t>
            </a:r>
            <a:endParaRPr lang="en-US" sz="2800" dirty="0"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89934" y="3142265"/>
            <a:ext cx="6606457" cy="660817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84043" y="3142265"/>
            <a:ext cx="6606457" cy="6608176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530605" y="3142265"/>
            <a:ext cx="6606457" cy="6608176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2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wireless Parking Guidance System utilize RF.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3479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server to keep track of data and information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70328" y="5309691"/>
            <a:ext cx="4530737" cy="2456598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mobile app provides a simple and intuitive geolocation for drivers 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20" name="Freeform 161"/>
          <p:cNvSpPr>
            <a:spLocks noChangeArrowheads="1"/>
          </p:cNvSpPr>
          <p:nvPr/>
        </p:nvSpPr>
        <p:spPr bwMode="auto">
          <a:xfrm>
            <a:off x="6155719" y="4017208"/>
            <a:ext cx="850001" cy="1107263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1" name="Freeform 158"/>
          <p:cNvSpPr>
            <a:spLocks noChangeAspect="1" noChangeArrowheads="1"/>
          </p:cNvSpPr>
          <p:nvPr/>
        </p:nvSpPr>
        <p:spPr bwMode="auto">
          <a:xfrm>
            <a:off x="11600250" y="4018047"/>
            <a:ext cx="1209192" cy="1106424"/>
          </a:xfrm>
          <a:custGeom>
            <a:avLst/>
            <a:gdLst>
              <a:gd name="T0" fmla="*/ 515 w 649"/>
              <a:gd name="T1" fmla="*/ 74 h 590"/>
              <a:gd name="T2" fmla="*/ 515 w 649"/>
              <a:gd name="T3" fmla="*/ 74 h 590"/>
              <a:gd name="T4" fmla="*/ 442 w 649"/>
              <a:gd name="T5" fmla="*/ 0 h 590"/>
              <a:gd name="T6" fmla="*/ 206 w 649"/>
              <a:gd name="T7" fmla="*/ 0 h 590"/>
              <a:gd name="T8" fmla="*/ 133 w 649"/>
              <a:gd name="T9" fmla="*/ 74 h 590"/>
              <a:gd name="T10" fmla="*/ 15 w 649"/>
              <a:gd name="T11" fmla="*/ 162 h 590"/>
              <a:gd name="T12" fmla="*/ 133 w 649"/>
              <a:gd name="T13" fmla="*/ 280 h 590"/>
              <a:gd name="T14" fmla="*/ 147 w 649"/>
              <a:gd name="T15" fmla="*/ 280 h 590"/>
              <a:gd name="T16" fmla="*/ 309 w 649"/>
              <a:gd name="T17" fmla="*/ 427 h 590"/>
              <a:gd name="T18" fmla="*/ 309 w 649"/>
              <a:gd name="T19" fmla="*/ 545 h 590"/>
              <a:gd name="T20" fmla="*/ 250 w 649"/>
              <a:gd name="T21" fmla="*/ 545 h 590"/>
              <a:gd name="T22" fmla="*/ 221 w 649"/>
              <a:gd name="T23" fmla="*/ 574 h 590"/>
              <a:gd name="T24" fmla="*/ 250 w 649"/>
              <a:gd name="T25" fmla="*/ 589 h 590"/>
              <a:gd name="T26" fmla="*/ 397 w 649"/>
              <a:gd name="T27" fmla="*/ 589 h 590"/>
              <a:gd name="T28" fmla="*/ 427 w 649"/>
              <a:gd name="T29" fmla="*/ 574 h 590"/>
              <a:gd name="T30" fmla="*/ 397 w 649"/>
              <a:gd name="T31" fmla="*/ 545 h 590"/>
              <a:gd name="T32" fmla="*/ 339 w 649"/>
              <a:gd name="T33" fmla="*/ 545 h 590"/>
              <a:gd name="T34" fmla="*/ 339 w 649"/>
              <a:gd name="T35" fmla="*/ 427 h 590"/>
              <a:gd name="T36" fmla="*/ 501 w 649"/>
              <a:gd name="T37" fmla="*/ 280 h 590"/>
              <a:gd name="T38" fmla="*/ 515 w 649"/>
              <a:gd name="T39" fmla="*/ 280 h 590"/>
              <a:gd name="T40" fmla="*/ 633 w 649"/>
              <a:gd name="T41" fmla="*/ 162 h 590"/>
              <a:gd name="T42" fmla="*/ 515 w 649"/>
              <a:gd name="T43" fmla="*/ 74 h 590"/>
              <a:gd name="T44" fmla="*/ 133 w 649"/>
              <a:gd name="T45" fmla="*/ 236 h 590"/>
              <a:gd name="T46" fmla="*/ 133 w 649"/>
              <a:gd name="T47" fmla="*/ 236 h 590"/>
              <a:gd name="T48" fmla="*/ 44 w 649"/>
              <a:gd name="T49" fmla="*/ 162 h 590"/>
              <a:gd name="T50" fmla="*/ 133 w 649"/>
              <a:gd name="T51" fmla="*/ 118 h 590"/>
              <a:gd name="T52" fmla="*/ 133 w 649"/>
              <a:gd name="T53" fmla="*/ 236 h 590"/>
              <a:gd name="T54" fmla="*/ 486 w 649"/>
              <a:gd name="T55" fmla="*/ 191 h 590"/>
              <a:gd name="T56" fmla="*/ 486 w 649"/>
              <a:gd name="T57" fmla="*/ 191 h 590"/>
              <a:gd name="T58" fmla="*/ 324 w 649"/>
              <a:gd name="T59" fmla="*/ 398 h 590"/>
              <a:gd name="T60" fmla="*/ 162 w 649"/>
              <a:gd name="T61" fmla="*/ 191 h 590"/>
              <a:gd name="T62" fmla="*/ 162 w 649"/>
              <a:gd name="T63" fmla="*/ 74 h 590"/>
              <a:gd name="T64" fmla="*/ 206 w 649"/>
              <a:gd name="T65" fmla="*/ 44 h 590"/>
              <a:gd name="T66" fmla="*/ 442 w 649"/>
              <a:gd name="T67" fmla="*/ 44 h 590"/>
              <a:gd name="T68" fmla="*/ 486 w 649"/>
              <a:gd name="T69" fmla="*/ 74 h 590"/>
              <a:gd name="T70" fmla="*/ 486 w 649"/>
              <a:gd name="T71" fmla="*/ 191 h 590"/>
              <a:gd name="T72" fmla="*/ 515 w 649"/>
              <a:gd name="T73" fmla="*/ 236 h 590"/>
              <a:gd name="T74" fmla="*/ 515 w 649"/>
              <a:gd name="T75" fmla="*/ 236 h 590"/>
              <a:gd name="T76" fmla="*/ 515 w 649"/>
              <a:gd name="T77" fmla="*/ 118 h 590"/>
              <a:gd name="T78" fmla="*/ 604 w 649"/>
              <a:gd name="T79" fmla="*/ 162 h 590"/>
              <a:gd name="T80" fmla="*/ 515 w 649"/>
              <a:gd name="T81" fmla="*/ 23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2" name="Freeform 155"/>
          <p:cNvSpPr>
            <a:spLocks noChangeAspect="1" noChangeArrowheads="1"/>
          </p:cNvSpPr>
          <p:nvPr/>
        </p:nvSpPr>
        <p:spPr bwMode="auto">
          <a:xfrm>
            <a:off x="17427406" y="4018047"/>
            <a:ext cx="902030" cy="1106424"/>
          </a:xfrm>
          <a:custGeom>
            <a:avLst/>
            <a:gdLst>
              <a:gd name="T0" fmla="*/ 441 w 501"/>
              <a:gd name="T1" fmla="*/ 132 h 619"/>
              <a:gd name="T2" fmla="*/ 441 w 501"/>
              <a:gd name="T3" fmla="*/ 132 h 619"/>
              <a:gd name="T4" fmla="*/ 353 w 501"/>
              <a:gd name="T5" fmla="*/ 264 h 619"/>
              <a:gd name="T6" fmla="*/ 294 w 501"/>
              <a:gd name="T7" fmla="*/ 0 h 619"/>
              <a:gd name="T8" fmla="*/ 132 w 501"/>
              <a:gd name="T9" fmla="*/ 353 h 619"/>
              <a:gd name="T10" fmla="*/ 73 w 501"/>
              <a:gd name="T11" fmla="*/ 205 h 619"/>
              <a:gd name="T12" fmla="*/ 0 w 501"/>
              <a:gd name="T13" fmla="*/ 367 h 619"/>
              <a:gd name="T14" fmla="*/ 250 w 501"/>
              <a:gd name="T15" fmla="*/ 618 h 619"/>
              <a:gd name="T16" fmla="*/ 500 w 501"/>
              <a:gd name="T17" fmla="*/ 367 h 619"/>
              <a:gd name="T18" fmla="*/ 441 w 501"/>
              <a:gd name="T19" fmla="*/ 132 h 619"/>
              <a:gd name="T20" fmla="*/ 265 w 501"/>
              <a:gd name="T21" fmla="*/ 588 h 619"/>
              <a:gd name="T22" fmla="*/ 265 w 501"/>
              <a:gd name="T23" fmla="*/ 588 h 619"/>
              <a:gd name="T24" fmla="*/ 29 w 501"/>
              <a:gd name="T25" fmla="*/ 353 h 619"/>
              <a:gd name="T26" fmla="*/ 59 w 501"/>
              <a:gd name="T27" fmla="*/ 294 h 619"/>
              <a:gd name="T28" fmla="*/ 177 w 501"/>
              <a:gd name="T29" fmla="*/ 397 h 619"/>
              <a:gd name="T30" fmla="*/ 250 w 501"/>
              <a:gd name="T31" fmla="*/ 58 h 619"/>
              <a:gd name="T32" fmla="*/ 382 w 501"/>
              <a:gd name="T33" fmla="*/ 323 h 619"/>
              <a:gd name="T34" fmla="*/ 412 w 501"/>
              <a:gd name="T35" fmla="*/ 205 h 619"/>
              <a:gd name="T36" fmla="*/ 471 w 501"/>
              <a:gd name="T37" fmla="*/ 367 h 619"/>
              <a:gd name="T38" fmla="*/ 265 w 501"/>
              <a:gd name="T39" fmla="*/ 58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0762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Feature Functions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1849834" y="3165835"/>
            <a:ext cx="5894988" cy="5844422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9873032" y="4566644"/>
            <a:ext cx="5894988" cy="5873912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chemeClr val="accent3"/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153543" y="7449991"/>
            <a:ext cx="4340132" cy="4314844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5467169" y="6719874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4"/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18146545" y="3485837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7823134" y="8552241"/>
            <a:ext cx="1006647" cy="868050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1"/>
          <p:cNvSpPr>
            <a:spLocks noEditPoints="1"/>
          </p:cNvSpPr>
          <p:nvPr/>
        </p:nvSpPr>
        <p:spPr bwMode="auto">
          <a:xfrm>
            <a:off x="19690147" y="4503077"/>
            <a:ext cx="1267792" cy="874619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9"/>
          <p:cNvSpPr>
            <a:spLocks noEditPoints="1"/>
          </p:cNvSpPr>
          <p:nvPr/>
        </p:nvSpPr>
        <p:spPr bwMode="auto">
          <a:xfrm>
            <a:off x="4288478" y="4390829"/>
            <a:ext cx="1045575" cy="1292279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9"/>
          <p:cNvSpPr>
            <a:spLocks noEditPoints="1"/>
          </p:cNvSpPr>
          <p:nvPr/>
        </p:nvSpPr>
        <p:spPr bwMode="auto">
          <a:xfrm>
            <a:off x="11941820" y="5825299"/>
            <a:ext cx="1726951" cy="1398004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63" y="0"/>
              </a:cxn>
              <a:cxn ang="0">
                <a:pos x="68" y="6"/>
              </a:cxn>
              <a:cxn ang="0">
                <a:pos x="68" y="49"/>
              </a:cxn>
              <a:cxn ang="0">
                <a:pos x="5" y="5"/>
              </a:cxn>
              <a:cxn ang="0">
                <a:pos x="4" y="6"/>
              </a:cxn>
              <a:cxn ang="0">
                <a:pos x="4" y="49"/>
              </a:cxn>
              <a:cxn ang="0">
                <a:pos x="5" y="51"/>
              </a:cxn>
              <a:cxn ang="0">
                <a:pos x="63" y="51"/>
              </a:cxn>
              <a:cxn ang="0">
                <a:pos x="64" y="49"/>
              </a:cxn>
              <a:cxn ang="0">
                <a:pos x="64" y="6"/>
              </a:cxn>
              <a:cxn ang="0">
                <a:pos x="63" y="5"/>
              </a:cxn>
              <a:cxn ang="0">
                <a:pos x="5" y="5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6"/>
              </a:cxn>
              <a:cxn ang="0">
                <a:pos x="9" y="46"/>
              </a:cxn>
              <a:cxn ang="0">
                <a:pos x="9" y="39"/>
              </a:cxn>
              <a:cxn ang="0">
                <a:pos x="20" y="28"/>
              </a:cxn>
              <a:cxn ang="0">
                <a:pos x="26" y="33"/>
              </a:cxn>
              <a:cxn ang="0">
                <a:pos x="44" y="15"/>
              </a:cxn>
              <a:cxn ang="0">
                <a:pos x="59" y="30"/>
              </a:cxn>
              <a:cxn ang="0">
                <a:pos x="59" y="46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4"/>
          <p:cNvSpPr>
            <a:spLocks noEditPoints="1"/>
          </p:cNvSpPr>
          <p:nvPr/>
        </p:nvSpPr>
        <p:spPr bwMode="auto">
          <a:xfrm>
            <a:off x="17056649" y="7693960"/>
            <a:ext cx="1106542" cy="858281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564834" y="5825299"/>
            <a:ext cx="4614469" cy="1218759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Detector using </a:t>
            </a:r>
            <a:r>
              <a:rPr lang="en-US" sz="2800" dirty="0">
                <a:solidFill>
                  <a:schemeClr val="bg1"/>
                </a:solidFill>
              </a:rPr>
              <a:t>Triple Axis Digital </a:t>
            </a:r>
            <a:r>
              <a:rPr lang="en-US" sz="2800" dirty="0" smtClean="0">
                <a:solidFill>
                  <a:schemeClr val="bg1"/>
                </a:solidFill>
              </a:rPr>
              <a:t>Compass Sensor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0493675" y="7330582"/>
            <a:ext cx="4614469" cy="173582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Information LED Displays for Main entrance and internal junction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8897266" y="5419740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A Mobile Application  </a:t>
            </a: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6266747" y="8713506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Reservation Barrier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6886865" y="9631943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Indicator LED with </a:t>
            </a:r>
            <a:r>
              <a:rPr lang="en-US" sz="2800" dirty="0" err="1" smtClean="0">
                <a:solidFill>
                  <a:schemeClr val="bg1"/>
                </a:solidFill>
              </a:rPr>
              <a:t>RGB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just"/>
            <a:r>
              <a:rPr lang="en-US" sz="5400" dirty="0" smtClean="0">
                <a:solidFill>
                  <a:schemeClr val="accent2"/>
                </a:solidFill>
                <a:cs typeface="Lato Light"/>
              </a:rPr>
              <a:t>Block Diagram</a:t>
            </a:r>
            <a:endParaRPr lang="en-US" sz="5400" dirty="0">
              <a:solidFill>
                <a:schemeClr val="accent2"/>
              </a:solidFill>
              <a:cs typeface="Lato Light"/>
            </a:endParaRPr>
          </a:p>
        </p:txBody>
      </p:sp>
      <p:pic>
        <p:nvPicPr>
          <p:cNvPr id="4" name="Picture 3" descr="C:\Users\Huy Ndp\OneDrive\Capstone\CP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833277"/>
            <a:ext cx="15361920" cy="1088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7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Use Case</a:t>
            </a:r>
            <a:endParaRPr lang="en-US" sz="8800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61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System Overview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89" y="2246167"/>
            <a:ext cx="16141556" cy="109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1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Manager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69" y="2352241"/>
            <a:ext cx="18720667" cy="104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Administrator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78" y="4570268"/>
            <a:ext cx="11439737" cy="62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elon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FFA943"/>
      </a:accent1>
      <a:accent2>
        <a:srgbClr val="F28B3E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25896</TotalTime>
  <Words>362</Words>
  <Application>Microsoft Office PowerPoint</Application>
  <PresentationFormat>Custom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Lato Black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Bui Phu Hiep</cp:lastModifiedBy>
  <cp:revision>4100</cp:revision>
  <dcterms:created xsi:type="dcterms:W3CDTF">2014-11-12T21:47:38Z</dcterms:created>
  <dcterms:modified xsi:type="dcterms:W3CDTF">2017-03-03T09:26:28Z</dcterms:modified>
  <cp:category/>
</cp:coreProperties>
</file>