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58" r:id="rId2"/>
    <p:sldId id="959" r:id="rId3"/>
    <p:sldId id="974" r:id="rId4"/>
    <p:sldId id="961" r:id="rId5"/>
    <p:sldId id="962" r:id="rId6"/>
    <p:sldId id="975" r:id="rId7"/>
    <p:sldId id="976" r:id="rId8"/>
    <p:sldId id="977" r:id="rId9"/>
    <p:sldId id="967" r:id="rId10"/>
    <p:sldId id="964" r:id="rId11"/>
    <p:sldId id="966" r:id="rId12"/>
    <p:sldId id="965" r:id="rId13"/>
    <p:sldId id="968" r:id="rId14"/>
    <p:sldId id="969" r:id="rId15"/>
    <p:sldId id="970" r:id="rId16"/>
    <p:sldId id="971" r:id="rId17"/>
    <p:sldId id="972" r:id="rId18"/>
    <p:sldId id="973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E9"/>
    <a:srgbClr val="D5FFCF"/>
    <a:srgbClr val="404140"/>
    <a:srgbClr val="3E3F41"/>
    <a:srgbClr val="DFDFDF"/>
    <a:srgbClr val="000000"/>
    <a:srgbClr val="0A46A4"/>
    <a:srgbClr val="1A9497"/>
    <a:srgbClr val="27C360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5" autoAdjust="0"/>
    <p:restoredTop sz="96291" autoAdjust="0"/>
  </p:normalViewPr>
  <p:slideViewPr>
    <p:cSldViewPr snapToGrid="0" snapToObjects="1">
      <p:cViewPr varScale="1">
        <p:scale>
          <a:sx n="36" d="100"/>
          <a:sy n="36" d="100"/>
        </p:scale>
        <p:origin x="726" y="36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01/17/2017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48622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3425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115233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  <p:sldLayoutId id="2147483982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926074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 </a:t>
              </a:r>
              <a:r>
                <a:rPr lang="en-US" sz="13800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2</a:t>
              </a:r>
              <a:endParaRPr lang="en-US" sz="13800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5" y="729976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>
                <a:solidFill>
                  <a:schemeClr val="tx1"/>
                </a:solidFill>
                <a:cs typeface="Lato Light"/>
              </a:rPr>
              <a:t>Software Process Model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90" y="2251289"/>
            <a:ext cx="14934667" cy="80161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87113" y="10711543"/>
            <a:ext cx="9982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Figure 2: Iterative and Incremental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54842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Roles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and responsibilities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38597"/>
              </p:ext>
            </p:extLst>
          </p:nvPr>
        </p:nvGraphicFramePr>
        <p:xfrm>
          <a:off x="4023361" y="2455818"/>
          <a:ext cx="17791610" cy="10708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623"/>
                <a:gridCol w="5937005"/>
                <a:gridCol w="3841590"/>
                <a:gridCol w="6800392"/>
              </a:tblGrid>
              <a:tr h="3715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Full name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Team Role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Responsibilities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09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Nguyễn </a:t>
                      </a:r>
                      <a:r>
                        <a:rPr lang="en-US" sz="2800" dirty="0" err="1">
                          <a:effectLst/>
                        </a:rPr>
                        <a:t>Đức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Lợi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Supervisor, Project Manager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Specify user requirement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Advisor for ideas and solutions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Control the development process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Give out techniques and business analysis support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0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Trần</a:t>
                      </a:r>
                      <a:r>
                        <a:rPr lang="en-US" sz="2800" dirty="0">
                          <a:effectLst/>
                        </a:rPr>
                        <a:t> Nguyễn Minh </a:t>
                      </a:r>
                      <a:r>
                        <a:rPr lang="en-US" sz="2800" dirty="0" err="1">
                          <a:effectLst/>
                        </a:rPr>
                        <a:t>Trung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Team Leader, BA, Developer, Tester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Managing process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Managing budget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Dividing tasks for team member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Create test plan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Clarifying requirements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Prepare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Coding 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Testing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578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Bùi Phú Hiệp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Team Member, Developer, Tester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Create test plan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Clarifying requirements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Prepare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Coding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Testing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578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Nguyễn Đỗ Phương Huy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Team Member, Developer, Tester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Create test plan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Clarifying requirements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Prepare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Coding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Testing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Tools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and Techniques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42022"/>
              </p:ext>
            </p:extLst>
          </p:nvPr>
        </p:nvGraphicFramePr>
        <p:xfrm>
          <a:off x="3030582" y="2168435"/>
          <a:ext cx="7341328" cy="10747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0664"/>
                <a:gridCol w="3670664"/>
              </a:tblGrid>
              <a:tr h="73338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Tools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3386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Operating System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Windows 7 Ultimate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Raspbian Jessie 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rowSpan="4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Developing tool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Android Studio 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Visual Studio 2015 Community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IDLE 3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Arduino IDE 1.6.12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Managing Database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SQL Server 2014 Management Studio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Source Control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Git 2.8.1 (Server https://github.com)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SourceTree 1.9.10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Communication tool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Gmail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Slack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Trello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Models and Diagrams tool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u="sng" dirty="0">
                          <a:effectLst/>
                          <a:hlinkClick r:id="rId2"/>
                        </a:rPr>
                        <a:t>https://www.draw.io/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StarUML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11324"/>
              </p:ext>
            </p:extLst>
          </p:nvPr>
        </p:nvGraphicFramePr>
        <p:xfrm>
          <a:off x="13486854" y="2142309"/>
          <a:ext cx="7701100" cy="6736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0550"/>
                <a:gridCol w="3850550"/>
              </a:tblGrid>
              <a:tr h="74844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Techniques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8446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Embedded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C/C++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5FFCF"/>
                    </a:solidFill>
                  </a:tcPr>
                </a:tc>
              </a:tr>
              <a:tr h="7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Arduino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5FFE9"/>
                    </a:solidFill>
                  </a:tcPr>
                </a:tc>
              </a:tr>
              <a:tr h="7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Python 3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5FFCF"/>
                    </a:solidFill>
                  </a:tcPr>
                </a:tc>
              </a:tr>
              <a:tr h="748446"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Mobile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Android SDK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5FFE9"/>
                    </a:solidFill>
                  </a:tcPr>
                </a:tc>
              </a:tr>
              <a:tr h="7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Retrofit 2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5FFCF"/>
                    </a:solidFill>
                  </a:tcPr>
                </a:tc>
              </a:tr>
              <a:tr h="748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Google Map 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5FFE9"/>
                    </a:solidFill>
                  </a:tcPr>
                </a:tc>
              </a:tr>
              <a:tr h="748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Web Server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Azure Cloud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5FFCF"/>
                    </a:solidFill>
                  </a:tcPr>
                </a:tc>
              </a:tr>
              <a:tr h="748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ASP.NET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5FF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11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9849" y="5697720"/>
            <a:ext cx="12478414" cy="147728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8000" dirty="0">
                <a:solidFill>
                  <a:schemeClr val="tx1"/>
                </a:solidFill>
                <a:cs typeface="Lato Light"/>
              </a:rPr>
              <a:t>Project Management Plan</a:t>
            </a:r>
            <a:endParaRPr lang="en-US" sz="80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System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development life cycle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36855"/>
              </p:ext>
            </p:extLst>
          </p:nvPr>
        </p:nvGraphicFramePr>
        <p:xfrm>
          <a:off x="2011681" y="1890008"/>
          <a:ext cx="20534811" cy="10335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889"/>
                <a:gridCol w="4279738"/>
                <a:gridCol w="5706315"/>
                <a:gridCol w="7560869"/>
              </a:tblGrid>
              <a:tr h="396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Phase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Description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Deliverables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Risks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615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Inception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In this phase, we will identify project scope, requirements (functional and non-functional) and risks at a high level but in enough detail that work can be estimated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Introduction of proposed system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Software and Hardware requirement specification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Project Task Plan and Risk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 lack of knowledge may lead to misunderstand of the requirement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 inexperienced of team may lead to deficient in Task Plan and Risk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6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Elaboration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Delivers a working architecture that mitigates the top risks and fulfills the non-functional requirements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Software and Hardware design document</a:t>
                      </a:r>
                    </a:p>
                    <a:p>
                      <a:pPr marL="685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System architecture or design issues may arise because not all requirements are gathered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15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Construction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Incrementally fills-in the architecture with production-ready code produced from analysis, design, implementation, and testing of the functional requirements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Completed and fully tested system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Implementation and Test document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 lack of knowledge of team member about hardware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 inexperienced of team may lead to missing test cases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>
                          <a:effectLst/>
                        </a:rPr>
                        <a:t>There may be hidden High to Critical bugs in the system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84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Transition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Delivers the system into the production operating environment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User manual document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Installation guide document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The final and full version document of the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effectLst/>
                        </a:rPr>
                        <a:t>The documents may not fully describe the system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499256" y="12225478"/>
            <a:ext cx="8013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8: System Development Life </a:t>
            </a: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Cycle</a:t>
            </a:r>
            <a:r>
              <a:rPr lang="en-US" sz="54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Plan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Detail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43500"/>
              </p:ext>
            </p:extLst>
          </p:nvPr>
        </p:nvGraphicFramePr>
        <p:xfrm>
          <a:off x="1541417" y="2310448"/>
          <a:ext cx="21449211" cy="9980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4545"/>
                <a:gridCol w="4163962"/>
                <a:gridCol w="3845952"/>
                <a:gridCol w="3766448"/>
                <a:gridCol w="3370591"/>
                <a:gridCol w="3297713"/>
              </a:tblGrid>
              <a:tr h="3575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Iteration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Evaluation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Activities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Estimated Duration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Assign Responsibilities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893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Initial Iteration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Initial team workplace and identify project scope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working team environment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Set up Git Repository with Gitflow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Set up Slack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Set up Trello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966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1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Identify boundaries of the system, planning software and hardware. Create a proof-of-concept prototype.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Report 1, Report 2 and a proof-of-concept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Introduction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Software and Hardware Project Management Plan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Proof-of-concept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1455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Produce an architectural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Report 3, Report 4 and an architectural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Software and Hardware Requirement Specification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Software and Hardware Design Description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Architectural prototype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6091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Build the product (up to beta release)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Report 5 and a working product (beta release)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System Implementation and Test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PCB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Mobile Application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Web API Server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2515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Finish the product (full product release)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Report 6 and the completed product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Software and Hardware User’s Manual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Product demonstration model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TrungTNM, HiepBP, HuyNĐP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43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Iteration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Prepare for Demo Day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Documentation, Presentation Slide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Final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Mini Document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CD contains all source code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Presentation Slide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 days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TrungTNM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HiepBP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HuyNĐP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65403" y="12333985"/>
            <a:ext cx="8481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9: System Development Detail </a:t>
            </a: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Plan</a:t>
            </a:r>
            <a:endParaRPr lang="en-US" i="1" dirty="0">
              <a:solidFill>
                <a:srgbClr val="44546A"/>
              </a:solidFill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5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9849" y="5697720"/>
            <a:ext cx="12478414" cy="147728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8000" dirty="0">
                <a:solidFill>
                  <a:schemeClr val="tx1"/>
                </a:solidFill>
                <a:cs typeface="Lato Light"/>
              </a:rPr>
              <a:t>Coding Convention</a:t>
            </a:r>
            <a:endParaRPr lang="en-US" sz="80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0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2103" y="3004457"/>
            <a:ext cx="19359155" cy="745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to develop program and solve algorithm on hardware.</a:t>
            </a: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Summary: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Naming Convention: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Using Pascal case for class name.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Using Camel case for function, variable’s name.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The #define and global variable’s name must uppercase and separate by underscore. Ex: GLOBAL_VARIABLE.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Commenting Convention: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Place the comment on the separate line with function.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Place the comment at the end of the line, which has calculation formula.</a:t>
            </a: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More details </a:t>
            </a:r>
            <a:r>
              <a:rPr lang="en-US" dirty="0" err="1">
                <a:ea typeface="SimSun" panose="02010600030101010101" pitchFamily="2" charset="-122"/>
                <a:cs typeface="Times New Roman" panose="02020603050405020304" pitchFamily="18" charset="0"/>
              </a:rPr>
              <a:t>abount</a:t>
            </a: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 code </a:t>
            </a:r>
            <a:r>
              <a:rPr lang="en-US" dirty="0" err="1">
                <a:ea typeface="SimSun" panose="02010600030101010101" pitchFamily="2" charset="-122"/>
                <a:cs typeface="Times New Roman" panose="02020603050405020304" pitchFamily="18" charset="0"/>
              </a:rPr>
              <a:t>conventons</a:t>
            </a: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 for C/C++ language by Google:</a:t>
            </a: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https://google-styleguide.googlecode.com/svn/trunk/cppguide.html</a:t>
            </a:r>
            <a:endParaRPr lang="en-US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>
                <a:solidFill>
                  <a:schemeClr val="tx1"/>
                </a:solidFill>
                <a:cs typeface="Lato Light"/>
              </a:rPr>
              <a:t>C/C</a:t>
            </a: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++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085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2103" y="3004457"/>
            <a:ext cx="193591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to develop Web API</a:t>
            </a:r>
          </a:p>
          <a:p>
            <a:r>
              <a:rPr lang="en-US" dirty="0"/>
              <a:t>Summary:</a:t>
            </a:r>
          </a:p>
          <a:p>
            <a:pPr lvl="0"/>
            <a:r>
              <a:rPr lang="en-US" dirty="0"/>
              <a:t>Naming Convention:</a:t>
            </a:r>
          </a:p>
          <a:p>
            <a:pPr lvl="1"/>
            <a:r>
              <a:rPr lang="en-US" dirty="0"/>
              <a:t>Use Camel case for variable’s name.</a:t>
            </a:r>
          </a:p>
          <a:p>
            <a:pPr lvl="1"/>
            <a:r>
              <a:rPr lang="en-US" dirty="0"/>
              <a:t>Use Pascal case for class’s name, function’s name.</a:t>
            </a:r>
          </a:p>
          <a:p>
            <a:pPr lvl="1"/>
            <a:r>
              <a:rPr lang="en-US" dirty="0"/>
              <a:t>Global variable’s name must uppercase and separate by underscore.</a:t>
            </a:r>
          </a:p>
          <a:p>
            <a:r>
              <a:rPr lang="en-US" dirty="0"/>
              <a:t>More detail about code conventions for C# language by Microsoft:</a:t>
            </a:r>
          </a:p>
          <a:p>
            <a:r>
              <a:rPr lang="en-US" u="sng" dirty="0">
                <a:hlinkClick r:id="rId2"/>
              </a:rPr>
              <a:t>https://msdn.microsoft.com/en-us/library/ff926074.aspx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55506" y="756102"/>
            <a:ext cx="101009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>
                <a:solidFill>
                  <a:schemeClr val="tx1"/>
                </a:solidFill>
                <a:cs typeface="Lato Light"/>
              </a:rPr>
              <a:t>C</a:t>
            </a: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#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37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Table of Contents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3886800" y="626316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514493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8259106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142187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cxnSp>
        <p:nvCxnSpPr>
          <p:cNvPr id="21" name="Straight Connector 20"/>
          <p:cNvCxnSpPr>
            <a:stCxn id="19" idx="6"/>
            <a:endCxn id="17" idx="2"/>
          </p:cNvCxnSpPr>
          <p:nvPr/>
        </p:nvCxnSpPr>
        <p:spPr>
          <a:xfrm>
            <a:off x="7241553" y="7315597"/>
            <a:ext cx="227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16" idx="2"/>
          </p:cNvCxnSpPr>
          <p:nvPr/>
        </p:nvCxnSpPr>
        <p:spPr>
          <a:xfrm flipV="1">
            <a:off x="11613860" y="7312848"/>
            <a:ext cx="2272940" cy="2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6"/>
            <a:endCxn id="18" idx="2"/>
          </p:cNvCxnSpPr>
          <p:nvPr/>
        </p:nvCxnSpPr>
        <p:spPr>
          <a:xfrm>
            <a:off x="15986166" y="7312848"/>
            <a:ext cx="2272940" cy="274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397257" y="3716511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1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2" name="Freeform 31"/>
          <p:cNvSpPr/>
          <p:nvPr/>
        </p:nvSpPr>
        <p:spPr>
          <a:xfrm>
            <a:off x="8769563" y="3716509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2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3" name="Freeform 32"/>
          <p:cNvSpPr/>
          <p:nvPr/>
        </p:nvSpPr>
        <p:spPr>
          <a:xfrm>
            <a:off x="13141868" y="3716509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3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4" name="Freeform 33"/>
          <p:cNvSpPr/>
          <p:nvPr/>
        </p:nvSpPr>
        <p:spPr>
          <a:xfrm>
            <a:off x="17514174" y="3716511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5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4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10243992" y="6947297"/>
            <a:ext cx="711015" cy="736599"/>
          </a:xfrm>
          <a:custGeom>
            <a:avLst/>
            <a:gdLst>
              <a:gd name="T0" fmla="*/ 618 w 619"/>
              <a:gd name="T1" fmla="*/ 604 h 635"/>
              <a:gd name="T2" fmla="*/ 618 w 619"/>
              <a:gd name="T3" fmla="*/ 604 h 635"/>
              <a:gd name="T4" fmla="*/ 456 w 619"/>
              <a:gd name="T5" fmla="*/ 442 h 635"/>
              <a:gd name="T6" fmla="*/ 530 w 619"/>
              <a:gd name="T7" fmla="*/ 266 h 635"/>
              <a:gd name="T8" fmla="*/ 265 w 619"/>
              <a:gd name="T9" fmla="*/ 0 h 635"/>
              <a:gd name="T10" fmla="*/ 0 w 619"/>
              <a:gd name="T11" fmla="*/ 266 h 635"/>
              <a:gd name="T12" fmla="*/ 265 w 619"/>
              <a:gd name="T13" fmla="*/ 530 h 635"/>
              <a:gd name="T14" fmla="*/ 427 w 619"/>
              <a:gd name="T15" fmla="*/ 472 h 635"/>
              <a:gd name="T16" fmla="*/ 589 w 619"/>
              <a:gd name="T17" fmla="*/ 634 h 635"/>
              <a:gd name="T18" fmla="*/ 618 w 619"/>
              <a:gd name="T19" fmla="*/ 634 h 635"/>
              <a:gd name="T20" fmla="*/ 618 w 619"/>
              <a:gd name="T21" fmla="*/ 604 h 635"/>
              <a:gd name="T22" fmla="*/ 265 w 619"/>
              <a:gd name="T23" fmla="*/ 487 h 635"/>
              <a:gd name="T24" fmla="*/ 265 w 619"/>
              <a:gd name="T25" fmla="*/ 487 h 635"/>
              <a:gd name="T26" fmla="*/ 29 w 619"/>
              <a:gd name="T27" fmla="*/ 266 h 635"/>
              <a:gd name="T28" fmla="*/ 265 w 619"/>
              <a:gd name="T29" fmla="*/ 45 h 635"/>
              <a:gd name="T30" fmla="*/ 486 w 619"/>
              <a:gd name="T31" fmla="*/ 266 h 635"/>
              <a:gd name="T32" fmla="*/ 265 w 619"/>
              <a:gd name="T33" fmla="*/ 48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9" h="635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38" name="Freeform 65"/>
          <p:cNvSpPr>
            <a:spLocks noChangeArrowheads="1"/>
          </p:cNvSpPr>
          <p:nvPr/>
        </p:nvSpPr>
        <p:spPr bwMode="auto">
          <a:xfrm>
            <a:off x="18912823" y="6947297"/>
            <a:ext cx="711015" cy="715431"/>
          </a:xfrm>
          <a:custGeom>
            <a:avLst/>
            <a:gdLst>
              <a:gd name="T0" fmla="*/ 485 w 619"/>
              <a:gd name="T1" fmla="*/ 59 h 619"/>
              <a:gd name="T2" fmla="*/ 485 w 619"/>
              <a:gd name="T3" fmla="*/ 59 h 619"/>
              <a:gd name="T4" fmla="*/ 221 w 619"/>
              <a:gd name="T5" fmla="*/ 118 h 619"/>
              <a:gd name="T6" fmla="*/ 147 w 619"/>
              <a:gd name="T7" fmla="*/ 250 h 619"/>
              <a:gd name="T8" fmla="*/ 0 w 619"/>
              <a:gd name="T9" fmla="*/ 354 h 619"/>
              <a:gd name="T10" fmla="*/ 147 w 619"/>
              <a:gd name="T11" fmla="*/ 442 h 619"/>
              <a:gd name="T12" fmla="*/ 191 w 619"/>
              <a:gd name="T13" fmla="*/ 574 h 619"/>
              <a:gd name="T14" fmla="*/ 324 w 619"/>
              <a:gd name="T15" fmla="*/ 530 h 619"/>
              <a:gd name="T16" fmla="*/ 471 w 619"/>
              <a:gd name="T17" fmla="*/ 618 h 619"/>
              <a:gd name="T18" fmla="*/ 485 w 619"/>
              <a:gd name="T19" fmla="*/ 442 h 619"/>
              <a:gd name="T20" fmla="*/ 559 w 619"/>
              <a:gd name="T21" fmla="*/ 309 h 619"/>
              <a:gd name="T22" fmla="*/ 485 w 619"/>
              <a:gd name="T23" fmla="*/ 59 h 619"/>
              <a:gd name="T24" fmla="*/ 206 w 619"/>
              <a:gd name="T25" fmla="*/ 530 h 619"/>
              <a:gd name="T26" fmla="*/ 206 w 619"/>
              <a:gd name="T27" fmla="*/ 530 h 619"/>
              <a:gd name="T28" fmla="*/ 191 w 619"/>
              <a:gd name="T29" fmla="*/ 456 h 619"/>
              <a:gd name="T30" fmla="*/ 294 w 619"/>
              <a:gd name="T31" fmla="*/ 515 h 619"/>
              <a:gd name="T32" fmla="*/ 206 w 619"/>
              <a:gd name="T33" fmla="*/ 530 h 619"/>
              <a:gd name="T34" fmla="*/ 530 w 619"/>
              <a:gd name="T35" fmla="*/ 295 h 619"/>
              <a:gd name="T36" fmla="*/ 530 w 619"/>
              <a:gd name="T37" fmla="*/ 295 h 619"/>
              <a:gd name="T38" fmla="*/ 456 w 619"/>
              <a:gd name="T39" fmla="*/ 427 h 619"/>
              <a:gd name="T40" fmla="*/ 441 w 619"/>
              <a:gd name="T41" fmla="*/ 560 h 619"/>
              <a:gd name="T42" fmla="*/ 73 w 619"/>
              <a:gd name="T43" fmla="*/ 354 h 619"/>
              <a:gd name="T44" fmla="*/ 176 w 619"/>
              <a:gd name="T45" fmla="*/ 280 h 619"/>
              <a:gd name="T46" fmla="*/ 265 w 619"/>
              <a:gd name="T47" fmla="*/ 147 h 619"/>
              <a:gd name="T48" fmla="*/ 471 w 619"/>
              <a:gd name="T49" fmla="*/ 88 h 619"/>
              <a:gd name="T50" fmla="*/ 530 w 619"/>
              <a:gd name="T51" fmla="*/ 29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9" h="619">
                <a:moveTo>
                  <a:pt x="485" y="59"/>
                </a:moveTo>
                <a:lnTo>
                  <a:pt x="485" y="59"/>
                </a:lnTo>
                <a:cubicBezTo>
                  <a:pt x="397" y="0"/>
                  <a:pt x="279" y="30"/>
                  <a:pt x="221" y="118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0" y="354"/>
                  <a:pt x="0" y="354"/>
                  <a:pt x="0" y="354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32" y="486"/>
                  <a:pt x="147" y="545"/>
                  <a:pt x="191" y="574"/>
                </a:cubicBezTo>
                <a:cubicBezTo>
                  <a:pt x="235" y="589"/>
                  <a:pt x="294" y="574"/>
                  <a:pt x="324" y="530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485" y="442"/>
                  <a:pt x="485" y="442"/>
                  <a:pt x="485" y="442"/>
                </a:cubicBezTo>
                <a:cubicBezTo>
                  <a:pt x="559" y="309"/>
                  <a:pt x="559" y="309"/>
                  <a:pt x="559" y="309"/>
                </a:cubicBezTo>
                <a:cubicBezTo>
                  <a:pt x="618" y="221"/>
                  <a:pt x="588" y="103"/>
                  <a:pt x="485" y="59"/>
                </a:cubicBezTo>
                <a:close/>
                <a:moveTo>
                  <a:pt x="206" y="530"/>
                </a:moveTo>
                <a:lnTo>
                  <a:pt x="206" y="530"/>
                </a:lnTo>
                <a:cubicBezTo>
                  <a:pt x="176" y="515"/>
                  <a:pt x="176" y="486"/>
                  <a:pt x="191" y="456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65" y="545"/>
                  <a:pt x="235" y="545"/>
                  <a:pt x="206" y="530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56" y="427"/>
                  <a:pt x="456" y="427"/>
                  <a:pt x="456" y="427"/>
                </a:cubicBezTo>
                <a:cubicBezTo>
                  <a:pt x="441" y="560"/>
                  <a:pt x="441" y="560"/>
                  <a:pt x="441" y="560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176" y="280"/>
                  <a:pt x="176" y="280"/>
                  <a:pt x="176" y="280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94" y="74"/>
                  <a:pt x="397" y="44"/>
                  <a:pt x="471" y="88"/>
                </a:cubicBezTo>
                <a:cubicBezTo>
                  <a:pt x="544" y="133"/>
                  <a:pt x="574" y="221"/>
                  <a:pt x="530" y="2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1" name="Freeform 96"/>
          <p:cNvSpPr>
            <a:spLocks noChangeArrowheads="1"/>
          </p:cNvSpPr>
          <p:nvPr/>
        </p:nvSpPr>
        <p:spPr bwMode="auto">
          <a:xfrm>
            <a:off x="14571876" y="6972529"/>
            <a:ext cx="732174" cy="715431"/>
          </a:xfrm>
          <a:custGeom>
            <a:avLst/>
            <a:gdLst>
              <a:gd name="T0" fmla="*/ 516 w 634"/>
              <a:gd name="T1" fmla="*/ 0 h 619"/>
              <a:gd name="T2" fmla="*/ 516 w 634"/>
              <a:gd name="T3" fmla="*/ 0 h 619"/>
              <a:gd name="T4" fmla="*/ 118 w 634"/>
              <a:gd name="T5" fmla="*/ 0 h 619"/>
              <a:gd name="T6" fmla="*/ 0 w 634"/>
              <a:gd name="T7" fmla="*/ 191 h 619"/>
              <a:gd name="T8" fmla="*/ 0 w 634"/>
              <a:gd name="T9" fmla="*/ 265 h 619"/>
              <a:gd name="T10" fmla="*/ 30 w 634"/>
              <a:gd name="T11" fmla="*/ 323 h 619"/>
              <a:gd name="T12" fmla="*/ 30 w 634"/>
              <a:gd name="T13" fmla="*/ 544 h 619"/>
              <a:gd name="T14" fmla="*/ 103 w 634"/>
              <a:gd name="T15" fmla="*/ 618 h 619"/>
              <a:gd name="T16" fmla="*/ 530 w 634"/>
              <a:gd name="T17" fmla="*/ 618 h 619"/>
              <a:gd name="T18" fmla="*/ 619 w 634"/>
              <a:gd name="T19" fmla="*/ 544 h 619"/>
              <a:gd name="T20" fmla="*/ 619 w 634"/>
              <a:gd name="T21" fmla="*/ 323 h 619"/>
              <a:gd name="T22" fmla="*/ 633 w 634"/>
              <a:gd name="T23" fmla="*/ 265 h 619"/>
              <a:gd name="T24" fmla="*/ 633 w 634"/>
              <a:gd name="T25" fmla="*/ 191 h 619"/>
              <a:gd name="T26" fmla="*/ 516 w 634"/>
              <a:gd name="T27" fmla="*/ 0 h 619"/>
              <a:gd name="T28" fmla="*/ 575 w 634"/>
              <a:gd name="T29" fmla="*/ 544 h 619"/>
              <a:gd name="T30" fmla="*/ 575 w 634"/>
              <a:gd name="T31" fmla="*/ 544 h 619"/>
              <a:gd name="T32" fmla="*/ 530 w 634"/>
              <a:gd name="T33" fmla="*/ 589 h 619"/>
              <a:gd name="T34" fmla="*/ 103 w 634"/>
              <a:gd name="T35" fmla="*/ 589 h 619"/>
              <a:gd name="T36" fmla="*/ 59 w 634"/>
              <a:gd name="T37" fmla="*/ 544 h 619"/>
              <a:gd name="T38" fmla="*/ 59 w 634"/>
              <a:gd name="T39" fmla="*/ 500 h 619"/>
              <a:gd name="T40" fmla="*/ 575 w 634"/>
              <a:gd name="T41" fmla="*/ 500 h 619"/>
              <a:gd name="T42" fmla="*/ 575 w 634"/>
              <a:gd name="T43" fmla="*/ 544 h 619"/>
              <a:gd name="T44" fmla="*/ 575 w 634"/>
              <a:gd name="T45" fmla="*/ 471 h 619"/>
              <a:gd name="T46" fmla="*/ 575 w 634"/>
              <a:gd name="T47" fmla="*/ 471 h 619"/>
              <a:gd name="T48" fmla="*/ 59 w 634"/>
              <a:gd name="T49" fmla="*/ 471 h 619"/>
              <a:gd name="T50" fmla="*/ 59 w 634"/>
              <a:gd name="T51" fmla="*/ 353 h 619"/>
              <a:gd name="T52" fmla="*/ 103 w 634"/>
              <a:gd name="T53" fmla="*/ 353 h 619"/>
              <a:gd name="T54" fmla="*/ 177 w 634"/>
              <a:gd name="T55" fmla="*/ 294 h 619"/>
              <a:gd name="T56" fmla="*/ 251 w 634"/>
              <a:gd name="T57" fmla="*/ 353 h 619"/>
              <a:gd name="T58" fmla="*/ 324 w 634"/>
              <a:gd name="T59" fmla="*/ 309 h 619"/>
              <a:gd name="T60" fmla="*/ 398 w 634"/>
              <a:gd name="T61" fmla="*/ 353 h 619"/>
              <a:gd name="T62" fmla="*/ 471 w 634"/>
              <a:gd name="T63" fmla="*/ 294 h 619"/>
              <a:gd name="T64" fmla="*/ 530 w 634"/>
              <a:gd name="T65" fmla="*/ 353 h 619"/>
              <a:gd name="T66" fmla="*/ 575 w 634"/>
              <a:gd name="T67" fmla="*/ 353 h 619"/>
              <a:gd name="T68" fmla="*/ 575 w 634"/>
              <a:gd name="T69" fmla="*/ 471 h 619"/>
              <a:gd name="T70" fmla="*/ 589 w 634"/>
              <a:gd name="T71" fmla="*/ 265 h 619"/>
              <a:gd name="T72" fmla="*/ 589 w 634"/>
              <a:gd name="T73" fmla="*/ 265 h 619"/>
              <a:gd name="T74" fmla="*/ 530 w 634"/>
              <a:gd name="T75" fmla="*/ 309 h 619"/>
              <a:gd name="T76" fmla="*/ 471 w 634"/>
              <a:gd name="T77" fmla="*/ 265 h 619"/>
              <a:gd name="T78" fmla="*/ 457 w 634"/>
              <a:gd name="T79" fmla="*/ 265 h 619"/>
              <a:gd name="T80" fmla="*/ 398 w 634"/>
              <a:gd name="T81" fmla="*/ 309 h 619"/>
              <a:gd name="T82" fmla="*/ 324 w 634"/>
              <a:gd name="T83" fmla="*/ 265 h 619"/>
              <a:gd name="T84" fmla="*/ 310 w 634"/>
              <a:gd name="T85" fmla="*/ 265 h 619"/>
              <a:gd name="T86" fmla="*/ 251 w 634"/>
              <a:gd name="T87" fmla="*/ 309 h 619"/>
              <a:gd name="T88" fmla="*/ 177 w 634"/>
              <a:gd name="T89" fmla="*/ 265 h 619"/>
              <a:gd name="T90" fmla="*/ 162 w 634"/>
              <a:gd name="T91" fmla="*/ 265 h 619"/>
              <a:gd name="T92" fmla="*/ 103 w 634"/>
              <a:gd name="T93" fmla="*/ 309 h 619"/>
              <a:gd name="T94" fmla="*/ 45 w 634"/>
              <a:gd name="T95" fmla="*/ 265 h 619"/>
              <a:gd name="T96" fmla="*/ 45 w 634"/>
              <a:gd name="T97" fmla="*/ 235 h 619"/>
              <a:gd name="T98" fmla="*/ 589 w 634"/>
              <a:gd name="T99" fmla="*/ 235 h 619"/>
              <a:gd name="T100" fmla="*/ 589 w 634"/>
              <a:gd name="T101" fmla="*/ 265 h 619"/>
              <a:gd name="T102" fmla="*/ 45 w 634"/>
              <a:gd name="T103" fmla="*/ 191 h 619"/>
              <a:gd name="T104" fmla="*/ 45 w 634"/>
              <a:gd name="T105" fmla="*/ 191 h 619"/>
              <a:gd name="T106" fmla="*/ 133 w 634"/>
              <a:gd name="T107" fmla="*/ 29 h 619"/>
              <a:gd name="T108" fmla="*/ 501 w 634"/>
              <a:gd name="T109" fmla="*/ 29 h 619"/>
              <a:gd name="T110" fmla="*/ 589 w 634"/>
              <a:gd name="T111" fmla="*/ 191 h 619"/>
              <a:gd name="T112" fmla="*/ 45 w 634"/>
              <a:gd name="T113" fmla="*/ 19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4" h="619"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0" y="191"/>
                  <a:pt x="0" y="191"/>
                  <a:pt x="0" y="191"/>
                </a:cubicBezTo>
                <a:lnTo>
                  <a:pt x="0" y="265"/>
                </a:lnTo>
                <a:cubicBezTo>
                  <a:pt x="0" y="294"/>
                  <a:pt x="15" y="309"/>
                  <a:pt x="30" y="323"/>
                </a:cubicBezTo>
                <a:cubicBezTo>
                  <a:pt x="30" y="544"/>
                  <a:pt x="30" y="544"/>
                  <a:pt x="30" y="544"/>
                </a:cubicBezTo>
                <a:cubicBezTo>
                  <a:pt x="30" y="589"/>
                  <a:pt x="59" y="618"/>
                  <a:pt x="103" y="618"/>
                </a:cubicBezTo>
                <a:cubicBezTo>
                  <a:pt x="530" y="618"/>
                  <a:pt x="530" y="618"/>
                  <a:pt x="530" y="618"/>
                </a:cubicBezTo>
                <a:cubicBezTo>
                  <a:pt x="575" y="618"/>
                  <a:pt x="619" y="589"/>
                  <a:pt x="619" y="544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33" y="309"/>
                  <a:pt x="633" y="294"/>
                  <a:pt x="633" y="265"/>
                </a:cubicBezTo>
                <a:cubicBezTo>
                  <a:pt x="633" y="250"/>
                  <a:pt x="633" y="191"/>
                  <a:pt x="633" y="191"/>
                </a:cubicBezTo>
                <a:lnTo>
                  <a:pt x="516" y="0"/>
                </a:lnTo>
                <a:close/>
                <a:moveTo>
                  <a:pt x="575" y="544"/>
                </a:moveTo>
                <a:lnTo>
                  <a:pt x="575" y="544"/>
                </a:lnTo>
                <a:cubicBezTo>
                  <a:pt x="575" y="559"/>
                  <a:pt x="560" y="589"/>
                  <a:pt x="530" y="589"/>
                </a:cubicBezTo>
                <a:cubicBezTo>
                  <a:pt x="103" y="589"/>
                  <a:pt x="103" y="589"/>
                  <a:pt x="103" y="589"/>
                </a:cubicBezTo>
                <a:cubicBezTo>
                  <a:pt x="89" y="589"/>
                  <a:pt x="59" y="559"/>
                  <a:pt x="59" y="544"/>
                </a:cubicBezTo>
                <a:cubicBezTo>
                  <a:pt x="59" y="500"/>
                  <a:pt x="59" y="500"/>
                  <a:pt x="59" y="500"/>
                </a:cubicBezTo>
                <a:cubicBezTo>
                  <a:pt x="575" y="500"/>
                  <a:pt x="575" y="500"/>
                  <a:pt x="575" y="500"/>
                </a:cubicBezTo>
                <a:lnTo>
                  <a:pt x="575" y="544"/>
                </a:lnTo>
                <a:close/>
                <a:moveTo>
                  <a:pt x="575" y="471"/>
                </a:moveTo>
                <a:lnTo>
                  <a:pt x="575" y="471"/>
                </a:lnTo>
                <a:cubicBezTo>
                  <a:pt x="59" y="471"/>
                  <a:pt x="59" y="471"/>
                  <a:pt x="59" y="471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74" y="353"/>
                  <a:pt x="89" y="353"/>
                  <a:pt x="103" y="353"/>
                </a:cubicBezTo>
                <a:cubicBezTo>
                  <a:pt x="118" y="353"/>
                  <a:pt x="162" y="323"/>
                  <a:pt x="177" y="294"/>
                </a:cubicBezTo>
                <a:cubicBezTo>
                  <a:pt x="192" y="323"/>
                  <a:pt x="221" y="353"/>
                  <a:pt x="251" y="353"/>
                </a:cubicBezTo>
                <a:cubicBezTo>
                  <a:pt x="280" y="353"/>
                  <a:pt x="310" y="323"/>
                  <a:pt x="324" y="309"/>
                </a:cubicBezTo>
                <a:cubicBezTo>
                  <a:pt x="324" y="323"/>
                  <a:pt x="369" y="353"/>
                  <a:pt x="398" y="353"/>
                </a:cubicBezTo>
                <a:cubicBezTo>
                  <a:pt x="428" y="353"/>
                  <a:pt x="457" y="323"/>
                  <a:pt x="471" y="294"/>
                </a:cubicBezTo>
                <a:cubicBezTo>
                  <a:pt x="486" y="323"/>
                  <a:pt x="501" y="353"/>
                  <a:pt x="530" y="353"/>
                </a:cubicBezTo>
                <a:cubicBezTo>
                  <a:pt x="545" y="353"/>
                  <a:pt x="575" y="353"/>
                  <a:pt x="575" y="353"/>
                </a:cubicBezTo>
                <a:lnTo>
                  <a:pt x="575" y="471"/>
                </a:lnTo>
                <a:close/>
                <a:moveTo>
                  <a:pt x="589" y="265"/>
                </a:moveTo>
                <a:lnTo>
                  <a:pt x="589" y="265"/>
                </a:lnTo>
                <a:cubicBezTo>
                  <a:pt x="589" y="294"/>
                  <a:pt x="560" y="309"/>
                  <a:pt x="530" y="309"/>
                </a:cubicBezTo>
                <a:cubicBezTo>
                  <a:pt x="501" y="309"/>
                  <a:pt x="471" y="294"/>
                  <a:pt x="471" y="265"/>
                </a:cubicBezTo>
                <a:cubicBezTo>
                  <a:pt x="457" y="265"/>
                  <a:pt x="457" y="265"/>
                  <a:pt x="457" y="265"/>
                </a:cubicBezTo>
                <a:cubicBezTo>
                  <a:pt x="457" y="294"/>
                  <a:pt x="428" y="309"/>
                  <a:pt x="398" y="309"/>
                </a:cubicBezTo>
                <a:cubicBezTo>
                  <a:pt x="369" y="309"/>
                  <a:pt x="324" y="294"/>
                  <a:pt x="324" y="265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310" y="294"/>
                  <a:pt x="280" y="309"/>
                  <a:pt x="251" y="309"/>
                </a:cubicBezTo>
                <a:cubicBezTo>
                  <a:pt x="221" y="309"/>
                  <a:pt x="177" y="294"/>
                  <a:pt x="177" y="265"/>
                </a:cubicBezTo>
                <a:cubicBezTo>
                  <a:pt x="162" y="265"/>
                  <a:pt x="162" y="265"/>
                  <a:pt x="162" y="265"/>
                </a:cubicBezTo>
                <a:cubicBezTo>
                  <a:pt x="162" y="294"/>
                  <a:pt x="133" y="309"/>
                  <a:pt x="103" y="309"/>
                </a:cubicBezTo>
                <a:cubicBezTo>
                  <a:pt x="74" y="309"/>
                  <a:pt x="45" y="294"/>
                  <a:pt x="45" y="26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589" y="235"/>
                  <a:pt x="589" y="235"/>
                  <a:pt x="589" y="235"/>
                </a:cubicBezTo>
                <a:lnTo>
                  <a:pt x="589" y="265"/>
                </a:lnTo>
                <a:close/>
                <a:moveTo>
                  <a:pt x="45" y="191"/>
                </a:moveTo>
                <a:lnTo>
                  <a:pt x="45" y="191"/>
                </a:lnTo>
                <a:cubicBezTo>
                  <a:pt x="133" y="29"/>
                  <a:pt x="133" y="29"/>
                  <a:pt x="133" y="29"/>
                </a:cubicBezTo>
                <a:cubicBezTo>
                  <a:pt x="501" y="29"/>
                  <a:pt x="501" y="29"/>
                  <a:pt x="501" y="29"/>
                </a:cubicBezTo>
                <a:cubicBezTo>
                  <a:pt x="589" y="191"/>
                  <a:pt x="589" y="191"/>
                  <a:pt x="589" y="191"/>
                </a:cubicBezTo>
                <a:lnTo>
                  <a:pt x="45" y="1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3" name="Freeform 99"/>
          <p:cNvSpPr>
            <a:spLocks noChangeArrowheads="1"/>
          </p:cNvSpPr>
          <p:nvPr/>
        </p:nvSpPr>
        <p:spPr bwMode="auto">
          <a:xfrm>
            <a:off x="5877762" y="6882761"/>
            <a:ext cx="681089" cy="865671"/>
          </a:xfrm>
          <a:custGeom>
            <a:avLst/>
            <a:gdLst>
              <a:gd name="T0" fmla="*/ 441 w 486"/>
              <a:gd name="T1" fmla="*/ 132 h 619"/>
              <a:gd name="T2" fmla="*/ 441 w 486"/>
              <a:gd name="T3" fmla="*/ 132 h 619"/>
              <a:gd name="T4" fmla="*/ 323 w 486"/>
              <a:gd name="T5" fmla="*/ 132 h 619"/>
              <a:gd name="T6" fmla="*/ 323 w 486"/>
              <a:gd name="T7" fmla="*/ 88 h 619"/>
              <a:gd name="T8" fmla="*/ 294 w 486"/>
              <a:gd name="T9" fmla="*/ 59 h 619"/>
              <a:gd name="T10" fmla="*/ 118 w 486"/>
              <a:gd name="T11" fmla="*/ 59 h 619"/>
              <a:gd name="T12" fmla="*/ 118 w 486"/>
              <a:gd name="T13" fmla="*/ 29 h 619"/>
              <a:gd name="T14" fmla="*/ 73 w 486"/>
              <a:gd name="T15" fmla="*/ 0 h 619"/>
              <a:gd name="T16" fmla="*/ 29 w 486"/>
              <a:gd name="T17" fmla="*/ 0 h 619"/>
              <a:gd name="T18" fmla="*/ 0 w 486"/>
              <a:gd name="T19" fmla="*/ 29 h 619"/>
              <a:gd name="T20" fmla="*/ 0 w 486"/>
              <a:gd name="T21" fmla="*/ 589 h 619"/>
              <a:gd name="T22" fmla="*/ 29 w 486"/>
              <a:gd name="T23" fmla="*/ 618 h 619"/>
              <a:gd name="T24" fmla="*/ 73 w 486"/>
              <a:gd name="T25" fmla="*/ 618 h 619"/>
              <a:gd name="T26" fmla="*/ 118 w 486"/>
              <a:gd name="T27" fmla="*/ 589 h 619"/>
              <a:gd name="T28" fmla="*/ 118 w 486"/>
              <a:gd name="T29" fmla="*/ 412 h 619"/>
              <a:gd name="T30" fmla="*/ 294 w 486"/>
              <a:gd name="T31" fmla="*/ 412 h 619"/>
              <a:gd name="T32" fmla="*/ 294 w 486"/>
              <a:gd name="T33" fmla="*/ 427 h 619"/>
              <a:gd name="T34" fmla="*/ 323 w 486"/>
              <a:gd name="T35" fmla="*/ 471 h 619"/>
              <a:gd name="T36" fmla="*/ 441 w 486"/>
              <a:gd name="T37" fmla="*/ 471 h 619"/>
              <a:gd name="T38" fmla="*/ 485 w 486"/>
              <a:gd name="T39" fmla="*/ 427 h 619"/>
              <a:gd name="T40" fmla="*/ 485 w 486"/>
              <a:gd name="T41" fmla="*/ 176 h 619"/>
              <a:gd name="T42" fmla="*/ 441 w 486"/>
              <a:gd name="T43" fmla="*/ 132 h 619"/>
              <a:gd name="T44" fmla="*/ 73 w 486"/>
              <a:gd name="T45" fmla="*/ 559 h 619"/>
              <a:gd name="T46" fmla="*/ 73 w 486"/>
              <a:gd name="T47" fmla="*/ 559 h 619"/>
              <a:gd name="T48" fmla="*/ 59 w 486"/>
              <a:gd name="T49" fmla="*/ 589 h 619"/>
              <a:gd name="T50" fmla="*/ 29 w 486"/>
              <a:gd name="T51" fmla="*/ 559 h 619"/>
              <a:gd name="T52" fmla="*/ 29 w 486"/>
              <a:gd name="T53" fmla="*/ 59 h 619"/>
              <a:gd name="T54" fmla="*/ 59 w 486"/>
              <a:gd name="T55" fmla="*/ 29 h 619"/>
              <a:gd name="T56" fmla="*/ 73 w 486"/>
              <a:gd name="T57" fmla="*/ 59 h 619"/>
              <a:gd name="T58" fmla="*/ 73 w 486"/>
              <a:gd name="T59" fmla="*/ 559 h 619"/>
              <a:gd name="T60" fmla="*/ 294 w 486"/>
              <a:gd name="T61" fmla="*/ 353 h 619"/>
              <a:gd name="T62" fmla="*/ 294 w 486"/>
              <a:gd name="T63" fmla="*/ 353 h 619"/>
              <a:gd name="T64" fmla="*/ 265 w 486"/>
              <a:gd name="T65" fmla="*/ 368 h 619"/>
              <a:gd name="T66" fmla="*/ 118 w 486"/>
              <a:gd name="T67" fmla="*/ 368 h 619"/>
              <a:gd name="T68" fmla="*/ 118 w 486"/>
              <a:gd name="T69" fmla="*/ 88 h 619"/>
              <a:gd name="T70" fmla="*/ 265 w 486"/>
              <a:gd name="T71" fmla="*/ 88 h 619"/>
              <a:gd name="T72" fmla="*/ 294 w 486"/>
              <a:gd name="T73" fmla="*/ 118 h 619"/>
              <a:gd name="T74" fmla="*/ 294 w 486"/>
              <a:gd name="T75" fmla="*/ 353 h 619"/>
              <a:gd name="T76" fmla="*/ 441 w 486"/>
              <a:gd name="T77" fmla="*/ 412 h 619"/>
              <a:gd name="T78" fmla="*/ 441 w 486"/>
              <a:gd name="T79" fmla="*/ 412 h 619"/>
              <a:gd name="T80" fmla="*/ 427 w 486"/>
              <a:gd name="T81" fmla="*/ 427 h 619"/>
              <a:gd name="T82" fmla="*/ 323 w 486"/>
              <a:gd name="T83" fmla="*/ 427 h 619"/>
              <a:gd name="T84" fmla="*/ 323 w 486"/>
              <a:gd name="T85" fmla="*/ 176 h 619"/>
              <a:gd name="T86" fmla="*/ 427 w 486"/>
              <a:gd name="T87" fmla="*/ 176 h 619"/>
              <a:gd name="T88" fmla="*/ 441 w 486"/>
              <a:gd name="T89" fmla="*/ 191 h 619"/>
              <a:gd name="T90" fmla="*/ 441 w 486"/>
              <a:gd name="T91" fmla="*/ 41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6" h="619">
                <a:moveTo>
                  <a:pt x="441" y="132"/>
                </a:moveTo>
                <a:lnTo>
                  <a:pt x="441" y="132"/>
                </a:lnTo>
                <a:cubicBezTo>
                  <a:pt x="323" y="132"/>
                  <a:pt x="323" y="132"/>
                  <a:pt x="323" y="132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73"/>
                  <a:pt x="309" y="59"/>
                  <a:pt x="294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14"/>
                  <a:pt x="88" y="0"/>
                  <a:pt x="7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4" y="0"/>
                  <a:pt x="0" y="14"/>
                  <a:pt x="0" y="2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3"/>
                  <a:pt x="14" y="618"/>
                  <a:pt x="29" y="618"/>
                </a:cubicBezTo>
                <a:cubicBezTo>
                  <a:pt x="73" y="618"/>
                  <a:pt x="73" y="618"/>
                  <a:pt x="73" y="618"/>
                </a:cubicBezTo>
                <a:cubicBezTo>
                  <a:pt x="88" y="618"/>
                  <a:pt x="118" y="603"/>
                  <a:pt x="118" y="589"/>
                </a:cubicBezTo>
                <a:cubicBezTo>
                  <a:pt x="118" y="412"/>
                  <a:pt x="118" y="412"/>
                  <a:pt x="118" y="412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309" y="471"/>
                  <a:pt x="323" y="471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471" y="471"/>
                  <a:pt x="485" y="441"/>
                  <a:pt x="485" y="427"/>
                </a:cubicBezTo>
                <a:cubicBezTo>
                  <a:pt x="485" y="176"/>
                  <a:pt x="485" y="176"/>
                  <a:pt x="485" y="176"/>
                </a:cubicBezTo>
                <a:cubicBezTo>
                  <a:pt x="485" y="147"/>
                  <a:pt x="471" y="132"/>
                  <a:pt x="441" y="132"/>
                </a:cubicBezTo>
                <a:close/>
                <a:moveTo>
                  <a:pt x="73" y="559"/>
                </a:moveTo>
                <a:lnTo>
                  <a:pt x="73" y="559"/>
                </a:lnTo>
                <a:cubicBezTo>
                  <a:pt x="73" y="574"/>
                  <a:pt x="59" y="589"/>
                  <a:pt x="59" y="589"/>
                </a:cubicBezTo>
                <a:cubicBezTo>
                  <a:pt x="44" y="589"/>
                  <a:pt x="29" y="574"/>
                  <a:pt x="29" y="5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44"/>
                  <a:pt x="44" y="29"/>
                  <a:pt x="59" y="29"/>
                </a:cubicBezTo>
                <a:cubicBezTo>
                  <a:pt x="59" y="29"/>
                  <a:pt x="73" y="44"/>
                  <a:pt x="73" y="59"/>
                </a:cubicBezTo>
                <a:lnTo>
                  <a:pt x="73" y="559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294" y="353"/>
                  <a:pt x="280" y="368"/>
                  <a:pt x="265" y="368"/>
                </a:cubicBezTo>
                <a:cubicBezTo>
                  <a:pt x="118" y="368"/>
                  <a:pt x="118" y="368"/>
                  <a:pt x="118" y="36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80" y="88"/>
                  <a:pt x="294" y="103"/>
                  <a:pt x="294" y="118"/>
                </a:cubicBezTo>
                <a:lnTo>
                  <a:pt x="294" y="353"/>
                </a:lnTo>
                <a:close/>
                <a:moveTo>
                  <a:pt x="441" y="412"/>
                </a:moveTo>
                <a:lnTo>
                  <a:pt x="441" y="412"/>
                </a:lnTo>
                <a:cubicBezTo>
                  <a:pt x="441" y="412"/>
                  <a:pt x="441" y="427"/>
                  <a:pt x="427" y="427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427" y="176"/>
                  <a:pt x="427" y="176"/>
                  <a:pt x="427" y="176"/>
                </a:cubicBezTo>
                <a:cubicBezTo>
                  <a:pt x="441" y="176"/>
                  <a:pt x="441" y="176"/>
                  <a:pt x="441" y="191"/>
                </a:cubicBezTo>
                <a:lnTo>
                  <a:pt x="441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2404" y="3867689"/>
            <a:ext cx="3613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cs typeface="Lato Light"/>
              </a:rPr>
              <a:t> Problem Definition</a:t>
            </a:r>
            <a:endParaRPr lang="en-US" sz="3200" dirty="0" smtClean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69563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cs typeface="Lato Light"/>
              </a:rPr>
              <a:t>Project organization</a:t>
            </a:r>
            <a:endParaRPr lang="en-US" sz="3200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41868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Management Plan</a:t>
            </a:r>
            <a:endParaRPr lang="en-US" sz="3200" dirty="0">
              <a:solidFill>
                <a:schemeClr val="accent3"/>
              </a:solidFill>
              <a:latin typeface="Lato Light"/>
              <a:cs typeface="Lato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538791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Coding Convention</a:t>
            </a:r>
            <a:endParaRPr lang="en-US" sz="32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8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9849" y="5697720"/>
            <a:ext cx="12478414" cy="147728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8000" dirty="0">
                <a:solidFill>
                  <a:schemeClr val="tx1"/>
                </a:solidFill>
                <a:cs typeface="Lato Light"/>
              </a:rPr>
              <a:t>Problem Definition</a:t>
            </a:r>
            <a:endParaRPr lang="en-US" sz="80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656" y="7175005"/>
            <a:ext cx="11734800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Project name: Parking Guidance System Solution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Vietnamese </a:t>
            </a:r>
            <a:r>
              <a:rPr lang="en-US" dirty="0"/>
              <a:t>name: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 smtClean="0"/>
              <a:t>xe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Abbreviation</a:t>
            </a:r>
            <a:r>
              <a:rPr lang="en-US" dirty="0"/>
              <a:t>: PGSS</a:t>
            </a:r>
            <a:endParaRPr lang="en-US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Product Type: Internet of Things Application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Start Date: 3-Jan-2017</a:t>
            </a:r>
          </a:p>
          <a:p>
            <a:pPr algn="ctr">
              <a:lnSpc>
                <a:spcPct val="140000"/>
              </a:lnSpc>
            </a:pPr>
            <a:endParaRPr lang="en-US" sz="28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7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623556" y="11119556"/>
            <a:ext cx="6765054" cy="1776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033600" y="11115713"/>
            <a:ext cx="6765054" cy="1776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442958" y="11119556"/>
            <a:ext cx="6765054" cy="1776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23419" y="11688898"/>
            <a:ext cx="620858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Growing fast with the increasing number of vehicles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91666" y="11119556"/>
            <a:ext cx="6208588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Indoor parking area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09234" y="11685055"/>
            <a:ext cx="64131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An alternative approach to provide vehicle’s parking lot</a:t>
            </a:r>
            <a:endParaRPr lang="en-US" sz="26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151023" y="11115713"/>
            <a:ext cx="6413100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Outdoor parking area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607124" y="11688898"/>
            <a:ext cx="63415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A wired system utilize the RS-485 standard.	</a:t>
            </a:r>
            <a:endParaRPr lang="en-US" sz="26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81203" y="11119556"/>
            <a:ext cx="6341587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Traditional PGS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63692" y="756102"/>
            <a:ext cx="1382906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Current Situation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1964" y="1607338"/>
            <a:ext cx="9445436" cy="67706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Lato Light"/>
                <a:cs typeface="Lato Light"/>
              </a:rPr>
              <a:t> </a:t>
            </a:r>
            <a:endParaRPr lang="en-US" sz="28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060636" y="3044157"/>
            <a:ext cx="6710296" cy="807155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442958" y="3041178"/>
            <a:ext cx="6710296" cy="8071556"/>
          </a:xfrm>
        </p:spPr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650935" y="3048000"/>
            <a:ext cx="6710296" cy="8071556"/>
          </a:xfrm>
        </p:spPr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212" y="3041178"/>
            <a:ext cx="6792433" cy="8078378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9005535" y="3041178"/>
            <a:ext cx="6867198" cy="8078378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16462622" y="3034356"/>
            <a:ext cx="6745389" cy="80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0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Feature Functions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1849834" y="3165835"/>
            <a:ext cx="5894988" cy="5844422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9873032" y="4566644"/>
            <a:ext cx="5894988" cy="5873912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/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153543" y="7449991"/>
            <a:ext cx="4340132" cy="4314844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5467169" y="6719874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/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18146545" y="3485837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7823134" y="8552241"/>
            <a:ext cx="1006647" cy="868050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1"/>
          <p:cNvSpPr>
            <a:spLocks noEditPoints="1"/>
          </p:cNvSpPr>
          <p:nvPr/>
        </p:nvSpPr>
        <p:spPr bwMode="auto">
          <a:xfrm>
            <a:off x="19690147" y="4503077"/>
            <a:ext cx="1267792" cy="874619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9"/>
          <p:cNvSpPr>
            <a:spLocks noEditPoints="1"/>
          </p:cNvSpPr>
          <p:nvPr/>
        </p:nvSpPr>
        <p:spPr bwMode="auto">
          <a:xfrm>
            <a:off x="4288478" y="4390829"/>
            <a:ext cx="1045575" cy="1292279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9"/>
          <p:cNvSpPr>
            <a:spLocks noEditPoints="1"/>
          </p:cNvSpPr>
          <p:nvPr/>
        </p:nvSpPr>
        <p:spPr bwMode="auto">
          <a:xfrm>
            <a:off x="11941820" y="5825299"/>
            <a:ext cx="1726951" cy="1398004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4"/>
          <p:cNvSpPr>
            <a:spLocks noEditPoints="1"/>
          </p:cNvSpPr>
          <p:nvPr/>
        </p:nvSpPr>
        <p:spPr bwMode="auto">
          <a:xfrm>
            <a:off x="17056649" y="7693960"/>
            <a:ext cx="1106542" cy="858281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564834" y="5825299"/>
            <a:ext cx="4614469" cy="1233378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900" dirty="0" smtClean="0">
                <a:solidFill>
                  <a:schemeClr val="bg1"/>
                </a:solidFill>
              </a:rPr>
              <a:t>Detector using Ultrasonic Sensor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0493675" y="7330582"/>
            <a:ext cx="4614469" cy="252373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Information LED Displays for Main entrance and internal junction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8897266" y="5419740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A Mobile Application  </a:t>
            </a: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6266747" y="8713506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Reservation Barrier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6886865" y="9631943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Indicator LED with </a:t>
            </a:r>
            <a:r>
              <a:rPr lang="en-US" sz="2400" dirty="0" err="1" smtClean="0">
                <a:solidFill>
                  <a:schemeClr val="bg1"/>
                </a:solidFill>
              </a:rPr>
              <a:t>RGB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Block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6" y="1254035"/>
            <a:ext cx="14787155" cy="103980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681839" y="11864481"/>
            <a:ext cx="701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1: Boundaries of the </a:t>
            </a: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system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1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63692" y="756102"/>
            <a:ext cx="1382906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Development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Environment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047" y="2090058"/>
            <a:ext cx="771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3" algn="just"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E74B5"/>
                </a:solidFill>
                <a:latin typeface="Calibri Light" panose="020F0302020204030204" pitchFamily="34" charset="0"/>
                <a:ea typeface="游ゴシック Light" panose="020B0300000000000000" pitchFamily="34" charset="-128"/>
                <a:cs typeface="Times New Roman" panose="02020603050405020304" pitchFamily="18" charset="0"/>
              </a:rPr>
              <a:t>Hardware requirements</a:t>
            </a:r>
            <a:endParaRPr lang="en-US" sz="40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游ゴシック Light" panose="020B03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71538"/>
              </p:ext>
            </p:extLst>
          </p:nvPr>
        </p:nvGraphicFramePr>
        <p:xfrm>
          <a:off x="1436911" y="4104745"/>
          <a:ext cx="9013374" cy="1779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6687"/>
                <a:gridCol w="4506687"/>
              </a:tblGrid>
              <a:tr h="5930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Components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Requirement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0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DTU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 DTU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0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Storage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250GB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30960" y="3190744"/>
            <a:ext cx="4265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Web API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14716" y="5883931"/>
            <a:ext cx="6097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2: Database requirement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0997"/>
              </p:ext>
            </p:extLst>
          </p:nvPr>
        </p:nvGraphicFramePr>
        <p:xfrm>
          <a:off x="1593302" y="7636827"/>
          <a:ext cx="8856984" cy="2708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8492"/>
                <a:gridCol w="4428492"/>
              </a:tblGrid>
              <a:tr h="677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Components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Requirement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Num</a:t>
                      </a:r>
                      <a:r>
                        <a:rPr lang="en-US" sz="2400" dirty="0">
                          <a:effectLst/>
                        </a:rPr>
                        <a:t> of cores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core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RAM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1.75GB Ram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Storage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10GB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004177" y="10579748"/>
            <a:ext cx="6519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3: API Service Requirement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79556"/>
              </p:ext>
            </p:extLst>
          </p:nvPr>
        </p:nvGraphicFramePr>
        <p:xfrm>
          <a:off x="13219611" y="4087891"/>
          <a:ext cx="8490858" cy="6257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5429"/>
                <a:gridCol w="4245429"/>
              </a:tblGrid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Components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Hardware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Mainboard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Raspberry Pi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Communication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USB Cable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Sensor Devices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Ultrasonic Sensor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Motors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Servo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2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Power Source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7263858" y="3190743"/>
            <a:ext cx="1828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CCU</a:t>
            </a:r>
            <a:endParaRPr lang="en-US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81113" y="10579748"/>
            <a:ext cx="619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4: Provide CCU Hardware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9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63692" y="756102"/>
            <a:ext cx="1382906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cs typeface="Lato Light"/>
              </a:rPr>
              <a:t>Development </a:t>
            </a:r>
            <a:r>
              <a:rPr lang="en-US" sz="5400" dirty="0">
                <a:solidFill>
                  <a:schemeClr val="tx1"/>
                </a:solidFill>
                <a:cs typeface="Lato Light"/>
              </a:rPr>
              <a:t>Environment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047" y="2090058"/>
            <a:ext cx="771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3" algn="just">
              <a:spcBef>
                <a:spcPts val="200"/>
              </a:spcBef>
              <a:spcAft>
                <a:spcPts val="0"/>
              </a:spcAft>
            </a:pPr>
            <a:r>
              <a:rPr lang="en-US" sz="40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游ゴシック Light" panose="020B0300000000000000" pitchFamily="34" charset="-128"/>
                <a:cs typeface="Times New Roman" panose="02020603050405020304" pitchFamily="18" charset="0"/>
              </a:rPr>
              <a:t>Software requirements</a:t>
            </a:r>
            <a:endParaRPr lang="en-US" sz="40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游ゴシック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4413" y="4041845"/>
            <a:ext cx="12188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Windows XP/7/8/10: operating system for developing and deploying.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SQL Server Express 2012: used to create and manage database for PGSS.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Visual Studio 2015: used to develop API.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IDE: used to develop 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program.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Proteus 8: used to drawing board with other hardware.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SourceTree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used for source control.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StarUML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used to create models and diagrams.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Slack: used for communication and meeting.</a:t>
            </a:r>
            <a:endParaRPr lang="en-US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2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9849" y="5697720"/>
            <a:ext cx="12478414" cy="147728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8000" dirty="0" smtClean="0">
                <a:solidFill>
                  <a:schemeClr val="tx1"/>
                </a:solidFill>
                <a:cs typeface="Lato Light"/>
              </a:rPr>
              <a:t>Project Organization</a:t>
            </a:r>
            <a:endParaRPr lang="en-US" sz="80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8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25735</TotalTime>
  <Words>1058</Words>
  <Application>Microsoft Office PowerPoint</Application>
  <PresentationFormat>Custom</PresentationFormat>
  <Paragraphs>259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SimSun</vt:lpstr>
      <vt:lpstr>游ゴシック Light</vt:lpstr>
      <vt:lpstr>Arial</vt:lpstr>
      <vt:lpstr>Calibri Light</vt:lpstr>
      <vt:lpstr>Cambria</vt:lpstr>
      <vt:lpstr>Courier New</vt:lpstr>
      <vt:lpstr>Lato Black</vt:lpstr>
      <vt:lpstr>Lato Light</vt:lpstr>
      <vt:lpstr>Symbol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Huy Ndp</cp:lastModifiedBy>
  <cp:revision>4084</cp:revision>
  <dcterms:created xsi:type="dcterms:W3CDTF">2014-11-12T21:47:38Z</dcterms:created>
  <dcterms:modified xsi:type="dcterms:W3CDTF">2017-01-17T06:36:02Z</dcterms:modified>
  <cp:category/>
</cp:coreProperties>
</file>