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758" r:id="rId2"/>
    <p:sldId id="959" r:id="rId3"/>
    <p:sldId id="960" r:id="rId4"/>
    <p:sldId id="877" r:id="rId5"/>
    <p:sldId id="881" r:id="rId6"/>
    <p:sldId id="961" r:id="rId7"/>
    <p:sldId id="886" r:id="rId8"/>
    <p:sldId id="878" r:id="rId9"/>
    <p:sldId id="962" r:id="rId10"/>
    <p:sldId id="963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398">
          <p15:clr>
            <a:srgbClr val="A4A3A4"/>
          </p15:clr>
        </p15:guide>
        <p15:guide id="7" orient="horz" pos="461">
          <p15:clr>
            <a:srgbClr val="A4A3A4"/>
          </p15:clr>
        </p15:guide>
        <p15:guide id="8" pos="14396">
          <p15:clr>
            <a:srgbClr val="A4A3A4"/>
          </p15:clr>
        </p15:guide>
        <p15:guide id="9" pos="7683">
          <p15:clr>
            <a:srgbClr val="A4A3A4"/>
          </p15:clr>
        </p15:guide>
        <p15:guide id="10" pos="9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0"/>
    <a:srgbClr val="3E3F41"/>
    <a:srgbClr val="DFDFDF"/>
    <a:srgbClr val="000000"/>
    <a:srgbClr val="0A46A4"/>
    <a:srgbClr val="1A9497"/>
    <a:srgbClr val="27C360"/>
    <a:srgbClr val="384558"/>
    <a:srgbClr val="2C3744"/>
    <a:srgbClr val="06B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5" autoAdjust="0"/>
    <p:restoredTop sz="96291" autoAdjust="0"/>
  </p:normalViewPr>
  <p:slideViewPr>
    <p:cSldViewPr snapToGrid="0" snapToObjects="1">
      <p:cViewPr varScale="1">
        <p:scale>
          <a:sx n="38" d="100"/>
          <a:sy n="38" d="100"/>
        </p:scale>
        <p:origin x="648" y="60"/>
      </p:cViewPr>
      <p:guideLst>
        <p:guide orient="horz" pos="8249"/>
        <p:guide orient="horz" pos="360"/>
        <p:guide pos="7678"/>
        <p:guide pos="910"/>
        <p:guide pos="14446"/>
        <p:guide orient="horz" pos="4398"/>
        <p:guide orient="horz" pos="461"/>
        <p:guide pos="14396"/>
        <p:guide pos="7683"/>
        <p:guide pos="9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0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48622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33425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115233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667862" y="3084514"/>
            <a:ext cx="10052051" cy="84627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9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38693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90769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411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971525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16021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71343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2876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219041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298545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8951096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772400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303125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28763" y="3340115"/>
            <a:ext cx="9107314" cy="7693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01985" y="315833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385450" y="318049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996940"/>
            <a:ext cx="22853650" cy="66802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2708637" y="751014"/>
            <a:ext cx="687533" cy="6875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1219" cy="1625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7" r:id="rId8"/>
    <p:sldLayoutId id="2147483980" r:id="rId9"/>
    <p:sldLayoutId id="2147483982" r:id="rId10"/>
    <p:sldLayoutId id="214748399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10738" y="5472268"/>
            <a:ext cx="15211970" cy="3227545"/>
            <a:chOff x="7680543" y="5371999"/>
            <a:chExt cx="15211970" cy="3227545"/>
          </a:xfrm>
        </p:grpSpPr>
        <p:sp>
          <p:nvSpPr>
            <p:cNvPr id="5" name="Rectangle 4"/>
            <p:cNvSpPr/>
            <p:nvPr/>
          </p:nvSpPr>
          <p:spPr>
            <a:xfrm>
              <a:off x="7680543" y="5371999"/>
              <a:ext cx="15211970" cy="236983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13800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Report 1</a:t>
              </a:r>
              <a:endParaRPr lang="en-US" sz="13800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543" y="7522368"/>
              <a:ext cx="15211970" cy="107717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5400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Parking Guidance System Solution</a:t>
              </a:r>
              <a:endParaRPr lang="en-US" sz="5400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9488" y="5681925"/>
            <a:ext cx="0" cy="2951042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122"/>
          <p:cNvSpPr>
            <a:spLocks noChangeArrowheads="1"/>
          </p:cNvSpPr>
          <p:nvPr/>
        </p:nvSpPr>
        <p:spPr bwMode="auto">
          <a:xfrm>
            <a:off x="2708430" y="6072986"/>
            <a:ext cx="2762406" cy="1979254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8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756102"/>
            <a:ext cx="119634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Advantages and Disadvantages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705101" y="2543173"/>
            <a:ext cx="8318500" cy="8964469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900" dirty="0" smtClean="0"/>
              <a:t>Fast </a:t>
            </a:r>
            <a:r>
              <a:rPr lang="en-US" sz="2900" dirty="0"/>
              <a:t>orientation of drivers when seeking vacant parking lots</a:t>
            </a:r>
          </a:p>
          <a:p>
            <a:pPr marL="457200" indent="-4572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900" dirty="0" smtClean="0"/>
              <a:t>Minimizing </a:t>
            </a:r>
            <a:r>
              <a:rPr lang="en-US" sz="2900" dirty="0"/>
              <a:t>the time needed for finding a vacant parking lot</a:t>
            </a:r>
          </a:p>
          <a:p>
            <a:pPr marL="457200" indent="-4572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900" dirty="0" smtClean="0"/>
              <a:t>Improvement </a:t>
            </a:r>
            <a:r>
              <a:rPr lang="en-US" sz="2900" dirty="0"/>
              <a:t>of safety, the increase of the traffic effectiveness and efficiency</a:t>
            </a:r>
          </a:p>
          <a:p>
            <a:pPr marL="457200" indent="-4572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900" dirty="0" smtClean="0"/>
              <a:t>Decreases </a:t>
            </a:r>
            <a:r>
              <a:rPr lang="en-US" sz="2900" dirty="0"/>
              <a:t>of exhaust fumes as well as the negative impact of traffic on the </a:t>
            </a:r>
            <a:r>
              <a:rPr lang="en-US" sz="2900" dirty="0" smtClean="0"/>
              <a:t>environment</a:t>
            </a:r>
            <a:endParaRPr lang="en-US" sz="2900" dirty="0"/>
          </a:p>
          <a:p>
            <a:pPr marL="457200" indent="-4572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900" dirty="0" smtClean="0"/>
              <a:t>Maximum </a:t>
            </a:r>
            <a:r>
              <a:rPr lang="en-US" sz="2900" dirty="0"/>
              <a:t>use of the entire car park capacity</a:t>
            </a:r>
          </a:p>
          <a:p>
            <a:pPr marL="457200" indent="-4572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900" dirty="0" smtClean="0"/>
              <a:t>Easy </a:t>
            </a:r>
            <a:r>
              <a:rPr lang="en-US" sz="2900" dirty="0"/>
              <a:t>to assemble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042901" y="2543174"/>
            <a:ext cx="8318500" cy="5071095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900" dirty="0" smtClean="0"/>
              <a:t>System </a:t>
            </a:r>
            <a:r>
              <a:rPr lang="en-US" sz="2900" dirty="0"/>
              <a:t>does not provide car find feature</a:t>
            </a:r>
          </a:p>
          <a:p>
            <a:pPr marL="457200" indent="-4572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900" dirty="0" smtClean="0"/>
              <a:t>The </a:t>
            </a:r>
            <a:r>
              <a:rPr lang="en-US" sz="2900" dirty="0"/>
              <a:t>detector can only detect at the location above it so it can’t detect if there is anything around the corner of </a:t>
            </a:r>
            <a:r>
              <a:rPr lang="en-US" sz="2900" dirty="0" smtClean="0"/>
              <a:t>parking </a:t>
            </a:r>
            <a:r>
              <a:rPr lang="en-US" sz="2900" dirty="0"/>
              <a:t>lot</a:t>
            </a:r>
          </a:p>
          <a:p>
            <a:pPr marL="457200" indent="-4572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900" dirty="0" smtClean="0"/>
              <a:t>Management </a:t>
            </a:r>
            <a:r>
              <a:rPr lang="en-US" sz="2900" dirty="0"/>
              <a:t>portal does not have web version</a:t>
            </a:r>
          </a:p>
        </p:txBody>
      </p:sp>
    </p:spTree>
    <p:extLst>
      <p:ext uri="{BB962C8B-B14F-4D97-AF65-F5344CB8AC3E}">
        <p14:creationId xmlns:p14="http://schemas.microsoft.com/office/powerpoint/2010/main" val="40113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Table of Contents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1018306" y="5949656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645999" y="5952405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5390612" y="5952405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273693" y="5952405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9762916" y="5949656"/>
            <a:ext cx="2099366" cy="2099366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>
            <a:stCxn id="19" idx="6"/>
            <a:endCxn id="17" idx="2"/>
          </p:cNvCxnSpPr>
          <p:nvPr/>
        </p:nvCxnSpPr>
        <p:spPr>
          <a:xfrm>
            <a:off x="4373059" y="7002088"/>
            <a:ext cx="2272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  <a:endCxn id="16" idx="2"/>
          </p:cNvCxnSpPr>
          <p:nvPr/>
        </p:nvCxnSpPr>
        <p:spPr>
          <a:xfrm flipV="1">
            <a:off x="8745366" y="6999339"/>
            <a:ext cx="2272940" cy="2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6"/>
            <a:endCxn id="18" idx="2"/>
          </p:cNvCxnSpPr>
          <p:nvPr/>
        </p:nvCxnSpPr>
        <p:spPr>
          <a:xfrm>
            <a:off x="13117672" y="6999339"/>
            <a:ext cx="2272940" cy="274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6"/>
            <a:endCxn id="20" idx="2"/>
          </p:cNvCxnSpPr>
          <p:nvPr/>
        </p:nvCxnSpPr>
        <p:spPr>
          <a:xfrm flipV="1">
            <a:off x="17489978" y="6999339"/>
            <a:ext cx="2272938" cy="274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6"/>
          </p:cNvCxnSpPr>
          <p:nvPr/>
        </p:nvCxnSpPr>
        <p:spPr>
          <a:xfrm flipV="1">
            <a:off x="21862283" y="6995595"/>
            <a:ext cx="2529048" cy="374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528763" y="3403002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4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4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1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2" name="Freeform 31"/>
          <p:cNvSpPr/>
          <p:nvPr/>
        </p:nvSpPr>
        <p:spPr>
          <a:xfrm>
            <a:off x="5901069" y="3403000"/>
            <a:ext cx="3589226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2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3" name="Freeform 32"/>
          <p:cNvSpPr/>
          <p:nvPr/>
        </p:nvSpPr>
        <p:spPr>
          <a:xfrm>
            <a:off x="10273374" y="3403000"/>
            <a:ext cx="3589226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3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4" name="Freeform 33"/>
          <p:cNvSpPr/>
          <p:nvPr/>
        </p:nvSpPr>
        <p:spPr>
          <a:xfrm>
            <a:off x="14645680" y="3403002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5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4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5" name="Freeform 34"/>
          <p:cNvSpPr/>
          <p:nvPr/>
        </p:nvSpPr>
        <p:spPr>
          <a:xfrm>
            <a:off x="19017987" y="3403002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4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4" y="750975"/>
                </a:lnTo>
                <a:lnTo>
                  <a:pt x="0" y="750975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7" name="Freeform 18"/>
          <p:cNvSpPr>
            <a:spLocks noChangeArrowheads="1"/>
          </p:cNvSpPr>
          <p:nvPr/>
        </p:nvSpPr>
        <p:spPr bwMode="auto">
          <a:xfrm>
            <a:off x="7375498" y="6633788"/>
            <a:ext cx="711015" cy="736599"/>
          </a:xfrm>
          <a:custGeom>
            <a:avLst/>
            <a:gdLst>
              <a:gd name="T0" fmla="*/ 618 w 619"/>
              <a:gd name="T1" fmla="*/ 604 h 635"/>
              <a:gd name="T2" fmla="*/ 618 w 619"/>
              <a:gd name="T3" fmla="*/ 604 h 635"/>
              <a:gd name="T4" fmla="*/ 456 w 619"/>
              <a:gd name="T5" fmla="*/ 442 h 635"/>
              <a:gd name="T6" fmla="*/ 530 w 619"/>
              <a:gd name="T7" fmla="*/ 266 h 635"/>
              <a:gd name="T8" fmla="*/ 265 w 619"/>
              <a:gd name="T9" fmla="*/ 0 h 635"/>
              <a:gd name="T10" fmla="*/ 0 w 619"/>
              <a:gd name="T11" fmla="*/ 266 h 635"/>
              <a:gd name="T12" fmla="*/ 265 w 619"/>
              <a:gd name="T13" fmla="*/ 530 h 635"/>
              <a:gd name="T14" fmla="*/ 427 w 619"/>
              <a:gd name="T15" fmla="*/ 472 h 635"/>
              <a:gd name="T16" fmla="*/ 589 w 619"/>
              <a:gd name="T17" fmla="*/ 634 h 635"/>
              <a:gd name="T18" fmla="*/ 618 w 619"/>
              <a:gd name="T19" fmla="*/ 634 h 635"/>
              <a:gd name="T20" fmla="*/ 618 w 619"/>
              <a:gd name="T21" fmla="*/ 604 h 635"/>
              <a:gd name="T22" fmla="*/ 265 w 619"/>
              <a:gd name="T23" fmla="*/ 487 h 635"/>
              <a:gd name="T24" fmla="*/ 265 w 619"/>
              <a:gd name="T25" fmla="*/ 487 h 635"/>
              <a:gd name="T26" fmla="*/ 29 w 619"/>
              <a:gd name="T27" fmla="*/ 266 h 635"/>
              <a:gd name="T28" fmla="*/ 265 w 619"/>
              <a:gd name="T29" fmla="*/ 45 h 635"/>
              <a:gd name="T30" fmla="*/ 486 w 619"/>
              <a:gd name="T31" fmla="*/ 266 h 635"/>
              <a:gd name="T32" fmla="*/ 265 w 619"/>
              <a:gd name="T33" fmla="*/ 48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9" h="635"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24" y="530"/>
                  <a:pt x="382" y="501"/>
                  <a:pt x="427" y="472"/>
                </a:cubicBezTo>
                <a:cubicBezTo>
                  <a:pt x="589" y="634"/>
                  <a:pt x="589" y="634"/>
                  <a:pt x="589" y="634"/>
                </a:cubicBezTo>
                <a:cubicBezTo>
                  <a:pt x="603" y="634"/>
                  <a:pt x="603" y="634"/>
                  <a:pt x="618" y="634"/>
                </a:cubicBezTo>
                <a:cubicBezTo>
                  <a:pt x="618" y="619"/>
                  <a:pt x="618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32" y="487"/>
                  <a:pt x="29" y="383"/>
                  <a:pt x="29" y="266"/>
                </a:cubicBezTo>
                <a:cubicBezTo>
                  <a:pt x="29" y="148"/>
                  <a:pt x="132" y="45"/>
                  <a:pt x="265" y="45"/>
                </a:cubicBezTo>
                <a:cubicBezTo>
                  <a:pt x="382" y="45"/>
                  <a:pt x="486" y="148"/>
                  <a:pt x="486" y="266"/>
                </a:cubicBezTo>
                <a:cubicBezTo>
                  <a:pt x="486" y="383"/>
                  <a:pt x="382" y="487"/>
                  <a:pt x="265" y="4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38" name="Freeform 65"/>
          <p:cNvSpPr>
            <a:spLocks noChangeArrowheads="1"/>
          </p:cNvSpPr>
          <p:nvPr/>
        </p:nvSpPr>
        <p:spPr bwMode="auto">
          <a:xfrm>
            <a:off x="16044329" y="6633788"/>
            <a:ext cx="711015" cy="715431"/>
          </a:xfrm>
          <a:custGeom>
            <a:avLst/>
            <a:gdLst>
              <a:gd name="T0" fmla="*/ 485 w 619"/>
              <a:gd name="T1" fmla="*/ 59 h 619"/>
              <a:gd name="T2" fmla="*/ 485 w 619"/>
              <a:gd name="T3" fmla="*/ 59 h 619"/>
              <a:gd name="T4" fmla="*/ 221 w 619"/>
              <a:gd name="T5" fmla="*/ 118 h 619"/>
              <a:gd name="T6" fmla="*/ 147 w 619"/>
              <a:gd name="T7" fmla="*/ 250 h 619"/>
              <a:gd name="T8" fmla="*/ 0 w 619"/>
              <a:gd name="T9" fmla="*/ 354 h 619"/>
              <a:gd name="T10" fmla="*/ 147 w 619"/>
              <a:gd name="T11" fmla="*/ 442 h 619"/>
              <a:gd name="T12" fmla="*/ 191 w 619"/>
              <a:gd name="T13" fmla="*/ 574 h 619"/>
              <a:gd name="T14" fmla="*/ 324 w 619"/>
              <a:gd name="T15" fmla="*/ 530 h 619"/>
              <a:gd name="T16" fmla="*/ 471 w 619"/>
              <a:gd name="T17" fmla="*/ 618 h 619"/>
              <a:gd name="T18" fmla="*/ 485 w 619"/>
              <a:gd name="T19" fmla="*/ 442 h 619"/>
              <a:gd name="T20" fmla="*/ 559 w 619"/>
              <a:gd name="T21" fmla="*/ 309 h 619"/>
              <a:gd name="T22" fmla="*/ 485 w 619"/>
              <a:gd name="T23" fmla="*/ 59 h 619"/>
              <a:gd name="T24" fmla="*/ 206 w 619"/>
              <a:gd name="T25" fmla="*/ 530 h 619"/>
              <a:gd name="T26" fmla="*/ 206 w 619"/>
              <a:gd name="T27" fmla="*/ 530 h 619"/>
              <a:gd name="T28" fmla="*/ 191 w 619"/>
              <a:gd name="T29" fmla="*/ 456 h 619"/>
              <a:gd name="T30" fmla="*/ 294 w 619"/>
              <a:gd name="T31" fmla="*/ 515 h 619"/>
              <a:gd name="T32" fmla="*/ 206 w 619"/>
              <a:gd name="T33" fmla="*/ 530 h 619"/>
              <a:gd name="T34" fmla="*/ 530 w 619"/>
              <a:gd name="T35" fmla="*/ 295 h 619"/>
              <a:gd name="T36" fmla="*/ 530 w 619"/>
              <a:gd name="T37" fmla="*/ 295 h 619"/>
              <a:gd name="T38" fmla="*/ 456 w 619"/>
              <a:gd name="T39" fmla="*/ 427 h 619"/>
              <a:gd name="T40" fmla="*/ 441 w 619"/>
              <a:gd name="T41" fmla="*/ 560 h 619"/>
              <a:gd name="T42" fmla="*/ 73 w 619"/>
              <a:gd name="T43" fmla="*/ 354 h 619"/>
              <a:gd name="T44" fmla="*/ 176 w 619"/>
              <a:gd name="T45" fmla="*/ 280 h 619"/>
              <a:gd name="T46" fmla="*/ 265 w 619"/>
              <a:gd name="T47" fmla="*/ 147 h 619"/>
              <a:gd name="T48" fmla="*/ 471 w 619"/>
              <a:gd name="T49" fmla="*/ 88 h 619"/>
              <a:gd name="T50" fmla="*/ 530 w 619"/>
              <a:gd name="T51" fmla="*/ 29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9" h="619">
                <a:moveTo>
                  <a:pt x="485" y="59"/>
                </a:moveTo>
                <a:lnTo>
                  <a:pt x="485" y="59"/>
                </a:lnTo>
                <a:cubicBezTo>
                  <a:pt x="397" y="0"/>
                  <a:pt x="279" y="30"/>
                  <a:pt x="221" y="118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0" y="354"/>
                  <a:pt x="0" y="354"/>
                  <a:pt x="0" y="354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32" y="486"/>
                  <a:pt x="147" y="545"/>
                  <a:pt x="191" y="574"/>
                </a:cubicBezTo>
                <a:cubicBezTo>
                  <a:pt x="235" y="589"/>
                  <a:pt x="294" y="574"/>
                  <a:pt x="324" y="530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485" y="442"/>
                  <a:pt x="485" y="442"/>
                  <a:pt x="485" y="442"/>
                </a:cubicBezTo>
                <a:cubicBezTo>
                  <a:pt x="559" y="309"/>
                  <a:pt x="559" y="309"/>
                  <a:pt x="559" y="309"/>
                </a:cubicBezTo>
                <a:cubicBezTo>
                  <a:pt x="618" y="221"/>
                  <a:pt x="588" y="103"/>
                  <a:pt x="485" y="59"/>
                </a:cubicBezTo>
                <a:close/>
                <a:moveTo>
                  <a:pt x="206" y="530"/>
                </a:moveTo>
                <a:lnTo>
                  <a:pt x="206" y="530"/>
                </a:lnTo>
                <a:cubicBezTo>
                  <a:pt x="176" y="515"/>
                  <a:pt x="176" y="486"/>
                  <a:pt x="191" y="456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65" y="545"/>
                  <a:pt x="235" y="545"/>
                  <a:pt x="206" y="530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56" y="427"/>
                  <a:pt x="456" y="427"/>
                  <a:pt x="456" y="427"/>
                </a:cubicBezTo>
                <a:cubicBezTo>
                  <a:pt x="441" y="560"/>
                  <a:pt x="441" y="560"/>
                  <a:pt x="441" y="560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176" y="280"/>
                  <a:pt x="176" y="280"/>
                  <a:pt x="176" y="280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294" y="74"/>
                  <a:pt x="397" y="44"/>
                  <a:pt x="471" y="88"/>
                </a:cubicBezTo>
                <a:cubicBezTo>
                  <a:pt x="544" y="133"/>
                  <a:pt x="574" y="221"/>
                  <a:pt x="530" y="2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0" name="Freeform 91"/>
          <p:cNvSpPr>
            <a:spLocks noChangeArrowheads="1"/>
          </p:cNvSpPr>
          <p:nvPr/>
        </p:nvSpPr>
        <p:spPr bwMode="auto">
          <a:xfrm>
            <a:off x="20461082" y="6628784"/>
            <a:ext cx="711015" cy="732366"/>
          </a:xfrm>
          <a:custGeom>
            <a:avLst/>
            <a:gdLst>
              <a:gd name="T0" fmla="*/ 589 w 619"/>
              <a:gd name="T1" fmla="*/ 118 h 635"/>
              <a:gd name="T2" fmla="*/ 441 w 619"/>
              <a:gd name="T3" fmla="*/ 74 h 635"/>
              <a:gd name="T4" fmla="*/ 309 w 619"/>
              <a:gd name="T5" fmla="*/ 30 h 635"/>
              <a:gd name="T6" fmla="*/ 177 w 619"/>
              <a:gd name="T7" fmla="*/ 74 h 635"/>
              <a:gd name="T8" fmla="*/ 29 w 619"/>
              <a:gd name="T9" fmla="*/ 118 h 635"/>
              <a:gd name="T10" fmla="*/ 0 w 619"/>
              <a:gd name="T11" fmla="*/ 192 h 635"/>
              <a:gd name="T12" fmla="*/ 29 w 619"/>
              <a:gd name="T13" fmla="*/ 545 h 635"/>
              <a:gd name="T14" fmla="*/ 500 w 619"/>
              <a:gd name="T15" fmla="*/ 634 h 635"/>
              <a:gd name="T16" fmla="*/ 589 w 619"/>
              <a:gd name="T17" fmla="*/ 236 h 635"/>
              <a:gd name="T18" fmla="*/ 618 w 619"/>
              <a:gd name="T19" fmla="*/ 163 h 635"/>
              <a:gd name="T20" fmla="*/ 368 w 619"/>
              <a:gd name="T21" fmla="*/ 45 h 635"/>
              <a:gd name="T22" fmla="*/ 412 w 619"/>
              <a:gd name="T23" fmla="*/ 74 h 635"/>
              <a:gd name="T24" fmla="*/ 324 w 619"/>
              <a:gd name="T25" fmla="*/ 74 h 635"/>
              <a:gd name="T26" fmla="*/ 250 w 619"/>
              <a:gd name="T27" fmla="*/ 45 h 635"/>
              <a:gd name="T28" fmla="*/ 294 w 619"/>
              <a:gd name="T29" fmla="*/ 74 h 635"/>
              <a:gd name="T30" fmla="*/ 206 w 619"/>
              <a:gd name="T31" fmla="*/ 74 h 635"/>
              <a:gd name="T32" fmla="*/ 294 w 619"/>
              <a:gd name="T33" fmla="*/ 589 h 635"/>
              <a:gd name="T34" fmla="*/ 118 w 619"/>
              <a:gd name="T35" fmla="*/ 589 h 635"/>
              <a:gd name="T36" fmla="*/ 73 w 619"/>
              <a:gd name="T37" fmla="*/ 427 h 635"/>
              <a:gd name="T38" fmla="*/ 294 w 619"/>
              <a:gd name="T39" fmla="*/ 589 h 635"/>
              <a:gd name="T40" fmla="*/ 294 w 619"/>
              <a:gd name="T41" fmla="*/ 398 h 635"/>
              <a:gd name="T42" fmla="*/ 73 w 619"/>
              <a:gd name="T43" fmla="*/ 236 h 635"/>
              <a:gd name="T44" fmla="*/ 294 w 619"/>
              <a:gd name="T45" fmla="*/ 398 h 635"/>
              <a:gd name="T46" fmla="*/ 544 w 619"/>
              <a:gd name="T47" fmla="*/ 545 h 635"/>
              <a:gd name="T48" fmla="*/ 324 w 619"/>
              <a:gd name="T49" fmla="*/ 589 h 635"/>
              <a:gd name="T50" fmla="*/ 544 w 619"/>
              <a:gd name="T51" fmla="*/ 427 h 635"/>
              <a:gd name="T52" fmla="*/ 544 w 619"/>
              <a:gd name="T53" fmla="*/ 398 h 635"/>
              <a:gd name="T54" fmla="*/ 324 w 619"/>
              <a:gd name="T55" fmla="*/ 398 h 635"/>
              <a:gd name="T56" fmla="*/ 544 w 619"/>
              <a:gd name="T57" fmla="*/ 236 h 635"/>
              <a:gd name="T58" fmla="*/ 559 w 619"/>
              <a:gd name="T59" fmla="*/ 192 h 635"/>
              <a:gd name="T60" fmla="*/ 59 w 619"/>
              <a:gd name="T61" fmla="*/ 192 h 635"/>
              <a:gd name="T62" fmla="*/ 59 w 619"/>
              <a:gd name="T63" fmla="*/ 163 h 635"/>
              <a:gd name="T64" fmla="*/ 589 w 619"/>
              <a:gd name="T65" fmla="*/ 17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9" h="635">
                <a:moveTo>
                  <a:pt x="589" y="118"/>
                </a:moveTo>
                <a:lnTo>
                  <a:pt x="589" y="118"/>
                </a:lnTo>
                <a:cubicBezTo>
                  <a:pt x="441" y="118"/>
                  <a:pt x="441" y="118"/>
                  <a:pt x="441" y="118"/>
                </a:cubicBezTo>
                <a:cubicBezTo>
                  <a:pt x="441" y="104"/>
                  <a:pt x="441" y="89"/>
                  <a:pt x="441" y="74"/>
                </a:cubicBezTo>
                <a:cubicBezTo>
                  <a:pt x="441" y="30"/>
                  <a:pt x="412" y="0"/>
                  <a:pt x="368" y="0"/>
                </a:cubicBezTo>
                <a:cubicBezTo>
                  <a:pt x="339" y="0"/>
                  <a:pt x="324" y="15"/>
                  <a:pt x="309" y="30"/>
                </a:cubicBezTo>
                <a:cubicBezTo>
                  <a:pt x="294" y="15"/>
                  <a:pt x="280" y="0"/>
                  <a:pt x="250" y="0"/>
                </a:cubicBezTo>
                <a:cubicBezTo>
                  <a:pt x="206" y="0"/>
                  <a:pt x="177" y="30"/>
                  <a:pt x="177" y="74"/>
                </a:cubicBezTo>
                <a:cubicBezTo>
                  <a:pt x="177" y="89"/>
                  <a:pt x="177" y="104"/>
                  <a:pt x="177" y="118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15" y="118"/>
                  <a:pt x="0" y="133"/>
                  <a:pt x="0" y="16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1"/>
                  <a:pt x="15" y="236"/>
                  <a:pt x="29" y="236"/>
                </a:cubicBezTo>
                <a:cubicBezTo>
                  <a:pt x="29" y="545"/>
                  <a:pt x="29" y="545"/>
                  <a:pt x="29" y="545"/>
                </a:cubicBezTo>
                <a:cubicBezTo>
                  <a:pt x="29" y="589"/>
                  <a:pt x="73" y="634"/>
                  <a:pt x="118" y="634"/>
                </a:cubicBezTo>
                <a:cubicBezTo>
                  <a:pt x="500" y="634"/>
                  <a:pt x="500" y="634"/>
                  <a:pt x="500" y="634"/>
                </a:cubicBezTo>
                <a:cubicBezTo>
                  <a:pt x="544" y="634"/>
                  <a:pt x="589" y="589"/>
                  <a:pt x="589" y="545"/>
                </a:cubicBezTo>
                <a:cubicBezTo>
                  <a:pt x="589" y="236"/>
                  <a:pt x="589" y="236"/>
                  <a:pt x="589" y="236"/>
                </a:cubicBezTo>
                <a:cubicBezTo>
                  <a:pt x="603" y="236"/>
                  <a:pt x="618" y="221"/>
                  <a:pt x="618" y="192"/>
                </a:cubicBezTo>
                <a:cubicBezTo>
                  <a:pt x="618" y="163"/>
                  <a:pt x="618" y="163"/>
                  <a:pt x="618" y="163"/>
                </a:cubicBezTo>
                <a:cubicBezTo>
                  <a:pt x="618" y="133"/>
                  <a:pt x="603" y="118"/>
                  <a:pt x="589" y="118"/>
                </a:cubicBezTo>
                <a:close/>
                <a:moveTo>
                  <a:pt x="368" y="45"/>
                </a:moveTo>
                <a:lnTo>
                  <a:pt x="368" y="45"/>
                </a:lnTo>
                <a:cubicBezTo>
                  <a:pt x="382" y="45"/>
                  <a:pt x="412" y="59"/>
                  <a:pt x="412" y="74"/>
                </a:cubicBezTo>
                <a:cubicBezTo>
                  <a:pt x="412" y="104"/>
                  <a:pt x="382" y="118"/>
                  <a:pt x="368" y="118"/>
                </a:cubicBezTo>
                <a:cubicBezTo>
                  <a:pt x="353" y="118"/>
                  <a:pt x="324" y="104"/>
                  <a:pt x="324" y="74"/>
                </a:cubicBezTo>
                <a:cubicBezTo>
                  <a:pt x="324" y="59"/>
                  <a:pt x="353" y="45"/>
                  <a:pt x="368" y="45"/>
                </a:cubicBezTo>
                <a:close/>
                <a:moveTo>
                  <a:pt x="250" y="45"/>
                </a:moveTo>
                <a:lnTo>
                  <a:pt x="250" y="45"/>
                </a:lnTo>
                <a:cubicBezTo>
                  <a:pt x="265" y="45"/>
                  <a:pt x="294" y="59"/>
                  <a:pt x="294" y="74"/>
                </a:cubicBezTo>
                <a:cubicBezTo>
                  <a:pt x="294" y="104"/>
                  <a:pt x="265" y="118"/>
                  <a:pt x="250" y="118"/>
                </a:cubicBezTo>
                <a:cubicBezTo>
                  <a:pt x="235" y="118"/>
                  <a:pt x="206" y="104"/>
                  <a:pt x="206" y="74"/>
                </a:cubicBezTo>
                <a:cubicBezTo>
                  <a:pt x="206" y="59"/>
                  <a:pt x="235" y="45"/>
                  <a:pt x="250" y="45"/>
                </a:cubicBezTo>
                <a:close/>
                <a:moveTo>
                  <a:pt x="294" y="589"/>
                </a:moveTo>
                <a:lnTo>
                  <a:pt x="294" y="589"/>
                </a:lnTo>
                <a:cubicBezTo>
                  <a:pt x="118" y="589"/>
                  <a:pt x="118" y="589"/>
                  <a:pt x="118" y="589"/>
                </a:cubicBezTo>
                <a:cubicBezTo>
                  <a:pt x="88" y="589"/>
                  <a:pt x="73" y="575"/>
                  <a:pt x="73" y="545"/>
                </a:cubicBezTo>
                <a:cubicBezTo>
                  <a:pt x="73" y="427"/>
                  <a:pt x="73" y="427"/>
                  <a:pt x="73" y="427"/>
                </a:cubicBezTo>
                <a:cubicBezTo>
                  <a:pt x="294" y="427"/>
                  <a:pt x="294" y="427"/>
                  <a:pt x="294" y="427"/>
                </a:cubicBezTo>
                <a:lnTo>
                  <a:pt x="294" y="589"/>
                </a:lnTo>
                <a:close/>
                <a:moveTo>
                  <a:pt x="294" y="398"/>
                </a:moveTo>
                <a:lnTo>
                  <a:pt x="294" y="398"/>
                </a:lnTo>
                <a:cubicBezTo>
                  <a:pt x="73" y="398"/>
                  <a:pt x="73" y="398"/>
                  <a:pt x="73" y="398"/>
                </a:cubicBezTo>
                <a:cubicBezTo>
                  <a:pt x="73" y="236"/>
                  <a:pt x="73" y="236"/>
                  <a:pt x="73" y="236"/>
                </a:cubicBezTo>
                <a:cubicBezTo>
                  <a:pt x="294" y="236"/>
                  <a:pt x="294" y="236"/>
                  <a:pt x="294" y="236"/>
                </a:cubicBezTo>
                <a:lnTo>
                  <a:pt x="294" y="398"/>
                </a:lnTo>
                <a:close/>
                <a:moveTo>
                  <a:pt x="544" y="545"/>
                </a:moveTo>
                <a:lnTo>
                  <a:pt x="544" y="545"/>
                </a:lnTo>
                <a:cubicBezTo>
                  <a:pt x="544" y="575"/>
                  <a:pt x="530" y="589"/>
                  <a:pt x="500" y="589"/>
                </a:cubicBezTo>
                <a:cubicBezTo>
                  <a:pt x="324" y="589"/>
                  <a:pt x="324" y="589"/>
                  <a:pt x="324" y="589"/>
                </a:cubicBezTo>
                <a:cubicBezTo>
                  <a:pt x="324" y="427"/>
                  <a:pt x="324" y="427"/>
                  <a:pt x="324" y="427"/>
                </a:cubicBezTo>
                <a:cubicBezTo>
                  <a:pt x="544" y="427"/>
                  <a:pt x="544" y="427"/>
                  <a:pt x="544" y="427"/>
                </a:cubicBezTo>
                <a:lnTo>
                  <a:pt x="544" y="545"/>
                </a:lnTo>
                <a:close/>
                <a:moveTo>
                  <a:pt x="544" y="398"/>
                </a:moveTo>
                <a:lnTo>
                  <a:pt x="544" y="398"/>
                </a:lnTo>
                <a:cubicBezTo>
                  <a:pt x="324" y="398"/>
                  <a:pt x="324" y="398"/>
                  <a:pt x="324" y="398"/>
                </a:cubicBezTo>
                <a:cubicBezTo>
                  <a:pt x="324" y="236"/>
                  <a:pt x="324" y="236"/>
                  <a:pt x="324" y="236"/>
                </a:cubicBezTo>
                <a:cubicBezTo>
                  <a:pt x="544" y="236"/>
                  <a:pt x="544" y="236"/>
                  <a:pt x="544" y="236"/>
                </a:cubicBezTo>
                <a:lnTo>
                  <a:pt x="544" y="398"/>
                </a:lnTo>
                <a:close/>
                <a:moveTo>
                  <a:pt x="559" y="192"/>
                </a:moveTo>
                <a:lnTo>
                  <a:pt x="559" y="192"/>
                </a:lnTo>
                <a:cubicBezTo>
                  <a:pt x="59" y="192"/>
                  <a:pt x="59" y="192"/>
                  <a:pt x="59" y="192"/>
                </a:cubicBezTo>
                <a:cubicBezTo>
                  <a:pt x="44" y="192"/>
                  <a:pt x="29" y="192"/>
                  <a:pt x="29" y="177"/>
                </a:cubicBezTo>
                <a:cubicBezTo>
                  <a:pt x="29" y="163"/>
                  <a:pt x="44" y="163"/>
                  <a:pt x="59" y="163"/>
                </a:cubicBezTo>
                <a:cubicBezTo>
                  <a:pt x="559" y="163"/>
                  <a:pt x="559" y="163"/>
                  <a:pt x="559" y="163"/>
                </a:cubicBezTo>
                <a:cubicBezTo>
                  <a:pt x="574" y="163"/>
                  <a:pt x="589" y="163"/>
                  <a:pt x="589" y="177"/>
                </a:cubicBezTo>
                <a:cubicBezTo>
                  <a:pt x="589" y="192"/>
                  <a:pt x="574" y="192"/>
                  <a:pt x="559" y="1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1" name="Freeform 96"/>
          <p:cNvSpPr>
            <a:spLocks noChangeArrowheads="1"/>
          </p:cNvSpPr>
          <p:nvPr/>
        </p:nvSpPr>
        <p:spPr bwMode="auto">
          <a:xfrm>
            <a:off x="11703382" y="6659020"/>
            <a:ext cx="732174" cy="715431"/>
          </a:xfrm>
          <a:custGeom>
            <a:avLst/>
            <a:gdLst>
              <a:gd name="T0" fmla="*/ 516 w 634"/>
              <a:gd name="T1" fmla="*/ 0 h 619"/>
              <a:gd name="T2" fmla="*/ 516 w 634"/>
              <a:gd name="T3" fmla="*/ 0 h 619"/>
              <a:gd name="T4" fmla="*/ 118 w 634"/>
              <a:gd name="T5" fmla="*/ 0 h 619"/>
              <a:gd name="T6" fmla="*/ 0 w 634"/>
              <a:gd name="T7" fmla="*/ 191 h 619"/>
              <a:gd name="T8" fmla="*/ 0 w 634"/>
              <a:gd name="T9" fmla="*/ 265 h 619"/>
              <a:gd name="T10" fmla="*/ 30 w 634"/>
              <a:gd name="T11" fmla="*/ 323 h 619"/>
              <a:gd name="T12" fmla="*/ 30 w 634"/>
              <a:gd name="T13" fmla="*/ 544 h 619"/>
              <a:gd name="T14" fmla="*/ 103 w 634"/>
              <a:gd name="T15" fmla="*/ 618 h 619"/>
              <a:gd name="T16" fmla="*/ 530 w 634"/>
              <a:gd name="T17" fmla="*/ 618 h 619"/>
              <a:gd name="T18" fmla="*/ 619 w 634"/>
              <a:gd name="T19" fmla="*/ 544 h 619"/>
              <a:gd name="T20" fmla="*/ 619 w 634"/>
              <a:gd name="T21" fmla="*/ 323 h 619"/>
              <a:gd name="T22" fmla="*/ 633 w 634"/>
              <a:gd name="T23" fmla="*/ 265 h 619"/>
              <a:gd name="T24" fmla="*/ 633 w 634"/>
              <a:gd name="T25" fmla="*/ 191 h 619"/>
              <a:gd name="T26" fmla="*/ 516 w 634"/>
              <a:gd name="T27" fmla="*/ 0 h 619"/>
              <a:gd name="T28" fmla="*/ 575 w 634"/>
              <a:gd name="T29" fmla="*/ 544 h 619"/>
              <a:gd name="T30" fmla="*/ 575 w 634"/>
              <a:gd name="T31" fmla="*/ 544 h 619"/>
              <a:gd name="T32" fmla="*/ 530 w 634"/>
              <a:gd name="T33" fmla="*/ 589 h 619"/>
              <a:gd name="T34" fmla="*/ 103 w 634"/>
              <a:gd name="T35" fmla="*/ 589 h 619"/>
              <a:gd name="T36" fmla="*/ 59 w 634"/>
              <a:gd name="T37" fmla="*/ 544 h 619"/>
              <a:gd name="T38" fmla="*/ 59 w 634"/>
              <a:gd name="T39" fmla="*/ 500 h 619"/>
              <a:gd name="T40" fmla="*/ 575 w 634"/>
              <a:gd name="T41" fmla="*/ 500 h 619"/>
              <a:gd name="T42" fmla="*/ 575 w 634"/>
              <a:gd name="T43" fmla="*/ 544 h 619"/>
              <a:gd name="T44" fmla="*/ 575 w 634"/>
              <a:gd name="T45" fmla="*/ 471 h 619"/>
              <a:gd name="T46" fmla="*/ 575 w 634"/>
              <a:gd name="T47" fmla="*/ 471 h 619"/>
              <a:gd name="T48" fmla="*/ 59 w 634"/>
              <a:gd name="T49" fmla="*/ 471 h 619"/>
              <a:gd name="T50" fmla="*/ 59 w 634"/>
              <a:gd name="T51" fmla="*/ 353 h 619"/>
              <a:gd name="T52" fmla="*/ 103 w 634"/>
              <a:gd name="T53" fmla="*/ 353 h 619"/>
              <a:gd name="T54" fmla="*/ 177 w 634"/>
              <a:gd name="T55" fmla="*/ 294 h 619"/>
              <a:gd name="T56" fmla="*/ 251 w 634"/>
              <a:gd name="T57" fmla="*/ 353 h 619"/>
              <a:gd name="T58" fmla="*/ 324 w 634"/>
              <a:gd name="T59" fmla="*/ 309 h 619"/>
              <a:gd name="T60" fmla="*/ 398 w 634"/>
              <a:gd name="T61" fmla="*/ 353 h 619"/>
              <a:gd name="T62" fmla="*/ 471 w 634"/>
              <a:gd name="T63" fmla="*/ 294 h 619"/>
              <a:gd name="T64" fmla="*/ 530 w 634"/>
              <a:gd name="T65" fmla="*/ 353 h 619"/>
              <a:gd name="T66" fmla="*/ 575 w 634"/>
              <a:gd name="T67" fmla="*/ 353 h 619"/>
              <a:gd name="T68" fmla="*/ 575 w 634"/>
              <a:gd name="T69" fmla="*/ 471 h 619"/>
              <a:gd name="T70" fmla="*/ 589 w 634"/>
              <a:gd name="T71" fmla="*/ 265 h 619"/>
              <a:gd name="T72" fmla="*/ 589 w 634"/>
              <a:gd name="T73" fmla="*/ 265 h 619"/>
              <a:gd name="T74" fmla="*/ 530 w 634"/>
              <a:gd name="T75" fmla="*/ 309 h 619"/>
              <a:gd name="T76" fmla="*/ 471 w 634"/>
              <a:gd name="T77" fmla="*/ 265 h 619"/>
              <a:gd name="T78" fmla="*/ 457 w 634"/>
              <a:gd name="T79" fmla="*/ 265 h 619"/>
              <a:gd name="T80" fmla="*/ 398 w 634"/>
              <a:gd name="T81" fmla="*/ 309 h 619"/>
              <a:gd name="T82" fmla="*/ 324 w 634"/>
              <a:gd name="T83" fmla="*/ 265 h 619"/>
              <a:gd name="T84" fmla="*/ 310 w 634"/>
              <a:gd name="T85" fmla="*/ 265 h 619"/>
              <a:gd name="T86" fmla="*/ 251 w 634"/>
              <a:gd name="T87" fmla="*/ 309 h 619"/>
              <a:gd name="T88" fmla="*/ 177 w 634"/>
              <a:gd name="T89" fmla="*/ 265 h 619"/>
              <a:gd name="T90" fmla="*/ 162 w 634"/>
              <a:gd name="T91" fmla="*/ 265 h 619"/>
              <a:gd name="T92" fmla="*/ 103 w 634"/>
              <a:gd name="T93" fmla="*/ 309 h 619"/>
              <a:gd name="T94" fmla="*/ 45 w 634"/>
              <a:gd name="T95" fmla="*/ 265 h 619"/>
              <a:gd name="T96" fmla="*/ 45 w 634"/>
              <a:gd name="T97" fmla="*/ 235 h 619"/>
              <a:gd name="T98" fmla="*/ 589 w 634"/>
              <a:gd name="T99" fmla="*/ 235 h 619"/>
              <a:gd name="T100" fmla="*/ 589 w 634"/>
              <a:gd name="T101" fmla="*/ 265 h 619"/>
              <a:gd name="T102" fmla="*/ 45 w 634"/>
              <a:gd name="T103" fmla="*/ 191 h 619"/>
              <a:gd name="T104" fmla="*/ 45 w 634"/>
              <a:gd name="T105" fmla="*/ 191 h 619"/>
              <a:gd name="T106" fmla="*/ 133 w 634"/>
              <a:gd name="T107" fmla="*/ 29 h 619"/>
              <a:gd name="T108" fmla="*/ 501 w 634"/>
              <a:gd name="T109" fmla="*/ 29 h 619"/>
              <a:gd name="T110" fmla="*/ 589 w 634"/>
              <a:gd name="T111" fmla="*/ 191 h 619"/>
              <a:gd name="T112" fmla="*/ 45 w 634"/>
              <a:gd name="T113" fmla="*/ 19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34" h="619">
                <a:moveTo>
                  <a:pt x="516" y="0"/>
                </a:moveTo>
                <a:lnTo>
                  <a:pt x="516" y="0"/>
                </a:lnTo>
                <a:cubicBezTo>
                  <a:pt x="118" y="0"/>
                  <a:pt x="118" y="0"/>
                  <a:pt x="118" y="0"/>
                </a:cubicBezTo>
                <a:cubicBezTo>
                  <a:pt x="0" y="191"/>
                  <a:pt x="0" y="191"/>
                  <a:pt x="0" y="191"/>
                </a:cubicBezTo>
                <a:lnTo>
                  <a:pt x="0" y="265"/>
                </a:lnTo>
                <a:cubicBezTo>
                  <a:pt x="0" y="294"/>
                  <a:pt x="15" y="309"/>
                  <a:pt x="30" y="323"/>
                </a:cubicBezTo>
                <a:cubicBezTo>
                  <a:pt x="30" y="544"/>
                  <a:pt x="30" y="544"/>
                  <a:pt x="30" y="544"/>
                </a:cubicBezTo>
                <a:cubicBezTo>
                  <a:pt x="30" y="589"/>
                  <a:pt x="59" y="618"/>
                  <a:pt x="103" y="618"/>
                </a:cubicBezTo>
                <a:cubicBezTo>
                  <a:pt x="530" y="618"/>
                  <a:pt x="530" y="618"/>
                  <a:pt x="530" y="618"/>
                </a:cubicBezTo>
                <a:cubicBezTo>
                  <a:pt x="575" y="618"/>
                  <a:pt x="619" y="589"/>
                  <a:pt x="619" y="544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33" y="309"/>
                  <a:pt x="633" y="294"/>
                  <a:pt x="633" y="265"/>
                </a:cubicBezTo>
                <a:cubicBezTo>
                  <a:pt x="633" y="250"/>
                  <a:pt x="633" y="191"/>
                  <a:pt x="633" y="191"/>
                </a:cubicBezTo>
                <a:lnTo>
                  <a:pt x="516" y="0"/>
                </a:lnTo>
                <a:close/>
                <a:moveTo>
                  <a:pt x="575" y="544"/>
                </a:moveTo>
                <a:lnTo>
                  <a:pt x="575" y="544"/>
                </a:lnTo>
                <a:cubicBezTo>
                  <a:pt x="575" y="559"/>
                  <a:pt x="560" y="589"/>
                  <a:pt x="530" y="589"/>
                </a:cubicBezTo>
                <a:cubicBezTo>
                  <a:pt x="103" y="589"/>
                  <a:pt x="103" y="589"/>
                  <a:pt x="103" y="589"/>
                </a:cubicBezTo>
                <a:cubicBezTo>
                  <a:pt x="89" y="589"/>
                  <a:pt x="59" y="559"/>
                  <a:pt x="59" y="544"/>
                </a:cubicBezTo>
                <a:cubicBezTo>
                  <a:pt x="59" y="500"/>
                  <a:pt x="59" y="500"/>
                  <a:pt x="59" y="500"/>
                </a:cubicBezTo>
                <a:cubicBezTo>
                  <a:pt x="575" y="500"/>
                  <a:pt x="575" y="500"/>
                  <a:pt x="575" y="500"/>
                </a:cubicBezTo>
                <a:lnTo>
                  <a:pt x="575" y="544"/>
                </a:lnTo>
                <a:close/>
                <a:moveTo>
                  <a:pt x="575" y="471"/>
                </a:moveTo>
                <a:lnTo>
                  <a:pt x="575" y="471"/>
                </a:lnTo>
                <a:cubicBezTo>
                  <a:pt x="59" y="471"/>
                  <a:pt x="59" y="471"/>
                  <a:pt x="59" y="471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74" y="353"/>
                  <a:pt x="89" y="353"/>
                  <a:pt x="103" y="353"/>
                </a:cubicBezTo>
                <a:cubicBezTo>
                  <a:pt x="118" y="353"/>
                  <a:pt x="162" y="323"/>
                  <a:pt x="177" y="294"/>
                </a:cubicBezTo>
                <a:cubicBezTo>
                  <a:pt x="192" y="323"/>
                  <a:pt x="221" y="353"/>
                  <a:pt x="251" y="353"/>
                </a:cubicBezTo>
                <a:cubicBezTo>
                  <a:pt x="280" y="353"/>
                  <a:pt x="310" y="323"/>
                  <a:pt x="324" y="309"/>
                </a:cubicBezTo>
                <a:cubicBezTo>
                  <a:pt x="324" y="323"/>
                  <a:pt x="369" y="353"/>
                  <a:pt x="398" y="353"/>
                </a:cubicBezTo>
                <a:cubicBezTo>
                  <a:pt x="428" y="353"/>
                  <a:pt x="457" y="323"/>
                  <a:pt x="471" y="294"/>
                </a:cubicBezTo>
                <a:cubicBezTo>
                  <a:pt x="486" y="323"/>
                  <a:pt x="501" y="353"/>
                  <a:pt x="530" y="353"/>
                </a:cubicBezTo>
                <a:cubicBezTo>
                  <a:pt x="545" y="353"/>
                  <a:pt x="575" y="353"/>
                  <a:pt x="575" y="353"/>
                </a:cubicBezTo>
                <a:lnTo>
                  <a:pt x="575" y="471"/>
                </a:lnTo>
                <a:close/>
                <a:moveTo>
                  <a:pt x="589" y="265"/>
                </a:moveTo>
                <a:lnTo>
                  <a:pt x="589" y="265"/>
                </a:lnTo>
                <a:cubicBezTo>
                  <a:pt x="589" y="294"/>
                  <a:pt x="560" y="309"/>
                  <a:pt x="530" y="309"/>
                </a:cubicBezTo>
                <a:cubicBezTo>
                  <a:pt x="501" y="309"/>
                  <a:pt x="471" y="294"/>
                  <a:pt x="471" y="265"/>
                </a:cubicBezTo>
                <a:cubicBezTo>
                  <a:pt x="457" y="265"/>
                  <a:pt x="457" y="265"/>
                  <a:pt x="457" y="265"/>
                </a:cubicBezTo>
                <a:cubicBezTo>
                  <a:pt x="457" y="294"/>
                  <a:pt x="428" y="309"/>
                  <a:pt x="398" y="309"/>
                </a:cubicBezTo>
                <a:cubicBezTo>
                  <a:pt x="369" y="309"/>
                  <a:pt x="324" y="294"/>
                  <a:pt x="324" y="265"/>
                </a:cubicBezTo>
                <a:cubicBezTo>
                  <a:pt x="310" y="265"/>
                  <a:pt x="310" y="265"/>
                  <a:pt x="310" y="265"/>
                </a:cubicBezTo>
                <a:cubicBezTo>
                  <a:pt x="310" y="294"/>
                  <a:pt x="280" y="309"/>
                  <a:pt x="251" y="309"/>
                </a:cubicBezTo>
                <a:cubicBezTo>
                  <a:pt x="221" y="309"/>
                  <a:pt x="177" y="294"/>
                  <a:pt x="177" y="265"/>
                </a:cubicBezTo>
                <a:cubicBezTo>
                  <a:pt x="162" y="265"/>
                  <a:pt x="162" y="265"/>
                  <a:pt x="162" y="265"/>
                </a:cubicBezTo>
                <a:cubicBezTo>
                  <a:pt x="162" y="294"/>
                  <a:pt x="133" y="309"/>
                  <a:pt x="103" y="309"/>
                </a:cubicBezTo>
                <a:cubicBezTo>
                  <a:pt x="74" y="309"/>
                  <a:pt x="45" y="294"/>
                  <a:pt x="45" y="265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589" y="235"/>
                  <a:pt x="589" y="235"/>
                  <a:pt x="589" y="235"/>
                </a:cubicBezTo>
                <a:lnTo>
                  <a:pt x="589" y="265"/>
                </a:lnTo>
                <a:close/>
                <a:moveTo>
                  <a:pt x="45" y="191"/>
                </a:moveTo>
                <a:lnTo>
                  <a:pt x="45" y="191"/>
                </a:lnTo>
                <a:cubicBezTo>
                  <a:pt x="133" y="29"/>
                  <a:pt x="133" y="29"/>
                  <a:pt x="133" y="29"/>
                </a:cubicBezTo>
                <a:cubicBezTo>
                  <a:pt x="501" y="29"/>
                  <a:pt x="501" y="29"/>
                  <a:pt x="501" y="29"/>
                </a:cubicBezTo>
                <a:cubicBezTo>
                  <a:pt x="589" y="191"/>
                  <a:pt x="589" y="191"/>
                  <a:pt x="589" y="191"/>
                </a:cubicBezTo>
                <a:lnTo>
                  <a:pt x="45" y="1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3" name="Freeform 99"/>
          <p:cNvSpPr>
            <a:spLocks noChangeArrowheads="1"/>
          </p:cNvSpPr>
          <p:nvPr/>
        </p:nvSpPr>
        <p:spPr bwMode="auto">
          <a:xfrm>
            <a:off x="3009268" y="6569252"/>
            <a:ext cx="681089" cy="865671"/>
          </a:xfrm>
          <a:custGeom>
            <a:avLst/>
            <a:gdLst>
              <a:gd name="T0" fmla="*/ 441 w 486"/>
              <a:gd name="T1" fmla="*/ 132 h 619"/>
              <a:gd name="T2" fmla="*/ 441 w 486"/>
              <a:gd name="T3" fmla="*/ 132 h 619"/>
              <a:gd name="T4" fmla="*/ 323 w 486"/>
              <a:gd name="T5" fmla="*/ 132 h 619"/>
              <a:gd name="T6" fmla="*/ 323 w 486"/>
              <a:gd name="T7" fmla="*/ 88 h 619"/>
              <a:gd name="T8" fmla="*/ 294 w 486"/>
              <a:gd name="T9" fmla="*/ 59 h 619"/>
              <a:gd name="T10" fmla="*/ 118 w 486"/>
              <a:gd name="T11" fmla="*/ 59 h 619"/>
              <a:gd name="T12" fmla="*/ 118 w 486"/>
              <a:gd name="T13" fmla="*/ 29 h 619"/>
              <a:gd name="T14" fmla="*/ 73 w 486"/>
              <a:gd name="T15" fmla="*/ 0 h 619"/>
              <a:gd name="T16" fmla="*/ 29 w 486"/>
              <a:gd name="T17" fmla="*/ 0 h 619"/>
              <a:gd name="T18" fmla="*/ 0 w 486"/>
              <a:gd name="T19" fmla="*/ 29 h 619"/>
              <a:gd name="T20" fmla="*/ 0 w 486"/>
              <a:gd name="T21" fmla="*/ 589 h 619"/>
              <a:gd name="T22" fmla="*/ 29 w 486"/>
              <a:gd name="T23" fmla="*/ 618 h 619"/>
              <a:gd name="T24" fmla="*/ 73 w 486"/>
              <a:gd name="T25" fmla="*/ 618 h 619"/>
              <a:gd name="T26" fmla="*/ 118 w 486"/>
              <a:gd name="T27" fmla="*/ 589 h 619"/>
              <a:gd name="T28" fmla="*/ 118 w 486"/>
              <a:gd name="T29" fmla="*/ 412 h 619"/>
              <a:gd name="T30" fmla="*/ 294 w 486"/>
              <a:gd name="T31" fmla="*/ 412 h 619"/>
              <a:gd name="T32" fmla="*/ 294 w 486"/>
              <a:gd name="T33" fmla="*/ 427 h 619"/>
              <a:gd name="T34" fmla="*/ 323 w 486"/>
              <a:gd name="T35" fmla="*/ 471 h 619"/>
              <a:gd name="T36" fmla="*/ 441 w 486"/>
              <a:gd name="T37" fmla="*/ 471 h 619"/>
              <a:gd name="T38" fmla="*/ 485 w 486"/>
              <a:gd name="T39" fmla="*/ 427 h 619"/>
              <a:gd name="T40" fmla="*/ 485 w 486"/>
              <a:gd name="T41" fmla="*/ 176 h 619"/>
              <a:gd name="T42" fmla="*/ 441 w 486"/>
              <a:gd name="T43" fmla="*/ 132 h 619"/>
              <a:gd name="T44" fmla="*/ 73 w 486"/>
              <a:gd name="T45" fmla="*/ 559 h 619"/>
              <a:gd name="T46" fmla="*/ 73 w 486"/>
              <a:gd name="T47" fmla="*/ 559 h 619"/>
              <a:gd name="T48" fmla="*/ 59 w 486"/>
              <a:gd name="T49" fmla="*/ 589 h 619"/>
              <a:gd name="T50" fmla="*/ 29 w 486"/>
              <a:gd name="T51" fmla="*/ 559 h 619"/>
              <a:gd name="T52" fmla="*/ 29 w 486"/>
              <a:gd name="T53" fmla="*/ 59 h 619"/>
              <a:gd name="T54" fmla="*/ 59 w 486"/>
              <a:gd name="T55" fmla="*/ 29 h 619"/>
              <a:gd name="T56" fmla="*/ 73 w 486"/>
              <a:gd name="T57" fmla="*/ 59 h 619"/>
              <a:gd name="T58" fmla="*/ 73 w 486"/>
              <a:gd name="T59" fmla="*/ 559 h 619"/>
              <a:gd name="T60" fmla="*/ 294 w 486"/>
              <a:gd name="T61" fmla="*/ 353 h 619"/>
              <a:gd name="T62" fmla="*/ 294 w 486"/>
              <a:gd name="T63" fmla="*/ 353 h 619"/>
              <a:gd name="T64" fmla="*/ 265 w 486"/>
              <a:gd name="T65" fmla="*/ 368 h 619"/>
              <a:gd name="T66" fmla="*/ 118 w 486"/>
              <a:gd name="T67" fmla="*/ 368 h 619"/>
              <a:gd name="T68" fmla="*/ 118 w 486"/>
              <a:gd name="T69" fmla="*/ 88 h 619"/>
              <a:gd name="T70" fmla="*/ 265 w 486"/>
              <a:gd name="T71" fmla="*/ 88 h 619"/>
              <a:gd name="T72" fmla="*/ 294 w 486"/>
              <a:gd name="T73" fmla="*/ 118 h 619"/>
              <a:gd name="T74" fmla="*/ 294 w 486"/>
              <a:gd name="T75" fmla="*/ 353 h 619"/>
              <a:gd name="T76" fmla="*/ 441 w 486"/>
              <a:gd name="T77" fmla="*/ 412 h 619"/>
              <a:gd name="T78" fmla="*/ 441 w 486"/>
              <a:gd name="T79" fmla="*/ 412 h 619"/>
              <a:gd name="T80" fmla="*/ 427 w 486"/>
              <a:gd name="T81" fmla="*/ 427 h 619"/>
              <a:gd name="T82" fmla="*/ 323 w 486"/>
              <a:gd name="T83" fmla="*/ 427 h 619"/>
              <a:gd name="T84" fmla="*/ 323 w 486"/>
              <a:gd name="T85" fmla="*/ 176 h 619"/>
              <a:gd name="T86" fmla="*/ 427 w 486"/>
              <a:gd name="T87" fmla="*/ 176 h 619"/>
              <a:gd name="T88" fmla="*/ 441 w 486"/>
              <a:gd name="T89" fmla="*/ 191 h 619"/>
              <a:gd name="T90" fmla="*/ 441 w 486"/>
              <a:gd name="T91" fmla="*/ 41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6" h="619">
                <a:moveTo>
                  <a:pt x="441" y="132"/>
                </a:moveTo>
                <a:lnTo>
                  <a:pt x="441" y="132"/>
                </a:lnTo>
                <a:cubicBezTo>
                  <a:pt x="323" y="132"/>
                  <a:pt x="323" y="132"/>
                  <a:pt x="323" y="132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73"/>
                  <a:pt x="309" y="59"/>
                  <a:pt x="294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14"/>
                  <a:pt x="88" y="0"/>
                  <a:pt x="7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4" y="0"/>
                  <a:pt x="0" y="14"/>
                  <a:pt x="0" y="29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3"/>
                  <a:pt x="14" y="618"/>
                  <a:pt x="29" y="618"/>
                </a:cubicBezTo>
                <a:cubicBezTo>
                  <a:pt x="73" y="618"/>
                  <a:pt x="73" y="618"/>
                  <a:pt x="73" y="618"/>
                </a:cubicBezTo>
                <a:cubicBezTo>
                  <a:pt x="88" y="618"/>
                  <a:pt x="118" y="603"/>
                  <a:pt x="118" y="589"/>
                </a:cubicBezTo>
                <a:cubicBezTo>
                  <a:pt x="118" y="412"/>
                  <a:pt x="118" y="412"/>
                  <a:pt x="118" y="412"/>
                </a:cubicBezTo>
                <a:cubicBezTo>
                  <a:pt x="294" y="412"/>
                  <a:pt x="294" y="412"/>
                  <a:pt x="294" y="412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309" y="471"/>
                  <a:pt x="323" y="471"/>
                </a:cubicBezTo>
                <a:cubicBezTo>
                  <a:pt x="441" y="471"/>
                  <a:pt x="441" y="471"/>
                  <a:pt x="441" y="471"/>
                </a:cubicBezTo>
                <a:cubicBezTo>
                  <a:pt x="471" y="471"/>
                  <a:pt x="485" y="441"/>
                  <a:pt x="485" y="427"/>
                </a:cubicBezTo>
                <a:cubicBezTo>
                  <a:pt x="485" y="176"/>
                  <a:pt x="485" y="176"/>
                  <a:pt x="485" y="176"/>
                </a:cubicBezTo>
                <a:cubicBezTo>
                  <a:pt x="485" y="147"/>
                  <a:pt x="471" y="132"/>
                  <a:pt x="441" y="132"/>
                </a:cubicBezTo>
                <a:close/>
                <a:moveTo>
                  <a:pt x="73" y="559"/>
                </a:moveTo>
                <a:lnTo>
                  <a:pt x="73" y="559"/>
                </a:lnTo>
                <a:cubicBezTo>
                  <a:pt x="73" y="574"/>
                  <a:pt x="59" y="589"/>
                  <a:pt x="59" y="589"/>
                </a:cubicBezTo>
                <a:cubicBezTo>
                  <a:pt x="44" y="589"/>
                  <a:pt x="29" y="574"/>
                  <a:pt x="29" y="55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44"/>
                  <a:pt x="44" y="29"/>
                  <a:pt x="59" y="29"/>
                </a:cubicBezTo>
                <a:cubicBezTo>
                  <a:pt x="59" y="29"/>
                  <a:pt x="73" y="44"/>
                  <a:pt x="73" y="59"/>
                </a:cubicBezTo>
                <a:lnTo>
                  <a:pt x="73" y="559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294" y="353"/>
                  <a:pt x="280" y="368"/>
                  <a:pt x="265" y="368"/>
                </a:cubicBezTo>
                <a:cubicBezTo>
                  <a:pt x="118" y="368"/>
                  <a:pt x="118" y="368"/>
                  <a:pt x="118" y="36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80" y="88"/>
                  <a:pt x="294" y="103"/>
                  <a:pt x="294" y="118"/>
                </a:cubicBezTo>
                <a:lnTo>
                  <a:pt x="294" y="353"/>
                </a:lnTo>
                <a:close/>
                <a:moveTo>
                  <a:pt x="441" y="412"/>
                </a:moveTo>
                <a:lnTo>
                  <a:pt x="441" y="412"/>
                </a:lnTo>
                <a:cubicBezTo>
                  <a:pt x="441" y="412"/>
                  <a:pt x="441" y="427"/>
                  <a:pt x="427" y="427"/>
                </a:cubicBezTo>
                <a:cubicBezTo>
                  <a:pt x="323" y="427"/>
                  <a:pt x="323" y="427"/>
                  <a:pt x="323" y="427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427" y="176"/>
                  <a:pt x="427" y="176"/>
                  <a:pt x="427" y="176"/>
                </a:cubicBezTo>
                <a:cubicBezTo>
                  <a:pt x="441" y="176"/>
                  <a:pt x="441" y="176"/>
                  <a:pt x="441" y="191"/>
                </a:cubicBezTo>
                <a:lnTo>
                  <a:pt x="441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73910" y="3554180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Lato Light"/>
                <a:cs typeface="Lato Light"/>
              </a:rPr>
              <a:t>Project Information</a:t>
            </a:r>
            <a:endParaRPr lang="en-US" sz="3200" dirty="0" smtClean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01069" y="3554180"/>
            <a:ext cx="3613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Lato Light"/>
                <a:cs typeface="Lato Light"/>
              </a:rPr>
              <a:t>Introduction</a:t>
            </a:r>
            <a:endParaRPr lang="en-US" sz="3200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73374" y="3554180"/>
            <a:ext cx="3613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  <a:latin typeface="Lato Light"/>
                <a:cs typeface="Lato Light"/>
              </a:rPr>
              <a:t>Current Situation</a:t>
            </a:r>
            <a:endParaRPr lang="en-US" sz="3200" dirty="0">
              <a:solidFill>
                <a:schemeClr val="accent3"/>
              </a:solidFill>
              <a:latin typeface="Lato Light"/>
              <a:cs typeface="Lato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670297" y="3554180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  <a:latin typeface="Lato Light"/>
                <a:cs typeface="Lato Light"/>
              </a:rPr>
              <a:t>Problem Definition</a:t>
            </a:r>
            <a:endParaRPr lang="en-US" sz="32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993737" y="3554180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  <a:latin typeface="Lato Light"/>
                <a:cs typeface="Lato Light"/>
              </a:rPr>
              <a:t>Proposed Solution</a:t>
            </a:r>
            <a:endParaRPr lang="en-US" sz="3200" dirty="0">
              <a:solidFill>
                <a:schemeClr val="accent5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8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Table of Contents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645999" y="5952405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273693" y="5952405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53" y="7002088"/>
            <a:ext cx="2272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373060" y="6999339"/>
            <a:ext cx="2272940" cy="2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528763" y="3403002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4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4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1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2" name="Freeform 31"/>
          <p:cNvSpPr/>
          <p:nvPr/>
        </p:nvSpPr>
        <p:spPr>
          <a:xfrm>
            <a:off x="5901069" y="3403000"/>
            <a:ext cx="3589226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2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3910" y="3554180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Lato Light"/>
                <a:cs typeface="Lato Light"/>
              </a:rPr>
              <a:t>Feature functions</a:t>
            </a:r>
            <a:endParaRPr lang="en-US" sz="32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01069" y="3554180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Lato Light"/>
                <a:cs typeface="Lato Light"/>
              </a:rPr>
              <a:t>Advantages and Disadvantages</a:t>
            </a:r>
            <a:endParaRPr lang="en-US" sz="3200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36" name="Freeform 70"/>
          <p:cNvSpPr>
            <a:spLocks noChangeArrowheads="1"/>
          </p:cNvSpPr>
          <p:nvPr/>
        </p:nvSpPr>
        <p:spPr bwMode="auto">
          <a:xfrm>
            <a:off x="2897595" y="6569251"/>
            <a:ext cx="885930" cy="865675"/>
          </a:xfrm>
          <a:custGeom>
            <a:avLst/>
            <a:gdLst>
              <a:gd name="T0" fmla="*/ 633 w 634"/>
              <a:gd name="T1" fmla="*/ 235 h 619"/>
              <a:gd name="T2" fmla="*/ 412 w 634"/>
              <a:gd name="T3" fmla="*/ 206 h 619"/>
              <a:gd name="T4" fmla="*/ 309 w 634"/>
              <a:gd name="T5" fmla="*/ 0 h 619"/>
              <a:gd name="T6" fmla="*/ 220 w 634"/>
              <a:gd name="T7" fmla="*/ 206 h 619"/>
              <a:gd name="T8" fmla="*/ 0 w 634"/>
              <a:gd name="T9" fmla="*/ 235 h 619"/>
              <a:gd name="T10" fmla="*/ 162 w 634"/>
              <a:gd name="T11" fmla="*/ 398 h 619"/>
              <a:gd name="T12" fmla="*/ 117 w 634"/>
              <a:gd name="T13" fmla="*/ 618 h 619"/>
              <a:gd name="T14" fmla="*/ 309 w 634"/>
              <a:gd name="T15" fmla="*/ 515 h 619"/>
              <a:gd name="T16" fmla="*/ 515 w 634"/>
              <a:gd name="T17" fmla="*/ 618 h 619"/>
              <a:gd name="T18" fmla="*/ 471 w 634"/>
              <a:gd name="T19" fmla="*/ 398 h 619"/>
              <a:gd name="T20" fmla="*/ 633 w 634"/>
              <a:gd name="T21" fmla="*/ 235 h 619"/>
              <a:gd name="T22" fmla="*/ 309 w 634"/>
              <a:gd name="T23" fmla="*/ 471 h 619"/>
              <a:gd name="T24" fmla="*/ 162 w 634"/>
              <a:gd name="T25" fmla="*/ 545 h 619"/>
              <a:gd name="T26" fmla="*/ 191 w 634"/>
              <a:gd name="T27" fmla="*/ 382 h 619"/>
              <a:gd name="T28" fmla="*/ 73 w 634"/>
              <a:gd name="T29" fmla="*/ 265 h 619"/>
              <a:gd name="T30" fmla="*/ 235 w 634"/>
              <a:gd name="T31" fmla="*/ 235 h 619"/>
              <a:gd name="T32" fmla="*/ 309 w 634"/>
              <a:gd name="T33" fmla="*/ 73 h 619"/>
              <a:gd name="T34" fmla="*/ 383 w 634"/>
              <a:gd name="T35" fmla="*/ 235 h 619"/>
              <a:gd name="T36" fmla="*/ 559 w 634"/>
              <a:gd name="T37" fmla="*/ 265 h 619"/>
              <a:gd name="T38" fmla="*/ 426 w 634"/>
              <a:gd name="T39" fmla="*/ 382 h 619"/>
              <a:gd name="T40" fmla="*/ 456 w 634"/>
              <a:gd name="T41" fmla="*/ 559 h 619"/>
              <a:gd name="T42" fmla="*/ 309 w 634"/>
              <a:gd name="T43" fmla="*/ 47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4" h="619">
                <a:moveTo>
                  <a:pt x="633" y="235"/>
                </a:moveTo>
                <a:lnTo>
                  <a:pt x="412" y="206"/>
                </a:lnTo>
                <a:lnTo>
                  <a:pt x="309" y="0"/>
                </a:lnTo>
                <a:lnTo>
                  <a:pt x="220" y="206"/>
                </a:lnTo>
                <a:lnTo>
                  <a:pt x="0" y="235"/>
                </a:lnTo>
                <a:lnTo>
                  <a:pt x="162" y="398"/>
                </a:lnTo>
                <a:lnTo>
                  <a:pt x="117" y="618"/>
                </a:lnTo>
                <a:lnTo>
                  <a:pt x="309" y="515"/>
                </a:lnTo>
                <a:lnTo>
                  <a:pt x="515" y="618"/>
                </a:lnTo>
                <a:lnTo>
                  <a:pt x="471" y="398"/>
                </a:lnTo>
                <a:lnTo>
                  <a:pt x="633" y="235"/>
                </a:lnTo>
                <a:close/>
                <a:moveTo>
                  <a:pt x="309" y="471"/>
                </a:moveTo>
                <a:lnTo>
                  <a:pt x="162" y="545"/>
                </a:lnTo>
                <a:lnTo>
                  <a:pt x="191" y="382"/>
                </a:lnTo>
                <a:lnTo>
                  <a:pt x="73" y="265"/>
                </a:lnTo>
                <a:lnTo>
                  <a:pt x="235" y="235"/>
                </a:lnTo>
                <a:lnTo>
                  <a:pt x="309" y="73"/>
                </a:lnTo>
                <a:lnTo>
                  <a:pt x="383" y="235"/>
                </a:lnTo>
                <a:lnTo>
                  <a:pt x="559" y="265"/>
                </a:lnTo>
                <a:lnTo>
                  <a:pt x="426" y="382"/>
                </a:lnTo>
                <a:lnTo>
                  <a:pt x="456" y="559"/>
                </a:lnTo>
                <a:lnTo>
                  <a:pt x="309" y="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57" name="Freeform 133"/>
          <p:cNvSpPr>
            <a:spLocks noChangeArrowheads="1"/>
          </p:cNvSpPr>
          <p:nvPr/>
        </p:nvSpPr>
        <p:spPr bwMode="auto">
          <a:xfrm>
            <a:off x="7403958" y="6625662"/>
            <a:ext cx="594035" cy="886163"/>
          </a:xfrm>
          <a:custGeom>
            <a:avLst/>
            <a:gdLst>
              <a:gd name="T0" fmla="*/ 413 w 428"/>
              <a:gd name="T1" fmla="*/ 147 h 634"/>
              <a:gd name="T2" fmla="*/ 413 w 428"/>
              <a:gd name="T3" fmla="*/ 147 h 634"/>
              <a:gd name="T4" fmla="*/ 221 w 428"/>
              <a:gd name="T5" fmla="*/ 0 h 634"/>
              <a:gd name="T6" fmla="*/ 30 w 428"/>
              <a:gd name="T7" fmla="*/ 147 h 634"/>
              <a:gd name="T8" fmla="*/ 0 w 428"/>
              <a:gd name="T9" fmla="*/ 177 h 634"/>
              <a:gd name="T10" fmla="*/ 0 w 428"/>
              <a:gd name="T11" fmla="*/ 221 h 634"/>
              <a:gd name="T12" fmla="*/ 45 w 428"/>
              <a:gd name="T13" fmla="*/ 265 h 634"/>
              <a:gd name="T14" fmla="*/ 45 w 428"/>
              <a:gd name="T15" fmla="*/ 265 h 634"/>
              <a:gd name="T16" fmla="*/ 104 w 428"/>
              <a:gd name="T17" fmla="*/ 324 h 634"/>
              <a:gd name="T18" fmla="*/ 133 w 428"/>
              <a:gd name="T19" fmla="*/ 589 h 634"/>
              <a:gd name="T20" fmla="*/ 177 w 428"/>
              <a:gd name="T21" fmla="*/ 633 h 634"/>
              <a:gd name="T22" fmla="*/ 251 w 428"/>
              <a:gd name="T23" fmla="*/ 633 h 634"/>
              <a:gd name="T24" fmla="*/ 295 w 428"/>
              <a:gd name="T25" fmla="*/ 589 h 634"/>
              <a:gd name="T26" fmla="*/ 339 w 428"/>
              <a:gd name="T27" fmla="*/ 324 h 634"/>
              <a:gd name="T28" fmla="*/ 398 w 428"/>
              <a:gd name="T29" fmla="*/ 265 h 634"/>
              <a:gd name="T30" fmla="*/ 398 w 428"/>
              <a:gd name="T31" fmla="*/ 265 h 634"/>
              <a:gd name="T32" fmla="*/ 427 w 428"/>
              <a:gd name="T33" fmla="*/ 221 h 634"/>
              <a:gd name="T34" fmla="*/ 427 w 428"/>
              <a:gd name="T35" fmla="*/ 177 h 634"/>
              <a:gd name="T36" fmla="*/ 413 w 428"/>
              <a:gd name="T37" fmla="*/ 147 h 634"/>
              <a:gd name="T38" fmla="*/ 221 w 428"/>
              <a:gd name="T39" fmla="*/ 44 h 634"/>
              <a:gd name="T40" fmla="*/ 221 w 428"/>
              <a:gd name="T41" fmla="*/ 44 h 634"/>
              <a:gd name="T42" fmla="*/ 368 w 428"/>
              <a:gd name="T43" fmla="*/ 147 h 634"/>
              <a:gd name="T44" fmla="*/ 59 w 428"/>
              <a:gd name="T45" fmla="*/ 147 h 634"/>
              <a:gd name="T46" fmla="*/ 221 w 428"/>
              <a:gd name="T47" fmla="*/ 44 h 634"/>
              <a:gd name="T48" fmla="*/ 251 w 428"/>
              <a:gd name="T49" fmla="*/ 560 h 634"/>
              <a:gd name="T50" fmla="*/ 251 w 428"/>
              <a:gd name="T51" fmla="*/ 560 h 634"/>
              <a:gd name="T52" fmla="*/ 236 w 428"/>
              <a:gd name="T53" fmla="*/ 589 h 634"/>
              <a:gd name="T54" fmla="*/ 192 w 428"/>
              <a:gd name="T55" fmla="*/ 589 h 634"/>
              <a:gd name="T56" fmla="*/ 177 w 428"/>
              <a:gd name="T57" fmla="*/ 560 h 634"/>
              <a:gd name="T58" fmla="*/ 133 w 428"/>
              <a:gd name="T59" fmla="*/ 339 h 634"/>
              <a:gd name="T60" fmla="*/ 221 w 428"/>
              <a:gd name="T61" fmla="*/ 353 h 634"/>
              <a:gd name="T62" fmla="*/ 295 w 428"/>
              <a:gd name="T63" fmla="*/ 339 h 634"/>
              <a:gd name="T64" fmla="*/ 251 w 428"/>
              <a:gd name="T65" fmla="*/ 560 h 634"/>
              <a:gd name="T66" fmla="*/ 221 w 428"/>
              <a:gd name="T67" fmla="*/ 324 h 634"/>
              <a:gd name="T68" fmla="*/ 221 w 428"/>
              <a:gd name="T69" fmla="*/ 324 h 634"/>
              <a:gd name="T70" fmla="*/ 89 w 428"/>
              <a:gd name="T71" fmla="*/ 265 h 634"/>
              <a:gd name="T72" fmla="*/ 339 w 428"/>
              <a:gd name="T73" fmla="*/ 265 h 634"/>
              <a:gd name="T74" fmla="*/ 221 w 428"/>
              <a:gd name="T75" fmla="*/ 324 h 634"/>
              <a:gd name="T76" fmla="*/ 368 w 428"/>
              <a:gd name="T77" fmla="*/ 221 h 634"/>
              <a:gd name="T78" fmla="*/ 368 w 428"/>
              <a:gd name="T79" fmla="*/ 221 h 634"/>
              <a:gd name="T80" fmla="*/ 59 w 428"/>
              <a:gd name="T81" fmla="*/ 221 h 634"/>
              <a:gd name="T82" fmla="*/ 45 w 428"/>
              <a:gd name="T83" fmla="*/ 206 h 634"/>
              <a:gd name="T84" fmla="*/ 59 w 428"/>
              <a:gd name="T85" fmla="*/ 177 h 634"/>
              <a:gd name="T86" fmla="*/ 368 w 428"/>
              <a:gd name="T87" fmla="*/ 177 h 634"/>
              <a:gd name="T88" fmla="*/ 398 w 428"/>
              <a:gd name="T89" fmla="*/ 206 h 634"/>
              <a:gd name="T90" fmla="*/ 368 w 428"/>
              <a:gd name="T91" fmla="*/ 22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8" h="634">
                <a:moveTo>
                  <a:pt x="413" y="147"/>
                </a:moveTo>
                <a:lnTo>
                  <a:pt x="413" y="147"/>
                </a:lnTo>
                <a:cubicBezTo>
                  <a:pt x="383" y="59"/>
                  <a:pt x="309" y="0"/>
                  <a:pt x="221" y="0"/>
                </a:cubicBezTo>
                <a:cubicBezTo>
                  <a:pt x="118" y="0"/>
                  <a:pt x="45" y="59"/>
                  <a:pt x="30" y="147"/>
                </a:cubicBezTo>
                <a:cubicBezTo>
                  <a:pt x="15" y="147"/>
                  <a:pt x="0" y="162"/>
                  <a:pt x="0" y="177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35"/>
                  <a:pt x="15" y="265"/>
                  <a:pt x="45" y="265"/>
                </a:cubicBezTo>
                <a:lnTo>
                  <a:pt x="45" y="265"/>
                </a:lnTo>
                <a:cubicBezTo>
                  <a:pt x="59" y="280"/>
                  <a:pt x="74" y="309"/>
                  <a:pt x="104" y="324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133" y="618"/>
                  <a:pt x="163" y="633"/>
                  <a:pt x="177" y="633"/>
                </a:cubicBezTo>
                <a:cubicBezTo>
                  <a:pt x="251" y="633"/>
                  <a:pt x="251" y="633"/>
                  <a:pt x="251" y="633"/>
                </a:cubicBezTo>
                <a:cubicBezTo>
                  <a:pt x="280" y="633"/>
                  <a:pt x="295" y="618"/>
                  <a:pt x="295" y="589"/>
                </a:cubicBezTo>
                <a:cubicBezTo>
                  <a:pt x="339" y="324"/>
                  <a:pt x="339" y="324"/>
                  <a:pt x="339" y="324"/>
                </a:cubicBezTo>
                <a:cubicBezTo>
                  <a:pt x="354" y="309"/>
                  <a:pt x="383" y="280"/>
                  <a:pt x="398" y="265"/>
                </a:cubicBezTo>
                <a:lnTo>
                  <a:pt x="398" y="265"/>
                </a:lnTo>
                <a:cubicBezTo>
                  <a:pt x="413" y="265"/>
                  <a:pt x="427" y="235"/>
                  <a:pt x="427" y="221"/>
                </a:cubicBezTo>
                <a:cubicBezTo>
                  <a:pt x="427" y="177"/>
                  <a:pt x="427" y="177"/>
                  <a:pt x="427" y="177"/>
                </a:cubicBezTo>
                <a:cubicBezTo>
                  <a:pt x="427" y="162"/>
                  <a:pt x="427" y="147"/>
                  <a:pt x="413" y="147"/>
                </a:cubicBezTo>
                <a:close/>
                <a:moveTo>
                  <a:pt x="221" y="44"/>
                </a:moveTo>
                <a:lnTo>
                  <a:pt x="221" y="44"/>
                </a:lnTo>
                <a:cubicBezTo>
                  <a:pt x="280" y="44"/>
                  <a:pt x="354" y="88"/>
                  <a:pt x="368" y="147"/>
                </a:cubicBezTo>
                <a:cubicBezTo>
                  <a:pt x="59" y="147"/>
                  <a:pt x="59" y="147"/>
                  <a:pt x="59" y="147"/>
                </a:cubicBezTo>
                <a:cubicBezTo>
                  <a:pt x="89" y="88"/>
                  <a:pt x="148" y="44"/>
                  <a:pt x="221" y="44"/>
                </a:cubicBezTo>
                <a:close/>
                <a:moveTo>
                  <a:pt x="251" y="560"/>
                </a:moveTo>
                <a:lnTo>
                  <a:pt x="251" y="560"/>
                </a:lnTo>
                <a:cubicBezTo>
                  <a:pt x="251" y="574"/>
                  <a:pt x="251" y="589"/>
                  <a:pt x="236" y="589"/>
                </a:cubicBezTo>
                <a:cubicBezTo>
                  <a:pt x="192" y="589"/>
                  <a:pt x="192" y="589"/>
                  <a:pt x="192" y="589"/>
                </a:cubicBezTo>
                <a:cubicBezTo>
                  <a:pt x="177" y="589"/>
                  <a:pt x="177" y="574"/>
                  <a:pt x="177" y="560"/>
                </a:cubicBezTo>
                <a:cubicBezTo>
                  <a:pt x="133" y="339"/>
                  <a:pt x="133" y="339"/>
                  <a:pt x="133" y="339"/>
                </a:cubicBezTo>
                <a:cubicBezTo>
                  <a:pt x="163" y="353"/>
                  <a:pt x="192" y="353"/>
                  <a:pt x="221" y="353"/>
                </a:cubicBezTo>
                <a:cubicBezTo>
                  <a:pt x="251" y="353"/>
                  <a:pt x="266" y="353"/>
                  <a:pt x="295" y="339"/>
                </a:cubicBezTo>
                <a:lnTo>
                  <a:pt x="251" y="560"/>
                </a:lnTo>
                <a:close/>
                <a:moveTo>
                  <a:pt x="221" y="324"/>
                </a:moveTo>
                <a:lnTo>
                  <a:pt x="221" y="324"/>
                </a:lnTo>
                <a:cubicBezTo>
                  <a:pt x="163" y="324"/>
                  <a:pt x="118" y="294"/>
                  <a:pt x="89" y="265"/>
                </a:cubicBezTo>
                <a:cubicBezTo>
                  <a:pt x="339" y="265"/>
                  <a:pt x="339" y="265"/>
                  <a:pt x="339" y="265"/>
                </a:cubicBezTo>
                <a:cubicBezTo>
                  <a:pt x="309" y="294"/>
                  <a:pt x="266" y="324"/>
                  <a:pt x="221" y="324"/>
                </a:cubicBezTo>
                <a:close/>
                <a:moveTo>
                  <a:pt x="368" y="221"/>
                </a:moveTo>
                <a:lnTo>
                  <a:pt x="368" y="221"/>
                </a:lnTo>
                <a:cubicBezTo>
                  <a:pt x="59" y="221"/>
                  <a:pt x="59" y="221"/>
                  <a:pt x="59" y="221"/>
                </a:cubicBezTo>
                <a:cubicBezTo>
                  <a:pt x="45" y="221"/>
                  <a:pt x="45" y="206"/>
                  <a:pt x="45" y="206"/>
                </a:cubicBezTo>
                <a:cubicBezTo>
                  <a:pt x="45" y="192"/>
                  <a:pt x="45" y="177"/>
                  <a:pt x="59" y="177"/>
                </a:cubicBezTo>
                <a:cubicBezTo>
                  <a:pt x="368" y="177"/>
                  <a:pt x="368" y="177"/>
                  <a:pt x="368" y="177"/>
                </a:cubicBezTo>
                <a:cubicBezTo>
                  <a:pt x="383" y="177"/>
                  <a:pt x="398" y="192"/>
                  <a:pt x="398" y="206"/>
                </a:cubicBezTo>
                <a:cubicBezTo>
                  <a:pt x="398" y="206"/>
                  <a:pt x="383" y="221"/>
                  <a:pt x="368" y="2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3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467693" y="4679531"/>
            <a:ext cx="9445436" cy="98484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Lato Light"/>
                <a:cs typeface="Lato Light"/>
              </a:rPr>
              <a:t>Project Information</a:t>
            </a:r>
            <a:endParaRPr lang="en-US" sz="48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1600" y="5536414"/>
            <a:ext cx="11734800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name: Parking Guidance System Solution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Project Code: </a:t>
            </a:r>
            <a:r>
              <a:rPr lang="en-US" dirty="0" err="1"/>
              <a:t>PGSS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Product Type: Internet of Things Application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Start Date: 3-Jan-2017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End Date: </a:t>
            </a:r>
          </a:p>
          <a:p>
            <a:pPr algn="ctr">
              <a:lnSpc>
                <a:spcPct val="140000"/>
              </a:lnSpc>
            </a:pPr>
            <a:endParaRPr lang="en-US" sz="2800" dirty="0">
              <a:latin typeface="Lato Light"/>
              <a:cs typeface="Lato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44626" y="2857710"/>
            <a:ext cx="10744200" cy="5556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00" dirty="0">
                <a:cs typeface="Lato Light"/>
              </a:rPr>
              <a:t>Information and guidance system is designed the monitoring and provision of information on the occupancy of individual parking lots in the parking area. </a:t>
            </a:r>
            <a:endParaRPr lang="en-US" sz="2700" dirty="0" smtClean="0">
              <a:cs typeface="Lato Light"/>
            </a:endParaRPr>
          </a:p>
          <a:p>
            <a:pPr>
              <a:lnSpc>
                <a:spcPct val="120000"/>
              </a:lnSpc>
            </a:pPr>
            <a:r>
              <a:rPr lang="en-US" sz="2700" dirty="0" smtClean="0">
                <a:cs typeface="Lato Light"/>
              </a:rPr>
              <a:t>The </a:t>
            </a:r>
            <a:r>
              <a:rPr lang="en-US" sz="2700" dirty="0">
                <a:cs typeface="Lato Light"/>
              </a:rPr>
              <a:t>system represents a solution to the current problem of a high proportion of a traffic generated by drivers seeking vacant parking spaces. </a:t>
            </a:r>
            <a:endParaRPr lang="en-US" sz="2700" dirty="0" smtClean="0">
              <a:cs typeface="Lato Light"/>
            </a:endParaRPr>
          </a:p>
          <a:p>
            <a:pPr>
              <a:lnSpc>
                <a:spcPct val="120000"/>
              </a:lnSpc>
            </a:pPr>
            <a:r>
              <a:rPr lang="en-US" sz="2700" dirty="0" smtClean="0">
                <a:cs typeface="Lato Light"/>
              </a:rPr>
              <a:t>The </a:t>
            </a:r>
            <a:r>
              <a:rPr lang="en-US" sz="2700" dirty="0">
                <a:cs typeface="Lato Light"/>
              </a:rPr>
              <a:t>guidance system is able to provide drivers with the latest and dynamically </a:t>
            </a:r>
            <a:r>
              <a:rPr lang="en-US" sz="2700" dirty="0" err="1">
                <a:cs typeface="Lato Light"/>
              </a:rPr>
              <a:t>chaning</a:t>
            </a:r>
            <a:r>
              <a:rPr lang="en-US" sz="2700" dirty="0">
                <a:cs typeface="Lato Light"/>
              </a:rPr>
              <a:t> information on the availability status of monitored parking lots. Using clear guidance signs, vehicles are guided directly to identified vacant parking lots that are the closest to </a:t>
            </a:r>
            <a:r>
              <a:rPr lang="en-US" sz="2700" dirty="0" err="1">
                <a:cs typeface="Lato Light"/>
              </a:rPr>
              <a:t>vehicles’s</a:t>
            </a:r>
            <a:r>
              <a:rPr lang="en-US" sz="2700" dirty="0">
                <a:cs typeface="Lato Light"/>
              </a:rPr>
              <a:t> current positions</a:t>
            </a:r>
            <a:r>
              <a:rPr lang="en-US" sz="2700" dirty="0" smtClean="0">
                <a:cs typeface="Lato Light"/>
              </a:rPr>
              <a:t>.</a:t>
            </a:r>
            <a:endParaRPr lang="en-US" sz="2700" dirty="0">
              <a:cs typeface="Lato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756102"/>
            <a:ext cx="144780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Introduction of Parking Guidance System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7600" y="1607338"/>
            <a:ext cx="14655800" cy="67706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Lato Light"/>
                <a:cs typeface="Lato Light"/>
              </a:rPr>
              <a:t>A product of the worldwide initiative of intelligent transportation in urban areas</a:t>
            </a:r>
            <a:endParaRPr lang="en-US" sz="28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861" y="3084514"/>
            <a:ext cx="10702323" cy="84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623556" y="11119556"/>
            <a:ext cx="6765054" cy="1776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/>
              <a:cs typeface="Lato Ligh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033600" y="11115713"/>
            <a:ext cx="6765054" cy="1776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/>
              <a:cs typeface="Lato Ligh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442958" y="11119556"/>
            <a:ext cx="6765054" cy="1776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/>
              <a:cs typeface="Lato Ligh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23419" y="11688898"/>
            <a:ext cx="620858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ato Light"/>
                <a:cs typeface="Lato Light"/>
              </a:rPr>
              <a:t>Growing fast with the increasing number of vehicles</a:t>
            </a:r>
            <a:endParaRPr lang="en-US" sz="2600" dirty="0" smtClean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91666" y="11119556"/>
            <a:ext cx="6208588" cy="73867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Light"/>
                <a:cs typeface="Lato Light"/>
              </a:rPr>
              <a:t>Indoor parking area</a:t>
            </a:r>
            <a:endParaRPr lang="en-US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09234" y="11685055"/>
            <a:ext cx="64131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ato Light"/>
                <a:cs typeface="Lato Light"/>
              </a:rPr>
              <a:t>An alternative approach to provide vehicle’s parking lot</a:t>
            </a:r>
            <a:endParaRPr lang="en-US" sz="26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151023" y="11115713"/>
            <a:ext cx="6413100" cy="73867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Light"/>
                <a:cs typeface="Lato Light"/>
              </a:rPr>
              <a:t>Outdoor parking area</a:t>
            </a:r>
            <a:endParaRPr lang="en-US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607124" y="11688898"/>
            <a:ext cx="63415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ato Light"/>
                <a:cs typeface="Lato Light"/>
              </a:rPr>
              <a:t>A wired system utilize the RS-485 standard.	</a:t>
            </a:r>
            <a:endParaRPr lang="en-US" sz="26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681203" y="11119556"/>
            <a:ext cx="6341587" cy="738674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Light"/>
                <a:cs typeface="Lato Light"/>
              </a:rPr>
              <a:t>Traditional PGS</a:t>
            </a:r>
            <a:endParaRPr lang="en-US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63692" y="756102"/>
            <a:ext cx="1382906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Current Situation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81964" y="1607338"/>
            <a:ext cx="9445436" cy="67706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Lato Light"/>
                <a:cs typeface="Lato Light"/>
              </a:rPr>
              <a:t> </a:t>
            </a:r>
            <a:endParaRPr lang="en-US" sz="28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060636" y="3044157"/>
            <a:ext cx="6710296" cy="807155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442958" y="3041178"/>
            <a:ext cx="6710296" cy="8071556"/>
          </a:xfrm>
        </p:spPr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650935" y="3048000"/>
            <a:ext cx="6710296" cy="8071556"/>
          </a:xfrm>
        </p:spPr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212" y="3041178"/>
            <a:ext cx="6792433" cy="8078378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9005535" y="3041178"/>
            <a:ext cx="6867198" cy="8078378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16462622" y="3034356"/>
            <a:ext cx="6745389" cy="80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0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Problem Definition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81964" y="1607338"/>
            <a:ext cx="9445436" cy="67706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Lato Light"/>
                <a:cs typeface="Lato Light"/>
              </a:rPr>
              <a:t>Issues, flaws, disadvantages of current system</a:t>
            </a:r>
            <a:endParaRPr lang="en-US" sz="28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38" name="Shape 142"/>
          <p:cNvSpPr/>
          <p:nvPr/>
        </p:nvSpPr>
        <p:spPr>
          <a:xfrm>
            <a:off x="1617648" y="3370971"/>
            <a:ext cx="2197482" cy="1851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  <a:latin typeface="Lato Light"/>
                <a:cs typeface="Lato Light"/>
              </a:rPr>
              <a:t>01</a:t>
            </a:r>
          </a:p>
        </p:txBody>
      </p:sp>
      <p:sp>
        <p:nvSpPr>
          <p:cNvPr id="36" name="Shape 145"/>
          <p:cNvSpPr/>
          <p:nvPr/>
        </p:nvSpPr>
        <p:spPr>
          <a:xfrm>
            <a:off x="12456041" y="3381035"/>
            <a:ext cx="2197482" cy="1844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3"/>
                </a:solidFill>
                <a:latin typeface="Lato Light"/>
                <a:cs typeface="Lato Light"/>
              </a:rPr>
              <a:t>03</a:t>
            </a:r>
          </a:p>
        </p:txBody>
      </p:sp>
      <p:sp>
        <p:nvSpPr>
          <p:cNvPr id="33" name="Shape 148"/>
          <p:cNvSpPr/>
          <p:nvPr/>
        </p:nvSpPr>
        <p:spPr>
          <a:xfrm>
            <a:off x="1617648" y="6435109"/>
            <a:ext cx="2197482" cy="1844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2"/>
                </a:solidFill>
                <a:latin typeface="Lato Light"/>
                <a:cs typeface="Lato Light"/>
              </a:rPr>
              <a:t>02</a:t>
            </a: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3799764" y="3412099"/>
            <a:ext cx="7561019" cy="1434202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900" dirty="0"/>
              <a:t>L</a:t>
            </a:r>
            <a:r>
              <a:rPr lang="en-US" sz="2900" dirty="0" smtClean="0"/>
              <a:t>imited number of monitored parking lots</a:t>
            </a:r>
            <a:endParaRPr lang="en-US" sz="2900" dirty="0" smtClean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799764" y="6442506"/>
            <a:ext cx="7561019" cy="764788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900" dirty="0"/>
              <a:t>C</a:t>
            </a:r>
            <a:r>
              <a:rPr lang="en-US" sz="2900" dirty="0" smtClean="0"/>
              <a:t>omplicated planning of wired system</a:t>
            </a:r>
            <a:endParaRPr lang="en-US" sz="2900" dirty="0" smtClean="0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4653524" y="3370971"/>
            <a:ext cx="7561019" cy="764788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900" dirty="0" smtClean="0"/>
              <a:t>Incompatible with outdoor system</a:t>
            </a:r>
            <a:endParaRPr lang="en-US" sz="2900" dirty="0" smtClean="0"/>
          </a:p>
        </p:txBody>
      </p:sp>
      <p:sp>
        <p:nvSpPr>
          <p:cNvPr id="43" name="Shape 142"/>
          <p:cNvSpPr/>
          <p:nvPr/>
        </p:nvSpPr>
        <p:spPr>
          <a:xfrm>
            <a:off x="12471408" y="6425605"/>
            <a:ext cx="2197482" cy="1851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3484C9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8000" dirty="0" smtClean="0">
                <a:solidFill>
                  <a:schemeClr val="accent4"/>
                </a:solidFill>
                <a:latin typeface="Lato Light"/>
                <a:cs typeface="Lato Light"/>
              </a:rPr>
              <a:t>0</a:t>
            </a:r>
            <a:r>
              <a:rPr lang="en-US" sz="8000" dirty="0" smtClean="0">
                <a:solidFill>
                  <a:schemeClr val="accent4"/>
                </a:solidFill>
                <a:latin typeface="Lato Light"/>
                <a:cs typeface="Lato Light"/>
              </a:rPr>
              <a:t>4</a:t>
            </a:r>
            <a:endParaRPr sz="80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4653524" y="6466733"/>
            <a:ext cx="7561019" cy="764788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900" dirty="0" smtClean="0"/>
              <a:t>Limited information provided to drivers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21842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26588" y="10331055"/>
            <a:ext cx="19534909" cy="18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 dirty="0" smtClean="0">
                <a:cs typeface="Lato Light"/>
              </a:rPr>
              <a:t>Our </a:t>
            </a:r>
            <a:r>
              <a:rPr lang="en-US" sz="2800" dirty="0">
                <a:cs typeface="Lato Light"/>
              </a:rPr>
              <a:t>proposed solution is to build a parking guidance system with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modules. The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 provide wireless communication directly between Central Control Unit and Detectors, Indicator LED, Information LED Displays so there is no need for the Zone Control Units.</a:t>
            </a:r>
            <a:endParaRPr lang="en-US" sz="2800" dirty="0"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89934" y="3142265"/>
            <a:ext cx="6606457" cy="660817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84043" y="3142265"/>
            <a:ext cx="6606457" cy="6608176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530605" y="3142265"/>
            <a:ext cx="6606457" cy="6608176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2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wireless Parking Guidance System utilize RF.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3479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server to keep track of data and information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70328" y="5309691"/>
            <a:ext cx="4530737" cy="2456598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mobile app provides a simple and intuitive geolocation for drivers 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20" name="Freeform 161"/>
          <p:cNvSpPr>
            <a:spLocks noChangeArrowheads="1"/>
          </p:cNvSpPr>
          <p:nvPr/>
        </p:nvSpPr>
        <p:spPr bwMode="auto">
          <a:xfrm>
            <a:off x="6155719" y="4017208"/>
            <a:ext cx="850001" cy="1107263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1" name="Freeform 158"/>
          <p:cNvSpPr>
            <a:spLocks noChangeAspect="1" noChangeArrowheads="1"/>
          </p:cNvSpPr>
          <p:nvPr/>
        </p:nvSpPr>
        <p:spPr bwMode="auto">
          <a:xfrm>
            <a:off x="11600250" y="4018047"/>
            <a:ext cx="1209192" cy="1106424"/>
          </a:xfrm>
          <a:custGeom>
            <a:avLst/>
            <a:gdLst>
              <a:gd name="T0" fmla="*/ 515 w 649"/>
              <a:gd name="T1" fmla="*/ 74 h 590"/>
              <a:gd name="T2" fmla="*/ 515 w 649"/>
              <a:gd name="T3" fmla="*/ 74 h 590"/>
              <a:gd name="T4" fmla="*/ 442 w 649"/>
              <a:gd name="T5" fmla="*/ 0 h 590"/>
              <a:gd name="T6" fmla="*/ 206 w 649"/>
              <a:gd name="T7" fmla="*/ 0 h 590"/>
              <a:gd name="T8" fmla="*/ 133 w 649"/>
              <a:gd name="T9" fmla="*/ 74 h 590"/>
              <a:gd name="T10" fmla="*/ 15 w 649"/>
              <a:gd name="T11" fmla="*/ 162 h 590"/>
              <a:gd name="T12" fmla="*/ 133 w 649"/>
              <a:gd name="T13" fmla="*/ 280 h 590"/>
              <a:gd name="T14" fmla="*/ 147 w 649"/>
              <a:gd name="T15" fmla="*/ 280 h 590"/>
              <a:gd name="T16" fmla="*/ 309 w 649"/>
              <a:gd name="T17" fmla="*/ 427 h 590"/>
              <a:gd name="T18" fmla="*/ 309 w 649"/>
              <a:gd name="T19" fmla="*/ 545 h 590"/>
              <a:gd name="T20" fmla="*/ 250 w 649"/>
              <a:gd name="T21" fmla="*/ 545 h 590"/>
              <a:gd name="T22" fmla="*/ 221 w 649"/>
              <a:gd name="T23" fmla="*/ 574 h 590"/>
              <a:gd name="T24" fmla="*/ 250 w 649"/>
              <a:gd name="T25" fmla="*/ 589 h 590"/>
              <a:gd name="T26" fmla="*/ 397 w 649"/>
              <a:gd name="T27" fmla="*/ 589 h 590"/>
              <a:gd name="T28" fmla="*/ 427 w 649"/>
              <a:gd name="T29" fmla="*/ 574 h 590"/>
              <a:gd name="T30" fmla="*/ 397 w 649"/>
              <a:gd name="T31" fmla="*/ 545 h 590"/>
              <a:gd name="T32" fmla="*/ 339 w 649"/>
              <a:gd name="T33" fmla="*/ 545 h 590"/>
              <a:gd name="T34" fmla="*/ 339 w 649"/>
              <a:gd name="T35" fmla="*/ 427 h 590"/>
              <a:gd name="T36" fmla="*/ 501 w 649"/>
              <a:gd name="T37" fmla="*/ 280 h 590"/>
              <a:gd name="T38" fmla="*/ 515 w 649"/>
              <a:gd name="T39" fmla="*/ 280 h 590"/>
              <a:gd name="T40" fmla="*/ 633 w 649"/>
              <a:gd name="T41" fmla="*/ 162 h 590"/>
              <a:gd name="T42" fmla="*/ 515 w 649"/>
              <a:gd name="T43" fmla="*/ 74 h 590"/>
              <a:gd name="T44" fmla="*/ 133 w 649"/>
              <a:gd name="T45" fmla="*/ 236 h 590"/>
              <a:gd name="T46" fmla="*/ 133 w 649"/>
              <a:gd name="T47" fmla="*/ 236 h 590"/>
              <a:gd name="T48" fmla="*/ 44 w 649"/>
              <a:gd name="T49" fmla="*/ 162 h 590"/>
              <a:gd name="T50" fmla="*/ 133 w 649"/>
              <a:gd name="T51" fmla="*/ 118 h 590"/>
              <a:gd name="T52" fmla="*/ 133 w 649"/>
              <a:gd name="T53" fmla="*/ 236 h 590"/>
              <a:gd name="T54" fmla="*/ 486 w 649"/>
              <a:gd name="T55" fmla="*/ 191 h 590"/>
              <a:gd name="T56" fmla="*/ 486 w 649"/>
              <a:gd name="T57" fmla="*/ 191 h 590"/>
              <a:gd name="T58" fmla="*/ 324 w 649"/>
              <a:gd name="T59" fmla="*/ 398 h 590"/>
              <a:gd name="T60" fmla="*/ 162 w 649"/>
              <a:gd name="T61" fmla="*/ 191 h 590"/>
              <a:gd name="T62" fmla="*/ 162 w 649"/>
              <a:gd name="T63" fmla="*/ 74 h 590"/>
              <a:gd name="T64" fmla="*/ 206 w 649"/>
              <a:gd name="T65" fmla="*/ 44 h 590"/>
              <a:gd name="T66" fmla="*/ 442 w 649"/>
              <a:gd name="T67" fmla="*/ 44 h 590"/>
              <a:gd name="T68" fmla="*/ 486 w 649"/>
              <a:gd name="T69" fmla="*/ 74 h 590"/>
              <a:gd name="T70" fmla="*/ 486 w 649"/>
              <a:gd name="T71" fmla="*/ 191 h 590"/>
              <a:gd name="T72" fmla="*/ 515 w 649"/>
              <a:gd name="T73" fmla="*/ 236 h 590"/>
              <a:gd name="T74" fmla="*/ 515 w 649"/>
              <a:gd name="T75" fmla="*/ 236 h 590"/>
              <a:gd name="T76" fmla="*/ 515 w 649"/>
              <a:gd name="T77" fmla="*/ 118 h 590"/>
              <a:gd name="T78" fmla="*/ 604 w 649"/>
              <a:gd name="T79" fmla="*/ 162 h 590"/>
              <a:gd name="T80" fmla="*/ 515 w 649"/>
              <a:gd name="T81" fmla="*/ 23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2" name="Freeform 155"/>
          <p:cNvSpPr>
            <a:spLocks noChangeAspect="1" noChangeArrowheads="1"/>
          </p:cNvSpPr>
          <p:nvPr/>
        </p:nvSpPr>
        <p:spPr bwMode="auto">
          <a:xfrm>
            <a:off x="17427406" y="4018047"/>
            <a:ext cx="902030" cy="1106424"/>
          </a:xfrm>
          <a:custGeom>
            <a:avLst/>
            <a:gdLst>
              <a:gd name="T0" fmla="*/ 441 w 501"/>
              <a:gd name="T1" fmla="*/ 132 h 619"/>
              <a:gd name="T2" fmla="*/ 441 w 501"/>
              <a:gd name="T3" fmla="*/ 132 h 619"/>
              <a:gd name="T4" fmla="*/ 353 w 501"/>
              <a:gd name="T5" fmla="*/ 264 h 619"/>
              <a:gd name="T6" fmla="*/ 294 w 501"/>
              <a:gd name="T7" fmla="*/ 0 h 619"/>
              <a:gd name="T8" fmla="*/ 132 w 501"/>
              <a:gd name="T9" fmla="*/ 353 h 619"/>
              <a:gd name="T10" fmla="*/ 73 w 501"/>
              <a:gd name="T11" fmla="*/ 205 h 619"/>
              <a:gd name="T12" fmla="*/ 0 w 501"/>
              <a:gd name="T13" fmla="*/ 367 h 619"/>
              <a:gd name="T14" fmla="*/ 250 w 501"/>
              <a:gd name="T15" fmla="*/ 618 h 619"/>
              <a:gd name="T16" fmla="*/ 500 w 501"/>
              <a:gd name="T17" fmla="*/ 367 h 619"/>
              <a:gd name="T18" fmla="*/ 441 w 501"/>
              <a:gd name="T19" fmla="*/ 132 h 619"/>
              <a:gd name="T20" fmla="*/ 265 w 501"/>
              <a:gd name="T21" fmla="*/ 588 h 619"/>
              <a:gd name="T22" fmla="*/ 265 w 501"/>
              <a:gd name="T23" fmla="*/ 588 h 619"/>
              <a:gd name="T24" fmla="*/ 29 w 501"/>
              <a:gd name="T25" fmla="*/ 353 h 619"/>
              <a:gd name="T26" fmla="*/ 59 w 501"/>
              <a:gd name="T27" fmla="*/ 294 h 619"/>
              <a:gd name="T28" fmla="*/ 177 w 501"/>
              <a:gd name="T29" fmla="*/ 397 h 619"/>
              <a:gd name="T30" fmla="*/ 250 w 501"/>
              <a:gd name="T31" fmla="*/ 58 h 619"/>
              <a:gd name="T32" fmla="*/ 382 w 501"/>
              <a:gd name="T33" fmla="*/ 323 h 619"/>
              <a:gd name="T34" fmla="*/ 412 w 501"/>
              <a:gd name="T35" fmla="*/ 205 h 619"/>
              <a:gd name="T36" fmla="*/ 471 w 501"/>
              <a:gd name="T37" fmla="*/ 367 h 619"/>
              <a:gd name="T38" fmla="*/ 265 w 501"/>
              <a:gd name="T39" fmla="*/ 58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Proposed Solution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62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Feature Functions</a:t>
            </a:r>
            <a:endParaRPr lang="en-US" sz="5400" dirty="0" smtClean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1849834" y="3165835"/>
            <a:ext cx="5894988" cy="5844422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9873032" y="4566644"/>
            <a:ext cx="5894988" cy="5873912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chemeClr val="accent3"/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153543" y="7449991"/>
            <a:ext cx="4340132" cy="4314844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5467169" y="6719874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4"/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18146545" y="3485837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7823134" y="8552241"/>
            <a:ext cx="1006647" cy="868050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1"/>
          <p:cNvSpPr>
            <a:spLocks noEditPoints="1"/>
          </p:cNvSpPr>
          <p:nvPr/>
        </p:nvSpPr>
        <p:spPr bwMode="auto">
          <a:xfrm>
            <a:off x="19690147" y="4503077"/>
            <a:ext cx="1267792" cy="874619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9"/>
          <p:cNvSpPr>
            <a:spLocks noEditPoints="1"/>
          </p:cNvSpPr>
          <p:nvPr/>
        </p:nvSpPr>
        <p:spPr bwMode="auto">
          <a:xfrm>
            <a:off x="4288478" y="4390829"/>
            <a:ext cx="1045575" cy="1292279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9"/>
          <p:cNvSpPr>
            <a:spLocks noEditPoints="1"/>
          </p:cNvSpPr>
          <p:nvPr/>
        </p:nvSpPr>
        <p:spPr bwMode="auto">
          <a:xfrm>
            <a:off x="11941820" y="5825299"/>
            <a:ext cx="1726951" cy="1398004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63" y="0"/>
              </a:cxn>
              <a:cxn ang="0">
                <a:pos x="68" y="6"/>
              </a:cxn>
              <a:cxn ang="0">
                <a:pos x="68" y="49"/>
              </a:cxn>
              <a:cxn ang="0">
                <a:pos x="5" y="5"/>
              </a:cxn>
              <a:cxn ang="0">
                <a:pos x="4" y="6"/>
              </a:cxn>
              <a:cxn ang="0">
                <a:pos x="4" y="49"/>
              </a:cxn>
              <a:cxn ang="0">
                <a:pos x="5" y="51"/>
              </a:cxn>
              <a:cxn ang="0">
                <a:pos x="63" y="51"/>
              </a:cxn>
              <a:cxn ang="0">
                <a:pos x="64" y="49"/>
              </a:cxn>
              <a:cxn ang="0">
                <a:pos x="64" y="6"/>
              </a:cxn>
              <a:cxn ang="0">
                <a:pos x="63" y="5"/>
              </a:cxn>
              <a:cxn ang="0">
                <a:pos x="5" y="5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6"/>
              </a:cxn>
              <a:cxn ang="0">
                <a:pos x="9" y="46"/>
              </a:cxn>
              <a:cxn ang="0">
                <a:pos x="9" y="39"/>
              </a:cxn>
              <a:cxn ang="0">
                <a:pos x="20" y="28"/>
              </a:cxn>
              <a:cxn ang="0">
                <a:pos x="26" y="33"/>
              </a:cxn>
              <a:cxn ang="0">
                <a:pos x="44" y="15"/>
              </a:cxn>
              <a:cxn ang="0">
                <a:pos x="59" y="30"/>
              </a:cxn>
              <a:cxn ang="0">
                <a:pos x="59" y="46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4"/>
          <p:cNvSpPr>
            <a:spLocks noEditPoints="1"/>
          </p:cNvSpPr>
          <p:nvPr/>
        </p:nvSpPr>
        <p:spPr bwMode="auto">
          <a:xfrm>
            <a:off x="17056649" y="7693960"/>
            <a:ext cx="1106542" cy="858281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564834" y="5825299"/>
            <a:ext cx="4614469" cy="1233378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900" dirty="0" smtClean="0">
                <a:solidFill>
                  <a:schemeClr val="bg1"/>
                </a:solidFill>
              </a:rPr>
              <a:t>Detector using Ultrasonic Sensor</a:t>
            </a:r>
            <a:endParaRPr lang="en-US" sz="2900" dirty="0" smtClean="0">
              <a:solidFill>
                <a:schemeClr val="bg1"/>
              </a:solidFill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0493675" y="7330582"/>
            <a:ext cx="4614469" cy="2523731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Information LED Displays for Main entrance and internal junction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8897266" y="5419740"/>
            <a:ext cx="2865223" cy="92329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A Mobile Application 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6266747" y="8713506"/>
            <a:ext cx="2865223" cy="92329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Reservation Barrier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6886865" y="9631943"/>
            <a:ext cx="2865223" cy="92329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Indicator LED with </a:t>
            </a:r>
            <a:r>
              <a:rPr lang="en-US" sz="2400" dirty="0" err="1" smtClean="0">
                <a:solidFill>
                  <a:schemeClr val="bg1"/>
                </a:solidFill>
              </a:rPr>
              <a:t>RGB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elon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FFA943"/>
      </a:accent1>
      <a:accent2>
        <a:srgbClr val="F28B3E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25606</TotalTime>
  <Words>434</Words>
  <Application>Microsoft Office PowerPoint</Application>
  <PresentationFormat>Custom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 Neue UltraLight</vt:lpstr>
      <vt:lpstr>Lato Black</vt:lpstr>
      <vt:lpstr>Lato Light</vt:lpstr>
      <vt:lpstr>Arial</vt:lpstr>
      <vt:lpstr>Calibri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Trung Tran Nguyen Minh</cp:lastModifiedBy>
  <cp:revision>4077</cp:revision>
  <dcterms:created xsi:type="dcterms:W3CDTF">2014-11-12T21:47:38Z</dcterms:created>
  <dcterms:modified xsi:type="dcterms:W3CDTF">2017-01-09T09:39:41Z</dcterms:modified>
  <cp:category/>
</cp:coreProperties>
</file>